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321" r:id="rId3"/>
    <p:sldId id="322"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87052" name="Rectangle 12"/>
          <p:cNvSpPr>
            <a:spLocks noGrp="1" noChangeArrowheads="1"/>
          </p:cNvSpPr>
          <p:nvPr>
            <p:ph type="ctrTitle"/>
          </p:nvPr>
        </p:nvSpPr>
        <p:spPr>
          <a:xfrm>
            <a:off x="1320800" y="1676400"/>
            <a:ext cx="10363200" cy="1462088"/>
          </a:xfrm>
        </p:spPr>
        <p:txBody>
          <a:bodyPr/>
          <a:lstStyle>
            <a:lvl1pPr>
              <a:defRPr/>
            </a:lvl1pPr>
          </a:lstStyle>
          <a:p>
            <a:pPr lvl="0"/>
            <a:r>
              <a:rPr lang="en-US" altLang="zh-CN" noProof="0" smtClean="0"/>
              <a:t>Click to edit Master title style</a:t>
            </a:r>
          </a:p>
        </p:txBody>
      </p:sp>
      <p:sp>
        <p:nvSpPr>
          <p:cNvPr id="87053"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pPr lvl="0"/>
            <a:r>
              <a:rPr lang="en-US" altLang="zh-CN" noProof="0" smtClean="0"/>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EEA93D43-3F16-44F6-99E7-D8BC4194942D}" type="slidenum">
              <a:rPr lang="en-US" altLang="zh-CN"/>
              <a:pPr>
                <a:defRPr/>
              </a:pPr>
              <a:t>‹#›</a:t>
            </a:fld>
            <a:endParaRPr lang="en-US" altLang="zh-CN"/>
          </a:p>
        </p:txBody>
      </p:sp>
    </p:spTree>
    <p:extLst>
      <p:ext uri="{BB962C8B-B14F-4D97-AF65-F5344CB8AC3E}">
        <p14:creationId xmlns:p14="http://schemas.microsoft.com/office/powerpoint/2010/main" val="95720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96D570E-CDEB-4C56-9953-9D0DEAF3C6EB}" type="slidenum">
              <a:rPr lang="en-US" altLang="zh-CN"/>
              <a:pPr>
                <a:defRPr/>
              </a:pPr>
              <a:t>‹#›</a:t>
            </a:fld>
            <a:endParaRPr lang="en-US" altLang="zh-CN"/>
          </a:p>
        </p:txBody>
      </p:sp>
    </p:spTree>
    <p:extLst>
      <p:ext uri="{BB962C8B-B14F-4D97-AF65-F5344CB8AC3E}">
        <p14:creationId xmlns:p14="http://schemas.microsoft.com/office/powerpoint/2010/main" val="247641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D7F775B-0AAD-48BA-9C8F-C44D530E8E25}" type="slidenum">
              <a:rPr lang="en-US" altLang="zh-CN"/>
              <a:pPr>
                <a:defRPr/>
              </a:pPr>
              <a:t>‹#›</a:t>
            </a:fld>
            <a:endParaRPr lang="en-US" altLang="zh-CN"/>
          </a:p>
        </p:txBody>
      </p:sp>
    </p:spTree>
    <p:extLst>
      <p:ext uri="{BB962C8B-B14F-4D97-AF65-F5344CB8AC3E}">
        <p14:creationId xmlns:p14="http://schemas.microsoft.com/office/powerpoint/2010/main" val="2316737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576917" y="41513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B9A5690-EE6D-4410-A151-394FB2FE4580}" type="slidenum">
              <a:rPr lang="en-US" altLang="zh-CN"/>
              <a:pPr>
                <a:defRPr/>
              </a:pPr>
              <a:t>‹#›</a:t>
            </a:fld>
            <a:endParaRPr lang="en-US" altLang="zh-CN"/>
          </a:p>
        </p:txBody>
      </p:sp>
    </p:spTree>
    <p:extLst>
      <p:ext uri="{BB962C8B-B14F-4D97-AF65-F5344CB8AC3E}">
        <p14:creationId xmlns:p14="http://schemas.microsoft.com/office/powerpoint/2010/main" val="1881089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576917" y="2017713"/>
            <a:ext cx="10363200" cy="4114800"/>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BBEAC4B-3552-4DCB-BF7D-7FDB352F1006}" type="slidenum">
              <a:rPr lang="en-US" altLang="zh-CN"/>
              <a:pPr>
                <a:defRPr/>
              </a:pPr>
              <a:t>‹#›</a:t>
            </a:fld>
            <a:endParaRPr lang="en-US" altLang="zh-CN"/>
          </a:p>
        </p:txBody>
      </p:sp>
    </p:spTree>
    <p:extLst>
      <p:ext uri="{BB962C8B-B14F-4D97-AF65-F5344CB8AC3E}">
        <p14:creationId xmlns:p14="http://schemas.microsoft.com/office/powerpoint/2010/main" val="131437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76917" y="20177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576917" y="41513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F8305DF-F239-48CE-A4F0-DB3F7E1CBAA5}" type="slidenum">
              <a:rPr lang="en-US" altLang="zh-CN"/>
              <a:pPr>
                <a:defRPr/>
              </a:pPr>
              <a:t>‹#›</a:t>
            </a:fld>
            <a:endParaRPr lang="en-US" altLang="zh-CN"/>
          </a:p>
        </p:txBody>
      </p:sp>
    </p:spTree>
    <p:extLst>
      <p:ext uri="{BB962C8B-B14F-4D97-AF65-F5344CB8AC3E}">
        <p14:creationId xmlns:p14="http://schemas.microsoft.com/office/powerpoint/2010/main" val="1468204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576917" y="2017712"/>
            <a:ext cx="10363200" cy="3895407"/>
          </a:xfrm>
        </p:spPr>
        <p:txBody>
          <a:bodyPr>
            <a:noAutofit/>
          </a:bodyPr>
          <a:lstStyle>
            <a:lvl1pPr eaLnBrk="1" hangingPunct="1">
              <a:defRPr/>
            </a:lvl1pPr>
            <a:lvl2pPr eaLnBrk="1" hangingPunct="1">
              <a:defRPr/>
            </a:lvl2pPr>
            <a:lvl3pPr eaLnBrk="1" hangingPunct="1">
              <a:defRPr/>
            </a:lvl3pPr>
            <a:lvl4pPr eaLnBrk="1" hangingPunct="1">
              <a:defRPr/>
            </a:lvl4pPr>
            <a:lvl5pPr eaLnBrk="1" hangingPunct="1">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028D794-6426-4DA6-845E-DB825B8FBCC9}" type="slidenum">
              <a:rPr lang="en-US" altLang="zh-CN"/>
              <a:pPr>
                <a:defRPr/>
              </a:pPr>
              <a:t>‹#›</a:t>
            </a:fld>
            <a:endParaRPr lang="en-US" altLang="zh-CN"/>
          </a:p>
        </p:txBody>
      </p:sp>
    </p:spTree>
    <p:extLst>
      <p:ext uri="{BB962C8B-B14F-4D97-AF65-F5344CB8AC3E}">
        <p14:creationId xmlns:p14="http://schemas.microsoft.com/office/powerpoint/2010/main" val="6555568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E420166-A78A-45EC-B37F-B604509E6A1A}" type="slidenum">
              <a:rPr lang="en-US" altLang="zh-CN"/>
              <a:pPr>
                <a:defRPr/>
              </a:pPr>
              <a:t>‹#›</a:t>
            </a:fld>
            <a:endParaRPr lang="en-US" altLang="zh-CN"/>
          </a:p>
        </p:txBody>
      </p:sp>
    </p:spTree>
    <p:extLst>
      <p:ext uri="{BB962C8B-B14F-4D97-AF65-F5344CB8AC3E}">
        <p14:creationId xmlns:p14="http://schemas.microsoft.com/office/powerpoint/2010/main" val="3279170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9F4DC25-79B3-4C23-877B-821188C1D448}" type="slidenum">
              <a:rPr lang="en-US" altLang="zh-CN"/>
              <a:pPr>
                <a:defRPr/>
              </a:pPr>
              <a:t>‹#›</a:t>
            </a:fld>
            <a:endParaRPr lang="en-US" altLang="zh-CN"/>
          </a:p>
        </p:txBody>
      </p:sp>
    </p:spTree>
    <p:extLst>
      <p:ext uri="{BB962C8B-B14F-4D97-AF65-F5344CB8AC3E}">
        <p14:creationId xmlns:p14="http://schemas.microsoft.com/office/powerpoint/2010/main" val="57560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F0F6DA7E-FB3E-4A8F-ADAE-7049511FA681}" type="slidenum">
              <a:rPr lang="en-US" altLang="zh-CN"/>
              <a:pPr>
                <a:defRPr/>
              </a:pPr>
              <a:t>‹#›</a:t>
            </a:fld>
            <a:endParaRPr lang="en-US" altLang="zh-CN"/>
          </a:p>
        </p:txBody>
      </p:sp>
    </p:spTree>
    <p:extLst>
      <p:ext uri="{BB962C8B-B14F-4D97-AF65-F5344CB8AC3E}">
        <p14:creationId xmlns:p14="http://schemas.microsoft.com/office/powerpoint/2010/main" val="465017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FF95213B-DD9D-4E0C-8901-6CC0CBDED306}" type="slidenum">
              <a:rPr lang="en-US" altLang="zh-CN"/>
              <a:pPr>
                <a:defRPr/>
              </a:pPr>
              <a:t>‹#›</a:t>
            </a:fld>
            <a:endParaRPr lang="en-US" altLang="zh-CN"/>
          </a:p>
        </p:txBody>
      </p:sp>
    </p:spTree>
    <p:extLst>
      <p:ext uri="{BB962C8B-B14F-4D97-AF65-F5344CB8AC3E}">
        <p14:creationId xmlns:p14="http://schemas.microsoft.com/office/powerpoint/2010/main" val="141763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9557D2DB-A16C-4261-A730-24021D6CC538}" type="slidenum">
              <a:rPr lang="en-US" altLang="zh-CN"/>
              <a:pPr>
                <a:defRPr/>
              </a:pPr>
              <a:t>‹#›</a:t>
            </a:fld>
            <a:endParaRPr lang="en-US" altLang="zh-CN"/>
          </a:p>
        </p:txBody>
      </p:sp>
    </p:spTree>
    <p:extLst>
      <p:ext uri="{BB962C8B-B14F-4D97-AF65-F5344CB8AC3E}">
        <p14:creationId xmlns:p14="http://schemas.microsoft.com/office/powerpoint/2010/main" val="350257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CC4A9B1-F846-4B8A-9E33-453A3D57F604}" type="slidenum">
              <a:rPr lang="en-US" altLang="zh-CN"/>
              <a:pPr>
                <a:defRPr/>
              </a:pPr>
              <a:t>‹#›</a:t>
            </a:fld>
            <a:endParaRPr lang="en-US" altLang="zh-CN"/>
          </a:p>
        </p:txBody>
      </p:sp>
    </p:spTree>
    <p:extLst>
      <p:ext uri="{BB962C8B-B14F-4D97-AF65-F5344CB8AC3E}">
        <p14:creationId xmlns:p14="http://schemas.microsoft.com/office/powerpoint/2010/main" val="209402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4796F1A7-D2DE-4E9E-AF4C-A0DC18B085DD}" type="slidenum">
              <a:rPr lang="en-US" altLang="zh-CN"/>
              <a:pPr>
                <a:defRPr/>
              </a:pPr>
              <a:t>‹#›</a:t>
            </a:fld>
            <a:endParaRPr lang="en-US" altLang="zh-CN"/>
          </a:p>
        </p:txBody>
      </p:sp>
    </p:spTree>
    <p:extLst>
      <p:ext uri="{BB962C8B-B14F-4D97-AF65-F5344CB8AC3E}">
        <p14:creationId xmlns:p14="http://schemas.microsoft.com/office/powerpoint/2010/main" val="385880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6684" y="1098551"/>
            <a:ext cx="5842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27"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28" name="Rectangle 4"/>
          <p:cNvSpPr>
            <a:spLocks noChangeArrowheads="1"/>
          </p:cNvSpPr>
          <p:nvPr/>
        </p:nvSpPr>
        <p:spPr bwMode="ltGray">
          <a:xfrm>
            <a:off x="721785" y="1520826"/>
            <a:ext cx="56303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29"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0"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1" name="Rectangle 7"/>
          <p:cNvSpPr>
            <a:spLocks noChangeArrowheads="1"/>
          </p:cNvSpPr>
          <p:nvPr/>
        </p:nvSpPr>
        <p:spPr bwMode="gray">
          <a:xfrm>
            <a:off x="1016000" y="990601"/>
            <a:ext cx="42333"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2"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3" name="Rectangle 9"/>
          <p:cNvSpPr>
            <a:spLocks noGrp="1" noChangeArrowheads="1"/>
          </p:cNvSpPr>
          <p:nvPr>
            <p:ph type="title"/>
          </p:nvPr>
        </p:nvSpPr>
        <p:spPr bwMode="auto">
          <a:xfrm>
            <a:off x="1534585" y="214314"/>
            <a:ext cx="10390716"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34" name="Rectangle 10"/>
          <p:cNvSpPr>
            <a:spLocks noGrp="1" noChangeArrowheads="1"/>
          </p:cNvSpPr>
          <p:nvPr>
            <p:ph type="body" idx="1"/>
          </p:nvPr>
        </p:nvSpPr>
        <p:spPr bwMode="auto">
          <a:xfrm>
            <a:off x="1576917" y="201771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86027" name="Rectangle 11"/>
          <p:cNvSpPr>
            <a:spLocks noGrp="1" noChangeArrowheads="1"/>
          </p:cNvSpPr>
          <p:nvPr>
            <p:ph type="dt" sz="half" idx="2"/>
          </p:nvPr>
        </p:nvSpPr>
        <p:spPr bwMode="auto">
          <a:xfrm>
            <a:off x="1549400"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ltLang="zh-CN"/>
          </a:p>
        </p:txBody>
      </p:sp>
      <p:sp>
        <p:nvSpPr>
          <p:cNvPr id="86028" name="Rectangle 12"/>
          <p:cNvSpPr>
            <a:spLocks noGrp="1" noChangeArrowheads="1"/>
          </p:cNvSpPr>
          <p:nvPr>
            <p:ph type="ftr" sz="quarter" idx="3"/>
          </p:nvPr>
        </p:nvSpPr>
        <p:spPr bwMode="auto">
          <a:xfrm>
            <a:off x="4876800" y="624363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zh-CN"/>
          </a:p>
        </p:txBody>
      </p:sp>
      <p:sp>
        <p:nvSpPr>
          <p:cNvPr id="86029" name="Rectangle 13"/>
          <p:cNvSpPr>
            <a:spLocks noGrp="1" noChangeArrowheads="1"/>
          </p:cNvSpPr>
          <p:nvPr>
            <p:ph type="sldNum" sz="quarter" idx="4"/>
          </p:nvPr>
        </p:nvSpPr>
        <p:spPr bwMode="auto">
          <a:xfrm>
            <a:off x="9389533"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E046266A-0D0F-48C1-A921-C0798956EB97}" type="slidenum">
              <a:rPr lang="en-US" altLang="zh-CN"/>
              <a:pPr>
                <a:defRPr/>
              </a:pPr>
              <a:t>‹#›</a:t>
            </a:fld>
            <a:endParaRPr lang="en-US" altLang="zh-CN"/>
          </a:p>
        </p:txBody>
      </p:sp>
    </p:spTree>
    <p:extLst>
      <p:ext uri="{BB962C8B-B14F-4D97-AF65-F5344CB8AC3E}">
        <p14:creationId xmlns:p14="http://schemas.microsoft.com/office/powerpoint/2010/main" val="24864252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数据库原理与应用</a:t>
            </a:r>
            <a:endParaRPr lang="zh-CN" altLang="en-US" dirty="0"/>
          </a:p>
        </p:txBody>
      </p:sp>
      <p:sp>
        <p:nvSpPr>
          <p:cNvPr id="3" name="副标题 2"/>
          <p:cNvSpPr>
            <a:spLocks noGrp="1"/>
          </p:cNvSpPr>
          <p:nvPr>
            <p:ph type="subTitle" idx="1"/>
          </p:nvPr>
        </p:nvSpPr>
        <p:spPr/>
        <p:txBody>
          <a:bodyPr/>
          <a:lstStyle/>
          <a:p>
            <a:r>
              <a:rPr lang="zh-CN" altLang="en-US" dirty="0"/>
              <a:t>教师：张健</a:t>
            </a:r>
            <a:endParaRPr lang="en-US" altLang="zh-CN" dirty="0"/>
          </a:p>
          <a:p>
            <a:r>
              <a:rPr lang="zh-CN" altLang="en-US" dirty="0"/>
              <a:t>办公室：厚德楼</a:t>
            </a:r>
            <a:r>
              <a:rPr lang="en-US" altLang="zh-CN" dirty="0" smtClean="0"/>
              <a:t>413</a:t>
            </a:r>
            <a:endParaRPr lang="en-US" altLang="zh-CN" dirty="0"/>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EA93D43-3F16-44F6-99E7-D8BC4194942D}" type="slidenum">
              <a:rPr kumimoji="0" lang="en-US" altLang="zh-CN" sz="1400" b="0" i="0" u="none" strike="noStrike" kern="1200" cap="none" spc="0" normalizeH="0" baseline="0" noProof="0" smtClean="0">
                <a:ln>
                  <a:noFill/>
                </a:ln>
                <a:solidFill>
                  <a:srgbClr val="1C1C1C"/>
                </a:solidFill>
                <a:effectLst/>
                <a:uLnTx/>
                <a:uFillTx/>
                <a:latin typeface="Tahom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400" b="0" i="0" u="none" strike="noStrike" kern="1200" cap="none" spc="0" normalizeH="0" baseline="0" noProof="0">
              <a:ln>
                <a:noFill/>
              </a:ln>
              <a:solidFill>
                <a:srgbClr val="1C1C1C"/>
              </a:solidFill>
              <a:effectLst/>
              <a:uLnTx/>
              <a:uFillTx/>
              <a:latin typeface="Tahom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695516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创建基于多表的视图</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zh-CN" altLang="zh-CN" dirty="0"/>
              <a:t>【例</a:t>
            </a:r>
            <a:r>
              <a:rPr lang="en-US" altLang="zh-CN" dirty="0"/>
              <a:t>7-4</a:t>
            </a:r>
            <a:r>
              <a:rPr lang="zh-CN" altLang="zh-CN" dirty="0"/>
              <a:t>】为学生读者创建一个可以查看所有语言类图书（分类编号为</a:t>
            </a:r>
            <a:r>
              <a:rPr lang="en-US" altLang="zh-CN" dirty="0"/>
              <a:t>c005</a:t>
            </a:r>
            <a:r>
              <a:rPr lang="zh-CN" altLang="zh-CN" dirty="0"/>
              <a:t>）的视图，读者可以看到书名、作者、出版社、出版时间、是否在架、图书类别等相关信息。在</a:t>
            </a:r>
            <a:r>
              <a:rPr lang="en-US" altLang="zh-CN" dirty="0"/>
              <a:t>MySQL</a:t>
            </a:r>
            <a:r>
              <a:rPr lang="zh-CN" altLang="zh-CN" dirty="0"/>
              <a:t>的命令行格式中，输入以下命令：</a:t>
            </a:r>
          </a:p>
          <a:p>
            <a:pPr marL="0" indent="0">
              <a:buNone/>
            </a:pPr>
            <a:r>
              <a:rPr lang="en-US" altLang="zh-CN" dirty="0"/>
              <a:t>CREATE OR REPLACE VIEW </a:t>
            </a:r>
            <a:r>
              <a:rPr lang="en-US" altLang="zh-CN" dirty="0" err="1"/>
              <a:t>v_book_yuYan</a:t>
            </a:r>
            <a:r>
              <a:rPr lang="en-US" altLang="zh-CN" dirty="0"/>
              <a:t>(</a:t>
            </a:r>
            <a:r>
              <a:rPr lang="zh-CN" altLang="zh-CN" dirty="0"/>
              <a:t>书名</a:t>
            </a:r>
            <a:r>
              <a:rPr lang="en-US" altLang="zh-CN" dirty="0"/>
              <a:t>,</a:t>
            </a:r>
            <a:r>
              <a:rPr lang="zh-CN" altLang="zh-CN" dirty="0"/>
              <a:t>作者</a:t>
            </a:r>
            <a:r>
              <a:rPr lang="en-US" altLang="zh-CN" dirty="0"/>
              <a:t>,</a:t>
            </a:r>
            <a:r>
              <a:rPr lang="zh-CN" altLang="zh-CN" dirty="0"/>
              <a:t>出版社</a:t>
            </a:r>
            <a:r>
              <a:rPr lang="en-US" altLang="zh-CN" dirty="0"/>
              <a:t>,</a:t>
            </a:r>
            <a:r>
              <a:rPr lang="zh-CN" altLang="zh-CN" dirty="0"/>
              <a:t>出版时间</a:t>
            </a:r>
            <a:r>
              <a:rPr lang="en-US" altLang="zh-CN" dirty="0"/>
              <a:t>,</a:t>
            </a:r>
            <a:r>
              <a:rPr lang="zh-CN" altLang="zh-CN" dirty="0"/>
              <a:t>是否在架</a:t>
            </a:r>
            <a:r>
              <a:rPr lang="en-US" altLang="zh-CN" dirty="0"/>
              <a:t>,</a:t>
            </a:r>
            <a:r>
              <a:rPr lang="zh-CN" altLang="zh-CN" dirty="0"/>
              <a:t>图书类别</a:t>
            </a:r>
            <a:r>
              <a:rPr lang="en-US" altLang="zh-CN" dirty="0"/>
              <a:t>) AS SELECT </a:t>
            </a:r>
            <a:r>
              <a:rPr lang="en-US" altLang="zh-CN" dirty="0" err="1"/>
              <a:t>bookName,author,publishName,publishDate,onShelf,className</a:t>
            </a:r>
            <a:r>
              <a:rPr lang="en-US" altLang="zh-CN" dirty="0"/>
              <a:t> FROM </a:t>
            </a:r>
            <a:r>
              <a:rPr lang="en-US" altLang="zh-CN" dirty="0" err="1"/>
              <a:t>book,bookclass</a:t>
            </a:r>
            <a:r>
              <a:rPr lang="en-US" altLang="zh-CN" dirty="0"/>
              <a:t> Where </a:t>
            </a:r>
            <a:r>
              <a:rPr lang="en-US" altLang="zh-CN" dirty="0" err="1"/>
              <a:t>book.classNo</a:t>
            </a:r>
            <a:r>
              <a:rPr lang="en-US" altLang="zh-CN" dirty="0"/>
              <a:t>='c005' and </a:t>
            </a:r>
            <a:r>
              <a:rPr lang="en-US" altLang="zh-CN" dirty="0" err="1"/>
              <a:t>book.classNo</a:t>
            </a:r>
            <a:r>
              <a:rPr lang="en-US" altLang="zh-CN" dirty="0"/>
              <a:t>=</a:t>
            </a:r>
            <a:r>
              <a:rPr lang="en-US" altLang="zh-CN" dirty="0" err="1"/>
              <a:t>bookclass.classNo</a:t>
            </a:r>
            <a:r>
              <a:rPr lang="en-US" altLang="zh-CN" dirty="0"/>
              <a:t>;</a:t>
            </a:r>
            <a:endParaRPr lang="zh-CN" altLang="zh-CN" dirty="0"/>
          </a:p>
          <a:p>
            <a:pPr marL="0" indent="0">
              <a:buNone/>
            </a:pPr>
            <a:r>
              <a:rPr lang="en-US" altLang="zh-CN" dirty="0"/>
              <a:t>select * from </a:t>
            </a:r>
            <a:r>
              <a:rPr lang="en-US" altLang="zh-CN" dirty="0" err="1"/>
              <a:t>v_book_yuYan</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10</a:t>
            </a:fld>
            <a:endParaRPr lang="en-US" altLang="zh-CN"/>
          </a:p>
        </p:txBody>
      </p:sp>
    </p:spTree>
    <p:extLst>
      <p:ext uri="{BB962C8B-B14F-4D97-AF65-F5344CB8AC3E}">
        <p14:creationId xmlns:p14="http://schemas.microsoft.com/office/powerpoint/2010/main" val="3475005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查看视图</a:t>
            </a:r>
            <a:endParaRPr lang="zh-CN" altLang="en-US" dirty="0"/>
          </a:p>
        </p:txBody>
      </p:sp>
      <p:sp>
        <p:nvSpPr>
          <p:cNvPr id="3" name="内容占位符 2"/>
          <p:cNvSpPr>
            <a:spLocks noGrp="1"/>
          </p:cNvSpPr>
          <p:nvPr>
            <p:ph idx="1"/>
          </p:nvPr>
        </p:nvSpPr>
        <p:spPr/>
        <p:txBody>
          <a:bodyPr/>
          <a:lstStyle/>
          <a:p>
            <a:pPr marL="0" indent="0">
              <a:buNone/>
            </a:pPr>
            <a:r>
              <a:rPr lang="en-US" altLang="zh-CN" dirty="0"/>
              <a:t>1.DESCRIBE </a:t>
            </a:r>
            <a:r>
              <a:rPr lang="zh-CN" altLang="zh-CN" dirty="0"/>
              <a:t>可以用来查看视图的结构，语法如下：</a:t>
            </a:r>
          </a:p>
          <a:p>
            <a:pPr marL="0" indent="0">
              <a:buNone/>
            </a:pPr>
            <a:r>
              <a:rPr lang="en-US" altLang="zh-CN" dirty="0"/>
              <a:t>DESCRIBE </a:t>
            </a:r>
            <a:r>
              <a:rPr lang="zh-CN" altLang="zh-CN" dirty="0"/>
              <a:t>视图名</a:t>
            </a:r>
            <a:r>
              <a:rPr lang="zh-CN" altLang="zh-CN" dirty="0" smtClean="0"/>
              <a:t>；</a:t>
            </a:r>
            <a:endParaRPr lang="en-US" altLang="zh-CN" dirty="0" smtClean="0"/>
          </a:p>
          <a:p>
            <a:r>
              <a:rPr lang="zh-CN" altLang="zh-CN" dirty="0"/>
              <a:t>【例</a:t>
            </a:r>
            <a:r>
              <a:rPr lang="en-US" altLang="zh-CN" dirty="0"/>
              <a:t>7-5</a:t>
            </a:r>
            <a:r>
              <a:rPr lang="zh-CN" altLang="zh-CN" dirty="0"/>
              <a:t>】查看视图</a:t>
            </a:r>
            <a:r>
              <a:rPr lang="en-US" altLang="zh-CN" dirty="0" err="1"/>
              <a:t>v_book_language</a:t>
            </a:r>
            <a:r>
              <a:rPr lang="zh-CN" altLang="zh-CN" dirty="0"/>
              <a:t>的结构。在</a:t>
            </a:r>
            <a:r>
              <a:rPr lang="en-US" altLang="zh-CN" dirty="0"/>
              <a:t>MySQL</a:t>
            </a:r>
            <a:r>
              <a:rPr lang="zh-CN" altLang="zh-CN" dirty="0"/>
              <a:t>的命令行格式中，输入以下命令：</a:t>
            </a:r>
          </a:p>
          <a:p>
            <a:pPr marL="0" indent="0">
              <a:buNone/>
            </a:pPr>
            <a:r>
              <a:rPr lang="en-US" altLang="zh-CN" dirty="0" err="1"/>
              <a:t>desc</a:t>
            </a:r>
            <a:r>
              <a:rPr lang="en-US" altLang="zh-CN" dirty="0"/>
              <a:t> </a:t>
            </a:r>
            <a:r>
              <a:rPr lang="en-US" altLang="zh-CN" dirty="0" err="1"/>
              <a:t>v_book_language</a:t>
            </a:r>
            <a:r>
              <a:rPr lang="zh-CN" altLang="zh-CN" dirty="0"/>
              <a:t>；</a:t>
            </a:r>
          </a:p>
          <a:p>
            <a:pPr marL="0" indent="0">
              <a:buNone/>
            </a:pPr>
            <a:endParaRPr lang="zh-CN"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11</a:t>
            </a:fld>
            <a:endParaRPr lang="en-US" altLang="zh-CN"/>
          </a:p>
        </p:txBody>
      </p:sp>
      <p:sp>
        <p:nvSpPr>
          <p:cNvPr id="5" name="矩形 4"/>
          <p:cNvSpPr/>
          <p:nvPr/>
        </p:nvSpPr>
        <p:spPr>
          <a:xfrm>
            <a:off x="2999232" y="5043309"/>
            <a:ext cx="6096000" cy="1200329"/>
          </a:xfrm>
          <a:prstGeom prst="rect">
            <a:avLst/>
          </a:prstGeom>
        </p:spPr>
        <p:txBody>
          <a:bodyPr>
            <a:spAutoFit/>
          </a:bodyPr>
          <a:lstStyle/>
          <a:p>
            <a:pPr indent="266700" algn="just">
              <a:spcAft>
                <a:spcPts val="0"/>
              </a:spcAft>
            </a:pPr>
            <a:r>
              <a:rPr lang="zh-CN" altLang="zh-CN" kern="100" dirty="0">
                <a:latin typeface="宋体" panose="02010600030101010101" pitchFamily="2" charset="-122"/>
                <a:ea typeface="宋体" panose="02010600030101010101" pitchFamily="2" charset="-122"/>
                <a:cs typeface="Times New Roman" panose="02020603050405020304" pitchFamily="18" charset="0"/>
              </a:rPr>
              <a:t>结论：由运行结果可以看出，查看视图的字段内容与查看表的字段内容显示的格式是相同的。因此，更能说明视图实际上也是一张数据表了，不同的是，视图中的数据都来自于数据库中已经存在的表。</a:t>
            </a:r>
          </a:p>
        </p:txBody>
      </p:sp>
    </p:spTree>
    <p:extLst>
      <p:ext uri="{BB962C8B-B14F-4D97-AF65-F5344CB8AC3E}">
        <p14:creationId xmlns:p14="http://schemas.microsoft.com/office/powerpoint/2010/main" val="2510491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查看视图</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t>2.</a:t>
            </a:r>
            <a:r>
              <a:rPr lang="zh-CN" altLang="zh-CN" dirty="0"/>
              <a:t>查看视图的详细信息</a:t>
            </a:r>
          </a:p>
          <a:p>
            <a:pPr marL="0" indent="0">
              <a:buNone/>
            </a:pPr>
            <a:r>
              <a:rPr lang="zh-CN" altLang="zh-CN" dirty="0"/>
              <a:t>在</a:t>
            </a:r>
            <a:r>
              <a:rPr lang="en-US" altLang="zh-CN" dirty="0"/>
              <a:t> MySQL </a:t>
            </a:r>
            <a:r>
              <a:rPr lang="zh-CN" altLang="zh-CN" dirty="0"/>
              <a:t>中，</a:t>
            </a:r>
            <a:r>
              <a:rPr lang="en-US" altLang="zh-CN" dirty="0"/>
              <a:t>SHOW CREATE VIEW </a:t>
            </a:r>
            <a:r>
              <a:rPr lang="zh-CN" altLang="zh-CN" dirty="0"/>
              <a:t>语句可以查看视图的详细定义。其语法如下所示：</a:t>
            </a:r>
          </a:p>
          <a:p>
            <a:pPr marL="0" indent="0">
              <a:buNone/>
            </a:pPr>
            <a:r>
              <a:rPr lang="en-US" altLang="zh-CN" dirty="0"/>
              <a:t>SHOW CREATE VIEW </a:t>
            </a:r>
            <a:r>
              <a:rPr lang="zh-CN" altLang="zh-CN" dirty="0"/>
              <a:t>视图名 </a:t>
            </a:r>
            <a:r>
              <a:rPr lang="en-US" altLang="zh-CN" dirty="0"/>
              <a:t>[\G];</a:t>
            </a:r>
            <a:endParaRPr lang="zh-CN" altLang="zh-CN" dirty="0"/>
          </a:p>
          <a:p>
            <a:r>
              <a:rPr lang="zh-CN" altLang="zh-CN" dirty="0"/>
              <a:t>【例</a:t>
            </a:r>
            <a:r>
              <a:rPr lang="en-US" altLang="zh-CN" dirty="0"/>
              <a:t>7-6</a:t>
            </a:r>
            <a:r>
              <a:rPr lang="zh-CN" altLang="zh-CN" dirty="0"/>
              <a:t>】查看视图</a:t>
            </a:r>
            <a:r>
              <a:rPr lang="en-US" altLang="zh-CN" dirty="0" err="1"/>
              <a:t>v_book_yuYan</a:t>
            </a:r>
            <a:r>
              <a:rPr lang="zh-CN" altLang="zh-CN" dirty="0"/>
              <a:t>的详细定义。在</a:t>
            </a:r>
            <a:r>
              <a:rPr lang="en-US" altLang="zh-CN" dirty="0"/>
              <a:t>MySQL</a:t>
            </a:r>
            <a:r>
              <a:rPr lang="zh-CN" altLang="zh-CN" dirty="0"/>
              <a:t>的命令行格式中，输入以下命令：</a:t>
            </a:r>
          </a:p>
          <a:p>
            <a:pPr marL="0" indent="0">
              <a:buNone/>
            </a:pPr>
            <a:r>
              <a:rPr lang="en-US" altLang="zh-CN" dirty="0"/>
              <a:t>SHOW CREATE VIEW </a:t>
            </a:r>
            <a:r>
              <a:rPr lang="en-US" altLang="zh-CN" dirty="0" err="1"/>
              <a:t>v_book_yuYan</a:t>
            </a:r>
            <a:r>
              <a:rPr lang="en-US" altLang="zh-CN" dirty="0"/>
              <a:t> \G;</a:t>
            </a:r>
            <a:endParaRPr lang="zh-CN" altLang="zh-CN" dirty="0"/>
          </a:p>
          <a:p>
            <a:pPr marL="0" indent="0">
              <a:buNone/>
            </a:pPr>
            <a:r>
              <a:rPr lang="en-US" altLang="zh-CN" dirty="0"/>
              <a:t>SHOW CREATE VIEW </a:t>
            </a:r>
            <a:r>
              <a:rPr lang="en-US" altLang="zh-CN" dirty="0" err="1"/>
              <a:t>v_book_yuYan</a:t>
            </a:r>
            <a:r>
              <a:rPr lang="en-US" altLang="zh-CN" dirty="0" smtClean="0"/>
              <a:t>;</a:t>
            </a:r>
            <a:endParaRPr lang="zh-CN" altLang="zh-CN"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12</a:t>
            </a:fld>
            <a:endParaRPr lang="en-US" altLang="zh-CN"/>
          </a:p>
        </p:txBody>
      </p:sp>
      <p:sp>
        <p:nvSpPr>
          <p:cNvPr id="5" name="矩形 4"/>
          <p:cNvSpPr/>
          <p:nvPr/>
        </p:nvSpPr>
        <p:spPr>
          <a:xfrm>
            <a:off x="2816352" y="5920472"/>
            <a:ext cx="6096000" cy="646331"/>
          </a:xfrm>
          <a:prstGeom prst="rect">
            <a:avLst/>
          </a:prstGeom>
        </p:spPr>
        <p:txBody>
          <a:bodyPr>
            <a:spAutoFit/>
          </a:bodyPr>
          <a:lstStyle/>
          <a:p>
            <a:pPr indent="266700" algn="just">
              <a:spcAft>
                <a:spcPts val="0"/>
              </a:spcAft>
            </a:pPr>
            <a:r>
              <a:rPr lang="zh-CN" altLang="zh-CN" kern="100" dirty="0">
                <a:latin typeface="宋体" panose="02010600030101010101" pitchFamily="2" charset="-122"/>
                <a:ea typeface="宋体" panose="02010600030101010101" pitchFamily="2" charset="-122"/>
                <a:cs typeface="Times New Roman" panose="02020603050405020304" pitchFamily="18" charset="0"/>
              </a:rPr>
              <a:t>注意：第一个查看视图语句以</a:t>
            </a:r>
            <a:r>
              <a:rPr lang="en-US" altLang="zh-CN" kern="100" dirty="0">
                <a:latin typeface="宋体" panose="02010600030101010101" pitchFamily="2" charset="-122"/>
                <a:ea typeface="宋体" panose="02010600030101010101" pitchFamily="2" charset="-122"/>
                <a:cs typeface="Times New Roman" panose="02020603050405020304" pitchFamily="18" charset="0"/>
              </a:rPr>
              <a:t>\G</a:t>
            </a:r>
            <a:r>
              <a:rPr lang="zh-CN" altLang="zh-CN" kern="100" dirty="0">
                <a:latin typeface="宋体" panose="02010600030101010101" pitchFamily="2" charset="-122"/>
                <a:ea typeface="宋体" panose="02010600030101010101" pitchFamily="2" charset="-122"/>
                <a:cs typeface="Times New Roman" panose="02020603050405020304" pitchFamily="18" charset="0"/>
              </a:rPr>
              <a:t>结尾，这样能使显示结果格式化。如果不使用</a:t>
            </a:r>
            <a:r>
              <a:rPr lang="en-US" altLang="zh-CN" kern="100" dirty="0">
                <a:latin typeface="宋体" panose="02010600030101010101" pitchFamily="2" charset="-122"/>
                <a:ea typeface="宋体" panose="02010600030101010101" pitchFamily="2" charset="-122"/>
                <a:cs typeface="Times New Roman" panose="02020603050405020304" pitchFamily="18" charset="0"/>
              </a:rPr>
              <a:t>\G</a:t>
            </a:r>
            <a:r>
              <a:rPr lang="zh-CN" altLang="zh-CN" kern="100" dirty="0">
                <a:latin typeface="宋体" panose="02010600030101010101" pitchFamily="2" charset="-122"/>
                <a:ea typeface="宋体" panose="02010600030101010101" pitchFamily="2" charset="-122"/>
                <a:cs typeface="Times New Roman" panose="02020603050405020304" pitchFamily="18" charset="0"/>
              </a:rPr>
              <a:t>，显示的结果会比较混乱。</a:t>
            </a:r>
          </a:p>
        </p:txBody>
      </p:sp>
    </p:spTree>
    <p:extLst>
      <p:ext uri="{BB962C8B-B14F-4D97-AF65-F5344CB8AC3E}">
        <p14:creationId xmlns:p14="http://schemas.microsoft.com/office/powerpoint/2010/main" val="3112032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操作视图</a:t>
            </a:r>
            <a:endParaRPr lang="zh-CN" altLang="en-US" dirty="0"/>
          </a:p>
        </p:txBody>
      </p:sp>
      <p:sp>
        <p:nvSpPr>
          <p:cNvPr id="3" name="内容占位符 2"/>
          <p:cNvSpPr>
            <a:spLocks noGrp="1"/>
          </p:cNvSpPr>
          <p:nvPr>
            <p:ph idx="1"/>
          </p:nvPr>
        </p:nvSpPr>
        <p:spPr/>
        <p:txBody>
          <a:bodyPr/>
          <a:lstStyle/>
          <a:p>
            <a:r>
              <a:rPr lang="zh-CN" altLang="zh-CN" dirty="0"/>
              <a:t>更新视图</a:t>
            </a:r>
            <a:r>
              <a:rPr lang="zh-CN" altLang="zh-CN" dirty="0" smtClean="0"/>
              <a:t>数据</a:t>
            </a:r>
            <a:endParaRPr lang="en-US" altLang="zh-CN" dirty="0" smtClean="0"/>
          </a:p>
          <a:p>
            <a:pPr lvl="1"/>
            <a:r>
              <a:rPr lang="zh-CN" altLang="zh-CN" dirty="0"/>
              <a:t>视图是一个虚拟表，实际的数据来自于基本表，所以通过插入、修改和删除操作更新视图中的数据，实质上是在更新视图所引用的基本表的数据。因此，对视图数据的更新就是对基本表数据的更新，其操作与更新表数据完全一样。更新视图数据时，要满足基本表的数据定义。</a:t>
            </a: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13</a:t>
            </a:fld>
            <a:endParaRPr lang="en-US" altLang="zh-CN"/>
          </a:p>
        </p:txBody>
      </p:sp>
    </p:spTree>
    <p:extLst>
      <p:ext uri="{BB962C8B-B14F-4D97-AF65-F5344CB8AC3E}">
        <p14:creationId xmlns:p14="http://schemas.microsoft.com/office/powerpoint/2010/main" val="882317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更新视图</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zh-CN" dirty="0"/>
              <a:t>某些视图是可更新的。也就是说，可以使用</a:t>
            </a:r>
            <a:r>
              <a:rPr lang="en-US" altLang="zh-CN" dirty="0"/>
              <a:t> UPDATE</a:t>
            </a:r>
            <a:r>
              <a:rPr lang="zh-CN" altLang="zh-CN" dirty="0"/>
              <a:t>、</a:t>
            </a:r>
            <a:r>
              <a:rPr lang="en-US" altLang="zh-CN" dirty="0"/>
              <a:t>DELETE </a:t>
            </a:r>
            <a:r>
              <a:rPr lang="zh-CN" altLang="zh-CN" dirty="0"/>
              <a:t>或</a:t>
            </a:r>
            <a:r>
              <a:rPr lang="en-US" altLang="zh-CN" dirty="0"/>
              <a:t> INSERT </a:t>
            </a:r>
            <a:r>
              <a:rPr lang="zh-CN" altLang="zh-CN" dirty="0"/>
              <a:t>等语句更新视图的数据。对于可更新数据的视图，视图中的行和基本表的行之间必须具有一对一的关系。</a:t>
            </a:r>
          </a:p>
          <a:p>
            <a:r>
              <a:rPr lang="zh-CN" altLang="zh-CN" dirty="0"/>
              <a:t>还有一些的其他结构，这些结构会使得视图不可更新。更具体地讲，如果视图包含以下结构中的任何一种，它就是不可更新的：</a:t>
            </a:r>
          </a:p>
          <a:p>
            <a:pPr marL="0" indent="0">
              <a:buNone/>
            </a:pPr>
            <a:r>
              <a:rPr lang="en-US" altLang="zh-CN" dirty="0"/>
              <a:t>1.</a:t>
            </a:r>
            <a:r>
              <a:rPr lang="zh-CN" altLang="zh-CN" dirty="0"/>
              <a:t>聚合函数</a:t>
            </a:r>
            <a:r>
              <a:rPr lang="en-US" altLang="zh-CN" dirty="0"/>
              <a:t> SUM()</a:t>
            </a:r>
            <a:r>
              <a:rPr lang="zh-CN" altLang="zh-CN" dirty="0"/>
              <a:t>、</a:t>
            </a:r>
            <a:r>
              <a:rPr lang="en-US" altLang="zh-CN" dirty="0"/>
              <a:t>MIN()</a:t>
            </a:r>
            <a:r>
              <a:rPr lang="zh-CN" altLang="zh-CN" dirty="0"/>
              <a:t>、</a:t>
            </a:r>
            <a:r>
              <a:rPr lang="en-US" altLang="zh-CN" dirty="0"/>
              <a:t>MAX()</a:t>
            </a:r>
            <a:r>
              <a:rPr lang="zh-CN" altLang="zh-CN" dirty="0"/>
              <a:t>、</a:t>
            </a:r>
            <a:r>
              <a:rPr lang="en-US" altLang="zh-CN" dirty="0"/>
              <a:t>COUNT() </a:t>
            </a:r>
            <a:r>
              <a:rPr lang="zh-CN" altLang="zh-CN" dirty="0"/>
              <a:t>等。</a:t>
            </a:r>
          </a:p>
          <a:p>
            <a:pPr marL="0" indent="0">
              <a:buNone/>
            </a:pPr>
            <a:r>
              <a:rPr lang="en-US" altLang="zh-CN" dirty="0"/>
              <a:t>2.DISTINCT </a:t>
            </a:r>
            <a:r>
              <a:rPr lang="zh-CN" altLang="zh-CN" dirty="0"/>
              <a:t>关键字。</a:t>
            </a:r>
          </a:p>
          <a:p>
            <a:pPr marL="0" indent="0">
              <a:buNone/>
            </a:pPr>
            <a:r>
              <a:rPr lang="en-US" altLang="zh-CN" dirty="0"/>
              <a:t>3.GROUP BY </a:t>
            </a:r>
            <a:r>
              <a:rPr lang="zh-CN" altLang="zh-CN" dirty="0"/>
              <a:t>子句。</a:t>
            </a:r>
          </a:p>
          <a:p>
            <a:pPr marL="0" indent="0">
              <a:buNone/>
            </a:pPr>
            <a:r>
              <a:rPr lang="en-US" altLang="zh-CN" dirty="0"/>
              <a:t>4.HAVING </a:t>
            </a:r>
            <a:r>
              <a:rPr lang="zh-CN" altLang="zh-CN" dirty="0"/>
              <a:t>子句。</a:t>
            </a:r>
          </a:p>
          <a:p>
            <a:pPr marL="0" indent="0">
              <a:buNone/>
            </a:pPr>
            <a:r>
              <a:rPr lang="en-US" altLang="zh-CN" dirty="0"/>
              <a:t>5.UNION </a:t>
            </a:r>
            <a:r>
              <a:rPr lang="zh-CN" altLang="zh-CN" dirty="0"/>
              <a:t>或</a:t>
            </a:r>
            <a:r>
              <a:rPr lang="en-US" altLang="zh-CN" dirty="0"/>
              <a:t> UNION ALL </a:t>
            </a:r>
            <a:r>
              <a:rPr lang="zh-CN" altLang="zh-CN" dirty="0"/>
              <a:t>运算符。</a:t>
            </a:r>
          </a:p>
          <a:p>
            <a:pPr marL="0" indent="0">
              <a:buNone/>
            </a:pPr>
            <a:r>
              <a:rPr lang="en-US" altLang="zh-CN" dirty="0"/>
              <a:t>6.</a:t>
            </a:r>
            <a:r>
              <a:rPr lang="zh-CN" altLang="zh-CN" dirty="0"/>
              <a:t>位于选择列表中有子查询。</a:t>
            </a:r>
          </a:p>
          <a:p>
            <a:pPr marL="0" indent="0">
              <a:buNone/>
            </a:pPr>
            <a:r>
              <a:rPr lang="en-US" altLang="zh-CN" dirty="0"/>
              <a:t>7.FROM </a:t>
            </a:r>
            <a:r>
              <a:rPr lang="zh-CN" altLang="zh-CN" dirty="0"/>
              <a:t>子句中含有不可更新视图或包含多个表。</a:t>
            </a:r>
          </a:p>
          <a:p>
            <a:pPr marL="0" indent="0">
              <a:buNone/>
            </a:pPr>
            <a:r>
              <a:rPr lang="en-US" altLang="zh-CN" dirty="0"/>
              <a:t>8.WHERE </a:t>
            </a:r>
            <a:r>
              <a:rPr lang="zh-CN" altLang="zh-CN" dirty="0"/>
              <a:t>子句中的子查询，引用</a:t>
            </a:r>
            <a:r>
              <a:rPr lang="en-US" altLang="zh-CN" dirty="0"/>
              <a:t> FROM </a:t>
            </a:r>
            <a:r>
              <a:rPr lang="zh-CN" altLang="zh-CN" dirty="0"/>
              <a:t>子句中的表。</a:t>
            </a:r>
          </a:p>
          <a:p>
            <a:pPr marL="0" indent="0">
              <a:buNone/>
            </a:pPr>
            <a:r>
              <a:rPr lang="en-US" altLang="zh-CN" dirty="0"/>
              <a:t>9.</a:t>
            </a:r>
            <a:r>
              <a:rPr lang="zh-CN" altLang="zh-CN" dirty="0"/>
              <a:t>引用了临时表（使用临时表总会使视图成为不可更新的）的时候。</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14</a:t>
            </a:fld>
            <a:endParaRPr lang="en-US" altLang="zh-CN"/>
          </a:p>
        </p:txBody>
      </p:sp>
    </p:spTree>
    <p:extLst>
      <p:ext uri="{BB962C8B-B14F-4D97-AF65-F5344CB8AC3E}">
        <p14:creationId xmlns:p14="http://schemas.microsoft.com/office/powerpoint/2010/main" val="1743747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修改视图定义</a:t>
            </a:r>
            <a:endParaRPr lang="zh-CN" altLang="en-US" dirty="0"/>
          </a:p>
        </p:txBody>
      </p:sp>
      <p:sp>
        <p:nvSpPr>
          <p:cNvPr id="3" name="内容占位符 2"/>
          <p:cNvSpPr>
            <a:spLocks noGrp="1"/>
          </p:cNvSpPr>
          <p:nvPr>
            <p:ph idx="1"/>
          </p:nvPr>
        </p:nvSpPr>
        <p:spPr/>
        <p:txBody>
          <a:bodyPr/>
          <a:lstStyle/>
          <a:p>
            <a:r>
              <a:rPr lang="zh-CN" altLang="zh-CN" dirty="0"/>
              <a:t>修改视图定义是指修改数据库中已存在的视图的定义。当数据库中基本表的某些字段发生改变时，可以通过修改视图来保持视图和基本表之间一致。</a:t>
            </a:r>
            <a:r>
              <a:rPr lang="en-US" altLang="zh-CN" dirty="0"/>
              <a:t>MySQL</a:t>
            </a:r>
            <a:r>
              <a:rPr lang="zh-CN" altLang="zh-CN" dirty="0"/>
              <a:t>中通过</a:t>
            </a:r>
            <a:r>
              <a:rPr lang="en-US" altLang="zh-CN" dirty="0"/>
              <a:t>CREATE OR REPLACE VIEW</a:t>
            </a:r>
            <a:r>
              <a:rPr lang="zh-CN" altLang="zh-CN" dirty="0"/>
              <a:t>语句或者</a:t>
            </a:r>
            <a:r>
              <a:rPr lang="en-US" altLang="zh-CN" dirty="0"/>
              <a:t>ALTER VIEW</a:t>
            </a:r>
            <a:r>
              <a:rPr lang="zh-CN" altLang="zh-CN" dirty="0"/>
              <a:t>语句来修改视图。</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15</a:t>
            </a:fld>
            <a:endParaRPr lang="en-US" altLang="zh-CN"/>
          </a:p>
        </p:txBody>
      </p:sp>
    </p:spTree>
    <p:extLst>
      <p:ext uri="{BB962C8B-B14F-4D97-AF65-F5344CB8AC3E}">
        <p14:creationId xmlns:p14="http://schemas.microsoft.com/office/powerpoint/2010/main" val="3165970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修改视图定义</a:t>
            </a:r>
            <a:endParaRPr lang="zh-CN" altLang="en-US" dirty="0"/>
          </a:p>
        </p:txBody>
      </p:sp>
      <p:sp>
        <p:nvSpPr>
          <p:cNvPr id="3" name="内容占位符 2"/>
          <p:cNvSpPr>
            <a:spLocks noGrp="1"/>
          </p:cNvSpPr>
          <p:nvPr>
            <p:ph idx="1"/>
          </p:nvPr>
        </p:nvSpPr>
        <p:spPr/>
        <p:txBody>
          <a:bodyPr/>
          <a:lstStyle/>
          <a:p>
            <a:r>
              <a:rPr lang="zh-CN" altLang="zh-CN" dirty="0"/>
              <a:t>【例</a:t>
            </a:r>
            <a:r>
              <a:rPr lang="en-US" altLang="zh-CN" dirty="0"/>
              <a:t>7-7</a:t>
            </a:r>
            <a:r>
              <a:rPr lang="zh-CN" altLang="zh-CN" dirty="0"/>
              <a:t>】修改视图</a:t>
            </a:r>
            <a:r>
              <a:rPr lang="en-US" altLang="zh-CN" dirty="0" err="1"/>
              <a:t>v_book_yuYan</a:t>
            </a:r>
            <a:r>
              <a:rPr lang="zh-CN" altLang="zh-CN" dirty="0"/>
              <a:t>的定义，读者可以看到书编号、书名、作者、出版社、图书类别等相关信息。在</a:t>
            </a:r>
            <a:r>
              <a:rPr lang="en-US" altLang="zh-CN" dirty="0"/>
              <a:t>MySQL</a:t>
            </a:r>
            <a:r>
              <a:rPr lang="zh-CN" altLang="zh-CN" dirty="0"/>
              <a:t>的命令行格式中，输入以下命令：</a:t>
            </a:r>
          </a:p>
          <a:p>
            <a:pPr marL="0" indent="0">
              <a:buNone/>
            </a:pPr>
            <a:r>
              <a:rPr lang="en-US" altLang="zh-CN" dirty="0"/>
              <a:t>alter view </a:t>
            </a:r>
            <a:r>
              <a:rPr lang="en-US" altLang="zh-CN" dirty="0" err="1"/>
              <a:t>v_book_yuYan</a:t>
            </a:r>
            <a:r>
              <a:rPr lang="en-US" altLang="zh-CN" dirty="0"/>
              <a:t>(</a:t>
            </a:r>
            <a:r>
              <a:rPr lang="zh-CN" altLang="zh-CN" dirty="0"/>
              <a:t>书编号</a:t>
            </a:r>
            <a:r>
              <a:rPr lang="en-US" altLang="zh-CN" dirty="0"/>
              <a:t>,</a:t>
            </a:r>
            <a:r>
              <a:rPr lang="zh-CN" altLang="zh-CN" dirty="0"/>
              <a:t>书名</a:t>
            </a:r>
            <a:r>
              <a:rPr lang="en-US" altLang="zh-CN" dirty="0"/>
              <a:t>,</a:t>
            </a:r>
            <a:r>
              <a:rPr lang="zh-CN" altLang="zh-CN" dirty="0"/>
              <a:t>作者</a:t>
            </a:r>
            <a:r>
              <a:rPr lang="en-US" altLang="zh-CN" dirty="0"/>
              <a:t>,</a:t>
            </a:r>
            <a:r>
              <a:rPr lang="zh-CN" altLang="zh-CN" dirty="0"/>
              <a:t>出版社</a:t>
            </a:r>
            <a:r>
              <a:rPr lang="en-US" altLang="zh-CN" dirty="0"/>
              <a:t>,</a:t>
            </a:r>
            <a:r>
              <a:rPr lang="zh-CN" altLang="zh-CN" dirty="0"/>
              <a:t>图书类别</a:t>
            </a:r>
            <a:r>
              <a:rPr lang="en-US" altLang="zh-CN" dirty="0"/>
              <a:t>) AS SELECT </a:t>
            </a:r>
            <a:r>
              <a:rPr lang="en-US" altLang="zh-CN" dirty="0" err="1"/>
              <a:t>bookNo,bookName,author,publishName,className</a:t>
            </a:r>
            <a:r>
              <a:rPr lang="en-US" altLang="zh-CN" dirty="0"/>
              <a:t> FROM </a:t>
            </a:r>
            <a:r>
              <a:rPr lang="en-US" altLang="zh-CN" dirty="0" err="1"/>
              <a:t>book,bookclass</a:t>
            </a:r>
            <a:r>
              <a:rPr lang="en-US" altLang="zh-CN" dirty="0"/>
              <a:t> Where </a:t>
            </a:r>
            <a:r>
              <a:rPr lang="en-US" altLang="zh-CN" dirty="0" err="1"/>
              <a:t>book.classNo</a:t>
            </a:r>
            <a:r>
              <a:rPr lang="en-US" altLang="zh-CN" dirty="0"/>
              <a:t>='c005' and </a:t>
            </a:r>
            <a:r>
              <a:rPr lang="en-US" altLang="zh-CN" dirty="0" err="1"/>
              <a:t>book.classNo</a:t>
            </a:r>
            <a:r>
              <a:rPr lang="en-US" altLang="zh-CN" dirty="0"/>
              <a:t>=</a:t>
            </a:r>
            <a:r>
              <a:rPr lang="en-US" altLang="zh-CN" dirty="0" err="1"/>
              <a:t>bookclass.classNo</a:t>
            </a:r>
            <a:r>
              <a:rPr lang="en-US" altLang="zh-CN" dirty="0"/>
              <a:t>;</a:t>
            </a:r>
            <a:endParaRPr lang="zh-CN" altLang="zh-CN" dirty="0"/>
          </a:p>
          <a:p>
            <a:pPr marL="0" indent="0">
              <a:buNone/>
            </a:pPr>
            <a:r>
              <a:rPr lang="en-US" altLang="zh-CN" dirty="0"/>
              <a:t>select * from </a:t>
            </a:r>
            <a:r>
              <a:rPr lang="en-US" altLang="zh-CN" dirty="0" err="1"/>
              <a:t>v_book_yuYan</a:t>
            </a:r>
            <a:r>
              <a:rPr lang="en-US" altLang="zh-CN" dirty="0"/>
              <a:t>;</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16</a:t>
            </a:fld>
            <a:endParaRPr lang="en-US" altLang="zh-CN"/>
          </a:p>
        </p:txBody>
      </p:sp>
    </p:spTree>
    <p:extLst>
      <p:ext uri="{BB962C8B-B14F-4D97-AF65-F5344CB8AC3E}">
        <p14:creationId xmlns:p14="http://schemas.microsoft.com/office/powerpoint/2010/main" val="17951275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删除视图</a:t>
            </a:r>
            <a:endParaRPr lang="zh-CN" altLang="en-US" dirty="0"/>
          </a:p>
        </p:txBody>
      </p:sp>
      <p:sp>
        <p:nvSpPr>
          <p:cNvPr id="3" name="内容占位符 2"/>
          <p:cNvSpPr>
            <a:spLocks noGrp="1"/>
          </p:cNvSpPr>
          <p:nvPr>
            <p:ph idx="1"/>
          </p:nvPr>
        </p:nvSpPr>
        <p:spPr/>
        <p:txBody>
          <a:bodyPr/>
          <a:lstStyle/>
          <a:p>
            <a:r>
              <a:rPr lang="zh-CN" altLang="zh-CN" dirty="0"/>
              <a:t>删除视图是指删除</a:t>
            </a:r>
            <a:r>
              <a:rPr lang="en-US" altLang="zh-CN" dirty="0"/>
              <a:t> MySQL </a:t>
            </a:r>
            <a:r>
              <a:rPr lang="zh-CN" altLang="zh-CN" dirty="0"/>
              <a:t>数据库中已存在的视图。删除视图时，只能删除视图的定义，不会删除数据。语法格式如下：</a:t>
            </a:r>
          </a:p>
          <a:p>
            <a:pPr marL="0" indent="0">
              <a:buNone/>
            </a:pPr>
            <a:r>
              <a:rPr lang="en-US" altLang="zh-CN" dirty="0"/>
              <a:t>DROP VIEW [IF EXISTS] &lt;</a:t>
            </a:r>
            <a:r>
              <a:rPr lang="zh-CN" altLang="zh-CN" dirty="0"/>
              <a:t>视图名</a:t>
            </a:r>
            <a:r>
              <a:rPr lang="en-US" altLang="zh-CN" dirty="0"/>
              <a:t>1&gt; [ , &lt;</a:t>
            </a:r>
            <a:r>
              <a:rPr lang="zh-CN" altLang="zh-CN" dirty="0"/>
              <a:t>视图名</a:t>
            </a:r>
            <a:r>
              <a:rPr lang="en-US" altLang="zh-CN" dirty="0"/>
              <a:t>2&gt; …]</a:t>
            </a:r>
            <a:endParaRPr lang="zh-CN" altLang="zh-CN" dirty="0"/>
          </a:p>
          <a:p>
            <a:r>
              <a:rPr lang="zh-CN" altLang="zh-CN" dirty="0"/>
              <a:t>其中：</a:t>
            </a:r>
            <a:r>
              <a:rPr lang="en-US" altLang="zh-CN" dirty="0"/>
              <a:t>&lt;</a:t>
            </a:r>
            <a:r>
              <a:rPr lang="zh-CN" altLang="zh-CN" dirty="0"/>
              <a:t>视图名</a:t>
            </a:r>
            <a:r>
              <a:rPr lang="en-US" altLang="zh-CN" dirty="0"/>
              <a:t>&gt;</a:t>
            </a:r>
            <a:r>
              <a:rPr lang="zh-CN" altLang="zh-CN" dirty="0"/>
              <a:t>指定要删除的视图名。</a:t>
            </a:r>
            <a:r>
              <a:rPr lang="en-US" altLang="zh-CN" dirty="0"/>
              <a:t>DROP VIEW </a:t>
            </a:r>
            <a:r>
              <a:rPr lang="zh-CN" altLang="zh-CN" dirty="0"/>
              <a:t>语句可以一次删除多个视图，但是必须在每个视图上拥有</a:t>
            </a:r>
            <a:r>
              <a:rPr lang="en-US" altLang="zh-CN" dirty="0"/>
              <a:t> DROP </a:t>
            </a:r>
            <a:r>
              <a:rPr lang="zh-CN" altLang="zh-CN" dirty="0"/>
              <a:t>权限。</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17</a:t>
            </a:fld>
            <a:endParaRPr lang="en-US" altLang="zh-CN"/>
          </a:p>
        </p:txBody>
      </p:sp>
    </p:spTree>
    <p:extLst>
      <p:ext uri="{BB962C8B-B14F-4D97-AF65-F5344CB8AC3E}">
        <p14:creationId xmlns:p14="http://schemas.microsoft.com/office/powerpoint/2010/main" val="2379420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删除视图</a:t>
            </a:r>
            <a:endParaRPr lang="zh-CN" altLang="en-US" dirty="0"/>
          </a:p>
        </p:txBody>
      </p:sp>
      <p:sp>
        <p:nvSpPr>
          <p:cNvPr id="3" name="内容占位符 2"/>
          <p:cNvSpPr>
            <a:spLocks noGrp="1"/>
          </p:cNvSpPr>
          <p:nvPr>
            <p:ph idx="1"/>
          </p:nvPr>
        </p:nvSpPr>
        <p:spPr/>
        <p:txBody>
          <a:bodyPr/>
          <a:lstStyle/>
          <a:p>
            <a:r>
              <a:rPr lang="zh-CN" altLang="zh-CN" dirty="0"/>
              <a:t>【例</a:t>
            </a:r>
            <a:r>
              <a:rPr lang="en-US" altLang="zh-CN" dirty="0"/>
              <a:t>7-8</a:t>
            </a:r>
            <a:r>
              <a:rPr lang="zh-CN" altLang="zh-CN" dirty="0"/>
              <a:t>】删除视图</a:t>
            </a:r>
            <a:r>
              <a:rPr lang="en-US" altLang="zh-CN" dirty="0" err="1"/>
              <a:t>v_book_yuYan</a:t>
            </a:r>
            <a:r>
              <a:rPr lang="zh-CN" altLang="zh-CN" dirty="0"/>
              <a:t>。在</a:t>
            </a:r>
            <a:r>
              <a:rPr lang="en-US" altLang="zh-CN" dirty="0"/>
              <a:t>MySQL</a:t>
            </a:r>
            <a:r>
              <a:rPr lang="zh-CN" altLang="zh-CN" dirty="0"/>
              <a:t>的命令行格式中，输入以下命令：</a:t>
            </a:r>
          </a:p>
          <a:p>
            <a:pPr marL="0" indent="0">
              <a:buNone/>
            </a:pPr>
            <a:r>
              <a:rPr lang="en-US" altLang="zh-CN" dirty="0"/>
              <a:t>DROP VIEW IF EXISTS </a:t>
            </a:r>
            <a:r>
              <a:rPr lang="en-US" altLang="zh-CN" dirty="0" err="1"/>
              <a:t>v_book_yuYan</a:t>
            </a:r>
            <a:r>
              <a:rPr lang="en-US" altLang="zh-CN" dirty="0"/>
              <a:t>;</a:t>
            </a:r>
            <a:endParaRPr lang="zh-CN" altLang="zh-CN" dirty="0"/>
          </a:p>
          <a:p>
            <a:pPr marL="0" indent="0">
              <a:buNone/>
            </a:pPr>
            <a:r>
              <a:rPr lang="en-US" altLang="zh-CN" dirty="0"/>
              <a:t>select * from </a:t>
            </a:r>
            <a:r>
              <a:rPr lang="en-US" altLang="zh-CN" dirty="0" err="1"/>
              <a:t>v_book_yuYan</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18</a:t>
            </a:fld>
            <a:endParaRPr lang="en-US" altLang="zh-CN"/>
          </a:p>
        </p:txBody>
      </p:sp>
    </p:spTree>
    <p:extLst>
      <p:ext uri="{BB962C8B-B14F-4D97-AF65-F5344CB8AC3E}">
        <p14:creationId xmlns:p14="http://schemas.microsoft.com/office/powerpoint/2010/main" val="958157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PC</a:t>
            </a:r>
            <a:r>
              <a:rPr lang="zh-CN" altLang="en-US" dirty="0" smtClean="0"/>
              <a:t>直销</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迈克</a:t>
            </a:r>
            <a:r>
              <a:rPr lang="en-US" altLang="zh-CN" dirty="0"/>
              <a:t>•</a:t>
            </a:r>
            <a:r>
              <a:rPr lang="zh-CN" altLang="en-US" dirty="0"/>
              <a:t>戴尔</a:t>
            </a:r>
            <a:r>
              <a:rPr lang="en-US" altLang="zh-CN" dirty="0"/>
              <a:t>(Michael Dell)</a:t>
            </a:r>
            <a:r>
              <a:rPr lang="zh-CN" altLang="en-US" dirty="0"/>
              <a:t>曾就读于奥斯汀的德克萨斯大学，</a:t>
            </a:r>
            <a:r>
              <a:rPr lang="en-US" altLang="zh-CN" dirty="0"/>
              <a:t>19</a:t>
            </a:r>
            <a:r>
              <a:rPr lang="zh-CN" altLang="en-US" dirty="0"/>
              <a:t>岁退学。</a:t>
            </a:r>
          </a:p>
          <a:p>
            <a:r>
              <a:rPr lang="en-US" altLang="zh-CN" dirty="0"/>
              <a:t>1984</a:t>
            </a:r>
            <a:r>
              <a:rPr lang="zh-CN" altLang="en-US" dirty="0"/>
              <a:t>年，迈克</a:t>
            </a:r>
            <a:r>
              <a:rPr lang="en-US" altLang="zh-CN" dirty="0"/>
              <a:t>•</a:t>
            </a:r>
            <a:r>
              <a:rPr lang="zh-CN" altLang="en-US" dirty="0"/>
              <a:t>戴尔以</a:t>
            </a:r>
            <a:r>
              <a:rPr lang="en-US" altLang="zh-CN" dirty="0"/>
              <a:t>1000</a:t>
            </a:r>
            <a:r>
              <a:rPr lang="zh-CN" altLang="en-US" dirty="0"/>
              <a:t>美元和一个在个人计算机业中前所未有的理念建立了戴尔公司，即避开给产品增值较少的中间商，直接向最终用户销售量身订制的个人计算机。这样可以根据订单生产以取消库存，并把后勤服务与供应商结合起来，创造出一种规范化、低成本的企业文化。通过这种创新的直线订购方式和在业界率先倡导的服务和技术支持方案，戴尔公司已成为全球顶尖的个人计算机供应商之一，并且是领先的计算机直线订购公司和全球发展最快的主要计算机系统公司</a:t>
            </a:r>
            <a:r>
              <a:rPr lang="zh-CN" altLang="en-US" dirty="0" smtClean="0"/>
              <a:t>。</a:t>
            </a:r>
            <a:endParaRPr lang="zh-CN" altLang="en-US" dirty="0"/>
          </a:p>
          <a:p>
            <a:r>
              <a:rPr lang="zh-CN" altLang="en-US" dirty="0"/>
              <a:t>戴尔公司在</a:t>
            </a:r>
            <a:r>
              <a:rPr lang="en-US" altLang="zh-CN" dirty="0"/>
              <a:t>PC</a:t>
            </a:r>
            <a:r>
              <a:rPr lang="zh-CN" altLang="en-US" dirty="0"/>
              <a:t>的领导地位带来了全球革命，还被公认为是最大的计算机系统网上供应商，迈克</a:t>
            </a:r>
            <a:r>
              <a:rPr lang="en-US" altLang="zh-CN" dirty="0"/>
              <a:t>•</a:t>
            </a:r>
            <a:r>
              <a:rPr lang="zh-CN" altLang="en-US" dirty="0"/>
              <a:t>戴尔因此成为当时最年轻的首席执行官之一，他的个人资产曾达到</a:t>
            </a:r>
            <a:r>
              <a:rPr lang="en-US" altLang="zh-CN" dirty="0"/>
              <a:t>214.9</a:t>
            </a:r>
            <a:r>
              <a:rPr lang="zh-CN" altLang="en-US" dirty="0"/>
              <a:t>亿美元。</a:t>
            </a:r>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585" y="3119628"/>
            <a:ext cx="1143000" cy="1447800"/>
          </a:xfrm>
          <a:prstGeom prst="rect">
            <a:avLst/>
          </a:prstGeom>
        </p:spPr>
      </p:pic>
    </p:spTree>
    <p:extLst>
      <p:ext uri="{BB962C8B-B14F-4D97-AF65-F5344CB8AC3E}">
        <p14:creationId xmlns:p14="http://schemas.microsoft.com/office/powerpoint/2010/main" val="2404859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视图</a:t>
            </a:r>
            <a:endParaRPr lang="zh-CN" altLang="en-US" dirty="0"/>
          </a:p>
        </p:txBody>
      </p:sp>
      <p:sp>
        <p:nvSpPr>
          <p:cNvPr id="3" name="内容占位符 2"/>
          <p:cNvSpPr>
            <a:spLocks noGrp="1"/>
          </p:cNvSpPr>
          <p:nvPr>
            <p:ph idx="1"/>
          </p:nvPr>
        </p:nvSpPr>
        <p:spPr/>
        <p:txBody>
          <a:bodyPr numCol="2">
            <a:normAutofit fontScale="77500" lnSpcReduction="20000"/>
          </a:bodyPr>
          <a:lstStyle/>
          <a:p>
            <a:pPr marL="0" indent="0">
              <a:buNone/>
            </a:pPr>
            <a:r>
              <a:rPr lang="zh-CN" altLang="zh-CN" b="1" dirty="0"/>
              <a:t>任务</a:t>
            </a:r>
            <a:r>
              <a:rPr lang="en-US" altLang="zh-CN" b="1" dirty="0"/>
              <a:t>1 </a:t>
            </a:r>
            <a:endParaRPr lang="zh-CN" altLang="zh-CN" dirty="0"/>
          </a:p>
          <a:p>
            <a:pPr marL="0" indent="0">
              <a:buNone/>
            </a:pPr>
            <a:r>
              <a:rPr lang="zh-CN" altLang="zh-CN" dirty="0"/>
              <a:t>任务描述：定义视图</a:t>
            </a:r>
          </a:p>
          <a:p>
            <a:pPr marL="0" indent="0">
              <a:buNone/>
            </a:pPr>
            <a:r>
              <a:rPr lang="zh-CN" altLang="zh-CN" dirty="0"/>
              <a:t>知识准备：</a:t>
            </a:r>
          </a:p>
          <a:p>
            <a:pPr marL="0" indent="0">
              <a:buNone/>
            </a:pPr>
            <a:r>
              <a:rPr lang="en-US" altLang="zh-CN" dirty="0"/>
              <a:t>1</a:t>
            </a:r>
            <a:r>
              <a:rPr lang="zh-CN" altLang="zh-CN" dirty="0"/>
              <a:t>、理解视图的主要用处；</a:t>
            </a:r>
          </a:p>
          <a:p>
            <a:pPr marL="0" indent="0">
              <a:buNone/>
            </a:pPr>
            <a:r>
              <a:rPr lang="en-US" altLang="zh-CN" dirty="0"/>
              <a:t>2</a:t>
            </a:r>
            <a:r>
              <a:rPr lang="zh-CN" altLang="zh-CN" dirty="0"/>
              <a:t>、熟练掌握创建、查看视图的操作步骤。</a:t>
            </a:r>
          </a:p>
          <a:p>
            <a:pPr marL="0" indent="0">
              <a:buNone/>
            </a:pPr>
            <a:r>
              <a:rPr lang="zh-CN" altLang="zh-CN" dirty="0"/>
              <a:t>任务实施：</a:t>
            </a:r>
          </a:p>
          <a:p>
            <a:pPr marL="0" indent="0">
              <a:buNone/>
            </a:pPr>
            <a:r>
              <a:rPr lang="en-US" altLang="zh-CN" dirty="0"/>
              <a:t>1</a:t>
            </a:r>
            <a:r>
              <a:rPr lang="zh-CN" altLang="zh-CN" dirty="0"/>
              <a:t>、探究视图的作用；</a:t>
            </a:r>
          </a:p>
          <a:p>
            <a:pPr marL="0" indent="0">
              <a:buNone/>
            </a:pPr>
            <a:r>
              <a:rPr lang="en-US" altLang="zh-CN" dirty="0"/>
              <a:t>2</a:t>
            </a:r>
            <a:r>
              <a:rPr lang="zh-CN" altLang="zh-CN" dirty="0"/>
              <a:t>、如何创建视图；</a:t>
            </a:r>
          </a:p>
          <a:p>
            <a:pPr marL="0" indent="0">
              <a:buNone/>
            </a:pPr>
            <a:r>
              <a:rPr lang="en-US" altLang="zh-CN" dirty="0"/>
              <a:t>3</a:t>
            </a:r>
            <a:r>
              <a:rPr lang="zh-CN" altLang="zh-CN" dirty="0"/>
              <a:t>、如何查看视图。</a:t>
            </a:r>
          </a:p>
          <a:p>
            <a:pPr marL="0" indent="0">
              <a:buNone/>
            </a:pPr>
            <a:r>
              <a:rPr lang="en-US" altLang="zh-CN" dirty="0"/>
              <a:t> </a:t>
            </a:r>
            <a:endParaRPr lang="zh-CN" altLang="zh-CN" dirty="0"/>
          </a:p>
          <a:p>
            <a:pPr marL="0" indent="0">
              <a:buNone/>
            </a:pPr>
            <a:r>
              <a:rPr lang="zh-CN" altLang="zh-CN" b="1" dirty="0"/>
              <a:t>任务</a:t>
            </a:r>
            <a:r>
              <a:rPr lang="en-US" altLang="zh-CN" b="1" dirty="0"/>
              <a:t>2 </a:t>
            </a:r>
            <a:endParaRPr lang="zh-CN" altLang="zh-CN" dirty="0"/>
          </a:p>
          <a:p>
            <a:pPr marL="0" indent="0">
              <a:buNone/>
            </a:pPr>
            <a:r>
              <a:rPr lang="zh-CN" altLang="zh-CN" dirty="0"/>
              <a:t>任务描述：操作视图。</a:t>
            </a:r>
          </a:p>
          <a:p>
            <a:pPr marL="0" indent="0">
              <a:buNone/>
            </a:pPr>
            <a:r>
              <a:rPr lang="zh-CN" altLang="zh-CN" dirty="0"/>
              <a:t>知识准备：</a:t>
            </a:r>
          </a:p>
          <a:p>
            <a:pPr marL="0" indent="0">
              <a:buNone/>
            </a:pPr>
            <a:r>
              <a:rPr lang="en-US" altLang="zh-CN" dirty="0"/>
              <a:t>1</a:t>
            </a:r>
            <a:r>
              <a:rPr lang="zh-CN" altLang="zh-CN" dirty="0"/>
              <a:t>、理解视图的相关知识；</a:t>
            </a:r>
          </a:p>
          <a:p>
            <a:pPr marL="0" indent="0">
              <a:buNone/>
            </a:pPr>
            <a:r>
              <a:rPr lang="en-US" altLang="zh-CN" dirty="0"/>
              <a:t>2</a:t>
            </a:r>
            <a:r>
              <a:rPr lang="zh-CN" altLang="zh-CN" dirty="0"/>
              <a:t>、更新视图数据会受到那些限制。</a:t>
            </a:r>
          </a:p>
          <a:p>
            <a:pPr marL="0" indent="0">
              <a:buNone/>
            </a:pPr>
            <a:r>
              <a:rPr lang="zh-CN" altLang="zh-CN" dirty="0"/>
              <a:t>任务实施：</a:t>
            </a:r>
          </a:p>
          <a:p>
            <a:pPr marL="0" indent="0">
              <a:buNone/>
            </a:pPr>
            <a:r>
              <a:rPr lang="en-US" altLang="zh-CN" dirty="0"/>
              <a:t>1</a:t>
            </a:r>
            <a:r>
              <a:rPr lang="zh-CN" altLang="zh-CN" dirty="0"/>
              <a:t>、如何更新视图数据；</a:t>
            </a:r>
          </a:p>
          <a:p>
            <a:pPr marL="0" indent="0">
              <a:buNone/>
            </a:pPr>
            <a:r>
              <a:rPr lang="en-US" altLang="zh-CN" dirty="0"/>
              <a:t>2</a:t>
            </a:r>
            <a:r>
              <a:rPr lang="zh-CN" altLang="zh-CN" dirty="0"/>
              <a:t>、如何修改视图定义；</a:t>
            </a:r>
          </a:p>
          <a:p>
            <a:pPr marL="0" indent="0">
              <a:buNone/>
            </a:pPr>
            <a:r>
              <a:rPr lang="en-US" altLang="zh-CN" dirty="0"/>
              <a:t>3</a:t>
            </a:r>
            <a:r>
              <a:rPr lang="zh-CN" altLang="zh-CN" dirty="0"/>
              <a:t>、如何删除视图。</a:t>
            </a: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a:t>
            </a:fld>
            <a:endParaRPr lang="en-US" altLang="zh-CN"/>
          </a:p>
        </p:txBody>
      </p:sp>
    </p:spTree>
    <p:extLst>
      <p:ext uri="{BB962C8B-B14F-4D97-AF65-F5344CB8AC3E}">
        <p14:creationId xmlns:p14="http://schemas.microsoft.com/office/powerpoint/2010/main" val="729968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视图</a:t>
            </a:r>
            <a:r>
              <a:rPr lang="zh-CN" altLang="zh-CN" b="1" dirty="0" smtClean="0"/>
              <a:t>简介</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视图是一个虚拟表，是从数据库中一个或多个表中导出来的表，其内容由查询定义</a:t>
            </a:r>
            <a:r>
              <a:rPr lang="zh-CN" altLang="zh-CN" dirty="0" smtClean="0"/>
              <a:t>。</a:t>
            </a:r>
            <a:endParaRPr lang="en-US" altLang="zh-CN" dirty="0" smtClean="0"/>
          </a:p>
          <a:p>
            <a:r>
              <a:rPr lang="zh-CN" altLang="zh-CN" dirty="0" smtClean="0"/>
              <a:t>同</a:t>
            </a:r>
            <a:r>
              <a:rPr lang="zh-CN" altLang="zh-CN" dirty="0"/>
              <a:t>真实表一样，视图包含一系列带有名称的列和行数据。但是，数据库中只存放了视图的定义，而并没有存放视图中的数据。这些数据存放在原来的表中</a:t>
            </a:r>
            <a:r>
              <a:rPr lang="zh-CN" altLang="zh-CN" dirty="0" smtClean="0"/>
              <a:t>。</a:t>
            </a:r>
            <a:endParaRPr lang="en-US" altLang="zh-CN" dirty="0" smtClean="0"/>
          </a:p>
          <a:p>
            <a:r>
              <a:rPr lang="zh-CN" altLang="zh-CN" dirty="0" smtClean="0"/>
              <a:t>使用</a:t>
            </a:r>
            <a:r>
              <a:rPr lang="zh-CN" altLang="zh-CN" dirty="0"/>
              <a:t>视图查询数据时，数据库系统会从原来的表中取出对应的数据。因此，视图中的数据是依赖于原来的表中的数据的。一旦表中的数据发生改变，显示在视图中的数据也会发生改变。</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4</a:t>
            </a:fld>
            <a:endParaRPr lang="en-US" altLang="zh-CN"/>
          </a:p>
        </p:txBody>
      </p:sp>
    </p:spTree>
    <p:extLst>
      <p:ext uri="{BB962C8B-B14F-4D97-AF65-F5344CB8AC3E}">
        <p14:creationId xmlns:p14="http://schemas.microsoft.com/office/powerpoint/2010/main" val="3698573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视图的作用</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t>1.</a:t>
            </a:r>
            <a:r>
              <a:rPr lang="zh-CN" altLang="zh-CN" dirty="0"/>
              <a:t>简单性</a:t>
            </a:r>
          </a:p>
          <a:p>
            <a:pPr marL="0" indent="0">
              <a:buNone/>
            </a:pPr>
            <a:r>
              <a:rPr lang="zh-CN" altLang="zh-CN" dirty="0"/>
              <a:t>看到的就是需要的。视图不仅可以简化用户对数据的理解，也可以简化他们的操作。那些被经常使用的查询可以被定义为视图，从而使得用户不必为以后的操作每次指定全部的条件。</a:t>
            </a:r>
          </a:p>
          <a:p>
            <a:pPr marL="0" indent="0">
              <a:buNone/>
            </a:pPr>
            <a:r>
              <a:rPr lang="en-US" altLang="zh-CN" dirty="0"/>
              <a:t>2.</a:t>
            </a:r>
            <a:r>
              <a:rPr lang="zh-CN" altLang="zh-CN" dirty="0"/>
              <a:t>安全性</a:t>
            </a:r>
          </a:p>
          <a:p>
            <a:pPr marL="0" indent="0">
              <a:buNone/>
            </a:pPr>
            <a:r>
              <a:rPr lang="zh-CN" altLang="zh-CN" dirty="0"/>
              <a:t>视图的安全性可以防止未授权用户查看特定的行或列，使有权限用户只能看到表中特定行的方法，如下：</a:t>
            </a:r>
          </a:p>
          <a:p>
            <a:pPr marL="0" indent="0">
              <a:buNone/>
            </a:pPr>
            <a:r>
              <a:rPr lang="zh-CN" altLang="zh-CN" dirty="0"/>
              <a:t>（</a:t>
            </a:r>
            <a:r>
              <a:rPr lang="en-US" altLang="zh-CN" dirty="0"/>
              <a:t>1</a:t>
            </a:r>
            <a:r>
              <a:rPr lang="zh-CN" altLang="zh-CN" dirty="0"/>
              <a:t>）在表中增加一个标志用户名的列。</a:t>
            </a:r>
          </a:p>
          <a:p>
            <a:pPr marL="0" indent="0">
              <a:buNone/>
            </a:pPr>
            <a:r>
              <a:rPr lang="zh-CN" altLang="zh-CN" dirty="0"/>
              <a:t>（</a:t>
            </a:r>
            <a:r>
              <a:rPr lang="en-US" altLang="zh-CN" dirty="0"/>
              <a:t>2</a:t>
            </a:r>
            <a:r>
              <a:rPr lang="zh-CN" altLang="zh-CN" dirty="0"/>
              <a:t>）建立视图，使用户只能看到标有自己用户名的行。</a:t>
            </a:r>
          </a:p>
          <a:p>
            <a:pPr marL="0" indent="0">
              <a:buNone/>
            </a:pPr>
            <a:r>
              <a:rPr lang="zh-CN" altLang="zh-CN" dirty="0"/>
              <a:t>（</a:t>
            </a:r>
            <a:r>
              <a:rPr lang="en-US" altLang="zh-CN" dirty="0"/>
              <a:t>3</a:t>
            </a:r>
            <a:r>
              <a:rPr lang="zh-CN" altLang="zh-CN" dirty="0"/>
              <a:t>）把视图授权给其他用户。</a:t>
            </a:r>
          </a:p>
          <a:p>
            <a:pPr marL="0" indent="0">
              <a:buNone/>
            </a:pPr>
            <a:r>
              <a:rPr lang="en-US" altLang="zh-CN" dirty="0"/>
              <a:t>3.</a:t>
            </a:r>
            <a:r>
              <a:rPr lang="zh-CN" altLang="zh-CN" dirty="0"/>
              <a:t>逻辑数据独立性</a:t>
            </a:r>
          </a:p>
          <a:p>
            <a:pPr marL="0" indent="0">
              <a:buNone/>
            </a:pPr>
            <a:r>
              <a:rPr lang="zh-CN" altLang="zh-CN" dirty="0"/>
              <a:t>视图可以使应用程序和数据库表在一定程度上独立。如果没有视图，程序一定是建立在表上的。有了视图之后，程序可以建立在视图之上，从而程序与数据库表被视图分割开来。</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5</a:t>
            </a:fld>
            <a:endParaRPr lang="en-US" altLang="zh-CN"/>
          </a:p>
        </p:txBody>
      </p:sp>
    </p:spTree>
    <p:extLst>
      <p:ext uri="{BB962C8B-B14F-4D97-AF65-F5344CB8AC3E}">
        <p14:creationId xmlns:p14="http://schemas.microsoft.com/office/powerpoint/2010/main" val="912350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创建视图</a:t>
            </a:r>
            <a:endParaRPr lang="zh-CN" altLang="en-US" dirty="0"/>
          </a:p>
        </p:txBody>
      </p:sp>
      <p:sp>
        <p:nvSpPr>
          <p:cNvPr id="3" name="内容占位符 2"/>
          <p:cNvSpPr>
            <a:spLocks noGrp="1"/>
          </p:cNvSpPr>
          <p:nvPr>
            <p:ph idx="1"/>
          </p:nvPr>
        </p:nvSpPr>
        <p:spPr>
          <a:xfrm>
            <a:off x="1576917" y="2017712"/>
            <a:ext cx="10363200" cy="4501960"/>
          </a:xfrm>
        </p:spPr>
        <p:txBody>
          <a:bodyPr>
            <a:normAutofit fontScale="70000" lnSpcReduction="20000"/>
          </a:bodyPr>
          <a:lstStyle/>
          <a:p>
            <a:pPr marL="0" indent="0">
              <a:buNone/>
            </a:pPr>
            <a:r>
              <a:rPr lang="zh-CN" altLang="zh-CN" dirty="0"/>
              <a:t>语法格式如下：</a:t>
            </a:r>
          </a:p>
          <a:p>
            <a:pPr marL="0" indent="0">
              <a:buNone/>
            </a:pPr>
            <a:r>
              <a:rPr lang="en-US" altLang="zh-CN" dirty="0"/>
              <a:t>CREATE [OR REPLACE] VIEW</a:t>
            </a:r>
            <a:r>
              <a:rPr lang="zh-CN" altLang="zh-CN" dirty="0"/>
              <a:t>视图名</a:t>
            </a:r>
            <a:r>
              <a:rPr lang="en-US" altLang="zh-CN" dirty="0"/>
              <a:t>[(</a:t>
            </a:r>
            <a:r>
              <a:rPr lang="zh-CN" altLang="zh-CN" dirty="0"/>
              <a:t>属性清单</a:t>
            </a:r>
            <a:r>
              <a:rPr lang="en-US" altLang="zh-CN" dirty="0"/>
              <a:t>)]</a:t>
            </a:r>
            <a:endParaRPr lang="zh-CN" altLang="zh-CN" dirty="0"/>
          </a:p>
          <a:p>
            <a:pPr marL="0" indent="0">
              <a:buNone/>
            </a:pPr>
            <a:r>
              <a:rPr lang="en-US" altLang="zh-CN" dirty="0"/>
              <a:t>AS </a:t>
            </a:r>
            <a:endParaRPr lang="en-US" altLang="zh-CN" dirty="0" smtClean="0"/>
          </a:p>
          <a:p>
            <a:pPr marL="0" indent="0">
              <a:buNone/>
            </a:pPr>
            <a:r>
              <a:rPr lang="en-US" altLang="zh-CN" dirty="0" smtClean="0"/>
              <a:t>SELECT</a:t>
            </a:r>
            <a:r>
              <a:rPr lang="zh-CN" altLang="zh-CN" dirty="0"/>
              <a:t>语句</a:t>
            </a:r>
          </a:p>
          <a:p>
            <a:pPr marL="0" indent="0">
              <a:buNone/>
            </a:pPr>
            <a:r>
              <a:rPr lang="en-US" altLang="zh-CN" dirty="0"/>
              <a:t>[WITH [CASCADED|LOCAL] CHECK OPTION];</a:t>
            </a:r>
            <a:endParaRPr lang="zh-CN" altLang="zh-CN" dirty="0"/>
          </a:p>
          <a:p>
            <a:pPr marL="0" indent="0">
              <a:buNone/>
            </a:pPr>
            <a:r>
              <a:rPr lang="zh-CN" altLang="zh-CN" dirty="0"/>
              <a:t>语法说明如下。</a:t>
            </a:r>
          </a:p>
          <a:p>
            <a:pPr marL="0" indent="0">
              <a:buNone/>
            </a:pPr>
            <a:r>
              <a:rPr lang="zh-CN" altLang="zh-CN" dirty="0"/>
              <a:t>视图名：表示要创建的视图名称。</a:t>
            </a:r>
          </a:p>
          <a:p>
            <a:pPr marL="0" indent="0">
              <a:buNone/>
            </a:pPr>
            <a:r>
              <a:rPr lang="zh-CN" altLang="zh-CN" dirty="0"/>
              <a:t>属性清单：可选项，指定视图中各个属性的名词，默认情况下与</a:t>
            </a:r>
            <a:r>
              <a:rPr lang="en-US" altLang="zh-CN" dirty="0"/>
              <a:t>SELECT</a:t>
            </a:r>
            <a:r>
              <a:rPr lang="zh-CN" altLang="zh-CN" dirty="0"/>
              <a:t>语句中的查询的属性相同。</a:t>
            </a:r>
          </a:p>
          <a:p>
            <a:pPr marL="0" indent="0">
              <a:buNone/>
            </a:pPr>
            <a:r>
              <a:rPr lang="en-US" altLang="zh-CN" dirty="0"/>
              <a:t>SELECT</a:t>
            </a:r>
            <a:r>
              <a:rPr lang="zh-CN" altLang="zh-CN" dirty="0"/>
              <a:t>语句：表示一个单表或者多表的完整查询语句，将查询记录导入视图中。</a:t>
            </a:r>
          </a:p>
          <a:p>
            <a:pPr marL="0" indent="0">
              <a:buNone/>
            </a:pPr>
            <a:r>
              <a:rPr lang="en-US" altLang="zh-CN" dirty="0"/>
              <a:t>WITH CHECK OPTION</a:t>
            </a:r>
            <a:r>
              <a:rPr lang="zh-CN" altLang="zh-CN" dirty="0"/>
              <a:t>：可选项，表示更新视图数据时要保证在该视图的权限范围之内，即检查插入或修改的数据是否符合</a:t>
            </a:r>
            <a:r>
              <a:rPr lang="en-US" altLang="zh-CN" dirty="0"/>
              <a:t> WHERE </a:t>
            </a:r>
            <a:r>
              <a:rPr lang="zh-CN" altLang="zh-CN" dirty="0"/>
              <a:t>设置的条件。</a:t>
            </a: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6</a:t>
            </a:fld>
            <a:endParaRPr lang="en-US" altLang="zh-CN"/>
          </a:p>
        </p:txBody>
      </p:sp>
    </p:spTree>
    <p:extLst>
      <p:ext uri="{BB962C8B-B14F-4D97-AF65-F5344CB8AC3E}">
        <p14:creationId xmlns:p14="http://schemas.microsoft.com/office/powerpoint/2010/main" val="1226004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创建基于单表的视图</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zh-CN" altLang="zh-CN" dirty="0"/>
              <a:t>【例</a:t>
            </a:r>
            <a:r>
              <a:rPr lang="en-US" altLang="zh-CN" dirty="0"/>
              <a:t>7-1</a:t>
            </a:r>
            <a:r>
              <a:rPr lang="zh-CN" altLang="zh-CN" dirty="0"/>
              <a:t>】为学生读者创建一个可以查看所有语言类图书（分类编号为</a:t>
            </a:r>
            <a:r>
              <a:rPr lang="en-US" altLang="zh-CN" dirty="0"/>
              <a:t>c005</a:t>
            </a:r>
            <a:r>
              <a:rPr lang="zh-CN" altLang="zh-CN" dirty="0"/>
              <a:t>）的视图，读者可以看到书名、作者、出版社、出版时间、是否在架等相关信息。更新视图数据时要保证在该视图的权限范围之内。在</a:t>
            </a:r>
            <a:r>
              <a:rPr lang="en-US" altLang="zh-CN" dirty="0"/>
              <a:t>MySQL</a:t>
            </a:r>
            <a:r>
              <a:rPr lang="zh-CN" altLang="zh-CN" dirty="0"/>
              <a:t>的命令行格式中，输入以下命令：</a:t>
            </a:r>
          </a:p>
          <a:p>
            <a:pPr marL="0" indent="0">
              <a:buNone/>
            </a:pPr>
            <a:r>
              <a:rPr lang="en-US" altLang="zh-CN" dirty="0"/>
              <a:t>CREATE OR REPLACE VIEW </a:t>
            </a:r>
            <a:r>
              <a:rPr lang="en-US" altLang="zh-CN" dirty="0" err="1"/>
              <a:t>v_book_language</a:t>
            </a:r>
            <a:r>
              <a:rPr lang="en-US" altLang="zh-CN" dirty="0"/>
              <a:t>(</a:t>
            </a:r>
            <a:r>
              <a:rPr lang="zh-CN" altLang="zh-CN" dirty="0"/>
              <a:t>书名</a:t>
            </a:r>
            <a:r>
              <a:rPr lang="en-US" altLang="zh-CN" dirty="0"/>
              <a:t>,</a:t>
            </a:r>
            <a:r>
              <a:rPr lang="zh-CN" altLang="zh-CN" dirty="0"/>
              <a:t>作者</a:t>
            </a:r>
            <a:r>
              <a:rPr lang="en-US" altLang="zh-CN" dirty="0" smtClean="0"/>
              <a:t>,</a:t>
            </a:r>
            <a:r>
              <a:rPr lang="zh-CN" altLang="en-US" dirty="0" smtClean="0"/>
              <a:t>类别</a:t>
            </a:r>
            <a:r>
              <a:rPr lang="en-US" altLang="zh-CN" dirty="0" smtClean="0"/>
              <a:t>,</a:t>
            </a:r>
            <a:r>
              <a:rPr lang="zh-CN" altLang="zh-CN" dirty="0" smtClean="0"/>
              <a:t>出版社</a:t>
            </a:r>
            <a:r>
              <a:rPr lang="en-US" altLang="zh-CN" dirty="0"/>
              <a:t>,</a:t>
            </a:r>
            <a:r>
              <a:rPr lang="zh-CN" altLang="zh-CN" dirty="0"/>
              <a:t>出版时间</a:t>
            </a:r>
            <a:r>
              <a:rPr lang="en-US" altLang="zh-CN" dirty="0"/>
              <a:t>,</a:t>
            </a:r>
            <a:r>
              <a:rPr lang="zh-CN" altLang="zh-CN" dirty="0"/>
              <a:t>是否在架</a:t>
            </a:r>
            <a:r>
              <a:rPr lang="en-US" altLang="zh-CN" dirty="0"/>
              <a:t>)</a:t>
            </a:r>
            <a:endParaRPr lang="zh-CN" altLang="zh-CN" dirty="0"/>
          </a:p>
          <a:p>
            <a:pPr marL="0" indent="0">
              <a:buNone/>
            </a:pPr>
            <a:r>
              <a:rPr lang="en-US" altLang="zh-CN" dirty="0"/>
              <a:t>AS SELECT </a:t>
            </a:r>
            <a:r>
              <a:rPr lang="en-US" altLang="zh-CN" dirty="0" err="1" smtClean="0"/>
              <a:t>bookName,author,classNo,publishName,publishDate,onShelf</a:t>
            </a:r>
            <a:r>
              <a:rPr lang="en-US" altLang="zh-CN" dirty="0" smtClean="0"/>
              <a:t> </a:t>
            </a:r>
            <a:r>
              <a:rPr lang="en-US" altLang="zh-CN" dirty="0"/>
              <a:t>FROM book</a:t>
            </a:r>
            <a:endParaRPr lang="zh-CN" altLang="zh-CN" dirty="0"/>
          </a:p>
          <a:p>
            <a:pPr marL="0" indent="0">
              <a:buNone/>
            </a:pPr>
            <a:r>
              <a:rPr lang="en-US" altLang="zh-CN" dirty="0"/>
              <a:t>Where </a:t>
            </a:r>
            <a:r>
              <a:rPr lang="en-US" altLang="zh-CN" dirty="0" err="1"/>
              <a:t>classNo</a:t>
            </a:r>
            <a:r>
              <a:rPr lang="en-US" altLang="zh-CN" dirty="0"/>
              <a:t>='c005' WITH CHECK OPTION;</a:t>
            </a:r>
            <a:endParaRPr lang="zh-CN" altLang="zh-CN" dirty="0"/>
          </a:p>
          <a:p>
            <a:pPr marL="0" indent="0">
              <a:buNone/>
            </a:pPr>
            <a:r>
              <a:rPr lang="en-US" altLang="zh-CN" dirty="0"/>
              <a:t>select * from </a:t>
            </a:r>
            <a:r>
              <a:rPr lang="en-US" altLang="zh-CN" dirty="0" err="1"/>
              <a:t>v_book_language</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7</a:t>
            </a:fld>
            <a:endParaRPr lang="en-US" altLang="zh-CN"/>
          </a:p>
        </p:txBody>
      </p:sp>
      <p:sp>
        <p:nvSpPr>
          <p:cNvPr id="5" name="矩形 4"/>
          <p:cNvSpPr/>
          <p:nvPr/>
        </p:nvSpPr>
        <p:spPr>
          <a:xfrm>
            <a:off x="2731008" y="5643473"/>
            <a:ext cx="6096000" cy="1200329"/>
          </a:xfrm>
          <a:prstGeom prst="rect">
            <a:avLst/>
          </a:prstGeom>
        </p:spPr>
        <p:txBody>
          <a:bodyPr>
            <a:spAutoFit/>
          </a:bodyPr>
          <a:lstStyle/>
          <a:p>
            <a:r>
              <a:rPr lang="zh-CN" altLang="zh-CN" dirty="0">
                <a:ea typeface="宋体" panose="02010600030101010101" pitchFamily="2" charset="-122"/>
                <a:cs typeface="Times New Roman" panose="02020603050405020304" pitchFamily="18" charset="0"/>
              </a:rPr>
              <a:t>结论：</a:t>
            </a:r>
            <a:r>
              <a:rPr lang="en-US" altLang="zh-CN" dirty="0" err="1">
                <a:ea typeface="宋体" panose="02010600030101010101" pitchFamily="2" charset="-122"/>
                <a:cs typeface="Times New Roman" panose="02020603050405020304" pitchFamily="18" charset="0"/>
              </a:rPr>
              <a:t>v_book_language</a:t>
            </a:r>
            <a:r>
              <a:rPr lang="en-US" altLang="zh-CN" dirty="0">
                <a:ea typeface="宋体" panose="02010600030101010101" pitchFamily="2" charset="-122"/>
                <a:cs typeface="Times New Roman" panose="02020603050405020304" pitchFamily="18" charset="0"/>
              </a:rPr>
              <a:t> </a:t>
            </a:r>
            <a:r>
              <a:rPr lang="zh-CN" altLang="zh-CN" dirty="0">
                <a:ea typeface="宋体" panose="02010600030101010101" pitchFamily="2" charset="-122"/>
                <a:cs typeface="Times New Roman" panose="02020603050405020304" pitchFamily="18" charset="0"/>
              </a:rPr>
              <a:t>和表</a:t>
            </a:r>
            <a:r>
              <a:rPr lang="en-US" altLang="zh-CN" dirty="0">
                <a:ea typeface="宋体" panose="02010600030101010101" pitchFamily="2" charset="-122"/>
                <a:cs typeface="Times New Roman" panose="02020603050405020304" pitchFamily="18" charset="0"/>
              </a:rPr>
              <a:t>book</a:t>
            </a:r>
            <a:r>
              <a:rPr lang="zh-CN" altLang="zh-CN" dirty="0">
                <a:ea typeface="宋体" panose="02010600030101010101" pitchFamily="2" charset="-122"/>
                <a:cs typeface="Times New Roman" panose="02020603050405020304" pitchFamily="18" charset="0"/>
              </a:rPr>
              <a:t>中的字段名称不同，但是数据却相同。因此，在使用视图时，用户不需要了解基本表的结构，更接触不到实际表中的其他数据，从而保证了数据库的安全。</a:t>
            </a:r>
            <a:endParaRPr lang="zh-CN" altLang="en-US" dirty="0"/>
          </a:p>
        </p:txBody>
      </p:sp>
    </p:spTree>
    <p:extLst>
      <p:ext uri="{BB962C8B-B14F-4D97-AF65-F5344CB8AC3E}">
        <p14:creationId xmlns:p14="http://schemas.microsoft.com/office/powerpoint/2010/main" val="282454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创建基于单表的视图</a:t>
            </a:r>
            <a:endParaRPr lang="zh-CN" altLang="en-US" dirty="0"/>
          </a:p>
        </p:txBody>
      </p:sp>
      <p:sp>
        <p:nvSpPr>
          <p:cNvPr id="3" name="内容占位符 2"/>
          <p:cNvSpPr>
            <a:spLocks noGrp="1"/>
          </p:cNvSpPr>
          <p:nvPr>
            <p:ph idx="1"/>
          </p:nvPr>
        </p:nvSpPr>
        <p:spPr/>
        <p:txBody>
          <a:bodyPr/>
          <a:lstStyle/>
          <a:p>
            <a:pPr marL="0" indent="0">
              <a:buNone/>
            </a:pPr>
            <a:r>
              <a:rPr lang="zh-CN" altLang="zh-CN" dirty="0"/>
              <a:t>【例</a:t>
            </a:r>
            <a:r>
              <a:rPr lang="en-US" altLang="zh-CN" dirty="0"/>
              <a:t>7-2</a:t>
            </a:r>
            <a:r>
              <a:rPr lang="zh-CN" altLang="zh-CN" dirty="0"/>
              <a:t>】在视图</a:t>
            </a:r>
            <a:r>
              <a:rPr lang="en-US" altLang="zh-CN" dirty="0" err="1"/>
              <a:t>v_book_language</a:t>
            </a:r>
            <a:r>
              <a:rPr lang="zh-CN" altLang="zh-CN" dirty="0"/>
              <a:t>中更新一本语言类图书的数据。</a:t>
            </a:r>
          </a:p>
          <a:p>
            <a:pPr marL="0" indent="0">
              <a:buNone/>
            </a:pPr>
            <a:r>
              <a:rPr lang="en-US" altLang="zh-CN" dirty="0"/>
              <a:t>update </a:t>
            </a:r>
            <a:r>
              <a:rPr lang="en-US" altLang="zh-CN" dirty="0" err="1"/>
              <a:t>v_book_language</a:t>
            </a:r>
            <a:r>
              <a:rPr lang="en-US" altLang="zh-CN" dirty="0"/>
              <a:t> set </a:t>
            </a:r>
            <a:r>
              <a:rPr lang="zh-CN" altLang="zh-CN" dirty="0"/>
              <a:t>作者</a:t>
            </a:r>
            <a:r>
              <a:rPr lang="en-US" altLang="zh-CN" dirty="0"/>
              <a:t>='</a:t>
            </a:r>
            <a:r>
              <a:rPr lang="zh-CN" altLang="zh-CN" dirty="0"/>
              <a:t>杨思琦</a:t>
            </a:r>
            <a:r>
              <a:rPr lang="en-US" altLang="zh-CN" dirty="0"/>
              <a:t>' where </a:t>
            </a:r>
            <a:r>
              <a:rPr lang="zh-CN" altLang="zh-CN" dirty="0"/>
              <a:t>书名</a:t>
            </a:r>
            <a:r>
              <a:rPr lang="en-US" altLang="zh-CN" dirty="0"/>
              <a:t>='</a:t>
            </a:r>
            <a:r>
              <a:rPr lang="zh-CN" altLang="zh-CN" dirty="0"/>
              <a:t>新课标小学语文阅读丛书论语</a:t>
            </a:r>
            <a:r>
              <a:rPr lang="en-US" altLang="zh-CN" dirty="0"/>
              <a:t>';</a:t>
            </a:r>
            <a:endParaRPr lang="zh-CN" altLang="zh-CN" dirty="0"/>
          </a:p>
          <a:p>
            <a:pPr marL="0" indent="0">
              <a:buNone/>
            </a:pPr>
            <a:r>
              <a:rPr lang="en-US" altLang="zh-CN" dirty="0"/>
              <a:t>select * from </a:t>
            </a:r>
            <a:r>
              <a:rPr lang="en-US" altLang="zh-CN" dirty="0" err="1"/>
              <a:t>v_book_language</a:t>
            </a:r>
            <a:r>
              <a:rPr lang="en-US" altLang="zh-CN" dirty="0"/>
              <a:t>;</a:t>
            </a:r>
            <a:endParaRPr lang="zh-CN"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8</a:t>
            </a:fld>
            <a:endParaRPr lang="en-US" altLang="zh-CN"/>
          </a:p>
        </p:txBody>
      </p:sp>
      <p:sp>
        <p:nvSpPr>
          <p:cNvPr id="5" name="矩形 4"/>
          <p:cNvSpPr/>
          <p:nvPr/>
        </p:nvSpPr>
        <p:spPr>
          <a:xfrm>
            <a:off x="2633472" y="5432047"/>
            <a:ext cx="6400800" cy="369332"/>
          </a:xfrm>
          <a:prstGeom prst="rect">
            <a:avLst/>
          </a:prstGeom>
        </p:spPr>
        <p:txBody>
          <a:bodyPr wrap="square">
            <a:spAutoFit/>
          </a:bodyPr>
          <a:lstStyle/>
          <a:p>
            <a:pPr indent="266700" algn="just">
              <a:spcAft>
                <a:spcPts val="0"/>
              </a:spcAft>
            </a:pPr>
            <a:r>
              <a:rPr lang="zh-CN" altLang="zh-CN" kern="100" dirty="0">
                <a:latin typeface="宋体" panose="02010600030101010101" pitchFamily="2" charset="-122"/>
                <a:ea typeface="宋体" panose="02010600030101010101" pitchFamily="2" charset="-122"/>
                <a:cs typeface="Times New Roman" panose="02020603050405020304" pitchFamily="18" charset="0"/>
              </a:rPr>
              <a:t>结论：在该视图的权限范围之内，视图可以更新相关数据。</a:t>
            </a:r>
          </a:p>
        </p:txBody>
      </p:sp>
    </p:spTree>
    <p:extLst>
      <p:ext uri="{BB962C8B-B14F-4D97-AF65-F5344CB8AC3E}">
        <p14:creationId xmlns:p14="http://schemas.microsoft.com/office/powerpoint/2010/main" val="3489162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创建基于单表的视图</a:t>
            </a:r>
            <a:endParaRPr lang="zh-CN" altLang="en-US" dirty="0"/>
          </a:p>
        </p:txBody>
      </p:sp>
      <p:sp>
        <p:nvSpPr>
          <p:cNvPr id="3" name="内容占位符 2"/>
          <p:cNvSpPr>
            <a:spLocks noGrp="1"/>
          </p:cNvSpPr>
          <p:nvPr>
            <p:ph idx="1"/>
          </p:nvPr>
        </p:nvSpPr>
        <p:spPr/>
        <p:txBody>
          <a:bodyPr/>
          <a:lstStyle/>
          <a:p>
            <a:pPr marL="0" indent="0">
              <a:buNone/>
            </a:pPr>
            <a:r>
              <a:rPr lang="zh-CN" altLang="zh-CN" dirty="0"/>
              <a:t>【例</a:t>
            </a:r>
            <a:r>
              <a:rPr lang="en-US" altLang="zh-CN" dirty="0"/>
              <a:t>7-3</a:t>
            </a:r>
            <a:r>
              <a:rPr lang="zh-CN" altLang="zh-CN" dirty="0"/>
              <a:t>】在视图</a:t>
            </a:r>
            <a:r>
              <a:rPr lang="en-US" altLang="zh-CN" dirty="0" err="1"/>
              <a:t>v_book_language</a:t>
            </a:r>
            <a:r>
              <a:rPr lang="zh-CN" altLang="zh-CN" dirty="0" smtClean="0"/>
              <a:t>中</a:t>
            </a:r>
            <a:r>
              <a:rPr lang="zh-CN" altLang="en-US" dirty="0" smtClean="0"/>
              <a:t>插入</a:t>
            </a:r>
            <a:r>
              <a:rPr lang="zh-CN" altLang="zh-CN" dirty="0" smtClean="0"/>
              <a:t>一</a:t>
            </a:r>
            <a:r>
              <a:rPr lang="zh-CN" altLang="zh-CN" dirty="0"/>
              <a:t>本文学类图书的数据</a:t>
            </a:r>
            <a:r>
              <a:rPr lang="zh-CN" altLang="zh-CN" dirty="0" smtClean="0"/>
              <a:t>。</a:t>
            </a:r>
            <a:endParaRPr lang="en-US" altLang="zh-CN" dirty="0" smtClean="0"/>
          </a:p>
          <a:p>
            <a:pPr marL="0" indent="0">
              <a:buNone/>
            </a:pPr>
            <a:r>
              <a:rPr lang="en-US" altLang="zh-CN" dirty="0"/>
              <a:t>INSERT INTO </a:t>
            </a:r>
            <a:r>
              <a:rPr lang="en-US" altLang="zh-CN" dirty="0" err="1"/>
              <a:t>v_book_language</a:t>
            </a:r>
            <a:r>
              <a:rPr lang="en-US" altLang="zh-CN" dirty="0"/>
              <a:t> </a:t>
            </a:r>
          </a:p>
          <a:p>
            <a:pPr marL="0" indent="0">
              <a:buNone/>
            </a:pPr>
            <a:r>
              <a:rPr lang="en-US" altLang="zh-CN" dirty="0"/>
              <a:t>VALUES ('MySQL</a:t>
            </a:r>
            <a:r>
              <a:rPr lang="zh-CN" altLang="en-US" dirty="0"/>
              <a:t>的前世今生</a:t>
            </a:r>
            <a:r>
              <a:rPr lang="en-US" altLang="zh-CN" dirty="0"/>
              <a:t>','</a:t>
            </a:r>
            <a:r>
              <a:rPr lang="zh-CN" altLang="en-US" dirty="0"/>
              <a:t>张健</a:t>
            </a:r>
            <a:r>
              <a:rPr lang="en-US" altLang="zh-CN" dirty="0"/>
              <a:t>','c006','</a:t>
            </a:r>
            <a:r>
              <a:rPr lang="zh-CN" altLang="en-US" dirty="0"/>
              <a:t>北京大学出版社</a:t>
            </a:r>
            <a:r>
              <a:rPr lang="en-US" altLang="zh-CN" dirty="0"/>
              <a:t>','2006-11-01 00:00:00','</a:t>
            </a:r>
            <a:r>
              <a:rPr lang="zh-CN" altLang="en-US" dirty="0"/>
              <a:t>是</a:t>
            </a:r>
            <a:r>
              <a:rPr lang="en-US" altLang="zh-CN" dirty="0"/>
              <a:t>');</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9</a:t>
            </a:fld>
            <a:endParaRPr lang="en-US" altLang="zh-CN"/>
          </a:p>
        </p:txBody>
      </p:sp>
      <p:sp>
        <p:nvSpPr>
          <p:cNvPr id="5" name="矩形 4"/>
          <p:cNvSpPr/>
          <p:nvPr/>
        </p:nvSpPr>
        <p:spPr>
          <a:xfrm>
            <a:off x="2926080" y="6054507"/>
            <a:ext cx="6096000" cy="646331"/>
          </a:xfrm>
          <a:prstGeom prst="rect">
            <a:avLst/>
          </a:prstGeom>
        </p:spPr>
        <p:txBody>
          <a:bodyPr>
            <a:spAutoFit/>
          </a:bodyPr>
          <a:lstStyle/>
          <a:p>
            <a:pPr indent="266700" algn="just">
              <a:spcAft>
                <a:spcPts val="0"/>
              </a:spcAft>
            </a:pPr>
            <a:r>
              <a:rPr lang="zh-CN" altLang="zh-CN" kern="100" dirty="0">
                <a:latin typeface="宋体" panose="02010600030101010101" pitchFamily="2" charset="-122"/>
                <a:ea typeface="宋体" panose="02010600030101010101" pitchFamily="2" charset="-122"/>
                <a:cs typeface="Times New Roman" panose="02020603050405020304" pitchFamily="18" charset="0"/>
              </a:rPr>
              <a:t>结论：由于</a:t>
            </a:r>
            <a:r>
              <a:rPr lang="en-US" altLang="zh-CN" kern="100" dirty="0">
                <a:latin typeface="宋体" panose="02010600030101010101" pitchFamily="2" charset="-122"/>
                <a:ea typeface="宋体" panose="02010600030101010101" pitchFamily="2" charset="-122"/>
                <a:cs typeface="Times New Roman" panose="02020603050405020304" pitchFamily="18" charset="0"/>
              </a:rPr>
              <a:t>WITH CHECK OPTION</a:t>
            </a:r>
            <a:r>
              <a:rPr lang="zh-CN" altLang="zh-CN" kern="100" dirty="0">
                <a:latin typeface="宋体" panose="02010600030101010101" pitchFamily="2" charset="-122"/>
                <a:ea typeface="宋体" panose="02010600030101010101" pitchFamily="2" charset="-122"/>
                <a:cs typeface="Times New Roman" panose="02020603050405020304" pitchFamily="18" charset="0"/>
              </a:rPr>
              <a:t>选项的限制</a:t>
            </a:r>
            <a:r>
              <a:rPr lang="zh-CN" altLang="zh-CN" kern="100" dirty="0" smtClean="0">
                <a:latin typeface="宋体" panose="02010600030101010101" pitchFamily="2" charset="-122"/>
                <a:ea typeface="宋体" panose="02010600030101010101" pitchFamily="2" charset="-122"/>
                <a:cs typeface="Times New Roman" panose="02020603050405020304" pitchFamily="18" charset="0"/>
              </a:rPr>
              <a:t>，</a:t>
            </a:r>
            <a:r>
              <a:rPr lang="zh-CN" altLang="en-US" kern="100" dirty="0" smtClean="0">
                <a:latin typeface="宋体" panose="02010600030101010101" pitchFamily="2" charset="-122"/>
                <a:ea typeface="宋体" panose="02010600030101010101" pitchFamily="2" charset="-122"/>
                <a:cs typeface="Times New Roman" panose="02020603050405020304" pitchFamily="18" charset="0"/>
              </a:rPr>
              <a:t>新增</a:t>
            </a:r>
            <a:r>
              <a:rPr lang="zh-CN" altLang="zh-CN" kern="100" dirty="0" smtClean="0">
                <a:latin typeface="宋体" panose="02010600030101010101" pitchFamily="2" charset="-122"/>
                <a:ea typeface="宋体" panose="02010600030101010101" pitchFamily="2" charset="-122"/>
                <a:cs typeface="Times New Roman" panose="02020603050405020304" pitchFamily="18" charset="0"/>
              </a:rPr>
              <a:t>的</a:t>
            </a:r>
            <a:r>
              <a:rPr lang="zh-CN" altLang="zh-CN" kern="100" dirty="0">
                <a:latin typeface="宋体" panose="02010600030101010101" pitchFamily="2" charset="-122"/>
                <a:ea typeface="宋体" panose="02010600030101010101" pitchFamily="2" charset="-122"/>
                <a:cs typeface="Times New Roman" panose="02020603050405020304" pitchFamily="18" charset="0"/>
              </a:rPr>
              <a:t>数据不在</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v_book_language</a:t>
            </a:r>
            <a:r>
              <a:rPr lang="zh-CN" altLang="zh-CN" kern="100" dirty="0" smtClean="0">
                <a:latin typeface="宋体" panose="02010600030101010101" pitchFamily="2" charset="-122"/>
                <a:ea typeface="宋体" panose="02010600030101010101" pitchFamily="2" charset="-122"/>
                <a:cs typeface="Times New Roman" panose="02020603050405020304" pitchFamily="18" charset="0"/>
              </a:rPr>
              <a:t>的范围</a:t>
            </a:r>
            <a:r>
              <a:rPr lang="zh-CN" altLang="zh-CN" kern="100" dirty="0">
                <a:latin typeface="宋体" panose="02010600030101010101" pitchFamily="2" charset="-122"/>
                <a:ea typeface="宋体" panose="02010600030101010101" pitchFamily="2" charset="-122"/>
                <a:cs typeface="Times New Roman" panose="02020603050405020304" pitchFamily="18" charset="0"/>
              </a:rPr>
              <a:t>内</a:t>
            </a:r>
            <a:r>
              <a:rPr lang="zh-CN" altLang="zh-CN" kern="100" dirty="0" smtClean="0">
                <a:latin typeface="宋体" panose="02010600030101010101" pitchFamily="2" charset="-122"/>
                <a:ea typeface="宋体" panose="02010600030101010101" pitchFamily="2" charset="-122"/>
                <a:cs typeface="Times New Roman" panose="02020603050405020304" pitchFamily="18" charset="0"/>
              </a:rPr>
              <a:t>，</a:t>
            </a:r>
            <a:r>
              <a:rPr lang="zh-CN" altLang="en-US" kern="100" dirty="0" smtClean="0">
                <a:latin typeface="宋体" panose="02010600030101010101" pitchFamily="2" charset="-122"/>
                <a:ea typeface="宋体" panose="02010600030101010101" pitchFamily="2" charset="-122"/>
                <a:cs typeface="Times New Roman" panose="02020603050405020304" pitchFamily="18" charset="0"/>
              </a:rPr>
              <a:t>插入</a:t>
            </a:r>
            <a:r>
              <a:rPr lang="zh-CN" altLang="zh-CN" kern="100" dirty="0" smtClean="0">
                <a:latin typeface="宋体" panose="02010600030101010101" pitchFamily="2" charset="-122"/>
                <a:ea typeface="宋体" panose="02010600030101010101" pitchFamily="2" charset="-122"/>
                <a:cs typeface="Times New Roman" panose="02020603050405020304" pitchFamily="18" charset="0"/>
              </a:rPr>
              <a:t>数据</a:t>
            </a:r>
            <a:r>
              <a:rPr lang="zh-CN" altLang="zh-CN" kern="100" dirty="0">
                <a:latin typeface="宋体" panose="02010600030101010101" pitchFamily="2" charset="-122"/>
                <a:ea typeface="宋体" panose="02010600030101010101" pitchFamily="2" charset="-122"/>
                <a:cs typeface="Times New Roman" panose="02020603050405020304" pitchFamily="18" charset="0"/>
              </a:rPr>
              <a:t>不成功。</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936" y="4687535"/>
            <a:ext cx="7440063" cy="1390844"/>
          </a:xfrm>
          <a:prstGeom prst="rect">
            <a:avLst/>
          </a:prstGeom>
        </p:spPr>
      </p:pic>
    </p:spTree>
    <p:extLst>
      <p:ext uri="{BB962C8B-B14F-4D97-AF65-F5344CB8AC3E}">
        <p14:creationId xmlns:p14="http://schemas.microsoft.com/office/powerpoint/2010/main" val="1899920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218</TotalTime>
  <Words>1890</Words>
  <Application>Microsoft Office PowerPoint</Application>
  <PresentationFormat>宽屏</PresentationFormat>
  <Paragraphs>134</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宋体</vt:lpstr>
      <vt:lpstr>Tahoma</vt:lpstr>
      <vt:lpstr>Times New Roman</vt:lpstr>
      <vt:lpstr>Wingdings</vt:lpstr>
      <vt:lpstr>Blends</vt:lpstr>
      <vt:lpstr>数据库原理与应用</vt:lpstr>
      <vt:lpstr>PC直销</vt:lpstr>
      <vt:lpstr>视图</vt:lpstr>
      <vt:lpstr>视图简介</vt:lpstr>
      <vt:lpstr>视图的作用</vt:lpstr>
      <vt:lpstr>创建视图</vt:lpstr>
      <vt:lpstr>创建基于单表的视图</vt:lpstr>
      <vt:lpstr>创建基于单表的视图</vt:lpstr>
      <vt:lpstr>创建基于单表的视图</vt:lpstr>
      <vt:lpstr>创建基于多表的视图</vt:lpstr>
      <vt:lpstr>查看视图</vt:lpstr>
      <vt:lpstr>查看视图</vt:lpstr>
      <vt:lpstr>操作视图</vt:lpstr>
      <vt:lpstr>更新视图</vt:lpstr>
      <vt:lpstr>修改视图定义</vt:lpstr>
      <vt:lpstr>修改视图定义</vt:lpstr>
      <vt:lpstr>删除视图</vt:lpstr>
      <vt:lpstr>删除视图</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数据库原理与应用</dc:title>
  <dc:creator>张健</dc:creator>
  <cp:lastModifiedBy>SZPT</cp:lastModifiedBy>
  <cp:revision>38</cp:revision>
  <dcterms:created xsi:type="dcterms:W3CDTF">2021-02-24T03:13:11Z</dcterms:created>
  <dcterms:modified xsi:type="dcterms:W3CDTF">2023-05-23T02:30:13Z</dcterms:modified>
</cp:coreProperties>
</file>