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322" r:id="rId3"/>
    <p:sldId id="323"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2" r:id="rId23"/>
    <p:sldId id="343" r:id="rId24"/>
    <p:sldId id="344" r:id="rId25"/>
    <p:sldId id="345" r:id="rId26"/>
    <p:sldId id="346" r:id="rId27"/>
    <p:sldId id="347" r:id="rId28"/>
    <p:sldId id="348" r:id="rId29"/>
    <p:sldId id="349" r:id="rId30"/>
    <p:sldId id="350" r:id="rId31"/>
    <p:sldId id="351" r:id="rId32"/>
    <p:sldId id="352" r:id="rId33"/>
    <p:sldId id="353" r:id="rId34"/>
    <p:sldId id="354" r:id="rId35"/>
    <p:sldId id="355" r:id="rId36"/>
    <p:sldId id="356" r:id="rId37"/>
    <p:sldId id="357" r:id="rId38"/>
    <p:sldId id="358" r:id="rId39"/>
    <p:sldId id="359" r:id="rId40"/>
    <p:sldId id="360"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0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36.43264" units="1/cm"/>
          <inkml:channelProperty channel="Y" name="resolution" value="36.48649" units="1/cm"/>
          <inkml:channelProperty channel="T" name="resolution" value="1" units="1/dev"/>
        </inkml:channelProperties>
      </inkml:inkSource>
      <inkml:timestamp xml:id="ts0" timeString="2023-05-29T03:43:32.396"/>
    </inkml:context>
    <inkml:brush xml:id="br0">
      <inkml:brushProperty name="width" value="0.05292" units="cm"/>
      <inkml:brushProperty name="height" value="0.05292" units="cm"/>
      <inkml:brushProperty name="color" value="#FF0000"/>
    </inkml:brush>
  </inkml:definitions>
  <inkml:trace contextRef="#ctx0" brushRef="#br0">12771 10530 0,'-18'0'235,"-17"18"-235,-36 0 15,18-1-15,-53 19 16,-35-1-16,18 0 16,17 0-16,-35 18 15,70-35 1,-123 35 15,-17 35 0,-54 0 1,177-35-17,35-35 1,35-18 0</inkml:trace>
  <inkml:trace contextRef="#ctx0" brushRef="#br0" timeOffset="1244.1615">11042 10883 0,'-35'0'79,"17"0"-64,-35 35 1,18-17-1,0 17 1,-36 71 15,36-70-15,17-1 0,18-18 77,18 19-77,-1-36-16,19 17 16,34 1-1,1 17 1,-18-17-1,-36-18 1,1 35 0,0-35-1</inkml:trace>
  <inkml:trace contextRef="#ctx0" brushRef="#br0" timeOffset="3032.1128">13952 9225 0,'-17'0'141,"-36"0"-125,35 18-1,18 35-15,-35-18 16,35-17-16,0-1 16,0 36-16,0-35 15,0 17 1,0-17-16,0 17 15,0 53 17,-18 18 15,18-53-16,-17 0-16,-1 0 1,0 17 0,1 1-1,-1-1 1,0-17 0,18-17-1,0-19-15,-35 54 16,18-54-1,-1 19-15,0 17 16,1-36 0,-19 1 15,36 0 0,0-1-15,0 1-1,0 0 1,0 17 0,0-18-16,0 19 15,0-1-15,18 0 0,-18-17 16,0 52 0,0 36-1,0-18 1,0 36-1,0 35 1,0-18 0,0-18-1,0 36 1,0-18 15,0 0-15,18-35-1,-18-53-15,17 53 16,19-89-16,-36 1 16,17 0-1,1-18 1,-1 0 15,1 0-31</inkml:trace>
  <inkml:trace contextRef="#ctx0" brushRef="#br0" timeOffset="4109.2748">14781 8731 0,'0'18'0,"-17"0"15,-19 17-15,36 18 16,-35 35-16,0-35 15,17 0-15,18 17 16,-17-17-16,-19 53 16,19 106 15,17-106 16,0-89 31,0-87-62,17-19-1,54-69 1,-53 105-1,-1 35 1,1 18 31,-1 0-31,19 0-16,17 18 31,-18-18-31,0 17 15,-17 19 1,-18-1-16,0 36 16,0-36-16,0 18 15,-35 53 1,-36 17 0,-52-35-1,105-88 1,-17 0-1,-18 0 1,17-35 0,36-53-1</inkml:trace>
  <inkml:trace contextRef="#ctx0" brushRef="#br0" timeOffset="4744.8096">15258 9402 0,'0'0'0,"17"0"16,19 0-16,-1 0 15,-18 0 1,19 0 0,-19 0 15,19 0-16,-1-53 1,-35-36 0,0 19-1,0 35 1,0 17 0,-18 18 30,1 18-46,-36 70 16,-18 53 0,54 0-1,17-18 1,0-17 15,17-70-15,18-1-1,-17-35 17,-18-35-17,35-36 1</inkml:trace>
  <inkml:trace contextRef="#ctx0" brushRef="#br0" timeOffset="5574.5177">15857 9437 0,'-53'-18'31,"36"18"-31,-18 0 16,17 0 15,0 18 32,18 52-48,-35-17-15,35-35 16,0 52-1,0-34 1,0-1 0,0-17-1,35-18 17,-17 0-17,0-36 1,-1 89 62,1-17-62,-18-19-16,0 71 31,-18-35-16,1-17 1,-1-19 0,18 1-1,-18-18 17,18-18-17,0-35 1,18-70-1,0 88-15,-1-1 16</inkml:trace>
  <inkml:trace contextRef="#ctx0" brushRef="#br0" timeOffset="5847.6279">15981 9472 0,'0'0'0,"17"0"16,1 0 0,-18 35-1,0-17 1,0 17 0,-18 1-16,1-19 46,-1-34 1</inkml:trace>
  <inkml:trace contextRef="#ctx0" brushRef="#br0" timeOffset="6025.0245">15963 9260 0,'0'-17'79,"18"17"-64</inkml:trace>
  <inkml:trace contextRef="#ctx0" brushRef="#br0" timeOffset="6599.1339">16104 9243 0,'18'17'0,"0"1"31,-1-18-31,19 53 31,-19-35-15,18 17 0,1 18-1,-36 17 1,0-17 0,0-35-1,0-36 48,35-70-63,-17 70 15,17-34-15,18-37 16,0 36 0,-36 53 15,19 0-16,-19 0 1,1 0 0,0 124-1,-1-36 1,1-17 0,-1-1-1,-17-52 48</inkml:trace>
  <inkml:trace contextRef="#ctx0" brushRef="#br0" timeOffset="7559.8301">14464 12259 0,'35'0'31,"18"0"-31,-18 0 16,89 0 0,70-106 15,-176-17 0,-18 70 0,-18 35 1,-17 18-17,-54 53 16,-34 71-15,70-36 0,35 18-1,18-71 1,0-17 0,36-1-1</inkml:trace>
  <inkml:trace contextRef="#ctx0" brushRef="#br0" timeOffset="8192.3328">14975 12171 0,'18'0'15,"0"0"1,-18-18 0,17 18-1,19-35 1,-19 35-16,19-18 15,-1 18 32,-35 53-31,0 0-16,-18 71 16,-17-54-1,35-123 48,0-17-48,53-19-15,-18 37 16,0-1 0,-17 17-1,0 36 1,-1-17-1,36 70 1,-35 35 0,-18-35-1,0 17 1,0-52 0,17 0 46</inkml:trace>
  <inkml:trace contextRef="#ctx0" brushRef="#br0" timeOffset="8740.1465">15910 12171 0,'0'-18'16,"0"1"-1,-17 17 48,-1 0-63,-17 0 31,17 17-31,-17 1 16,-18 17-1,0 18 1,18 18-1,35-18-15,0-36 16,0 36-16,0 0 16,0-35-16,0 35 15,0-36 1,35-17 0,-17 0 15,-1-17-16,19-36 1,-19-36 0,1-16-1,17 34-15</inkml:trace>
  <inkml:trace contextRef="#ctx0" brushRef="#br0" timeOffset="9008.7387">15910 11571 0,'0'35'31,"0"71"-31,0 88 16,0 18 0,0-36-1,0-105 16,0-18-15,-17-53 47</inkml:trace>
  <inkml:trace contextRef="#ctx0" brushRef="#br0" timeOffset="12727.2921">11712 9772 0,'18'0'15,"0"18"17,-18-1-32,0 36 15,0 141 1,0 71 15,0-177 0,0-70 1,17-71 139,-17 35-155,18-35-16,-18 18 16,35-53-1,-35 17 1,18 53 0,17 18 30,0 0-14,-17 0-17,17 0 1,0 0 0,-17 18-1,-18 53 1,0-36-1,0 18 1,-18 0 0,-34-18-1,-1-17 1,35-1-16,0-17 47</inkml:trace>
  <inkml:trace contextRef="#ctx0" brushRef="#br0" timeOffset="13263.5759">12100 10266 0,'0'0'0,"36"0"16,-19 0 0,1 0-16,17 0 15,-17 0 1,17 0-1,-17-53 17,-1-18-17,-17-17 1,0 18 0,0 34-1,-17 36 63,-19 18-78,1 53 0,35 17 16,-35 106 0,35-53-1,0-88 1,0-18-1,0-17 1,35-18 15,-35-53-15,35-53-16,1-18 16,-1 19-16</inkml:trace>
  <inkml:trace contextRef="#ctx0" brushRef="#br0" timeOffset="13480.1472">12400 9984 0,'35'0'109,"-17"0"-109</inkml:trace>
  <inkml:trace contextRef="#ctx0" brushRef="#br0" timeOffset="13971.2161">12577 9966 0,'17'0'16,"-52"0"46,17 18-62,-17 17 16,17-17-16,1 34 15,-1-16 1,18-1 15,0 0-15,0-17 0,18 0-1,-1-18 1,19 0-1,-19 0 1,1 0 0,0 0-1,-1 35 1,-17-18 0,-35 1-1,-36 0 1,54-1-1,-1-17 1,0-53 0</inkml:trace>
  <inkml:trace contextRef="#ctx0" brushRef="#br0" timeOffset="14421.0476">12929 9402 0,'18'0'0,"-18"17"15,18 1-15,-18 52 16,0 54 15,0 52-15,0 1 0,-36 175-1,1-158 1,35-123-1,0-53 1,0-1 15,35-34 1,-17-19-32,35-34 15,-53-36 1</inkml:trace>
  <inkml:trace contextRef="#ctx0" brushRef="#br0" timeOffset="14737.3134">12841 9966 0,'18'0'32,"52"0"-17,36 0 1,35 0 0,36 0-16,34 0 15,-17 0-15,-17 0 16,17 0-16,0 0 15,-177 0 1,-17 18 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8705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CN" noProof="0" smtClean="0"/>
              <a:t>Click to edit Master title style</a:t>
            </a:r>
          </a:p>
        </p:txBody>
      </p:sp>
      <p:sp>
        <p:nvSpPr>
          <p:cNvPr id="87053"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pPr lvl="0"/>
            <a:r>
              <a:rPr lang="en-US" altLang="zh-CN" noProof="0" smtClean="0"/>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pPr>
              <a:defRPr/>
            </a:pPr>
            <a:fld id="{EEA93D43-3F16-44F6-99E7-D8BC4194942D}" type="slidenum">
              <a:rPr lang="en-US" altLang="zh-CN"/>
              <a:pPr>
                <a:defRPr/>
              </a:pPr>
              <a:t>‹#›</a:t>
            </a:fld>
            <a:endParaRPr lang="en-US" altLang="zh-CN"/>
          </a:p>
        </p:txBody>
      </p:sp>
    </p:spTree>
    <p:extLst>
      <p:ext uri="{BB962C8B-B14F-4D97-AF65-F5344CB8AC3E}">
        <p14:creationId xmlns:p14="http://schemas.microsoft.com/office/powerpoint/2010/main" val="95720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96D570E-CDEB-4C56-9953-9D0DEAF3C6EB}" type="slidenum">
              <a:rPr lang="en-US" altLang="zh-CN"/>
              <a:pPr>
                <a:defRPr/>
              </a:pPr>
              <a:t>‹#›</a:t>
            </a:fld>
            <a:endParaRPr lang="en-US" altLang="zh-CN"/>
          </a:p>
        </p:txBody>
      </p:sp>
    </p:spTree>
    <p:extLst>
      <p:ext uri="{BB962C8B-B14F-4D97-AF65-F5344CB8AC3E}">
        <p14:creationId xmlns:p14="http://schemas.microsoft.com/office/powerpoint/2010/main" val="247641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D7F775B-0AAD-48BA-9C8F-C44D530E8E25}" type="slidenum">
              <a:rPr lang="en-US" altLang="zh-CN"/>
              <a:pPr>
                <a:defRPr/>
              </a:pPr>
              <a:t>‹#›</a:t>
            </a:fld>
            <a:endParaRPr lang="en-US" altLang="zh-CN"/>
          </a:p>
        </p:txBody>
      </p:sp>
    </p:spTree>
    <p:extLst>
      <p:ext uri="{BB962C8B-B14F-4D97-AF65-F5344CB8AC3E}">
        <p14:creationId xmlns:p14="http://schemas.microsoft.com/office/powerpoint/2010/main" val="23167374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B9A5690-EE6D-4410-A151-394FB2FE4580}" type="slidenum">
              <a:rPr lang="en-US" altLang="zh-CN"/>
              <a:pPr>
                <a:defRPr/>
              </a:pPr>
              <a:t>‹#›</a:t>
            </a:fld>
            <a:endParaRPr lang="en-US" altLang="zh-CN"/>
          </a:p>
        </p:txBody>
      </p:sp>
    </p:spTree>
    <p:extLst>
      <p:ext uri="{BB962C8B-B14F-4D97-AF65-F5344CB8AC3E}">
        <p14:creationId xmlns:p14="http://schemas.microsoft.com/office/powerpoint/2010/main" val="1881089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576917" y="2017713"/>
            <a:ext cx="10363200" cy="4114800"/>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7BBEAC4B-3552-4DCB-BF7D-7FDB352F1006}" type="slidenum">
              <a:rPr lang="en-US" altLang="zh-CN"/>
              <a:pPr>
                <a:defRPr/>
              </a:pPr>
              <a:t>‹#›</a:t>
            </a:fld>
            <a:endParaRPr lang="en-US" altLang="zh-CN"/>
          </a:p>
        </p:txBody>
      </p:sp>
    </p:spTree>
    <p:extLst>
      <p:ext uri="{BB962C8B-B14F-4D97-AF65-F5344CB8AC3E}">
        <p14:creationId xmlns:p14="http://schemas.microsoft.com/office/powerpoint/2010/main" val="131437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534585" y="214314"/>
            <a:ext cx="10390716" cy="1462087"/>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1576917" y="4151313"/>
            <a:ext cx="103632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AF8305DF-F239-48CE-A4F0-DB3F7E1CBAA5}" type="slidenum">
              <a:rPr lang="en-US" altLang="zh-CN"/>
              <a:pPr>
                <a:defRPr/>
              </a:pPr>
              <a:t>‹#›</a:t>
            </a:fld>
            <a:endParaRPr lang="en-US" altLang="zh-CN"/>
          </a:p>
        </p:txBody>
      </p:sp>
    </p:spTree>
    <p:extLst>
      <p:ext uri="{BB962C8B-B14F-4D97-AF65-F5344CB8AC3E}">
        <p14:creationId xmlns:p14="http://schemas.microsoft.com/office/powerpoint/2010/main" val="1468204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1576917" y="2017712"/>
            <a:ext cx="10363200" cy="3895407"/>
          </a:xfrm>
        </p:spPr>
        <p:txBody>
          <a:bodyPr>
            <a:noAutofit/>
          </a:bodyPr>
          <a:lstStyle>
            <a:lvl1pPr eaLnBrk="1" hangingPunct="1">
              <a:defRPr/>
            </a:lvl1pPr>
            <a:lvl2pPr eaLnBrk="1" hangingPunct="1">
              <a:defRPr/>
            </a:lvl2pPr>
            <a:lvl3pPr eaLnBrk="1" hangingPunct="1">
              <a:defRPr/>
            </a:lvl3pPr>
            <a:lvl4pPr eaLnBrk="1" hangingPunct="1">
              <a:defRPr/>
            </a:lvl4pPr>
            <a:lvl5pPr eaLnBrk="1" hangingPunct="1">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028D794-6426-4DA6-845E-DB825B8FBCC9}" type="slidenum">
              <a:rPr lang="en-US" altLang="zh-CN"/>
              <a:pPr>
                <a:defRPr/>
              </a:pPr>
              <a:t>‹#›</a:t>
            </a:fld>
            <a:endParaRPr lang="en-US" altLang="zh-CN"/>
          </a:p>
        </p:txBody>
      </p:sp>
    </p:spTree>
    <p:extLst>
      <p:ext uri="{BB962C8B-B14F-4D97-AF65-F5344CB8AC3E}">
        <p14:creationId xmlns:p14="http://schemas.microsoft.com/office/powerpoint/2010/main" val="65555680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E420166-A78A-45EC-B37F-B604509E6A1A}" type="slidenum">
              <a:rPr lang="en-US" altLang="zh-CN"/>
              <a:pPr>
                <a:defRPr/>
              </a:pPr>
              <a:t>‹#›</a:t>
            </a:fld>
            <a:endParaRPr lang="en-US" altLang="zh-CN"/>
          </a:p>
        </p:txBody>
      </p:sp>
    </p:spTree>
    <p:extLst>
      <p:ext uri="{BB962C8B-B14F-4D97-AF65-F5344CB8AC3E}">
        <p14:creationId xmlns:p14="http://schemas.microsoft.com/office/powerpoint/2010/main" val="3279170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9F4DC25-79B3-4C23-877B-821188C1D448}" type="slidenum">
              <a:rPr lang="en-US" altLang="zh-CN"/>
              <a:pPr>
                <a:defRPr/>
              </a:pPr>
              <a:t>‹#›</a:t>
            </a:fld>
            <a:endParaRPr lang="en-US" altLang="zh-CN"/>
          </a:p>
        </p:txBody>
      </p:sp>
    </p:spTree>
    <p:extLst>
      <p:ext uri="{BB962C8B-B14F-4D97-AF65-F5344CB8AC3E}">
        <p14:creationId xmlns:p14="http://schemas.microsoft.com/office/powerpoint/2010/main" val="575600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F0F6DA7E-FB3E-4A8F-ADAE-7049511FA681}" type="slidenum">
              <a:rPr lang="en-US" altLang="zh-CN"/>
              <a:pPr>
                <a:defRPr/>
              </a:pPr>
              <a:t>‹#›</a:t>
            </a:fld>
            <a:endParaRPr lang="en-US" altLang="zh-CN"/>
          </a:p>
        </p:txBody>
      </p:sp>
    </p:spTree>
    <p:extLst>
      <p:ext uri="{BB962C8B-B14F-4D97-AF65-F5344CB8AC3E}">
        <p14:creationId xmlns:p14="http://schemas.microsoft.com/office/powerpoint/2010/main" val="46501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FF95213B-DD9D-4E0C-8901-6CC0CBDED306}" type="slidenum">
              <a:rPr lang="en-US" altLang="zh-CN"/>
              <a:pPr>
                <a:defRPr/>
              </a:pPr>
              <a:t>‹#›</a:t>
            </a:fld>
            <a:endParaRPr lang="en-US" altLang="zh-CN"/>
          </a:p>
        </p:txBody>
      </p:sp>
    </p:spTree>
    <p:extLst>
      <p:ext uri="{BB962C8B-B14F-4D97-AF65-F5344CB8AC3E}">
        <p14:creationId xmlns:p14="http://schemas.microsoft.com/office/powerpoint/2010/main" val="141763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557D2DB-A16C-4261-A730-24021D6CC538}" type="slidenum">
              <a:rPr lang="en-US" altLang="zh-CN"/>
              <a:pPr>
                <a:defRPr/>
              </a:pPr>
              <a:t>‹#›</a:t>
            </a:fld>
            <a:endParaRPr lang="en-US" altLang="zh-CN"/>
          </a:p>
        </p:txBody>
      </p:sp>
    </p:spTree>
    <p:extLst>
      <p:ext uri="{BB962C8B-B14F-4D97-AF65-F5344CB8AC3E}">
        <p14:creationId xmlns:p14="http://schemas.microsoft.com/office/powerpoint/2010/main" val="350257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2CC4A9B1-F846-4B8A-9E33-453A3D57F604}" type="slidenum">
              <a:rPr lang="en-US" altLang="zh-CN"/>
              <a:pPr>
                <a:defRPr/>
              </a:pPr>
              <a:t>‹#›</a:t>
            </a:fld>
            <a:endParaRPr lang="en-US" altLang="zh-CN"/>
          </a:p>
        </p:txBody>
      </p:sp>
    </p:spTree>
    <p:extLst>
      <p:ext uri="{BB962C8B-B14F-4D97-AF65-F5344CB8AC3E}">
        <p14:creationId xmlns:p14="http://schemas.microsoft.com/office/powerpoint/2010/main" val="2094024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4796F1A7-D2DE-4E9E-AF4C-A0DC18B085DD}" type="slidenum">
              <a:rPr lang="en-US" altLang="zh-CN"/>
              <a:pPr>
                <a:defRPr/>
              </a:pPr>
              <a:t>‹#›</a:t>
            </a:fld>
            <a:endParaRPr lang="en-US" altLang="zh-CN"/>
          </a:p>
        </p:txBody>
      </p:sp>
    </p:spTree>
    <p:extLst>
      <p:ext uri="{BB962C8B-B14F-4D97-AF65-F5344CB8AC3E}">
        <p14:creationId xmlns:p14="http://schemas.microsoft.com/office/powerpoint/2010/main" val="3858803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7"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8"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29"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0"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1"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2"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defRPr/>
            </a:pPr>
            <a:endParaRPr kumimoji="1" lang="zh-CN" altLang="zh-CN" sz="2400" smtClean="0"/>
          </a:p>
        </p:txBody>
      </p:sp>
      <p:sp>
        <p:nvSpPr>
          <p:cNvPr id="1033"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smtClean="0"/>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8602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zh-CN"/>
          </a:p>
        </p:txBody>
      </p:sp>
      <p:sp>
        <p:nvSpPr>
          <p:cNvPr id="8602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endParaRPr lang="en-US" altLang="zh-CN"/>
          </a:p>
        </p:txBody>
      </p:sp>
      <p:sp>
        <p:nvSpPr>
          <p:cNvPr id="8602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E046266A-0D0F-48C1-A921-C0798956EB97}" type="slidenum">
              <a:rPr lang="en-US" altLang="zh-CN"/>
              <a:pPr>
                <a:defRPr/>
              </a:pPr>
              <a:t>‹#›</a:t>
            </a:fld>
            <a:endParaRPr lang="en-US" altLang="zh-CN"/>
          </a:p>
        </p:txBody>
      </p:sp>
    </p:spTree>
    <p:extLst>
      <p:ext uri="{BB962C8B-B14F-4D97-AF65-F5344CB8AC3E}">
        <p14:creationId xmlns:p14="http://schemas.microsoft.com/office/powerpoint/2010/main" val="24864252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数据库原理与应用</a:t>
            </a:r>
            <a:endParaRPr lang="zh-CN" altLang="en-US" dirty="0"/>
          </a:p>
        </p:txBody>
      </p:sp>
      <p:sp>
        <p:nvSpPr>
          <p:cNvPr id="3" name="副标题 2"/>
          <p:cNvSpPr>
            <a:spLocks noGrp="1"/>
          </p:cNvSpPr>
          <p:nvPr>
            <p:ph type="subTitle" idx="1"/>
          </p:nvPr>
        </p:nvSpPr>
        <p:spPr/>
        <p:txBody>
          <a:bodyPr/>
          <a:lstStyle/>
          <a:p>
            <a:r>
              <a:rPr lang="zh-CN" altLang="en-US" dirty="0"/>
              <a:t>教师：张健</a:t>
            </a:r>
            <a:endParaRPr lang="en-US" altLang="zh-CN" dirty="0"/>
          </a:p>
          <a:p>
            <a:r>
              <a:rPr lang="zh-CN" altLang="en-US" dirty="0"/>
              <a:t>办公室：厚德楼</a:t>
            </a:r>
            <a:r>
              <a:rPr lang="en-US" altLang="zh-CN" dirty="0" smtClean="0"/>
              <a:t>413</a:t>
            </a:r>
            <a:endParaRPr lang="en-US" altLang="zh-CN" dirty="0"/>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EA93D43-3F16-44F6-99E7-D8BC4194942D}" type="slidenum">
              <a:rPr kumimoji="0" lang="en-US" altLang="zh-CN" sz="1400" b="0" i="0" u="none" strike="noStrike" kern="1200" cap="none" spc="0" normalizeH="0" baseline="0" noProof="0" smtClean="0">
                <a:ln>
                  <a:noFill/>
                </a:ln>
                <a:solidFill>
                  <a:srgbClr val="1C1C1C"/>
                </a:solidFill>
                <a:effectLst/>
                <a:uLnTx/>
                <a:uFillTx/>
                <a:latin typeface="Tahom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a:ln>
                <a:noFill/>
              </a:ln>
              <a:solidFill>
                <a:srgbClr val="1C1C1C"/>
              </a:solidFill>
              <a:effectLst/>
              <a:uLnTx/>
              <a:uFillTx/>
              <a:latin typeface="Tahoma" panose="020B0604030504040204" pitchFamily="34" charset="0"/>
              <a:ea typeface="宋体" panose="02010600030101010101" pitchFamily="2" charset="-122"/>
              <a:cs typeface="+mn-cs"/>
            </a:endParaRPr>
          </a:p>
        </p:txBody>
      </p:sp>
    </p:spTree>
    <p:extLst>
      <p:ext uri="{BB962C8B-B14F-4D97-AF65-F5344CB8AC3E}">
        <p14:creationId xmlns:p14="http://schemas.microsoft.com/office/powerpoint/2010/main" val="6955164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20000"/>
          </a:bodyPr>
          <a:lstStyle/>
          <a:p>
            <a:r>
              <a:rPr lang="en-US" altLang="zh-CN" dirty="0"/>
              <a:t>MySQL</a:t>
            </a:r>
            <a:r>
              <a:rPr lang="zh-CN" altLang="zh-CN" dirty="0"/>
              <a:t>可以使用</a:t>
            </a:r>
            <a:r>
              <a:rPr lang="en-US" altLang="zh-CN" dirty="0"/>
              <a:t> SELECT..INTO </a:t>
            </a:r>
            <a:r>
              <a:rPr lang="zh-CN" altLang="zh-CN" dirty="0"/>
              <a:t>语句为变量赋值。其基本语法如下：</a:t>
            </a:r>
          </a:p>
          <a:p>
            <a:pPr marL="0" indent="0">
              <a:buNone/>
            </a:pPr>
            <a:r>
              <a:rPr lang="en-US" altLang="zh-CN" dirty="0"/>
              <a:t>SELECT </a:t>
            </a:r>
            <a:r>
              <a:rPr lang="en-US" altLang="zh-CN" dirty="0" err="1"/>
              <a:t>col_name</a:t>
            </a:r>
            <a:r>
              <a:rPr lang="en-US" altLang="zh-CN" dirty="0"/>
              <a:t> [...] INTO </a:t>
            </a:r>
            <a:r>
              <a:rPr lang="en-US" altLang="zh-CN" dirty="0" err="1"/>
              <a:t>var_name</a:t>
            </a:r>
            <a:r>
              <a:rPr lang="en-US" altLang="zh-CN" dirty="0"/>
              <a:t>[,...] FROM </a:t>
            </a:r>
            <a:r>
              <a:rPr lang="en-US" altLang="zh-CN" dirty="0" err="1"/>
              <a:t>table_name</a:t>
            </a:r>
            <a:r>
              <a:rPr lang="en-US" altLang="zh-CN" dirty="0"/>
              <a:t> WHERE condition</a:t>
            </a:r>
            <a:endParaRPr lang="zh-CN" altLang="zh-CN" dirty="0"/>
          </a:p>
          <a:p>
            <a:r>
              <a:rPr lang="zh-CN" altLang="zh-CN" dirty="0"/>
              <a:t>其中：</a:t>
            </a:r>
          </a:p>
          <a:p>
            <a:pPr lvl="1"/>
            <a:r>
              <a:rPr lang="en-US" altLang="zh-CN" dirty="0" err="1"/>
              <a:t>col_name</a:t>
            </a:r>
            <a:r>
              <a:rPr lang="en-US" altLang="zh-CN" dirty="0"/>
              <a:t> </a:t>
            </a:r>
            <a:r>
              <a:rPr lang="zh-CN" altLang="zh-CN" dirty="0"/>
              <a:t>参数表示查询的字段名称；</a:t>
            </a:r>
          </a:p>
          <a:p>
            <a:pPr lvl="1"/>
            <a:r>
              <a:rPr lang="en-US" altLang="zh-CN" dirty="0" err="1"/>
              <a:t>var_name</a:t>
            </a:r>
            <a:r>
              <a:rPr lang="en-US" altLang="zh-CN" dirty="0"/>
              <a:t> </a:t>
            </a:r>
            <a:r>
              <a:rPr lang="zh-CN" altLang="zh-CN" dirty="0"/>
              <a:t>参数是变量的名称；</a:t>
            </a:r>
          </a:p>
          <a:p>
            <a:pPr lvl="1"/>
            <a:r>
              <a:rPr lang="en-US" altLang="zh-CN" dirty="0" err="1"/>
              <a:t>table_name</a:t>
            </a:r>
            <a:r>
              <a:rPr lang="en-US" altLang="zh-CN" dirty="0"/>
              <a:t> </a:t>
            </a:r>
            <a:r>
              <a:rPr lang="zh-CN" altLang="zh-CN" dirty="0"/>
              <a:t>参数指表的名称；</a:t>
            </a:r>
          </a:p>
          <a:p>
            <a:pPr lvl="1"/>
            <a:r>
              <a:rPr lang="en-US" altLang="zh-CN" dirty="0"/>
              <a:t>condition </a:t>
            </a:r>
            <a:r>
              <a:rPr lang="zh-CN" altLang="zh-CN" dirty="0"/>
              <a:t>参数指查询条件。</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10</a:t>
            </a:fld>
            <a:endParaRPr lang="en-US" altLang="zh-CN"/>
          </a:p>
        </p:txBody>
      </p:sp>
    </p:spTree>
    <p:extLst>
      <p:ext uri="{BB962C8B-B14F-4D97-AF65-F5344CB8AC3E}">
        <p14:creationId xmlns:p14="http://schemas.microsoft.com/office/powerpoint/2010/main" val="42034066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zh-CN" altLang="zh-CN" dirty="0"/>
              <a:t>【例</a:t>
            </a:r>
            <a:r>
              <a:rPr lang="en-US" altLang="zh-CN" dirty="0"/>
              <a:t>8-3</a:t>
            </a:r>
            <a:r>
              <a:rPr lang="zh-CN" altLang="zh-CN" dirty="0"/>
              <a:t>】将</a:t>
            </a:r>
            <a:r>
              <a:rPr lang="en-US" altLang="zh-CN" dirty="0"/>
              <a:t>' r001'</a:t>
            </a:r>
            <a:r>
              <a:rPr lang="zh-CN" altLang="zh-CN" dirty="0"/>
              <a:t>号读者的姓名和电话赋予变量</a:t>
            </a:r>
            <a:r>
              <a:rPr lang="en-US" altLang="zh-CN" dirty="0" err="1"/>
              <a:t>v_name</a:t>
            </a:r>
            <a:r>
              <a:rPr lang="zh-CN" altLang="zh-CN" dirty="0"/>
              <a:t>和</a:t>
            </a:r>
            <a:r>
              <a:rPr lang="en-US" altLang="zh-CN" dirty="0" err="1"/>
              <a:t>v_phone</a:t>
            </a:r>
            <a:r>
              <a:rPr lang="zh-CN" altLang="zh-CN" dirty="0"/>
              <a:t>。</a:t>
            </a:r>
            <a:r>
              <a:rPr lang="en-US" altLang="zh-CN" dirty="0"/>
              <a:t>SQL </a:t>
            </a:r>
            <a:r>
              <a:rPr lang="zh-CN" altLang="zh-CN" dirty="0"/>
              <a:t>语句如下：</a:t>
            </a:r>
          </a:p>
          <a:p>
            <a:pPr marL="0" indent="0">
              <a:buNone/>
            </a:pPr>
            <a:r>
              <a:rPr lang="en-US" altLang="zh-CN" dirty="0"/>
              <a:t>SELECT </a:t>
            </a:r>
            <a:r>
              <a:rPr lang="en-US" altLang="zh-CN" dirty="0" err="1"/>
              <a:t>readerName,phoneNumber</a:t>
            </a:r>
            <a:r>
              <a:rPr lang="en-US" altLang="zh-CN" dirty="0"/>
              <a:t> INTO </a:t>
            </a:r>
            <a:r>
              <a:rPr lang="en-US" altLang="zh-CN" dirty="0" err="1"/>
              <a:t>v_name,v_phone</a:t>
            </a:r>
            <a:r>
              <a:rPr lang="en-US" altLang="zh-CN" dirty="0"/>
              <a:t> FROM reader WHERE </a:t>
            </a:r>
            <a:r>
              <a:rPr lang="en-US" altLang="zh-CN" dirty="0" err="1"/>
              <a:t>readerNo</a:t>
            </a:r>
            <a:r>
              <a:rPr lang="en-US" altLang="zh-CN" dirty="0"/>
              <a:t>='r001'</a:t>
            </a:r>
            <a:r>
              <a:rPr lang="zh-CN" altLang="zh-CN" dirty="0"/>
              <a:t>；</a:t>
            </a:r>
          </a:p>
          <a:p>
            <a:r>
              <a:rPr lang="zh-CN" altLang="zh-CN" dirty="0"/>
              <a:t>注意：</a:t>
            </a:r>
            <a:r>
              <a:rPr lang="zh-CN" altLang="zh-CN" dirty="0">
                <a:solidFill>
                  <a:srgbClr val="FF0000"/>
                </a:solidFill>
              </a:rPr>
              <a:t>当将查询结果赋值给变量时，该查询语句的返回结果只能唯一行。</a:t>
            </a:r>
          </a:p>
          <a:p>
            <a:r>
              <a:rPr lang="zh-CN" altLang="zh-CN" dirty="0"/>
              <a:t>如</a:t>
            </a:r>
            <a:r>
              <a:rPr lang="zh-CN" altLang="zh-CN" dirty="0" smtClean="0"/>
              <a:t>：</a:t>
            </a:r>
            <a:endParaRPr lang="en-US" altLang="zh-CN" dirty="0" smtClean="0"/>
          </a:p>
          <a:p>
            <a:pPr marL="0" indent="0">
              <a:buNone/>
            </a:pPr>
            <a:r>
              <a:rPr lang="en-US" altLang="zh-CN" dirty="0" smtClean="0"/>
              <a:t>SELECT </a:t>
            </a:r>
            <a:r>
              <a:rPr lang="en-US" altLang="zh-CN" dirty="0" err="1"/>
              <a:t>readerName,phoneNumber</a:t>
            </a:r>
            <a:r>
              <a:rPr lang="en-US" altLang="zh-CN" dirty="0"/>
              <a:t> INTO </a:t>
            </a:r>
            <a:r>
              <a:rPr lang="en-US" altLang="zh-CN" dirty="0" err="1"/>
              <a:t>v_name,v_phone</a:t>
            </a:r>
            <a:r>
              <a:rPr lang="en-US" altLang="zh-CN" dirty="0"/>
              <a:t> FROM reader</a:t>
            </a:r>
            <a:endParaRPr lang="zh-CN" altLang="zh-CN" dirty="0"/>
          </a:p>
          <a:p>
            <a:r>
              <a:rPr lang="zh-CN" altLang="zh-CN" dirty="0"/>
              <a:t>上述赋值语句将会引发错误。</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11</a:t>
            </a:fld>
            <a:endParaRPr lang="en-US" altLang="zh-CN"/>
          </a:p>
        </p:txBody>
      </p:sp>
    </p:spTree>
    <p:extLst>
      <p:ext uri="{BB962C8B-B14F-4D97-AF65-F5344CB8AC3E}">
        <p14:creationId xmlns:p14="http://schemas.microsoft.com/office/powerpoint/2010/main" val="311531885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rPr>
              <a:t>系统函数的使用</a:t>
            </a:r>
            <a:endParaRPr lang="zh-CN" altLang="en-US" dirty="0">
              <a:solidFill>
                <a:srgbClr val="FF0000"/>
              </a:solidFill>
            </a:endParaRPr>
          </a:p>
        </p:txBody>
      </p:sp>
      <p:sp>
        <p:nvSpPr>
          <p:cNvPr id="3" name="内容占位符 2"/>
          <p:cNvSpPr>
            <a:spLocks noGrp="1"/>
          </p:cNvSpPr>
          <p:nvPr>
            <p:ph idx="1"/>
          </p:nvPr>
        </p:nvSpPr>
        <p:spPr/>
        <p:txBody>
          <a:bodyPr/>
          <a:lstStyle/>
          <a:p>
            <a:r>
              <a:rPr lang="en-US" altLang="zh-CN" dirty="0"/>
              <a:t>MySQL</a:t>
            </a:r>
            <a:r>
              <a:rPr lang="zh-CN" altLang="zh-CN" dirty="0"/>
              <a:t>函数会对传递进来的参数进行处理，并返回一个处理结果，也就是返回一个值。</a:t>
            </a:r>
          </a:p>
          <a:p>
            <a:r>
              <a:rPr lang="en-US" altLang="zh-CN" dirty="0"/>
              <a:t>MySQL</a:t>
            </a:r>
            <a:r>
              <a:rPr lang="zh-CN" altLang="zh-CN" dirty="0"/>
              <a:t>常用函数大概包括数值型函数、字符串型函数、日期时间函数、聚合函数等。</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12</a:t>
            </a:fld>
            <a:endParaRPr lang="en-US" altLang="zh-CN"/>
          </a:p>
        </p:txBody>
      </p:sp>
    </p:spTree>
    <p:extLst>
      <p:ext uri="{BB962C8B-B14F-4D97-AF65-F5344CB8AC3E}">
        <p14:creationId xmlns:p14="http://schemas.microsoft.com/office/powerpoint/2010/main" val="26367091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数值</a:t>
            </a:r>
            <a:r>
              <a:rPr lang="zh-CN" altLang="zh-CN" dirty="0" smtClean="0"/>
              <a:t>型函数</a:t>
            </a:r>
            <a:endParaRPr lang="zh-CN" altLang="en-US" dirty="0"/>
          </a:p>
        </p:txBody>
      </p:sp>
      <p:sp>
        <p:nvSpPr>
          <p:cNvPr id="3" name="内容占位符 2"/>
          <p:cNvSpPr>
            <a:spLocks noGrp="1"/>
          </p:cNvSpPr>
          <p:nvPr>
            <p:ph idx="1"/>
          </p:nvPr>
        </p:nvSpPr>
        <p:spPr/>
        <p:txBody>
          <a:bodyPr>
            <a:normAutofit fontScale="70000" lnSpcReduction="20000"/>
          </a:bodyPr>
          <a:lstStyle/>
          <a:p>
            <a:pPr marL="0" indent="0">
              <a:buNone/>
            </a:pPr>
            <a:r>
              <a:rPr lang="en-US" altLang="zh-CN" dirty="0" smtClean="0"/>
              <a:t>1</a:t>
            </a:r>
            <a:r>
              <a:rPr lang="zh-CN" altLang="zh-CN" dirty="0"/>
              <a:t>）</a:t>
            </a:r>
            <a:r>
              <a:rPr lang="en-US" altLang="zh-CN" dirty="0"/>
              <a:t>ABS	</a:t>
            </a:r>
            <a:r>
              <a:rPr lang="zh-CN" altLang="zh-CN" dirty="0"/>
              <a:t>求绝对值；</a:t>
            </a:r>
          </a:p>
          <a:p>
            <a:pPr marL="0" indent="0">
              <a:buNone/>
            </a:pPr>
            <a:r>
              <a:rPr lang="zh-CN" altLang="zh-CN" dirty="0"/>
              <a:t>例如：</a:t>
            </a:r>
            <a:r>
              <a:rPr lang="en-US" altLang="zh-CN" dirty="0"/>
              <a:t>SELECT ABS(5),ABS(-0.4),ABS(-14),ABS(0);</a:t>
            </a:r>
            <a:endParaRPr lang="zh-CN" altLang="zh-CN" dirty="0"/>
          </a:p>
          <a:p>
            <a:pPr marL="0" indent="0">
              <a:buNone/>
            </a:pPr>
            <a:r>
              <a:rPr lang="en-US" altLang="zh-CN" dirty="0"/>
              <a:t>2</a:t>
            </a:r>
            <a:r>
              <a:rPr lang="zh-CN" altLang="zh-CN" dirty="0"/>
              <a:t>）</a:t>
            </a:r>
            <a:r>
              <a:rPr lang="en-US" altLang="zh-CN" dirty="0"/>
              <a:t>SQRT   </a:t>
            </a:r>
            <a:r>
              <a:rPr lang="zh-CN" altLang="zh-CN" dirty="0"/>
              <a:t>求二次方根</a:t>
            </a:r>
            <a:r>
              <a:rPr lang="zh-CN" altLang="zh-CN" dirty="0" smtClean="0"/>
              <a:t>；</a:t>
            </a:r>
            <a:endParaRPr lang="zh-CN" altLang="zh-CN" dirty="0"/>
          </a:p>
          <a:p>
            <a:pPr marL="0" indent="0">
              <a:buNone/>
            </a:pPr>
            <a:r>
              <a:rPr lang="zh-CN" altLang="zh-CN" dirty="0"/>
              <a:t>例如：</a:t>
            </a:r>
            <a:r>
              <a:rPr lang="en-US" altLang="zh-CN" dirty="0"/>
              <a:t>SELECT SQRT(36),SQRT(110),SQRT(-4);</a:t>
            </a:r>
            <a:endParaRPr lang="zh-CN" altLang="zh-CN" dirty="0"/>
          </a:p>
          <a:p>
            <a:pPr marL="0" indent="0">
              <a:buNone/>
            </a:pPr>
            <a:r>
              <a:rPr lang="zh-CN" altLang="zh-CN" dirty="0"/>
              <a:t>注：负数没有平方根，返回的结果为</a:t>
            </a:r>
            <a:r>
              <a:rPr lang="en-US" altLang="zh-CN" dirty="0"/>
              <a:t> NULL</a:t>
            </a:r>
            <a:r>
              <a:rPr lang="zh-CN" altLang="zh-CN" dirty="0"/>
              <a:t>。</a:t>
            </a:r>
          </a:p>
          <a:p>
            <a:pPr marL="0" indent="0">
              <a:buNone/>
            </a:pPr>
            <a:r>
              <a:rPr lang="en-US" altLang="zh-CN" dirty="0"/>
              <a:t>3</a:t>
            </a:r>
            <a:r>
              <a:rPr lang="zh-CN" altLang="zh-CN" dirty="0"/>
              <a:t>）</a:t>
            </a:r>
            <a:r>
              <a:rPr lang="en-US" altLang="zh-CN" dirty="0"/>
              <a:t>MOD    </a:t>
            </a:r>
            <a:r>
              <a:rPr lang="zh-CN" altLang="zh-CN" dirty="0"/>
              <a:t>求余数；</a:t>
            </a:r>
          </a:p>
          <a:p>
            <a:pPr marL="0" indent="0">
              <a:buNone/>
            </a:pPr>
            <a:r>
              <a:rPr lang="zh-CN" altLang="zh-CN" dirty="0"/>
              <a:t>例如：</a:t>
            </a:r>
            <a:r>
              <a:rPr lang="en-US" altLang="zh-CN" dirty="0"/>
              <a:t>SELECT MOD(69,8),MOD(120,6),MOD(15.8,3);</a:t>
            </a:r>
            <a:endParaRPr lang="zh-CN" altLang="zh-CN" dirty="0"/>
          </a:p>
          <a:p>
            <a:pPr marL="0" indent="0">
              <a:buNone/>
            </a:pPr>
            <a:r>
              <a:rPr lang="en-US" altLang="zh-CN" dirty="0"/>
              <a:t>4</a:t>
            </a:r>
            <a:r>
              <a:rPr lang="zh-CN" altLang="zh-CN" dirty="0"/>
              <a:t>）</a:t>
            </a:r>
            <a:r>
              <a:rPr lang="en-US" altLang="zh-CN" dirty="0"/>
              <a:t>CEIL</a:t>
            </a:r>
            <a:r>
              <a:rPr lang="zh-CN" altLang="zh-CN" dirty="0"/>
              <a:t>和</a:t>
            </a:r>
            <a:r>
              <a:rPr lang="en-US" altLang="zh-CN" dirty="0"/>
              <a:t>CEILING</a:t>
            </a:r>
            <a:endParaRPr lang="zh-CN" altLang="zh-CN" dirty="0"/>
          </a:p>
          <a:p>
            <a:pPr marL="0" indent="0">
              <a:buNone/>
            </a:pPr>
            <a:r>
              <a:rPr lang="zh-CN" altLang="zh-CN" dirty="0"/>
              <a:t>两个函数功能相同，都是返回不小于参数的最小整数，即向上取整；</a:t>
            </a:r>
          </a:p>
          <a:p>
            <a:pPr marL="0" indent="0">
              <a:buNone/>
            </a:pPr>
            <a:r>
              <a:rPr lang="zh-CN" altLang="zh-CN" dirty="0"/>
              <a:t>例如：</a:t>
            </a:r>
            <a:r>
              <a:rPr lang="en-US" altLang="zh-CN" dirty="0"/>
              <a:t>SELECT CEIL(-4.5),CEILING(4.5);</a:t>
            </a:r>
            <a:endParaRPr lang="zh-CN" altLang="zh-CN" dirty="0"/>
          </a:p>
          <a:p>
            <a:pPr marL="0" indent="0">
              <a:buNone/>
            </a:pPr>
            <a:r>
              <a:rPr lang="zh-CN" altLang="zh-CN" dirty="0"/>
              <a:t>返回结果为</a:t>
            </a:r>
            <a:r>
              <a:rPr lang="en-US" altLang="zh-CN" dirty="0"/>
              <a:t>-4</a:t>
            </a:r>
            <a:r>
              <a:rPr lang="zh-CN" altLang="zh-CN" dirty="0"/>
              <a:t>和</a:t>
            </a:r>
            <a:r>
              <a:rPr lang="en-US" altLang="zh-CN" dirty="0"/>
              <a:t>5</a:t>
            </a:r>
            <a:r>
              <a:rPr lang="zh-CN" altLang="zh-CN" dirty="0"/>
              <a:t>。</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13</a:t>
            </a:fld>
            <a:endParaRPr lang="en-US" altLang="zh-CN"/>
          </a:p>
        </p:txBody>
      </p:sp>
    </p:spTree>
    <p:extLst>
      <p:ext uri="{BB962C8B-B14F-4D97-AF65-F5344CB8AC3E}">
        <p14:creationId xmlns:p14="http://schemas.microsoft.com/office/powerpoint/2010/main" val="1548741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数值</a:t>
            </a:r>
            <a:r>
              <a:rPr lang="zh-CN" altLang="zh-CN" dirty="0" smtClean="0"/>
              <a:t>型函数</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en-US" altLang="zh-CN" dirty="0" smtClean="0"/>
              <a:t>5</a:t>
            </a:r>
            <a:r>
              <a:rPr lang="zh-CN" altLang="zh-CN" dirty="0"/>
              <a:t>）</a:t>
            </a:r>
            <a:r>
              <a:rPr lang="en-US" altLang="zh-CN" dirty="0"/>
              <a:t>FLOOR	</a:t>
            </a:r>
            <a:r>
              <a:rPr lang="zh-CN" altLang="zh-CN" dirty="0"/>
              <a:t>向下取整，返回值转化为一个</a:t>
            </a:r>
            <a:r>
              <a:rPr lang="en-US" altLang="zh-CN" dirty="0"/>
              <a:t>BIGINT</a:t>
            </a:r>
            <a:r>
              <a:rPr lang="zh-CN" altLang="zh-CN" dirty="0"/>
              <a:t>；</a:t>
            </a:r>
          </a:p>
          <a:p>
            <a:pPr marL="0" indent="0">
              <a:buNone/>
            </a:pPr>
            <a:r>
              <a:rPr lang="zh-CN" altLang="zh-CN" dirty="0"/>
              <a:t>例如：</a:t>
            </a:r>
            <a:r>
              <a:rPr lang="en-US" altLang="zh-CN" dirty="0"/>
              <a:t>SELECT FLOOR(8),FLOOR(8.66),FLOOR(-8),FLOOR(-8.66);</a:t>
            </a:r>
            <a:endParaRPr lang="zh-CN" altLang="zh-CN" dirty="0"/>
          </a:p>
          <a:p>
            <a:pPr marL="0" indent="0">
              <a:buNone/>
            </a:pPr>
            <a:r>
              <a:rPr lang="en-US" altLang="zh-CN" dirty="0"/>
              <a:t>6</a:t>
            </a:r>
            <a:r>
              <a:rPr lang="zh-CN" altLang="zh-CN" dirty="0"/>
              <a:t>）</a:t>
            </a:r>
            <a:r>
              <a:rPr lang="en-US" altLang="zh-CN" dirty="0"/>
              <a:t>RAND	</a:t>
            </a:r>
            <a:r>
              <a:rPr lang="zh-CN" altLang="zh-CN" dirty="0"/>
              <a:t>生成一个</a:t>
            </a:r>
            <a:r>
              <a:rPr lang="en-US" altLang="zh-CN" dirty="0"/>
              <a:t>0~1</a:t>
            </a:r>
            <a:r>
              <a:rPr lang="zh-CN" altLang="zh-CN" dirty="0"/>
              <a:t>之间的随机数，传入整数参数是，用来产生重复序列；</a:t>
            </a:r>
          </a:p>
          <a:p>
            <a:pPr marL="0" indent="0">
              <a:buNone/>
            </a:pPr>
            <a:r>
              <a:rPr lang="zh-CN" altLang="zh-CN" dirty="0"/>
              <a:t>例如：</a:t>
            </a:r>
            <a:r>
              <a:rPr lang="en-US" altLang="zh-CN" dirty="0"/>
              <a:t>SELECT RAND(),RAND(),RAND();</a:t>
            </a:r>
            <a:endParaRPr lang="zh-CN" altLang="zh-CN" dirty="0"/>
          </a:p>
          <a:p>
            <a:pPr marL="0" indent="0">
              <a:buNone/>
            </a:pPr>
            <a:r>
              <a:rPr lang="en-US" altLang="zh-CN" dirty="0"/>
              <a:t>7</a:t>
            </a:r>
            <a:r>
              <a:rPr lang="zh-CN" altLang="zh-CN" dirty="0"/>
              <a:t>）</a:t>
            </a:r>
            <a:r>
              <a:rPr lang="en-US" altLang="zh-CN" dirty="0"/>
              <a:t>ROUND	</a:t>
            </a:r>
            <a:r>
              <a:rPr lang="zh-CN" altLang="zh-CN" dirty="0"/>
              <a:t>对所传参数进行四舍五入；</a:t>
            </a:r>
          </a:p>
          <a:p>
            <a:pPr marL="0" indent="0">
              <a:buNone/>
            </a:pPr>
            <a:r>
              <a:rPr lang="en-US" altLang="zh-CN" dirty="0"/>
              <a:t>ROUND(x) </a:t>
            </a:r>
            <a:r>
              <a:rPr lang="zh-CN" altLang="zh-CN" dirty="0"/>
              <a:t>函数返回最接近于参数</a:t>
            </a:r>
            <a:r>
              <a:rPr lang="en-US" altLang="zh-CN" dirty="0"/>
              <a:t> x </a:t>
            </a:r>
            <a:r>
              <a:rPr lang="zh-CN" altLang="zh-CN" dirty="0"/>
              <a:t>的整数；</a:t>
            </a:r>
            <a:r>
              <a:rPr lang="en-US" altLang="zh-CN" dirty="0"/>
              <a:t>ROUND(</a:t>
            </a:r>
            <a:r>
              <a:rPr lang="en-US" altLang="zh-CN" dirty="0" err="1"/>
              <a:t>x,y</a:t>
            </a:r>
            <a:r>
              <a:rPr lang="en-US" altLang="zh-CN" dirty="0"/>
              <a:t>) </a:t>
            </a:r>
            <a:r>
              <a:rPr lang="zh-CN" altLang="zh-CN" dirty="0"/>
              <a:t>函数对参数</a:t>
            </a:r>
            <a:r>
              <a:rPr lang="en-US" altLang="zh-CN" dirty="0"/>
              <a:t>x</a:t>
            </a:r>
            <a:r>
              <a:rPr lang="zh-CN" altLang="zh-CN" dirty="0"/>
              <a:t>进行四舍五入的操作，返回值保留小数点后面指定的</a:t>
            </a:r>
            <a:r>
              <a:rPr lang="en-US" altLang="zh-CN" dirty="0"/>
              <a:t>y</a:t>
            </a:r>
            <a:r>
              <a:rPr lang="zh-CN" altLang="zh-CN" dirty="0"/>
              <a:t>位</a:t>
            </a:r>
          </a:p>
          <a:p>
            <a:pPr marL="0" indent="0">
              <a:buNone/>
            </a:pPr>
            <a:r>
              <a:rPr lang="zh-CN" altLang="zh-CN" dirty="0"/>
              <a:t>例如：</a:t>
            </a:r>
            <a:r>
              <a:rPr lang="en-US" altLang="zh-CN" dirty="0"/>
              <a:t>SELECT ROUND(-3.33,1),ROUND(3.33,3),ROUND(33.33,-1),ROUND(33.33,-2);</a:t>
            </a:r>
            <a:endParaRPr lang="zh-CN" altLang="zh-CN" dirty="0"/>
          </a:p>
          <a:p>
            <a:pPr marL="0" indent="0">
              <a:buNone/>
            </a:pPr>
            <a:r>
              <a:rPr lang="zh-CN" altLang="zh-CN" dirty="0"/>
              <a:t>返回结果为</a:t>
            </a:r>
            <a:r>
              <a:rPr lang="en-US" altLang="zh-CN" dirty="0"/>
              <a:t>-3.3.3.330</a:t>
            </a:r>
            <a:r>
              <a:rPr lang="zh-CN" altLang="zh-CN" dirty="0"/>
              <a:t>、</a:t>
            </a:r>
            <a:r>
              <a:rPr lang="en-US" altLang="zh-CN" dirty="0"/>
              <a:t>30</a:t>
            </a:r>
            <a:r>
              <a:rPr lang="zh-CN" altLang="zh-CN" dirty="0"/>
              <a:t>和</a:t>
            </a:r>
            <a:r>
              <a:rPr lang="en-US" altLang="zh-CN" dirty="0"/>
              <a:t>0</a:t>
            </a:r>
            <a:r>
              <a:rPr lang="zh-CN" altLang="zh-CN" dirty="0"/>
              <a:t>。</a:t>
            </a:r>
          </a:p>
          <a:p>
            <a:pPr marL="0" indent="0">
              <a:buNone/>
            </a:pPr>
            <a:r>
              <a:rPr lang="en-US" altLang="zh-CN" dirty="0"/>
              <a:t>8</a:t>
            </a:r>
            <a:r>
              <a:rPr lang="zh-CN" altLang="zh-CN" dirty="0"/>
              <a:t>）</a:t>
            </a:r>
            <a:r>
              <a:rPr lang="en-US" altLang="zh-CN" dirty="0"/>
              <a:t>SIGN	</a:t>
            </a:r>
            <a:r>
              <a:rPr lang="zh-CN" altLang="zh-CN" dirty="0"/>
              <a:t>返回参数的符号；</a:t>
            </a:r>
          </a:p>
          <a:p>
            <a:pPr marL="0" indent="0">
              <a:buNone/>
            </a:pPr>
            <a:r>
              <a:rPr lang="zh-CN" altLang="zh-CN" dirty="0"/>
              <a:t>例如：</a:t>
            </a:r>
            <a:r>
              <a:rPr lang="en-US" altLang="zh-CN" dirty="0"/>
              <a:t>SELECT SIGN(-9),SIGN(0),SIGN(33);</a:t>
            </a:r>
            <a:endParaRPr lang="zh-CN" altLang="zh-CN" dirty="0"/>
          </a:p>
          <a:p>
            <a:pPr marL="0" indent="0">
              <a:buNone/>
            </a:pPr>
            <a:r>
              <a:rPr lang="en-US" altLang="zh-CN" dirty="0"/>
              <a:t>9</a:t>
            </a:r>
            <a:r>
              <a:rPr lang="zh-CN" altLang="zh-CN" dirty="0"/>
              <a:t>）</a:t>
            </a:r>
            <a:r>
              <a:rPr lang="en-US" altLang="zh-CN" dirty="0"/>
              <a:t>POW</a:t>
            </a:r>
            <a:r>
              <a:rPr lang="zh-CN" altLang="zh-CN" dirty="0"/>
              <a:t>和</a:t>
            </a:r>
            <a:r>
              <a:rPr lang="en-US" altLang="zh-CN" dirty="0"/>
              <a:t>POWER	</a:t>
            </a:r>
            <a:r>
              <a:rPr lang="zh-CN" altLang="zh-CN" dirty="0"/>
              <a:t>两个函数的功能相同，都是所传参数的次方的结果值，如果是</a:t>
            </a:r>
            <a:r>
              <a:rPr lang="en-US" altLang="zh-CN" dirty="0"/>
              <a:t>POW(</a:t>
            </a:r>
            <a:r>
              <a:rPr lang="en-US" altLang="zh-CN" dirty="0" err="1"/>
              <a:t>x,y</a:t>
            </a:r>
            <a:r>
              <a:rPr lang="en-US" altLang="zh-CN" dirty="0"/>
              <a:t>)</a:t>
            </a:r>
            <a:r>
              <a:rPr lang="zh-CN" altLang="zh-CN" dirty="0"/>
              <a:t>函数和</a:t>
            </a:r>
            <a:r>
              <a:rPr lang="en-US" altLang="zh-CN" dirty="0"/>
              <a:t>POWER(</a:t>
            </a:r>
            <a:r>
              <a:rPr lang="en-US" altLang="zh-CN" dirty="0" err="1"/>
              <a:t>x,y</a:t>
            </a:r>
            <a:r>
              <a:rPr lang="en-US" altLang="zh-CN" dirty="0"/>
              <a:t>)</a:t>
            </a:r>
            <a:r>
              <a:rPr lang="zh-CN" altLang="zh-CN" dirty="0"/>
              <a:t>函数，即用于计算</a:t>
            </a:r>
            <a:r>
              <a:rPr lang="en-US" altLang="zh-CN" dirty="0"/>
              <a:t>x</a:t>
            </a:r>
            <a:r>
              <a:rPr lang="zh-CN" altLang="zh-CN" dirty="0"/>
              <a:t>的</a:t>
            </a:r>
            <a:r>
              <a:rPr lang="en-US" altLang="zh-CN" dirty="0"/>
              <a:t>y</a:t>
            </a:r>
            <a:r>
              <a:rPr lang="zh-CN" altLang="zh-CN" dirty="0"/>
              <a:t>次方。</a:t>
            </a:r>
          </a:p>
          <a:p>
            <a:pPr marL="0" indent="0">
              <a:buNone/>
            </a:pPr>
            <a:r>
              <a:rPr lang="zh-CN" altLang="zh-CN" dirty="0"/>
              <a:t>例如：</a:t>
            </a:r>
            <a:r>
              <a:rPr lang="en-US" altLang="zh-CN" dirty="0"/>
              <a:t>SELECT POW(10,-2),POW(10,3),POW(10,0),POWER(2,3),POWER(2,-3);</a:t>
            </a:r>
            <a:endParaRPr lang="zh-CN" altLang="zh-CN" dirty="0"/>
          </a:p>
          <a:p>
            <a:pPr marL="0" indent="0">
              <a:buNone/>
            </a:pPr>
            <a:r>
              <a:rPr lang="zh-CN" altLang="zh-CN" dirty="0"/>
              <a:t>返回结果为</a:t>
            </a:r>
            <a:r>
              <a:rPr lang="en-US" altLang="zh-CN" dirty="0"/>
              <a:t>0.01.1000</a:t>
            </a:r>
            <a:r>
              <a:rPr lang="zh-CN" altLang="zh-CN" dirty="0"/>
              <a:t>、</a:t>
            </a:r>
            <a:r>
              <a:rPr lang="en-US" altLang="zh-CN" dirty="0"/>
              <a:t>1.8</a:t>
            </a:r>
            <a:r>
              <a:rPr lang="zh-CN" altLang="zh-CN" dirty="0"/>
              <a:t>和</a:t>
            </a:r>
            <a:r>
              <a:rPr lang="en-US" altLang="zh-CN" dirty="0"/>
              <a:t>0.125</a:t>
            </a:r>
            <a:r>
              <a:rPr lang="zh-CN" altLang="zh-CN" dirty="0"/>
              <a:t>。</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14</a:t>
            </a:fld>
            <a:endParaRPr lang="en-US" altLang="zh-CN"/>
          </a:p>
        </p:txBody>
      </p:sp>
    </p:spTree>
    <p:extLst>
      <p:ext uri="{BB962C8B-B14F-4D97-AF65-F5344CB8AC3E}">
        <p14:creationId xmlns:p14="http://schemas.microsoft.com/office/powerpoint/2010/main" val="961116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字符串</a:t>
            </a:r>
            <a:r>
              <a:rPr lang="zh-CN" altLang="zh-CN" dirty="0" smtClean="0"/>
              <a:t>函数</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en-US" altLang="zh-CN" dirty="0" smtClean="0"/>
              <a:t>1</a:t>
            </a:r>
            <a:r>
              <a:rPr lang="zh-CN" altLang="zh-CN" dirty="0"/>
              <a:t>）</a:t>
            </a:r>
            <a:r>
              <a:rPr lang="en-US" altLang="zh-CN" dirty="0"/>
              <a:t>LENGTH	</a:t>
            </a:r>
            <a:r>
              <a:rPr lang="zh-CN" altLang="zh-CN" dirty="0"/>
              <a:t>计算字符串长度函数，返回字符串的字节长度；</a:t>
            </a:r>
          </a:p>
          <a:p>
            <a:pPr marL="0" indent="0">
              <a:buNone/>
            </a:pPr>
            <a:r>
              <a:rPr lang="zh-CN" altLang="zh-CN" dirty="0"/>
              <a:t>使用</a:t>
            </a:r>
            <a:r>
              <a:rPr lang="en-US" altLang="zh-CN" dirty="0"/>
              <a:t>uft8</a:t>
            </a:r>
            <a:r>
              <a:rPr lang="zh-CN" altLang="zh-CN" dirty="0"/>
              <a:t>（</a:t>
            </a:r>
            <a:r>
              <a:rPr lang="en-US" altLang="zh-CN" dirty="0"/>
              <a:t>UNICODE</a:t>
            </a:r>
            <a:r>
              <a:rPr lang="zh-CN" altLang="zh-CN" dirty="0"/>
              <a:t>的一种变长字符编码）编码字符集时，一个汉字是</a:t>
            </a:r>
            <a:r>
              <a:rPr lang="en-US" altLang="zh-CN" dirty="0"/>
              <a:t>3</a:t>
            </a:r>
            <a:r>
              <a:rPr lang="zh-CN" altLang="zh-CN" dirty="0"/>
              <a:t>个字节，一个数字或字母是一个字节；</a:t>
            </a:r>
          </a:p>
          <a:p>
            <a:pPr marL="0" indent="0">
              <a:buNone/>
            </a:pPr>
            <a:r>
              <a:rPr lang="zh-CN" altLang="zh-CN" dirty="0"/>
              <a:t>例如：</a:t>
            </a:r>
            <a:r>
              <a:rPr lang="en-US" altLang="zh-CN" dirty="0"/>
              <a:t>SELECT LENGTH('database'),LENGTH('</a:t>
            </a:r>
            <a:r>
              <a:rPr lang="zh-CN" altLang="zh-CN" dirty="0"/>
              <a:t>数据库原理</a:t>
            </a:r>
            <a:r>
              <a:rPr lang="en-US" altLang="zh-CN" dirty="0"/>
              <a:t>');</a:t>
            </a:r>
            <a:endParaRPr lang="zh-CN" altLang="zh-CN" dirty="0"/>
          </a:p>
          <a:p>
            <a:pPr marL="0" indent="0">
              <a:buNone/>
            </a:pPr>
            <a:r>
              <a:rPr lang="en-US" altLang="zh-CN" dirty="0"/>
              <a:t>2</a:t>
            </a:r>
            <a:r>
              <a:rPr lang="zh-CN" altLang="zh-CN" dirty="0"/>
              <a:t>）</a:t>
            </a:r>
            <a:r>
              <a:rPr lang="en-US" altLang="zh-CN" dirty="0"/>
              <a:t>CONCAT	</a:t>
            </a:r>
            <a:r>
              <a:rPr lang="zh-CN" altLang="zh-CN" dirty="0"/>
              <a:t>合并字符串函数，返回结果为连接参数产生的字符串；</a:t>
            </a:r>
          </a:p>
          <a:p>
            <a:pPr marL="0" indent="0">
              <a:buNone/>
            </a:pPr>
            <a:r>
              <a:rPr lang="zh-CN" altLang="zh-CN" dirty="0"/>
              <a:t>若有任何一个参数为</a:t>
            </a:r>
            <a:r>
              <a:rPr lang="en-US" altLang="zh-CN" dirty="0"/>
              <a:t> NULL</a:t>
            </a:r>
            <a:r>
              <a:rPr lang="zh-CN" altLang="zh-CN" dirty="0"/>
              <a:t>，则返回值为</a:t>
            </a:r>
            <a:r>
              <a:rPr lang="en-US" altLang="zh-CN" dirty="0"/>
              <a:t> NULL</a:t>
            </a:r>
            <a:r>
              <a:rPr lang="zh-CN" altLang="zh-CN" dirty="0"/>
              <a:t>。若所有参数均为非二进制字符串，则结果为非二进制字符串。若自变量中含有任一二进制字符串，则结果为一个二进制字符串。</a:t>
            </a:r>
          </a:p>
          <a:p>
            <a:pPr marL="0" indent="0">
              <a:buNone/>
            </a:pPr>
            <a:r>
              <a:rPr lang="zh-CN" altLang="zh-CN" dirty="0"/>
              <a:t>例如：</a:t>
            </a:r>
            <a:r>
              <a:rPr lang="en-US" altLang="zh-CN" dirty="0"/>
              <a:t>SELECT CONCAT('</a:t>
            </a:r>
            <a:r>
              <a:rPr lang="en-US" altLang="zh-CN" dirty="0" err="1"/>
              <a:t>data','base</a:t>
            </a:r>
            <a:r>
              <a:rPr lang="en-US" altLang="zh-CN" dirty="0"/>
              <a:t>'),CONCAT('</a:t>
            </a:r>
            <a:r>
              <a:rPr lang="en-US" altLang="zh-CN" dirty="0" err="1"/>
              <a:t>data',NULL</a:t>
            </a:r>
            <a:r>
              <a:rPr lang="en-US" altLang="zh-CN" dirty="0"/>
              <a:t>);</a:t>
            </a:r>
            <a:endParaRPr lang="zh-CN" altLang="zh-CN" dirty="0"/>
          </a:p>
          <a:p>
            <a:pPr marL="0" indent="0">
              <a:buNone/>
            </a:pPr>
            <a:r>
              <a:rPr lang="zh-CN" altLang="zh-CN" dirty="0"/>
              <a:t>返回结果为</a:t>
            </a:r>
            <a:r>
              <a:rPr lang="en-US" altLang="zh-CN" dirty="0"/>
              <a:t>database</a:t>
            </a:r>
            <a:r>
              <a:rPr lang="zh-CN" altLang="zh-CN" dirty="0"/>
              <a:t>和</a:t>
            </a:r>
            <a:r>
              <a:rPr lang="en-US" altLang="zh-CN" dirty="0"/>
              <a:t>NULL</a:t>
            </a:r>
            <a:r>
              <a:rPr lang="zh-CN" altLang="zh-CN" dirty="0"/>
              <a:t>。</a:t>
            </a:r>
          </a:p>
          <a:p>
            <a:pPr marL="0" indent="0">
              <a:buNone/>
            </a:pPr>
            <a:r>
              <a:rPr lang="en-US" altLang="zh-CN" dirty="0"/>
              <a:t>3</a:t>
            </a:r>
            <a:r>
              <a:rPr lang="zh-CN" altLang="zh-CN" dirty="0"/>
              <a:t>）</a:t>
            </a:r>
            <a:r>
              <a:rPr lang="en-US" altLang="zh-CN" dirty="0"/>
              <a:t>INSERT	</a:t>
            </a:r>
            <a:r>
              <a:rPr lang="zh-CN" altLang="zh-CN" dirty="0"/>
              <a:t>替换字符串函数</a:t>
            </a:r>
            <a:r>
              <a:rPr lang="en-US" altLang="zh-CN" dirty="0"/>
              <a:t>;</a:t>
            </a:r>
            <a:endParaRPr lang="zh-CN" altLang="zh-CN" dirty="0"/>
          </a:p>
          <a:p>
            <a:pPr marL="0" indent="0">
              <a:buNone/>
            </a:pPr>
            <a:r>
              <a:rPr lang="en-US" altLang="zh-CN" dirty="0"/>
              <a:t>INSERT(s1</a:t>
            </a:r>
            <a:r>
              <a:rPr lang="zh-CN" altLang="zh-CN" dirty="0"/>
              <a:t>，</a:t>
            </a:r>
            <a:r>
              <a:rPr lang="en-US" altLang="zh-CN" dirty="0"/>
              <a:t>x</a:t>
            </a:r>
            <a:r>
              <a:rPr lang="zh-CN" altLang="zh-CN" dirty="0"/>
              <a:t>，</a:t>
            </a:r>
            <a:r>
              <a:rPr lang="en-US" altLang="zh-CN" dirty="0" err="1"/>
              <a:t>len</a:t>
            </a:r>
            <a:r>
              <a:rPr lang="zh-CN" altLang="zh-CN" dirty="0"/>
              <a:t>，</a:t>
            </a:r>
            <a:r>
              <a:rPr lang="en-US" altLang="zh-CN" dirty="0"/>
              <a:t>s2) </a:t>
            </a:r>
            <a:r>
              <a:rPr lang="zh-CN" altLang="zh-CN" dirty="0"/>
              <a:t>返回字符串</a:t>
            </a:r>
            <a:r>
              <a:rPr lang="en-US" altLang="zh-CN" dirty="0"/>
              <a:t> s1</a:t>
            </a:r>
            <a:r>
              <a:rPr lang="zh-CN" altLang="zh-CN" dirty="0"/>
              <a:t>，子字符串起始于</a:t>
            </a:r>
            <a:r>
              <a:rPr lang="en-US" altLang="zh-CN" dirty="0"/>
              <a:t> x </a:t>
            </a:r>
            <a:r>
              <a:rPr lang="zh-CN" altLang="zh-CN" dirty="0"/>
              <a:t>位置，并且用</a:t>
            </a:r>
            <a:r>
              <a:rPr lang="en-US" altLang="zh-CN" dirty="0"/>
              <a:t> </a:t>
            </a:r>
            <a:r>
              <a:rPr lang="en-US" altLang="zh-CN" dirty="0" err="1"/>
              <a:t>len</a:t>
            </a:r>
            <a:r>
              <a:rPr lang="en-US" altLang="zh-CN" dirty="0"/>
              <a:t> </a:t>
            </a:r>
            <a:r>
              <a:rPr lang="zh-CN" altLang="zh-CN" dirty="0"/>
              <a:t>个字符长的字符串代替</a:t>
            </a:r>
            <a:r>
              <a:rPr lang="en-US" altLang="zh-CN" dirty="0"/>
              <a:t> s2</a:t>
            </a:r>
            <a:r>
              <a:rPr lang="zh-CN" altLang="zh-CN" dirty="0"/>
              <a:t>。若</a:t>
            </a:r>
            <a:r>
              <a:rPr lang="en-US" altLang="zh-CN" dirty="0"/>
              <a:t>x</a:t>
            </a:r>
            <a:r>
              <a:rPr lang="zh-CN" altLang="zh-CN" dirty="0"/>
              <a:t>超过字符串长度，则返回值为原始字符串。假如</a:t>
            </a:r>
            <a:r>
              <a:rPr lang="en-US" altLang="zh-CN" dirty="0" err="1"/>
              <a:t>len</a:t>
            </a:r>
            <a:r>
              <a:rPr lang="zh-CN" altLang="zh-CN" dirty="0"/>
              <a:t>的长度大于其他字符串的长度，则从位置</a:t>
            </a:r>
            <a:r>
              <a:rPr lang="en-US" altLang="zh-CN" dirty="0"/>
              <a:t>x</a:t>
            </a:r>
            <a:r>
              <a:rPr lang="zh-CN" altLang="zh-CN" dirty="0"/>
              <a:t>开始替换。若任何一个参数为</a:t>
            </a:r>
            <a:r>
              <a:rPr lang="en-US" altLang="zh-CN" dirty="0"/>
              <a:t>NULL</a:t>
            </a:r>
            <a:r>
              <a:rPr lang="zh-CN" altLang="zh-CN" dirty="0"/>
              <a:t>，则返回值为</a:t>
            </a:r>
            <a:r>
              <a:rPr lang="en-US" altLang="zh-CN" dirty="0"/>
              <a:t>NULL</a:t>
            </a:r>
            <a:r>
              <a:rPr lang="zh-CN" altLang="zh-CN" dirty="0"/>
              <a:t>。</a:t>
            </a:r>
          </a:p>
          <a:p>
            <a:pPr marL="0" indent="0">
              <a:buNone/>
            </a:pPr>
            <a:r>
              <a:rPr lang="zh-CN" altLang="zh-CN" dirty="0"/>
              <a:t>例如：</a:t>
            </a:r>
            <a:r>
              <a:rPr lang="en-US" altLang="zh-CN" dirty="0"/>
              <a:t>SELECT INSERT('database',2,4,'LIB') AS a1,INSERT('database',-1,4,'LIB') AS a2,INSERT('database',3,20,'LIB') AS a3,INSERT('database',NULL,4,'LIB') AS a4;</a:t>
            </a:r>
            <a:endParaRPr lang="zh-CN" altLang="zh-CN" dirty="0"/>
          </a:p>
          <a:p>
            <a:pPr marL="0" indent="0">
              <a:buNone/>
            </a:pPr>
            <a:r>
              <a:rPr lang="zh-CN" altLang="zh-CN" dirty="0"/>
              <a:t>返回结果为</a:t>
            </a:r>
            <a:r>
              <a:rPr lang="en-US" altLang="zh-CN" dirty="0" err="1"/>
              <a:t>dLIBase</a:t>
            </a:r>
            <a:r>
              <a:rPr lang="zh-CN" altLang="zh-CN" dirty="0"/>
              <a:t>、</a:t>
            </a:r>
            <a:r>
              <a:rPr lang="en-US" altLang="zh-CN" dirty="0"/>
              <a:t>database</a:t>
            </a:r>
            <a:r>
              <a:rPr lang="zh-CN" altLang="zh-CN" dirty="0"/>
              <a:t>、</a:t>
            </a:r>
            <a:r>
              <a:rPr lang="en-US" altLang="zh-CN" dirty="0" err="1"/>
              <a:t>daLIB</a:t>
            </a:r>
            <a:r>
              <a:rPr lang="zh-CN" altLang="zh-CN" dirty="0"/>
              <a:t>和</a:t>
            </a:r>
            <a:r>
              <a:rPr lang="en-US" altLang="zh-CN" dirty="0"/>
              <a:t>NULL</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15</a:t>
            </a:fld>
            <a:endParaRPr lang="en-US" altLang="zh-CN"/>
          </a:p>
        </p:txBody>
      </p:sp>
    </p:spTree>
    <p:extLst>
      <p:ext uri="{BB962C8B-B14F-4D97-AF65-F5344CB8AC3E}">
        <p14:creationId xmlns:p14="http://schemas.microsoft.com/office/powerpoint/2010/main" val="15851086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字符串</a:t>
            </a:r>
            <a:r>
              <a:rPr lang="zh-CN" altLang="zh-CN" dirty="0" smtClean="0"/>
              <a:t>函数</a:t>
            </a:r>
            <a:endParaRPr lang="zh-CN" altLang="en-US" dirty="0"/>
          </a:p>
        </p:txBody>
      </p:sp>
      <p:sp>
        <p:nvSpPr>
          <p:cNvPr id="3" name="内容占位符 2"/>
          <p:cNvSpPr>
            <a:spLocks noGrp="1"/>
          </p:cNvSpPr>
          <p:nvPr>
            <p:ph idx="1"/>
          </p:nvPr>
        </p:nvSpPr>
        <p:spPr/>
        <p:txBody>
          <a:bodyPr>
            <a:normAutofit fontScale="77500" lnSpcReduction="20000"/>
          </a:bodyPr>
          <a:lstStyle/>
          <a:p>
            <a:pPr marL="0" indent="0">
              <a:buNone/>
            </a:pPr>
            <a:r>
              <a:rPr lang="en-US" altLang="zh-CN" dirty="0" smtClean="0"/>
              <a:t>4</a:t>
            </a:r>
            <a:r>
              <a:rPr lang="zh-CN" altLang="zh-CN" dirty="0"/>
              <a:t>）</a:t>
            </a:r>
            <a:r>
              <a:rPr lang="en-US" altLang="zh-CN" dirty="0"/>
              <a:t>LOWER	</a:t>
            </a:r>
            <a:r>
              <a:rPr lang="zh-CN" altLang="zh-CN" dirty="0"/>
              <a:t>将字符串中的字母转换为小写； </a:t>
            </a:r>
          </a:p>
          <a:p>
            <a:pPr marL="0" indent="0">
              <a:buNone/>
            </a:pPr>
            <a:r>
              <a:rPr lang="zh-CN" altLang="zh-CN" dirty="0"/>
              <a:t>例如：</a:t>
            </a:r>
            <a:r>
              <a:rPr lang="en-US" altLang="zh-CN" dirty="0"/>
              <a:t>SELECT LOWER('DATABASE'),LOWER('database');</a:t>
            </a:r>
            <a:endParaRPr lang="zh-CN" altLang="zh-CN" dirty="0"/>
          </a:p>
          <a:p>
            <a:pPr marL="0" indent="0">
              <a:buNone/>
            </a:pPr>
            <a:r>
              <a:rPr lang="en-US" altLang="zh-CN" dirty="0"/>
              <a:t>5</a:t>
            </a:r>
            <a:r>
              <a:rPr lang="zh-CN" altLang="zh-CN" dirty="0"/>
              <a:t>）</a:t>
            </a:r>
            <a:r>
              <a:rPr lang="en-US" altLang="zh-CN" dirty="0"/>
              <a:t>UPPER	</a:t>
            </a:r>
            <a:r>
              <a:rPr lang="zh-CN" altLang="zh-CN" dirty="0"/>
              <a:t>将字符串中的字母转换为大写；</a:t>
            </a:r>
          </a:p>
          <a:p>
            <a:pPr marL="0" indent="0">
              <a:buNone/>
            </a:pPr>
            <a:r>
              <a:rPr lang="zh-CN" altLang="zh-CN" dirty="0"/>
              <a:t>例如：</a:t>
            </a:r>
            <a:r>
              <a:rPr lang="en-US" altLang="zh-CN" dirty="0"/>
              <a:t>SELECT UPPER('DATABASE'),UPPER('database');</a:t>
            </a:r>
            <a:endParaRPr lang="zh-CN" altLang="zh-CN" dirty="0"/>
          </a:p>
          <a:p>
            <a:pPr marL="0" indent="0">
              <a:buNone/>
            </a:pPr>
            <a:r>
              <a:rPr lang="en-US" altLang="zh-CN" dirty="0"/>
              <a:t>6</a:t>
            </a:r>
            <a:r>
              <a:rPr lang="zh-CN" altLang="zh-CN" dirty="0"/>
              <a:t>）</a:t>
            </a:r>
            <a:r>
              <a:rPr lang="en-US" altLang="zh-CN" dirty="0"/>
              <a:t>LEFT	</a:t>
            </a:r>
            <a:r>
              <a:rPr lang="zh-CN" altLang="zh-CN" dirty="0"/>
              <a:t>从左侧字截取符串，返回字符串左边的若干个字符；</a:t>
            </a:r>
          </a:p>
          <a:p>
            <a:pPr marL="0" indent="0">
              <a:buNone/>
            </a:pPr>
            <a:r>
              <a:rPr lang="en-US" altLang="zh-CN" dirty="0"/>
              <a:t>LEFT(s</a:t>
            </a:r>
            <a:r>
              <a:rPr lang="zh-CN" altLang="zh-CN" dirty="0"/>
              <a:t>，</a:t>
            </a:r>
            <a:r>
              <a:rPr lang="en-US" altLang="zh-CN" dirty="0"/>
              <a:t>n) </a:t>
            </a:r>
            <a:r>
              <a:rPr lang="zh-CN" altLang="zh-CN" dirty="0"/>
              <a:t>函数返回字符串</a:t>
            </a:r>
            <a:r>
              <a:rPr lang="en-US" altLang="zh-CN" dirty="0"/>
              <a:t>s</a:t>
            </a:r>
            <a:r>
              <a:rPr lang="zh-CN" altLang="zh-CN" dirty="0"/>
              <a:t>最左边的</a:t>
            </a:r>
            <a:r>
              <a:rPr lang="en-US" altLang="zh-CN" dirty="0"/>
              <a:t>n</a:t>
            </a:r>
            <a:r>
              <a:rPr lang="zh-CN" altLang="zh-CN" dirty="0"/>
              <a:t>个字符。</a:t>
            </a:r>
          </a:p>
          <a:p>
            <a:pPr marL="0" indent="0">
              <a:buNone/>
            </a:pPr>
            <a:r>
              <a:rPr lang="zh-CN" altLang="zh-CN" dirty="0"/>
              <a:t>例如：</a:t>
            </a:r>
            <a:r>
              <a:rPr lang="en-US" altLang="zh-CN" dirty="0"/>
              <a:t>SELECT LEFT('database',2);</a:t>
            </a:r>
            <a:endParaRPr lang="zh-CN" altLang="zh-CN" dirty="0"/>
          </a:p>
          <a:p>
            <a:pPr marL="0" indent="0">
              <a:buNone/>
            </a:pPr>
            <a:r>
              <a:rPr lang="en-US" altLang="zh-CN" dirty="0"/>
              <a:t>7</a:t>
            </a:r>
            <a:r>
              <a:rPr lang="zh-CN" altLang="zh-CN" dirty="0"/>
              <a:t>）</a:t>
            </a:r>
            <a:r>
              <a:rPr lang="en-US" altLang="zh-CN" dirty="0"/>
              <a:t>RIGHT	</a:t>
            </a:r>
            <a:r>
              <a:rPr lang="zh-CN" altLang="zh-CN" dirty="0"/>
              <a:t>从右侧字截取符串，返回字符串右边的若干个字符；</a:t>
            </a:r>
          </a:p>
          <a:p>
            <a:pPr marL="0" indent="0">
              <a:buNone/>
            </a:pPr>
            <a:r>
              <a:rPr lang="en-US" altLang="zh-CN" dirty="0"/>
              <a:t>RIGHT(s</a:t>
            </a:r>
            <a:r>
              <a:rPr lang="zh-CN" altLang="zh-CN" dirty="0"/>
              <a:t>，</a:t>
            </a:r>
            <a:r>
              <a:rPr lang="en-US" altLang="zh-CN" dirty="0"/>
              <a:t>n) </a:t>
            </a:r>
            <a:r>
              <a:rPr lang="zh-CN" altLang="zh-CN" dirty="0"/>
              <a:t>函数返回字符串</a:t>
            </a:r>
            <a:r>
              <a:rPr lang="en-US" altLang="zh-CN" dirty="0"/>
              <a:t>s</a:t>
            </a:r>
            <a:r>
              <a:rPr lang="zh-CN" altLang="zh-CN" dirty="0"/>
              <a:t>最右边的</a:t>
            </a:r>
            <a:r>
              <a:rPr lang="en-US" altLang="zh-CN" dirty="0"/>
              <a:t>n</a:t>
            </a:r>
            <a:r>
              <a:rPr lang="zh-CN" altLang="zh-CN" dirty="0"/>
              <a:t>个字符。</a:t>
            </a:r>
          </a:p>
          <a:p>
            <a:pPr marL="0" indent="0">
              <a:buNone/>
            </a:pPr>
            <a:r>
              <a:rPr lang="zh-CN" altLang="zh-CN" dirty="0"/>
              <a:t>例如：</a:t>
            </a:r>
            <a:r>
              <a:rPr lang="en-US" altLang="zh-CN" dirty="0"/>
              <a:t>SELECT RIGHT('database',2</a:t>
            </a:r>
            <a:r>
              <a:rPr lang="en-US"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16</a:t>
            </a:fld>
            <a:endParaRPr lang="en-US" altLang="zh-CN"/>
          </a:p>
        </p:txBody>
      </p:sp>
    </p:spTree>
    <p:extLst>
      <p:ext uri="{BB962C8B-B14F-4D97-AF65-F5344CB8AC3E}">
        <p14:creationId xmlns:p14="http://schemas.microsoft.com/office/powerpoint/2010/main" val="354376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a:t>
            </a:r>
            <a:r>
              <a:rPr lang="zh-CN" altLang="zh-CN" dirty="0"/>
              <a:t>字符串</a:t>
            </a:r>
            <a:r>
              <a:rPr lang="zh-CN" altLang="zh-CN" dirty="0" smtClean="0"/>
              <a:t>函数</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smtClean="0"/>
              <a:t>8</a:t>
            </a:r>
            <a:r>
              <a:rPr lang="zh-CN" altLang="zh-CN" dirty="0"/>
              <a:t>）</a:t>
            </a:r>
            <a:r>
              <a:rPr lang="en-US" altLang="zh-CN" dirty="0">
                <a:solidFill>
                  <a:srgbClr val="FF0000"/>
                </a:solidFill>
              </a:rPr>
              <a:t>TRIM	</a:t>
            </a:r>
            <a:r>
              <a:rPr lang="zh-CN" altLang="zh-CN" dirty="0">
                <a:solidFill>
                  <a:srgbClr val="FF0000"/>
                </a:solidFill>
              </a:rPr>
              <a:t>删除字符串左右两侧的空格</a:t>
            </a:r>
            <a:r>
              <a:rPr lang="zh-CN" altLang="zh-CN" dirty="0"/>
              <a:t>；</a:t>
            </a:r>
          </a:p>
          <a:p>
            <a:pPr marL="0" indent="0">
              <a:buNone/>
            </a:pPr>
            <a:r>
              <a:rPr lang="zh-CN" altLang="zh-CN" dirty="0"/>
              <a:t>例如：</a:t>
            </a:r>
            <a:r>
              <a:rPr lang="en-US" altLang="zh-CN" dirty="0"/>
              <a:t>SELECT '[   database   ]',CONCAT('[',TRIM('   database   '),']');</a:t>
            </a:r>
            <a:endParaRPr lang="zh-CN" altLang="zh-CN" dirty="0"/>
          </a:p>
          <a:p>
            <a:pPr marL="0" indent="0">
              <a:buNone/>
            </a:pPr>
            <a:r>
              <a:rPr lang="en-US" altLang="zh-CN" dirty="0"/>
              <a:t>9</a:t>
            </a:r>
            <a:r>
              <a:rPr lang="zh-CN" altLang="zh-CN" dirty="0"/>
              <a:t>）</a:t>
            </a:r>
            <a:r>
              <a:rPr lang="en-US" altLang="zh-CN" dirty="0"/>
              <a:t>REPLACE	</a:t>
            </a:r>
            <a:r>
              <a:rPr lang="zh-CN" altLang="zh-CN" dirty="0"/>
              <a:t>字符串替换函数，返回替换后的新字符串；</a:t>
            </a:r>
          </a:p>
          <a:p>
            <a:pPr marL="0" indent="0">
              <a:buNone/>
            </a:pPr>
            <a:r>
              <a:rPr lang="en-US" altLang="zh-CN" dirty="0"/>
              <a:t>REPLACE(s</a:t>
            </a:r>
            <a:r>
              <a:rPr lang="zh-CN" altLang="zh-CN" dirty="0"/>
              <a:t>，</a:t>
            </a:r>
            <a:r>
              <a:rPr lang="en-US" altLang="zh-CN" dirty="0"/>
              <a:t>s1</a:t>
            </a:r>
            <a:r>
              <a:rPr lang="zh-CN" altLang="zh-CN" dirty="0"/>
              <a:t>，</a:t>
            </a:r>
            <a:r>
              <a:rPr lang="en-US" altLang="zh-CN" dirty="0"/>
              <a:t>s2) </a:t>
            </a:r>
            <a:r>
              <a:rPr lang="zh-CN" altLang="zh-CN" dirty="0"/>
              <a:t>使用字符串</a:t>
            </a:r>
            <a:r>
              <a:rPr lang="en-US" altLang="zh-CN" dirty="0"/>
              <a:t>s2</a:t>
            </a:r>
            <a:r>
              <a:rPr lang="zh-CN" altLang="zh-CN" dirty="0"/>
              <a:t>替换字符串</a:t>
            </a:r>
            <a:r>
              <a:rPr lang="en-US" altLang="zh-CN" dirty="0"/>
              <a:t>s</a:t>
            </a:r>
            <a:r>
              <a:rPr lang="zh-CN" altLang="zh-CN" dirty="0"/>
              <a:t>中所有的字符串</a:t>
            </a:r>
            <a:r>
              <a:rPr lang="en-US" altLang="zh-CN" dirty="0"/>
              <a:t>s1</a:t>
            </a:r>
            <a:r>
              <a:rPr lang="zh-CN" altLang="zh-CN" dirty="0"/>
              <a:t>。</a:t>
            </a:r>
          </a:p>
          <a:p>
            <a:pPr marL="0" indent="0">
              <a:buNone/>
            </a:pPr>
            <a:r>
              <a:rPr lang="zh-CN" altLang="zh-CN" dirty="0"/>
              <a:t>例如：</a:t>
            </a:r>
            <a:r>
              <a:rPr lang="en-US" altLang="zh-CN" dirty="0"/>
              <a:t>SELECT REPLACE('</a:t>
            </a:r>
            <a:r>
              <a:rPr lang="en-US" altLang="zh-CN" dirty="0" err="1"/>
              <a:t>aaa.mysql.com','a','w</a:t>
            </a:r>
            <a:r>
              <a:rPr lang="en-US" altLang="zh-CN" dirty="0"/>
              <a:t>');</a:t>
            </a:r>
            <a:endParaRPr lang="zh-CN" altLang="zh-CN" dirty="0"/>
          </a:p>
          <a:p>
            <a:pPr marL="0" indent="0">
              <a:buNone/>
            </a:pPr>
            <a:r>
              <a:rPr lang="en-US" altLang="zh-CN" dirty="0"/>
              <a:t>10</a:t>
            </a:r>
            <a:r>
              <a:rPr lang="zh-CN" altLang="zh-CN" dirty="0"/>
              <a:t>）</a:t>
            </a:r>
            <a:r>
              <a:rPr lang="en-US" altLang="zh-CN" dirty="0"/>
              <a:t>SUBSTRING	</a:t>
            </a:r>
            <a:r>
              <a:rPr lang="zh-CN" altLang="zh-CN" dirty="0"/>
              <a:t>截取字符串，返回从指定位置开始的指定长度的字符串；</a:t>
            </a:r>
          </a:p>
          <a:p>
            <a:pPr marL="0" indent="0">
              <a:buNone/>
            </a:pPr>
            <a:r>
              <a:rPr lang="en-US" altLang="zh-CN" dirty="0"/>
              <a:t>SUBSTRING(s</a:t>
            </a:r>
            <a:r>
              <a:rPr lang="zh-CN" altLang="zh-CN" dirty="0"/>
              <a:t>，</a:t>
            </a:r>
            <a:r>
              <a:rPr lang="en-US" altLang="zh-CN" dirty="0"/>
              <a:t>n</a:t>
            </a:r>
            <a:r>
              <a:rPr lang="zh-CN" altLang="zh-CN" dirty="0"/>
              <a:t>，</a:t>
            </a:r>
            <a:r>
              <a:rPr lang="en-US" altLang="zh-CN" dirty="0" err="1"/>
              <a:t>len</a:t>
            </a:r>
            <a:r>
              <a:rPr lang="en-US" altLang="zh-CN" dirty="0"/>
              <a:t>)</a:t>
            </a:r>
            <a:r>
              <a:rPr lang="zh-CN" altLang="zh-CN" dirty="0"/>
              <a:t>表示从字符串</a:t>
            </a:r>
            <a:r>
              <a:rPr lang="en-US" altLang="zh-CN" dirty="0"/>
              <a:t>s</a:t>
            </a:r>
            <a:r>
              <a:rPr lang="zh-CN" altLang="zh-CN" dirty="0"/>
              <a:t>返回一个长度为</a:t>
            </a:r>
            <a:r>
              <a:rPr lang="en-US" altLang="zh-CN" dirty="0" err="1"/>
              <a:t>len</a:t>
            </a:r>
            <a:r>
              <a:rPr lang="zh-CN" altLang="zh-CN" dirty="0"/>
              <a:t>字符相同的子字符串，起始于位置</a:t>
            </a:r>
            <a:r>
              <a:rPr lang="en-US" altLang="zh-CN" dirty="0"/>
              <a:t>n</a:t>
            </a:r>
            <a:r>
              <a:rPr lang="zh-CN" altLang="zh-CN" dirty="0"/>
              <a:t>。如果</a:t>
            </a:r>
            <a:r>
              <a:rPr lang="en-US" altLang="zh-CN" dirty="0"/>
              <a:t>n</a:t>
            </a:r>
            <a:r>
              <a:rPr lang="zh-CN" altLang="zh-CN" dirty="0"/>
              <a:t>是一个负值，则子字符串的位置起始于字符串结尾的第</a:t>
            </a:r>
            <a:r>
              <a:rPr lang="en-US" altLang="zh-CN" dirty="0"/>
              <a:t>n</a:t>
            </a:r>
            <a:r>
              <a:rPr lang="zh-CN" altLang="zh-CN" dirty="0"/>
              <a:t>个字符，即倒数第</a:t>
            </a:r>
            <a:r>
              <a:rPr lang="en-US" altLang="zh-CN" dirty="0"/>
              <a:t>n</a:t>
            </a:r>
            <a:r>
              <a:rPr lang="zh-CN" altLang="zh-CN" dirty="0"/>
              <a:t>个字符，而不是字符串的开头位置。</a:t>
            </a:r>
          </a:p>
          <a:p>
            <a:pPr marL="0" indent="0">
              <a:buNone/>
            </a:pPr>
            <a:r>
              <a:rPr lang="zh-CN" altLang="zh-CN" dirty="0"/>
              <a:t>例如：</a:t>
            </a:r>
            <a:r>
              <a:rPr lang="en-US" altLang="zh-CN" dirty="0"/>
              <a:t>SELECT SUBSTRING('database',3) AS col1,SUBSTRING('database',3,4) AS col2,SUBSTRING('database',-3) AS col3,SUBSTRING('database',-5,3) AS col4;</a:t>
            </a:r>
            <a:endParaRPr lang="zh-CN" altLang="zh-CN" dirty="0"/>
          </a:p>
          <a:p>
            <a:pPr marL="0" indent="0">
              <a:buNone/>
            </a:pPr>
            <a:r>
              <a:rPr lang="zh-CN" altLang="zh-CN" dirty="0"/>
              <a:t>返回结果为</a:t>
            </a:r>
            <a:r>
              <a:rPr lang="en-US" altLang="zh-CN" dirty="0" err="1"/>
              <a:t>tabase</a:t>
            </a:r>
            <a:r>
              <a:rPr lang="zh-CN" altLang="zh-CN" dirty="0"/>
              <a:t>、</a:t>
            </a:r>
            <a:r>
              <a:rPr lang="en-US" altLang="zh-CN" dirty="0" err="1"/>
              <a:t>taba</a:t>
            </a:r>
            <a:r>
              <a:rPr lang="zh-CN" altLang="zh-CN" dirty="0"/>
              <a:t>、</a:t>
            </a:r>
            <a:r>
              <a:rPr lang="en-US" altLang="zh-CN" dirty="0" err="1"/>
              <a:t>ase</a:t>
            </a:r>
            <a:r>
              <a:rPr lang="zh-CN" altLang="zh-CN" dirty="0"/>
              <a:t>和</a:t>
            </a:r>
            <a:r>
              <a:rPr lang="en-US" altLang="zh-CN" dirty="0"/>
              <a:t>aba</a:t>
            </a:r>
            <a:r>
              <a:rPr lang="zh-CN" altLang="zh-CN" dirty="0"/>
              <a:t>。</a:t>
            </a:r>
          </a:p>
          <a:p>
            <a:pPr marL="0" indent="0">
              <a:buNone/>
            </a:pPr>
            <a:r>
              <a:rPr lang="en-US" altLang="zh-CN" dirty="0"/>
              <a:t>11</a:t>
            </a:r>
            <a:r>
              <a:rPr lang="zh-CN" altLang="zh-CN" dirty="0"/>
              <a:t>）</a:t>
            </a:r>
            <a:r>
              <a:rPr lang="en-US" altLang="zh-CN" dirty="0"/>
              <a:t>REVERSE	</a:t>
            </a:r>
            <a:r>
              <a:rPr lang="zh-CN" altLang="zh-CN" dirty="0"/>
              <a:t>字符串反转（逆序）函数，返回与原始字符串顺序相反的字符串</a:t>
            </a:r>
            <a:r>
              <a:rPr lang="en-US" altLang="zh-CN" dirty="0"/>
              <a:t>;</a:t>
            </a:r>
            <a:endParaRPr lang="zh-CN" altLang="zh-CN" dirty="0"/>
          </a:p>
          <a:p>
            <a:pPr marL="0" indent="0">
              <a:buNone/>
            </a:pPr>
            <a:r>
              <a:rPr lang="zh-CN" altLang="zh-CN" dirty="0"/>
              <a:t>例如：</a:t>
            </a:r>
            <a:r>
              <a:rPr lang="en-US" altLang="zh-CN" dirty="0"/>
              <a:t>SELECT REVERSE('database');</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17</a:t>
            </a:fld>
            <a:endParaRPr lang="en-US" altLang="zh-CN"/>
          </a:p>
        </p:txBody>
      </p:sp>
    </p:spTree>
    <p:extLst>
      <p:ext uri="{BB962C8B-B14F-4D97-AF65-F5344CB8AC3E}">
        <p14:creationId xmlns:p14="http://schemas.microsoft.com/office/powerpoint/2010/main" val="2623437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日期和时间</a:t>
            </a:r>
            <a:r>
              <a:rPr lang="zh-CN" altLang="zh-CN" dirty="0" smtClean="0"/>
              <a:t>函数</a:t>
            </a:r>
            <a:endParaRPr lang="zh-CN" altLang="en-US" dirty="0"/>
          </a:p>
        </p:txBody>
      </p:sp>
      <p:sp>
        <p:nvSpPr>
          <p:cNvPr id="3" name="内容占位符 2"/>
          <p:cNvSpPr>
            <a:spLocks noGrp="1"/>
          </p:cNvSpPr>
          <p:nvPr>
            <p:ph idx="1"/>
          </p:nvPr>
        </p:nvSpPr>
        <p:spPr/>
        <p:txBody>
          <a:bodyPr>
            <a:normAutofit fontScale="62500" lnSpcReduction="20000"/>
          </a:bodyPr>
          <a:lstStyle/>
          <a:p>
            <a:pPr marL="0" indent="0">
              <a:buNone/>
            </a:pPr>
            <a:r>
              <a:rPr lang="en-US" altLang="zh-CN" dirty="0" smtClean="0"/>
              <a:t>1</a:t>
            </a:r>
            <a:r>
              <a:rPr lang="zh-CN" altLang="zh-CN" dirty="0"/>
              <a:t>）</a:t>
            </a:r>
            <a:r>
              <a:rPr lang="en-US" altLang="zh-CN" dirty="0"/>
              <a:t>CURDATE</a:t>
            </a:r>
            <a:r>
              <a:rPr lang="zh-CN" altLang="zh-CN" dirty="0"/>
              <a:t>和</a:t>
            </a:r>
            <a:r>
              <a:rPr lang="en-US" altLang="zh-CN" dirty="0"/>
              <a:t>CURRENT_DATE</a:t>
            </a:r>
            <a:r>
              <a:rPr lang="zh-CN" altLang="zh-CN" dirty="0"/>
              <a:t>两个函数作用相同，返回当前系统的日期值；</a:t>
            </a:r>
          </a:p>
          <a:p>
            <a:pPr marL="0" indent="0">
              <a:buNone/>
            </a:pPr>
            <a:r>
              <a:rPr lang="zh-CN" altLang="zh-CN" dirty="0"/>
              <a:t>例如：</a:t>
            </a:r>
            <a:r>
              <a:rPr lang="en-US" altLang="zh-CN" dirty="0"/>
              <a:t>SELECT CURDATE(),CURRENT_DATE(),CURRENT_DATE()+0,CURRENT_DATE()+10;</a:t>
            </a:r>
            <a:endParaRPr lang="zh-CN" altLang="zh-CN" dirty="0"/>
          </a:p>
          <a:p>
            <a:pPr marL="0" indent="0">
              <a:buNone/>
            </a:pPr>
            <a:r>
              <a:rPr lang="zh-CN" altLang="zh-CN" dirty="0"/>
              <a:t>注：</a:t>
            </a:r>
            <a:r>
              <a:rPr lang="en-US" altLang="zh-CN" dirty="0"/>
              <a:t>CURDATE()+0</a:t>
            </a:r>
            <a:r>
              <a:rPr lang="zh-CN" altLang="zh-CN" dirty="0"/>
              <a:t>相当于将当前日期值转换为数值型。</a:t>
            </a:r>
          </a:p>
          <a:p>
            <a:pPr marL="0" indent="0">
              <a:buNone/>
            </a:pPr>
            <a:r>
              <a:rPr lang="en-US" altLang="zh-CN" dirty="0"/>
              <a:t>2</a:t>
            </a:r>
            <a:r>
              <a:rPr lang="zh-CN" altLang="zh-CN" dirty="0"/>
              <a:t>）</a:t>
            </a:r>
            <a:r>
              <a:rPr lang="en-US" altLang="zh-CN" dirty="0"/>
              <a:t>CURTIME</a:t>
            </a:r>
            <a:r>
              <a:rPr lang="zh-CN" altLang="zh-CN" dirty="0"/>
              <a:t>和</a:t>
            </a:r>
            <a:r>
              <a:rPr lang="en-US" altLang="zh-CN" dirty="0"/>
              <a:t>CURRENT_TIME</a:t>
            </a:r>
            <a:r>
              <a:rPr lang="zh-CN" altLang="zh-CN" dirty="0"/>
              <a:t>两个函数作用相同，返回当前系统的时间值；</a:t>
            </a:r>
          </a:p>
          <a:p>
            <a:pPr marL="0" indent="0">
              <a:buNone/>
            </a:pPr>
            <a:r>
              <a:rPr lang="zh-CN" altLang="zh-CN" dirty="0"/>
              <a:t>例如：</a:t>
            </a:r>
            <a:r>
              <a:rPr lang="en-US" altLang="zh-CN" dirty="0"/>
              <a:t>SELECT CURTIME(),CURRENT_TIME(),CURRENT_TIME()+0,CURRENT_TIME()+10;</a:t>
            </a:r>
            <a:endParaRPr lang="zh-CN" altLang="zh-CN" dirty="0"/>
          </a:p>
          <a:p>
            <a:pPr marL="0" indent="0">
              <a:buNone/>
            </a:pPr>
            <a:r>
              <a:rPr lang="zh-CN" altLang="zh-CN" dirty="0"/>
              <a:t>注：</a:t>
            </a:r>
            <a:r>
              <a:rPr lang="en-US" altLang="zh-CN" dirty="0"/>
              <a:t>CURRENT_TIME()+0</a:t>
            </a:r>
            <a:r>
              <a:rPr lang="zh-CN" altLang="zh-CN" dirty="0"/>
              <a:t>相当于将当前时间转换为数值型。</a:t>
            </a:r>
          </a:p>
          <a:p>
            <a:pPr marL="0" indent="0">
              <a:buNone/>
            </a:pPr>
            <a:r>
              <a:rPr lang="en-US" altLang="zh-CN" dirty="0"/>
              <a:t>3</a:t>
            </a:r>
            <a:r>
              <a:rPr lang="zh-CN" altLang="zh-CN" dirty="0"/>
              <a:t>）</a:t>
            </a:r>
            <a:r>
              <a:rPr lang="en-US" altLang="zh-CN" dirty="0"/>
              <a:t>NOW</a:t>
            </a:r>
            <a:r>
              <a:rPr lang="zh-CN" altLang="zh-CN" dirty="0"/>
              <a:t>和</a:t>
            </a:r>
            <a:r>
              <a:rPr lang="en-US" altLang="zh-CN" dirty="0"/>
              <a:t>SYSDATE	</a:t>
            </a:r>
            <a:r>
              <a:rPr lang="zh-CN" altLang="zh-CN" dirty="0"/>
              <a:t>两个函数作用相同，返回当前系统的日期和时间值；</a:t>
            </a:r>
          </a:p>
          <a:p>
            <a:pPr marL="0" indent="0">
              <a:buNone/>
            </a:pPr>
            <a:r>
              <a:rPr lang="zh-CN" altLang="zh-CN" dirty="0"/>
              <a:t>例如：</a:t>
            </a:r>
            <a:r>
              <a:rPr lang="en-US" altLang="zh-CN" dirty="0"/>
              <a:t>SELECT NOW(),SYSDATE(),SYSDATE()+0,SYSDATE()+0;</a:t>
            </a:r>
            <a:endParaRPr lang="zh-CN" altLang="zh-CN" dirty="0"/>
          </a:p>
          <a:p>
            <a:pPr marL="0" indent="0">
              <a:buNone/>
            </a:pPr>
            <a:r>
              <a:rPr lang="zh-CN" altLang="zh-CN" dirty="0"/>
              <a:t>注：</a:t>
            </a:r>
            <a:r>
              <a:rPr lang="en-US" altLang="zh-CN" dirty="0"/>
              <a:t>SYSDATE()+0</a:t>
            </a:r>
            <a:r>
              <a:rPr lang="zh-CN" altLang="zh-CN" dirty="0"/>
              <a:t>相当于将当前日期时间转换为数值型。</a:t>
            </a:r>
          </a:p>
          <a:p>
            <a:pPr marL="0" indent="0">
              <a:buNone/>
            </a:pPr>
            <a:r>
              <a:rPr lang="en-US" altLang="zh-CN" dirty="0"/>
              <a:t>4</a:t>
            </a:r>
            <a:r>
              <a:rPr lang="zh-CN" altLang="zh-CN" dirty="0"/>
              <a:t>）</a:t>
            </a:r>
            <a:r>
              <a:rPr lang="en-US" altLang="zh-CN" dirty="0"/>
              <a:t>MONTH	</a:t>
            </a:r>
            <a:r>
              <a:rPr lang="zh-CN" altLang="zh-CN" dirty="0"/>
              <a:t>获取指定日期中的月份；</a:t>
            </a:r>
          </a:p>
          <a:p>
            <a:pPr marL="0" indent="0">
              <a:buNone/>
            </a:pPr>
            <a:r>
              <a:rPr lang="zh-CN" altLang="zh-CN" dirty="0"/>
              <a:t>例如：</a:t>
            </a:r>
            <a:r>
              <a:rPr lang="en-US" altLang="zh-CN" dirty="0"/>
              <a:t>SELECT MONTH('2020-12-15');</a:t>
            </a:r>
            <a:endParaRPr lang="zh-CN"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18</a:t>
            </a:fld>
            <a:endParaRPr lang="en-US" altLang="zh-CN"/>
          </a:p>
        </p:txBody>
      </p:sp>
    </p:spTree>
    <p:extLst>
      <p:ext uri="{BB962C8B-B14F-4D97-AF65-F5344CB8AC3E}">
        <p14:creationId xmlns:p14="http://schemas.microsoft.com/office/powerpoint/2010/main" val="5189378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zh-CN" dirty="0"/>
              <a:t>日期和时间</a:t>
            </a:r>
            <a:r>
              <a:rPr lang="zh-CN" altLang="zh-CN" dirty="0" smtClean="0"/>
              <a:t>函数</a:t>
            </a:r>
            <a:endParaRPr lang="zh-CN" altLang="en-US" dirty="0"/>
          </a:p>
        </p:txBody>
      </p:sp>
      <p:sp>
        <p:nvSpPr>
          <p:cNvPr id="3" name="内容占位符 2"/>
          <p:cNvSpPr>
            <a:spLocks noGrp="1"/>
          </p:cNvSpPr>
          <p:nvPr>
            <p:ph idx="1"/>
          </p:nvPr>
        </p:nvSpPr>
        <p:spPr/>
        <p:txBody>
          <a:bodyPr>
            <a:normAutofit fontScale="55000" lnSpcReduction="20000"/>
          </a:bodyPr>
          <a:lstStyle/>
          <a:p>
            <a:pPr marL="0" indent="0">
              <a:buNone/>
            </a:pPr>
            <a:r>
              <a:rPr lang="en-US" altLang="zh-CN" dirty="0" smtClean="0"/>
              <a:t>5</a:t>
            </a:r>
            <a:r>
              <a:rPr lang="zh-CN" altLang="zh-CN" dirty="0"/>
              <a:t>）</a:t>
            </a:r>
            <a:r>
              <a:rPr lang="en-US" altLang="zh-CN" dirty="0"/>
              <a:t>MONTHNAME	</a:t>
            </a:r>
            <a:r>
              <a:rPr lang="zh-CN" altLang="zh-CN" dirty="0"/>
              <a:t>获取指定日期中的月份英文名称；</a:t>
            </a:r>
          </a:p>
          <a:p>
            <a:pPr marL="0" indent="0">
              <a:buNone/>
            </a:pPr>
            <a:r>
              <a:rPr lang="zh-CN" altLang="zh-CN" dirty="0"/>
              <a:t>例如：</a:t>
            </a:r>
            <a:r>
              <a:rPr lang="en-US" altLang="zh-CN" dirty="0"/>
              <a:t>SELECT MONTHNAME('2020-12-15');</a:t>
            </a:r>
            <a:endParaRPr lang="zh-CN" altLang="zh-CN" dirty="0"/>
          </a:p>
          <a:p>
            <a:pPr marL="0" indent="0">
              <a:buNone/>
            </a:pPr>
            <a:r>
              <a:rPr lang="en-US" altLang="zh-CN" dirty="0"/>
              <a:t>6</a:t>
            </a:r>
            <a:r>
              <a:rPr lang="zh-CN" altLang="zh-CN" dirty="0"/>
              <a:t>）</a:t>
            </a:r>
            <a:r>
              <a:rPr lang="en-US" altLang="zh-CN" dirty="0"/>
              <a:t>DAYNAME	</a:t>
            </a:r>
            <a:r>
              <a:rPr lang="zh-CN" altLang="zh-CN" dirty="0"/>
              <a:t>获取指定曰期对应的星期几的英文名称；</a:t>
            </a:r>
          </a:p>
          <a:p>
            <a:pPr marL="0" indent="0">
              <a:buNone/>
            </a:pPr>
            <a:r>
              <a:rPr lang="zh-CN" altLang="zh-CN" dirty="0"/>
              <a:t>例如：</a:t>
            </a:r>
            <a:r>
              <a:rPr lang="en-US" altLang="zh-CN" dirty="0"/>
              <a:t>SELECT DAYNAME('2020-12-15');</a:t>
            </a:r>
            <a:endParaRPr lang="zh-CN" altLang="zh-CN" dirty="0"/>
          </a:p>
          <a:p>
            <a:pPr marL="0" indent="0">
              <a:buNone/>
            </a:pPr>
            <a:r>
              <a:rPr lang="en-US" altLang="zh-CN" dirty="0"/>
              <a:t>7</a:t>
            </a:r>
            <a:r>
              <a:rPr lang="zh-CN" altLang="zh-CN" dirty="0"/>
              <a:t>）</a:t>
            </a:r>
            <a:r>
              <a:rPr lang="en-US" altLang="zh-CN" dirty="0"/>
              <a:t>DAYOFWEEK	</a:t>
            </a:r>
            <a:r>
              <a:rPr lang="zh-CN" altLang="zh-CN" dirty="0"/>
              <a:t>获取指定日期对应的一周的索引位置值； </a:t>
            </a:r>
          </a:p>
          <a:p>
            <a:pPr marL="0" indent="0">
              <a:buNone/>
            </a:pPr>
            <a:r>
              <a:rPr lang="en-US" altLang="zh-CN" dirty="0"/>
              <a:t>DAYOFWEEK</a:t>
            </a:r>
            <a:r>
              <a:rPr lang="zh-CN" altLang="zh-CN" dirty="0"/>
              <a:t>的索引：</a:t>
            </a:r>
            <a:r>
              <a:rPr lang="en-US" altLang="zh-CN" dirty="0"/>
              <a:t>1 </a:t>
            </a:r>
            <a:r>
              <a:rPr lang="zh-CN" altLang="zh-CN" dirty="0"/>
              <a:t>表示周日，</a:t>
            </a:r>
            <a:r>
              <a:rPr lang="en-US" altLang="zh-CN" dirty="0"/>
              <a:t>2 </a:t>
            </a:r>
            <a:r>
              <a:rPr lang="zh-CN" altLang="zh-CN" dirty="0"/>
              <a:t>表示周一，</a:t>
            </a:r>
            <a:r>
              <a:rPr lang="en-US" altLang="zh-CN" dirty="0"/>
              <a:t>……</a:t>
            </a:r>
            <a:r>
              <a:rPr lang="zh-CN" altLang="zh-CN" dirty="0"/>
              <a:t>，</a:t>
            </a:r>
            <a:r>
              <a:rPr lang="en-US" altLang="zh-CN" dirty="0"/>
              <a:t>7 </a:t>
            </a:r>
            <a:r>
              <a:rPr lang="zh-CN" altLang="zh-CN" dirty="0"/>
              <a:t>表示周六。</a:t>
            </a:r>
          </a:p>
          <a:p>
            <a:pPr marL="0" indent="0">
              <a:buNone/>
            </a:pPr>
            <a:r>
              <a:rPr lang="en-US" altLang="zh-CN" dirty="0"/>
              <a:t>WEEKDAY	</a:t>
            </a:r>
            <a:r>
              <a:rPr lang="zh-CN" altLang="zh-CN" dirty="0"/>
              <a:t>获取指定日期在一周内的对应的工作日索引；</a:t>
            </a:r>
          </a:p>
          <a:p>
            <a:pPr marL="0" indent="0">
              <a:buNone/>
            </a:pPr>
            <a:r>
              <a:rPr lang="en-US" altLang="zh-CN" dirty="0"/>
              <a:t>WEEKDAY</a:t>
            </a:r>
            <a:r>
              <a:rPr lang="zh-CN" altLang="zh-CN" dirty="0"/>
              <a:t>的工作日索引：</a:t>
            </a:r>
            <a:r>
              <a:rPr lang="en-US" altLang="zh-CN" dirty="0"/>
              <a:t>0 </a:t>
            </a:r>
            <a:r>
              <a:rPr lang="zh-CN" altLang="zh-CN" dirty="0"/>
              <a:t>表示周一，</a:t>
            </a:r>
            <a:r>
              <a:rPr lang="en-US" altLang="zh-CN" dirty="0"/>
              <a:t>1 </a:t>
            </a:r>
            <a:r>
              <a:rPr lang="zh-CN" altLang="zh-CN" dirty="0"/>
              <a:t>表示周二，</a:t>
            </a:r>
            <a:r>
              <a:rPr lang="en-US" altLang="zh-CN" dirty="0"/>
              <a:t>……</a:t>
            </a:r>
            <a:r>
              <a:rPr lang="zh-CN" altLang="zh-CN" dirty="0"/>
              <a:t>，</a:t>
            </a:r>
            <a:r>
              <a:rPr lang="en-US" altLang="zh-CN" dirty="0"/>
              <a:t>6 </a:t>
            </a:r>
            <a:r>
              <a:rPr lang="zh-CN" altLang="zh-CN" dirty="0"/>
              <a:t>表示周日。</a:t>
            </a:r>
          </a:p>
          <a:p>
            <a:pPr marL="0" indent="0">
              <a:buNone/>
            </a:pPr>
            <a:r>
              <a:rPr lang="zh-CN" altLang="zh-CN" dirty="0"/>
              <a:t>例如：</a:t>
            </a:r>
            <a:r>
              <a:rPr lang="en-US" altLang="zh-CN" dirty="0"/>
              <a:t>SELECT DAYOFWEEK('2020-12-15'),WEEKDAY('2020-12-15');</a:t>
            </a:r>
            <a:endParaRPr lang="zh-CN" altLang="zh-CN" dirty="0"/>
          </a:p>
          <a:p>
            <a:pPr marL="0" indent="0">
              <a:buNone/>
            </a:pPr>
            <a:r>
              <a:rPr lang="en-US" altLang="zh-CN" dirty="0"/>
              <a:t>8</a:t>
            </a:r>
            <a:r>
              <a:rPr lang="zh-CN" altLang="zh-CN" dirty="0"/>
              <a:t>）</a:t>
            </a:r>
            <a:r>
              <a:rPr lang="en-US" altLang="zh-CN" dirty="0"/>
              <a:t>WEEK	</a:t>
            </a:r>
            <a:r>
              <a:rPr lang="zh-CN" altLang="zh-CN" dirty="0"/>
              <a:t>获取指定日期是一年中的第几周，返回值的范围是否为</a:t>
            </a:r>
            <a:r>
              <a:rPr lang="en-US" altLang="zh-CN" dirty="0"/>
              <a:t>0</a:t>
            </a:r>
            <a:r>
              <a:rPr lang="zh-CN" altLang="zh-CN" dirty="0"/>
              <a:t>〜</a:t>
            </a:r>
            <a:r>
              <a:rPr lang="en-US" altLang="zh-CN" dirty="0"/>
              <a:t>52</a:t>
            </a:r>
            <a:r>
              <a:rPr lang="zh-CN" altLang="zh-CN" dirty="0"/>
              <a:t>或</a:t>
            </a:r>
            <a:r>
              <a:rPr lang="en-US" altLang="zh-CN" dirty="0"/>
              <a:t>1</a:t>
            </a:r>
            <a:r>
              <a:rPr lang="zh-CN" altLang="zh-CN" dirty="0"/>
              <a:t>〜</a:t>
            </a:r>
            <a:r>
              <a:rPr lang="en-US" altLang="zh-CN" dirty="0"/>
              <a:t>53</a:t>
            </a:r>
            <a:r>
              <a:rPr lang="zh-CN" altLang="zh-CN" dirty="0"/>
              <a:t>；</a:t>
            </a:r>
          </a:p>
          <a:p>
            <a:pPr marL="0" indent="0">
              <a:buNone/>
            </a:pPr>
            <a:r>
              <a:rPr lang="zh-CN" altLang="zh-CN" dirty="0"/>
              <a:t>例如：</a:t>
            </a:r>
            <a:r>
              <a:rPr lang="en-US" altLang="zh-CN" dirty="0"/>
              <a:t>SELECT WEEK('2020-12-15');</a:t>
            </a:r>
            <a:endParaRPr lang="zh-CN" altLang="zh-CN" dirty="0"/>
          </a:p>
          <a:p>
            <a:pPr marL="0" indent="0">
              <a:buNone/>
            </a:pPr>
            <a:r>
              <a:rPr lang="en-US" altLang="zh-CN" dirty="0"/>
              <a:t>9</a:t>
            </a:r>
            <a:r>
              <a:rPr lang="zh-CN" altLang="zh-CN" dirty="0"/>
              <a:t>）</a:t>
            </a:r>
            <a:r>
              <a:rPr lang="en-US" altLang="zh-CN" dirty="0"/>
              <a:t>DAYOFYEAR	</a:t>
            </a:r>
            <a:r>
              <a:rPr lang="zh-CN" altLang="zh-CN" dirty="0"/>
              <a:t>获取指定曰期是一年中的第几天，返回值范围是</a:t>
            </a:r>
            <a:r>
              <a:rPr lang="en-US" altLang="zh-CN" dirty="0"/>
              <a:t>1~366</a:t>
            </a:r>
            <a:r>
              <a:rPr lang="zh-CN" altLang="zh-CN" dirty="0"/>
              <a:t>；</a:t>
            </a:r>
          </a:p>
          <a:p>
            <a:pPr marL="0" indent="0">
              <a:buNone/>
            </a:pPr>
            <a:r>
              <a:rPr lang="zh-CN" altLang="zh-CN" dirty="0"/>
              <a:t>例如：</a:t>
            </a:r>
            <a:r>
              <a:rPr lang="en-US" altLang="zh-CN" dirty="0"/>
              <a:t>SELECT DAYOFYEAR('2020-12-15</a:t>
            </a:r>
            <a:r>
              <a:rPr lang="en-US" altLang="zh-CN" dirty="0" smtClean="0"/>
              <a:t>');</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19</a:t>
            </a:fld>
            <a:endParaRPr lang="en-US" altLang="zh-CN"/>
          </a:p>
        </p:txBody>
      </p:sp>
    </p:spTree>
    <p:extLst>
      <p:ext uri="{BB962C8B-B14F-4D97-AF65-F5344CB8AC3E}">
        <p14:creationId xmlns:p14="http://schemas.microsoft.com/office/powerpoint/2010/main" val="4064577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苹果</a:t>
            </a:r>
            <a:r>
              <a:rPr lang="zh-CN" altLang="en-US" dirty="0" smtClean="0"/>
              <a:t>创始人</a:t>
            </a:r>
            <a:endParaRPr lang="zh-CN" altLang="en-US" dirty="0"/>
          </a:p>
        </p:txBody>
      </p:sp>
      <p:sp>
        <p:nvSpPr>
          <p:cNvPr id="3" name="内容占位符 2"/>
          <p:cNvSpPr>
            <a:spLocks noGrp="1"/>
          </p:cNvSpPr>
          <p:nvPr>
            <p:ph idx="1"/>
          </p:nvPr>
        </p:nvSpPr>
        <p:spPr/>
        <p:txBody>
          <a:bodyPr>
            <a:normAutofit fontScale="55000" lnSpcReduction="20000"/>
          </a:bodyPr>
          <a:lstStyle/>
          <a:p>
            <a:r>
              <a:rPr lang="zh-CN" altLang="en-US" dirty="0"/>
              <a:t>不久前，美国</a:t>
            </a:r>
            <a:r>
              <a:rPr lang="en-US" altLang="zh-CN" dirty="0"/>
              <a:t>《</a:t>
            </a:r>
            <a:r>
              <a:rPr lang="zh-CN" altLang="en-US" dirty="0"/>
              <a:t>洛杉矶时报</a:t>
            </a:r>
            <a:r>
              <a:rPr lang="en-US" altLang="zh-CN" dirty="0"/>
              <a:t>》</a:t>
            </a:r>
            <a:r>
              <a:rPr lang="zh-CN" altLang="en-US" dirty="0"/>
              <a:t>评选出了“</a:t>
            </a:r>
            <a:r>
              <a:rPr lang="en-US" altLang="zh-CN" dirty="0"/>
              <a:t>20</a:t>
            </a:r>
            <a:r>
              <a:rPr lang="zh-CN" altLang="en-US" dirty="0"/>
              <a:t>世纪经济领域</a:t>
            </a:r>
            <a:r>
              <a:rPr lang="en-US" altLang="zh-CN" dirty="0"/>
              <a:t>50</a:t>
            </a:r>
            <a:r>
              <a:rPr lang="zh-CN" altLang="en-US" dirty="0"/>
              <a:t>名最有影响力人物”，史蒂夫</a:t>
            </a:r>
            <a:r>
              <a:rPr lang="en-US" altLang="zh-CN" dirty="0"/>
              <a:t>•</a:t>
            </a:r>
            <a:r>
              <a:rPr lang="zh-CN" altLang="en-US" dirty="0"/>
              <a:t>乔布斯（</a:t>
            </a:r>
            <a:r>
              <a:rPr lang="en-US" altLang="zh-CN" dirty="0"/>
              <a:t>Steve Jobs</a:t>
            </a:r>
            <a:r>
              <a:rPr lang="zh-CN" altLang="en-US" dirty="0"/>
              <a:t>）与另一名苹果电脑公司创办人沃兹</a:t>
            </a:r>
            <a:r>
              <a:rPr lang="en-US" altLang="zh-CN" dirty="0"/>
              <a:t>•</a:t>
            </a:r>
            <a:r>
              <a:rPr lang="zh-CN" altLang="en-US" dirty="0"/>
              <a:t>尼克并列第</a:t>
            </a:r>
            <a:r>
              <a:rPr lang="en-US" altLang="zh-CN" dirty="0"/>
              <a:t>5</a:t>
            </a:r>
            <a:r>
              <a:rPr lang="zh-CN" altLang="en-US" dirty="0"/>
              <a:t>名，他们的贡献主要表现为“创办苹果电脑，带动了全球个人电脑普及应用浪潮，并迫使</a:t>
            </a:r>
            <a:r>
              <a:rPr lang="en-US" altLang="zh-CN" dirty="0"/>
              <a:t>IBM PC</a:t>
            </a:r>
            <a:r>
              <a:rPr lang="zh-CN" altLang="en-US" dirty="0"/>
              <a:t>于</a:t>
            </a:r>
            <a:r>
              <a:rPr lang="en-US" altLang="zh-CN" dirty="0"/>
              <a:t>1981</a:t>
            </a:r>
            <a:r>
              <a:rPr lang="zh-CN" altLang="en-US" dirty="0"/>
              <a:t>年面市”。历经了</a:t>
            </a:r>
            <a:r>
              <a:rPr lang="en-US" altLang="zh-CN" dirty="0"/>
              <a:t>20</a:t>
            </a:r>
            <a:r>
              <a:rPr lang="zh-CN" altLang="en-US" dirty="0"/>
              <a:t>多年的磨炼，人们在史蒂夫</a:t>
            </a:r>
            <a:r>
              <a:rPr lang="en-US" altLang="zh-CN" dirty="0"/>
              <a:t>•</a:t>
            </a:r>
            <a:r>
              <a:rPr lang="zh-CN" altLang="en-US" dirty="0"/>
              <a:t>乔布斯身上发现了一系列走向成功的闪光之处：首先是信息消费技术产品的主导者，其次，是随机应变的企业家。</a:t>
            </a:r>
          </a:p>
          <a:p>
            <a:r>
              <a:rPr lang="en-US" altLang="zh-CN" dirty="0"/>
              <a:t>1976</a:t>
            </a:r>
            <a:r>
              <a:rPr lang="zh-CN" altLang="en-US" dirty="0"/>
              <a:t>年，</a:t>
            </a:r>
            <a:r>
              <a:rPr lang="en-US" altLang="zh-CN" dirty="0"/>
              <a:t>21</a:t>
            </a:r>
            <a:r>
              <a:rPr lang="zh-CN" altLang="en-US" dirty="0"/>
              <a:t>岁的乔布斯和</a:t>
            </a:r>
            <a:r>
              <a:rPr lang="en-US" altLang="zh-CN" dirty="0"/>
              <a:t>26</a:t>
            </a:r>
            <a:r>
              <a:rPr lang="zh-CN" altLang="en-US" dirty="0"/>
              <a:t>岁的沃兹</a:t>
            </a:r>
            <a:r>
              <a:rPr lang="en-US" altLang="zh-CN" dirty="0"/>
              <a:t>•</a:t>
            </a:r>
            <a:r>
              <a:rPr lang="zh-CN" altLang="en-US" dirty="0"/>
              <a:t>尼艾克在乔布斯自家的车库里成立了苹果电脑公司。他们的第一个产品是一种没有键盘、机箱、声音和图像的计算机电路板，他们称之为</a:t>
            </a:r>
            <a:r>
              <a:rPr lang="en-US" altLang="zh-CN" dirty="0"/>
              <a:t>Apple I</a:t>
            </a:r>
            <a:r>
              <a:rPr lang="zh-CN" altLang="en-US" dirty="0"/>
              <a:t>。</a:t>
            </a:r>
            <a:r>
              <a:rPr lang="en-US" altLang="zh-CN" dirty="0"/>
              <a:t>1977</a:t>
            </a:r>
            <a:r>
              <a:rPr lang="zh-CN" altLang="en-US" dirty="0"/>
              <a:t>年</a:t>
            </a:r>
            <a:r>
              <a:rPr lang="en-US" altLang="zh-CN" dirty="0"/>
              <a:t>4</a:t>
            </a:r>
            <a:r>
              <a:rPr lang="zh-CN" altLang="en-US" dirty="0"/>
              <a:t>月他们成功开发了</a:t>
            </a:r>
            <a:r>
              <a:rPr lang="en-US" altLang="zh-CN" dirty="0" err="1"/>
              <a:t>AppleⅡ</a:t>
            </a:r>
            <a:r>
              <a:rPr lang="en-US" altLang="zh-CN" dirty="0"/>
              <a:t>,</a:t>
            </a:r>
            <a:r>
              <a:rPr lang="zh-CN" altLang="en-US" dirty="0"/>
              <a:t>这是有史以来第一台具有彩色图形显示功能、键盘、电源和造型的个人电脑产品，也是第一台在市场上进行销售的个人电脑。</a:t>
            </a:r>
            <a:r>
              <a:rPr lang="en-US" altLang="zh-CN" dirty="0"/>
              <a:t>1985</a:t>
            </a:r>
            <a:r>
              <a:rPr lang="zh-CN" altLang="en-US" dirty="0"/>
              <a:t>年，苹果公司已经拥有了</a:t>
            </a:r>
            <a:r>
              <a:rPr lang="en-US" altLang="zh-CN" dirty="0"/>
              <a:t>20</a:t>
            </a:r>
            <a:r>
              <a:rPr lang="zh-CN" altLang="en-US" dirty="0"/>
              <a:t>亿美元的资产</a:t>
            </a:r>
            <a:r>
              <a:rPr lang="en-US" altLang="zh-CN" dirty="0"/>
              <a:t>,</a:t>
            </a:r>
            <a:r>
              <a:rPr lang="zh-CN" altLang="en-US" dirty="0"/>
              <a:t>成长为当时硅谷灿烂的明珠</a:t>
            </a:r>
            <a:r>
              <a:rPr lang="zh-CN" altLang="en-US" dirty="0" smtClean="0"/>
              <a:t>。</a:t>
            </a:r>
            <a:endParaRPr lang="zh-CN" altLang="en-US" dirty="0"/>
          </a:p>
          <a:p>
            <a:r>
              <a:rPr lang="zh-CN" altLang="en-US" dirty="0"/>
              <a:t>乔布斯的另一个功绩是在</a:t>
            </a:r>
            <a:r>
              <a:rPr lang="en-US" altLang="zh-CN" dirty="0"/>
              <a:t>1997</a:t>
            </a:r>
            <a:r>
              <a:rPr lang="zh-CN" altLang="en-US" dirty="0"/>
              <a:t>年</a:t>
            </a:r>
            <a:r>
              <a:rPr lang="en-US" altLang="zh-CN" dirty="0"/>
              <a:t>9</a:t>
            </a:r>
            <a:r>
              <a:rPr lang="zh-CN" altLang="en-US" dirty="0"/>
              <a:t>月重返该公司任首席执行官后，对奄奄一息的苹果公司进行大刀阔斧的公司改组和一连串新产品降价促销的措施。乔布斯抓住</a:t>
            </a:r>
            <a:r>
              <a:rPr lang="en-US" altLang="zh-CN" dirty="0"/>
              <a:t>Internet</a:t>
            </a:r>
            <a:r>
              <a:rPr lang="zh-CN" altLang="en-US" dirty="0"/>
              <a:t>浪潮带来的机遇，相继推出了</a:t>
            </a:r>
            <a:r>
              <a:rPr lang="en-US" altLang="zh-CN" dirty="0"/>
              <a:t>Power Macintosh G3</a:t>
            </a:r>
            <a:r>
              <a:rPr lang="zh-CN" altLang="en-US" dirty="0"/>
              <a:t>、</a:t>
            </a:r>
            <a:r>
              <a:rPr lang="en-US" altLang="zh-CN" dirty="0"/>
              <a:t>iMac</a:t>
            </a:r>
            <a:r>
              <a:rPr lang="zh-CN" altLang="en-US" dirty="0"/>
              <a:t>和</a:t>
            </a:r>
            <a:r>
              <a:rPr lang="en-US" altLang="zh-CN" dirty="0"/>
              <a:t>iBook</a:t>
            </a:r>
            <a:r>
              <a:rPr lang="zh-CN" altLang="en-US" dirty="0"/>
              <a:t>等一系列划时代产品，不仅让苹果电脑公司起死回生，从赤字累累奇迹般地变为连番获利，而且使苹果在</a:t>
            </a:r>
            <a:r>
              <a:rPr lang="en-US" altLang="zh-CN" dirty="0"/>
              <a:t>1998</a:t>
            </a:r>
            <a:r>
              <a:rPr lang="zh-CN" altLang="en-US" dirty="0"/>
              <a:t>第四个财政季度创造了</a:t>
            </a:r>
            <a:r>
              <a:rPr lang="en-US" altLang="zh-CN" dirty="0"/>
              <a:t>1.09</a:t>
            </a:r>
            <a:r>
              <a:rPr lang="zh-CN" altLang="en-US" dirty="0"/>
              <a:t>亿美元的利润。苹果重新回到了全球信息技术潮流领袖的地位，并带动全球个人电脑与信息技术产品时尚化、易用化的新潮流。</a:t>
            </a: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a:t>
            </a:fld>
            <a:endParaRPr lang="en-US" altLang="zh-CN"/>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667" y="3016377"/>
            <a:ext cx="1238250" cy="1581150"/>
          </a:xfrm>
          <a:prstGeom prst="rect">
            <a:avLst/>
          </a:prstGeom>
        </p:spPr>
      </p:pic>
    </p:spTree>
    <p:extLst>
      <p:ext uri="{BB962C8B-B14F-4D97-AF65-F5344CB8AC3E}">
        <p14:creationId xmlns:p14="http://schemas.microsoft.com/office/powerpoint/2010/main" val="11199044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a:t>
            </a:r>
            <a:r>
              <a:rPr lang="zh-CN" altLang="en-US" dirty="0"/>
              <a:t>日期和时间</a:t>
            </a:r>
            <a:r>
              <a:rPr lang="zh-CN" altLang="en-US" dirty="0" smtClean="0"/>
              <a:t>函数</a:t>
            </a:r>
            <a:endParaRPr lang="zh-CN" altLang="en-US" dirty="0"/>
          </a:p>
        </p:txBody>
      </p:sp>
      <p:sp>
        <p:nvSpPr>
          <p:cNvPr id="3" name="内容占位符 2"/>
          <p:cNvSpPr>
            <a:spLocks noGrp="1"/>
          </p:cNvSpPr>
          <p:nvPr>
            <p:ph idx="1"/>
          </p:nvPr>
        </p:nvSpPr>
        <p:spPr/>
        <p:txBody>
          <a:bodyPr>
            <a:normAutofit fontScale="47500" lnSpcReduction="20000"/>
          </a:bodyPr>
          <a:lstStyle/>
          <a:p>
            <a:pPr marL="0" indent="0">
              <a:buNone/>
            </a:pPr>
            <a:r>
              <a:rPr lang="en-US" altLang="zh-CN" dirty="0" smtClean="0"/>
              <a:t>10</a:t>
            </a:r>
            <a:r>
              <a:rPr lang="zh-CN" altLang="en-US" dirty="0"/>
              <a:t>）</a:t>
            </a:r>
            <a:r>
              <a:rPr lang="en-US" altLang="zh-CN" dirty="0"/>
              <a:t>DAYOFMONTH	</a:t>
            </a:r>
            <a:r>
              <a:rPr lang="zh-CN" altLang="en-US" dirty="0"/>
              <a:t>获取指定日期是一个月中是第几天，返回值范围是</a:t>
            </a:r>
            <a:r>
              <a:rPr lang="en-US" altLang="zh-CN" dirty="0"/>
              <a:t>1~31</a:t>
            </a:r>
            <a:r>
              <a:rPr lang="zh-CN" altLang="en-US" dirty="0"/>
              <a:t>；</a:t>
            </a:r>
          </a:p>
          <a:p>
            <a:pPr marL="0" indent="0">
              <a:buNone/>
            </a:pPr>
            <a:r>
              <a:rPr lang="zh-CN" altLang="en-US" dirty="0"/>
              <a:t>例如：</a:t>
            </a:r>
            <a:r>
              <a:rPr lang="en-US" altLang="zh-CN" dirty="0"/>
              <a:t>SELECT DAYOFMONTH('2020-12-15');</a:t>
            </a:r>
          </a:p>
          <a:p>
            <a:pPr marL="0" indent="0">
              <a:buNone/>
            </a:pPr>
            <a:r>
              <a:rPr lang="en-US" altLang="zh-CN" dirty="0"/>
              <a:t>11</a:t>
            </a:r>
            <a:r>
              <a:rPr lang="zh-CN" altLang="en-US" dirty="0"/>
              <a:t>）</a:t>
            </a:r>
            <a:r>
              <a:rPr lang="en-US" altLang="zh-CN" dirty="0"/>
              <a:t>YEAR	</a:t>
            </a:r>
            <a:r>
              <a:rPr lang="zh-CN" altLang="en-US" dirty="0"/>
              <a:t>获取年份，返回值范围是 </a:t>
            </a:r>
            <a:r>
              <a:rPr lang="en-US" altLang="zh-CN" dirty="0"/>
              <a:t>1970〜2069</a:t>
            </a:r>
            <a:r>
              <a:rPr lang="zh-CN" altLang="en-US" dirty="0"/>
              <a:t>；</a:t>
            </a:r>
          </a:p>
          <a:p>
            <a:pPr marL="0" indent="0">
              <a:buNone/>
            </a:pPr>
            <a:r>
              <a:rPr lang="zh-CN" altLang="en-US" dirty="0"/>
              <a:t>例如：</a:t>
            </a:r>
            <a:r>
              <a:rPr lang="en-US" altLang="zh-CN" dirty="0"/>
              <a:t>SELECT YEAR('2020-12-15');</a:t>
            </a:r>
          </a:p>
          <a:p>
            <a:pPr marL="0" indent="0">
              <a:buNone/>
            </a:pPr>
            <a:r>
              <a:rPr lang="en-US" altLang="zh-CN" dirty="0"/>
              <a:t>12</a:t>
            </a:r>
            <a:r>
              <a:rPr lang="zh-CN" altLang="en-US" dirty="0"/>
              <a:t>）</a:t>
            </a:r>
            <a:r>
              <a:rPr lang="en-US" altLang="zh-CN" dirty="0"/>
              <a:t>TIME_TO_SEC	</a:t>
            </a:r>
            <a:r>
              <a:rPr lang="zh-CN" altLang="en-US" dirty="0"/>
              <a:t>将时间参数转换为秒数；</a:t>
            </a:r>
          </a:p>
          <a:p>
            <a:pPr marL="0" indent="0">
              <a:buNone/>
            </a:pPr>
            <a:r>
              <a:rPr lang="en-US" altLang="zh-CN" dirty="0"/>
              <a:t>TIME_TO_SEC(time)</a:t>
            </a:r>
            <a:r>
              <a:rPr lang="zh-CN" altLang="en-US" dirty="0"/>
              <a:t>函数返回将参数</a:t>
            </a:r>
            <a:r>
              <a:rPr lang="en-US" altLang="zh-CN" dirty="0"/>
              <a:t>time</a:t>
            </a:r>
            <a:r>
              <a:rPr lang="zh-CN" altLang="en-US" dirty="0"/>
              <a:t>转换为秒数的时间值，转换公式为“小时 </a:t>
            </a:r>
            <a:r>
              <a:rPr lang="en-US" altLang="zh-CN" dirty="0"/>
              <a:t>×3600+</a:t>
            </a:r>
            <a:r>
              <a:rPr lang="zh-CN" altLang="en-US" dirty="0"/>
              <a:t>分钟</a:t>
            </a:r>
            <a:r>
              <a:rPr lang="en-US" altLang="zh-CN" dirty="0"/>
              <a:t>×60+</a:t>
            </a:r>
            <a:r>
              <a:rPr lang="zh-CN" altLang="en-US" dirty="0"/>
              <a:t>秒”。</a:t>
            </a:r>
          </a:p>
          <a:p>
            <a:pPr marL="0" indent="0">
              <a:buNone/>
            </a:pPr>
            <a:r>
              <a:rPr lang="zh-CN" altLang="en-US" dirty="0"/>
              <a:t>例如：</a:t>
            </a:r>
            <a:r>
              <a:rPr lang="en-US" altLang="zh-CN" dirty="0"/>
              <a:t>SELECT TIME_TO_SEC('02:02:02');</a:t>
            </a:r>
          </a:p>
          <a:p>
            <a:pPr marL="0" indent="0">
              <a:buNone/>
            </a:pPr>
            <a:r>
              <a:rPr lang="en-US" altLang="zh-CN" dirty="0"/>
              <a:t>13</a:t>
            </a:r>
            <a:r>
              <a:rPr lang="zh-CN" altLang="en-US" dirty="0"/>
              <a:t>）</a:t>
            </a:r>
            <a:r>
              <a:rPr lang="en-US" altLang="zh-CN" dirty="0"/>
              <a:t>SEC_TO_TIME	</a:t>
            </a:r>
            <a:r>
              <a:rPr lang="zh-CN" altLang="en-US" dirty="0"/>
              <a:t>将秒数转换为时间，与</a:t>
            </a:r>
            <a:r>
              <a:rPr lang="en-US" altLang="zh-CN" dirty="0"/>
              <a:t>TIME_TO_SEC </a:t>
            </a:r>
            <a:r>
              <a:rPr lang="zh-CN" altLang="en-US" dirty="0"/>
              <a:t>互为反函数；</a:t>
            </a:r>
          </a:p>
          <a:p>
            <a:pPr marL="0" indent="0">
              <a:buNone/>
            </a:pPr>
            <a:r>
              <a:rPr lang="zh-CN" altLang="en-US" dirty="0"/>
              <a:t>例如：</a:t>
            </a:r>
            <a:r>
              <a:rPr lang="en-US" altLang="zh-CN" dirty="0"/>
              <a:t>SELECT SEC_TO_TIME('7322');</a:t>
            </a:r>
          </a:p>
          <a:p>
            <a:pPr marL="0" indent="0">
              <a:buNone/>
            </a:pPr>
            <a:r>
              <a:rPr lang="en-US" altLang="zh-CN" dirty="0"/>
              <a:t>14</a:t>
            </a:r>
            <a:r>
              <a:rPr lang="zh-CN" altLang="en-US" dirty="0"/>
              <a:t>）</a:t>
            </a:r>
            <a:r>
              <a:rPr lang="en-US" altLang="zh-CN" dirty="0"/>
              <a:t>DATEDIFF	</a:t>
            </a:r>
            <a:r>
              <a:rPr lang="zh-CN" altLang="en-US" dirty="0"/>
              <a:t>获取两个日期之间间隔；</a:t>
            </a:r>
          </a:p>
          <a:p>
            <a:pPr marL="0" indent="0">
              <a:buNone/>
            </a:pPr>
            <a:r>
              <a:rPr lang="en-US" altLang="zh-CN" dirty="0"/>
              <a:t>DATEDIFF(date1</a:t>
            </a:r>
            <a:r>
              <a:rPr lang="zh-CN" altLang="en-US" dirty="0"/>
              <a:t>，</a:t>
            </a:r>
            <a:r>
              <a:rPr lang="en-US" altLang="zh-CN" dirty="0"/>
              <a:t>date2)</a:t>
            </a:r>
            <a:r>
              <a:rPr lang="zh-CN" altLang="en-US" dirty="0"/>
              <a:t>返回起始时间</a:t>
            </a:r>
            <a:r>
              <a:rPr lang="en-US" altLang="zh-CN" dirty="0"/>
              <a:t>date1</a:t>
            </a:r>
            <a:r>
              <a:rPr lang="zh-CN" altLang="en-US" dirty="0"/>
              <a:t>和结束时间</a:t>
            </a:r>
            <a:r>
              <a:rPr lang="en-US" altLang="zh-CN" dirty="0"/>
              <a:t>date2</a:t>
            </a:r>
            <a:r>
              <a:rPr lang="zh-CN" altLang="en-US" dirty="0"/>
              <a:t>之间的天数。</a:t>
            </a:r>
            <a:r>
              <a:rPr lang="en-US" altLang="zh-CN" dirty="0"/>
              <a:t>date1</a:t>
            </a:r>
            <a:r>
              <a:rPr lang="zh-CN" altLang="en-US" dirty="0"/>
              <a:t>和 </a:t>
            </a:r>
            <a:r>
              <a:rPr lang="en-US" altLang="zh-CN" dirty="0"/>
              <a:t>date2</a:t>
            </a:r>
            <a:r>
              <a:rPr lang="zh-CN" altLang="en-US" dirty="0"/>
              <a:t>为日期或</a:t>
            </a:r>
            <a:r>
              <a:rPr lang="en-US" altLang="zh-CN" dirty="0"/>
              <a:t>date-and-time</a:t>
            </a:r>
            <a:r>
              <a:rPr lang="zh-CN" altLang="en-US" dirty="0"/>
              <a:t>表达式。计算时只用到这些值的日期部分。</a:t>
            </a:r>
          </a:p>
          <a:p>
            <a:pPr marL="0" indent="0">
              <a:buNone/>
            </a:pPr>
            <a:r>
              <a:rPr lang="zh-CN" altLang="en-US" dirty="0"/>
              <a:t>例如：</a:t>
            </a:r>
            <a:r>
              <a:rPr lang="en-US" altLang="zh-CN" dirty="0"/>
              <a:t>SELECT DATEDIFF('2020-11-30','2020-10-30') AS a1,DATEDIFF('2020-11-30','2020-12-30') AS a2;</a:t>
            </a:r>
          </a:p>
          <a:p>
            <a:pPr marL="0" indent="0">
              <a:buNone/>
            </a:pPr>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20</a:t>
            </a:fld>
            <a:endParaRPr lang="en-US" altLang="zh-CN"/>
          </a:p>
        </p:txBody>
      </p:sp>
    </p:spTree>
    <p:extLst>
      <p:ext uri="{BB962C8B-B14F-4D97-AF65-F5344CB8AC3E}">
        <p14:creationId xmlns:p14="http://schemas.microsoft.com/office/powerpoint/2010/main" val="7868098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a:t>
            </a:r>
            <a:r>
              <a:rPr lang="zh-CN" altLang="zh-CN" dirty="0"/>
              <a:t>聚合</a:t>
            </a:r>
            <a:r>
              <a:rPr lang="zh-CN" altLang="zh-CN" dirty="0" smtClean="0"/>
              <a:t>函数</a:t>
            </a:r>
            <a:endParaRPr lang="zh-CN" altLang="en-US" dirty="0"/>
          </a:p>
        </p:txBody>
      </p:sp>
      <p:sp>
        <p:nvSpPr>
          <p:cNvPr id="3" name="内容占位符 2"/>
          <p:cNvSpPr>
            <a:spLocks noGrp="1"/>
          </p:cNvSpPr>
          <p:nvPr>
            <p:ph idx="1"/>
          </p:nvPr>
        </p:nvSpPr>
        <p:spPr/>
        <p:txBody>
          <a:bodyPr/>
          <a:lstStyle/>
          <a:p>
            <a:pPr marL="0" indent="0">
              <a:buNone/>
            </a:pPr>
            <a:r>
              <a:rPr lang="en-US" altLang="zh-CN" dirty="0" smtClean="0"/>
              <a:t>1</a:t>
            </a:r>
            <a:r>
              <a:rPr lang="zh-CN" altLang="zh-CN" dirty="0"/>
              <a:t>）</a:t>
            </a:r>
            <a:r>
              <a:rPr lang="en-US" altLang="zh-CN" dirty="0"/>
              <a:t>MAX	</a:t>
            </a:r>
            <a:r>
              <a:rPr lang="zh-CN" altLang="zh-CN" dirty="0"/>
              <a:t>查询指定列的最大值</a:t>
            </a:r>
          </a:p>
          <a:p>
            <a:pPr marL="0" indent="0">
              <a:buNone/>
            </a:pPr>
            <a:r>
              <a:rPr lang="en-US" altLang="zh-CN" dirty="0"/>
              <a:t>2</a:t>
            </a:r>
            <a:r>
              <a:rPr lang="zh-CN" altLang="zh-CN" dirty="0"/>
              <a:t>）</a:t>
            </a:r>
            <a:r>
              <a:rPr lang="en-US" altLang="zh-CN" dirty="0"/>
              <a:t>MIN	</a:t>
            </a:r>
            <a:r>
              <a:rPr lang="zh-CN" altLang="zh-CN" dirty="0"/>
              <a:t>查询指定列的最小值</a:t>
            </a:r>
          </a:p>
          <a:p>
            <a:pPr marL="0" indent="0">
              <a:buNone/>
            </a:pPr>
            <a:r>
              <a:rPr lang="en-US" altLang="zh-CN" dirty="0"/>
              <a:t>3</a:t>
            </a:r>
            <a:r>
              <a:rPr lang="zh-CN" altLang="zh-CN" dirty="0"/>
              <a:t>）</a:t>
            </a:r>
            <a:r>
              <a:rPr lang="en-US" altLang="zh-CN" dirty="0"/>
              <a:t>COUNT	</a:t>
            </a:r>
            <a:r>
              <a:rPr lang="zh-CN" altLang="zh-CN" dirty="0"/>
              <a:t>统计查询结果的行数</a:t>
            </a:r>
          </a:p>
          <a:p>
            <a:pPr marL="0" indent="0">
              <a:buNone/>
            </a:pPr>
            <a:r>
              <a:rPr lang="en-US" altLang="zh-CN" dirty="0"/>
              <a:t>4</a:t>
            </a:r>
            <a:r>
              <a:rPr lang="zh-CN" altLang="zh-CN" dirty="0"/>
              <a:t>）</a:t>
            </a:r>
            <a:r>
              <a:rPr lang="en-US" altLang="zh-CN" dirty="0"/>
              <a:t>SUM	</a:t>
            </a:r>
            <a:r>
              <a:rPr lang="zh-CN" altLang="zh-CN" dirty="0"/>
              <a:t>求和，返回指定列的总和</a:t>
            </a:r>
          </a:p>
          <a:p>
            <a:pPr marL="0" indent="0">
              <a:buNone/>
            </a:pPr>
            <a:r>
              <a:rPr lang="en-US" altLang="zh-CN" dirty="0"/>
              <a:t>5</a:t>
            </a:r>
            <a:r>
              <a:rPr lang="zh-CN" altLang="zh-CN" dirty="0"/>
              <a:t>）</a:t>
            </a:r>
            <a:r>
              <a:rPr lang="en-US" altLang="zh-CN" dirty="0"/>
              <a:t>AVG	</a:t>
            </a:r>
            <a:r>
              <a:rPr lang="zh-CN" altLang="zh-CN" dirty="0"/>
              <a:t>求平均值，返回指定列数据的平均值</a:t>
            </a:r>
          </a:p>
          <a:p>
            <a:pPr marL="0" indent="0">
              <a:buNone/>
            </a:pP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21</a:t>
            </a:fld>
            <a:endParaRPr lang="en-US" altLang="zh-CN"/>
          </a:p>
        </p:txBody>
      </p:sp>
    </p:spTree>
    <p:extLst>
      <p:ext uri="{BB962C8B-B14F-4D97-AF65-F5344CB8AC3E}">
        <p14:creationId xmlns:p14="http://schemas.microsoft.com/office/powerpoint/2010/main" val="25077766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5.</a:t>
            </a:r>
            <a:r>
              <a:rPr lang="zh-CN" altLang="zh-CN" dirty="0"/>
              <a:t>流程</a:t>
            </a:r>
            <a:r>
              <a:rPr lang="zh-CN" altLang="zh-CN" dirty="0" smtClean="0"/>
              <a:t>控制函数</a:t>
            </a:r>
            <a:endParaRPr lang="zh-CN" altLang="en-US" dirty="0"/>
          </a:p>
        </p:txBody>
      </p:sp>
      <p:sp>
        <p:nvSpPr>
          <p:cNvPr id="3" name="内容占位符 2"/>
          <p:cNvSpPr>
            <a:spLocks noGrp="1"/>
          </p:cNvSpPr>
          <p:nvPr>
            <p:ph idx="1"/>
          </p:nvPr>
        </p:nvSpPr>
        <p:spPr/>
        <p:txBody>
          <a:bodyPr/>
          <a:lstStyle/>
          <a:p>
            <a:r>
              <a:rPr lang="en-US" altLang="zh-CN" dirty="0"/>
              <a:t>1</a:t>
            </a:r>
            <a:r>
              <a:rPr lang="zh-CN" altLang="zh-CN" dirty="0"/>
              <a:t>）</a:t>
            </a:r>
            <a:r>
              <a:rPr lang="en-US" altLang="zh-CN" dirty="0"/>
              <a:t>IF	</a:t>
            </a:r>
            <a:r>
              <a:rPr lang="zh-CN" altLang="zh-CN" dirty="0"/>
              <a:t>判断，流程控制，语法结构如下：</a:t>
            </a:r>
          </a:p>
          <a:p>
            <a:pPr marL="0" indent="0">
              <a:buNone/>
            </a:pPr>
            <a:r>
              <a:rPr lang="en-US" altLang="zh-CN" dirty="0"/>
              <a:t>IF(expr,v1,v2)</a:t>
            </a:r>
            <a:endParaRPr lang="zh-CN" altLang="zh-CN" dirty="0"/>
          </a:p>
          <a:p>
            <a:r>
              <a:rPr lang="zh-CN" altLang="zh-CN" dirty="0"/>
              <a:t>其中：表达式</a:t>
            </a:r>
            <a:r>
              <a:rPr lang="en-US" altLang="zh-CN" dirty="0"/>
              <a:t>expr</a:t>
            </a:r>
            <a:r>
              <a:rPr lang="zh-CN" altLang="zh-CN" dirty="0"/>
              <a:t>得到不同的结果，当</a:t>
            </a:r>
            <a:r>
              <a:rPr lang="en-US" altLang="zh-CN" dirty="0"/>
              <a:t>expr</a:t>
            </a:r>
            <a:r>
              <a:rPr lang="zh-CN" altLang="zh-CN" dirty="0"/>
              <a:t>为真是返回</a:t>
            </a:r>
            <a:r>
              <a:rPr lang="en-US" altLang="zh-CN" dirty="0"/>
              <a:t>v1</a:t>
            </a:r>
            <a:r>
              <a:rPr lang="zh-CN" altLang="zh-CN" dirty="0"/>
              <a:t>的值，否则返回</a:t>
            </a:r>
            <a:r>
              <a:rPr lang="en-US" altLang="zh-CN" dirty="0"/>
              <a:t>v2</a:t>
            </a:r>
            <a:r>
              <a:rPr lang="zh-CN" altLang="zh-CN" dirty="0"/>
              <a:t>。</a:t>
            </a:r>
          </a:p>
          <a:p>
            <a:r>
              <a:rPr lang="zh-CN" altLang="zh-CN" dirty="0"/>
              <a:t>例如</a:t>
            </a:r>
            <a:r>
              <a:rPr lang="zh-CN" altLang="zh-CN" dirty="0" smtClean="0"/>
              <a:t>：</a:t>
            </a:r>
            <a:endParaRPr lang="en-US" altLang="zh-CN" dirty="0" smtClean="0"/>
          </a:p>
          <a:p>
            <a:pPr marL="0" indent="0">
              <a:buNone/>
            </a:pPr>
            <a:r>
              <a:rPr lang="en-US" altLang="zh-CN" dirty="0" smtClean="0"/>
              <a:t>SELECT </a:t>
            </a:r>
            <a:r>
              <a:rPr lang="en-US" altLang="zh-CN" dirty="0"/>
              <a:t>IF(1&lt;2,1,0) a1,IF(STRCMP('</a:t>
            </a:r>
            <a:r>
              <a:rPr lang="en-US" altLang="zh-CN" dirty="0" err="1"/>
              <a:t>abc</a:t>
            </a:r>
            <a:r>
              <a:rPr lang="en-US" altLang="zh-CN" dirty="0"/>
              <a:t>','ab'),'</a:t>
            </a:r>
            <a:r>
              <a:rPr lang="en-US" altLang="zh-CN" dirty="0" err="1"/>
              <a:t>yes','no</a:t>
            </a:r>
            <a:r>
              <a:rPr lang="en-US" altLang="zh-CN" dirty="0"/>
              <a:t>') a2;</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22</a:t>
            </a:fld>
            <a:endParaRPr lang="en-US" altLang="zh-CN"/>
          </a:p>
        </p:txBody>
      </p:sp>
    </p:spTree>
    <p:extLst>
      <p:ext uri="{BB962C8B-B14F-4D97-AF65-F5344CB8AC3E}">
        <p14:creationId xmlns:p14="http://schemas.microsoft.com/office/powerpoint/2010/main" val="6306495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8-4</a:t>
            </a:r>
            <a:r>
              <a:rPr lang="zh-CN" altLang="zh-CN" dirty="0"/>
              <a:t>】显示</a:t>
            </a:r>
            <a:r>
              <a:rPr lang="en-US" altLang="zh-CN" dirty="0"/>
              <a:t>reader</a:t>
            </a:r>
            <a:r>
              <a:rPr lang="zh-CN" altLang="zh-CN" dirty="0"/>
              <a:t>表中读者的姓名和性别，性别为</a:t>
            </a:r>
            <a:r>
              <a:rPr lang="en-US" altLang="zh-CN" dirty="0"/>
              <a:t>'</a:t>
            </a:r>
            <a:r>
              <a:rPr lang="zh-CN" altLang="zh-CN" dirty="0"/>
              <a:t>女</a:t>
            </a:r>
            <a:r>
              <a:rPr lang="en-US" altLang="zh-CN" dirty="0"/>
              <a:t>'</a:t>
            </a:r>
            <a:r>
              <a:rPr lang="zh-CN" altLang="zh-CN" dirty="0"/>
              <a:t>显示为</a:t>
            </a:r>
            <a:r>
              <a:rPr lang="en-US" altLang="zh-CN" dirty="0"/>
              <a:t>0</a:t>
            </a:r>
            <a:r>
              <a:rPr lang="zh-CN" altLang="zh-CN" dirty="0"/>
              <a:t>，否则显示为</a:t>
            </a:r>
            <a:r>
              <a:rPr lang="en-US" altLang="zh-CN" dirty="0"/>
              <a:t>1, </a:t>
            </a:r>
            <a:r>
              <a:rPr lang="zh-CN" altLang="zh-CN" dirty="0"/>
              <a:t>只显示前</a:t>
            </a:r>
            <a:r>
              <a:rPr lang="en-US" altLang="zh-CN" dirty="0"/>
              <a:t>10</a:t>
            </a:r>
            <a:r>
              <a:rPr lang="zh-CN" altLang="zh-CN" dirty="0"/>
              <a:t>行，在命令行窗口中输入如下命令，显示结果如图</a:t>
            </a:r>
            <a:r>
              <a:rPr lang="en-US" altLang="zh-CN" dirty="0"/>
              <a:t>8-1</a:t>
            </a:r>
            <a:r>
              <a:rPr lang="zh-CN" altLang="zh-CN" dirty="0"/>
              <a:t>所示。</a:t>
            </a:r>
          </a:p>
          <a:p>
            <a:pPr marL="0" indent="0">
              <a:buNone/>
            </a:pPr>
            <a:r>
              <a:rPr lang="en-US" altLang="zh-CN" dirty="0"/>
              <a:t>select </a:t>
            </a:r>
            <a:r>
              <a:rPr lang="en-US" altLang="zh-CN" dirty="0" err="1"/>
              <a:t>readerName</a:t>
            </a:r>
            <a:r>
              <a:rPr lang="en-US" altLang="zh-CN" dirty="0"/>
              <a:t> </a:t>
            </a:r>
            <a:r>
              <a:rPr lang="zh-CN" altLang="zh-CN" dirty="0"/>
              <a:t>姓名</a:t>
            </a:r>
            <a:r>
              <a:rPr lang="en-US" altLang="zh-CN" dirty="0"/>
              <a:t>,if(gender='</a:t>
            </a:r>
            <a:r>
              <a:rPr lang="zh-CN" altLang="zh-CN" dirty="0"/>
              <a:t>女</a:t>
            </a:r>
            <a:r>
              <a:rPr lang="en-US" altLang="zh-CN" dirty="0"/>
              <a:t>',0,1) </a:t>
            </a:r>
            <a:r>
              <a:rPr lang="zh-CN" altLang="zh-CN" dirty="0"/>
              <a:t>性别</a:t>
            </a:r>
            <a:r>
              <a:rPr lang="en-US" altLang="zh-CN" dirty="0"/>
              <a:t> from reader limit 10;</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23</a:t>
            </a:fld>
            <a:endParaRPr lang="en-US" altLang="zh-CN"/>
          </a:p>
        </p:txBody>
      </p:sp>
    </p:spTree>
    <p:extLst>
      <p:ext uri="{BB962C8B-B14F-4D97-AF65-F5344CB8AC3E}">
        <p14:creationId xmlns:p14="http://schemas.microsoft.com/office/powerpoint/2010/main" val="36374159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en-US" altLang="zh-CN" dirty="0"/>
              <a:t>2</a:t>
            </a:r>
            <a:r>
              <a:rPr lang="zh-CN" altLang="zh-CN" dirty="0"/>
              <a:t>）</a:t>
            </a:r>
            <a:r>
              <a:rPr lang="en-US" altLang="zh-CN" dirty="0"/>
              <a:t>IFNULL	</a:t>
            </a:r>
            <a:r>
              <a:rPr lang="zh-CN" altLang="zh-CN" dirty="0"/>
              <a:t>判断是否为空</a:t>
            </a:r>
            <a:r>
              <a:rPr lang="en-US" altLang="zh-CN" dirty="0"/>
              <a:t>;</a:t>
            </a:r>
            <a:endParaRPr lang="zh-CN" altLang="zh-CN" dirty="0"/>
          </a:p>
          <a:p>
            <a:r>
              <a:rPr lang="en-US" altLang="zh-CN" dirty="0"/>
              <a:t>IFNULL</a:t>
            </a:r>
            <a:r>
              <a:rPr lang="zh-CN" altLang="zh-CN" dirty="0"/>
              <a:t>函数接受两个参数，如果不是</a:t>
            </a:r>
            <a:r>
              <a:rPr lang="en-US" altLang="zh-CN" dirty="0"/>
              <a:t>NULL</a:t>
            </a:r>
            <a:r>
              <a:rPr lang="zh-CN" altLang="zh-CN" dirty="0"/>
              <a:t>，则返回第一个参数。 否则，</a:t>
            </a:r>
            <a:r>
              <a:rPr lang="en-US" altLang="zh-CN" dirty="0"/>
              <a:t>IFNULL</a:t>
            </a:r>
            <a:r>
              <a:rPr lang="zh-CN" altLang="zh-CN" dirty="0"/>
              <a:t>函数返回第二个参数。两个参数可以是文字值或表达式。函数的语法如下：</a:t>
            </a:r>
          </a:p>
          <a:p>
            <a:pPr marL="0" indent="0">
              <a:buNone/>
            </a:pPr>
            <a:r>
              <a:rPr lang="en-US" altLang="zh-CN" dirty="0"/>
              <a:t>IFNULL(v1,v2);</a:t>
            </a:r>
            <a:endParaRPr lang="zh-CN" altLang="zh-CN" dirty="0"/>
          </a:p>
          <a:p>
            <a:r>
              <a:rPr lang="zh-CN" altLang="zh-CN" dirty="0"/>
              <a:t>其中：如果</a:t>
            </a:r>
            <a:r>
              <a:rPr lang="en-US" altLang="zh-CN" dirty="0"/>
              <a:t> v1 </a:t>
            </a:r>
            <a:r>
              <a:rPr lang="zh-CN" altLang="zh-CN" dirty="0"/>
              <a:t>不为</a:t>
            </a:r>
            <a:r>
              <a:rPr lang="en-US" altLang="zh-CN" dirty="0"/>
              <a:t> NULL</a:t>
            </a:r>
            <a:r>
              <a:rPr lang="zh-CN" altLang="zh-CN" dirty="0"/>
              <a:t>，则</a:t>
            </a:r>
            <a:r>
              <a:rPr lang="en-US" altLang="zh-CN" dirty="0"/>
              <a:t> IFNULL </a:t>
            </a:r>
            <a:r>
              <a:rPr lang="zh-CN" altLang="zh-CN" dirty="0"/>
              <a:t>函数返回</a:t>
            </a:r>
            <a:r>
              <a:rPr lang="en-US" altLang="zh-CN" dirty="0"/>
              <a:t> v1; </a:t>
            </a:r>
            <a:r>
              <a:rPr lang="zh-CN" altLang="zh-CN" dirty="0"/>
              <a:t>否则返回</a:t>
            </a:r>
            <a:r>
              <a:rPr lang="en-US" altLang="zh-CN" dirty="0"/>
              <a:t> v2 </a:t>
            </a:r>
            <a:r>
              <a:rPr lang="zh-CN" altLang="zh-CN" dirty="0"/>
              <a:t>的结果</a:t>
            </a:r>
            <a:r>
              <a:rPr lang="zh-CN" altLang="zh-CN" dirty="0" smtClean="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24</a:t>
            </a:fld>
            <a:endParaRPr lang="en-US" altLang="zh-CN"/>
          </a:p>
        </p:txBody>
      </p:sp>
    </p:spTree>
    <p:extLst>
      <p:ext uri="{BB962C8B-B14F-4D97-AF65-F5344CB8AC3E}">
        <p14:creationId xmlns:p14="http://schemas.microsoft.com/office/powerpoint/2010/main" val="1473189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8-5</a:t>
            </a:r>
            <a:r>
              <a:rPr lang="zh-CN" altLang="zh-CN" dirty="0"/>
              <a:t>】查看</a:t>
            </a:r>
            <a:r>
              <a:rPr lang="en-US" altLang="zh-CN" dirty="0"/>
              <a:t>borrow</a:t>
            </a:r>
            <a:r>
              <a:rPr lang="zh-CN" altLang="zh-CN" dirty="0"/>
              <a:t>表中读者编号为</a:t>
            </a:r>
            <a:r>
              <a:rPr lang="en-US" altLang="zh-CN" dirty="0" smtClean="0"/>
              <a:t>'r001'</a:t>
            </a:r>
            <a:r>
              <a:rPr lang="zh-CN" altLang="zh-CN" dirty="0"/>
              <a:t>的还书情况，已有还书日期的显示还书日期，否则显示为</a:t>
            </a:r>
            <a:r>
              <a:rPr lang="en-US" altLang="zh-CN" dirty="0"/>
              <a:t>'</a:t>
            </a:r>
            <a:r>
              <a:rPr lang="zh-CN" altLang="zh-CN" dirty="0"/>
              <a:t>未还书</a:t>
            </a:r>
            <a:r>
              <a:rPr lang="en-US" altLang="zh-CN" dirty="0"/>
              <a:t>'</a:t>
            </a:r>
            <a:r>
              <a:rPr lang="zh-CN" altLang="zh-CN" dirty="0"/>
              <a:t>。在命令行窗口中输入如下命令，显示结果如图</a:t>
            </a:r>
            <a:r>
              <a:rPr lang="en-US" altLang="zh-CN" dirty="0"/>
              <a:t>8-2</a:t>
            </a:r>
            <a:r>
              <a:rPr lang="zh-CN" altLang="zh-CN" dirty="0"/>
              <a:t>所示。</a:t>
            </a:r>
          </a:p>
          <a:p>
            <a:pPr marL="0" indent="0">
              <a:buNone/>
            </a:pPr>
            <a:r>
              <a:rPr lang="en-US" altLang="zh-CN" dirty="0"/>
              <a:t>select </a:t>
            </a:r>
            <a:r>
              <a:rPr lang="en-US" altLang="zh-CN" dirty="0" err="1"/>
              <a:t>readerNo</a:t>
            </a:r>
            <a:r>
              <a:rPr lang="en-US" altLang="zh-CN" dirty="0"/>
              <a:t> </a:t>
            </a:r>
            <a:r>
              <a:rPr lang="zh-CN" altLang="zh-CN" dirty="0"/>
              <a:t>读者编号</a:t>
            </a:r>
            <a:r>
              <a:rPr lang="en-US" altLang="zh-CN" dirty="0"/>
              <a:t>,</a:t>
            </a:r>
            <a:r>
              <a:rPr lang="en-US" altLang="zh-CN" dirty="0" err="1"/>
              <a:t>bookNo</a:t>
            </a:r>
            <a:r>
              <a:rPr lang="en-US" altLang="zh-CN" dirty="0"/>
              <a:t> </a:t>
            </a:r>
            <a:r>
              <a:rPr lang="zh-CN" altLang="zh-CN" dirty="0"/>
              <a:t>书号</a:t>
            </a:r>
            <a:r>
              <a:rPr lang="en-US" altLang="zh-CN" dirty="0"/>
              <a:t>,IFNULL(</a:t>
            </a:r>
            <a:r>
              <a:rPr lang="en-US" altLang="zh-CN" dirty="0" err="1"/>
              <a:t>returnDate</a:t>
            </a:r>
            <a:r>
              <a:rPr lang="en-US" altLang="zh-CN" dirty="0"/>
              <a:t>,'</a:t>
            </a:r>
            <a:r>
              <a:rPr lang="zh-CN" altLang="zh-CN" dirty="0"/>
              <a:t>未还书</a:t>
            </a:r>
            <a:r>
              <a:rPr lang="en-US" altLang="zh-CN" dirty="0"/>
              <a:t>') </a:t>
            </a:r>
            <a:r>
              <a:rPr lang="zh-CN" altLang="zh-CN" dirty="0"/>
              <a:t>还书情况</a:t>
            </a:r>
            <a:r>
              <a:rPr lang="en-US" altLang="zh-CN" dirty="0"/>
              <a:t> from borrow where </a:t>
            </a:r>
            <a:r>
              <a:rPr lang="en-US" altLang="zh-CN" dirty="0" err="1"/>
              <a:t>readerNo</a:t>
            </a:r>
            <a:r>
              <a:rPr lang="en-US" altLang="zh-CN" dirty="0"/>
              <a:t>=</a:t>
            </a:r>
            <a:r>
              <a:rPr lang="en-US" altLang="zh-CN" dirty="0" smtClean="0"/>
              <a:t>'r001';</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25</a:t>
            </a:fld>
            <a:endParaRPr lang="en-US" altLang="zh-CN"/>
          </a:p>
        </p:txBody>
      </p:sp>
    </p:spTree>
    <p:extLst>
      <p:ext uri="{BB962C8B-B14F-4D97-AF65-F5344CB8AC3E}">
        <p14:creationId xmlns:p14="http://schemas.microsoft.com/office/powerpoint/2010/main" val="39061069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Case</a:t>
            </a:r>
            <a:r>
              <a:rPr lang="zh-CN" altLang="en-US" dirty="0" smtClean="0"/>
              <a:t>子句</a:t>
            </a:r>
            <a:endParaRPr lang="zh-CN" altLang="en-US" dirty="0"/>
          </a:p>
        </p:txBody>
      </p:sp>
      <p:sp>
        <p:nvSpPr>
          <p:cNvPr id="3" name="内容占位符 2"/>
          <p:cNvSpPr>
            <a:spLocks noGrp="1"/>
          </p:cNvSpPr>
          <p:nvPr>
            <p:ph idx="1"/>
          </p:nvPr>
        </p:nvSpPr>
        <p:spPr/>
        <p:txBody>
          <a:bodyPr/>
          <a:lstStyle/>
          <a:p>
            <a:r>
              <a:rPr lang="en-US" altLang="zh-CN" dirty="0"/>
              <a:t>3</a:t>
            </a:r>
            <a:r>
              <a:rPr lang="zh-CN" altLang="zh-CN" dirty="0"/>
              <a:t>）</a:t>
            </a:r>
            <a:r>
              <a:rPr lang="en-US" altLang="zh-CN" dirty="0"/>
              <a:t>CASE	</a:t>
            </a:r>
            <a:r>
              <a:rPr lang="zh-CN" altLang="zh-CN" dirty="0"/>
              <a:t>搜索判断语句，语法如下：</a:t>
            </a:r>
          </a:p>
          <a:p>
            <a:pPr marL="0" indent="0">
              <a:buNone/>
            </a:pPr>
            <a:r>
              <a:rPr lang="en-US" altLang="zh-CN" dirty="0"/>
              <a:t>CASE</a:t>
            </a:r>
            <a:endParaRPr lang="zh-CN" altLang="zh-CN" dirty="0"/>
          </a:p>
          <a:p>
            <a:pPr marL="0" indent="0">
              <a:buNone/>
            </a:pPr>
            <a:r>
              <a:rPr lang="en-US" altLang="zh-CN" dirty="0"/>
              <a:t>    WHEN &lt;</a:t>
            </a:r>
            <a:r>
              <a:rPr lang="zh-CN" altLang="zh-CN" dirty="0"/>
              <a:t>条件</a:t>
            </a:r>
            <a:r>
              <a:rPr lang="en-US" altLang="zh-CN" dirty="0"/>
              <a:t>1&gt; THEN &lt;</a:t>
            </a:r>
            <a:r>
              <a:rPr lang="zh-CN" altLang="zh-CN" dirty="0"/>
              <a:t>命令</a:t>
            </a:r>
            <a:r>
              <a:rPr lang="en-US" altLang="zh-CN" dirty="0"/>
              <a:t>&gt;</a:t>
            </a:r>
            <a:endParaRPr lang="zh-CN" altLang="zh-CN" dirty="0"/>
          </a:p>
          <a:p>
            <a:pPr marL="0" indent="0">
              <a:buNone/>
            </a:pPr>
            <a:r>
              <a:rPr lang="en-US" altLang="zh-CN" dirty="0"/>
              <a:t>    WHEN &lt;</a:t>
            </a:r>
            <a:r>
              <a:rPr lang="zh-CN" altLang="zh-CN" dirty="0"/>
              <a:t>条件</a:t>
            </a:r>
            <a:r>
              <a:rPr lang="en-US" altLang="zh-CN" dirty="0"/>
              <a:t>2&gt; THEN &lt;</a:t>
            </a:r>
            <a:r>
              <a:rPr lang="zh-CN" altLang="zh-CN" dirty="0"/>
              <a:t>命令</a:t>
            </a:r>
            <a:r>
              <a:rPr lang="en-US" altLang="zh-CN" dirty="0"/>
              <a:t>&gt;</a:t>
            </a:r>
            <a:endParaRPr lang="zh-CN" altLang="zh-CN" dirty="0"/>
          </a:p>
          <a:p>
            <a:pPr marL="0" indent="0">
              <a:buNone/>
            </a:pPr>
            <a:r>
              <a:rPr lang="en-US" altLang="zh-CN" dirty="0"/>
              <a:t>    ...</a:t>
            </a:r>
            <a:endParaRPr lang="zh-CN" altLang="zh-CN" dirty="0"/>
          </a:p>
          <a:p>
            <a:pPr marL="0" indent="0">
              <a:buNone/>
            </a:pPr>
            <a:r>
              <a:rPr lang="en-US" altLang="zh-CN" dirty="0"/>
              <a:t>    ELSE commands</a:t>
            </a:r>
            <a:endParaRPr lang="zh-CN" altLang="zh-CN" dirty="0"/>
          </a:p>
          <a:p>
            <a:pPr marL="0" indent="0">
              <a:buNone/>
            </a:pPr>
            <a:r>
              <a:rPr lang="en-US" altLang="zh-CN" dirty="0"/>
              <a:t>END CASE;</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26</a:t>
            </a:fld>
            <a:endParaRPr lang="en-US" altLang="zh-CN"/>
          </a:p>
        </p:txBody>
      </p:sp>
      <p:sp>
        <p:nvSpPr>
          <p:cNvPr id="5" name="矩形 4"/>
          <p:cNvSpPr/>
          <p:nvPr/>
        </p:nvSpPr>
        <p:spPr>
          <a:xfrm>
            <a:off x="5742432" y="4500104"/>
            <a:ext cx="6096000" cy="1754326"/>
          </a:xfrm>
          <a:prstGeom prst="rect">
            <a:avLst/>
          </a:prstGeom>
        </p:spPr>
        <p:txBody>
          <a:bodyPr>
            <a:spAutoFit/>
          </a:bodyPr>
          <a:lstStyle/>
          <a:p>
            <a:pPr indent="266700" algn="just">
              <a:spcAft>
                <a:spcPts val="0"/>
              </a:spcAft>
            </a:pPr>
            <a:r>
              <a:rPr lang="en-US" altLang="zh-CN" kern="100" dirty="0">
                <a:latin typeface="宋体" panose="02010600030101010101" pitchFamily="2" charset="-122"/>
                <a:ea typeface="宋体" panose="02010600030101010101" pitchFamily="2" charset="-122"/>
                <a:cs typeface="Times New Roman" panose="02020603050405020304" pitchFamily="18" charset="0"/>
              </a:rPr>
              <a:t>MySQL</a:t>
            </a:r>
            <a:r>
              <a:rPr lang="zh-CN" altLang="zh-CN" kern="100" dirty="0">
                <a:latin typeface="宋体" panose="02010600030101010101" pitchFamily="2" charset="-122"/>
                <a:ea typeface="宋体" panose="02010600030101010101" pitchFamily="2" charset="-122"/>
                <a:cs typeface="Times New Roman" panose="02020603050405020304" pitchFamily="18" charset="0"/>
              </a:rPr>
              <a:t>分别计算</a:t>
            </a:r>
            <a:r>
              <a:rPr lang="en-US" altLang="zh-CN" kern="100" dirty="0">
                <a:latin typeface="宋体" panose="02010600030101010101" pitchFamily="2" charset="-122"/>
                <a:ea typeface="宋体" panose="02010600030101010101" pitchFamily="2" charset="-122"/>
                <a:cs typeface="Times New Roman" panose="02020603050405020304" pitchFamily="18" charset="0"/>
              </a:rPr>
              <a:t> WHEN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子句中的每个条件，直到找到一个值为</a:t>
            </a:r>
            <a:r>
              <a:rPr lang="en-US" altLang="zh-CN" kern="100" dirty="0">
                <a:latin typeface="宋体" panose="02010600030101010101" pitchFamily="2" charset="-122"/>
                <a:ea typeface="宋体" panose="02010600030101010101" pitchFamily="2" charset="-122"/>
                <a:cs typeface="Times New Roman" panose="02020603050405020304" pitchFamily="18" charset="0"/>
              </a:rPr>
              <a:t>TRUE</a:t>
            </a:r>
            <a:r>
              <a:rPr lang="zh-CN" altLang="zh-CN" kern="100" dirty="0">
                <a:latin typeface="宋体" panose="02010600030101010101" pitchFamily="2" charset="-122"/>
                <a:ea typeface="宋体" panose="02010600030101010101" pitchFamily="2" charset="-122"/>
                <a:cs typeface="Times New Roman" panose="02020603050405020304" pitchFamily="18" charset="0"/>
              </a:rPr>
              <a:t>的条件，然后执行</a:t>
            </a:r>
            <a:r>
              <a:rPr lang="en-US" altLang="zh-CN" kern="100" dirty="0">
                <a:latin typeface="宋体" panose="02010600030101010101" pitchFamily="2" charset="-122"/>
                <a:ea typeface="宋体" panose="02010600030101010101" pitchFamily="2" charset="-122"/>
                <a:cs typeface="Times New Roman" panose="02020603050405020304" pitchFamily="18" charset="0"/>
              </a:rPr>
              <a:t> THEN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子句中的相应</a:t>
            </a:r>
            <a:r>
              <a:rPr lang="en-US" altLang="zh-CN" kern="100" dirty="0">
                <a:latin typeface="宋体" panose="02010600030101010101" pitchFamily="2" charset="-122"/>
                <a:ea typeface="宋体" panose="02010600030101010101" pitchFamily="2" charset="-122"/>
                <a:cs typeface="Times New Roman" panose="02020603050405020304" pitchFamily="18" charset="0"/>
              </a:rPr>
              <a:t>&lt;</a:t>
            </a:r>
            <a:r>
              <a:rPr lang="zh-CN" altLang="zh-CN" kern="100" dirty="0">
                <a:latin typeface="宋体" panose="02010600030101010101" pitchFamily="2" charset="-122"/>
                <a:ea typeface="宋体" panose="02010600030101010101" pitchFamily="2" charset="-122"/>
                <a:cs typeface="Times New Roman" panose="02020603050405020304" pitchFamily="18" charset="0"/>
              </a:rPr>
              <a:t>命令</a:t>
            </a:r>
            <a:r>
              <a:rPr lang="en-US" altLang="zh-CN" kern="100" dirty="0">
                <a:latin typeface="宋体" panose="02010600030101010101" pitchFamily="2" charset="-122"/>
                <a:ea typeface="宋体" panose="02010600030101010101" pitchFamily="2" charset="-122"/>
                <a:cs typeface="Times New Roman" panose="02020603050405020304" pitchFamily="18" charset="0"/>
              </a:rPr>
              <a:t>&gt;</a:t>
            </a:r>
            <a:r>
              <a:rPr lang="zh-CN" altLang="zh-CN" kern="100" dirty="0">
                <a:latin typeface="宋体" panose="02010600030101010101" pitchFamily="2" charset="-122"/>
                <a:ea typeface="宋体" panose="02010600030101010101" pitchFamily="2" charset="-122"/>
                <a:cs typeface="Times New Roman" panose="02020603050405020304" pitchFamily="18" charset="0"/>
              </a:rPr>
              <a:t>。如果没有一个条件为</a:t>
            </a:r>
            <a:r>
              <a:rPr lang="en-US" altLang="zh-CN" kern="100" dirty="0">
                <a:latin typeface="宋体" panose="02010600030101010101" pitchFamily="2" charset="-122"/>
                <a:ea typeface="宋体" panose="02010600030101010101" pitchFamily="2" charset="-122"/>
                <a:cs typeface="Times New Roman" panose="02020603050405020304" pitchFamily="18" charset="0"/>
              </a:rPr>
              <a:t>TRUE</a:t>
            </a:r>
            <a:r>
              <a:rPr lang="zh-CN" altLang="zh-CN" kern="100" dirty="0">
                <a:latin typeface="宋体" panose="02010600030101010101" pitchFamily="2" charset="-122"/>
                <a:ea typeface="宋体" panose="02010600030101010101" pitchFamily="2" charset="-122"/>
                <a:cs typeface="Times New Roman" panose="02020603050405020304" pitchFamily="18" charset="0"/>
              </a:rPr>
              <a:t>，则执行</a:t>
            </a:r>
            <a:r>
              <a:rPr lang="en-US" altLang="zh-CN" kern="100" dirty="0">
                <a:latin typeface="宋体" panose="02010600030101010101" pitchFamily="2" charset="-122"/>
                <a:ea typeface="宋体" panose="02010600030101010101" pitchFamily="2" charset="-122"/>
                <a:cs typeface="Times New Roman" panose="02020603050405020304" pitchFamily="18" charset="0"/>
              </a:rPr>
              <a:t>ELSE</a:t>
            </a:r>
            <a:r>
              <a:rPr lang="zh-CN" altLang="zh-CN" kern="100" dirty="0">
                <a:latin typeface="宋体" panose="02010600030101010101" pitchFamily="2" charset="-122"/>
                <a:ea typeface="宋体" panose="02010600030101010101" pitchFamily="2" charset="-122"/>
                <a:cs typeface="Times New Roman" panose="02020603050405020304" pitchFamily="18" charset="0"/>
              </a:rPr>
              <a:t>子句中的</a:t>
            </a:r>
            <a:r>
              <a:rPr lang="en-US" altLang="zh-CN" kern="100" dirty="0">
                <a:latin typeface="宋体" panose="02010600030101010101" pitchFamily="2" charset="-122"/>
                <a:ea typeface="宋体" panose="02010600030101010101" pitchFamily="2" charset="-122"/>
                <a:cs typeface="Times New Roman" panose="02020603050405020304" pitchFamily="18" charset="0"/>
              </a:rPr>
              <a:t>&lt;</a:t>
            </a:r>
            <a:r>
              <a:rPr lang="zh-CN" altLang="zh-CN" kern="100" dirty="0">
                <a:latin typeface="宋体" panose="02010600030101010101" pitchFamily="2" charset="-122"/>
                <a:ea typeface="宋体" panose="02010600030101010101" pitchFamily="2" charset="-122"/>
                <a:cs typeface="Times New Roman" panose="02020603050405020304" pitchFamily="18" charset="0"/>
              </a:rPr>
              <a:t>命令</a:t>
            </a:r>
            <a:r>
              <a:rPr lang="en-US" altLang="zh-CN" kern="100" dirty="0">
                <a:latin typeface="宋体" panose="02010600030101010101" pitchFamily="2" charset="-122"/>
                <a:ea typeface="宋体" panose="02010600030101010101" pitchFamily="2" charset="-122"/>
                <a:cs typeface="Times New Roman" panose="02020603050405020304" pitchFamily="18" charset="0"/>
              </a:rPr>
              <a:t>&gt;</a:t>
            </a:r>
            <a:r>
              <a:rPr lang="zh-CN" altLang="zh-CN" kern="100" dirty="0">
                <a:latin typeface="宋体" panose="02010600030101010101" pitchFamily="2" charset="-122"/>
                <a:ea typeface="宋体" panose="02010600030101010101" pitchFamily="2" charset="-122"/>
                <a:cs typeface="Times New Roman" panose="02020603050405020304" pitchFamily="18" charset="0"/>
              </a:rPr>
              <a:t>。如果不指定</a:t>
            </a:r>
            <a:r>
              <a:rPr lang="en-US" altLang="zh-CN" kern="100" dirty="0">
                <a:latin typeface="宋体" panose="02010600030101010101" pitchFamily="2" charset="-122"/>
                <a:ea typeface="宋体" panose="02010600030101010101" pitchFamily="2" charset="-122"/>
                <a:cs typeface="Times New Roman" panose="02020603050405020304" pitchFamily="18" charset="0"/>
              </a:rPr>
              <a:t>ELSE</a:t>
            </a:r>
            <a:r>
              <a:rPr lang="zh-CN" altLang="zh-CN" kern="100" dirty="0">
                <a:latin typeface="宋体" panose="02010600030101010101" pitchFamily="2" charset="-122"/>
                <a:ea typeface="宋体" panose="02010600030101010101" pitchFamily="2" charset="-122"/>
                <a:cs typeface="Times New Roman" panose="02020603050405020304" pitchFamily="18" charset="0"/>
              </a:rPr>
              <a:t>子句，并且没有一个条件为</a:t>
            </a:r>
            <a:r>
              <a:rPr lang="en-US" altLang="zh-CN" kern="100" dirty="0">
                <a:latin typeface="宋体" panose="02010600030101010101" pitchFamily="2" charset="-122"/>
                <a:ea typeface="宋体" panose="02010600030101010101" pitchFamily="2" charset="-122"/>
                <a:cs typeface="Times New Roman" panose="02020603050405020304" pitchFamily="18" charset="0"/>
              </a:rPr>
              <a:t>TRUE</a:t>
            </a:r>
            <a:r>
              <a:rPr lang="zh-CN" altLang="zh-CN" kern="100" dirty="0">
                <a:latin typeface="宋体" panose="02010600030101010101" pitchFamily="2" charset="-122"/>
                <a:ea typeface="宋体" panose="02010600030101010101" pitchFamily="2" charset="-122"/>
                <a:cs typeface="Times New Roman" panose="02020603050405020304" pitchFamily="18" charset="0"/>
              </a:rPr>
              <a:t>，</a:t>
            </a:r>
            <a:r>
              <a:rPr lang="en-US" altLang="zh-CN" kern="100" dirty="0">
                <a:latin typeface="宋体" panose="02010600030101010101" pitchFamily="2" charset="-122"/>
                <a:ea typeface="宋体" panose="02010600030101010101" pitchFamily="2" charset="-122"/>
                <a:cs typeface="Times New Roman" panose="02020603050405020304" pitchFamily="18" charset="0"/>
              </a:rPr>
              <a:t>MySQL </a:t>
            </a:r>
            <a:r>
              <a:rPr lang="zh-CN" altLang="zh-CN" kern="100" dirty="0">
                <a:latin typeface="宋体" panose="02010600030101010101" pitchFamily="2" charset="-122"/>
                <a:ea typeface="宋体" panose="02010600030101010101" pitchFamily="2" charset="-122"/>
                <a:cs typeface="Times New Roman" panose="02020603050405020304" pitchFamily="18" charset="0"/>
              </a:rPr>
              <a:t>将发出错误消息。</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MySQL</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不允许在</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THEN </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或</a:t>
            </a:r>
            <a:r>
              <a:rPr lang="en-US"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 ELSE </a:t>
            </a:r>
            <a:r>
              <a:rPr lang="zh-CN" altLang="zh-CN" kern="100" dirty="0">
                <a:solidFill>
                  <a:srgbClr val="FF0000"/>
                </a:solidFill>
                <a:latin typeface="宋体" panose="02010600030101010101" pitchFamily="2" charset="-122"/>
                <a:ea typeface="宋体" panose="02010600030101010101" pitchFamily="2" charset="-122"/>
                <a:cs typeface="Times New Roman" panose="02020603050405020304" pitchFamily="18" charset="0"/>
              </a:rPr>
              <a:t>子句中使用空的命令。</a:t>
            </a:r>
          </a:p>
        </p:txBody>
      </p:sp>
    </p:spTree>
    <p:extLst>
      <p:ext uri="{BB962C8B-B14F-4D97-AF65-F5344CB8AC3E}">
        <p14:creationId xmlns:p14="http://schemas.microsoft.com/office/powerpoint/2010/main" val="21187463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列</a:t>
            </a:r>
            <a:endParaRPr lang="zh-CN" altLang="en-US" dirty="0"/>
          </a:p>
        </p:txBody>
      </p:sp>
      <p:sp>
        <p:nvSpPr>
          <p:cNvPr id="3" name="内容占位符 2"/>
          <p:cNvSpPr>
            <a:spLocks noGrp="1"/>
          </p:cNvSpPr>
          <p:nvPr>
            <p:ph idx="1"/>
          </p:nvPr>
        </p:nvSpPr>
        <p:spPr/>
        <p:txBody>
          <a:bodyPr>
            <a:normAutofit fontScale="70000" lnSpcReduction="20000"/>
          </a:bodyPr>
          <a:lstStyle/>
          <a:p>
            <a:r>
              <a:rPr lang="zh-CN" altLang="zh-CN" dirty="0"/>
              <a:t>【例</a:t>
            </a:r>
            <a:r>
              <a:rPr lang="en-US" altLang="zh-CN" dirty="0"/>
              <a:t>8-6</a:t>
            </a:r>
            <a:r>
              <a:rPr lang="zh-CN" altLang="zh-CN" dirty="0"/>
              <a:t>】查看</a:t>
            </a:r>
            <a:r>
              <a:rPr lang="en-US" altLang="zh-CN" dirty="0"/>
              <a:t>book</a:t>
            </a:r>
            <a:r>
              <a:rPr lang="zh-CN" altLang="zh-CN" dirty="0"/>
              <a:t>表中图书的在架情况，如果该书没有在架，则显示为</a:t>
            </a:r>
            <a:r>
              <a:rPr lang="en-US" altLang="zh-CN" dirty="0"/>
              <a:t>'</a:t>
            </a:r>
            <a:r>
              <a:rPr lang="zh-CN" altLang="zh-CN" dirty="0"/>
              <a:t>零本</a:t>
            </a:r>
            <a:r>
              <a:rPr lang="en-US" altLang="zh-CN" dirty="0"/>
              <a:t>'</a:t>
            </a:r>
            <a:r>
              <a:rPr lang="zh-CN" altLang="zh-CN" dirty="0"/>
              <a:t>，只剩</a:t>
            </a:r>
            <a:r>
              <a:rPr lang="en-US" altLang="zh-CN" dirty="0"/>
              <a:t>1</a:t>
            </a:r>
            <a:r>
              <a:rPr lang="zh-CN" altLang="zh-CN" dirty="0"/>
              <a:t>本在架，则显示为</a:t>
            </a:r>
            <a:r>
              <a:rPr lang="en-US" altLang="zh-CN" dirty="0"/>
              <a:t>'</a:t>
            </a:r>
            <a:r>
              <a:rPr lang="zh-CN" altLang="zh-CN" dirty="0"/>
              <a:t>孤本</a:t>
            </a:r>
            <a:r>
              <a:rPr lang="en-US" altLang="zh-CN" dirty="0"/>
              <a:t>'</a:t>
            </a:r>
            <a:r>
              <a:rPr lang="zh-CN" altLang="zh-CN" dirty="0"/>
              <a:t>，少于</a:t>
            </a:r>
            <a:r>
              <a:rPr lang="en-US" altLang="zh-CN" dirty="0"/>
              <a:t>6</a:t>
            </a:r>
            <a:r>
              <a:rPr lang="zh-CN" altLang="zh-CN" dirty="0"/>
              <a:t>本则显示为</a:t>
            </a:r>
            <a:r>
              <a:rPr lang="en-US" altLang="zh-CN" dirty="0"/>
              <a:t>'</a:t>
            </a:r>
            <a:r>
              <a:rPr lang="zh-CN" altLang="zh-CN" dirty="0"/>
              <a:t>少量</a:t>
            </a:r>
            <a:r>
              <a:rPr lang="en-US" altLang="zh-CN" dirty="0"/>
              <a:t>'</a:t>
            </a:r>
            <a:r>
              <a:rPr lang="zh-CN" altLang="zh-CN" dirty="0"/>
              <a:t>，否则显示为</a:t>
            </a:r>
            <a:r>
              <a:rPr lang="en-US" altLang="zh-CN" dirty="0"/>
              <a:t>'</a:t>
            </a:r>
            <a:r>
              <a:rPr lang="zh-CN" altLang="zh-CN" dirty="0"/>
              <a:t>大量</a:t>
            </a:r>
            <a:r>
              <a:rPr lang="en-US" altLang="zh-CN" dirty="0"/>
              <a:t>'</a:t>
            </a:r>
            <a:r>
              <a:rPr lang="zh-CN" altLang="zh-CN" dirty="0"/>
              <a:t>，只显示前</a:t>
            </a:r>
            <a:r>
              <a:rPr lang="en-US" altLang="zh-CN" dirty="0"/>
              <a:t>10</a:t>
            </a:r>
            <a:r>
              <a:rPr lang="zh-CN" altLang="zh-CN" dirty="0"/>
              <a:t>本书的情况。在命令行窗口中输入如下命令，显示结果如图</a:t>
            </a:r>
            <a:r>
              <a:rPr lang="en-US" altLang="zh-CN" dirty="0"/>
              <a:t>8-3</a:t>
            </a:r>
            <a:r>
              <a:rPr lang="zh-CN" altLang="zh-CN" dirty="0"/>
              <a:t>所示。</a:t>
            </a:r>
          </a:p>
          <a:p>
            <a:pPr marL="0" indent="0">
              <a:buNone/>
            </a:pPr>
            <a:r>
              <a:rPr lang="en-US" altLang="zh-CN" dirty="0"/>
              <a:t>select </a:t>
            </a:r>
            <a:r>
              <a:rPr lang="en-US" altLang="zh-CN" dirty="0" err="1"/>
              <a:t>bookNo</a:t>
            </a:r>
            <a:r>
              <a:rPr lang="en-US" altLang="zh-CN" dirty="0"/>
              <a:t> </a:t>
            </a:r>
            <a:r>
              <a:rPr lang="zh-CN" altLang="zh-CN" dirty="0"/>
              <a:t>书号</a:t>
            </a:r>
            <a:r>
              <a:rPr lang="en-US" altLang="zh-CN" dirty="0"/>
              <a:t>,</a:t>
            </a:r>
            <a:r>
              <a:rPr lang="en-US" altLang="zh-CN" dirty="0" err="1"/>
              <a:t>bookname</a:t>
            </a:r>
            <a:r>
              <a:rPr lang="en-US" altLang="zh-CN" dirty="0"/>
              <a:t> </a:t>
            </a:r>
            <a:r>
              <a:rPr lang="zh-CN" altLang="zh-CN" dirty="0"/>
              <a:t>书名</a:t>
            </a:r>
            <a:r>
              <a:rPr lang="en-US" altLang="zh-CN" dirty="0"/>
              <a:t>,</a:t>
            </a:r>
            <a:endParaRPr lang="zh-CN" altLang="zh-CN" dirty="0"/>
          </a:p>
          <a:p>
            <a:pPr marL="0" indent="0">
              <a:buNone/>
            </a:pPr>
            <a:r>
              <a:rPr lang="en-US" altLang="zh-CN" dirty="0"/>
              <a:t>  case </a:t>
            </a:r>
            <a:endParaRPr lang="zh-CN" altLang="zh-CN" dirty="0"/>
          </a:p>
          <a:p>
            <a:pPr marL="0" indent="0">
              <a:buNone/>
            </a:pPr>
            <a:r>
              <a:rPr lang="en-US" altLang="zh-CN" dirty="0"/>
              <a:t>    when number=0 then '</a:t>
            </a:r>
            <a:r>
              <a:rPr lang="zh-CN" altLang="zh-CN" dirty="0"/>
              <a:t>零本</a:t>
            </a:r>
            <a:r>
              <a:rPr lang="en-US" altLang="zh-CN" dirty="0"/>
              <a:t>'</a:t>
            </a:r>
            <a:endParaRPr lang="zh-CN" altLang="zh-CN" dirty="0"/>
          </a:p>
          <a:p>
            <a:pPr marL="0" indent="0">
              <a:buNone/>
            </a:pPr>
            <a:r>
              <a:rPr lang="en-US" altLang="zh-CN" dirty="0"/>
              <a:t>    when number=1 then '</a:t>
            </a:r>
            <a:r>
              <a:rPr lang="zh-CN" altLang="zh-CN" dirty="0"/>
              <a:t>孤本</a:t>
            </a:r>
            <a:r>
              <a:rPr lang="en-US" altLang="zh-CN" dirty="0"/>
              <a:t>'</a:t>
            </a:r>
            <a:endParaRPr lang="zh-CN" altLang="zh-CN" dirty="0"/>
          </a:p>
          <a:p>
            <a:pPr marL="0" indent="0">
              <a:buNone/>
            </a:pPr>
            <a:r>
              <a:rPr lang="en-US" altLang="zh-CN" dirty="0"/>
              <a:t>    when number&gt;1 and number&lt;6 then '</a:t>
            </a:r>
            <a:r>
              <a:rPr lang="zh-CN" altLang="zh-CN" dirty="0"/>
              <a:t>少量</a:t>
            </a:r>
            <a:r>
              <a:rPr lang="en-US" altLang="zh-CN" dirty="0"/>
              <a:t>' </a:t>
            </a:r>
            <a:endParaRPr lang="zh-CN" altLang="zh-CN" dirty="0"/>
          </a:p>
          <a:p>
            <a:pPr marL="0" indent="0">
              <a:buNone/>
            </a:pPr>
            <a:r>
              <a:rPr lang="en-US" altLang="zh-CN" dirty="0"/>
              <a:t>    else '</a:t>
            </a:r>
            <a:r>
              <a:rPr lang="zh-CN" altLang="zh-CN" dirty="0"/>
              <a:t>大量</a:t>
            </a:r>
            <a:r>
              <a:rPr lang="en-US" altLang="zh-CN" dirty="0"/>
              <a:t>'</a:t>
            </a:r>
            <a:endParaRPr lang="zh-CN" altLang="zh-CN" dirty="0"/>
          </a:p>
          <a:p>
            <a:pPr marL="0" indent="0">
              <a:buNone/>
            </a:pPr>
            <a:r>
              <a:rPr lang="en-US" altLang="zh-CN" dirty="0"/>
              <a:t>  </a:t>
            </a:r>
            <a:r>
              <a:rPr lang="en-US" altLang="zh-CN" dirty="0">
                <a:solidFill>
                  <a:srgbClr val="FF0000"/>
                </a:solidFill>
              </a:rPr>
              <a:t>end as </a:t>
            </a:r>
            <a:r>
              <a:rPr lang="zh-CN" altLang="zh-CN" dirty="0">
                <a:solidFill>
                  <a:srgbClr val="FF0000"/>
                </a:solidFill>
              </a:rPr>
              <a:t>数量</a:t>
            </a:r>
          </a:p>
          <a:p>
            <a:pPr marL="0" indent="0">
              <a:buNone/>
            </a:pPr>
            <a:r>
              <a:rPr lang="en-US" altLang="zh-CN" dirty="0"/>
              <a:t>from book limit 10;  </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27</a:t>
            </a:fld>
            <a:endParaRPr lang="en-US" altLang="zh-CN"/>
          </a:p>
        </p:txBody>
      </p:sp>
    </p:spTree>
    <p:extLst>
      <p:ext uri="{BB962C8B-B14F-4D97-AF65-F5344CB8AC3E}">
        <p14:creationId xmlns:p14="http://schemas.microsoft.com/office/powerpoint/2010/main" val="14956973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rPr>
              <a:t>流程控制语句</a:t>
            </a:r>
            <a:endParaRPr lang="zh-CN" altLang="en-US" dirty="0">
              <a:solidFill>
                <a:srgbClr val="FF0000"/>
              </a:solidFill>
            </a:endParaRPr>
          </a:p>
        </p:txBody>
      </p:sp>
      <p:sp>
        <p:nvSpPr>
          <p:cNvPr id="3" name="内容占位符 2"/>
          <p:cNvSpPr>
            <a:spLocks noGrp="1"/>
          </p:cNvSpPr>
          <p:nvPr>
            <p:ph idx="1"/>
          </p:nvPr>
        </p:nvSpPr>
        <p:spPr/>
        <p:txBody>
          <a:bodyPr/>
          <a:lstStyle/>
          <a:p>
            <a:r>
              <a:rPr lang="zh-CN" altLang="zh-CN" dirty="0"/>
              <a:t>在数据库编程中常常需要使用流程控制语句来控制程序的流程。</a:t>
            </a:r>
            <a:r>
              <a:rPr lang="en-US" altLang="zh-CN" dirty="0"/>
              <a:t>MySQL</a:t>
            </a:r>
            <a:r>
              <a:rPr lang="zh-CN" altLang="zh-CN" dirty="0"/>
              <a:t>中流程控制语句主要有：</a:t>
            </a:r>
            <a:r>
              <a:rPr lang="en-US" altLang="zh-CN" dirty="0"/>
              <a:t>IF</a:t>
            </a:r>
            <a:r>
              <a:rPr lang="zh-CN" altLang="zh-CN" dirty="0"/>
              <a:t>语句、</a:t>
            </a:r>
            <a:r>
              <a:rPr lang="en-US" altLang="zh-CN" dirty="0"/>
              <a:t>CASE</a:t>
            </a:r>
            <a:r>
              <a:rPr lang="zh-CN" altLang="zh-CN" dirty="0"/>
              <a:t>语句、</a:t>
            </a:r>
            <a:r>
              <a:rPr lang="en-US" altLang="zh-CN" dirty="0"/>
              <a:t>LOOP</a:t>
            </a:r>
            <a:r>
              <a:rPr lang="zh-CN" altLang="zh-CN" dirty="0"/>
              <a:t>语句、</a:t>
            </a:r>
            <a:r>
              <a:rPr lang="en-US" altLang="zh-CN" dirty="0"/>
              <a:t>LEAVE</a:t>
            </a:r>
            <a:r>
              <a:rPr lang="zh-CN" altLang="zh-CN" dirty="0"/>
              <a:t>语句、</a:t>
            </a:r>
            <a:r>
              <a:rPr lang="en-US" altLang="zh-CN" dirty="0"/>
              <a:t>ITERATE</a:t>
            </a:r>
            <a:r>
              <a:rPr lang="zh-CN" altLang="zh-CN" dirty="0"/>
              <a:t>语句、</a:t>
            </a:r>
            <a:r>
              <a:rPr lang="en-US" altLang="zh-CN" dirty="0"/>
              <a:t>REPEAT</a:t>
            </a:r>
            <a:r>
              <a:rPr lang="zh-CN" altLang="zh-CN" dirty="0"/>
              <a:t>语句和</a:t>
            </a:r>
            <a:r>
              <a:rPr lang="en-US" altLang="zh-CN" dirty="0"/>
              <a:t>WHILE</a:t>
            </a:r>
            <a:r>
              <a:rPr lang="zh-CN" altLang="zh-CN" dirty="0"/>
              <a:t>语句等。</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28</a:t>
            </a:fld>
            <a:endParaRPr lang="en-US" altLang="zh-CN"/>
          </a:p>
        </p:txBody>
      </p:sp>
    </p:spTree>
    <p:extLst>
      <p:ext uri="{BB962C8B-B14F-4D97-AF65-F5344CB8AC3E}">
        <p14:creationId xmlns:p14="http://schemas.microsoft.com/office/powerpoint/2010/main" val="2585017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70000" lnSpcReduction="20000"/>
          </a:bodyPr>
          <a:lstStyle/>
          <a:p>
            <a:r>
              <a:rPr lang="en-US" altLang="zh-CN" dirty="0"/>
              <a:t>1. IF</a:t>
            </a:r>
            <a:r>
              <a:rPr lang="zh-CN" altLang="zh-CN" dirty="0"/>
              <a:t>语句</a:t>
            </a:r>
          </a:p>
          <a:p>
            <a:r>
              <a:rPr lang="en-US" altLang="zh-CN" dirty="0"/>
              <a:t>IF </a:t>
            </a:r>
            <a:r>
              <a:rPr lang="zh-CN" altLang="zh-CN" dirty="0"/>
              <a:t>语句用来进行条件判断，根据是否满足条件（可包含多个条件），来执行不同的语句，是流程控制中最常用的判断语句。其语法的基本形式如下：</a:t>
            </a:r>
          </a:p>
          <a:p>
            <a:pPr marL="0" indent="0">
              <a:buNone/>
            </a:pPr>
            <a:r>
              <a:rPr lang="en-US" altLang="zh-CN" dirty="0"/>
              <a:t>IF </a:t>
            </a:r>
            <a:r>
              <a:rPr lang="en-US" altLang="zh-CN" dirty="0" err="1"/>
              <a:t>search_condition</a:t>
            </a:r>
            <a:r>
              <a:rPr lang="en-US" altLang="zh-CN" dirty="0"/>
              <a:t> THEN </a:t>
            </a:r>
            <a:r>
              <a:rPr lang="en-US" altLang="zh-CN" dirty="0" err="1"/>
              <a:t>statement_list</a:t>
            </a:r>
            <a:endParaRPr lang="zh-CN" altLang="zh-CN" dirty="0"/>
          </a:p>
          <a:p>
            <a:pPr marL="0" indent="0">
              <a:buNone/>
            </a:pPr>
            <a:r>
              <a:rPr lang="en-US" altLang="zh-CN" dirty="0"/>
              <a:t>    [ELSEIF </a:t>
            </a:r>
            <a:r>
              <a:rPr lang="en-US" altLang="zh-CN" dirty="0" err="1"/>
              <a:t>search_condition</a:t>
            </a:r>
            <a:r>
              <a:rPr lang="en-US" altLang="zh-CN" dirty="0"/>
              <a:t> THEN </a:t>
            </a:r>
            <a:r>
              <a:rPr lang="en-US" altLang="zh-CN" dirty="0" err="1"/>
              <a:t>statement_list</a:t>
            </a:r>
            <a:r>
              <a:rPr lang="en-US" altLang="zh-CN" dirty="0"/>
              <a:t>]...</a:t>
            </a:r>
            <a:endParaRPr lang="zh-CN" altLang="zh-CN" dirty="0"/>
          </a:p>
          <a:p>
            <a:pPr marL="0" indent="0">
              <a:buNone/>
            </a:pPr>
            <a:r>
              <a:rPr lang="en-US" altLang="zh-CN" dirty="0"/>
              <a:t>    [ELSE </a:t>
            </a:r>
            <a:r>
              <a:rPr lang="en-US" altLang="zh-CN" dirty="0" err="1"/>
              <a:t>statement_list</a:t>
            </a:r>
            <a:r>
              <a:rPr lang="en-US" altLang="zh-CN" dirty="0"/>
              <a:t>]</a:t>
            </a:r>
            <a:endParaRPr lang="zh-CN" altLang="zh-CN" dirty="0"/>
          </a:p>
          <a:p>
            <a:pPr marL="0" indent="0">
              <a:buNone/>
            </a:pPr>
            <a:r>
              <a:rPr lang="en-US" altLang="zh-CN" dirty="0"/>
              <a:t>END IF;</a:t>
            </a:r>
            <a:endParaRPr lang="zh-CN" altLang="zh-CN" dirty="0"/>
          </a:p>
          <a:p>
            <a:r>
              <a:rPr lang="zh-CN" altLang="zh-CN" dirty="0"/>
              <a:t>其中，</a:t>
            </a:r>
            <a:r>
              <a:rPr lang="en-US" altLang="zh-CN" dirty="0" err="1"/>
              <a:t>search_condition</a:t>
            </a:r>
            <a:r>
              <a:rPr lang="zh-CN" altLang="zh-CN" dirty="0"/>
              <a:t>参数表示条件判断语句，如果返回值为</a:t>
            </a:r>
            <a:r>
              <a:rPr lang="en-US" altLang="zh-CN" dirty="0"/>
              <a:t>TRUE</a:t>
            </a:r>
            <a:r>
              <a:rPr lang="zh-CN" altLang="zh-CN" dirty="0"/>
              <a:t>，相应的</a:t>
            </a:r>
            <a:r>
              <a:rPr lang="en-US" altLang="zh-CN" dirty="0"/>
              <a:t>SQL</a:t>
            </a:r>
            <a:r>
              <a:rPr lang="zh-CN" altLang="zh-CN" dirty="0"/>
              <a:t>语句列表</a:t>
            </a:r>
            <a:r>
              <a:rPr lang="en-US" altLang="zh-CN" dirty="0" err="1"/>
              <a:t>statement_list</a:t>
            </a:r>
            <a:r>
              <a:rPr lang="zh-CN" altLang="zh-CN" dirty="0"/>
              <a:t>被执行；如果返回值为</a:t>
            </a:r>
            <a:r>
              <a:rPr lang="en-US" altLang="zh-CN" dirty="0"/>
              <a:t>FALSE</a:t>
            </a:r>
            <a:r>
              <a:rPr lang="zh-CN" altLang="zh-CN" dirty="0"/>
              <a:t>，则</a:t>
            </a:r>
            <a:r>
              <a:rPr lang="en-US" altLang="zh-CN" dirty="0"/>
              <a:t>ELSE</a:t>
            </a:r>
            <a:r>
              <a:rPr lang="zh-CN" altLang="zh-CN" dirty="0"/>
              <a:t>子句的语句列表被执行。</a:t>
            </a:r>
            <a:r>
              <a:rPr lang="en-US" altLang="zh-CN" dirty="0" err="1"/>
              <a:t>statement_list</a:t>
            </a:r>
            <a:r>
              <a:rPr lang="zh-CN" altLang="zh-CN" dirty="0"/>
              <a:t>可以包括一个或多个语句。</a:t>
            </a:r>
          </a:p>
          <a:p>
            <a:r>
              <a:rPr lang="zh-CN" altLang="zh-CN" dirty="0"/>
              <a:t>注意：上节中的</a:t>
            </a:r>
            <a:r>
              <a:rPr lang="en-US" altLang="zh-CN" dirty="0"/>
              <a:t>IF( )</a:t>
            </a:r>
            <a:r>
              <a:rPr lang="zh-CN" altLang="zh-CN" dirty="0"/>
              <a:t>函数不同于这里的</a:t>
            </a:r>
            <a:r>
              <a:rPr lang="en-US" altLang="zh-CN" dirty="0"/>
              <a:t>IF</a:t>
            </a:r>
            <a:r>
              <a:rPr lang="zh-CN" altLang="zh-CN" dirty="0" smtClean="0"/>
              <a:t>语句</a:t>
            </a:r>
            <a:r>
              <a:rPr lang="zh-CN" altLang="en-US" dirty="0"/>
              <a:t>。</a:t>
            </a:r>
            <a:endParaRPr lang="zh-CN" altLang="zh-CN"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29</a:t>
            </a:fld>
            <a:endParaRPr lang="en-US" altLang="zh-CN"/>
          </a:p>
        </p:txBody>
      </p:sp>
    </p:spTree>
    <p:extLst>
      <p:ext uri="{BB962C8B-B14F-4D97-AF65-F5344CB8AC3E}">
        <p14:creationId xmlns:p14="http://schemas.microsoft.com/office/powerpoint/2010/main" val="2429435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数据库编程</a:t>
            </a:r>
            <a:endParaRPr lang="zh-CN" altLang="en-US" dirty="0"/>
          </a:p>
        </p:txBody>
      </p:sp>
      <p:sp>
        <p:nvSpPr>
          <p:cNvPr id="3" name="内容占位符 2"/>
          <p:cNvSpPr>
            <a:spLocks noGrp="1"/>
          </p:cNvSpPr>
          <p:nvPr>
            <p:ph idx="1"/>
          </p:nvPr>
        </p:nvSpPr>
        <p:spPr/>
        <p:txBody>
          <a:bodyPr numCol="3">
            <a:noAutofit/>
          </a:bodyPr>
          <a:lstStyle/>
          <a:p>
            <a:pPr marL="0" indent="0">
              <a:buNone/>
            </a:pPr>
            <a:r>
              <a:rPr lang="zh-CN" altLang="zh-CN" sz="1400" b="1" dirty="0"/>
              <a:t>任务</a:t>
            </a:r>
            <a:r>
              <a:rPr lang="en-US" altLang="zh-CN" sz="1400" b="1" dirty="0"/>
              <a:t>1 </a:t>
            </a:r>
            <a:endParaRPr lang="zh-CN" altLang="zh-CN" sz="1400" dirty="0"/>
          </a:p>
          <a:p>
            <a:pPr marL="0" indent="0">
              <a:buNone/>
            </a:pPr>
            <a:r>
              <a:rPr lang="zh-CN" altLang="zh-CN" sz="1400" dirty="0"/>
              <a:t>任务描述：掌握数据库编程的基础知识。</a:t>
            </a:r>
          </a:p>
          <a:p>
            <a:pPr marL="0" indent="0">
              <a:buNone/>
            </a:pPr>
            <a:r>
              <a:rPr lang="zh-CN" altLang="zh-CN" sz="1400" dirty="0"/>
              <a:t>知识准备：</a:t>
            </a:r>
          </a:p>
          <a:p>
            <a:pPr marL="0" indent="0">
              <a:buNone/>
            </a:pPr>
            <a:r>
              <a:rPr lang="en-US" altLang="zh-CN" sz="1400" dirty="0"/>
              <a:t>1.</a:t>
            </a:r>
            <a:r>
              <a:rPr lang="zh-CN" altLang="zh-CN" sz="1400" dirty="0"/>
              <a:t>熟悉数据常量和数据类型；</a:t>
            </a:r>
          </a:p>
          <a:p>
            <a:pPr marL="0" indent="0">
              <a:buNone/>
            </a:pPr>
            <a:r>
              <a:rPr lang="en-US" altLang="zh-CN" sz="1400" dirty="0"/>
              <a:t>2.</a:t>
            </a:r>
            <a:r>
              <a:rPr lang="zh-CN" altLang="zh-CN" sz="1400" dirty="0"/>
              <a:t>熟悉常用的聚合函数和使用方法；</a:t>
            </a:r>
          </a:p>
          <a:p>
            <a:pPr marL="0" indent="0">
              <a:buNone/>
            </a:pPr>
            <a:r>
              <a:rPr lang="en-US" altLang="zh-CN" sz="1400" dirty="0"/>
              <a:t>3.</a:t>
            </a:r>
            <a:r>
              <a:rPr lang="zh-CN" altLang="zh-CN" sz="1400" dirty="0"/>
              <a:t>熟悉已学编程语言的常见程序流程。</a:t>
            </a:r>
          </a:p>
          <a:p>
            <a:pPr marL="0" indent="0">
              <a:buNone/>
            </a:pPr>
            <a:r>
              <a:rPr lang="zh-CN" altLang="zh-CN" sz="1400" dirty="0"/>
              <a:t>任务实施：</a:t>
            </a:r>
          </a:p>
          <a:p>
            <a:pPr marL="0" indent="0">
              <a:buNone/>
            </a:pPr>
            <a:r>
              <a:rPr lang="en-US" altLang="zh-CN" sz="1400" dirty="0"/>
              <a:t>1.</a:t>
            </a:r>
            <a:r>
              <a:rPr lang="zh-CN" altLang="zh-CN" sz="1400" dirty="0"/>
              <a:t>理解变量，并掌握变量的定义方法；</a:t>
            </a:r>
          </a:p>
          <a:p>
            <a:pPr marL="0" indent="0">
              <a:buNone/>
            </a:pPr>
            <a:r>
              <a:rPr lang="en-US" altLang="zh-CN" sz="1400" dirty="0"/>
              <a:t>2.</a:t>
            </a:r>
            <a:r>
              <a:rPr lang="zh-CN" altLang="zh-CN" sz="1400" dirty="0"/>
              <a:t>理解并熟悉常用系统内置函数的使用方法；</a:t>
            </a:r>
          </a:p>
          <a:p>
            <a:pPr marL="0" indent="0">
              <a:buNone/>
            </a:pPr>
            <a:r>
              <a:rPr lang="en-US" altLang="zh-CN" sz="1400" dirty="0"/>
              <a:t>3.</a:t>
            </a:r>
            <a:r>
              <a:rPr lang="zh-CN" altLang="zh-CN" sz="1400" dirty="0"/>
              <a:t>分析常见的流程控制语句并学会编写。</a:t>
            </a:r>
          </a:p>
          <a:p>
            <a:pPr marL="0" indent="0">
              <a:buNone/>
            </a:pPr>
            <a:r>
              <a:rPr lang="en-US" altLang="zh-CN" sz="1400" dirty="0"/>
              <a:t> </a:t>
            </a:r>
            <a:endParaRPr lang="zh-CN" altLang="zh-CN" sz="1400" dirty="0"/>
          </a:p>
          <a:p>
            <a:pPr marL="0" indent="0">
              <a:buNone/>
            </a:pPr>
            <a:r>
              <a:rPr lang="zh-CN" altLang="zh-CN" sz="1400" b="1" dirty="0"/>
              <a:t>任务</a:t>
            </a:r>
            <a:r>
              <a:rPr lang="en-US" altLang="zh-CN" sz="1400" b="1" dirty="0"/>
              <a:t>2 </a:t>
            </a:r>
            <a:endParaRPr lang="zh-CN" altLang="zh-CN" sz="1400" dirty="0"/>
          </a:p>
          <a:p>
            <a:pPr marL="0" indent="0">
              <a:buNone/>
            </a:pPr>
            <a:r>
              <a:rPr lang="zh-CN" altLang="zh-CN" sz="1400" dirty="0"/>
              <a:t>任务描述：创建并使用存储过程。</a:t>
            </a:r>
          </a:p>
          <a:p>
            <a:pPr marL="0" indent="0">
              <a:buNone/>
            </a:pPr>
            <a:r>
              <a:rPr lang="zh-CN" altLang="zh-CN" sz="1400" dirty="0"/>
              <a:t>知识准备：</a:t>
            </a:r>
          </a:p>
          <a:p>
            <a:pPr marL="0" indent="0">
              <a:buNone/>
            </a:pPr>
            <a:r>
              <a:rPr lang="en-US" altLang="zh-CN" sz="1400" dirty="0"/>
              <a:t>1.</a:t>
            </a:r>
            <a:r>
              <a:rPr lang="zh-CN" altLang="zh-CN" sz="1400" dirty="0"/>
              <a:t>了解存储过程的功能；</a:t>
            </a:r>
          </a:p>
          <a:p>
            <a:pPr marL="0" indent="0">
              <a:buNone/>
            </a:pPr>
            <a:r>
              <a:rPr lang="en-US" altLang="zh-CN" sz="1400" dirty="0"/>
              <a:t>2.</a:t>
            </a:r>
            <a:r>
              <a:rPr lang="zh-CN" altLang="zh-CN" sz="1400" dirty="0"/>
              <a:t>理解存储过程的含义和设计思想。</a:t>
            </a:r>
          </a:p>
          <a:p>
            <a:pPr marL="0" indent="0">
              <a:buNone/>
            </a:pPr>
            <a:r>
              <a:rPr lang="zh-CN" altLang="zh-CN" sz="1400" dirty="0"/>
              <a:t>任务实施：</a:t>
            </a:r>
          </a:p>
          <a:p>
            <a:pPr marL="0" indent="0">
              <a:buNone/>
            </a:pPr>
            <a:r>
              <a:rPr lang="en-US" altLang="zh-CN" sz="1400" dirty="0"/>
              <a:t>1.</a:t>
            </a:r>
            <a:r>
              <a:rPr lang="zh-CN" altLang="zh-CN" sz="1400" dirty="0"/>
              <a:t>创建并查看存储过程；</a:t>
            </a:r>
          </a:p>
          <a:p>
            <a:pPr marL="0" indent="0">
              <a:buNone/>
            </a:pPr>
            <a:r>
              <a:rPr lang="en-US" altLang="zh-CN" sz="1400" dirty="0"/>
              <a:t>2.</a:t>
            </a:r>
            <a:r>
              <a:rPr lang="zh-CN" altLang="zh-CN" sz="1400" dirty="0"/>
              <a:t>调用存储过程的方法；</a:t>
            </a:r>
          </a:p>
          <a:p>
            <a:pPr marL="0" indent="0">
              <a:buNone/>
            </a:pPr>
            <a:r>
              <a:rPr lang="en-US" altLang="zh-CN" sz="1400" dirty="0"/>
              <a:t>3.</a:t>
            </a:r>
            <a:r>
              <a:rPr lang="zh-CN" altLang="zh-CN" sz="1400" dirty="0"/>
              <a:t>结合用户需求设计存储过程的方法。</a:t>
            </a:r>
          </a:p>
          <a:p>
            <a:pPr marL="0" indent="0">
              <a:buNone/>
            </a:pPr>
            <a:r>
              <a:rPr lang="en-US" altLang="zh-CN" sz="1400" dirty="0"/>
              <a:t> </a:t>
            </a:r>
            <a:endParaRPr lang="zh-CN" altLang="zh-CN" sz="1400" dirty="0"/>
          </a:p>
          <a:p>
            <a:pPr marL="0" indent="0">
              <a:buNone/>
            </a:pPr>
            <a:r>
              <a:rPr lang="zh-CN" altLang="zh-CN" sz="1400" b="1" dirty="0"/>
              <a:t>任务</a:t>
            </a:r>
            <a:r>
              <a:rPr lang="en-US" altLang="zh-CN" sz="1400" b="1" dirty="0"/>
              <a:t>3 </a:t>
            </a:r>
            <a:endParaRPr lang="zh-CN" altLang="zh-CN" sz="1400" dirty="0"/>
          </a:p>
          <a:p>
            <a:pPr marL="0" indent="0">
              <a:buNone/>
            </a:pPr>
            <a:r>
              <a:rPr lang="zh-CN" altLang="zh-CN" sz="1400" dirty="0"/>
              <a:t>任务描述：创建并使用存储函数。</a:t>
            </a:r>
          </a:p>
          <a:p>
            <a:pPr marL="0" indent="0">
              <a:buNone/>
            </a:pPr>
            <a:r>
              <a:rPr lang="zh-CN" altLang="zh-CN" sz="1400" dirty="0"/>
              <a:t>知识准备：</a:t>
            </a:r>
          </a:p>
          <a:p>
            <a:pPr marL="0" indent="0">
              <a:buNone/>
            </a:pPr>
            <a:r>
              <a:rPr lang="en-US" altLang="zh-CN" sz="1400" dirty="0"/>
              <a:t>1.</a:t>
            </a:r>
            <a:r>
              <a:rPr lang="zh-CN" altLang="zh-CN" sz="1400" dirty="0"/>
              <a:t>了解存储函数的功能；</a:t>
            </a:r>
          </a:p>
          <a:p>
            <a:pPr marL="0" indent="0">
              <a:buNone/>
            </a:pPr>
            <a:r>
              <a:rPr lang="en-US" altLang="zh-CN" sz="1400" dirty="0"/>
              <a:t>2.</a:t>
            </a:r>
            <a:r>
              <a:rPr lang="zh-CN" altLang="zh-CN" sz="1400" dirty="0"/>
              <a:t>理解存储函数的含义和设计思想。</a:t>
            </a:r>
          </a:p>
          <a:p>
            <a:pPr marL="0" indent="0">
              <a:buNone/>
            </a:pPr>
            <a:r>
              <a:rPr lang="zh-CN" altLang="zh-CN" sz="1400" dirty="0"/>
              <a:t>任务实施：</a:t>
            </a:r>
          </a:p>
          <a:p>
            <a:pPr marL="0" indent="0">
              <a:buNone/>
            </a:pPr>
            <a:r>
              <a:rPr lang="en-US" altLang="zh-CN" sz="1400" dirty="0"/>
              <a:t>1.</a:t>
            </a:r>
            <a:r>
              <a:rPr lang="zh-CN" altLang="zh-CN" sz="1400" dirty="0"/>
              <a:t>创建并查看存储函数；</a:t>
            </a:r>
          </a:p>
          <a:p>
            <a:pPr marL="0" indent="0">
              <a:buNone/>
            </a:pPr>
            <a:r>
              <a:rPr lang="en-US" altLang="zh-CN" sz="1400" dirty="0"/>
              <a:t>2.</a:t>
            </a:r>
            <a:r>
              <a:rPr lang="zh-CN" altLang="zh-CN" sz="1400" dirty="0"/>
              <a:t>使用存储函数的方法；</a:t>
            </a:r>
          </a:p>
          <a:p>
            <a:pPr marL="0" indent="0">
              <a:buNone/>
            </a:pPr>
            <a:r>
              <a:rPr lang="en-US" altLang="zh-CN" sz="1400" dirty="0"/>
              <a:t>3.</a:t>
            </a:r>
            <a:r>
              <a:rPr lang="zh-CN" altLang="zh-CN" sz="1400" dirty="0"/>
              <a:t>结合用户需求设计存储函数的方法。</a:t>
            </a:r>
          </a:p>
          <a:p>
            <a:pPr marL="0" indent="0">
              <a:buNone/>
            </a:pPr>
            <a:r>
              <a:rPr lang="en-US" altLang="zh-CN" sz="1400" dirty="0"/>
              <a:t> </a:t>
            </a:r>
            <a:endParaRPr lang="zh-CN" altLang="zh-CN" sz="1400" dirty="0"/>
          </a:p>
          <a:p>
            <a:pPr marL="0" indent="0">
              <a:buNone/>
            </a:pPr>
            <a:r>
              <a:rPr lang="zh-CN" altLang="zh-CN" sz="1400" b="1" dirty="0"/>
              <a:t>任务</a:t>
            </a:r>
            <a:r>
              <a:rPr lang="en-US" altLang="zh-CN" sz="1400" b="1" dirty="0"/>
              <a:t>4 </a:t>
            </a:r>
            <a:endParaRPr lang="zh-CN" altLang="zh-CN" sz="1400" dirty="0"/>
          </a:p>
          <a:p>
            <a:pPr marL="0" indent="0">
              <a:buNone/>
            </a:pPr>
            <a:r>
              <a:rPr lang="zh-CN" altLang="zh-CN" sz="1400" dirty="0"/>
              <a:t>任务描述：创建并使用触发器。</a:t>
            </a:r>
          </a:p>
          <a:p>
            <a:pPr marL="0" indent="0">
              <a:buNone/>
            </a:pPr>
            <a:r>
              <a:rPr lang="zh-CN" altLang="zh-CN" sz="1400" dirty="0"/>
              <a:t>知识准备：</a:t>
            </a:r>
          </a:p>
          <a:p>
            <a:pPr marL="0" indent="0">
              <a:buNone/>
            </a:pPr>
            <a:r>
              <a:rPr lang="en-US" altLang="zh-CN" sz="1400" dirty="0"/>
              <a:t>1.</a:t>
            </a:r>
            <a:r>
              <a:rPr lang="zh-CN" altLang="zh-CN" sz="1400" dirty="0"/>
              <a:t>了解触发器的功能；</a:t>
            </a:r>
          </a:p>
          <a:p>
            <a:pPr marL="0" indent="0">
              <a:buNone/>
            </a:pPr>
            <a:r>
              <a:rPr lang="en-US" altLang="zh-CN" sz="1400" dirty="0"/>
              <a:t>2.</a:t>
            </a:r>
            <a:r>
              <a:rPr lang="zh-CN" altLang="zh-CN" sz="1400" dirty="0"/>
              <a:t>理解触发器的含义和设计思想。</a:t>
            </a:r>
          </a:p>
          <a:p>
            <a:pPr marL="0" indent="0">
              <a:buNone/>
            </a:pPr>
            <a:r>
              <a:rPr lang="zh-CN" altLang="zh-CN" sz="1400" dirty="0"/>
              <a:t>任务实施：</a:t>
            </a:r>
          </a:p>
          <a:p>
            <a:pPr marL="0" indent="0">
              <a:buNone/>
            </a:pPr>
            <a:r>
              <a:rPr lang="en-US" altLang="zh-CN" sz="1400" dirty="0"/>
              <a:t>1.</a:t>
            </a:r>
            <a:r>
              <a:rPr lang="zh-CN" altLang="zh-CN" sz="1400" dirty="0"/>
              <a:t>熟练掌握游标的设计步骤；</a:t>
            </a:r>
          </a:p>
          <a:p>
            <a:pPr marL="0" indent="0">
              <a:buNone/>
            </a:pPr>
            <a:r>
              <a:rPr lang="en-US" altLang="zh-CN" sz="1400" dirty="0"/>
              <a:t>2.</a:t>
            </a:r>
            <a:r>
              <a:rPr lang="zh-CN" altLang="zh-CN" sz="1400" dirty="0"/>
              <a:t>创建并使用游标；</a:t>
            </a:r>
          </a:p>
          <a:p>
            <a:pPr marL="0" indent="0">
              <a:buNone/>
            </a:pPr>
            <a:r>
              <a:rPr lang="en-US" altLang="zh-CN" sz="1400" dirty="0"/>
              <a:t> </a:t>
            </a:r>
            <a:endParaRPr lang="zh-CN" altLang="zh-CN" sz="1400" dirty="0"/>
          </a:p>
          <a:p>
            <a:pPr marL="0" indent="0">
              <a:buNone/>
            </a:pPr>
            <a:r>
              <a:rPr lang="zh-CN" altLang="zh-CN" sz="1400" b="1" dirty="0"/>
              <a:t>任务</a:t>
            </a:r>
            <a:r>
              <a:rPr lang="en-US" altLang="zh-CN" sz="1400" b="1" dirty="0"/>
              <a:t>5 </a:t>
            </a:r>
            <a:endParaRPr lang="zh-CN" altLang="zh-CN" sz="1400" dirty="0"/>
          </a:p>
          <a:p>
            <a:pPr marL="0" indent="0">
              <a:buNone/>
            </a:pPr>
            <a:r>
              <a:rPr lang="zh-CN" altLang="zh-CN" sz="1400" dirty="0"/>
              <a:t>任务描述：创建并使用游标。</a:t>
            </a:r>
          </a:p>
          <a:p>
            <a:pPr marL="0" indent="0">
              <a:buNone/>
            </a:pPr>
            <a:r>
              <a:rPr lang="zh-CN" altLang="zh-CN" sz="1400" dirty="0"/>
              <a:t>知识准备：</a:t>
            </a:r>
          </a:p>
          <a:p>
            <a:pPr marL="0" indent="0">
              <a:buNone/>
            </a:pPr>
            <a:r>
              <a:rPr lang="en-US" altLang="zh-CN" sz="1400" dirty="0"/>
              <a:t>1.</a:t>
            </a:r>
            <a:r>
              <a:rPr lang="zh-CN" altLang="zh-CN" sz="1400" dirty="0"/>
              <a:t>了解游标的功能；</a:t>
            </a:r>
          </a:p>
          <a:p>
            <a:pPr marL="0" indent="0">
              <a:buNone/>
            </a:pPr>
            <a:r>
              <a:rPr lang="en-US" altLang="zh-CN" sz="1400" dirty="0"/>
              <a:t>2.</a:t>
            </a:r>
            <a:r>
              <a:rPr lang="zh-CN" altLang="zh-CN" sz="1400" dirty="0"/>
              <a:t>理解游标的特性和优缺点。</a:t>
            </a:r>
          </a:p>
          <a:p>
            <a:pPr marL="0" indent="0">
              <a:buNone/>
            </a:pPr>
            <a:r>
              <a:rPr lang="zh-CN" altLang="zh-CN" sz="1400" dirty="0"/>
              <a:t>任务实施：</a:t>
            </a:r>
          </a:p>
          <a:p>
            <a:pPr marL="0" indent="0">
              <a:buNone/>
            </a:pPr>
            <a:r>
              <a:rPr lang="en-US" altLang="zh-CN" sz="1400" dirty="0"/>
              <a:t>1.</a:t>
            </a:r>
            <a:r>
              <a:rPr lang="zh-CN" altLang="zh-CN" sz="1400" dirty="0"/>
              <a:t>深刻理解触发器的触发机制和作用；</a:t>
            </a:r>
          </a:p>
          <a:p>
            <a:pPr marL="0" indent="0">
              <a:buNone/>
            </a:pPr>
            <a:r>
              <a:rPr lang="en-US" altLang="zh-CN" sz="1400" dirty="0"/>
              <a:t>2.</a:t>
            </a:r>
            <a:r>
              <a:rPr lang="zh-CN" altLang="zh-CN" sz="1400" dirty="0"/>
              <a:t>创建并查看触发器；</a:t>
            </a:r>
          </a:p>
          <a:p>
            <a:pPr marL="0" indent="0">
              <a:buNone/>
            </a:pPr>
            <a:endParaRPr lang="zh-CN" altLang="en-US" sz="1400"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a:t>
            </a:fld>
            <a:endParaRPr lang="en-US" altLang="zh-CN"/>
          </a:p>
        </p:txBody>
      </p:sp>
    </p:spTree>
    <p:extLst>
      <p:ext uri="{BB962C8B-B14F-4D97-AF65-F5344CB8AC3E}">
        <p14:creationId xmlns:p14="http://schemas.microsoft.com/office/powerpoint/2010/main" val="15195645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92500" lnSpcReduction="10000"/>
          </a:bodyPr>
          <a:lstStyle/>
          <a:p>
            <a:r>
              <a:rPr lang="zh-CN" altLang="zh-CN" dirty="0"/>
              <a:t>【例</a:t>
            </a:r>
            <a:r>
              <a:rPr lang="en-US" altLang="zh-CN" dirty="0"/>
              <a:t>8-7</a:t>
            </a:r>
            <a:r>
              <a:rPr lang="zh-CN" altLang="zh-CN" dirty="0"/>
              <a:t>】统计各个年龄阶层的人数。年龄分为：小于</a:t>
            </a:r>
            <a:r>
              <a:rPr lang="en-US" altLang="zh-CN" dirty="0"/>
              <a:t>20</a:t>
            </a:r>
            <a:r>
              <a:rPr lang="zh-CN" altLang="zh-CN" dirty="0"/>
              <a:t>岁，在</a:t>
            </a:r>
            <a:r>
              <a:rPr lang="en-US" altLang="zh-CN" dirty="0"/>
              <a:t>20-40</a:t>
            </a:r>
            <a:r>
              <a:rPr lang="zh-CN" altLang="zh-CN" dirty="0"/>
              <a:t>岁之间的，大于</a:t>
            </a:r>
            <a:r>
              <a:rPr lang="en-US" altLang="zh-CN" dirty="0"/>
              <a:t>40</a:t>
            </a:r>
            <a:r>
              <a:rPr lang="zh-CN" altLang="zh-CN" dirty="0"/>
              <a:t>岁。各个年龄阶层的人数分别存储在变量</a:t>
            </a:r>
            <a:r>
              <a:rPr lang="en-US" altLang="zh-CN" dirty="0"/>
              <a:t>@count1.@count2.@count3</a:t>
            </a:r>
            <a:r>
              <a:rPr lang="zh-CN" altLang="zh-CN" dirty="0"/>
              <a:t>中。代码如下：</a:t>
            </a:r>
          </a:p>
          <a:p>
            <a:pPr marL="0" indent="0">
              <a:buNone/>
            </a:pPr>
            <a:r>
              <a:rPr lang="en-US" altLang="zh-CN"/>
              <a:t>IF </a:t>
            </a:r>
            <a:r>
              <a:rPr lang="en-US" altLang="zh-CN" smtClean="0"/>
              <a:t>age&lt;20 </a:t>
            </a:r>
            <a:r>
              <a:rPr lang="en-US" altLang="zh-CN" dirty="0"/>
              <a:t>THEN SET @count1=@count1+1;</a:t>
            </a:r>
            <a:endParaRPr lang="zh-CN" altLang="zh-CN" dirty="0"/>
          </a:p>
          <a:p>
            <a:pPr marL="0" indent="0">
              <a:buNone/>
            </a:pPr>
            <a:r>
              <a:rPr lang="en-US" altLang="zh-CN" dirty="0"/>
              <a:t>    ELSEIF age&gt;=20 and age&lt;=40 THEN SET @count2=@count2+1;</a:t>
            </a:r>
            <a:endParaRPr lang="zh-CN" altLang="zh-CN" dirty="0"/>
          </a:p>
          <a:p>
            <a:pPr marL="0" indent="0">
              <a:buNone/>
            </a:pPr>
            <a:r>
              <a:rPr lang="en-US" altLang="zh-CN" dirty="0"/>
              <a:t>    ELSE SET @count3=@count3+1;</a:t>
            </a:r>
            <a:endParaRPr lang="zh-CN" altLang="zh-CN" dirty="0"/>
          </a:p>
          <a:p>
            <a:pPr marL="0" indent="0">
              <a:buNone/>
            </a:pPr>
            <a:r>
              <a:rPr lang="en-US" altLang="zh-CN" dirty="0"/>
              <a:t>END </a:t>
            </a:r>
            <a:r>
              <a:rPr lang="en-US" altLang="zh-CN" dirty="0" err="1"/>
              <a:t>lF</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30</a:t>
            </a:fld>
            <a:endParaRPr lang="en-US" altLang="zh-CN"/>
          </a:p>
        </p:txBody>
      </p:sp>
    </p:spTree>
    <p:extLst>
      <p:ext uri="{BB962C8B-B14F-4D97-AF65-F5344CB8AC3E}">
        <p14:creationId xmlns:p14="http://schemas.microsoft.com/office/powerpoint/2010/main" val="23615692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62500" lnSpcReduction="20000"/>
          </a:bodyPr>
          <a:lstStyle/>
          <a:p>
            <a:r>
              <a:rPr lang="en-US" altLang="zh-CN" dirty="0"/>
              <a:t>2. CASE</a:t>
            </a:r>
            <a:r>
              <a:rPr lang="zh-CN" altLang="zh-CN" dirty="0"/>
              <a:t>语句</a:t>
            </a:r>
          </a:p>
          <a:p>
            <a:r>
              <a:rPr lang="en-US" altLang="zh-CN" dirty="0"/>
              <a:t>CASE</a:t>
            </a:r>
            <a:r>
              <a:rPr lang="zh-CN" altLang="zh-CN" dirty="0"/>
              <a:t>语句也是用来进行条件判断的，它提供了多个条件进行选择，可以实现比</a:t>
            </a:r>
            <a:r>
              <a:rPr lang="en-US" altLang="zh-CN" dirty="0"/>
              <a:t>IF</a:t>
            </a:r>
            <a:r>
              <a:rPr lang="zh-CN" altLang="zh-CN" dirty="0"/>
              <a:t>语句更复杂的条件判断。</a:t>
            </a:r>
            <a:r>
              <a:rPr lang="en-US" altLang="zh-CN" dirty="0"/>
              <a:t>CASE </a:t>
            </a:r>
            <a:r>
              <a:rPr lang="zh-CN" altLang="zh-CN" dirty="0"/>
              <a:t>语句的基本形式如下：</a:t>
            </a:r>
          </a:p>
          <a:p>
            <a:pPr marL="0" indent="0">
              <a:buNone/>
            </a:pPr>
            <a:r>
              <a:rPr lang="en-US" altLang="zh-CN" dirty="0"/>
              <a:t>CASE</a:t>
            </a:r>
            <a:endParaRPr lang="zh-CN" altLang="zh-CN" dirty="0"/>
          </a:p>
          <a:p>
            <a:pPr marL="0" indent="0">
              <a:buNone/>
            </a:pPr>
            <a:r>
              <a:rPr lang="en-US" altLang="zh-CN" dirty="0"/>
              <a:t>    WHEN </a:t>
            </a:r>
            <a:r>
              <a:rPr lang="en-US" altLang="zh-CN" dirty="0" err="1"/>
              <a:t>search_condition</a:t>
            </a:r>
            <a:r>
              <a:rPr lang="en-US" altLang="zh-CN" dirty="0"/>
              <a:t> THEN </a:t>
            </a:r>
            <a:r>
              <a:rPr lang="en-US" altLang="zh-CN" dirty="0" err="1"/>
              <a:t>statement_list</a:t>
            </a:r>
            <a:endParaRPr lang="zh-CN" altLang="zh-CN" dirty="0"/>
          </a:p>
          <a:p>
            <a:pPr marL="0" indent="0">
              <a:buNone/>
            </a:pPr>
            <a:r>
              <a:rPr lang="en-US" altLang="zh-CN" dirty="0"/>
              <a:t>    [WHEN </a:t>
            </a:r>
            <a:r>
              <a:rPr lang="en-US" altLang="zh-CN" dirty="0" err="1"/>
              <a:t>search_condition</a:t>
            </a:r>
            <a:r>
              <a:rPr lang="en-US" altLang="zh-CN" dirty="0"/>
              <a:t> THEN </a:t>
            </a:r>
            <a:r>
              <a:rPr lang="en-US" altLang="zh-CN" dirty="0" err="1"/>
              <a:t>statement_list</a:t>
            </a:r>
            <a:r>
              <a:rPr lang="en-US" altLang="zh-CN" dirty="0"/>
              <a:t>] ...</a:t>
            </a:r>
            <a:endParaRPr lang="zh-CN" altLang="zh-CN" dirty="0"/>
          </a:p>
          <a:p>
            <a:pPr marL="0" indent="0">
              <a:buNone/>
            </a:pPr>
            <a:r>
              <a:rPr lang="en-US" altLang="zh-CN" dirty="0"/>
              <a:t>    [ELSE </a:t>
            </a:r>
            <a:r>
              <a:rPr lang="en-US" altLang="zh-CN" dirty="0" err="1"/>
              <a:t>statement_list</a:t>
            </a:r>
            <a:r>
              <a:rPr lang="en-US" altLang="zh-CN" dirty="0"/>
              <a:t>]</a:t>
            </a:r>
            <a:endParaRPr lang="zh-CN" altLang="zh-CN" dirty="0"/>
          </a:p>
          <a:p>
            <a:pPr marL="0" indent="0">
              <a:buNone/>
            </a:pPr>
            <a:r>
              <a:rPr lang="en-US" altLang="zh-CN" dirty="0"/>
              <a:t>END CASE;</a:t>
            </a:r>
            <a:endParaRPr lang="zh-CN" altLang="zh-CN" dirty="0"/>
          </a:p>
          <a:p>
            <a:r>
              <a:rPr lang="zh-CN" altLang="zh-CN" dirty="0"/>
              <a:t>其中，</a:t>
            </a:r>
            <a:r>
              <a:rPr lang="en-US" altLang="zh-CN" dirty="0" err="1"/>
              <a:t>search_condition</a:t>
            </a:r>
            <a:r>
              <a:rPr lang="en-US" altLang="zh-CN" dirty="0"/>
              <a:t> </a:t>
            </a:r>
            <a:r>
              <a:rPr lang="zh-CN" altLang="zh-CN" dirty="0"/>
              <a:t>参数表示条件判断语句；</a:t>
            </a:r>
            <a:r>
              <a:rPr lang="en-US" altLang="zh-CN" dirty="0" err="1"/>
              <a:t>statement_list</a:t>
            </a:r>
            <a:r>
              <a:rPr lang="en-US" altLang="zh-CN" dirty="0"/>
              <a:t> </a:t>
            </a:r>
            <a:r>
              <a:rPr lang="zh-CN" altLang="zh-CN" dirty="0"/>
              <a:t>参数表示不同条件的执行语句。该语句中的</a:t>
            </a:r>
            <a:r>
              <a:rPr lang="en-US" altLang="zh-CN" dirty="0"/>
              <a:t>WHEN</a:t>
            </a:r>
            <a:r>
              <a:rPr lang="zh-CN" altLang="zh-CN" dirty="0"/>
              <a:t>语句将被逐个执行，直到某个</a:t>
            </a:r>
            <a:r>
              <a:rPr lang="en-US" altLang="zh-CN" dirty="0" err="1"/>
              <a:t>search_condition</a:t>
            </a:r>
            <a:r>
              <a:rPr lang="zh-CN" altLang="zh-CN" dirty="0"/>
              <a:t>表达式为真，则执行对应</a:t>
            </a:r>
            <a:r>
              <a:rPr lang="en-US" altLang="zh-CN" dirty="0"/>
              <a:t>THEN</a:t>
            </a:r>
            <a:r>
              <a:rPr lang="zh-CN" altLang="zh-CN" dirty="0"/>
              <a:t>关键字后面的</a:t>
            </a:r>
            <a:r>
              <a:rPr lang="en-US" altLang="zh-CN" dirty="0" err="1"/>
              <a:t>statement_list</a:t>
            </a:r>
            <a:r>
              <a:rPr lang="zh-CN" altLang="zh-CN" dirty="0"/>
              <a:t>语句。如果没有条件匹配，</a:t>
            </a:r>
            <a:r>
              <a:rPr lang="en-US" altLang="zh-CN" dirty="0"/>
              <a:t>ELSE</a:t>
            </a:r>
            <a:r>
              <a:rPr lang="zh-CN" altLang="zh-CN" dirty="0"/>
              <a:t>子句里的语句被执行。</a:t>
            </a:r>
            <a:r>
              <a:rPr lang="en-US" altLang="zh-CN" dirty="0"/>
              <a:t>CASE </a:t>
            </a:r>
            <a:r>
              <a:rPr lang="zh-CN" altLang="zh-CN" dirty="0"/>
              <a:t>语句都要使用</a:t>
            </a:r>
            <a:r>
              <a:rPr lang="en-US" altLang="zh-CN" dirty="0"/>
              <a:t> END CASE </a:t>
            </a:r>
            <a:r>
              <a:rPr lang="zh-CN" altLang="zh-CN" dirty="0"/>
              <a:t>结束。</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31</a:t>
            </a:fld>
            <a:endParaRPr lang="en-US" altLang="zh-CN"/>
          </a:p>
        </p:txBody>
      </p:sp>
    </p:spTree>
    <p:extLst>
      <p:ext uri="{BB962C8B-B14F-4D97-AF65-F5344CB8AC3E}">
        <p14:creationId xmlns:p14="http://schemas.microsoft.com/office/powerpoint/2010/main" val="3935468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10000"/>
          </a:bodyPr>
          <a:lstStyle/>
          <a:p>
            <a:r>
              <a:rPr lang="zh-CN" altLang="zh-CN" dirty="0"/>
              <a:t>【例</a:t>
            </a:r>
            <a:r>
              <a:rPr lang="en-US" altLang="zh-CN" dirty="0"/>
              <a:t>8-8</a:t>
            </a:r>
            <a:r>
              <a:rPr lang="zh-CN" altLang="zh-CN" dirty="0"/>
              <a:t>】使用</a:t>
            </a:r>
            <a:r>
              <a:rPr lang="en-US" altLang="zh-CN" dirty="0"/>
              <a:t>CASE</a:t>
            </a:r>
            <a:r>
              <a:rPr lang="zh-CN" altLang="zh-CN" dirty="0"/>
              <a:t>统计各个年龄阶层的人数。年龄分为：小于</a:t>
            </a:r>
            <a:r>
              <a:rPr lang="en-US" altLang="zh-CN" dirty="0"/>
              <a:t>20</a:t>
            </a:r>
            <a:r>
              <a:rPr lang="zh-CN" altLang="zh-CN" dirty="0"/>
              <a:t>岁，在</a:t>
            </a:r>
            <a:r>
              <a:rPr lang="en-US" altLang="zh-CN" dirty="0"/>
              <a:t>20-40</a:t>
            </a:r>
            <a:r>
              <a:rPr lang="zh-CN" altLang="zh-CN" dirty="0"/>
              <a:t>岁之间的，大于</a:t>
            </a:r>
            <a:r>
              <a:rPr lang="en-US" altLang="zh-CN" dirty="0"/>
              <a:t>40</a:t>
            </a:r>
            <a:r>
              <a:rPr lang="zh-CN" altLang="zh-CN" dirty="0"/>
              <a:t>岁。各个年龄阶层的人数分别存储在变量</a:t>
            </a:r>
            <a:r>
              <a:rPr lang="en-US" altLang="zh-CN" dirty="0"/>
              <a:t>@count1.@count2.@count3</a:t>
            </a:r>
            <a:r>
              <a:rPr lang="zh-CN" altLang="zh-CN" dirty="0"/>
              <a:t>中。代码如下：</a:t>
            </a:r>
          </a:p>
          <a:p>
            <a:pPr marL="0" indent="0">
              <a:buNone/>
            </a:pPr>
            <a:r>
              <a:rPr lang="en-US" altLang="zh-CN" dirty="0"/>
              <a:t>CASE</a:t>
            </a:r>
            <a:endParaRPr lang="zh-CN" altLang="zh-CN" dirty="0"/>
          </a:p>
          <a:p>
            <a:pPr marL="0" indent="0">
              <a:buNone/>
            </a:pPr>
            <a:r>
              <a:rPr lang="en-US" altLang="zh-CN" dirty="0"/>
              <a:t>WHEN </a:t>
            </a:r>
            <a:r>
              <a:rPr lang="en-US" altLang="zh-CN" dirty="0" smtClean="0"/>
              <a:t>age&lt;20 </a:t>
            </a:r>
            <a:r>
              <a:rPr lang="en-US" altLang="zh-CN" dirty="0"/>
              <a:t>THEN SET @count1=@count1+1;</a:t>
            </a:r>
            <a:endParaRPr lang="zh-CN" altLang="zh-CN" dirty="0"/>
          </a:p>
          <a:p>
            <a:pPr marL="0" indent="0">
              <a:buNone/>
            </a:pPr>
            <a:r>
              <a:rPr lang="en-US" altLang="zh-CN" dirty="0"/>
              <a:t>    WHEN age&gt;=20 and age&lt;=40 THEN SET @count2=@count2+1;</a:t>
            </a:r>
            <a:endParaRPr lang="zh-CN" altLang="zh-CN" dirty="0"/>
          </a:p>
          <a:p>
            <a:pPr marL="0" indent="0">
              <a:buNone/>
            </a:pPr>
            <a:r>
              <a:rPr lang="en-US" altLang="zh-CN" dirty="0"/>
              <a:t>    ELSE SET @count3=@count3+1;</a:t>
            </a:r>
            <a:endParaRPr lang="zh-CN" altLang="zh-CN" dirty="0"/>
          </a:p>
          <a:p>
            <a:pPr marL="0" indent="0">
              <a:buNone/>
            </a:pPr>
            <a:r>
              <a:rPr lang="en-US" altLang="zh-CN" dirty="0"/>
              <a:t>END CASE;</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32</a:t>
            </a:fld>
            <a:endParaRPr lang="en-US" altLang="zh-CN"/>
          </a:p>
        </p:txBody>
      </p:sp>
    </p:spTree>
    <p:extLst>
      <p:ext uri="{BB962C8B-B14F-4D97-AF65-F5344CB8AC3E}">
        <p14:creationId xmlns:p14="http://schemas.microsoft.com/office/powerpoint/2010/main" val="32586843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normAutofit fontScale="70000" lnSpcReduction="20000"/>
          </a:bodyPr>
          <a:lstStyle/>
          <a:p>
            <a:r>
              <a:rPr lang="en-US" altLang="zh-CN" dirty="0"/>
              <a:t>3. LOOP LEAVE</a:t>
            </a:r>
            <a:r>
              <a:rPr lang="zh-CN" altLang="zh-CN" dirty="0"/>
              <a:t>语句</a:t>
            </a:r>
          </a:p>
          <a:p>
            <a:r>
              <a:rPr lang="en-US" altLang="zh-CN" dirty="0"/>
              <a:t>LOOP</a:t>
            </a:r>
            <a:r>
              <a:rPr lang="zh-CN" altLang="zh-CN" dirty="0"/>
              <a:t>语句可以使某些特定的语句重复执行。与</a:t>
            </a:r>
            <a:r>
              <a:rPr lang="en-US" altLang="zh-CN" dirty="0"/>
              <a:t>IF</a:t>
            </a:r>
            <a:r>
              <a:rPr lang="zh-CN" altLang="zh-CN" dirty="0"/>
              <a:t>和</a:t>
            </a:r>
            <a:r>
              <a:rPr lang="en-US" altLang="zh-CN" dirty="0"/>
              <a:t>CASE</a:t>
            </a:r>
            <a:r>
              <a:rPr lang="zh-CN" altLang="zh-CN" dirty="0"/>
              <a:t>语句相比，</a:t>
            </a:r>
            <a:r>
              <a:rPr lang="en-US" altLang="zh-CN" dirty="0"/>
              <a:t>LOOP</a:t>
            </a:r>
            <a:r>
              <a:rPr lang="zh-CN" altLang="zh-CN" dirty="0"/>
              <a:t>只实现了一个简单的循环，并不进行条件判断。</a:t>
            </a:r>
            <a:r>
              <a:rPr lang="en-US" altLang="zh-CN" dirty="0"/>
              <a:t>LOOP</a:t>
            </a:r>
            <a:r>
              <a:rPr lang="zh-CN" altLang="zh-CN" dirty="0"/>
              <a:t>语句本身没有停止循环的语句，必须使用</a:t>
            </a:r>
            <a:r>
              <a:rPr lang="en-US" altLang="zh-CN" dirty="0"/>
              <a:t>LEAVE</a:t>
            </a:r>
            <a:r>
              <a:rPr lang="zh-CN" altLang="zh-CN" dirty="0"/>
              <a:t>语句等才能停止循环，跳出循环过程。</a:t>
            </a:r>
            <a:r>
              <a:rPr lang="en-US" altLang="zh-CN" dirty="0"/>
              <a:t>LOOP </a:t>
            </a:r>
            <a:r>
              <a:rPr lang="zh-CN" altLang="zh-CN" dirty="0"/>
              <a:t>语句的基本形式如下：</a:t>
            </a:r>
          </a:p>
          <a:p>
            <a:pPr marL="0" indent="0">
              <a:buNone/>
            </a:pPr>
            <a:r>
              <a:rPr lang="en-US" altLang="zh-CN" dirty="0"/>
              <a:t>[label:]LOOP</a:t>
            </a:r>
            <a:endParaRPr lang="zh-CN" altLang="zh-CN" dirty="0"/>
          </a:p>
          <a:p>
            <a:pPr marL="0" indent="0">
              <a:buNone/>
            </a:pPr>
            <a:r>
              <a:rPr lang="en-US" altLang="zh-CN" dirty="0"/>
              <a:t>    </a:t>
            </a:r>
            <a:r>
              <a:rPr lang="en-US" altLang="zh-CN" dirty="0" err="1"/>
              <a:t>statement_</a:t>
            </a:r>
            <a:r>
              <a:rPr lang="en-US" altLang="zh-CN" dirty="0" err="1">
                <a:solidFill>
                  <a:srgbClr val="FF0000"/>
                </a:solidFill>
              </a:rPr>
              <a:t>list</a:t>
            </a:r>
            <a:endParaRPr lang="zh-CN" altLang="zh-CN" dirty="0">
              <a:solidFill>
                <a:srgbClr val="FF0000"/>
              </a:solidFill>
            </a:endParaRPr>
          </a:p>
          <a:p>
            <a:pPr marL="0" indent="0">
              <a:buNone/>
            </a:pPr>
            <a:r>
              <a:rPr lang="en-US" altLang="zh-CN" dirty="0"/>
              <a:t>    LEAVE label</a:t>
            </a:r>
            <a:endParaRPr lang="zh-CN" altLang="zh-CN" dirty="0"/>
          </a:p>
          <a:p>
            <a:pPr marL="0" indent="0">
              <a:buNone/>
            </a:pPr>
            <a:r>
              <a:rPr lang="en-US" altLang="zh-CN" dirty="0"/>
              <a:t>END LOOP [label]</a:t>
            </a:r>
            <a:endParaRPr lang="zh-CN" altLang="zh-CN" dirty="0"/>
          </a:p>
          <a:p>
            <a:r>
              <a:rPr lang="zh-CN" altLang="zh-CN" dirty="0"/>
              <a:t>其中，</a:t>
            </a:r>
            <a:r>
              <a:rPr lang="en-US" altLang="zh-CN" dirty="0"/>
              <a:t>label</a:t>
            </a:r>
            <a:r>
              <a:rPr lang="zh-CN" altLang="zh-CN" dirty="0"/>
              <a:t>参数表示循环开始和结束的标志，可以省略；</a:t>
            </a:r>
            <a:r>
              <a:rPr lang="en-US" altLang="zh-CN" dirty="0" err="1"/>
              <a:t>statement_list</a:t>
            </a:r>
            <a:r>
              <a:rPr lang="zh-CN" altLang="zh-CN" dirty="0"/>
              <a:t>参数表示需要循环执行的语句。</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33</a:t>
            </a:fld>
            <a:endParaRPr lang="en-US" altLang="zh-CN"/>
          </a:p>
        </p:txBody>
      </p:sp>
      <mc:AlternateContent xmlns:mc="http://schemas.openxmlformats.org/markup-compatibility/2006" xmlns:p14="http://schemas.microsoft.com/office/powerpoint/2010/main">
        <mc:Choice Requires="p14">
          <p:contentPart p14:bwMode="auto" r:id="rId2">
            <p14:nvContentPartPr>
              <p14:cNvPr id="5" name="墨迹 4"/>
              <p14:cNvContentPartPr/>
              <p14:nvPr/>
            </p14:nvContentPartPr>
            <p14:xfrm>
              <a:off x="3867120" y="3143160"/>
              <a:ext cx="2121120" cy="1391040"/>
            </p14:xfrm>
          </p:contentPart>
        </mc:Choice>
        <mc:Fallback xmlns="">
          <p:pic>
            <p:nvPicPr>
              <p:cNvPr id="5" name="墨迹 4"/>
              <p:cNvPicPr/>
              <p:nvPr/>
            </p:nvPicPr>
            <p:blipFill>
              <a:blip r:embed="rId3"/>
              <a:stretch>
                <a:fillRect/>
              </a:stretch>
            </p:blipFill>
            <p:spPr>
              <a:xfrm>
                <a:off x="3857760" y="3133800"/>
                <a:ext cx="2139840" cy="1409760"/>
              </a:xfrm>
              <a:prstGeom prst="rect">
                <a:avLst/>
              </a:prstGeom>
            </p:spPr>
          </p:pic>
        </mc:Fallback>
      </mc:AlternateContent>
    </p:spTree>
    <p:extLst>
      <p:ext uri="{BB962C8B-B14F-4D97-AF65-F5344CB8AC3E}">
        <p14:creationId xmlns:p14="http://schemas.microsoft.com/office/powerpoint/2010/main" val="17877766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8-9</a:t>
            </a:r>
            <a:r>
              <a:rPr lang="zh-CN" altLang="zh-CN" dirty="0"/>
              <a:t>】统计循环次数，当循环到</a:t>
            </a:r>
            <a:r>
              <a:rPr lang="en-US" altLang="zh-CN" dirty="0"/>
              <a:t>100</a:t>
            </a:r>
            <a:r>
              <a:rPr lang="zh-CN" altLang="zh-CN" dirty="0"/>
              <a:t>次时退出循环。代码如下： </a:t>
            </a:r>
          </a:p>
          <a:p>
            <a:pPr marL="0" indent="0">
              <a:buNone/>
            </a:pPr>
            <a:r>
              <a:rPr lang="en-US" altLang="zh-CN" dirty="0" err="1"/>
              <a:t>add_num:LOOP</a:t>
            </a:r>
            <a:endParaRPr lang="zh-CN" altLang="zh-CN" dirty="0"/>
          </a:p>
          <a:p>
            <a:pPr marL="0" indent="0">
              <a:buNone/>
            </a:pPr>
            <a:r>
              <a:rPr lang="en-US" altLang="zh-CN" dirty="0"/>
              <a:t>    SET @count=@count+1;</a:t>
            </a:r>
            <a:endParaRPr lang="zh-CN" altLang="zh-CN" dirty="0"/>
          </a:p>
          <a:p>
            <a:pPr marL="0" indent="0">
              <a:buNone/>
            </a:pPr>
            <a:r>
              <a:rPr lang="en-US" altLang="zh-CN" dirty="0"/>
              <a:t>    IF @count=100 THEN</a:t>
            </a:r>
            <a:endParaRPr lang="zh-CN" altLang="zh-CN" dirty="0"/>
          </a:p>
          <a:p>
            <a:pPr marL="0" indent="0">
              <a:buNone/>
            </a:pPr>
            <a:r>
              <a:rPr lang="en-US" altLang="zh-CN" dirty="0"/>
              <a:t>        LEAVE </a:t>
            </a:r>
            <a:r>
              <a:rPr lang="en-US" altLang="zh-CN" dirty="0" err="1"/>
              <a:t>add_num</a:t>
            </a:r>
            <a:r>
              <a:rPr lang="en-US" altLang="zh-CN" dirty="0"/>
              <a:t>;</a:t>
            </a:r>
            <a:endParaRPr lang="zh-CN" altLang="zh-CN" dirty="0"/>
          </a:p>
          <a:p>
            <a:pPr marL="0" indent="0">
              <a:buNone/>
            </a:pPr>
            <a:r>
              <a:rPr lang="en-US" altLang="zh-CN" dirty="0"/>
              <a:t>END LOOP add </a:t>
            </a:r>
            <a:r>
              <a:rPr lang="en-US" altLang="zh-CN" dirty="0" err="1"/>
              <a:t>num</a:t>
            </a:r>
            <a:r>
              <a:rPr lang="en-US" altLang="zh-CN" dirty="0"/>
              <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34</a:t>
            </a:fld>
            <a:endParaRPr lang="en-US" altLang="zh-CN"/>
          </a:p>
        </p:txBody>
      </p:sp>
    </p:spTree>
    <p:extLst>
      <p:ext uri="{BB962C8B-B14F-4D97-AF65-F5344CB8AC3E}">
        <p14:creationId xmlns:p14="http://schemas.microsoft.com/office/powerpoint/2010/main" val="22907979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en-US" altLang="zh-CN" dirty="0"/>
              <a:t>4. ITERATE </a:t>
            </a:r>
            <a:r>
              <a:rPr lang="zh-CN" altLang="zh-CN" dirty="0"/>
              <a:t>语句</a:t>
            </a:r>
          </a:p>
          <a:p>
            <a:r>
              <a:rPr lang="en-US" altLang="zh-CN" dirty="0"/>
              <a:t>ITERATE </a:t>
            </a:r>
            <a:r>
              <a:rPr lang="zh-CN" altLang="zh-CN" dirty="0"/>
              <a:t>是</a:t>
            </a:r>
            <a:r>
              <a:rPr lang="en-US" altLang="zh-CN" dirty="0"/>
              <a:t>“</a:t>
            </a:r>
            <a:r>
              <a:rPr lang="zh-CN" altLang="zh-CN" dirty="0"/>
              <a:t>再次循环</a:t>
            </a:r>
            <a:r>
              <a:rPr lang="en-US" altLang="zh-CN" dirty="0"/>
              <a:t>”</a:t>
            </a:r>
            <a:r>
              <a:rPr lang="zh-CN" altLang="zh-CN" dirty="0"/>
              <a:t>的意思，用来跳出本次循环，直接进入下一次循环。</a:t>
            </a:r>
            <a:r>
              <a:rPr lang="en-US" altLang="zh-CN" dirty="0"/>
              <a:t>ITERATE </a:t>
            </a:r>
            <a:r>
              <a:rPr lang="zh-CN" altLang="zh-CN" dirty="0"/>
              <a:t>语句的基本语法形式如下：</a:t>
            </a:r>
          </a:p>
          <a:p>
            <a:pPr marL="0" indent="0">
              <a:buNone/>
            </a:pPr>
            <a:r>
              <a:rPr lang="en-US" altLang="zh-CN" dirty="0"/>
              <a:t>ITERATE label</a:t>
            </a:r>
            <a:endParaRPr lang="zh-CN" altLang="zh-CN" dirty="0"/>
          </a:p>
          <a:p>
            <a:r>
              <a:rPr lang="zh-CN" altLang="zh-CN" dirty="0"/>
              <a:t>其中，</a:t>
            </a:r>
            <a:r>
              <a:rPr lang="en-US" altLang="zh-CN" dirty="0"/>
              <a:t>label </a:t>
            </a:r>
            <a:r>
              <a:rPr lang="zh-CN" altLang="zh-CN" dirty="0"/>
              <a:t>参数表示循环的标志，</a:t>
            </a:r>
            <a:r>
              <a:rPr lang="en-US" altLang="zh-CN" dirty="0"/>
              <a:t>ITERATE </a:t>
            </a:r>
            <a:r>
              <a:rPr lang="zh-CN" altLang="zh-CN" dirty="0"/>
              <a:t>语句必须跟在循环标志前面。</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35</a:t>
            </a:fld>
            <a:endParaRPr lang="en-US" altLang="zh-CN"/>
          </a:p>
        </p:txBody>
      </p:sp>
    </p:spTree>
    <p:extLst>
      <p:ext uri="{BB962C8B-B14F-4D97-AF65-F5344CB8AC3E}">
        <p14:creationId xmlns:p14="http://schemas.microsoft.com/office/powerpoint/2010/main" val="417590578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zh-CN" altLang="zh-CN" dirty="0"/>
              <a:t>【例</a:t>
            </a:r>
            <a:r>
              <a:rPr lang="en-US" altLang="zh-CN" dirty="0"/>
              <a:t>8-10</a:t>
            </a:r>
            <a:r>
              <a:rPr lang="zh-CN" altLang="zh-CN" dirty="0"/>
              <a:t>】请统计从</a:t>
            </a:r>
            <a:r>
              <a:rPr lang="en-US" altLang="zh-CN" dirty="0"/>
              <a:t>1</a:t>
            </a:r>
            <a:r>
              <a:rPr lang="zh-CN" altLang="zh-CN" dirty="0"/>
              <a:t>到</a:t>
            </a:r>
            <a:r>
              <a:rPr lang="en-US" altLang="zh-CN" dirty="0"/>
              <a:t>1000</a:t>
            </a:r>
            <a:r>
              <a:rPr lang="zh-CN" altLang="zh-CN" dirty="0"/>
              <a:t>之间数字为</a:t>
            </a:r>
            <a:r>
              <a:rPr lang="en-US" altLang="zh-CN" dirty="0"/>
              <a:t>7</a:t>
            </a:r>
            <a:r>
              <a:rPr lang="zh-CN" altLang="zh-CN" dirty="0"/>
              <a:t>的倍数的个数。代码如下：</a:t>
            </a:r>
          </a:p>
          <a:p>
            <a:pPr marL="0" indent="0">
              <a:buNone/>
            </a:pPr>
            <a:r>
              <a:rPr lang="en-US" altLang="zh-CN" dirty="0" err="1"/>
              <a:t>add_num:LOOP</a:t>
            </a:r>
            <a:endParaRPr lang="zh-CN" altLang="zh-CN" dirty="0"/>
          </a:p>
          <a:p>
            <a:pPr marL="0" indent="0">
              <a:buNone/>
            </a:pPr>
            <a:r>
              <a:rPr lang="en-US" altLang="zh-CN" dirty="0"/>
              <a:t>    SET @count=@count+1;</a:t>
            </a:r>
            <a:endParaRPr lang="zh-CN" altLang="zh-CN" dirty="0"/>
          </a:p>
          <a:p>
            <a:pPr marL="0" indent="0">
              <a:buNone/>
            </a:pPr>
            <a:r>
              <a:rPr lang="en-US" altLang="zh-CN" dirty="0"/>
              <a:t>    IF @count=1000 THEN</a:t>
            </a:r>
            <a:endParaRPr lang="zh-CN" altLang="zh-CN" dirty="0"/>
          </a:p>
          <a:p>
            <a:pPr marL="0" indent="0">
              <a:buNone/>
            </a:pPr>
            <a:r>
              <a:rPr lang="en-US" altLang="zh-CN" dirty="0"/>
              <a:t>        LEAVE </a:t>
            </a:r>
            <a:r>
              <a:rPr lang="en-US" altLang="zh-CN" dirty="0" err="1"/>
              <a:t>add_num</a:t>
            </a:r>
            <a:r>
              <a:rPr lang="en-US" altLang="zh-CN" dirty="0"/>
              <a:t>;</a:t>
            </a:r>
            <a:endParaRPr lang="zh-CN" altLang="zh-CN" dirty="0"/>
          </a:p>
          <a:p>
            <a:pPr marL="0" indent="0">
              <a:buNone/>
            </a:pPr>
            <a:r>
              <a:rPr lang="en-US" altLang="zh-CN" dirty="0"/>
              <a:t>    ELSE IF MOD(@count,7)=0 THEN</a:t>
            </a:r>
            <a:endParaRPr lang="zh-CN" altLang="zh-CN" dirty="0"/>
          </a:p>
          <a:p>
            <a:pPr marL="0" indent="0">
              <a:buNone/>
            </a:pPr>
            <a:r>
              <a:rPr lang="en-US" altLang="zh-CN" dirty="0"/>
              <a:t>        ITERATE </a:t>
            </a:r>
            <a:r>
              <a:rPr lang="en-US" altLang="zh-CN" dirty="0" err="1"/>
              <a:t>add_num</a:t>
            </a:r>
            <a:r>
              <a:rPr lang="en-US" altLang="zh-CN" dirty="0"/>
              <a:t>;</a:t>
            </a:r>
            <a:endParaRPr lang="zh-CN" altLang="zh-CN" dirty="0"/>
          </a:p>
          <a:p>
            <a:pPr marL="0" indent="0">
              <a:buNone/>
            </a:pPr>
            <a:r>
              <a:rPr lang="en-US" altLang="zh-CN" dirty="0"/>
              <a:t>    @count1=@count1+1;</a:t>
            </a:r>
            <a:endParaRPr lang="zh-CN" altLang="zh-CN" dirty="0"/>
          </a:p>
          <a:p>
            <a:pPr marL="0" indent="0">
              <a:buNone/>
            </a:pPr>
            <a:r>
              <a:rPr lang="en-US" altLang="zh-CN" dirty="0"/>
              <a:t>END LOOP </a:t>
            </a:r>
            <a:r>
              <a:rPr lang="en-US" altLang="zh-CN" dirty="0" err="1"/>
              <a:t>add_num</a:t>
            </a:r>
            <a:r>
              <a:rPr lang="en-US" altLang="zh-CN" dirty="0"/>
              <a:t>;</a:t>
            </a:r>
            <a:endParaRPr lang="zh-CN" altLang="zh-CN" dirty="0"/>
          </a:p>
          <a:p>
            <a:pPr marL="0" indent="0">
              <a:buNone/>
            </a:pPr>
            <a:r>
              <a:rPr lang="en-US" altLang="zh-CN" dirty="0"/>
              <a:t>select @count-@count1;</a:t>
            </a:r>
            <a:endParaRPr lang="zh-CN" altLang="zh-CN" dirty="0"/>
          </a:p>
          <a:p>
            <a:r>
              <a:rPr lang="zh-CN" altLang="zh-CN" dirty="0"/>
              <a:t>该示例循环执行</a:t>
            </a:r>
            <a:r>
              <a:rPr lang="en-US" altLang="zh-CN" dirty="0"/>
              <a:t>@count</a:t>
            </a:r>
            <a:r>
              <a:rPr lang="zh-CN" altLang="zh-CN" dirty="0"/>
              <a:t>加</a:t>
            </a:r>
            <a:r>
              <a:rPr lang="en-US" altLang="zh-CN" dirty="0"/>
              <a:t>1</a:t>
            </a:r>
            <a:r>
              <a:rPr lang="zh-CN" altLang="zh-CN" dirty="0"/>
              <a:t>的操作，</a:t>
            </a:r>
            <a:r>
              <a:rPr lang="en-US" altLang="zh-CN" dirty="0"/>
              <a:t>@count</a:t>
            </a:r>
            <a:r>
              <a:rPr lang="zh-CN" altLang="zh-CN" dirty="0"/>
              <a:t>值为</a:t>
            </a:r>
            <a:r>
              <a:rPr lang="en-US" altLang="zh-CN" dirty="0"/>
              <a:t>1000</a:t>
            </a:r>
            <a:r>
              <a:rPr lang="zh-CN" altLang="zh-CN" dirty="0"/>
              <a:t>时结束循环。如果</a:t>
            </a:r>
            <a:r>
              <a:rPr lang="en-US" altLang="zh-CN" dirty="0"/>
              <a:t>@count</a:t>
            </a:r>
            <a:r>
              <a:rPr lang="zh-CN" altLang="zh-CN" dirty="0"/>
              <a:t>的值能够整除</a:t>
            </a:r>
            <a:r>
              <a:rPr lang="en-US" altLang="zh-CN" dirty="0"/>
              <a:t>7</a:t>
            </a:r>
            <a:r>
              <a:rPr lang="zh-CN" altLang="zh-CN" dirty="0"/>
              <a:t>，则跳出本次循环，不再执行下面的</a:t>
            </a:r>
            <a:r>
              <a:rPr lang="en-US" altLang="zh-CN" dirty="0"/>
              <a:t>@count1</a:t>
            </a:r>
            <a:r>
              <a:rPr lang="zh-CN" altLang="zh-CN" dirty="0"/>
              <a:t>加</a:t>
            </a:r>
            <a:r>
              <a:rPr lang="en-US" altLang="zh-CN" dirty="0"/>
              <a:t>1</a:t>
            </a:r>
            <a:r>
              <a:rPr lang="zh-CN" altLang="zh-CN" dirty="0"/>
              <a:t>的操作。</a:t>
            </a:r>
          </a:p>
          <a:p>
            <a:r>
              <a:rPr lang="zh-CN" altLang="zh-CN" dirty="0"/>
              <a:t>说明：</a:t>
            </a:r>
            <a:r>
              <a:rPr lang="en-US" altLang="zh-CN" dirty="0"/>
              <a:t>LEAVE</a:t>
            </a:r>
            <a:r>
              <a:rPr lang="zh-CN" altLang="zh-CN" dirty="0"/>
              <a:t>语句和</a:t>
            </a:r>
            <a:r>
              <a:rPr lang="en-US" altLang="zh-CN" dirty="0"/>
              <a:t>ITERATE</a:t>
            </a:r>
            <a:r>
              <a:rPr lang="zh-CN" altLang="zh-CN" dirty="0"/>
              <a:t>语句都用来跳出循环语句，但两者的功能是不一样的。</a:t>
            </a:r>
            <a:r>
              <a:rPr lang="en-US" altLang="zh-CN" dirty="0"/>
              <a:t>LEAVE</a:t>
            </a:r>
            <a:r>
              <a:rPr lang="zh-CN" altLang="zh-CN" dirty="0"/>
              <a:t>语句是跳出整个循环，然后执行循环后面的程序。而</a:t>
            </a:r>
            <a:r>
              <a:rPr lang="en-US" altLang="zh-CN" dirty="0"/>
              <a:t>ITERATE</a:t>
            </a:r>
            <a:r>
              <a:rPr lang="zh-CN" altLang="zh-CN" dirty="0"/>
              <a:t>语句是跳出本次循环，然后进入下一次循环。</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36</a:t>
            </a:fld>
            <a:endParaRPr lang="en-US" altLang="zh-CN"/>
          </a:p>
        </p:txBody>
      </p:sp>
    </p:spTree>
    <p:extLst>
      <p:ext uri="{BB962C8B-B14F-4D97-AF65-F5344CB8AC3E}">
        <p14:creationId xmlns:p14="http://schemas.microsoft.com/office/powerpoint/2010/main" val="35495064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55000" lnSpcReduction="20000"/>
          </a:bodyPr>
          <a:lstStyle/>
          <a:p>
            <a:r>
              <a:rPr lang="en-US" altLang="zh-CN" dirty="0"/>
              <a:t>5.REPEAT </a:t>
            </a:r>
            <a:r>
              <a:rPr lang="zh-CN" altLang="zh-CN" dirty="0"/>
              <a:t>语句</a:t>
            </a:r>
          </a:p>
          <a:p>
            <a:r>
              <a:rPr lang="en-US" altLang="zh-CN" dirty="0"/>
              <a:t>REPEAT</a:t>
            </a:r>
            <a:r>
              <a:rPr lang="zh-CN" altLang="zh-CN" dirty="0"/>
              <a:t>语句是有条件控制的循环语句，每次语句执行完毕后，会对条件表达式进行判断，如果表达式返回值为</a:t>
            </a:r>
            <a:r>
              <a:rPr lang="en-US" altLang="zh-CN" dirty="0"/>
              <a:t>TRUE</a:t>
            </a:r>
            <a:r>
              <a:rPr lang="zh-CN" altLang="zh-CN" dirty="0"/>
              <a:t>，则循环结束，否则重复执行循环中的语句。</a:t>
            </a:r>
            <a:r>
              <a:rPr lang="en-US" altLang="zh-CN" dirty="0"/>
              <a:t>REPEAT</a:t>
            </a:r>
            <a:r>
              <a:rPr lang="zh-CN" altLang="zh-CN" dirty="0"/>
              <a:t>语句的基本语法形式如下：</a:t>
            </a:r>
          </a:p>
          <a:p>
            <a:pPr marL="0" indent="0">
              <a:buNone/>
            </a:pPr>
            <a:r>
              <a:rPr lang="en-US" altLang="zh-CN" dirty="0"/>
              <a:t>[label:] REPEAT</a:t>
            </a:r>
            <a:endParaRPr lang="zh-CN" altLang="zh-CN" dirty="0"/>
          </a:p>
          <a:p>
            <a:pPr marL="0" indent="0">
              <a:buNone/>
            </a:pPr>
            <a:r>
              <a:rPr lang="en-US" altLang="zh-CN" dirty="0"/>
              <a:t>    </a:t>
            </a:r>
            <a:r>
              <a:rPr lang="en-US" altLang="zh-CN" dirty="0" err="1"/>
              <a:t>statement_list</a:t>
            </a:r>
            <a:endParaRPr lang="zh-CN" altLang="zh-CN" dirty="0"/>
          </a:p>
          <a:p>
            <a:pPr marL="0" indent="0">
              <a:buNone/>
            </a:pPr>
            <a:r>
              <a:rPr lang="en-US" altLang="zh-CN" dirty="0"/>
              <a:t>    UNTIL </a:t>
            </a:r>
            <a:r>
              <a:rPr lang="en-US" altLang="zh-CN" dirty="0" err="1"/>
              <a:t>search_condition</a:t>
            </a:r>
            <a:endParaRPr lang="zh-CN" altLang="zh-CN" dirty="0"/>
          </a:p>
          <a:p>
            <a:pPr marL="0" indent="0">
              <a:buNone/>
            </a:pPr>
            <a:r>
              <a:rPr lang="en-US" altLang="zh-CN" dirty="0"/>
              <a:t>END REPEAT [label]</a:t>
            </a:r>
            <a:endParaRPr lang="zh-CN" altLang="zh-CN" dirty="0"/>
          </a:p>
          <a:p>
            <a:r>
              <a:rPr lang="zh-CN" altLang="zh-CN" dirty="0"/>
              <a:t>其中：</a:t>
            </a:r>
          </a:p>
          <a:p>
            <a:pPr lvl="1"/>
            <a:r>
              <a:rPr lang="en-US" altLang="zh-CN" dirty="0"/>
              <a:t>label </a:t>
            </a:r>
            <a:r>
              <a:rPr lang="zh-CN" altLang="zh-CN" dirty="0"/>
              <a:t>为</a:t>
            </a:r>
            <a:r>
              <a:rPr lang="en-US" altLang="zh-CN" dirty="0"/>
              <a:t> REPEAT </a:t>
            </a:r>
            <a:r>
              <a:rPr lang="zh-CN" altLang="zh-CN" dirty="0"/>
              <a:t>语句的标注名称，该参数可以省略；</a:t>
            </a:r>
          </a:p>
          <a:p>
            <a:pPr lvl="1"/>
            <a:r>
              <a:rPr lang="en-US" altLang="zh-CN" dirty="0"/>
              <a:t>REPEAT </a:t>
            </a:r>
            <a:r>
              <a:rPr lang="zh-CN" altLang="zh-CN" dirty="0"/>
              <a:t>语句内的语句被重复，直至</a:t>
            </a:r>
            <a:r>
              <a:rPr lang="en-US" altLang="zh-CN" dirty="0" err="1"/>
              <a:t>search_condition</a:t>
            </a:r>
            <a:r>
              <a:rPr lang="zh-CN" altLang="zh-CN" dirty="0"/>
              <a:t>返回值为</a:t>
            </a:r>
            <a:r>
              <a:rPr lang="en-US" altLang="zh-CN" dirty="0"/>
              <a:t>TRUE</a:t>
            </a:r>
            <a:r>
              <a:rPr lang="zh-CN" altLang="zh-CN" dirty="0"/>
              <a:t>。</a:t>
            </a:r>
          </a:p>
          <a:p>
            <a:pPr lvl="1"/>
            <a:r>
              <a:rPr lang="en-US" altLang="zh-CN" dirty="0" err="1"/>
              <a:t>statement_list</a:t>
            </a:r>
            <a:r>
              <a:rPr lang="zh-CN" altLang="zh-CN" dirty="0"/>
              <a:t>参数表示循环的执行语句；</a:t>
            </a:r>
          </a:p>
          <a:p>
            <a:pPr lvl="1"/>
            <a:r>
              <a:rPr lang="en-US" altLang="zh-CN" dirty="0" err="1"/>
              <a:t>search_condition</a:t>
            </a:r>
            <a:r>
              <a:rPr lang="zh-CN" altLang="zh-CN" dirty="0"/>
              <a:t>参数表示结束循环的条件，满足该条件时循环结束。</a:t>
            </a:r>
          </a:p>
          <a:p>
            <a:pPr lvl="1"/>
            <a:r>
              <a:rPr lang="en-US" altLang="zh-CN" dirty="0"/>
              <a:t>REPEAT</a:t>
            </a:r>
            <a:r>
              <a:rPr lang="zh-CN" altLang="zh-CN" dirty="0"/>
              <a:t>循环用</a:t>
            </a:r>
            <a:r>
              <a:rPr lang="en-US" altLang="zh-CN" dirty="0"/>
              <a:t>END REPEAT</a:t>
            </a:r>
            <a:r>
              <a:rPr lang="zh-CN" altLang="zh-CN" dirty="0"/>
              <a:t>结束。</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37</a:t>
            </a:fld>
            <a:endParaRPr lang="en-US" altLang="zh-CN"/>
          </a:p>
        </p:txBody>
      </p:sp>
    </p:spTree>
    <p:extLst>
      <p:ext uri="{BB962C8B-B14F-4D97-AF65-F5344CB8AC3E}">
        <p14:creationId xmlns:p14="http://schemas.microsoft.com/office/powerpoint/2010/main" val="20096758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8-11</a:t>
            </a:r>
            <a:r>
              <a:rPr lang="zh-CN" altLang="zh-CN" dirty="0"/>
              <a:t>】请使用</a:t>
            </a:r>
            <a:r>
              <a:rPr lang="en-US" altLang="zh-CN" dirty="0"/>
              <a:t>REPEAT</a:t>
            </a:r>
            <a:r>
              <a:rPr lang="zh-CN" altLang="zh-CN" dirty="0"/>
              <a:t>完成【例</a:t>
            </a:r>
            <a:r>
              <a:rPr lang="en-US" altLang="zh-CN" dirty="0"/>
              <a:t>8-9</a:t>
            </a:r>
            <a:r>
              <a:rPr lang="zh-CN" altLang="zh-CN" dirty="0"/>
              <a:t>】。代码如下： </a:t>
            </a:r>
          </a:p>
          <a:p>
            <a:pPr marL="0" indent="0">
              <a:buNone/>
            </a:pPr>
            <a:r>
              <a:rPr lang="en-US" altLang="zh-CN" dirty="0"/>
              <a:t>REPEAT</a:t>
            </a:r>
            <a:endParaRPr lang="zh-CN" altLang="zh-CN" dirty="0"/>
          </a:p>
          <a:p>
            <a:pPr marL="0" indent="0">
              <a:buNone/>
            </a:pPr>
            <a:r>
              <a:rPr lang="en-US" altLang="zh-CN" dirty="0"/>
              <a:t>    SET @count=@count+1;</a:t>
            </a:r>
            <a:endParaRPr lang="zh-CN" altLang="zh-CN" dirty="0"/>
          </a:p>
          <a:p>
            <a:pPr marL="0" indent="0">
              <a:buNone/>
            </a:pPr>
            <a:r>
              <a:rPr lang="en-US" altLang="zh-CN" dirty="0"/>
              <a:t>    UNTIL @count=100</a:t>
            </a:r>
            <a:endParaRPr lang="zh-CN" altLang="zh-CN" dirty="0"/>
          </a:p>
          <a:p>
            <a:pPr marL="0" indent="0">
              <a:buNone/>
            </a:pPr>
            <a:r>
              <a:rPr lang="en-US" altLang="zh-CN" dirty="0"/>
              <a:t>END REPEAT;</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38</a:t>
            </a:fld>
            <a:endParaRPr lang="en-US" altLang="zh-CN"/>
          </a:p>
        </p:txBody>
      </p:sp>
    </p:spTree>
    <p:extLst>
      <p:ext uri="{BB962C8B-B14F-4D97-AF65-F5344CB8AC3E}">
        <p14:creationId xmlns:p14="http://schemas.microsoft.com/office/powerpoint/2010/main" val="2105023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fontScale="85000" lnSpcReduction="20000"/>
          </a:bodyPr>
          <a:lstStyle/>
          <a:p>
            <a:r>
              <a:rPr lang="en-US" altLang="zh-CN" dirty="0"/>
              <a:t>6. WHILE </a:t>
            </a:r>
            <a:r>
              <a:rPr lang="zh-CN" altLang="zh-CN" dirty="0"/>
              <a:t>语句</a:t>
            </a:r>
          </a:p>
          <a:p>
            <a:r>
              <a:rPr lang="en-US" altLang="zh-CN" dirty="0"/>
              <a:t>WHILE</a:t>
            </a:r>
            <a:r>
              <a:rPr lang="zh-CN" altLang="zh-CN" dirty="0"/>
              <a:t>语句也是有条件控制的循环语句。</a:t>
            </a:r>
            <a:r>
              <a:rPr lang="en-US" altLang="zh-CN" dirty="0"/>
              <a:t>WHILE</a:t>
            </a:r>
            <a:r>
              <a:rPr lang="zh-CN" altLang="zh-CN" dirty="0"/>
              <a:t>语句和</a:t>
            </a:r>
            <a:r>
              <a:rPr lang="en-US" altLang="zh-CN" dirty="0"/>
              <a:t>REPEAT</a:t>
            </a:r>
            <a:r>
              <a:rPr lang="zh-CN" altLang="zh-CN" dirty="0"/>
              <a:t>语句不同的是，</a:t>
            </a:r>
            <a:r>
              <a:rPr lang="en-US" altLang="zh-CN" dirty="0"/>
              <a:t>WHILE</a:t>
            </a:r>
            <a:r>
              <a:rPr lang="zh-CN" altLang="zh-CN" dirty="0"/>
              <a:t>语句是当满足条件时，执行循环内的语句，否则退出循环。</a:t>
            </a:r>
            <a:r>
              <a:rPr lang="en-US" altLang="zh-CN" dirty="0"/>
              <a:t>WHILE</a:t>
            </a:r>
            <a:r>
              <a:rPr lang="zh-CN" altLang="zh-CN" dirty="0"/>
              <a:t>语句的基本语法形式如下：</a:t>
            </a:r>
          </a:p>
          <a:p>
            <a:pPr marL="0" indent="0">
              <a:buNone/>
            </a:pPr>
            <a:r>
              <a:rPr lang="en-US" altLang="zh-CN" dirty="0"/>
              <a:t>[label:] WHILE </a:t>
            </a:r>
            <a:r>
              <a:rPr lang="en-US" altLang="zh-CN" dirty="0" err="1"/>
              <a:t>search_condition</a:t>
            </a:r>
            <a:r>
              <a:rPr lang="en-US" altLang="zh-CN" dirty="0"/>
              <a:t> DO</a:t>
            </a:r>
            <a:endParaRPr lang="zh-CN" altLang="zh-CN" dirty="0"/>
          </a:p>
          <a:p>
            <a:pPr marL="0" indent="0">
              <a:buNone/>
            </a:pPr>
            <a:r>
              <a:rPr lang="en-US" altLang="zh-CN" dirty="0"/>
              <a:t>    statement list</a:t>
            </a:r>
            <a:endParaRPr lang="zh-CN" altLang="zh-CN" dirty="0"/>
          </a:p>
          <a:p>
            <a:pPr marL="0" indent="0">
              <a:buNone/>
            </a:pPr>
            <a:r>
              <a:rPr lang="en-US" altLang="zh-CN" dirty="0"/>
              <a:t>END WHILE [label]</a:t>
            </a:r>
            <a:endParaRPr lang="zh-CN" altLang="zh-CN" dirty="0"/>
          </a:p>
          <a:p>
            <a:r>
              <a:rPr lang="zh-CN" altLang="zh-CN" dirty="0"/>
              <a:t>其中，</a:t>
            </a:r>
            <a:r>
              <a:rPr lang="en-US" altLang="zh-CN" dirty="0" err="1"/>
              <a:t>search_condition</a:t>
            </a:r>
            <a:r>
              <a:rPr lang="zh-CN" altLang="zh-CN" dirty="0"/>
              <a:t>参数表示循环执行的条件，满足该条件时循环执行；</a:t>
            </a:r>
            <a:r>
              <a:rPr lang="en-US" altLang="zh-CN" dirty="0" err="1"/>
              <a:t>statement_list</a:t>
            </a:r>
            <a:r>
              <a:rPr lang="zh-CN" altLang="zh-CN" dirty="0"/>
              <a:t>参数表示循环的执行语句。</a:t>
            </a:r>
            <a:r>
              <a:rPr lang="en-US" altLang="zh-CN" dirty="0"/>
              <a:t>WHILE</a:t>
            </a:r>
            <a:r>
              <a:rPr lang="zh-CN" altLang="zh-CN" dirty="0"/>
              <a:t>循环需要使用</a:t>
            </a:r>
            <a:r>
              <a:rPr lang="en-US" altLang="zh-CN" dirty="0"/>
              <a:t>END WHILE</a:t>
            </a:r>
            <a:r>
              <a:rPr lang="zh-CN" altLang="zh-CN" dirty="0"/>
              <a:t>来结束。</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39</a:t>
            </a:fld>
            <a:endParaRPr lang="en-US" altLang="zh-CN"/>
          </a:p>
        </p:txBody>
      </p:sp>
    </p:spTree>
    <p:extLst>
      <p:ext uri="{BB962C8B-B14F-4D97-AF65-F5344CB8AC3E}">
        <p14:creationId xmlns:p14="http://schemas.microsoft.com/office/powerpoint/2010/main" val="27730818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数据库编程基础知识</a:t>
            </a:r>
            <a:endParaRPr lang="zh-CN" altLang="en-US" dirty="0"/>
          </a:p>
        </p:txBody>
      </p:sp>
      <p:sp>
        <p:nvSpPr>
          <p:cNvPr id="3" name="内容占位符 2"/>
          <p:cNvSpPr>
            <a:spLocks noGrp="1"/>
          </p:cNvSpPr>
          <p:nvPr>
            <p:ph idx="1"/>
          </p:nvPr>
        </p:nvSpPr>
        <p:spPr/>
        <p:txBody>
          <a:bodyPr/>
          <a:lstStyle/>
          <a:p>
            <a:r>
              <a:rPr lang="zh-CN" altLang="zh-CN" dirty="0"/>
              <a:t>用户变量的</a:t>
            </a:r>
            <a:r>
              <a:rPr lang="zh-CN" altLang="zh-CN" dirty="0" smtClean="0"/>
              <a:t>使用</a:t>
            </a:r>
            <a:endParaRPr lang="en-US" altLang="zh-CN" dirty="0" smtClean="0"/>
          </a:p>
          <a:p>
            <a:r>
              <a:rPr lang="zh-CN" altLang="zh-CN" dirty="0"/>
              <a:t>系统函数的</a:t>
            </a:r>
            <a:r>
              <a:rPr lang="zh-CN" altLang="zh-CN" dirty="0" smtClean="0"/>
              <a:t>使用</a:t>
            </a:r>
            <a:endParaRPr lang="en-US" altLang="zh-CN" dirty="0" smtClean="0"/>
          </a:p>
          <a:p>
            <a:r>
              <a:rPr lang="zh-CN" altLang="zh-CN" dirty="0"/>
              <a:t>流程控制语句</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a:t>
            </a:fld>
            <a:endParaRPr lang="en-US" altLang="zh-CN"/>
          </a:p>
        </p:txBody>
      </p:sp>
    </p:spTree>
    <p:extLst>
      <p:ext uri="{BB962C8B-B14F-4D97-AF65-F5344CB8AC3E}">
        <p14:creationId xmlns:p14="http://schemas.microsoft.com/office/powerpoint/2010/main" val="295357165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8-12</a:t>
            </a:r>
            <a:r>
              <a:rPr lang="zh-CN" altLang="zh-CN" dirty="0"/>
              <a:t>】请使用</a:t>
            </a:r>
            <a:r>
              <a:rPr lang="en-US" altLang="zh-CN" dirty="0"/>
              <a:t>WHILE</a:t>
            </a:r>
            <a:r>
              <a:rPr lang="zh-CN" altLang="zh-CN" dirty="0"/>
              <a:t>完成【例</a:t>
            </a:r>
            <a:r>
              <a:rPr lang="en-US" altLang="zh-CN" dirty="0"/>
              <a:t>8-9</a:t>
            </a:r>
            <a:r>
              <a:rPr lang="zh-CN" altLang="zh-CN" dirty="0"/>
              <a:t>】。代码如下：</a:t>
            </a:r>
          </a:p>
          <a:p>
            <a:pPr marL="0" indent="0">
              <a:buNone/>
            </a:pPr>
            <a:r>
              <a:rPr lang="en-US" altLang="zh-CN" dirty="0"/>
              <a:t>WHILE @count&lt;100 DO</a:t>
            </a:r>
            <a:endParaRPr lang="zh-CN" altLang="zh-CN" dirty="0"/>
          </a:p>
          <a:p>
            <a:pPr marL="0" indent="0">
              <a:buNone/>
            </a:pPr>
            <a:r>
              <a:rPr lang="en-US" altLang="zh-CN" dirty="0"/>
              <a:t>    SET @count=@count+1;</a:t>
            </a:r>
            <a:endParaRPr lang="zh-CN" altLang="zh-CN" dirty="0"/>
          </a:p>
          <a:p>
            <a:pPr marL="0" indent="0">
              <a:buNone/>
            </a:pPr>
            <a:r>
              <a:rPr lang="en-US" altLang="zh-CN" dirty="0"/>
              <a:t>END WHILE;</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40</a:t>
            </a:fld>
            <a:endParaRPr lang="en-US" altLang="zh-CN"/>
          </a:p>
        </p:txBody>
      </p:sp>
    </p:spTree>
    <p:extLst>
      <p:ext uri="{BB962C8B-B14F-4D97-AF65-F5344CB8AC3E}">
        <p14:creationId xmlns:p14="http://schemas.microsoft.com/office/powerpoint/2010/main" val="17179071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FF0000"/>
                </a:solidFill>
              </a:rPr>
              <a:t>用户变量的使用</a:t>
            </a:r>
            <a:endParaRPr lang="zh-CN" altLang="en-US" dirty="0">
              <a:solidFill>
                <a:srgbClr val="FF0000"/>
              </a:solidFill>
            </a:endParaRPr>
          </a:p>
        </p:txBody>
      </p:sp>
      <p:sp>
        <p:nvSpPr>
          <p:cNvPr id="3" name="内容占位符 2"/>
          <p:cNvSpPr>
            <a:spLocks noGrp="1"/>
          </p:cNvSpPr>
          <p:nvPr>
            <p:ph idx="1"/>
          </p:nvPr>
        </p:nvSpPr>
        <p:spPr>
          <a:xfrm>
            <a:off x="1562101" y="2125028"/>
            <a:ext cx="10363200" cy="3895407"/>
          </a:xfrm>
        </p:spPr>
        <p:txBody>
          <a:bodyPr/>
          <a:lstStyle/>
          <a:p>
            <a:r>
              <a:rPr lang="zh-CN" altLang="zh-CN" dirty="0"/>
              <a:t>在</a:t>
            </a:r>
            <a:r>
              <a:rPr lang="en-US" altLang="zh-CN" dirty="0"/>
              <a:t>MySQL</a:t>
            </a:r>
            <a:r>
              <a:rPr lang="zh-CN" altLang="zh-CN" dirty="0"/>
              <a:t>的数据库编程中，大量需要引入表达式。表达式与其它高级语言的表达式一样，由变量、运算符和流程控制来构成。</a:t>
            </a:r>
          </a:p>
          <a:p>
            <a:r>
              <a:rPr lang="zh-CN" altLang="zh-CN" dirty="0"/>
              <a:t>变量是表达式语句中最基本的元素，可以用来临时存储数据。在存储过程和函数中都可以定义和使用变量。用户可以使用</a:t>
            </a:r>
            <a:r>
              <a:rPr lang="en-US" altLang="zh-CN" dirty="0"/>
              <a:t> DECLARE </a:t>
            </a:r>
            <a:r>
              <a:rPr lang="zh-CN" altLang="zh-CN" dirty="0"/>
              <a:t>关键字来定义变量，定义后可以为变量赋值。</a:t>
            </a:r>
            <a:r>
              <a:rPr lang="zh-CN" altLang="zh-CN" dirty="0">
                <a:solidFill>
                  <a:srgbClr val="FF0000"/>
                </a:solidFill>
              </a:rPr>
              <a:t>这些变量的作用范围是</a:t>
            </a:r>
            <a:r>
              <a:rPr lang="en-US" altLang="zh-CN" dirty="0">
                <a:solidFill>
                  <a:srgbClr val="FF0000"/>
                </a:solidFill>
              </a:rPr>
              <a:t> BEGIN...END </a:t>
            </a:r>
            <a:r>
              <a:rPr lang="zh-CN" altLang="zh-CN" dirty="0">
                <a:solidFill>
                  <a:srgbClr val="FF0000"/>
                </a:solidFill>
              </a:rPr>
              <a:t>程序段中</a:t>
            </a:r>
            <a:r>
              <a:rPr lang="zh-CN" altLang="zh-CN" dirty="0" smtClean="0">
                <a:solidFill>
                  <a:srgbClr val="FF0000"/>
                </a:solidFill>
              </a:rPr>
              <a:t>。</a:t>
            </a:r>
            <a:endParaRPr lang="zh-CN" altLang="zh-CN" dirty="0">
              <a:solidFill>
                <a:srgbClr val="FF0000"/>
              </a:solidFill>
            </a:endParaRPr>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5</a:t>
            </a:fld>
            <a:endParaRPr lang="en-US" altLang="zh-CN"/>
          </a:p>
        </p:txBody>
      </p:sp>
    </p:spTree>
    <p:extLst>
      <p:ext uri="{BB962C8B-B14F-4D97-AF65-F5344CB8AC3E}">
        <p14:creationId xmlns:p14="http://schemas.microsoft.com/office/powerpoint/2010/main" val="42121921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定义变量</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MySQL</a:t>
            </a:r>
            <a:r>
              <a:rPr lang="zh-CN" altLang="zh-CN" dirty="0"/>
              <a:t>中使用</a:t>
            </a:r>
            <a:r>
              <a:rPr lang="en-US" altLang="zh-CN" dirty="0"/>
              <a:t>DECLARE</a:t>
            </a:r>
            <a:r>
              <a:rPr lang="zh-CN" altLang="zh-CN" dirty="0"/>
              <a:t>关键字来定义变量，其基本语法如下：</a:t>
            </a:r>
          </a:p>
          <a:p>
            <a:pPr marL="0" indent="0">
              <a:buNone/>
            </a:pPr>
            <a:r>
              <a:rPr lang="en-US" altLang="zh-CN" dirty="0"/>
              <a:t>DECLARE </a:t>
            </a:r>
            <a:r>
              <a:rPr lang="en-US" altLang="zh-CN" dirty="0" err="1"/>
              <a:t>var_name</a:t>
            </a:r>
            <a:r>
              <a:rPr lang="en-US" altLang="zh-CN" dirty="0"/>
              <a:t>[,...] type [DEFAULT value]</a:t>
            </a:r>
            <a:endParaRPr lang="zh-CN" altLang="zh-CN" dirty="0"/>
          </a:p>
          <a:p>
            <a:r>
              <a:rPr lang="zh-CN" altLang="zh-CN" dirty="0"/>
              <a:t>其中：</a:t>
            </a:r>
          </a:p>
          <a:p>
            <a:pPr lvl="1"/>
            <a:r>
              <a:rPr lang="en-US" altLang="zh-CN" dirty="0"/>
              <a:t>DECLARE </a:t>
            </a:r>
            <a:r>
              <a:rPr lang="zh-CN" altLang="zh-CN" dirty="0"/>
              <a:t>关键字是用来声明变量的；</a:t>
            </a:r>
          </a:p>
          <a:p>
            <a:pPr lvl="1"/>
            <a:r>
              <a:rPr lang="en-US" altLang="zh-CN" dirty="0" err="1"/>
              <a:t>var_name</a:t>
            </a:r>
            <a:r>
              <a:rPr lang="en-US" altLang="zh-CN" dirty="0"/>
              <a:t> </a:t>
            </a:r>
            <a:r>
              <a:rPr lang="zh-CN" altLang="zh-CN" dirty="0"/>
              <a:t>参数是变量的名称，这里可以同时定义多个变量；</a:t>
            </a:r>
          </a:p>
          <a:p>
            <a:pPr lvl="1"/>
            <a:r>
              <a:rPr lang="en-US" altLang="zh-CN" dirty="0"/>
              <a:t>type </a:t>
            </a:r>
            <a:r>
              <a:rPr lang="zh-CN" altLang="zh-CN" dirty="0"/>
              <a:t>参数用来指定变量的类型；</a:t>
            </a:r>
          </a:p>
          <a:p>
            <a:pPr lvl="1"/>
            <a:r>
              <a:rPr lang="en-US" altLang="zh-CN" dirty="0"/>
              <a:t>DEFAULT value </a:t>
            </a:r>
            <a:r>
              <a:rPr lang="zh-CN" altLang="zh-CN" dirty="0"/>
              <a:t>子句将变量默认值设置为</a:t>
            </a:r>
            <a:r>
              <a:rPr lang="en-US" altLang="zh-CN" dirty="0"/>
              <a:t> value</a:t>
            </a:r>
            <a:r>
              <a:rPr lang="zh-CN" altLang="zh-CN" dirty="0"/>
              <a:t>，没有使用</a:t>
            </a:r>
            <a:r>
              <a:rPr lang="en-US" altLang="zh-CN" dirty="0"/>
              <a:t> DEFAULT </a:t>
            </a:r>
            <a:r>
              <a:rPr lang="zh-CN" altLang="zh-CN" dirty="0"/>
              <a:t>子句时，默认值为</a:t>
            </a:r>
            <a:r>
              <a:rPr lang="en-US" altLang="zh-CN" dirty="0"/>
              <a:t> NULL</a:t>
            </a:r>
            <a:r>
              <a:rPr lang="zh-CN" altLang="zh-CN" dirty="0"/>
              <a:t>。</a:t>
            </a:r>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6</a:t>
            </a:fld>
            <a:endParaRPr lang="en-US" altLang="zh-CN"/>
          </a:p>
        </p:txBody>
      </p:sp>
    </p:spTree>
    <p:extLst>
      <p:ext uri="{BB962C8B-B14F-4D97-AF65-F5344CB8AC3E}">
        <p14:creationId xmlns:p14="http://schemas.microsoft.com/office/powerpoint/2010/main" val="16953115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8-1</a:t>
            </a:r>
            <a:r>
              <a:rPr lang="zh-CN" altLang="zh-CN" dirty="0"/>
              <a:t>】定义变量</a:t>
            </a:r>
            <a:r>
              <a:rPr lang="en-US" altLang="zh-CN" dirty="0" err="1"/>
              <a:t>v_num</a:t>
            </a:r>
            <a:r>
              <a:rPr lang="zh-CN" altLang="zh-CN" dirty="0"/>
              <a:t>，数据类型为</a:t>
            </a:r>
            <a:r>
              <a:rPr lang="en-US" altLang="zh-CN" dirty="0"/>
              <a:t>INT</a:t>
            </a:r>
            <a:r>
              <a:rPr lang="zh-CN" altLang="zh-CN" dirty="0"/>
              <a:t>类型，默认值为</a:t>
            </a:r>
            <a:r>
              <a:rPr lang="en-US" altLang="zh-CN" dirty="0"/>
              <a:t>10</a:t>
            </a:r>
            <a:r>
              <a:rPr lang="zh-CN" altLang="zh-CN" dirty="0"/>
              <a:t>。</a:t>
            </a:r>
            <a:r>
              <a:rPr lang="en-US" altLang="zh-CN" dirty="0"/>
              <a:t>SQL</a:t>
            </a:r>
            <a:r>
              <a:rPr lang="zh-CN" altLang="zh-CN" dirty="0"/>
              <a:t>语句如下：</a:t>
            </a:r>
          </a:p>
          <a:p>
            <a:pPr marL="0" indent="0">
              <a:buNone/>
            </a:pPr>
            <a:r>
              <a:rPr lang="en-US" altLang="zh-CN" dirty="0"/>
              <a:t>DECLARE </a:t>
            </a:r>
            <a:r>
              <a:rPr lang="en-US" altLang="zh-CN" dirty="0" err="1"/>
              <a:t>v_num</a:t>
            </a:r>
            <a:r>
              <a:rPr lang="en-US" altLang="zh-CN" dirty="0"/>
              <a:t> INT DEFAULT 10;</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7</a:t>
            </a:fld>
            <a:endParaRPr lang="en-US" altLang="zh-CN"/>
          </a:p>
        </p:txBody>
      </p:sp>
    </p:spTree>
    <p:extLst>
      <p:ext uri="{BB962C8B-B14F-4D97-AF65-F5344CB8AC3E}">
        <p14:creationId xmlns:p14="http://schemas.microsoft.com/office/powerpoint/2010/main" val="15516128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为变量赋值</a:t>
            </a:r>
            <a:endParaRPr lang="zh-CN" altLang="en-US" dirty="0"/>
          </a:p>
        </p:txBody>
      </p:sp>
      <p:sp>
        <p:nvSpPr>
          <p:cNvPr id="3" name="内容占位符 2"/>
          <p:cNvSpPr>
            <a:spLocks noGrp="1"/>
          </p:cNvSpPr>
          <p:nvPr>
            <p:ph idx="1"/>
          </p:nvPr>
        </p:nvSpPr>
        <p:spPr/>
        <p:txBody>
          <a:bodyPr>
            <a:normAutofit fontScale="92500" lnSpcReduction="20000"/>
          </a:bodyPr>
          <a:lstStyle/>
          <a:p>
            <a:r>
              <a:rPr lang="en-US" altLang="zh-CN" dirty="0"/>
              <a:t>MySQL</a:t>
            </a:r>
            <a:r>
              <a:rPr lang="zh-CN" altLang="zh-CN" dirty="0"/>
              <a:t>中使用</a:t>
            </a:r>
            <a:r>
              <a:rPr lang="en-US" altLang="zh-CN" dirty="0"/>
              <a:t>SET</a:t>
            </a:r>
            <a:r>
              <a:rPr lang="zh-CN" altLang="zh-CN" dirty="0"/>
              <a:t>关键字来为变量赋值，</a:t>
            </a:r>
            <a:r>
              <a:rPr lang="en-US" altLang="zh-CN" dirty="0"/>
              <a:t>SET</a:t>
            </a:r>
            <a:r>
              <a:rPr lang="zh-CN" altLang="zh-CN" dirty="0"/>
              <a:t>语句的基本语法如下：</a:t>
            </a:r>
          </a:p>
          <a:p>
            <a:pPr marL="0" indent="0">
              <a:buNone/>
            </a:pPr>
            <a:r>
              <a:rPr lang="en-US" altLang="zh-CN" dirty="0"/>
              <a:t>SET </a:t>
            </a:r>
            <a:r>
              <a:rPr lang="en-US" altLang="zh-CN" dirty="0" err="1"/>
              <a:t>var_name</a:t>
            </a:r>
            <a:r>
              <a:rPr lang="en-US" altLang="zh-CN" dirty="0"/>
              <a:t> = expr[,</a:t>
            </a:r>
            <a:r>
              <a:rPr lang="en-US" altLang="zh-CN" dirty="0" err="1"/>
              <a:t>var_name</a:t>
            </a:r>
            <a:r>
              <a:rPr lang="en-US" altLang="zh-CN" dirty="0"/>
              <a:t> = expr]...</a:t>
            </a:r>
            <a:endParaRPr lang="zh-CN" altLang="zh-CN" dirty="0"/>
          </a:p>
          <a:p>
            <a:r>
              <a:rPr lang="zh-CN" altLang="zh-CN" dirty="0"/>
              <a:t>其中：</a:t>
            </a:r>
          </a:p>
          <a:p>
            <a:pPr lvl="1"/>
            <a:r>
              <a:rPr lang="en-US" altLang="zh-CN" dirty="0"/>
              <a:t>SET </a:t>
            </a:r>
            <a:r>
              <a:rPr lang="zh-CN" altLang="zh-CN" dirty="0"/>
              <a:t>关键字用来为变量赋值；</a:t>
            </a:r>
          </a:p>
          <a:p>
            <a:pPr lvl="1"/>
            <a:r>
              <a:rPr lang="en-US" altLang="zh-CN" dirty="0" err="1"/>
              <a:t>var_name</a:t>
            </a:r>
            <a:r>
              <a:rPr lang="en-US" altLang="zh-CN" dirty="0"/>
              <a:t> </a:t>
            </a:r>
            <a:r>
              <a:rPr lang="zh-CN" altLang="zh-CN" dirty="0"/>
              <a:t>参数是变量的名称；</a:t>
            </a:r>
          </a:p>
          <a:p>
            <a:pPr lvl="1"/>
            <a:r>
              <a:rPr lang="en-US" altLang="zh-CN" dirty="0"/>
              <a:t>expr </a:t>
            </a:r>
            <a:r>
              <a:rPr lang="zh-CN" altLang="zh-CN" dirty="0"/>
              <a:t>参数是赋值表达式。</a:t>
            </a:r>
          </a:p>
          <a:p>
            <a:pPr lvl="1"/>
            <a:r>
              <a:rPr lang="zh-CN" altLang="zh-CN" dirty="0"/>
              <a:t>注：一个</a:t>
            </a:r>
            <a:r>
              <a:rPr lang="en-US" altLang="zh-CN" dirty="0"/>
              <a:t> SET </a:t>
            </a:r>
            <a:r>
              <a:rPr lang="zh-CN" altLang="zh-CN" dirty="0"/>
              <a:t>语句可以同时为多个变量赋值，各个变量的赋值语句之间用逗号隔开。</a:t>
            </a:r>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8</a:t>
            </a:fld>
            <a:endParaRPr lang="en-US" altLang="zh-CN"/>
          </a:p>
        </p:txBody>
      </p:sp>
    </p:spTree>
    <p:extLst>
      <p:ext uri="{BB962C8B-B14F-4D97-AF65-F5344CB8AC3E}">
        <p14:creationId xmlns:p14="http://schemas.microsoft.com/office/powerpoint/2010/main" val="223066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【例</a:t>
            </a:r>
            <a:r>
              <a:rPr lang="en-US" altLang="zh-CN" dirty="0"/>
              <a:t>8-2</a:t>
            </a:r>
            <a:r>
              <a:rPr lang="zh-CN" altLang="zh-CN" dirty="0"/>
              <a:t>】为变量</a:t>
            </a:r>
            <a:r>
              <a:rPr lang="en-US" altLang="zh-CN" dirty="0" err="1"/>
              <a:t>v_num</a:t>
            </a:r>
            <a:r>
              <a:rPr lang="zh-CN" altLang="zh-CN" dirty="0"/>
              <a:t>赋值为</a:t>
            </a:r>
            <a:r>
              <a:rPr lang="en-US" altLang="zh-CN" dirty="0"/>
              <a:t>20</a:t>
            </a:r>
            <a:r>
              <a:rPr lang="zh-CN" altLang="zh-CN" dirty="0"/>
              <a:t>。</a:t>
            </a:r>
            <a:r>
              <a:rPr lang="en-US" altLang="zh-CN" dirty="0"/>
              <a:t>SQL </a:t>
            </a:r>
            <a:r>
              <a:rPr lang="zh-CN" altLang="zh-CN" dirty="0"/>
              <a:t>语句如下：</a:t>
            </a:r>
          </a:p>
          <a:p>
            <a:pPr marL="0" indent="0">
              <a:buNone/>
            </a:pPr>
            <a:r>
              <a:rPr lang="en-US" altLang="zh-CN" dirty="0"/>
              <a:t>SET </a:t>
            </a:r>
            <a:r>
              <a:rPr lang="en-US" altLang="zh-CN" dirty="0" err="1"/>
              <a:t>v_num</a:t>
            </a:r>
            <a:r>
              <a:rPr lang="en-US" altLang="zh-CN" dirty="0"/>
              <a:t> =20;</a:t>
            </a:r>
            <a:endParaRPr lang="zh-CN" altLang="zh-CN" dirty="0"/>
          </a:p>
          <a:p>
            <a:endParaRPr lang="zh-CN" altLang="en-US" dirty="0"/>
          </a:p>
        </p:txBody>
      </p:sp>
      <p:sp>
        <p:nvSpPr>
          <p:cNvPr id="4" name="灯片编号占位符 3"/>
          <p:cNvSpPr>
            <a:spLocks noGrp="1"/>
          </p:cNvSpPr>
          <p:nvPr>
            <p:ph type="sldNum" sz="quarter" idx="12"/>
          </p:nvPr>
        </p:nvSpPr>
        <p:spPr/>
        <p:txBody>
          <a:bodyPr/>
          <a:lstStyle/>
          <a:p>
            <a:pPr>
              <a:defRPr/>
            </a:pPr>
            <a:fld id="{1028D794-6426-4DA6-845E-DB825B8FBCC9}" type="slidenum">
              <a:rPr lang="en-US" altLang="zh-CN" smtClean="0"/>
              <a:pPr>
                <a:defRPr/>
              </a:pPr>
              <a:t>9</a:t>
            </a:fld>
            <a:endParaRPr lang="en-US" altLang="zh-CN"/>
          </a:p>
        </p:txBody>
      </p:sp>
    </p:spTree>
    <p:extLst>
      <p:ext uri="{BB962C8B-B14F-4D97-AF65-F5344CB8AC3E}">
        <p14:creationId xmlns:p14="http://schemas.microsoft.com/office/powerpoint/2010/main" val="925032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341</TotalTime>
  <Words>2641</Words>
  <Application>Microsoft Office PowerPoint</Application>
  <PresentationFormat>宽屏</PresentationFormat>
  <Paragraphs>363</Paragraphs>
  <Slides>40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40</vt:i4>
      </vt:variant>
    </vt:vector>
  </HeadingPairs>
  <TitlesOfParts>
    <vt:vector size="45" baseType="lpstr">
      <vt:lpstr>宋体</vt:lpstr>
      <vt:lpstr>Tahoma</vt:lpstr>
      <vt:lpstr>Times New Roman</vt:lpstr>
      <vt:lpstr>Wingdings</vt:lpstr>
      <vt:lpstr>Blends</vt:lpstr>
      <vt:lpstr>数据库原理与应用</vt:lpstr>
      <vt:lpstr>苹果创始人</vt:lpstr>
      <vt:lpstr>数据库编程</vt:lpstr>
      <vt:lpstr>数据库编程基础知识</vt:lpstr>
      <vt:lpstr>用户变量的使用</vt:lpstr>
      <vt:lpstr>定义变量</vt:lpstr>
      <vt:lpstr>PowerPoint 演示文稿</vt:lpstr>
      <vt:lpstr>为变量赋值</vt:lpstr>
      <vt:lpstr>PowerPoint 演示文稿</vt:lpstr>
      <vt:lpstr>PowerPoint 演示文稿</vt:lpstr>
      <vt:lpstr>PowerPoint 演示文稿</vt:lpstr>
      <vt:lpstr>系统函数的使用</vt:lpstr>
      <vt:lpstr>1. 数值型函数</vt:lpstr>
      <vt:lpstr>1. 数值型函数</vt:lpstr>
      <vt:lpstr>2.字符串函数</vt:lpstr>
      <vt:lpstr>2.字符串函数</vt:lpstr>
      <vt:lpstr>2.字符串函数</vt:lpstr>
      <vt:lpstr>3.日期和时间函数</vt:lpstr>
      <vt:lpstr>3.日期和时间函数</vt:lpstr>
      <vt:lpstr>3.日期和时间函数</vt:lpstr>
      <vt:lpstr>4.聚合函数</vt:lpstr>
      <vt:lpstr>5.流程控制函数</vt:lpstr>
      <vt:lpstr>PowerPoint 演示文稿</vt:lpstr>
      <vt:lpstr>PowerPoint 演示文稿</vt:lpstr>
      <vt:lpstr>PowerPoint 演示文稿</vt:lpstr>
      <vt:lpstr>Case子句</vt:lpstr>
      <vt:lpstr>3列</vt:lpstr>
      <vt:lpstr>流程控制语句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数据库原理与应用</dc:title>
  <dc:creator>张健</dc:creator>
  <cp:lastModifiedBy>szpt</cp:lastModifiedBy>
  <cp:revision>50</cp:revision>
  <dcterms:created xsi:type="dcterms:W3CDTF">2021-02-24T03:13:11Z</dcterms:created>
  <dcterms:modified xsi:type="dcterms:W3CDTF">2023-05-29T03:50:30Z</dcterms:modified>
</cp:coreProperties>
</file>