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3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08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7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2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2"/>
            <a:ext cx="10363200" cy="3895407"/>
          </a:xfrm>
        </p:spPr>
        <p:txBody>
          <a:bodyPr>
            <a:noAutofit/>
          </a:bodyPr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5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6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2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4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93D43-3F16-44F6-99E7-D8BC4194942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查看存储过程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SHOW CREATE</a:t>
            </a:r>
            <a:r>
              <a:rPr lang="zh-CN" altLang="zh-CN"/>
              <a:t>语句。其基本语法形式如下：</a:t>
            </a:r>
          </a:p>
          <a:p>
            <a:pPr marL="0" indent="0">
              <a:buNone/>
            </a:pPr>
            <a:r>
              <a:rPr lang="en-US" altLang="zh-CN"/>
              <a:t>SHOW CREATE PROCEDURE '</a:t>
            </a:r>
            <a:r>
              <a:rPr lang="zh-CN" altLang="zh-CN"/>
              <a:t>存储过程名</a:t>
            </a:r>
            <a:r>
              <a:rPr lang="en-US" altLang="zh-CN"/>
              <a:t>' [\G];</a:t>
            </a:r>
            <a:endParaRPr lang="zh-CN" altLang="zh-CN"/>
          </a:p>
          <a:p>
            <a:r>
              <a:rPr lang="zh-CN" altLang="zh-CN"/>
              <a:t>【例</a:t>
            </a:r>
            <a:r>
              <a:rPr lang="en-US" altLang="zh-CN"/>
              <a:t>8-15</a:t>
            </a:r>
            <a:r>
              <a:rPr lang="zh-CN" altLang="zh-CN"/>
              <a:t>】查看存储过程</a:t>
            </a:r>
            <a:r>
              <a:rPr lang="en-US" altLang="zh-CN"/>
              <a:t>pr_showReader</a:t>
            </a:r>
            <a:r>
              <a:rPr lang="zh-CN" altLang="zh-CN"/>
              <a:t>的具体创建代码。在命令行窗口中输入如下命令，查询结果如图</a:t>
            </a:r>
            <a:r>
              <a:rPr lang="en-US" altLang="zh-CN"/>
              <a:t>8-6</a:t>
            </a:r>
            <a:r>
              <a:rPr lang="zh-CN" altLang="zh-CN"/>
              <a:t>所示。</a:t>
            </a:r>
          </a:p>
          <a:p>
            <a:pPr marL="0" indent="0">
              <a:buNone/>
            </a:pPr>
            <a:r>
              <a:rPr lang="en-US" altLang="zh-CN"/>
              <a:t>show create procedure pr_showReader \G;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5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存储过程的调用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中使用</a:t>
            </a:r>
            <a:r>
              <a:rPr lang="en-US" altLang="zh-CN"/>
              <a:t>CALL</a:t>
            </a:r>
            <a:r>
              <a:rPr lang="zh-CN" altLang="zh-CN"/>
              <a:t>语句来调用存储过程。调用存储过程后，数据库系统将执行存储过程中的</a:t>
            </a:r>
            <a:r>
              <a:rPr lang="en-US" altLang="zh-CN"/>
              <a:t>SQL</a:t>
            </a:r>
            <a:r>
              <a:rPr lang="zh-CN" altLang="zh-CN"/>
              <a:t>语句，然后将结果返回给输出值。</a:t>
            </a:r>
          </a:p>
          <a:p>
            <a:r>
              <a:rPr lang="en-US" altLang="zh-CN"/>
              <a:t>CALL </a:t>
            </a:r>
            <a:r>
              <a:rPr lang="zh-CN" altLang="zh-CN"/>
              <a:t>语句接收存储过程的名字以及需要传递给它的任意参数，基本语法形式如下：</a:t>
            </a:r>
          </a:p>
          <a:p>
            <a:pPr marL="0" indent="0">
              <a:buNone/>
            </a:pPr>
            <a:r>
              <a:rPr lang="en-US" altLang="zh-CN"/>
              <a:t>CALL pr_name([parameter[...]]);</a:t>
            </a:r>
            <a:endParaRPr lang="zh-CN" altLang="zh-CN"/>
          </a:p>
          <a:p>
            <a:r>
              <a:rPr lang="zh-CN" altLang="zh-CN"/>
              <a:t>其中，</a:t>
            </a:r>
            <a:r>
              <a:rPr lang="en-US" altLang="zh-CN"/>
              <a:t>pr_name </a:t>
            </a:r>
            <a:r>
              <a:rPr lang="zh-CN" altLang="zh-CN"/>
              <a:t>表示存储过程的名称，</a:t>
            </a:r>
            <a:r>
              <a:rPr lang="en-US" altLang="zh-CN"/>
              <a:t>parameter </a:t>
            </a:r>
            <a:r>
              <a:rPr lang="zh-CN" altLang="zh-CN"/>
              <a:t>表示存储过程的参数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0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【例</a:t>
            </a:r>
            <a:r>
              <a:rPr lang="en-US" altLang="zh-CN"/>
              <a:t>8-16</a:t>
            </a:r>
            <a:r>
              <a:rPr lang="zh-CN" altLang="zh-CN"/>
              <a:t>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调用</a:t>
            </a:r>
            <a:r>
              <a:rPr lang="zh-CN" altLang="zh-CN"/>
              <a:t>存储过程</a:t>
            </a:r>
            <a:r>
              <a:rPr lang="en-US" altLang="zh-CN"/>
              <a:t>pr_showReader</a:t>
            </a:r>
            <a:r>
              <a:rPr lang="zh-CN" altLang="zh-CN"/>
              <a:t>查询‘潘子龙’同学的相关信息。在命令行窗口中输入如下命令，调用的结果如图</a:t>
            </a:r>
            <a:r>
              <a:rPr lang="en-US" altLang="zh-CN"/>
              <a:t>8-7</a:t>
            </a:r>
            <a:r>
              <a:rPr lang="zh-CN" altLang="zh-CN"/>
              <a:t>所示。</a:t>
            </a:r>
          </a:p>
          <a:p>
            <a:pPr marL="0" indent="0">
              <a:buNone/>
            </a:pPr>
            <a:r>
              <a:rPr lang="en-US" altLang="zh-CN"/>
              <a:t>call pr_showReader('</a:t>
            </a:r>
            <a:r>
              <a:rPr lang="zh-CN" altLang="zh-CN"/>
              <a:t>潘子龙</a:t>
            </a:r>
            <a:r>
              <a:rPr lang="en-US" altLang="zh-CN"/>
              <a:t>');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57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删除存储过程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中使用</a:t>
            </a:r>
            <a:r>
              <a:rPr lang="en-US" altLang="zh-CN"/>
              <a:t>DROP PROCEDURE</a:t>
            </a:r>
            <a:r>
              <a:rPr lang="zh-CN" altLang="zh-CN"/>
              <a:t>语句来删除数据库中已经存在的存储过程。语法格式如下：</a:t>
            </a:r>
          </a:p>
          <a:p>
            <a:pPr marL="0" indent="0">
              <a:buNone/>
            </a:pPr>
            <a:r>
              <a:rPr lang="en-US" altLang="zh-CN"/>
              <a:t>DROP PROCEDURE [ IF EXISTS ] &lt;</a:t>
            </a:r>
            <a:r>
              <a:rPr lang="zh-CN" altLang="zh-CN"/>
              <a:t>过程名</a:t>
            </a:r>
            <a:r>
              <a:rPr lang="en-US" altLang="zh-CN"/>
              <a:t>&gt;</a:t>
            </a:r>
            <a:endParaRPr lang="zh-CN" altLang="zh-CN"/>
          </a:p>
          <a:p>
            <a:r>
              <a:rPr lang="zh-CN" altLang="zh-CN"/>
              <a:t>【例</a:t>
            </a:r>
            <a:r>
              <a:rPr lang="en-US" altLang="zh-CN"/>
              <a:t>8-17</a:t>
            </a:r>
            <a:r>
              <a:rPr lang="zh-CN" altLang="zh-CN"/>
              <a:t>】删除存储过程</a:t>
            </a:r>
            <a:r>
              <a:rPr lang="en-US" altLang="zh-CN"/>
              <a:t>pr_showReader</a:t>
            </a:r>
            <a:r>
              <a:rPr lang="zh-CN" altLang="zh-CN"/>
              <a:t>并确认已删除。在命令行窗口中输入如下命令，删除的结果如图</a:t>
            </a:r>
            <a:r>
              <a:rPr lang="en-US" altLang="zh-CN"/>
              <a:t>8-8</a:t>
            </a:r>
            <a:r>
              <a:rPr lang="zh-CN" altLang="zh-CN"/>
              <a:t>所示。</a:t>
            </a:r>
          </a:p>
          <a:p>
            <a:pPr marL="0" indent="0">
              <a:buNone/>
            </a:pPr>
            <a:r>
              <a:rPr lang="en-US" altLang="zh-CN"/>
              <a:t>drop procedure if exists pr_showReader;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show procedure status like '%showReader%' \G;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39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存储</a:t>
            </a:r>
            <a:r>
              <a:rPr lang="zh-CN" altLang="zh-CN" b="1" smtClean="0"/>
              <a:t>过程综合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zh-CN"/>
              <a:t>存储过程参数的综合应用</a:t>
            </a:r>
          </a:p>
          <a:p>
            <a:r>
              <a:rPr lang="zh-CN" altLang="zh-CN"/>
              <a:t>【例</a:t>
            </a:r>
            <a:r>
              <a:rPr lang="en-US" altLang="zh-CN"/>
              <a:t>8-18</a:t>
            </a:r>
            <a:r>
              <a:rPr lang="zh-CN" altLang="zh-CN"/>
              <a:t>】创建一个存储过程用来评选读者的读书结果。规则为：当输入一个读者的读者编号后，根据该读者的累借图书次数评选。当累借图书次数大于</a:t>
            </a:r>
            <a:r>
              <a:rPr lang="en-US" altLang="zh-CN"/>
              <a:t>25</a:t>
            </a:r>
            <a:r>
              <a:rPr lang="zh-CN" altLang="zh-CN"/>
              <a:t>次时，评为“读者之星”；累借图书次数在</a:t>
            </a:r>
            <a:r>
              <a:rPr lang="en-US" altLang="zh-CN"/>
              <a:t>15</a:t>
            </a:r>
            <a:r>
              <a:rPr lang="zh-CN" altLang="zh-CN"/>
              <a:t>到</a:t>
            </a:r>
            <a:r>
              <a:rPr lang="en-US" altLang="zh-CN"/>
              <a:t>25</a:t>
            </a:r>
            <a:r>
              <a:rPr lang="zh-CN" altLang="zh-CN"/>
              <a:t>次之间时评为“希望之星”；累借图书次数小</a:t>
            </a:r>
            <a:r>
              <a:rPr lang="en-US" altLang="zh-CN"/>
              <a:t>5</a:t>
            </a:r>
            <a:r>
              <a:rPr lang="zh-CN" altLang="zh-CN"/>
              <a:t>次时，提示“加油”；否则提示“好读者”。最终输出为该读者的读者编号、姓名、所属学院名称以及评选结果。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14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存储过程综合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zh-CN"/>
              <a:t>存储过程嵌套的综合</a:t>
            </a:r>
            <a:r>
              <a:rPr lang="zh-CN" altLang="zh-CN" smtClean="0"/>
              <a:t>应用</a:t>
            </a:r>
            <a:endParaRPr lang="en-US" altLang="zh-CN" smtClean="0"/>
          </a:p>
          <a:p>
            <a:r>
              <a:rPr lang="zh-CN" altLang="zh-CN"/>
              <a:t>【例</a:t>
            </a:r>
            <a:r>
              <a:rPr lang="en-US" altLang="zh-CN"/>
              <a:t>8-19</a:t>
            </a:r>
            <a:r>
              <a:rPr lang="zh-CN" altLang="zh-CN"/>
              <a:t>】已知借书的读者编号与被借书的图书编号，请创建存储过程用来完成读者的借书流程。</a:t>
            </a:r>
          </a:p>
          <a:p>
            <a:r>
              <a:rPr lang="zh-CN" altLang="zh-CN"/>
              <a:t>根据上述借书流程，可以分为以下几个步骤：</a:t>
            </a:r>
          </a:p>
          <a:p>
            <a:r>
              <a:rPr lang="zh-CN" altLang="zh-CN"/>
              <a:t>存储过程</a:t>
            </a:r>
            <a:r>
              <a:rPr lang="en-US" altLang="zh-CN"/>
              <a:t>1</a:t>
            </a:r>
            <a:r>
              <a:rPr lang="zh-CN" altLang="zh-CN"/>
              <a:t>：向</a:t>
            </a:r>
            <a:r>
              <a:rPr lang="en-US" altLang="zh-CN"/>
              <a:t>borrow</a:t>
            </a:r>
            <a:r>
              <a:rPr lang="zh-CN" altLang="zh-CN"/>
              <a:t>表中新增一行数据；</a:t>
            </a:r>
          </a:p>
          <a:p>
            <a:r>
              <a:rPr lang="zh-CN" altLang="zh-CN"/>
              <a:t>存储过程</a:t>
            </a:r>
            <a:r>
              <a:rPr lang="en-US" altLang="zh-CN"/>
              <a:t>2</a:t>
            </a:r>
            <a:r>
              <a:rPr lang="zh-CN" altLang="zh-CN"/>
              <a:t>：增加</a:t>
            </a:r>
            <a:r>
              <a:rPr lang="en-US" altLang="zh-CN"/>
              <a:t>reader</a:t>
            </a:r>
            <a:r>
              <a:rPr lang="zh-CN" altLang="zh-CN"/>
              <a:t>表中</a:t>
            </a:r>
            <a:r>
              <a:rPr lang="en-US" altLang="zh-CN"/>
              <a:t>borrowAdd</a:t>
            </a:r>
            <a:r>
              <a:rPr lang="zh-CN" altLang="zh-CN"/>
              <a:t>的借书次数；</a:t>
            </a:r>
          </a:p>
          <a:p>
            <a:r>
              <a:rPr lang="zh-CN" altLang="zh-CN"/>
              <a:t>存储过程</a:t>
            </a:r>
            <a:r>
              <a:rPr lang="en-US" altLang="zh-CN"/>
              <a:t>3</a:t>
            </a:r>
            <a:r>
              <a:rPr lang="zh-CN" altLang="zh-CN"/>
              <a:t>：减少</a:t>
            </a:r>
            <a:r>
              <a:rPr lang="en-US" altLang="zh-CN"/>
              <a:t>book</a:t>
            </a:r>
            <a:r>
              <a:rPr lang="zh-CN" altLang="zh-CN"/>
              <a:t>表中该书的剩余册数，并根据剩余册数的数目，决定该书是否在架</a:t>
            </a:r>
            <a:r>
              <a:rPr lang="zh-CN" altLang="zh-CN" smtClean="0"/>
              <a:t>。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7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以太网之</a:t>
            </a:r>
            <a:r>
              <a:rPr lang="zh-CN" altLang="en-US" dirty="0" smtClean="0"/>
              <a:t>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鲍伯</a:t>
            </a:r>
            <a:r>
              <a:rPr lang="en-US" altLang="zh-CN" dirty="0"/>
              <a:t>•</a:t>
            </a:r>
            <a:r>
              <a:rPr lang="zh-CN" altLang="en-US" dirty="0"/>
              <a:t>梅特卡夫</a:t>
            </a:r>
            <a:r>
              <a:rPr lang="en-US" altLang="zh-CN" dirty="0"/>
              <a:t>(Bob </a:t>
            </a:r>
            <a:r>
              <a:rPr lang="en-US" altLang="zh-CN" dirty="0" err="1"/>
              <a:t>Metcalfo</a:t>
            </a:r>
            <a:r>
              <a:rPr lang="en-US" altLang="zh-CN" dirty="0"/>
              <a:t>)</a:t>
            </a:r>
            <a:r>
              <a:rPr lang="zh-CN" altLang="en-US" dirty="0"/>
              <a:t>被称为以太网之父，并且提出了网络的实用性与其使用者数目的平方成正比的“梅特卡夫法则”，即如果网络中有</a:t>
            </a:r>
            <a:r>
              <a:rPr lang="en-US" altLang="zh-CN" dirty="0"/>
              <a:t>n</a:t>
            </a:r>
            <a:r>
              <a:rPr lang="zh-CN" altLang="en-US" dirty="0"/>
              <a:t>个用户时，网络中就有</a:t>
            </a:r>
            <a:r>
              <a:rPr lang="en-US" altLang="zh-CN" dirty="0"/>
              <a:t>n(n-1)</a:t>
            </a:r>
            <a:r>
              <a:rPr lang="zh-CN" altLang="en-US" dirty="0"/>
              <a:t>个潜在商品，当第</a:t>
            </a:r>
            <a:r>
              <a:rPr lang="en-US" altLang="zh-CN" dirty="0"/>
              <a:t>n+1</a:t>
            </a:r>
            <a:r>
              <a:rPr lang="zh-CN" altLang="en-US" dirty="0"/>
              <a:t>个顾客加入此网时，该用户就向其他所有用户提供了</a:t>
            </a:r>
            <a:r>
              <a:rPr lang="en-US" altLang="zh-CN" dirty="0"/>
              <a:t>2n</a:t>
            </a:r>
            <a:r>
              <a:rPr lang="zh-CN" altLang="en-US" dirty="0"/>
              <a:t>个潜在商品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鲍伯</a:t>
            </a:r>
            <a:r>
              <a:rPr lang="en-US" altLang="zh-CN" dirty="0"/>
              <a:t>•</a:t>
            </a:r>
            <a:r>
              <a:rPr lang="zh-CN" altLang="en-US" dirty="0"/>
              <a:t>梅特卡夫毕业于麻省理工学院，后来到哈佛念博士。他在哈佛大学宣读了阐述以太网的论文，哈佛大学说理论性不强，要他进行理论升华，然后再答辩。梅特卡夫无奈，只好到心理学家泰勒这里来“升华”，想不到却搞出惊人之举。在他主持下，施乐硅谷研究中心</a:t>
            </a:r>
            <a:r>
              <a:rPr lang="en-US" altLang="zh-CN" dirty="0"/>
              <a:t>1973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月，第一次在局域范围内实现了微机间的联网。梅特卡夫欣喜不已，当他要给这个新联网系统取名字时，一想到哈佛大学说他的理论深度不够，就气不打一处来，想到</a:t>
            </a:r>
            <a:r>
              <a:rPr lang="en-US" altLang="zh-CN" dirty="0"/>
              <a:t>19</a:t>
            </a:r>
            <a:r>
              <a:rPr lang="zh-CN" altLang="en-US" dirty="0"/>
              <a:t>世纪末物理学家们提出的玄虚不已的以太</a:t>
            </a:r>
            <a:r>
              <a:rPr lang="en-US" altLang="zh-CN" dirty="0"/>
              <a:t>(Ether)</a:t>
            </a:r>
            <a:r>
              <a:rPr lang="zh-CN" altLang="en-US" dirty="0"/>
              <a:t>理论，就郑重其事把它命名为“以太网”</a:t>
            </a:r>
            <a:r>
              <a:rPr lang="en-US" altLang="zh-CN" dirty="0"/>
              <a:t>(Ethernet)</a:t>
            </a:r>
            <a:r>
              <a:rPr lang="zh-CN" altLang="en-US" dirty="0"/>
              <a:t>，并于</a:t>
            </a:r>
            <a:r>
              <a:rPr lang="en-US" altLang="zh-CN" dirty="0"/>
              <a:t>1977</a:t>
            </a:r>
            <a:r>
              <a:rPr lang="zh-CN" altLang="en-US" dirty="0"/>
              <a:t>年申请了专利。</a:t>
            </a:r>
            <a:r>
              <a:rPr lang="en-US" altLang="zh-CN" dirty="0"/>
              <a:t>1979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月，鲍伯</a:t>
            </a:r>
            <a:r>
              <a:rPr lang="en-US" altLang="zh-CN" dirty="0"/>
              <a:t>•</a:t>
            </a:r>
            <a:r>
              <a:rPr lang="zh-CN" altLang="en-US" dirty="0"/>
              <a:t>梅特卡夫正式成立了</a:t>
            </a:r>
            <a:r>
              <a:rPr lang="en-US" altLang="zh-CN" dirty="0"/>
              <a:t>3Com</a:t>
            </a:r>
            <a:r>
              <a:rPr lang="zh-CN" altLang="en-US" dirty="0"/>
              <a:t>公司，目标就是推进以太网成为业界标准。现在当以太网带宽开始向</a:t>
            </a:r>
            <a:r>
              <a:rPr lang="en-US" altLang="zh-CN" dirty="0"/>
              <a:t>10G</a:t>
            </a:r>
            <a:r>
              <a:rPr lang="zh-CN" altLang="en-US" dirty="0"/>
              <a:t>迈进时，谁还能说以太网不是业界的一个标准呢？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5" y="3098863"/>
            <a:ext cx="1238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存储</a:t>
            </a:r>
            <a:r>
              <a:rPr lang="zh-CN" altLang="zh-CN" b="1" smtClean="0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存储过程简介</a:t>
            </a:r>
          </a:p>
          <a:p>
            <a:r>
              <a:rPr lang="zh-CN" altLang="zh-CN" b="1"/>
              <a:t>创建存储过程</a:t>
            </a:r>
          </a:p>
          <a:p>
            <a:r>
              <a:rPr lang="zh-CN" altLang="zh-CN" b="1"/>
              <a:t>查看存储过程</a:t>
            </a:r>
          </a:p>
          <a:p>
            <a:r>
              <a:rPr lang="zh-CN" altLang="zh-CN" b="1"/>
              <a:t>存储过程的调用</a:t>
            </a:r>
          </a:p>
          <a:p>
            <a:r>
              <a:rPr lang="zh-CN" altLang="zh-CN" b="1"/>
              <a:t>删除存储过程</a:t>
            </a:r>
          </a:p>
          <a:p>
            <a:r>
              <a:rPr lang="zh-CN" altLang="zh-CN" b="1"/>
              <a:t>存储</a:t>
            </a:r>
            <a:r>
              <a:rPr lang="zh-CN" altLang="zh-CN" b="1" smtClean="0"/>
              <a:t>过程综合</a:t>
            </a:r>
            <a:endParaRPr lang="zh-CN" altLang="zh-CN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84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存储过程</a:t>
            </a:r>
            <a:r>
              <a:rPr lang="zh-CN" altLang="zh-CN" b="1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存储过程（</a:t>
            </a:r>
            <a:r>
              <a:rPr lang="en-US" altLang="zh-CN"/>
              <a:t>Stored Procedure</a:t>
            </a:r>
            <a:r>
              <a:rPr lang="zh-CN" altLang="zh-CN"/>
              <a:t>）是数据库系统中一组为了完成特定功能的</a:t>
            </a:r>
            <a:r>
              <a:rPr lang="en-US" altLang="zh-CN"/>
              <a:t>SQL </a:t>
            </a:r>
            <a:r>
              <a:rPr lang="zh-CN" altLang="zh-CN"/>
              <a:t>语句集，它存储在数据库中，一次编译后永久有效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用户</a:t>
            </a:r>
            <a:r>
              <a:rPr lang="zh-CN" altLang="zh-CN"/>
              <a:t>通过指定存储过程的名字并给出参数（如果该存储过程带有参数）来执行它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存储</a:t>
            </a:r>
            <a:r>
              <a:rPr lang="zh-CN" altLang="zh-CN"/>
              <a:t>过程是数据库中的一个重要对象，在数据量特别庞大的情况下利用存储过程能达到倍速的效率提升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79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存储过程简介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存储过程是数据库中的一个重要功能，存储过程可以用来转换数据、数据迁移、制作报表，它类似于编程语言，一次执行成功，就可以随时被调用，完成指定的功能操作。</a:t>
            </a:r>
          </a:p>
          <a:p>
            <a:r>
              <a:rPr lang="zh-CN" altLang="zh-CN"/>
              <a:t>使用存储过程不仅可以提高数据库的访问效率，同时也可以提高数据库使用的安全性。</a:t>
            </a:r>
          </a:p>
          <a:p>
            <a:r>
              <a:rPr lang="zh-CN" altLang="zh-CN"/>
              <a:t>存储过程在思想上很简单，就是数据库</a:t>
            </a:r>
            <a:r>
              <a:rPr lang="en-US" altLang="zh-CN"/>
              <a:t>SQL</a:t>
            </a:r>
            <a:r>
              <a:rPr lang="zh-CN" altLang="zh-CN"/>
              <a:t>语言层面的代码封装与重用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96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创建存储过程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可以使用</a:t>
            </a:r>
            <a:r>
              <a:rPr lang="en-US" altLang="zh-CN"/>
              <a:t> CREATE PROCEDURE </a:t>
            </a:r>
            <a:r>
              <a:rPr lang="zh-CN" altLang="zh-CN"/>
              <a:t>语句创建存储过程，语法格式如下：</a:t>
            </a:r>
          </a:p>
          <a:p>
            <a:pPr marL="0" indent="0">
              <a:buNone/>
            </a:pPr>
            <a:r>
              <a:rPr lang="en-US" altLang="zh-CN"/>
              <a:t>CREATE PROCEDURE &lt;</a:t>
            </a:r>
            <a:r>
              <a:rPr lang="zh-CN" altLang="zh-CN"/>
              <a:t>过程名</a:t>
            </a:r>
            <a:r>
              <a:rPr lang="en-US" altLang="zh-CN"/>
              <a:t>&gt; ( [</a:t>
            </a:r>
            <a:r>
              <a:rPr lang="zh-CN" altLang="zh-CN"/>
              <a:t>过程参数</a:t>
            </a:r>
            <a:r>
              <a:rPr lang="en-US" altLang="zh-CN"/>
              <a:t>[,…] ] ) &lt;</a:t>
            </a:r>
            <a:r>
              <a:rPr lang="zh-CN" altLang="zh-CN"/>
              <a:t>过程体</a:t>
            </a:r>
            <a:r>
              <a:rPr lang="en-US" altLang="zh-CN"/>
              <a:t>&gt;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[</a:t>
            </a:r>
            <a:r>
              <a:rPr lang="zh-CN" altLang="zh-CN"/>
              <a:t>过程参数</a:t>
            </a:r>
            <a:r>
              <a:rPr lang="en-US" altLang="zh-CN"/>
              <a:t>[,…] ] </a:t>
            </a:r>
            <a:r>
              <a:rPr lang="zh-CN" altLang="zh-CN"/>
              <a:t>格式如下：</a:t>
            </a:r>
          </a:p>
          <a:p>
            <a:pPr marL="0" indent="0">
              <a:buNone/>
            </a:pPr>
            <a:r>
              <a:rPr lang="en-US" altLang="zh-CN"/>
              <a:t>[ IN | OUT | INOUT ] &lt;</a:t>
            </a:r>
            <a:r>
              <a:rPr lang="zh-CN" altLang="zh-CN"/>
              <a:t>参数名</a:t>
            </a:r>
            <a:r>
              <a:rPr lang="en-US" altLang="zh-CN"/>
              <a:t>&gt; &lt;</a:t>
            </a:r>
            <a:r>
              <a:rPr lang="zh-CN" altLang="zh-CN"/>
              <a:t>类型</a:t>
            </a:r>
            <a:r>
              <a:rPr lang="en-US" altLang="zh-CN"/>
              <a:t>&gt;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96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DELIMITER </a:t>
            </a:r>
            <a:r>
              <a:rPr lang="en-US" altLang="zh-CN" smtClean="0"/>
              <a:t>$$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语法</a:t>
            </a:r>
            <a:r>
              <a:rPr lang="zh-CN" altLang="zh-CN"/>
              <a:t>说明如下：</a:t>
            </a:r>
          </a:p>
          <a:p>
            <a:pPr lvl="1"/>
            <a:r>
              <a:rPr lang="en-US" altLang="zh-CN"/>
              <a:t>$$</a:t>
            </a:r>
            <a:r>
              <a:rPr lang="zh-CN" altLang="zh-CN"/>
              <a:t>是用户定义的结束符，这个符号也可以是其他特殊符号，如两个</a:t>
            </a:r>
            <a:r>
              <a:rPr lang="en-US" altLang="zh-CN"/>
              <a:t>“?”</a:t>
            </a:r>
            <a:r>
              <a:rPr lang="zh-CN" altLang="zh-CN"/>
              <a:t>或两个</a:t>
            </a:r>
            <a:r>
              <a:rPr lang="en-US" altLang="zh-CN"/>
              <a:t>“</a:t>
            </a:r>
            <a:r>
              <a:rPr lang="zh-CN" altLang="zh-CN"/>
              <a:t>￥</a:t>
            </a:r>
            <a:r>
              <a:rPr lang="en-US" altLang="zh-CN"/>
              <a:t>”</a:t>
            </a:r>
            <a:r>
              <a:rPr lang="zh-CN" altLang="zh-CN"/>
              <a:t>等。要避免使用反斜杠</a:t>
            </a:r>
            <a:r>
              <a:rPr lang="en-US" altLang="zh-CN"/>
              <a:t>“\”</a:t>
            </a:r>
            <a:r>
              <a:rPr lang="zh-CN" altLang="zh-CN"/>
              <a:t>字符，因为它是</a:t>
            </a:r>
            <a:r>
              <a:rPr lang="en-US" altLang="zh-CN"/>
              <a:t>MySQL</a:t>
            </a:r>
            <a:r>
              <a:rPr lang="zh-CN" altLang="zh-CN"/>
              <a:t>的转义字符。</a:t>
            </a:r>
          </a:p>
          <a:p>
            <a:r>
              <a:rPr lang="zh-CN" altLang="zh-CN"/>
              <a:t>当在</a:t>
            </a:r>
            <a:r>
              <a:rPr lang="en-US" altLang="zh-CN"/>
              <a:t>MySQL</a:t>
            </a:r>
            <a:r>
              <a:rPr lang="zh-CN" altLang="zh-CN"/>
              <a:t>命令行客户端输入如下</a:t>
            </a:r>
            <a:r>
              <a:rPr lang="en-US" altLang="zh-CN"/>
              <a:t> SQL </a:t>
            </a:r>
            <a:r>
              <a:rPr lang="zh-CN" altLang="zh-CN"/>
              <a:t>语句时：</a:t>
            </a:r>
          </a:p>
          <a:p>
            <a:pPr marL="0" indent="0">
              <a:buNone/>
            </a:pPr>
            <a:r>
              <a:rPr lang="en-US" altLang="zh-CN"/>
              <a:t>mysql &gt; DELIMITER $$</a:t>
            </a:r>
            <a:endParaRPr lang="zh-CN" altLang="zh-CN"/>
          </a:p>
          <a:p>
            <a:r>
              <a:rPr lang="zh-CN" altLang="zh-CN"/>
              <a:t>成功执行这条</a:t>
            </a:r>
            <a:r>
              <a:rPr lang="en-US" altLang="zh-CN"/>
              <a:t>SQL</a:t>
            </a:r>
            <a:r>
              <a:rPr lang="zh-CN" altLang="zh-CN"/>
              <a:t>语句后，任何命令、语句的结束标志就换为</a:t>
            </a:r>
            <a:r>
              <a:rPr lang="en-US" altLang="zh-CN"/>
              <a:t>“$$”</a:t>
            </a:r>
            <a:r>
              <a:rPr lang="zh-CN" altLang="zh-CN"/>
              <a:t>了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63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【例</a:t>
            </a:r>
            <a:r>
              <a:rPr lang="en-US" altLang="zh-CN"/>
              <a:t>8-13</a:t>
            </a:r>
            <a:r>
              <a:rPr lang="zh-CN" altLang="zh-CN"/>
              <a:t>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编写</a:t>
            </a:r>
            <a:r>
              <a:rPr lang="zh-CN" altLang="zh-CN" dirty="0"/>
              <a:t>一个存储过程，按照提供的读者姓名，查询出该读者的相关信息。在命令行窗口中输入如下命令，创建过程如图</a:t>
            </a:r>
            <a:r>
              <a:rPr lang="en-US" altLang="zh-CN" dirty="0"/>
              <a:t>8-4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delimiter $$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create procedure </a:t>
            </a:r>
            <a:r>
              <a:rPr lang="en-US" altLang="zh-CN" dirty="0" err="1" smtClean="0"/>
              <a:t>pr_showReader</a:t>
            </a:r>
            <a:r>
              <a:rPr lang="en-US" altLang="zh-CN" dirty="0" smtClean="0"/>
              <a:t>(in </a:t>
            </a:r>
            <a:r>
              <a:rPr lang="en-US" altLang="zh-CN" dirty="0" err="1" smtClean="0"/>
              <a:t>v_name</a:t>
            </a:r>
            <a:r>
              <a:rPr lang="en-US" altLang="zh-CN" dirty="0" smtClean="0"/>
              <a:t> </a:t>
            </a:r>
            <a:r>
              <a:rPr lang="en-US" altLang="zh-CN" dirty="0"/>
              <a:t>varchar(10))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begin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select * from reader where </a:t>
            </a:r>
            <a:r>
              <a:rPr lang="en-US" altLang="zh-CN" dirty="0" err="1"/>
              <a:t>readerName</a:t>
            </a:r>
            <a:r>
              <a:rPr lang="en-US" altLang="zh-CN" dirty="0"/>
              <a:t>=</a:t>
            </a:r>
            <a:r>
              <a:rPr lang="en-US" altLang="zh-CN" dirty="0" err="1"/>
              <a:t>v_name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end$$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delimiter 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67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查看存储过程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MySQL</a:t>
            </a:r>
            <a:r>
              <a:rPr lang="zh-CN" altLang="zh-CN"/>
              <a:t>可以通过</a:t>
            </a:r>
            <a:r>
              <a:rPr lang="en-US" altLang="zh-CN"/>
              <a:t>SHOW STATUS</a:t>
            </a:r>
            <a:r>
              <a:rPr lang="zh-CN" altLang="zh-CN"/>
              <a:t>语句查看存储过程的状态，其基本语法形式如下：</a:t>
            </a:r>
          </a:p>
          <a:p>
            <a:pPr marL="0" indent="0">
              <a:buNone/>
            </a:pPr>
            <a:r>
              <a:rPr lang="en-US" altLang="zh-CN"/>
              <a:t>SHOW PROCEDURE STATUS LIKE '</a:t>
            </a:r>
            <a:r>
              <a:rPr lang="zh-CN" altLang="zh-CN"/>
              <a:t>存储过程名</a:t>
            </a:r>
            <a:r>
              <a:rPr lang="en-US" altLang="zh-CN"/>
              <a:t>' [\G];</a:t>
            </a:r>
            <a:endParaRPr lang="zh-CN" altLang="zh-CN"/>
          </a:p>
          <a:p>
            <a:r>
              <a:rPr lang="en-US" altLang="zh-CN"/>
              <a:t>LIKE </a:t>
            </a:r>
            <a:r>
              <a:rPr lang="zh-CN" altLang="zh-CN"/>
              <a:t>存储过程名用来匹配存储过程的名称，</a:t>
            </a:r>
            <a:r>
              <a:rPr lang="en-US" altLang="zh-CN"/>
              <a:t>LIKE</a:t>
            </a:r>
            <a:r>
              <a:rPr lang="zh-CN" altLang="zh-CN"/>
              <a:t>不能省略。</a:t>
            </a:r>
          </a:p>
          <a:p>
            <a:r>
              <a:rPr lang="zh-CN" altLang="zh-CN"/>
              <a:t>【例</a:t>
            </a:r>
            <a:r>
              <a:rPr lang="en-US" altLang="zh-CN"/>
              <a:t>8-14</a:t>
            </a:r>
            <a:r>
              <a:rPr lang="zh-CN" altLang="zh-CN"/>
              <a:t>】查询【例</a:t>
            </a:r>
            <a:r>
              <a:rPr lang="en-US" altLang="zh-CN"/>
              <a:t>8-13</a:t>
            </a:r>
            <a:r>
              <a:rPr lang="zh-CN" altLang="zh-CN"/>
              <a:t>】创建的存储过程。在命令行窗口中输入如下命令，查询结果如图</a:t>
            </a:r>
            <a:r>
              <a:rPr lang="en-US" altLang="zh-CN"/>
              <a:t>8-5</a:t>
            </a:r>
            <a:r>
              <a:rPr lang="zh-CN" altLang="zh-CN"/>
              <a:t>所示。</a:t>
            </a:r>
          </a:p>
          <a:p>
            <a:pPr marL="0" indent="0">
              <a:buNone/>
            </a:pPr>
            <a:r>
              <a:rPr lang="en-US" altLang="zh-CN"/>
              <a:t>show procedure status like '%showReader%' \G</a:t>
            </a:r>
            <a:r>
              <a:rPr lang="en-US" altLang="zh-CN" smtClean="0"/>
              <a:t>;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28865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1264</Words>
  <Application>Microsoft Office PowerPoint</Application>
  <PresentationFormat>宽屏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Tahoma</vt:lpstr>
      <vt:lpstr>Wingdings</vt:lpstr>
      <vt:lpstr>Blends</vt:lpstr>
      <vt:lpstr>数据库原理与应用</vt:lpstr>
      <vt:lpstr>以太网之父</vt:lpstr>
      <vt:lpstr>存储过程</vt:lpstr>
      <vt:lpstr>存储过程简介</vt:lpstr>
      <vt:lpstr>存储过程简介</vt:lpstr>
      <vt:lpstr>创建存储过程</vt:lpstr>
      <vt:lpstr>DELIMITER $$</vt:lpstr>
      <vt:lpstr>【例8-13】</vt:lpstr>
      <vt:lpstr>查看存储过程</vt:lpstr>
      <vt:lpstr>查看存储过程</vt:lpstr>
      <vt:lpstr>存储过程的调用</vt:lpstr>
      <vt:lpstr>【例8-16】</vt:lpstr>
      <vt:lpstr>删除存储过程</vt:lpstr>
      <vt:lpstr>存储过程综合</vt:lpstr>
      <vt:lpstr>存储过程综合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数据库原理与应用</dc:title>
  <dc:creator>张健</dc:creator>
  <cp:lastModifiedBy>SZPT</cp:lastModifiedBy>
  <cp:revision>50</cp:revision>
  <dcterms:created xsi:type="dcterms:W3CDTF">2021-02-24T03:13:11Z</dcterms:created>
  <dcterms:modified xsi:type="dcterms:W3CDTF">2022-06-08T01:04:07Z</dcterms:modified>
</cp:coreProperties>
</file>