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334" r:id="rId3"/>
    <p:sldId id="335" r:id="rId4"/>
    <p:sldId id="336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-114" y="-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0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641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73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089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7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82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17712"/>
            <a:ext cx="10363200" cy="3895407"/>
          </a:xfrm>
        </p:spPr>
        <p:txBody>
          <a:bodyPr>
            <a:noAutofit/>
          </a:bodyPr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56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91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5600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01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63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02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8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64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93D43-3F16-44F6-99E7-D8BC4194942D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1C1C1C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51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触发事件（</a:t>
            </a:r>
            <a:r>
              <a:rPr lang="en-US" altLang="zh-CN" dirty="0"/>
              <a:t>insert/update/delete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注意：每个表都支持</a:t>
            </a:r>
            <a:r>
              <a:rPr lang="en-US" altLang="zh-CN" dirty="0"/>
              <a:t> INSERT</a:t>
            </a:r>
            <a:r>
              <a:rPr lang="zh-CN" altLang="zh-CN" dirty="0"/>
              <a:t>、</a:t>
            </a:r>
            <a:r>
              <a:rPr lang="en-US" altLang="zh-CN" dirty="0"/>
              <a:t>UPDATE </a:t>
            </a:r>
            <a:r>
              <a:rPr lang="zh-CN" altLang="zh-CN" dirty="0"/>
              <a:t>和</a:t>
            </a:r>
            <a:r>
              <a:rPr lang="en-US" altLang="zh-CN" dirty="0"/>
              <a:t> DELETE </a:t>
            </a:r>
            <a:r>
              <a:rPr lang="zh-CN" altLang="zh-CN" dirty="0"/>
              <a:t>的</a:t>
            </a:r>
            <a:r>
              <a:rPr lang="en-US" altLang="zh-CN" dirty="0"/>
              <a:t> BEFORE </a:t>
            </a:r>
            <a:r>
              <a:rPr lang="zh-CN" altLang="zh-CN" dirty="0"/>
              <a:t>与</a:t>
            </a:r>
            <a:r>
              <a:rPr lang="en-US" altLang="zh-CN" dirty="0"/>
              <a:t> AFTER</a:t>
            </a:r>
            <a:r>
              <a:rPr lang="zh-CN" altLang="zh-CN" dirty="0"/>
              <a:t>，因此每个表最多支持</a:t>
            </a:r>
            <a:r>
              <a:rPr lang="en-US" altLang="zh-CN" dirty="0"/>
              <a:t> 6 </a:t>
            </a:r>
            <a:r>
              <a:rPr lang="zh-CN" altLang="zh-CN" dirty="0"/>
              <a:t>个触发器。每个表的每个事件每次只允许有一个触发器。单一触发器不能与多个事件或多个表关联。</a:t>
            </a:r>
          </a:p>
          <a:p>
            <a:r>
              <a:rPr lang="zh-CN" altLang="zh-CN" dirty="0"/>
              <a:t>在触发事件中可以引用</a:t>
            </a:r>
            <a:r>
              <a:rPr lang="zh-CN" altLang="zh-CN" dirty="0">
                <a:solidFill>
                  <a:srgbClr val="FF0000"/>
                </a:solidFill>
              </a:rPr>
              <a:t>行变量</a:t>
            </a:r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在监视事件上执行</a:t>
            </a:r>
            <a:r>
              <a:rPr lang="en-US" altLang="zh-CN" dirty="0"/>
              <a:t>insert</a:t>
            </a:r>
            <a:r>
              <a:rPr lang="zh-CN" altLang="zh-CN" dirty="0"/>
              <a:t>操作后会有一个新行，如果在触发事件中需要用到这个新行的变量，可以用</a:t>
            </a:r>
            <a:r>
              <a:rPr lang="en-US" altLang="zh-CN" dirty="0"/>
              <a:t>new</a:t>
            </a:r>
            <a:r>
              <a:rPr lang="zh-CN" altLang="zh-CN" dirty="0"/>
              <a:t>关键字表示。</a:t>
            </a:r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zh-CN" dirty="0"/>
              <a:t>在监视事件上执行</a:t>
            </a:r>
            <a:r>
              <a:rPr lang="en-US" altLang="zh-CN" dirty="0"/>
              <a:t>delete</a:t>
            </a:r>
            <a:r>
              <a:rPr lang="zh-CN" altLang="zh-CN" dirty="0"/>
              <a:t>操作后会有一个旧行，如果在触发事件中需要用到这个旧行的变量，可以用</a:t>
            </a:r>
            <a:r>
              <a:rPr lang="en-US" altLang="zh-CN" dirty="0"/>
              <a:t>old</a:t>
            </a:r>
            <a:r>
              <a:rPr lang="zh-CN" altLang="zh-CN" dirty="0"/>
              <a:t>关键字表示。</a:t>
            </a:r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zh-CN" dirty="0"/>
              <a:t>在监视事件上执行</a:t>
            </a:r>
            <a:r>
              <a:rPr lang="en-US" altLang="zh-CN" dirty="0"/>
              <a:t>update</a:t>
            </a:r>
            <a:r>
              <a:rPr lang="zh-CN" altLang="zh-CN" dirty="0"/>
              <a:t>操作后原纪录是旧行，新记录是新行，可以使用</a:t>
            </a:r>
            <a:r>
              <a:rPr lang="en-US" altLang="zh-CN" dirty="0"/>
              <a:t>new</a:t>
            </a:r>
            <a:r>
              <a:rPr lang="zh-CN" altLang="zh-CN" dirty="0"/>
              <a:t>和</a:t>
            </a:r>
            <a:r>
              <a:rPr lang="en-US" altLang="zh-CN" dirty="0"/>
              <a:t>old</a:t>
            </a:r>
            <a:r>
              <a:rPr lang="zh-CN" altLang="zh-CN" dirty="0"/>
              <a:t>关键字来分别操作。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BEFORE </a:t>
            </a:r>
            <a:r>
              <a:rPr lang="zh-CN" altLang="zh-CN" dirty="0"/>
              <a:t>类型触发操作，是在执行了监视动作前，会执行触发事件。</a:t>
            </a:r>
          </a:p>
          <a:p>
            <a:r>
              <a:rPr lang="zh-CN" altLang="zh-CN" dirty="0"/>
              <a:t>当触发器涉及到对触发器自身的表更新操作时，只能使用</a:t>
            </a:r>
            <a:r>
              <a:rPr lang="en-US" altLang="zh-CN" dirty="0"/>
              <a:t>BEFORE</a:t>
            </a:r>
            <a:r>
              <a:rPr lang="zh-CN" altLang="zh-CN" dirty="0"/>
              <a:t>类型触发器，不可使用</a:t>
            </a:r>
            <a:r>
              <a:rPr lang="en-US" altLang="zh-CN" dirty="0"/>
              <a:t>AFTER </a:t>
            </a:r>
            <a:r>
              <a:rPr lang="zh-CN" altLang="zh-CN" dirty="0"/>
              <a:t>类型触发器。另外，如果更新的是同一行数据，须直接更新新行的变量，即使用</a:t>
            </a:r>
            <a:r>
              <a:rPr lang="en-US" altLang="zh-CN" dirty="0"/>
              <a:t>new</a:t>
            </a:r>
            <a:r>
              <a:rPr lang="zh-CN" altLang="zh-CN" dirty="0"/>
              <a:t>关键字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AFTER </a:t>
            </a:r>
            <a:r>
              <a:rPr lang="zh-CN" altLang="zh-CN" dirty="0"/>
              <a:t>类型触发操作，是在执行了监视动作后，才会执行触发事件。</a:t>
            </a:r>
          </a:p>
          <a:p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创建触发器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详见文档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69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在</a:t>
            </a:r>
            <a:r>
              <a:rPr lang="en-US" altLang="zh-CN" dirty="0"/>
              <a:t> MySQL </a:t>
            </a:r>
            <a:r>
              <a:rPr lang="zh-CN" altLang="zh-CN" dirty="0"/>
              <a:t>中，可以通过</a:t>
            </a:r>
            <a:r>
              <a:rPr lang="en-US" altLang="zh-CN" dirty="0"/>
              <a:t> SHOW TRIGGERS </a:t>
            </a:r>
            <a:r>
              <a:rPr lang="zh-CN" altLang="zh-CN" dirty="0"/>
              <a:t>语句来查看触发器的基本信息，语法格式如下：</a:t>
            </a:r>
          </a:p>
          <a:p>
            <a:r>
              <a:rPr lang="en-US" altLang="zh-CN" dirty="0"/>
              <a:t>SHOW TRIGGERS [\G];</a:t>
            </a:r>
            <a:endParaRPr lang="zh-CN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SHOW TRIGGERS</a:t>
            </a:r>
            <a:r>
              <a:rPr lang="zh-CN" altLang="zh-CN" dirty="0"/>
              <a:t>语句可以查看触发器，在</a:t>
            </a:r>
            <a:r>
              <a:rPr lang="en-US" altLang="zh-CN" dirty="0"/>
              <a:t>SHOW TRIGGERS</a:t>
            </a:r>
            <a:r>
              <a:rPr lang="zh-CN" altLang="zh-CN" dirty="0"/>
              <a:t>命令后添加</a:t>
            </a:r>
            <a:r>
              <a:rPr lang="en-US" altLang="zh-CN" dirty="0"/>
              <a:t>\G</a:t>
            </a:r>
            <a:r>
              <a:rPr lang="zh-CN" altLang="zh-CN" dirty="0"/>
              <a:t>，显示的触发器信息会比较有条理。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46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【例</a:t>
            </a:r>
            <a:r>
              <a:rPr lang="en-US" altLang="zh-CN" dirty="0"/>
              <a:t>8-31</a:t>
            </a:r>
            <a:r>
              <a:rPr lang="zh-CN" altLang="zh-CN" dirty="0"/>
              <a:t>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 smtClean="0"/>
              <a:t>请</a:t>
            </a:r>
            <a:r>
              <a:rPr lang="zh-CN" altLang="zh-CN" dirty="0"/>
              <a:t>查看</a:t>
            </a:r>
            <a:r>
              <a:rPr lang="en-US" altLang="zh-CN" dirty="0"/>
              <a:t>LIB</a:t>
            </a:r>
            <a:r>
              <a:rPr lang="zh-CN" altLang="zh-CN" dirty="0"/>
              <a:t>数据库中所有的触发器。输入如下命令，查看触发器的</a:t>
            </a:r>
            <a:r>
              <a:rPr lang="zh-CN" altLang="zh-CN" dirty="0" smtClean="0"/>
              <a:t>状态。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557" y="3023616"/>
            <a:ext cx="8273987" cy="3535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777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查看触发器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 MySQL </a:t>
            </a:r>
            <a:r>
              <a:rPr lang="zh-CN" altLang="zh-CN" dirty="0"/>
              <a:t>中，所有触发器的信息都存在</a:t>
            </a:r>
            <a:r>
              <a:rPr lang="en-US" altLang="zh-CN" dirty="0" err="1"/>
              <a:t>information_schema</a:t>
            </a:r>
            <a:r>
              <a:rPr lang="zh-CN" altLang="zh-CN" dirty="0"/>
              <a:t>数据库的</a:t>
            </a:r>
            <a:r>
              <a:rPr lang="en-US" altLang="zh-CN" dirty="0"/>
              <a:t>triggers</a:t>
            </a:r>
            <a:r>
              <a:rPr lang="zh-CN" altLang="zh-CN" dirty="0"/>
              <a:t>表中，可以通过查询命令</a:t>
            </a:r>
            <a:r>
              <a:rPr lang="en-US" altLang="zh-CN" dirty="0"/>
              <a:t> SELECT </a:t>
            </a:r>
            <a:r>
              <a:rPr lang="zh-CN" altLang="zh-CN" dirty="0"/>
              <a:t>来查看，具体的语法如下：</a:t>
            </a:r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information_schema.triggers</a:t>
            </a:r>
            <a:r>
              <a:rPr lang="en-US" altLang="zh-CN" dirty="0"/>
              <a:t> WHERE </a:t>
            </a:r>
            <a:r>
              <a:rPr lang="en-US" altLang="zh-CN" dirty="0" err="1"/>
              <a:t>trigger_name</a:t>
            </a:r>
            <a:r>
              <a:rPr lang="en-US" altLang="zh-CN" dirty="0"/>
              <a:t>='</a:t>
            </a:r>
            <a:r>
              <a:rPr lang="zh-CN" altLang="zh-CN" dirty="0"/>
              <a:t>触发器名</a:t>
            </a:r>
            <a:r>
              <a:rPr lang="en-US" altLang="zh-CN" dirty="0"/>
              <a:t>';</a:t>
            </a:r>
            <a:endParaRPr lang="zh-CN" altLang="zh-CN" dirty="0"/>
          </a:p>
          <a:p>
            <a:r>
              <a:rPr lang="zh-CN" altLang="zh-CN" dirty="0"/>
              <a:t>其中，</a:t>
            </a:r>
            <a:r>
              <a:rPr lang="en-US" altLang="zh-CN" dirty="0"/>
              <a:t>'</a:t>
            </a:r>
            <a:r>
              <a:rPr lang="zh-CN" altLang="zh-CN" dirty="0"/>
              <a:t>触发器名</a:t>
            </a:r>
            <a:r>
              <a:rPr lang="en-US" altLang="zh-CN" dirty="0"/>
              <a:t>'</a:t>
            </a:r>
            <a:r>
              <a:rPr lang="zh-CN" altLang="zh-CN" dirty="0"/>
              <a:t>用来指定要查看的触发器的名称，需要用单引号引起来。这种方式可以查询指定的触发器，使用起来更加方便、灵活。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8-32</a:t>
            </a:r>
            <a:r>
              <a:rPr lang="zh-CN" altLang="zh-CN" dirty="0"/>
              <a:t>】请查看</a:t>
            </a:r>
            <a:r>
              <a:rPr lang="en-US" altLang="zh-CN" dirty="0"/>
              <a:t>LIB</a:t>
            </a:r>
            <a:r>
              <a:rPr lang="zh-CN" altLang="zh-CN" dirty="0"/>
              <a:t>数据库中触发器</a:t>
            </a:r>
            <a:r>
              <a:rPr lang="en-US" altLang="zh-CN" dirty="0" err="1"/>
              <a:t>tr_book_onShelf</a:t>
            </a:r>
            <a:r>
              <a:rPr lang="zh-CN" altLang="zh-CN" dirty="0"/>
              <a:t>。输入如下命令，查看触发器的具体信息如图</a:t>
            </a:r>
            <a:r>
              <a:rPr lang="en-US" altLang="zh-CN" dirty="0"/>
              <a:t>8-34</a:t>
            </a:r>
            <a:r>
              <a:rPr lang="zh-CN" altLang="zh-CN" dirty="0"/>
              <a:t>所示。</a:t>
            </a:r>
          </a:p>
          <a:p>
            <a:pPr marL="0" indent="0">
              <a:buNone/>
            </a:pPr>
            <a:r>
              <a:rPr lang="en-US" altLang="zh-CN" dirty="0"/>
              <a:t>SELECT * FROM </a:t>
            </a:r>
            <a:r>
              <a:rPr lang="en-US" altLang="zh-CN" dirty="0" err="1"/>
              <a:t>information_schema.triggers</a:t>
            </a:r>
            <a:r>
              <a:rPr lang="en-US" altLang="zh-CN" dirty="0"/>
              <a:t>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WHERE TRIGGER_NAME='</a:t>
            </a:r>
            <a:r>
              <a:rPr lang="en-US" altLang="zh-CN" dirty="0" err="1"/>
              <a:t>tr_book_onShelf</a:t>
            </a:r>
            <a:r>
              <a:rPr lang="en-US" altLang="zh-CN" dirty="0"/>
              <a:t>' \G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684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修改和删除触发器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修改触发器可以通过删除原触发器，再以相同的名称创建新的触发器。</a:t>
            </a:r>
          </a:p>
          <a:p>
            <a:r>
              <a:rPr lang="en-US" altLang="zh-CN" dirty="0"/>
              <a:t>MySQL</a:t>
            </a:r>
            <a:r>
              <a:rPr lang="zh-CN" altLang="zh-CN" dirty="0"/>
              <a:t>是使用</a:t>
            </a:r>
            <a:r>
              <a:rPr lang="en-US" altLang="zh-CN" dirty="0"/>
              <a:t> DROP </a:t>
            </a:r>
            <a:r>
              <a:rPr lang="zh-CN" altLang="zh-CN" dirty="0"/>
              <a:t>语句将触发器从数据库中删除的，语法格式如下：</a:t>
            </a:r>
          </a:p>
          <a:p>
            <a:r>
              <a:rPr lang="en-US" altLang="zh-CN" dirty="0"/>
              <a:t>DROP TRIGGER [ IF EXISTS ] [</a:t>
            </a:r>
            <a:r>
              <a:rPr lang="zh-CN" altLang="zh-CN" dirty="0"/>
              <a:t>数据库名</a:t>
            </a:r>
            <a:r>
              <a:rPr lang="en-US" altLang="zh-CN" dirty="0"/>
              <a:t>].&lt;</a:t>
            </a:r>
            <a:r>
              <a:rPr lang="zh-CN" altLang="zh-CN" dirty="0"/>
              <a:t>触发器名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zh-CN" altLang="zh-CN" dirty="0"/>
              <a:t>使用</a:t>
            </a:r>
            <a:r>
              <a:rPr lang="en-US" altLang="zh-CN" dirty="0"/>
              <a:t> IF EXISTS </a:t>
            </a:r>
            <a:r>
              <a:rPr lang="zh-CN" altLang="zh-CN" dirty="0"/>
              <a:t>可防止因尝试删除不存在的触发器而出现的错误。</a:t>
            </a:r>
          </a:p>
          <a:p>
            <a:r>
              <a:rPr lang="zh-CN" altLang="zh-CN" dirty="0"/>
              <a:t>【例</a:t>
            </a:r>
            <a:r>
              <a:rPr lang="en-US" altLang="zh-CN" dirty="0"/>
              <a:t>8-33</a:t>
            </a:r>
            <a:r>
              <a:rPr lang="zh-CN" altLang="zh-CN" dirty="0"/>
              <a:t>】请删除</a:t>
            </a:r>
            <a:r>
              <a:rPr lang="en-US" altLang="zh-CN" dirty="0"/>
              <a:t>LIB</a:t>
            </a:r>
            <a:r>
              <a:rPr lang="zh-CN" altLang="zh-CN" dirty="0"/>
              <a:t>数据库中触发器</a:t>
            </a:r>
            <a:r>
              <a:rPr lang="en-US" altLang="zh-CN" dirty="0" err="1"/>
              <a:t>tr_book_onShelf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en-US" altLang="zh-CN" dirty="0"/>
              <a:t>DROP TRIGGER IF EXISTS </a:t>
            </a:r>
            <a:r>
              <a:rPr lang="en-US" altLang="zh-CN" dirty="0" err="1"/>
              <a:t>tr_book_onShelf</a:t>
            </a:r>
            <a:r>
              <a:rPr lang="zh-CN" altLang="zh-CN" dirty="0"/>
              <a:t>；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07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蓝色</a:t>
            </a:r>
            <a:r>
              <a:rPr lang="zh-CN" altLang="en-US" dirty="0" smtClean="0"/>
              <a:t>救星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80</a:t>
            </a:r>
            <a:r>
              <a:rPr lang="zh-CN" altLang="en-US" dirty="0"/>
              <a:t>年代末，将头埋在沙里的</a:t>
            </a:r>
            <a:r>
              <a:rPr lang="en-US" altLang="zh-CN" dirty="0"/>
              <a:t>IBM</a:t>
            </a:r>
            <a:r>
              <a:rPr lang="zh-CN" altLang="en-US" dirty="0"/>
              <a:t>公司经理们，面对新崛起的个人电脑还死抱着大型电脑的概念不放。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年代初期，由于欧美经济萧条，</a:t>
            </a:r>
            <a:r>
              <a:rPr lang="en-US" altLang="zh-CN" dirty="0"/>
              <a:t>IBM</a:t>
            </a:r>
            <a:r>
              <a:rPr lang="zh-CN" altLang="en-US" dirty="0"/>
              <a:t>公司内部机构臃肿，连续几年公司股票不断下跌，一时间，不少持悲观态度的人士认为，</a:t>
            </a:r>
            <a:r>
              <a:rPr lang="en-US" altLang="zh-CN" dirty="0"/>
              <a:t>IBM</a:t>
            </a:r>
            <a:r>
              <a:rPr lang="zh-CN" altLang="en-US" dirty="0"/>
              <a:t>已经难以逃脱覆舟的命运，当时的</a:t>
            </a:r>
            <a:r>
              <a:rPr lang="en-US" altLang="zh-CN" dirty="0"/>
              <a:t>IBM</a:t>
            </a:r>
            <a:r>
              <a:rPr lang="zh-CN" altLang="en-US" dirty="0"/>
              <a:t>几乎成了一辆没人要的破车。</a:t>
            </a:r>
          </a:p>
          <a:p>
            <a:r>
              <a:rPr lang="en-US" altLang="zh-CN" dirty="0"/>
              <a:t>1993</a:t>
            </a:r>
            <a:r>
              <a:rPr lang="zh-CN" altLang="en-US" dirty="0"/>
              <a:t>年郭士纳正式接管</a:t>
            </a:r>
            <a:r>
              <a:rPr lang="en-US" altLang="zh-CN" dirty="0"/>
              <a:t>IBM,</a:t>
            </a:r>
            <a:r>
              <a:rPr lang="zh-CN" altLang="en-US" dirty="0"/>
              <a:t>开始发起向</a:t>
            </a:r>
            <a:r>
              <a:rPr lang="en-US" altLang="zh-CN" dirty="0"/>
              <a:t>PC</a:t>
            </a:r>
            <a:r>
              <a:rPr lang="zh-CN" altLang="en-US" dirty="0"/>
              <a:t>业的进军</a:t>
            </a:r>
            <a:r>
              <a:rPr lang="en-US" altLang="zh-CN" dirty="0"/>
              <a:t>,</a:t>
            </a:r>
            <a:r>
              <a:rPr lang="zh-CN" altLang="en-US" dirty="0"/>
              <a:t>重振</a:t>
            </a:r>
            <a:r>
              <a:rPr lang="en-US" altLang="zh-CN" dirty="0"/>
              <a:t>IBM</a:t>
            </a:r>
            <a:r>
              <a:rPr lang="zh-CN" altLang="en-US" dirty="0"/>
              <a:t>雄威。</a:t>
            </a:r>
            <a:r>
              <a:rPr lang="en-US" altLang="zh-CN" dirty="0"/>
              <a:t>1994</a:t>
            </a:r>
            <a:r>
              <a:rPr lang="zh-CN" altLang="en-US" dirty="0"/>
              <a:t>年底，</a:t>
            </a:r>
            <a:r>
              <a:rPr lang="en-US" altLang="zh-CN" dirty="0"/>
              <a:t>IBM</a:t>
            </a:r>
            <a:r>
              <a:rPr lang="zh-CN" altLang="en-US" dirty="0"/>
              <a:t>获得了自</a:t>
            </a:r>
            <a:r>
              <a:rPr lang="en-US" altLang="zh-CN" dirty="0"/>
              <a:t>20</a:t>
            </a:r>
            <a:r>
              <a:rPr lang="zh-CN" altLang="en-US" dirty="0"/>
              <a:t>世纪</a:t>
            </a:r>
            <a:r>
              <a:rPr lang="en-US" altLang="zh-CN" dirty="0"/>
              <a:t>90</a:t>
            </a:r>
            <a:r>
              <a:rPr lang="zh-CN" altLang="en-US" dirty="0"/>
              <a:t>年代以来的第一次赢利</a:t>
            </a:r>
            <a:r>
              <a:rPr lang="en-US" altLang="zh-CN" dirty="0"/>
              <a:t>30</a:t>
            </a:r>
            <a:r>
              <a:rPr lang="zh-CN" altLang="en-US" dirty="0"/>
              <a:t>亿美元。正如郭士纳所说，信息革命即将发生，</a:t>
            </a:r>
            <a:r>
              <a:rPr lang="en-US" altLang="zh-CN" dirty="0"/>
              <a:t>IBM</a:t>
            </a:r>
            <a:r>
              <a:rPr lang="zh-CN" altLang="en-US" dirty="0"/>
              <a:t>再也不能靠亮皮鞋和微笑来过关了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en-US" altLang="zh-CN" dirty="0"/>
              <a:t>1995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日，处理完内部事务的郭士纳终于将锋芒扫向了外界。他瞄上了</a:t>
            </a:r>
            <a:r>
              <a:rPr lang="en-US" altLang="zh-CN" dirty="0"/>
              <a:t>Lotus</a:t>
            </a:r>
            <a:r>
              <a:rPr lang="zh-CN" altLang="en-US" dirty="0"/>
              <a:t>公司，不顾</a:t>
            </a:r>
            <a:r>
              <a:rPr lang="en-US" altLang="zh-CN" dirty="0"/>
              <a:t>Lotus</a:t>
            </a:r>
            <a:r>
              <a:rPr lang="zh-CN" altLang="en-US" dirty="0"/>
              <a:t>总裁吉姆</a:t>
            </a:r>
            <a:r>
              <a:rPr lang="en-US" altLang="zh-CN" dirty="0"/>
              <a:t>•</a:t>
            </a:r>
            <a:r>
              <a:rPr lang="zh-CN" altLang="en-US" dirty="0"/>
              <a:t>曼兹的反对，决定强行吞并。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日，这桩生意最终以</a:t>
            </a:r>
            <a:r>
              <a:rPr lang="en-US" altLang="zh-CN" dirty="0"/>
              <a:t>35</a:t>
            </a:r>
            <a:r>
              <a:rPr lang="zh-CN" altLang="en-US" dirty="0"/>
              <a:t>亿美元成交，成为当时软件史上最大的购并案。之后，郭士纳将</a:t>
            </a:r>
            <a:r>
              <a:rPr lang="en-US" altLang="zh-CN" dirty="0"/>
              <a:t>Lotus</a:t>
            </a:r>
            <a:r>
              <a:rPr lang="zh-CN" altLang="en-US" dirty="0"/>
              <a:t>的</a:t>
            </a:r>
            <a:r>
              <a:rPr lang="en-US" altLang="zh-CN" dirty="0"/>
              <a:t>Notes</a:t>
            </a:r>
            <a:r>
              <a:rPr lang="zh-CN" altLang="en-US" dirty="0"/>
              <a:t>软件作为武器，向软件市场发动总攻，并一举拿下了企业网络市场。</a:t>
            </a:r>
            <a:r>
              <a:rPr lang="en-US" altLang="zh-CN" dirty="0"/>
              <a:t>1995</a:t>
            </a:r>
            <a:r>
              <a:rPr lang="zh-CN" altLang="en-US" dirty="0"/>
              <a:t>年，</a:t>
            </a:r>
            <a:r>
              <a:rPr lang="en-US" altLang="zh-CN" dirty="0"/>
              <a:t>IBM</a:t>
            </a:r>
            <a:r>
              <a:rPr lang="zh-CN" altLang="en-US" dirty="0"/>
              <a:t>营收突破了</a:t>
            </a:r>
            <a:r>
              <a:rPr lang="en-US" altLang="zh-CN" dirty="0"/>
              <a:t>700</a:t>
            </a:r>
            <a:r>
              <a:rPr lang="zh-CN" altLang="en-US" dirty="0"/>
              <a:t>亿美元大关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r>
              <a:rPr lang="zh-CN" altLang="en-US" dirty="0"/>
              <a:t>郭士纳为</a:t>
            </a:r>
            <a:r>
              <a:rPr lang="en-US" altLang="zh-CN" dirty="0"/>
              <a:t>IBM</a:t>
            </a:r>
            <a:r>
              <a:rPr lang="zh-CN" altLang="en-US" dirty="0"/>
              <a:t>带来了滚滚利润，也为他自己挣得了不菲的收入。</a:t>
            </a:r>
            <a:r>
              <a:rPr lang="en-US" altLang="zh-CN" dirty="0"/>
              <a:t>1996</a:t>
            </a:r>
            <a:r>
              <a:rPr lang="zh-CN" altLang="en-US" dirty="0"/>
              <a:t>年他已获得了</a:t>
            </a:r>
            <a:r>
              <a:rPr lang="en-US" altLang="zh-CN" dirty="0"/>
              <a:t>82</a:t>
            </a:r>
            <a:r>
              <a:rPr lang="zh-CN" altLang="en-US" dirty="0"/>
              <a:t>．</a:t>
            </a:r>
            <a:r>
              <a:rPr lang="en-US" altLang="zh-CN" dirty="0"/>
              <a:t>5</a:t>
            </a:r>
            <a:r>
              <a:rPr lang="zh-CN" altLang="en-US" dirty="0"/>
              <a:t>万股期权，账面价值</a:t>
            </a:r>
            <a:r>
              <a:rPr lang="en-US" altLang="zh-CN" dirty="0"/>
              <a:t>6900</a:t>
            </a:r>
            <a:r>
              <a:rPr lang="zh-CN" altLang="en-US" dirty="0"/>
              <a:t>万美元。</a:t>
            </a:r>
            <a:r>
              <a:rPr lang="en-US" altLang="zh-CN" dirty="0"/>
              <a:t>1997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月，董事会同意再给他增加</a:t>
            </a:r>
            <a:r>
              <a:rPr lang="en-US" altLang="zh-CN" dirty="0"/>
              <a:t>30</a:t>
            </a:r>
            <a:r>
              <a:rPr lang="zh-CN" altLang="en-US" dirty="0"/>
              <a:t>万股期权，希望他再干一个任期到</a:t>
            </a:r>
            <a:r>
              <a:rPr lang="en-US" altLang="zh-CN" dirty="0"/>
              <a:t>2002</a:t>
            </a:r>
            <a:r>
              <a:rPr lang="zh-CN" altLang="en-US" dirty="0"/>
              <a:t>年，为此公司将另加</a:t>
            </a:r>
            <a:r>
              <a:rPr lang="en-US" altLang="zh-CN" dirty="0"/>
              <a:t>200</a:t>
            </a:r>
            <a:r>
              <a:rPr lang="zh-CN" altLang="en-US" dirty="0"/>
              <a:t>万股票认购权。如果</a:t>
            </a:r>
            <a:r>
              <a:rPr lang="en-US" altLang="zh-CN" dirty="0"/>
              <a:t>IBM</a:t>
            </a:r>
            <a:r>
              <a:rPr lang="zh-CN" altLang="en-US" dirty="0"/>
              <a:t>股票能保持</a:t>
            </a:r>
            <a:r>
              <a:rPr lang="en-US" altLang="zh-CN" dirty="0"/>
              <a:t>10</a:t>
            </a:r>
            <a:r>
              <a:rPr lang="zh-CN" altLang="en-US" dirty="0"/>
              <a:t>％的增势，那这批股票将值</a:t>
            </a:r>
            <a:r>
              <a:rPr lang="en-US" altLang="zh-CN" dirty="0"/>
              <a:t>3.3</a:t>
            </a:r>
            <a:r>
              <a:rPr lang="zh-CN" altLang="en-US" dirty="0"/>
              <a:t>亿美元。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5" y="3014662"/>
            <a:ext cx="12382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9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触发器（</a:t>
            </a:r>
            <a:r>
              <a:rPr lang="en-US" altLang="zh-CN" dirty="0"/>
              <a:t>trigger</a:t>
            </a:r>
            <a:r>
              <a:rPr lang="zh-CN" altLang="zh-CN" dirty="0"/>
              <a:t>）是</a:t>
            </a:r>
            <a:r>
              <a:rPr lang="en-US" altLang="zh-CN" dirty="0"/>
              <a:t>MySQL</a:t>
            </a:r>
            <a:r>
              <a:rPr lang="zh-CN" altLang="zh-CN" dirty="0"/>
              <a:t>提供给程序员和数据分析员来保证数据完整性的一种方法，它是与表事件相关的特殊的存储过程，它的执行不是由程序调用，也不是手工启动，而是由事件来触发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比如</a:t>
            </a:r>
            <a:r>
              <a:rPr lang="zh-CN" altLang="zh-CN" dirty="0"/>
              <a:t>当对一个表进行操作（</a:t>
            </a:r>
            <a:r>
              <a:rPr lang="en-US" altLang="zh-CN" dirty="0"/>
              <a:t>insert</a:t>
            </a:r>
            <a:r>
              <a:rPr lang="zh-CN" altLang="zh-CN" dirty="0"/>
              <a:t>，</a:t>
            </a:r>
            <a:r>
              <a:rPr lang="en-US" altLang="zh-CN" dirty="0"/>
              <a:t>delete</a:t>
            </a:r>
            <a:r>
              <a:rPr lang="zh-CN" altLang="zh-CN" dirty="0"/>
              <a:t>，</a:t>
            </a:r>
            <a:r>
              <a:rPr lang="en-US" altLang="zh-CN" dirty="0"/>
              <a:t> update</a:t>
            </a:r>
            <a:r>
              <a:rPr lang="zh-CN" altLang="zh-CN" dirty="0"/>
              <a:t>）时就会激活它，即当执行一条</a:t>
            </a:r>
            <a:r>
              <a:rPr lang="en-US" altLang="zh-CN" dirty="0" err="1"/>
              <a:t>sql</a:t>
            </a:r>
            <a:r>
              <a:rPr lang="zh-CN" altLang="zh-CN" dirty="0"/>
              <a:t>语句时，这条</a:t>
            </a:r>
            <a:r>
              <a:rPr lang="en-US" altLang="zh-CN" dirty="0" err="1"/>
              <a:t>sql</a:t>
            </a:r>
            <a:r>
              <a:rPr lang="zh-CN" altLang="zh-CN" dirty="0"/>
              <a:t>语句的执行会自动去触发执行其他的</a:t>
            </a:r>
            <a:r>
              <a:rPr lang="en-US" altLang="zh-CN" dirty="0" err="1"/>
              <a:t>sql</a:t>
            </a:r>
            <a:r>
              <a:rPr lang="zh-CN" altLang="zh-CN" dirty="0"/>
              <a:t>语句，一条</a:t>
            </a:r>
            <a:r>
              <a:rPr lang="en-US" altLang="zh-CN" dirty="0" err="1"/>
              <a:t>sql</a:t>
            </a:r>
            <a:r>
              <a:rPr lang="zh-CN" altLang="zh-CN" dirty="0"/>
              <a:t>语句可以触发多个</a:t>
            </a:r>
            <a:r>
              <a:rPr lang="en-US" altLang="zh-CN" dirty="0" err="1"/>
              <a:t>sql</a:t>
            </a:r>
            <a:r>
              <a:rPr lang="zh-CN" altLang="zh-CN" dirty="0"/>
              <a:t>语句。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51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触发器介绍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MySQL</a:t>
            </a:r>
            <a:r>
              <a:rPr lang="zh-CN" altLang="zh-CN" dirty="0"/>
              <a:t>是使用</a:t>
            </a:r>
            <a:r>
              <a:rPr lang="en-US" altLang="zh-CN" dirty="0"/>
              <a:t> CREATE TRIGGER </a:t>
            </a:r>
            <a:r>
              <a:rPr lang="zh-CN" altLang="zh-CN" dirty="0"/>
              <a:t>语句创建触发器的。语法格式如下：</a:t>
            </a:r>
          </a:p>
          <a:p>
            <a:pPr marL="0" indent="0">
              <a:buNone/>
            </a:pPr>
            <a:r>
              <a:rPr lang="en-US" altLang="zh-CN" dirty="0"/>
              <a:t>CREATE TRIGGER &lt;</a:t>
            </a:r>
            <a:r>
              <a:rPr lang="zh-CN" altLang="zh-CN" dirty="0"/>
              <a:t>触发器名</a:t>
            </a:r>
            <a:r>
              <a:rPr lang="en-US" altLang="zh-CN" dirty="0"/>
              <a:t>&gt; &lt; BEFORE | AFTER &gt;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&lt;INSERT | UPDATE | DELETE </a:t>
            </a:r>
            <a:r>
              <a:rPr lang="en-US" altLang="zh-CN" dirty="0" smtClean="0">
                <a:solidFill>
                  <a:srgbClr val="FF0000"/>
                </a:solidFill>
              </a:rPr>
              <a:t>&gt; </a:t>
            </a:r>
            <a:r>
              <a:rPr lang="zh-CN" altLang="en-US" dirty="0" smtClean="0"/>
              <a:t>（因）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ON &lt;</a:t>
            </a:r>
            <a:r>
              <a:rPr lang="zh-CN" altLang="zh-CN" dirty="0"/>
              <a:t>表名</a:t>
            </a:r>
            <a:r>
              <a:rPr lang="en-US" altLang="zh-CN" dirty="0"/>
              <a:t>&gt; FOR EACH ROW&lt;</a:t>
            </a:r>
            <a:r>
              <a:rPr lang="zh-CN" altLang="zh-CN" dirty="0"/>
              <a:t>触发器主体</a:t>
            </a:r>
            <a:r>
              <a:rPr lang="en-US" altLang="zh-CN" dirty="0"/>
              <a:t>&gt;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69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语法说明</a:t>
            </a:r>
            <a:r>
              <a:rPr lang="zh-CN" altLang="zh-CN" dirty="0" smtClean="0"/>
              <a:t>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1</a:t>
            </a:r>
            <a:r>
              <a:rPr lang="en-US" altLang="zh-CN" dirty="0"/>
              <a:t>.</a:t>
            </a:r>
            <a:r>
              <a:rPr lang="zh-CN" altLang="zh-CN" dirty="0"/>
              <a:t>触发器名</a:t>
            </a:r>
          </a:p>
          <a:p>
            <a:pPr lvl="1"/>
            <a:r>
              <a:rPr lang="zh-CN" altLang="zh-CN" dirty="0"/>
              <a:t>触发器的名称，触发器在当前数据库中必须具有唯一的名称。如果要在某个特定数据库中创建，名称前面应该加上数据库的名称。</a:t>
            </a:r>
          </a:p>
          <a:p>
            <a:r>
              <a:rPr lang="en-US" altLang="zh-CN" dirty="0"/>
              <a:t>2.INSERT | UPDATE | DELETE</a:t>
            </a:r>
            <a:endParaRPr lang="zh-CN" altLang="zh-CN" dirty="0"/>
          </a:p>
          <a:p>
            <a:pPr lvl="1"/>
            <a:r>
              <a:rPr lang="zh-CN" altLang="zh-CN" dirty="0"/>
              <a:t>触发事件，用于指定激活触发器的语句的种类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/>
              <a:t>注意：三种触发器的执行时间如下。</a:t>
            </a:r>
          </a:p>
          <a:p>
            <a:pPr marL="457200" lvl="1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INSERT</a:t>
            </a:r>
            <a:r>
              <a:rPr lang="zh-CN" altLang="zh-CN" dirty="0"/>
              <a:t>：将新行插入表时激活触发器。例如，</a:t>
            </a:r>
            <a:r>
              <a:rPr lang="en-US" altLang="zh-CN" dirty="0"/>
              <a:t>INSERT </a:t>
            </a:r>
            <a:r>
              <a:rPr lang="zh-CN" altLang="zh-CN" dirty="0"/>
              <a:t>的</a:t>
            </a:r>
            <a:r>
              <a:rPr lang="en-US" altLang="zh-CN" dirty="0"/>
              <a:t> BEFORE </a:t>
            </a:r>
            <a:r>
              <a:rPr lang="zh-CN" altLang="zh-CN" dirty="0"/>
              <a:t>触发器不仅能被</a:t>
            </a:r>
            <a:r>
              <a:rPr lang="en-US" altLang="zh-CN" dirty="0"/>
              <a:t> MySQL </a:t>
            </a:r>
            <a:r>
              <a:rPr lang="zh-CN" altLang="zh-CN" dirty="0"/>
              <a:t>的</a:t>
            </a:r>
            <a:r>
              <a:rPr lang="en-US" altLang="zh-CN" dirty="0"/>
              <a:t> INSERT </a:t>
            </a:r>
            <a:r>
              <a:rPr lang="zh-CN" altLang="zh-CN" dirty="0"/>
              <a:t>语句激活，也能被</a:t>
            </a:r>
            <a:r>
              <a:rPr lang="en-US" altLang="zh-CN" dirty="0"/>
              <a:t> LOAD DATA </a:t>
            </a:r>
            <a:r>
              <a:rPr lang="zh-CN" altLang="zh-CN" dirty="0"/>
              <a:t>语句激活。</a:t>
            </a:r>
          </a:p>
          <a:p>
            <a:pPr marL="457200" lvl="1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DELETE</a:t>
            </a:r>
            <a:r>
              <a:rPr lang="zh-CN" altLang="zh-CN" dirty="0"/>
              <a:t>：从表中删除某一行数据时激活触发器，例如</a:t>
            </a:r>
            <a:r>
              <a:rPr lang="en-US" altLang="zh-CN" dirty="0"/>
              <a:t> DELETE </a:t>
            </a:r>
            <a:r>
              <a:rPr lang="zh-CN" altLang="zh-CN" dirty="0"/>
              <a:t>和</a:t>
            </a:r>
            <a:r>
              <a:rPr lang="en-US" altLang="zh-CN" dirty="0"/>
              <a:t> REPLACE </a:t>
            </a:r>
            <a:r>
              <a:rPr lang="zh-CN" altLang="zh-CN" dirty="0"/>
              <a:t>语句。</a:t>
            </a:r>
          </a:p>
          <a:p>
            <a:pPr marL="457200" lvl="1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UPDATE</a:t>
            </a:r>
            <a:r>
              <a:rPr lang="zh-CN" altLang="zh-CN" dirty="0"/>
              <a:t>：更改表中某一行数据时激活触发器，例如</a:t>
            </a:r>
            <a:r>
              <a:rPr lang="en-US" altLang="zh-CN" dirty="0"/>
              <a:t> UPDATE </a:t>
            </a:r>
            <a:r>
              <a:rPr lang="zh-CN" altLang="zh-CN" dirty="0"/>
              <a:t>语句。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07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语法说明如下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3.BEFORE | AFTER</a:t>
            </a:r>
            <a:endParaRPr lang="zh-CN" altLang="zh-CN" dirty="0"/>
          </a:p>
          <a:p>
            <a:pPr lvl="1"/>
            <a:r>
              <a:rPr lang="en-US" altLang="zh-CN" dirty="0"/>
              <a:t>BEFORE</a:t>
            </a:r>
            <a:r>
              <a:rPr lang="zh-CN" altLang="zh-CN" dirty="0"/>
              <a:t>和</a:t>
            </a:r>
            <a:r>
              <a:rPr lang="en-US" altLang="zh-CN" dirty="0"/>
              <a:t>AFTER</a:t>
            </a:r>
            <a:r>
              <a:rPr lang="zh-CN" altLang="zh-CN" dirty="0"/>
              <a:t>，触发器被触发的时刻，表示触发器是在激活它的语句之前或之后触发。</a:t>
            </a:r>
            <a:r>
              <a:rPr lang="zh-CN" altLang="zh-CN" dirty="0"/>
              <a:t>若希望验证新数据是否满足</a:t>
            </a:r>
            <a:r>
              <a:rPr lang="zh-CN" altLang="zh-CN" dirty="0"/>
              <a:t>条件</a:t>
            </a:r>
            <a:r>
              <a:rPr lang="zh-CN" altLang="en-US" dirty="0"/>
              <a:t>（</a:t>
            </a:r>
            <a:r>
              <a:rPr lang="zh-CN" altLang="en-US" dirty="0">
                <a:ln>
                  <a:solidFill>
                    <a:schemeClr val="accent2"/>
                  </a:solidFill>
                </a:ln>
              </a:rPr>
              <a:t>一般有条件判断，而且只对一个表</a:t>
            </a:r>
            <a:r>
              <a:rPr lang="zh-CN" altLang="en-US" dirty="0"/>
              <a:t>）</a:t>
            </a:r>
            <a:r>
              <a:rPr lang="zh-CN" altLang="zh-CN" dirty="0"/>
              <a:t>，</a:t>
            </a:r>
            <a:r>
              <a:rPr lang="zh-CN" altLang="zh-CN" dirty="0"/>
              <a:t>则使用</a:t>
            </a:r>
            <a:r>
              <a:rPr lang="en-US" altLang="zh-CN" dirty="0"/>
              <a:t> BEFORE </a:t>
            </a:r>
            <a:r>
              <a:rPr lang="zh-CN" altLang="zh-CN" dirty="0"/>
              <a:t>选项；若希望在激活触发器的语句执行之后完成几个或更多的</a:t>
            </a:r>
            <a:r>
              <a:rPr lang="zh-CN" altLang="zh-CN" dirty="0" smtClean="0"/>
              <a:t>改变</a:t>
            </a:r>
            <a:r>
              <a:rPr lang="zh-CN" altLang="en-US" dirty="0" smtClean="0"/>
              <a:t>（</a:t>
            </a:r>
            <a:r>
              <a:rPr lang="zh-CN" altLang="en-US" dirty="0" smtClean="0">
                <a:ln>
                  <a:solidFill>
                    <a:schemeClr val="accent2"/>
                  </a:solidFill>
                </a:ln>
              </a:rPr>
              <a:t>果里涉及到几个表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，</a:t>
            </a:r>
            <a:r>
              <a:rPr lang="zh-CN" altLang="zh-CN" dirty="0"/>
              <a:t>则通常使用</a:t>
            </a:r>
            <a:r>
              <a:rPr lang="en-US" altLang="zh-CN" dirty="0"/>
              <a:t> AFTER </a:t>
            </a:r>
            <a:r>
              <a:rPr lang="zh-CN" altLang="zh-CN" dirty="0"/>
              <a:t>选项</a:t>
            </a:r>
            <a:r>
              <a:rPr lang="zh-CN" altLang="zh-CN" dirty="0"/>
              <a:t>。</a:t>
            </a:r>
            <a:r>
              <a:rPr lang="zh-CN" altLang="en-US" dirty="0">
                <a:ln>
                  <a:solidFill>
                    <a:schemeClr val="accent2"/>
                  </a:solidFill>
                </a:ln>
              </a:rPr>
              <a:t>（</a:t>
            </a:r>
            <a:r>
              <a:rPr lang="zh-CN" altLang="en-US" dirty="0" smtClean="0">
                <a:ln>
                  <a:solidFill>
                    <a:schemeClr val="accent2"/>
                  </a:solidFill>
                </a:ln>
              </a:rPr>
              <a:t>注意区分</a:t>
            </a:r>
            <a:r>
              <a:rPr lang="zh-CN" altLang="en-US" dirty="0">
                <a:ln>
                  <a:solidFill>
                    <a:schemeClr val="accent2"/>
                  </a:solidFill>
                </a:ln>
              </a:rPr>
              <a:t>）</a:t>
            </a:r>
            <a:endParaRPr lang="zh-CN" altLang="zh-CN" dirty="0">
              <a:ln>
                <a:solidFill>
                  <a:schemeClr val="accent2"/>
                </a:solidFill>
              </a:ln>
            </a:endParaRPr>
          </a:p>
          <a:p>
            <a:r>
              <a:rPr lang="en-US" altLang="zh-CN" dirty="0"/>
              <a:t>4.</a:t>
            </a:r>
            <a:r>
              <a:rPr lang="zh-CN" altLang="zh-CN" dirty="0"/>
              <a:t>表名</a:t>
            </a:r>
          </a:p>
          <a:p>
            <a:pPr lvl="1"/>
            <a:r>
              <a:rPr lang="zh-CN" altLang="zh-CN" dirty="0"/>
              <a:t>与触发器相关联的表名，此表必须是永久性表，不能将触发器与临时表或视图关联起来。在该表上触发事件发生时才会激活触发器。同一个表不能拥有两个具有相同触发时刻和事件的触发器。例如，对于一张数据表，不能同时有两个</a:t>
            </a:r>
            <a:r>
              <a:rPr lang="en-US" altLang="zh-CN" dirty="0"/>
              <a:t> BEFORE UPDATE </a:t>
            </a:r>
            <a:r>
              <a:rPr lang="zh-CN" altLang="zh-CN" dirty="0"/>
              <a:t>触发器，但可以有一个</a:t>
            </a:r>
            <a:r>
              <a:rPr lang="en-US" altLang="zh-CN" dirty="0"/>
              <a:t> BEFORE UPDATE </a:t>
            </a:r>
            <a:r>
              <a:rPr lang="zh-CN" altLang="zh-CN" dirty="0"/>
              <a:t>触发器和一个</a:t>
            </a:r>
            <a:r>
              <a:rPr lang="en-US" altLang="zh-CN" dirty="0"/>
              <a:t> BEFORE INSERT </a:t>
            </a:r>
            <a:r>
              <a:rPr lang="zh-CN" altLang="zh-CN" dirty="0"/>
              <a:t>触发器，或一个</a:t>
            </a:r>
            <a:r>
              <a:rPr lang="en-US" altLang="zh-CN" dirty="0"/>
              <a:t> BEFORE UPDATE </a:t>
            </a:r>
            <a:r>
              <a:rPr lang="zh-CN" altLang="zh-CN" dirty="0"/>
              <a:t>触发器和一个</a:t>
            </a:r>
            <a:r>
              <a:rPr lang="en-US" altLang="zh-CN" dirty="0"/>
              <a:t> AFTER UPDATE </a:t>
            </a:r>
            <a:r>
              <a:rPr lang="zh-CN" altLang="zh-CN" dirty="0"/>
              <a:t>触发器。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1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语法说明如下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zh-CN" dirty="0"/>
              <a:t>触发器主体</a:t>
            </a:r>
          </a:p>
          <a:p>
            <a:pPr lvl="1"/>
            <a:r>
              <a:rPr lang="zh-CN" altLang="zh-CN" dirty="0"/>
              <a:t>触发器动作主体，包含触发器激活时将要执行的</a:t>
            </a:r>
            <a:r>
              <a:rPr lang="en-US" altLang="zh-CN" dirty="0"/>
              <a:t> MySQL </a:t>
            </a:r>
            <a:r>
              <a:rPr lang="zh-CN" altLang="zh-CN" dirty="0"/>
              <a:t>语句。如果要执行多个语句，需要使用</a:t>
            </a:r>
            <a:r>
              <a:rPr lang="en-US" altLang="zh-CN" dirty="0"/>
              <a:t> BEGIN…END </a:t>
            </a:r>
            <a:r>
              <a:rPr lang="zh-CN" altLang="zh-CN" dirty="0"/>
              <a:t>复合语句结构。</a:t>
            </a:r>
          </a:p>
          <a:p>
            <a:r>
              <a:rPr lang="en-US" altLang="zh-CN" dirty="0"/>
              <a:t>6.FOR EACH ROW</a:t>
            </a:r>
            <a:endParaRPr lang="zh-CN" altLang="zh-CN" dirty="0"/>
          </a:p>
          <a:p>
            <a:pPr lvl="1"/>
            <a:r>
              <a:rPr lang="zh-CN" altLang="zh-CN" dirty="0"/>
              <a:t>一般是指行级触发，对于受触发事件影响的每一行都要激活触发器的动作。例如，使用</a:t>
            </a:r>
            <a:r>
              <a:rPr lang="en-US" altLang="zh-CN" dirty="0"/>
              <a:t> INSERT </a:t>
            </a:r>
            <a:r>
              <a:rPr lang="zh-CN" altLang="zh-CN" dirty="0"/>
              <a:t>语句向某个表中插入多行数据时，触发器会对每一行数据的插入都执行相应的触发器动作。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605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触发器创建</a:t>
            </a:r>
            <a:r>
              <a:rPr lang="zh-CN" altLang="zh-CN" dirty="0" smtClean="0"/>
              <a:t>需要</a:t>
            </a:r>
            <a:r>
              <a:rPr lang="zh-CN" altLang="en-US" dirty="0" smtClean="0"/>
              <a:t>四</a:t>
            </a:r>
            <a:r>
              <a:rPr lang="zh-CN" altLang="zh-CN" dirty="0" smtClean="0"/>
              <a:t>个</a:t>
            </a:r>
            <a:r>
              <a:rPr lang="zh-CN" altLang="zh-CN" dirty="0"/>
              <a:t>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zh-CN" dirty="0"/>
              <a:t>监视地点（</a:t>
            </a:r>
            <a:r>
              <a:rPr lang="en-US" altLang="zh-CN" dirty="0"/>
              <a:t>table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2.</a:t>
            </a:r>
            <a:r>
              <a:rPr lang="zh-CN" altLang="zh-CN" dirty="0"/>
              <a:t>监视事件（</a:t>
            </a:r>
            <a:r>
              <a:rPr lang="en-US" altLang="zh-CN" dirty="0"/>
              <a:t>insert/update/delete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3.</a:t>
            </a:r>
            <a:r>
              <a:rPr lang="zh-CN" altLang="zh-CN" dirty="0"/>
              <a:t>触发时间（</a:t>
            </a:r>
            <a:r>
              <a:rPr lang="en-US" altLang="zh-CN" dirty="0"/>
              <a:t>after/before</a:t>
            </a:r>
            <a:r>
              <a:rPr lang="zh-CN" altLang="zh-CN" dirty="0"/>
              <a:t>）</a:t>
            </a:r>
          </a:p>
          <a:p>
            <a:r>
              <a:rPr lang="en-US" altLang="zh-CN" dirty="0"/>
              <a:t>4.</a:t>
            </a:r>
            <a:r>
              <a:rPr lang="zh-CN" altLang="zh-CN" dirty="0"/>
              <a:t>触发事件（</a:t>
            </a:r>
            <a:r>
              <a:rPr lang="en-US" altLang="zh-CN" dirty="0"/>
              <a:t>insert/update/delete</a:t>
            </a:r>
            <a:r>
              <a:rPr lang="zh-CN" altLang="zh-CN" dirty="0"/>
              <a:t>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44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触发时间（</a:t>
            </a:r>
            <a:r>
              <a:rPr lang="en-US" altLang="zh-CN" dirty="0"/>
              <a:t>after/before</a:t>
            </a:r>
            <a:r>
              <a:rPr lang="zh-CN" altLang="zh-CN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BEFORE </a:t>
            </a:r>
            <a:r>
              <a:rPr lang="zh-CN" altLang="zh-CN" dirty="0"/>
              <a:t>关键字可使触发器在涉及的数据修改之前执行。可使用</a:t>
            </a:r>
            <a:r>
              <a:rPr lang="en-US" altLang="zh-CN" dirty="0"/>
              <a:t> BEFORE </a:t>
            </a:r>
            <a:r>
              <a:rPr lang="zh-CN" altLang="zh-CN" dirty="0"/>
              <a:t>触发器捕获无效数据条目并在写入表之前对其进行更正或拒绝。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BEFORE INSERT </a:t>
            </a:r>
            <a:r>
              <a:rPr lang="zh-CN" altLang="zh-CN" dirty="0"/>
              <a:t>：在添加新数据之前触发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BEFORE UPDATE </a:t>
            </a:r>
            <a:r>
              <a:rPr lang="zh-CN" altLang="zh-CN" dirty="0"/>
              <a:t>：在使用新数据更新（或覆盖）现有数据之前触发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BEFORE DELETE </a:t>
            </a:r>
            <a:r>
              <a:rPr lang="zh-CN" altLang="zh-CN" dirty="0"/>
              <a:t>：在删除数据之前触发</a:t>
            </a:r>
          </a:p>
          <a:p>
            <a:r>
              <a:rPr lang="en-US" altLang="zh-CN" dirty="0"/>
              <a:t>AFTER </a:t>
            </a:r>
            <a:r>
              <a:rPr lang="zh-CN" altLang="zh-CN" dirty="0"/>
              <a:t>关键字定义在数据修改成功后执行的触发器。可使用</a:t>
            </a:r>
            <a:r>
              <a:rPr lang="en-US" altLang="zh-CN" dirty="0"/>
              <a:t> AFTER </a:t>
            </a:r>
            <a:r>
              <a:rPr lang="zh-CN" altLang="zh-CN" dirty="0"/>
              <a:t>触发器记录或审计数据库中的数据修改。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 AFTER INSERT </a:t>
            </a:r>
            <a:r>
              <a:rPr lang="zh-CN" altLang="zh-CN" dirty="0"/>
              <a:t>：在添加新数据之后触发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 AFTER UPDATE </a:t>
            </a:r>
            <a:r>
              <a:rPr lang="zh-CN" altLang="zh-CN" dirty="0"/>
              <a:t>：在使用新数据更新（或覆盖）现有数据之后触发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en-US" altLang="zh-CN" dirty="0"/>
              <a:t> AFTER DELETE </a:t>
            </a:r>
            <a:r>
              <a:rPr lang="zh-CN" altLang="zh-CN" dirty="0"/>
              <a:t>：在删除数据之后</a:t>
            </a:r>
            <a:r>
              <a:rPr lang="zh-CN" altLang="zh-CN" dirty="0" smtClean="0"/>
              <a:t>触发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4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1683</Words>
  <Application>Microsoft Office PowerPoint</Application>
  <PresentationFormat>自定义</PresentationFormat>
  <Paragraphs>97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Blends</vt:lpstr>
      <vt:lpstr>数据库原理与应用</vt:lpstr>
      <vt:lpstr>蓝色救星</vt:lpstr>
      <vt:lpstr>触发器</vt:lpstr>
      <vt:lpstr>触发器介绍</vt:lpstr>
      <vt:lpstr>语法说明如下</vt:lpstr>
      <vt:lpstr>语法说明如下</vt:lpstr>
      <vt:lpstr>语法说明如下</vt:lpstr>
      <vt:lpstr>触发器创建需要四个要素</vt:lpstr>
      <vt:lpstr>触发时间（after/before）</vt:lpstr>
      <vt:lpstr>触发事件（insert/update/delete）</vt:lpstr>
      <vt:lpstr>创建触发器</vt:lpstr>
      <vt:lpstr>创建触发器</vt:lpstr>
      <vt:lpstr>查看触发器</vt:lpstr>
      <vt:lpstr>【例8-31】</vt:lpstr>
      <vt:lpstr>查看触发器</vt:lpstr>
      <vt:lpstr>修改和删除触发器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数据库原理与应用</dc:title>
  <dc:creator>张健</dc:creator>
  <cp:lastModifiedBy>library</cp:lastModifiedBy>
  <cp:revision>66</cp:revision>
  <dcterms:created xsi:type="dcterms:W3CDTF">2021-02-24T03:13:11Z</dcterms:created>
  <dcterms:modified xsi:type="dcterms:W3CDTF">2023-06-13T06:25:21Z</dcterms:modified>
</cp:coreProperties>
</file>