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79093" autoAdjust="0"/>
  </p:normalViewPr>
  <p:slideViewPr>
    <p:cSldViewPr snapToGrid="0">
      <p:cViewPr varScale="1">
        <p:scale>
          <a:sx n="40" d="100"/>
          <a:sy n="40" d="100"/>
        </p:scale>
        <p:origin x="6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FC719-E396-4ABB-A283-F57EE7E36344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4AD3-979C-4212-AE7E-6E673898B4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2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db_name</a:t>
            </a:r>
            <a:r>
              <a:rPr lang="zh-CN" altLang="en-US" dirty="0" smtClean="0"/>
              <a:t>：数据库名</a:t>
            </a:r>
            <a:endParaRPr lang="en-US" altLang="zh-CN" dirty="0" smtClean="0"/>
          </a:p>
          <a:p>
            <a:r>
              <a:rPr lang="en-US" altLang="zh-CN" dirty="0" err="1" smtClean="0"/>
              <a:t>tbl_name</a:t>
            </a:r>
            <a:r>
              <a:rPr lang="zh-CN" altLang="en-US" dirty="0" smtClean="0"/>
              <a:t>：表名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B4AD3-979C-4212-AE7E-6E673898B48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88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870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A93D43-3F16-44F6-99E7-D8BC41949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20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70E-CDEB-4C56-9953-9D0DEAF3C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41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F775B-0AAD-48BA-9C8F-C44D530E8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737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A5690-EE6D-4410-A151-394FB2FE4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089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EAC4B-3552-4DCB-BF7D-7FDB352F1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37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305DF-F239-48CE-A4F0-DB3F7E1CB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2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2"/>
            <a:ext cx="10363200" cy="3895407"/>
          </a:xfrm>
        </p:spPr>
        <p:txBody>
          <a:bodyPr>
            <a:noAutofit/>
          </a:bodyPr>
          <a:lstStyle>
            <a:lvl1pPr eaLnBrk="1" hangingPunct="1"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D794-6426-4DA6-845E-DB825B8FB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556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20166-A78A-45EC-B37F-B604509E6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17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4DC25-79B3-4C23-877B-821188C1D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60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DA7E-FB3E-4A8F-ADAE-7049511FA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01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5213B-DD9D-4E0C-8901-6CC0CBDED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63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7D2DB-A16C-4261-A730-24021D6CC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5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A9B1-F846-4B8A-9E33-453A3D57F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2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6F1A7-D2DE-4E9E-AF4C-A0DC18B08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8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60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46266A-0D0F-48C1-A921-C0798956E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4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数据库原理与应用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教师：张健</a:t>
            </a:r>
            <a:endParaRPr lang="en-US" altLang="zh-CN" dirty="0"/>
          </a:p>
          <a:p>
            <a:r>
              <a:rPr lang="zh-CN" altLang="en-US" dirty="0"/>
              <a:t>办公室：厚德楼</a:t>
            </a:r>
            <a:r>
              <a:rPr lang="en-US" altLang="zh-CN" dirty="0" smtClean="0"/>
              <a:t>413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A93D43-3F16-44F6-99E7-D8BC4194942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5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修改用户名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如果</a:t>
            </a:r>
            <a:r>
              <a:rPr lang="en-US" altLang="zh-CN" dirty="0"/>
              <a:t>MySQL</a:t>
            </a:r>
            <a:r>
              <a:rPr lang="zh-CN" altLang="zh-CN" dirty="0"/>
              <a:t>管理员希望在不更改用户帐户特权的情况下更改现有</a:t>
            </a:r>
            <a:r>
              <a:rPr lang="en-US" altLang="zh-CN" dirty="0"/>
              <a:t>MySQL</a:t>
            </a:r>
            <a:r>
              <a:rPr lang="zh-CN" altLang="zh-CN" dirty="0"/>
              <a:t>用户帐户的用户名或主机，可以在</a:t>
            </a:r>
            <a:r>
              <a:rPr lang="en-US" altLang="zh-CN" dirty="0"/>
              <a:t>MySQL</a:t>
            </a:r>
            <a:r>
              <a:rPr lang="zh-CN" altLang="zh-CN" dirty="0"/>
              <a:t>中使用</a:t>
            </a:r>
            <a:r>
              <a:rPr lang="en-US" altLang="zh-CN" dirty="0"/>
              <a:t>RENAME USER</a:t>
            </a:r>
            <a:r>
              <a:rPr lang="zh-CN" altLang="zh-CN" dirty="0"/>
              <a:t>语句，使用该命令时，数据库登录用户必须拥有对</a:t>
            </a:r>
            <a:r>
              <a:rPr lang="en-US" altLang="zh-CN" dirty="0" err="1"/>
              <a:t>mysql.user</a:t>
            </a:r>
            <a:r>
              <a:rPr lang="zh-CN" altLang="zh-CN" dirty="0"/>
              <a:t>表的</a:t>
            </a:r>
            <a:r>
              <a:rPr lang="en-US" altLang="zh-CN" dirty="0"/>
              <a:t>update</a:t>
            </a:r>
            <a:r>
              <a:rPr lang="zh-CN" altLang="zh-CN" dirty="0"/>
              <a:t>权限。</a:t>
            </a:r>
          </a:p>
          <a:p>
            <a:r>
              <a:rPr lang="en-US" altLang="zh-CN" dirty="0"/>
              <a:t>RENAME USER</a:t>
            </a:r>
            <a:r>
              <a:rPr lang="zh-CN" altLang="zh-CN" dirty="0"/>
              <a:t>语句语法 ：</a:t>
            </a:r>
          </a:p>
          <a:p>
            <a:pPr marL="0" indent="0">
              <a:buNone/>
            </a:pPr>
            <a:r>
              <a:rPr lang="en-US" altLang="zh-CN" dirty="0"/>
              <a:t>RENAME USER '</a:t>
            </a:r>
            <a:r>
              <a:rPr lang="en-US" altLang="zh-CN" dirty="0" err="1"/>
              <a:t>username'@'host</a:t>
            </a:r>
            <a:r>
              <a:rPr lang="en-US" altLang="zh-CN" dirty="0"/>
              <a:t>' TO '</a:t>
            </a:r>
            <a:r>
              <a:rPr lang="en-US" altLang="zh-CN" dirty="0" err="1"/>
              <a:t>new_username'@'host</a:t>
            </a:r>
            <a:r>
              <a:rPr lang="en-US" altLang="zh-CN" dirty="0"/>
              <a:t>';</a:t>
            </a:r>
            <a:endParaRPr lang="zh-CN" altLang="zh-CN" dirty="0"/>
          </a:p>
          <a:p>
            <a:r>
              <a:rPr lang="zh-CN" altLang="zh-CN" dirty="0"/>
              <a:t>其中，</a:t>
            </a:r>
            <a:r>
              <a:rPr lang="en-US" altLang="zh-CN" dirty="0"/>
              <a:t>username</a:t>
            </a:r>
            <a:r>
              <a:rPr lang="zh-CN" altLang="zh-CN" dirty="0"/>
              <a:t>为原用户名，</a:t>
            </a:r>
            <a:r>
              <a:rPr lang="en-US" altLang="zh-CN" dirty="0" err="1"/>
              <a:t>new_username</a:t>
            </a:r>
            <a:r>
              <a:rPr lang="zh-CN" altLang="zh-CN" dirty="0"/>
              <a:t>是分配给用户的新名称。</a:t>
            </a:r>
            <a:r>
              <a:rPr lang="en-US" altLang="zh-CN" dirty="0"/>
              <a:t>RENAME USER</a:t>
            </a:r>
            <a:r>
              <a:rPr lang="zh-CN" altLang="zh-CN" dirty="0"/>
              <a:t>语句可以一次给多个用户更名。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9-5</a:t>
            </a:r>
            <a:r>
              <a:rPr lang="zh-CN" altLang="zh-CN" dirty="0"/>
              <a:t>】将名称为</a:t>
            </a:r>
            <a:r>
              <a:rPr lang="en-US" altLang="zh-CN" dirty="0"/>
              <a:t>test2.test3</a:t>
            </a:r>
            <a:r>
              <a:rPr lang="zh-CN" altLang="zh-CN" dirty="0"/>
              <a:t>的用户，修改为</a:t>
            </a:r>
            <a:r>
              <a:rPr lang="en-US" altLang="zh-CN" dirty="0"/>
              <a:t>test02.test03</a:t>
            </a:r>
            <a:r>
              <a:rPr lang="zh-CN" altLang="zh-CN" dirty="0"/>
              <a:t>，在终端窗口输入</a:t>
            </a:r>
            <a:r>
              <a:rPr lang="zh-CN" altLang="zh-CN" dirty="0" smtClean="0"/>
              <a:t>命令。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RENAME USER 'test2'@'%' to 'test02'@'%', 'test3'@'%' to 'test03'@'%';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9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删除用户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当创建的用户不再被需要时，可以使用</a:t>
            </a:r>
            <a:r>
              <a:rPr lang="en-US" altLang="zh-CN" dirty="0"/>
              <a:t>DROP USER</a:t>
            </a:r>
            <a:r>
              <a:rPr lang="zh-CN" altLang="zh-CN" dirty="0"/>
              <a:t>命令删除用户，使用该命令时，数据库登录用户必须拥有对</a:t>
            </a:r>
            <a:r>
              <a:rPr lang="en-US" altLang="zh-CN" dirty="0" err="1"/>
              <a:t>mysql.user</a:t>
            </a:r>
            <a:r>
              <a:rPr lang="zh-CN" altLang="zh-CN" dirty="0"/>
              <a:t>表的</a:t>
            </a:r>
            <a:r>
              <a:rPr lang="en-US" altLang="zh-CN" dirty="0"/>
              <a:t>DELETE</a:t>
            </a:r>
            <a:r>
              <a:rPr lang="zh-CN" altLang="zh-CN" dirty="0"/>
              <a:t>权限。</a:t>
            </a:r>
          </a:p>
          <a:p>
            <a:r>
              <a:rPr lang="en-US" altLang="zh-CN" dirty="0"/>
              <a:t>DROP USER</a:t>
            </a:r>
            <a:r>
              <a:rPr lang="zh-CN" altLang="zh-CN" dirty="0"/>
              <a:t>的命令格式如下：</a:t>
            </a:r>
          </a:p>
          <a:p>
            <a:pPr marL="0" indent="0">
              <a:buNone/>
            </a:pPr>
            <a:r>
              <a:rPr lang="en-US" altLang="zh-CN" dirty="0"/>
              <a:t>DROP USER user[,user]...;</a:t>
            </a:r>
            <a:endParaRPr lang="zh-CN" altLang="zh-CN" dirty="0"/>
          </a:p>
          <a:p>
            <a:r>
              <a:rPr lang="zh-CN" altLang="zh-CN" dirty="0"/>
              <a:t>其中</a:t>
            </a:r>
            <a:r>
              <a:rPr lang="en-US" altLang="zh-CN" dirty="0"/>
              <a:t>user</a:t>
            </a:r>
            <a:r>
              <a:rPr lang="zh-CN" altLang="zh-CN" dirty="0"/>
              <a:t>是需要删除的用户，由用户名</a:t>
            </a:r>
            <a:r>
              <a:rPr lang="en-US" altLang="zh-CN" dirty="0"/>
              <a:t>(User)</a:t>
            </a:r>
            <a:r>
              <a:rPr lang="zh-CN" altLang="zh-CN" dirty="0"/>
              <a:t>和主机名</a:t>
            </a:r>
            <a:r>
              <a:rPr lang="en-US" altLang="zh-CN" dirty="0"/>
              <a:t>(Host)</a:t>
            </a:r>
            <a:r>
              <a:rPr lang="zh-CN" altLang="zh-CN" dirty="0"/>
              <a:t>构成，可以删除多个用户。注意</a:t>
            </a:r>
            <a:r>
              <a:rPr lang="en-US" altLang="zh-CN" dirty="0"/>
              <a:t>: root</a:t>
            </a:r>
            <a:r>
              <a:rPr lang="zh-CN" altLang="zh-CN" dirty="0"/>
              <a:t>用户不能被删除。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9-6</a:t>
            </a:r>
            <a:r>
              <a:rPr lang="zh-CN" altLang="zh-CN" dirty="0"/>
              <a:t>】删除名称为</a:t>
            </a:r>
            <a:r>
              <a:rPr lang="en-US" altLang="zh-CN" dirty="0"/>
              <a:t>test02.test03</a:t>
            </a:r>
            <a:r>
              <a:rPr lang="zh-CN" altLang="zh-CN" dirty="0"/>
              <a:t>的用户，在终端窗口输入</a:t>
            </a:r>
            <a:r>
              <a:rPr lang="zh-CN" altLang="zh-CN" dirty="0" smtClean="0"/>
              <a:t>命令。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DROP USER 'test02'@'%', 'test03'@'%';</a:t>
            </a:r>
            <a:endParaRPr lang="zh-CN" altLang="zh-CN" dirty="0"/>
          </a:p>
          <a:p>
            <a:r>
              <a:rPr lang="zh-CN" altLang="zh-CN" dirty="0"/>
              <a:t>执行该命令后，用户名称为</a:t>
            </a:r>
            <a:r>
              <a:rPr lang="en-US" altLang="zh-CN" dirty="0"/>
              <a:t>test2</a:t>
            </a:r>
            <a:r>
              <a:rPr lang="zh-CN" altLang="zh-CN" dirty="0"/>
              <a:t>，</a:t>
            </a:r>
            <a:r>
              <a:rPr lang="en-US" altLang="zh-CN" dirty="0"/>
              <a:t>test3</a:t>
            </a:r>
            <a:r>
              <a:rPr lang="zh-CN" altLang="zh-CN" dirty="0"/>
              <a:t>的记录从</a:t>
            </a:r>
            <a:r>
              <a:rPr lang="en-US" altLang="zh-CN" dirty="0"/>
              <a:t>user</a:t>
            </a:r>
            <a:r>
              <a:rPr lang="zh-CN" altLang="zh-CN" dirty="0"/>
              <a:t>表中删除，</a:t>
            </a:r>
            <a:r>
              <a:rPr lang="zh-CN" altLang="zh-CN" dirty="0">
                <a:solidFill>
                  <a:srgbClr val="FF0000"/>
                </a:solidFill>
              </a:rPr>
              <a:t>删除完成后，同样需要执行</a:t>
            </a:r>
            <a:r>
              <a:rPr lang="en-US" altLang="zh-CN" dirty="0">
                <a:solidFill>
                  <a:srgbClr val="FF0000"/>
                </a:solidFill>
              </a:rPr>
              <a:t>FLUSH PRIVILEGES</a:t>
            </a:r>
            <a:r>
              <a:rPr lang="zh-CN" altLang="zh-CN" dirty="0">
                <a:solidFill>
                  <a:srgbClr val="FF0000"/>
                </a:solidFill>
              </a:rPr>
              <a:t>才生效。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2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</a:t>
            </a:r>
            <a:r>
              <a:rPr lang="zh-CN" altLang="zh-CN" dirty="0"/>
              <a:t>用户修改用户的密码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mysqladmin</a:t>
            </a:r>
            <a:r>
              <a:rPr lang="zh-CN" altLang="zh-CN" dirty="0"/>
              <a:t>命令修改用户</a:t>
            </a:r>
            <a:r>
              <a:rPr lang="zh-CN" altLang="zh-CN" dirty="0" smtClean="0"/>
              <a:t>密码</a:t>
            </a:r>
            <a:endParaRPr lang="en-US" altLang="zh-CN" dirty="0" smtClean="0"/>
          </a:p>
          <a:p>
            <a:r>
              <a:rPr lang="zh-CN" altLang="zh-CN" dirty="0"/>
              <a:t>【例</a:t>
            </a:r>
            <a:r>
              <a:rPr lang="en-US" altLang="zh-CN" dirty="0"/>
              <a:t>9-7</a:t>
            </a:r>
            <a:r>
              <a:rPr lang="zh-CN" altLang="zh-CN" dirty="0"/>
              <a:t>】把</a:t>
            </a:r>
            <a:r>
              <a:rPr lang="en-US" altLang="zh-CN" dirty="0"/>
              <a:t>root</a:t>
            </a:r>
            <a:r>
              <a:rPr lang="zh-CN" altLang="zh-CN" dirty="0"/>
              <a:t>用户的原密码</a:t>
            </a:r>
            <a:r>
              <a:rPr lang="en-US" altLang="zh-CN" dirty="0"/>
              <a:t>“12345678”</a:t>
            </a:r>
            <a:r>
              <a:rPr lang="zh-CN" altLang="zh-CN" dirty="0"/>
              <a:t>修改为新密码</a:t>
            </a:r>
            <a:r>
              <a:rPr lang="en-US" altLang="zh-CN" dirty="0"/>
              <a:t>“my_Pass1”</a:t>
            </a:r>
            <a:r>
              <a:rPr lang="zh-CN" altLang="zh-CN" dirty="0"/>
              <a:t>，在</a:t>
            </a:r>
            <a:r>
              <a:rPr lang="zh-CN" altLang="zh-CN" dirty="0">
                <a:solidFill>
                  <a:srgbClr val="FF0000"/>
                </a:solidFill>
              </a:rPr>
              <a:t>终端窗口输入</a:t>
            </a:r>
            <a:r>
              <a:rPr lang="zh-CN" altLang="zh-CN" dirty="0" smtClean="0">
                <a:solidFill>
                  <a:srgbClr val="FF0000"/>
                </a:solidFill>
              </a:rPr>
              <a:t>命令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mysqladmin</a:t>
            </a:r>
            <a:r>
              <a:rPr lang="en-US" altLang="zh-CN" dirty="0"/>
              <a:t> -u root –p password my_Pass1</a:t>
            </a:r>
            <a:endParaRPr lang="zh-CN" altLang="zh-CN" dirty="0"/>
          </a:p>
          <a:p>
            <a:r>
              <a:rPr lang="zh-CN" altLang="zh-CN" dirty="0"/>
              <a:t>执行该命令后，输入</a:t>
            </a:r>
            <a:r>
              <a:rPr lang="en-US" altLang="zh-CN" dirty="0"/>
              <a:t>root</a:t>
            </a:r>
            <a:r>
              <a:rPr lang="zh-CN" altLang="zh-CN" dirty="0"/>
              <a:t>用户的密码，成功后密码被修改为</a:t>
            </a:r>
            <a:r>
              <a:rPr lang="en-US" altLang="zh-CN" dirty="0"/>
              <a:t>my_Pass1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SQL</a:t>
            </a:r>
            <a:r>
              <a:rPr lang="zh-CN" altLang="zh-CN" dirty="0"/>
              <a:t>的</a:t>
            </a:r>
            <a:r>
              <a:rPr lang="en-US" altLang="zh-CN" dirty="0"/>
              <a:t>UPDATE</a:t>
            </a:r>
            <a:r>
              <a:rPr lang="zh-CN" altLang="zh-CN" dirty="0"/>
              <a:t>命令修改</a:t>
            </a:r>
            <a:r>
              <a:rPr lang="en-US" altLang="zh-CN" dirty="0"/>
              <a:t>user</a:t>
            </a:r>
            <a:r>
              <a:rPr lang="zh-CN" altLang="zh-CN" dirty="0"/>
              <a:t>表的用户</a:t>
            </a:r>
            <a:r>
              <a:rPr lang="zh-CN" altLang="zh-CN" dirty="0" smtClean="0"/>
              <a:t>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可以</a:t>
            </a:r>
            <a:r>
              <a:rPr lang="zh-CN" altLang="zh-CN" dirty="0"/>
              <a:t>使用</a:t>
            </a:r>
            <a:r>
              <a:rPr lang="en-US" altLang="zh-CN" dirty="0"/>
              <a:t>SQL</a:t>
            </a:r>
            <a:r>
              <a:rPr lang="zh-CN" altLang="zh-CN" dirty="0"/>
              <a:t>的</a:t>
            </a:r>
            <a:r>
              <a:rPr lang="en-US" altLang="zh-CN" dirty="0"/>
              <a:t>UPDATE</a:t>
            </a:r>
            <a:r>
              <a:rPr lang="zh-CN" altLang="zh-CN" dirty="0"/>
              <a:t>命令直接修改</a:t>
            </a:r>
            <a:r>
              <a:rPr lang="en-US" altLang="zh-CN" dirty="0"/>
              <a:t>user</a:t>
            </a:r>
            <a:r>
              <a:rPr lang="zh-CN" altLang="zh-CN" dirty="0"/>
              <a:t>表中的</a:t>
            </a:r>
            <a:r>
              <a:rPr lang="en-US" altLang="zh-CN" dirty="0" err="1"/>
              <a:t>authentication_string</a:t>
            </a:r>
            <a:r>
              <a:rPr lang="zh-CN" altLang="zh-CN" dirty="0"/>
              <a:t>字段值，也可以达到修改密码的目的。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9-8</a:t>
            </a:r>
            <a:r>
              <a:rPr lang="zh-CN" altLang="zh-CN" dirty="0"/>
              <a:t>】修改</a:t>
            </a:r>
            <a:r>
              <a:rPr lang="en-US" altLang="zh-CN" dirty="0"/>
              <a:t>user</a:t>
            </a:r>
            <a:r>
              <a:rPr lang="zh-CN" altLang="zh-CN" dirty="0" smtClean="0"/>
              <a:t>表</a:t>
            </a:r>
            <a:r>
              <a:rPr lang="en-US" altLang="zh-CN" dirty="0" smtClean="0"/>
              <a:t>test</a:t>
            </a:r>
            <a:r>
              <a:rPr lang="zh-CN" altLang="zh-CN" dirty="0" smtClean="0"/>
              <a:t>用户</a:t>
            </a:r>
            <a:r>
              <a:rPr lang="zh-CN" altLang="zh-CN" dirty="0"/>
              <a:t>的密码为</a:t>
            </a:r>
            <a:r>
              <a:rPr lang="en-US" altLang="zh-CN" dirty="0"/>
              <a:t>“testPass_1”</a:t>
            </a:r>
            <a:r>
              <a:rPr lang="zh-CN" altLang="zh-CN" dirty="0"/>
              <a:t>，在终端窗口输入</a:t>
            </a:r>
            <a:r>
              <a:rPr lang="zh-CN" altLang="zh-CN" dirty="0" smtClean="0"/>
              <a:t>命令。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UPDATE user SET </a:t>
            </a:r>
            <a:r>
              <a:rPr lang="en-US" altLang="zh-CN" dirty="0" err="1"/>
              <a:t>authentication_string</a:t>
            </a:r>
            <a:r>
              <a:rPr lang="en-US" altLang="zh-CN" dirty="0"/>
              <a:t> = PASSWORD</a:t>
            </a:r>
            <a:r>
              <a:rPr lang="en-US" altLang="zh-CN" dirty="0" smtClean="0"/>
              <a:t>(‘testPass_1’) </a:t>
            </a:r>
            <a:r>
              <a:rPr lang="en-US" altLang="zh-CN" dirty="0"/>
              <a:t>WHERE USER = 'test'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44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SET</a:t>
            </a:r>
            <a:r>
              <a:rPr lang="zh-CN" altLang="zh-CN" dirty="0"/>
              <a:t>语句修改用户</a:t>
            </a:r>
            <a:r>
              <a:rPr lang="zh-CN" altLang="zh-CN" dirty="0" smtClean="0"/>
              <a:t>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可以</a:t>
            </a:r>
            <a:r>
              <a:rPr lang="zh-CN" altLang="zh-CN" dirty="0"/>
              <a:t>使用</a:t>
            </a:r>
            <a:r>
              <a:rPr lang="en-US" altLang="zh-CN" dirty="0"/>
              <a:t>SET PASSWORD</a:t>
            </a:r>
            <a:r>
              <a:rPr lang="zh-CN" altLang="zh-CN" dirty="0"/>
              <a:t>命令修改密码，使用</a:t>
            </a:r>
            <a:r>
              <a:rPr lang="en-US" altLang="zh-CN" dirty="0"/>
              <a:t>root</a:t>
            </a:r>
            <a:r>
              <a:rPr lang="zh-CN" altLang="zh-CN" dirty="0"/>
              <a:t>账户登录到</a:t>
            </a:r>
            <a:r>
              <a:rPr lang="en-US" altLang="zh-CN" dirty="0"/>
              <a:t>MySQL</a:t>
            </a:r>
            <a:r>
              <a:rPr lang="zh-CN" altLang="zh-CN" dirty="0"/>
              <a:t>后，可以直接使用</a:t>
            </a:r>
            <a:r>
              <a:rPr lang="en-US" altLang="zh-CN" dirty="0"/>
              <a:t>SET PASSWORD </a:t>
            </a:r>
            <a:r>
              <a:rPr lang="zh-CN" altLang="zh-CN" dirty="0"/>
              <a:t>命令修改</a:t>
            </a:r>
            <a:r>
              <a:rPr lang="en-US" altLang="zh-CN" dirty="0"/>
              <a:t>root</a:t>
            </a:r>
            <a:r>
              <a:rPr lang="zh-CN" altLang="zh-CN" dirty="0"/>
              <a:t>的登录密码。在终端窗口输入命令：</a:t>
            </a:r>
          </a:p>
          <a:p>
            <a:r>
              <a:rPr lang="en-US" altLang="zh-CN" dirty="0"/>
              <a:t>SET PASSWORD = PASSWORD("</a:t>
            </a:r>
            <a:r>
              <a:rPr lang="en-US" altLang="zh-CN" dirty="0" err="1"/>
              <a:t>NewPassWord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zh-CN" altLang="zh-CN" dirty="0"/>
              <a:t>如果要修改其他用户的密码，则可在终端窗口输入如下命令：</a:t>
            </a:r>
          </a:p>
          <a:p>
            <a:r>
              <a:rPr lang="en-US" altLang="zh-CN" dirty="0"/>
              <a:t>SET PASSWORD FOR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test'@</a:t>
            </a:r>
            <a:r>
              <a:rPr lang="en-US" altLang="zh-CN" dirty="0" err="1"/>
              <a:t>'host</a:t>
            </a:r>
            <a:r>
              <a:rPr lang="en-US" altLang="zh-CN" dirty="0"/>
              <a:t>'=PASSWORD("</a:t>
            </a:r>
            <a:r>
              <a:rPr lang="en-US" altLang="zh-CN" dirty="0" err="1"/>
              <a:t>NewPassWord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zh-CN" altLang="zh-CN" dirty="0"/>
              <a:t>【例</a:t>
            </a:r>
            <a:r>
              <a:rPr lang="en-US" altLang="zh-CN" dirty="0"/>
              <a:t>9-9</a:t>
            </a:r>
            <a:r>
              <a:rPr lang="zh-CN" altLang="zh-CN" dirty="0"/>
              <a:t>】修改</a:t>
            </a:r>
            <a:r>
              <a:rPr lang="en-US" altLang="zh-CN" dirty="0"/>
              <a:t>user</a:t>
            </a:r>
            <a:r>
              <a:rPr lang="zh-CN" altLang="zh-CN" dirty="0"/>
              <a:t>表</a:t>
            </a:r>
            <a:r>
              <a:rPr lang="en-US" altLang="zh-CN" dirty="0"/>
              <a:t>user1</a:t>
            </a:r>
            <a:r>
              <a:rPr lang="zh-CN" altLang="zh-CN" dirty="0"/>
              <a:t>用户的密码为</a:t>
            </a:r>
            <a:r>
              <a:rPr lang="en-US" altLang="zh-CN" dirty="0"/>
              <a:t>“testPass_2”</a:t>
            </a:r>
            <a:r>
              <a:rPr lang="zh-CN" altLang="zh-CN" dirty="0"/>
              <a:t>，在终端窗口输入</a:t>
            </a:r>
            <a:r>
              <a:rPr lang="zh-CN" altLang="zh-CN" dirty="0" smtClean="0"/>
              <a:t>命令。</a:t>
            </a:r>
            <a:endParaRPr lang="zh-CN" altLang="zh-CN" dirty="0"/>
          </a:p>
          <a:p>
            <a:r>
              <a:rPr lang="en-US" altLang="zh-CN" dirty="0"/>
              <a:t>SET PASSWORD FOR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‘test'@‘%'=</a:t>
            </a:r>
            <a:r>
              <a:rPr lang="en-US" altLang="zh-CN" dirty="0"/>
              <a:t>PASSWORD("testPass_2");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4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GRANT</a:t>
            </a:r>
            <a:r>
              <a:rPr lang="zh-CN" altLang="zh-CN" dirty="0"/>
              <a:t>语句修改用户密码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GRANT</a:t>
            </a:r>
            <a:r>
              <a:rPr lang="zh-CN" altLang="zh-CN" dirty="0"/>
              <a:t>语句修改普通用户的密码，必须拥有</a:t>
            </a:r>
            <a:r>
              <a:rPr lang="en-US" altLang="zh-CN" dirty="0"/>
              <a:t>GRANT</a:t>
            </a:r>
            <a:r>
              <a:rPr lang="zh-CN" altLang="zh-CN" dirty="0"/>
              <a:t>权限，命令格式如下：</a:t>
            </a:r>
          </a:p>
          <a:p>
            <a:pPr marL="0" indent="0">
              <a:buNone/>
            </a:pPr>
            <a:r>
              <a:rPr lang="en-US" altLang="zh-CN" dirty="0"/>
              <a:t>GRANT </a:t>
            </a:r>
            <a:r>
              <a:rPr lang="en-US" altLang="zh-CN" dirty="0" err="1"/>
              <a:t>priv_type</a:t>
            </a:r>
            <a:r>
              <a:rPr lang="en-US" altLang="zh-CN" dirty="0"/>
              <a:t> ON </a:t>
            </a:r>
            <a:r>
              <a:rPr lang="en-US" altLang="zh-CN" dirty="0" err="1"/>
              <a:t>database.table</a:t>
            </a:r>
            <a:r>
              <a:rPr lang="en-US" altLang="zh-CN" dirty="0"/>
              <a:t> TO user [IDENTIFIED BY [PASSWORD] 'password'];</a:t>
            </a:r>
            <a:endParaRPr lang="zh-CN" altLang="zh-CN" dirty="0"/>
          </a:p>
          <a:p>
            <a:r>
              <a:rPr lang="zh-CN" altLang="zh-CN" dirty="0"/>
              <a:t>其中，</a:t>
            </a:r>
            <a:r>
              <a:rPr lang="en-US" altLang="zh-CN" dirty="0"/>
              <a:t>user</a:t>
            </a:r>
            <a:r>
              <a:rPr lang="zh-CN" altLang="zh-CN" dirty="0"/>
              <a:t>由用户名和主机名构成，</a:t>
            </a:r>
            <a:r>
              <a:rPr lang="en-US" altLang="zh-CN" dirty="0"/>
              <a:t>IDENTIFIED BY</a:t>
            </a:r>
            <a:r>
              <a:rPr lang="zh-CN" altLang="zh-CN" dirty="0"/>
              <a:t>后面为密码。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9-10</a:t>
            </a:r>
            <a:r>
              <a:rPr lang="zh-CN" altLang="zh-CN" dirty="0"/>
              <a:t>】修改名称为</a:t>
            </a:r>
            <a:r>
              <a:rPr lang="en-US" altLang="zh-CN" dirty="0"/>
              <a:t>test</a:t>
            </a:r>
            <a:r>
              <a:rPr lang="zh-CN" altLang="zh-CN" dirty="0"/>
              <a:t>用户的密码为</a:t>
            </a:r>
            <a:r>
              <a:rPr lang="en-US" altLang="zh-CN" dirty="0"/>
              <a:t>“testPass_3”</a:t>
            </a:r>
            <a:r>
              <a:rPr lang="zh-CN" altLang="zh-CN" dirty="0"/>
              <a:t>，在终端窗口输入如下</a:t>
            </a:r>
            <a:r>
              <a:rPr lang="zh-CN" altLang="zh-CN" dirty="0" smtClean="0"/>
              <a:t>命令。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GRANT SELECT ON *.* TO 'test'@'%' IDENTIFIED BY 'testPass_3';</a:t>
            </a:r>
            <a:endParaRPr lang="zh-CN" altLang="zh-CN" dirty="0"/>
          </a:p>
          <a:p>
            <a:r>
              <a:rPr lang="zh-CN" altLang="zh-CN" dirty="0"/>
              <a:t>执行该命令后，</a:t>
            </a:r>
            <a:r>
              <a:rPr lang="en-US" altLang="zh-CN" dirty="0"/>
              <a:t>test</a:t>
            </a:r>
            <a:r>
              <a:rPr lang="zh-CN" altLang="zh-CN" dirty="0"/>
              <a:t>用户的密码被修改为</a:t>
            </a:r>
            <a:r>
              <a:rPr lang="en-US" altLang="zh-CN" dirty="0"/>
              <a:t>“testPass_3</a:t>
            </a:r>
            <a:r>
              <a:rPr lang="en-US" altLang="zh-CN" dirty="0" smtClean="0"/>
              <a:t>”</a:t>
            </a:r>
          </a:p>
          <a:p>
            <a:r>
              <a:rPr lang="zh-CN" altLang="zh-CN" dirty="0" smtClean="0"/>
              <a:t>注</a:t>
            </a:r>
            <a:r>
              <a:rPr lang="zh-CN" altLang="zh-CN" dirty="0"/>
              <a:t>：上述</a:t>
            </a:r>
            <a:r>
              <a:rPr lang="en-US" altLang="zh-CN" dirty="0"/>
              <a:t>GRANT</a:t>
            </a:r>
            <a:r>
              <a:rPr lang="zh-CN" altLang="zh-CN" dirty="0"/>
              <a:t>命令是</a:t>
            </a:r>
            <a:r>
              <a:rPr lang="en-US" altLang="zh-CN" dirty="0"/>
              <a:t>MYSQL</a:t>
            </a:r>
            <a:r>
              <a:rPr lang="zh-CN" altLang="zh-CN" dirty="0"/>
              <a:t>的授予权限命令，它对</a:t>
            </a:r>
            <a:r>
              <a:rPr lang="en-US" altLang="zh-CN" dirty="0"/>
              <a:t>test</a:t>
            </a:r>
            <a:r>
              <a:rPr lang="zh-CN" altLang="zh-CN" dirty="0"/>
              <a:t>用户进行了授权的同时，也修改了</a:t>
            </a:r>
            <a:r>
              <a:rPr lang="en-US" altLang="zh-CN" dirty="0"/>
              <a:t>test</a:t>
            </a:r>
            <a:r>
              <a:rPr lang="zh-CN" altLang="zh-CN" dirty="0"/>
              <a:t>用户的密码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1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普通用户修改自己的密码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zh-CN" dirty="0"/>
              <a:t>中普通用户修改自己的密码，一般就使用</a:t>
            </a:r>
            <a:r>
              <a:rPr lang="en-US" altLang="zh-CN" dirty="0"/>
              <a:t>SET PASSWORD</a:t>
            </a:r>
            <a:r>
              <a:rPr lang="zh-CN" altLang="zh-CN" dirty="0"/>
              <a:t>的命令来修改。与【例</a:t>
            </a:r>
            <a:r>
              <a:rPr lang="en-US" altLang="zh-CN" dirty="0"/>
              <a:t>9-9</a:t>
            </a:r>
            <a:r>
              <a:rPr lang="zh-CN" altLang="zh-CN" dirty="0"/>
              <a:t>】不同的是，普通用户修改自己的密码，无需指定用户名和主机名。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9-11</a:t>
            </a:r>
            <a:r>
              <a:rPr lang="zh-CN" altLang="zh-CN" dirty="0" smtClean="0"/>
              <a:t>】</a:t>
            </a:r>
            <a:r>
              <a:rPr lang="en-US" altLang="zh-CN" dirty="0" smtClean="0"/>
              <a:t>test1</a:t>
            </a:r>
            <a:r>
              <a:rPr lang="zh-CN" altLang="zh-CN" dirty="0" smtClean="0"/>
              <a:t>用户</a:t>
            </a:r>
            <a:r>
              <a:rPr lang="zh-CN" altLang="zh-CN" dirty="0"/>
              <a:t>将自己的密码修改为</a:t>
            </a:r>
            <a:r>
              <a:rPr lang="en-US" altLang="zh-CN" dirty="0"/>
              <a:t>“testPass_1”</a:t>
            </a:r>
            <a:r>
              <a:rPr lang="zh-CN" altLang="zh-CN" dirty="0"/>
              <a:t>，在</a:t>
            </a:r>
            <a:r>
              <a:rPr lang="zh-CN" altLang="zh-CN" dirty="0">
                <a:solidFill>
                  <a:srgbClr val="FF0000"/>
                </a:solidFill>
              </a:rPr>
              <a:t>终端窗口输入命令</a:t>
            </a:r>
            <a:r>
              <a:rPr lang="zh-CN" altLang="zh-CN" dirty="0"/>
              <a:t>，修改成功的信息如图</a:t>
            </a:r>
            <a:r>
              <a:rPr lang="en-US" altLang="zh-CN" dirty="0"/>
              <a:t>9-11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SET PASSWORD =</a:t>
            </a:r>
            <a:r>
              <a:rPr lang="en-US" altLang="zh-CN" dirty="0" smtClean="0"/>
              <a:t>PASSWORD(‘testPass_1’);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9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权限</a:t>
            </a:r>
            <a:r>
              <a:rPr lang="zh-CN" altLang="zh-CN" b="1" dirty="0" smtClean="0"/>
              <a:t>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zh-CN" dirty="0"/>
              <a:t>是一个多用户管理的数据库，可以为不同用户分配不同的权限，分为</a:t>
            </a:r>
            <a:r>
              <a:rPr lang="en-US" altLang="zh-CN" dirty="0"/>
              <a:t>root</a:t>
            </a:r>
            <a:r>
              <a:rPr lang="zh-CN" altLang="zh-CN" dirty="0"/>
              <a:t>用户和普通用户，</a:t>
            </a:r>
            <a:r>
              <a:rPr lang="en-US" altLang="zh-CN" dirty="0"/>
              <a:t>root</a:t>
            </a:r>
            <a:r>
              <a:rPr lang="zh-CN" altLang="zh-CN" dirty="0"/>
              <a:t>用户是超级管理员，拥有所有权限，而普通用户拥有指定的权限。</a:t>
            </a:r>
            <a:r>
              <a:rPr lang="en-US" altLang="zh-CN" dirty="0"/>
              <a:t>MySQL</a:t>
            </a:r>
            <a:r>
              <a:rPr lang="zh-CN" altLang="zh-CN" dirty="0"/>
              <a:t>是通过权限表来控制用户对数据库访问的，权限表存放在</a:t>
            </a:r>
            <a:r>
              <a:rPr lang="en-US" altLang="zh-CN" dirty="0" err="1"/>
              <a:t>mysql</a:t>
            </a:r>
            <a:r>
              <a:rPr lang="zh-CN" altLang="zh-CN" dirty="0"/>
              <a:t>数据库中，主要的权限表有以下几个：</a:t>
            </a:r>
            <a:r>
              <a:rPr lang="en-US" altLang="zh-CN" dirty="0" err="1"/>
              <a:t>user,db,host,table_priv,columns_priv</a:t>
            </a:r>
            <a:r>
              <a:rPr lang="zh-CN" altLang="zh-CN" dirty="0"/>
              <a:t>和</a:t>
            </a:r>
            <a:r>
              <a:rPr lang="en-US" altLang="zh-CN" dirty="0" err="1"/>
              <a:t>procs_priv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26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r>
              <a:rPr lang="zh-CN" altLang="zh-CN" dirty="0"/>
              <a:t>权限的验证过程为</a:t>
            </a:r>
            <a:r>
              <a:rPr lang="zh-CN" altLang="zh-CN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zh-CN" dirty="0"/>
              <a:t>先从</a:t>
            </a:r>
            <a:r>
              <a:rPr lang="en-US" altLang="zh-CN" dirty="0"/>
              <a:t>user</a:t>
            </a:r>
            <a:r>
              <a:rPr lang="zh-CN" altLang="zh-CN" dirty="0"/>
              <a:t>表中的</a:t>
            </a:r>
            <a:r>
              <a:rPr lang="en-US" altLang="zh-CN" dirty="0" err="1"/>
              <a:t>Host,User,Password</a:t>
            </a:r>
            <a:r>
              <a:rPr lang="zh-CN" altLang="zh-CN" dirty="0"/>
              <a:t>这</a:t>
            </a:r>
            <a:r>
              <a:rPr lang="en-US" altLang="zh-CN" dirty="0"/>
              <a:t>3</a:t>
            </a:r>
            <a:r>
              <a:rPr lang="zh-CN" altLang="zh-CN" dirty="0"/>
              <a:t>个字段中判断连接的</a:t>
            </a:r>
            <a:r>
              <a:rPr lang="en-US" altLang="zh-CN" dirty="0" err="1"/>
              <a:t>ip</a:t>
            </a:r>
            <a:r>
              <a:rPr lang="zh-CN" altLang="zh-CN" dirty="0"/>
              <a:t>、用户名、密码是否存在，存在则通过验证。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通过身份认证后，进行权限分配，按照</a:t>
            </a:r>
            <a:r>
              <a:rPr lang="en-US" altLang="zh-CN" dirty="0"/>
              <a:t>user</a:t>
            </a:r>
            <a:r>
              <a:rPr lang="zh-CN" altLang="zh-CN" dirty="0"/>
              <a:t>，</a:t>
            </a:r>
            <a:r>
              <a:rPr lang="en-US" altLang="zh-CN" dirty="0" err="1"/>
              <a:t>db</a:t>
            </a:r>
            <a:r>
              <a:rPr lang="zh-CN" altLang="zh-CN" dirty="0"/>
              <a:t>，</a:t>
            </a:r>
            <a:r>
              <a:rPr lang="en-US" altLang="zh-CN" dirty="0" err="1"/>
              <a:t>tables_priv</a:t>
            </a:r>
            <a:r>
              <a:rPr lang="zh-CN" altLang="zh-CN" dirty="0"/>
              <a:t>，</a:t>
            </a:r>
            <a:r>
              <a:rPr lang="en-US" altLang="zh-CN" dirty="0" err="1" smtClean="0"/>
              <a:t>columns_priv</a:t>
            </a:r>
            <a:r>
              <a:rPr lang="zh-CN" altLang="en-US" dirty="0" smtClean="0"/>
              <a:t>（表）</a:t>
            </a:r>
            <a:r>
              <a:rPr lang="zh-CN" altLang="zh-CN" dirty="0" smtClean="0"/>
              <a:t>的</a:t>
            </a:r>
            <a:r>
              <a:rPr lang="zh-CN" altLang="zh-CN" dirty="0"/>
              <a:t>顺序进行验证。即先检查全局权限表</a:t>
            </a:r>
            <a:r>
              <a:rPr lang="en-US" altLang="zh-CN" dirty="0"/>
              <a:t>user</a:t>
            </a:r>
            <a:r>
              <a:rPr lang="zh-CN" altLang="zh-CN" dirty="0"/>
              <a:t>，如果</a:t>
            </a:r>
            <a:r>
              <a:rPr lang="en-US" altLang="zh-CN" dirty="0"/>
              <a:t>user</a:t>
            </a:r>
            <a:r>
              <a:rPr lang="zh-CN" altLang="zh-CN" dirty="0"/>
              <a:t>中对应的权限为</a:t>
            </a:r>
            <a:r>
              <a:rPr lang="en-US" altLang="zh-CN" dirty="0"/>
              <a:t>Y</a:t>
            </a:r>
            <a:r>
              <a:rPr lang="zh-CN" altLang="zh-CN" dirty="0"/>
              <a:t>，则此用户对所有数据库的权限都为</a:t>
            </a:r>
            <a:r>
              <a:rPr lang="en-US" altLang="zh-CN" dirty="0"/>
              <a:t>Y</a:t>
            </a:r>
            <a:r>
              <a:rPr lang="zh-CN" altLang="zh-CN" dirty="0"/>
              <a:t>，将不再检查</a:t>
            </a:r>
            <a:r>
              <a:rPr lang="en-US" altLang="zh-CN" dirty="0" err="1"/>
              <a:t>db,tables_priv,columns_priv</a:t>
            </a:r>
            <a:r>
              <a:rPr lang="zh-CN" altLang="zh-CN" dirty="0"/>
              <a:t>；如果为</a:t>
            </a:r>
            <a:r>
              <a:rPr lang="en-US" altLang="zh-CN" dirty="0"/>
              <a:t>N</a:t>
            </a:r>
            <a:r>
              <a:rPr lang="zh-CN" altLang="zh-CN" dirty="0"/>
              <a:t>，则到</a:t>
            </a:r>
            <a:r>
              <a:rPr lang="en-US" altLang="zh-CN" dirty="0" err="1"/>
              <a:t>db</a:t>
            </a:r>
            <a:r>
              <a:rPr lang="zh-CN" altLang="zh-CN" dirty="0"/>
              <a:t>表中检查此用户对应的具体数据库，并得到</a:t>
            </a:r>
            <a:r>
              <a:rPr lang="en-US" altLang="zh-CN" dirty="0" err="1"/>
              <a:t>db</a:t>
            </a:r>
            <a:r>
              <a:rPr lang="zh-CN" altLang="zh-CN" dirty="0"/>
              <a:t>中为</a:t>
            </a:r>
            <a:r>
              <a:rPr lang="en-US" altLang="zh-CN" dirty="0"/>
              <a:t>Y</a:t>
            </a:r>
            <a:r>
              <a:rPr lang="zh-CN" altLang="zh-CN" dirty="0"/>
              <a:t>的权限；如果</a:t>
            </a:r>
            <a:r>
              <a:rPr lang="en-US" altLang="zh-CN" dirty="0" err="1"/>
              <a:t>db</a:t>
            </a:r>
            <a:r>
              <a:rPr lang="zh-CN" altLang="zh-CN" dirty="0"/>
              <a:t>中为</a:t>
            </a:r>
            <a:r>
              <a:rPr lang="en-US" altLang="zh-CN" dirty="0"/>
              <a:t>N</a:t>
            </a:r>
            <a:r>
              <a:rPr lang="zh-CN" altLang="zh-CN" dirty="0"/>
              <a:t>，则检查</a:t>
            </a:r>
            <a:r>
              <a:rPr lang="en-US" altLang="zh-CN" dirty="0" err="1"/>
              <a:t>tables_priv</a:t>
            </a:r>
            <a:r>
              <a:rPr lang="zh-CN" altLang="zh-CN" dirty="0"/>
              <a:t>中此数据库对应的具体表，取得表中的权限</a:t>
            </a:r>
            <a:r>
              <a:rPr lang="en-US" altLang="zh-CN" dirty="0"/>
              <a:t>Y</a:t>
            </a:r>
            <a:r>
              <a:rPr lang="zh-CN" altLang="zh-CN" dirty="0"/>
              <a:t>，以此类推。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287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zh-CN" dirty="0"/>
              <a:t>的权限级别分为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全局性的管理权限：作用于整个</a:t>
            </a:r>
            <a:r>
              <a:rPr lang="en-US" altLang="zh-CN" dirty="0"/>
              <a:t>MySQL</a:t>
            </a:r>
            <a:r>
              <a:rPr lang="zh-CN" altLang="zh-CN" dirty="0"/>
              <a:t>实例级别。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数据库级别的权限：作用于某个指定的数据库上或者所有的数据库上。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数据库对象级别的权限：作用于指定的数据库对象上（表、视图等）或者所有的数据库对象上。</a:t>
            </a:r>
          </a:p>
          <a:p>
            <a:r>
              <a:rPr lang="zh-CN" altLang="zh-CN" dirty="0"/>
              <a:t>这三种级别的权限分别存储在</a:t>
            </a:r>
            <a:r>
              <a:rPr lang="en-US" altLang="zh-CN" dirty="0" err="1"/>
              <a:t>mysql</a:t>
            </a:r>
            <a:r>
              <a:rPr lang="zh-CN" altLang="zh-CN" dirty="0"/>
              <a:t>库的</a:t>
            </a:r>
            <a:r>
              <a:rPr lang="en-US" altLang="zh-CN" dirty="0" err="1"/>
              <a:t>user,db,tables_priv,columns_priv</a:t>
            </a:r>
            <a:r>
              <a:rPr lang="zh-CN" altLang="zh-CN" dirty="0"/>
              <a:t>和</a:t>
            </a:r>
            <a:r>
              <a:rPr lang="en-US" altLang="zh-CN" dirty="0" err="1"/>
              <a:t>procs_priv</a:t>
            </a:r>
            <a:r>
              <a:rPr lang="zh-CN" altLang="zh-CN" dirty="0"/>
              <a:t>这几个系统表中，待</a:t>
            </a:r>
            <a:r>
              <a:rPr lang="en-US" altLang="zh-CN" dirty="0"/>
              <a:t>MySQL</a:t>
            </a:r>
            <a:r>
              <a:rPr lang="zh-CN" altLang="zh-CN" dirty="0"/>
              <a:t>实例启动后就加载到内存中。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75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数据库管理与维护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zh-CN" altLang="zh-CN" b="1" dirty="0"/>
              <a:t>任务</a:t>
            </a:r>
            <a:r>
              <a:rPr lang="en-US" altLang="zh-CN" b="1" dirty="0"/>
              <a:t>1 </a:t>
            </a:r>
            <a:endParaRPr lang="zh-CN" altLang="zh-CN" dirty="0"/>
          </a:p>
          <a:p>
            <a:pPr lvl="1"/>
            <a:r>
              <a:rPr lang="zh-CN" altLang="zh-CN" dirty="0"/>
              <a:t>任务描述：数据库用户管理。</a:t>
            </a:r>
          </a:p>
          <a:p>
            <a:r>
              <a:rPr lang="zh-CN" altLang="zh-CN" dirty="0"/>
              <a:t>知识准备：</a:t>
            </a:r>
          </a:p>
          <a:p>
            <a:pPr lvl="1"/>
            <a:r>
              <a:rPr lang="en-US" altLang="zh-CN" dirty="0"/>
              <a:t>1.</a:t>
            </a:r>
            <a:r>
              <a:rPr lang="zh-CN" altLang="zh-CN" dirty="0"/>
              <a:t>数据库用户的类型与基本操作；</a:t>
            </a:r>
          </a:p>
          <a:p>
            <a:pPr lvl="1"/>
            <a:r>
              <a:rPr lang="en-US" altLang="zh-CN" dirty="0"/>
              <a:t>2.</a:t>
            </a:r>
            <a:r>
              <a:rPr lang="zh-CN" altLang="zh-CN" dirty="0"/>
              <a:t>数据库密码的重要性及相关知识。</a:t>
            </a:r>
          </a:p>
          <a:p>
            <a:r>
              <a:rPr lang="zh-CN" altLang="zh-CN" dirty="0"/>
              <a:t>任务实施：</a:t>
            </a:r>
          </a:p>
          <a:p>
            <a:pPr lvl="1"/>
            <a:r>
              <a:rPr lang="en-US" altLang="zh-CN" dirty="0"/>
              <a:t>1.</a:t>
            </a:r>
            <a:r>
              <a:rPr lang="zh-CN" altLang="zh-CN" dirty="0"/>
              <a:t>理解用户的类型与管理机制；</a:t>
            </a:r>
          </a:p>
          <a:p>
            <a:pPr lvl="1"/>
            <a:r>
              <a:rPr lang="en-US" altLang="zh-CN" dirty="0"/>
              <a:t>2.</a:t>
            </a:r>
            <a:r>
              <a:rPr lang="zh-CN" altLang="zh-CN" dirty="0"/>
              <a:t>熟悉用户的基本操作如新建及删除等；</a:t>
            </a:r>
          </a:p>
          <a:p>
            <a:pPr lvl="1"/>
            <a:r>
              <a:rPr lang="en-US" altLang="zh-CN" dirty="0"/>
              <a:t>3.</a:t>
            </a:r>
            <a:r>
              <a:rPr lang="zh-CN" altLang="zh-CN" dirty="0"/>
              <a:t>能以不同用户角色修改用户密码。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任务</a:t>
            </a:r>
            <a:r>
              <a:rPr lang="en-US" altLang="zh-CN" b="1" dirty="0"/>
              <a:t>2 </a:t>
            </a:r>
            <a:endParaRPr lang="zh-CN" altLang="zh-CN" dirty="0"/>
          </a:p>
          <a:p>
            <a:pPr lvl="1"/>
            <a:r>
              <a:rPr lang="zh-CN" altLang="zh-CN" dirty="0"/>
              <a:t>任务描述：用户权限管理。</a:t>
            </a:r>
          </a:p>
          <a:p>
            <a:r>
              <a:rPr lang="zh-CN" altLang="zh-CN" dirty="0"/>
              <a:t>知识准备：</a:t>
            </a:r>
          </a:p>
          <a:p>
            <a:pPr lvl="1"/>
            <a:r>
              <a:rPr lang="en-US" altLang="zh-CN" dirty="0"/>
              <a:t>1.</a:t>
            </a:r>
            <a:r>
              <a:rPr lang="zh-CN" altLang="zh-CN" dirty="0"/>
              <a:t>权限及权限的类型；</a:t>
            </a:r>
          </a:p>
          <a:p>
            <a:pPr lvl="1"/>
            <a:r>
              <a:rPr lang="en-US" altLang="zh-CN" dirty="0"/>
              <a:t>2.</a:t>
            </a:r>
            <a:r>
              <a:rPr lang="zh-CN" altLang="zh-CN" dirty="0"/>
              <a:t>授予与回收权限的范围和操作。</a:t>
            </a:r>
          </a:p>
          <a:p>
            <a:r>
              <a:rPr lang="zh-CN" altLang="zh-CN" dirty="0"/>
              <a:t>任务实施：</a:t>
            </a:r>
          </a:p>
          <a:p>
            <a:pPr lvl="1"/>
            <a:r>
              <a:rPr lang="en-US" altLang="zh-CN" dirty="0"/>
              <a:t>1.</a:t>
            </a:r>
            <a:r>
              <a:rPr lang="zh-CN" altLang="zh-CN" dirty="0"/>
              <a:t>理解</a:t>
            </a:r>
            <a:r>
              <a:rPr lang="en-US" altLang="zh-CN" dirty="0"/>
              <a:t>MYSQL</a:t>
            </a:r>
            <a:r>
              <a:rPr lang="zh-CN" altLang="zh-CN" dirty="0"/>
              <a:t>的各种权限；</a:t>
            </a:r>
          </a:p>
          <a:p>
            <a:pPr lvl="1"/>
            <a:r>
              <a:rPr lang="en-US" altLang="zh-CN" dirty="0"/>
              <a:t>2.</a:t>
            </a:r>
            <a:r>
              <a:rPr lang="zh-CN" altLang="zh-CN" dirty="0"/>
              <a:t>为用户授予权限；</a:t>
            </a:r>
          </a:p>
          <a:p>
            <a:pPr lvl="1"/>
            <a:r>
              <a:rPr lang="en-US" altLang="zh-CN" dirty="0"/>
              <a:t>3.</a:t>
            </a:r>
            <a:r>
              <a:rPr lang="zh-CN" altLang="zh-CN" dirty="0"/>
              <a:t>从用户中回收权限。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9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MYSQL</a:t>
            </a:r>
            <a:r>
              <a:rPr lang="zh-CN" altLang="zh-CN" b="1" dirty="0"/>
              <a:t>的各种</a:t>
            </a:r>
            <a:r>
              <a:rPr lang="zh-CN" altLang="zh-CN" b="1" dirty="0" smtClean="0"/>
              <a:t>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</a:t>
            </a:r>
            <a:r>
              <a:rPr lang="zh-CN" altLang="zh-CN" dirty="0"/>
              <a:t>表是</a:t>
            </a:r>
            <a:r>
              <a:rPr lang="en-US" altLang="zh-CN" dirty="0"/>
              <a:t>MYSQL</a:t>
            </a:r>
            <a:r>
              <a:rPr lang="zh-CN" altLang="zh-CN" dirty="0"/>
              <a:t>存放连接到数据库的用户账号信息</a:t>
            </a:r>
            <a:r>
              <a:rPr lang="en-US" altLang="zh-CN" dirty="0"/>
              <a:t>,</a:t>
            </a:r>
            <a:r>
              <a:rPr lang="zh-CN" altLang="zh-CN" dirty="0"/>
              <a:t>里面的权限是全局级的，因此打开</a:t>
            </a:r>
            <a:r>
              <a:rPr lang="en-US" altLang="zh-CN" dirty="0"/>
              <a:t>user</a:t>
            </a:r>
            <a:r>
              <a:rPr lang="zh-CN" altLang="zh-CN" dirty="0"/>
              <a:t>表我们可以看到</a:t>
            </a:r>
            <a:r>
              <a:rPr lang="en-US" altLang="zh-CN" dirty="0"/>
              <a:t>MYSQL</a:t>
            </a:r>
            <a:r>
              <a:rPr lang="zh-CN" altLang="zh-CN" dirty="0"/>
              <a:t>的各种权限。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9-12</a:t>
            </a:r>
            <a:r>
              <a:rPr lang="zh-CN" altLang="zh-CN" dirty="0"/>
              <a:t>】显示</a:t>
            </a:r>
            <a:r>
              <a:rPr lang="en-US" altLang="zh-CN" dirty="0" err="1"/>
              <a:t>mysql</a:t>
            </a:r>
            <a:r>
              <a:rPr lang="zh-CN" altLang="zh-CN" dirty="0"/>
              <a:t>数据库中</a:t>
            </a:r>
            <a:r>
              <a:rPr lang="en-US" altLang="zh-CN" dirty="0"/>
              <a:t>user</a:t>
            </a:r>
            <a:r>
              <a:rPr lang="zh-CN" altLang="zh-CN" dirty="0"/>
              <a:t>表的各种权限列。在</a:t>
            </a:r>
            <a:r>
              <a:rPr lang="en-US" altLang="zh-CN" dirty="0"/>
              <a:t>MySQL</a:t>
            </a:r>
            <a:r>
              <a:rPr lang="zh-CN" altLang="zh-CN" dirty="0"/>
              <a:t>命令行模式下输入“</a:t>
            </a:r>
            <a:r>
              <a:rPr lang="en-US" altLang="zh-CN" dirty="0" err="1"/>
              <a:t>desc</a:t>
            </a:r>
            <a:r>
              <a:rPr lang="en-US" altLang="zh-CN" dirty="0"/>
              <a:t> user;</a:t>
            </a:r>
            <a:r>
              <a:rPr lang="zh-CN" altLang="zh-CN" dirty="0"/>
              <a:t>”命令，显示的信息如图</a:t>
            </a:r>
            <a:r>
              <a:rPr lang="en-US" altLang="zh-CN" dirty="0"/>
              <a:t>9-12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843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 MySQL </a:t>
            </a:r>
            <a:r>
              <a:rPr lang="zh-CN" altLang="zh-CN" dirty="0"/>
              <a:t>中，可以通过查看</a:t>
            </a:r>
            <a:r>
              <a:rPr lang="en-US" altLang="zh-CN" dirty="0"/>
              <a:t> </a:t>
            </a:r>
            <a:r>
              <a:rPr lang="en-US" altLang="zh-CN" dirty="0" err="1"/>
              <a:t>mysql.user</a:t>
            </a:r>
            <a:r>
              <a:rPr lang="en-US" altLang="zh-CN" dirty="0"/>
              <a:t> </a:t>
            </a:r>
            <a:r>
              <a:rPr lang="zh-CN" altLang="zh-CN" dirty="0"/>
              <a:t>表中的数据记录来查看相应的用户权限，也可以使用</a:t>
            </a:r>
            <a:r>
              <a:rPr lang="en-US" altLang="zh-CN" dirty="0"/>
              <a:t> SHOW GRANTS </a:t>
            </a:r>
            <a:r>
              <a:rPr lang="zh-CN" altLang="zh-CN" dirty="0"/>
              <a:t>语句查询用户的权限。如果创建的用户不能查询</a:t>
            </a:r>
            <a:r>
              <a:rPr lang="en-US" altLang="zh-CN" dirty="0"/>
              <a:t>user</a:t>
            </a:r>
            <a:r>
              <a:rPr lang="zh-CN" altLang="zh-CN" dirty="0"/>
              <a:t>表，则可以通过使用</a:t>
            </a:r>
            <a:r>
              <a:rPr lang="en-US" altLang="zh-CN" dirty="0"/>
              <a:t> SHOW GRANTS FOR </a:t>
            </a:r>
            <a:r>
              <a:rPr lang="zh-CN" altLang="zh-CN" dirty="0"/>
              <a:t>语句查看权限。其语法格式如下：</a:t>
            </a:r>
          </a:p>
          <a:p>
            <a:r>
              <a:rPr lang="en-US" altLang="zh-CN" dirty="0"/>
              <a:t>SHOW GRANTS FOR '</a:t>
            </a:r>
            <a:r>
              <a:rPr lang="en-US" altLang="zh-CN" dirty="0" err="1"/>
              <a:t>username'@'hostname</a:t>
            </a:r>
            <a:r>
              <a:rPr lang="en-US" altLang="zh-CN" dirty="0"/>
              <a:t>';</a:t>
            </a:r>
            <a:endParaRPr lang="zh-CN" altLang="zh-CN" dirty="0"/>
          </a:p>
          <a:p>
            <a:r>
              <a:rPr lang="zh-CN" altLang="zh-CN" dirty="0"/>
              <a:t>其中，</a:t>
            </a:r>
            <a:r>
              <a:rPr lang="en-US" altLang="zh-CN" dirty="0"/>
              <a:t>username </a:t>
            </a:r>
            <a:r>
              <a:rPr lang="zh-CN" altLang="zh-CN" dirty="0"/>
              <a:t>表示用户名，</a:t>
            </a:r>
            <a:r>
              <a:rPr lang="en-US" altLang="zh-CN" dirty="0"/>
              <a:t>hostname </a:t>
            </a:r>
            <a:r>
              <a:rPr lang="zh-CN" altLang="zh-CN" dirty="0"/>
              <a:t>表示主机名或主机</a:t>
            </a:r>
            <a:r>
              <a:rPr lang="en-US" altLang="zh-CN" dirty="0"/>
              <a:t> IP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9-13</a:t>
            </a:r>
            <a:r>
              <a:rPr lang="zh-CN" altLang="zh-CN" dirty="0"/>
              <a:t>】查询</a:t>
            </a:r>
            <a:r>
              <a:rPr lang="en-US" altLang="zh-CN" dirty="0"/>
              <a:t>9.1</a:t>
            </a:r>
            <a:r>
              <a:rPr lang="zh-CN" altLang="zh-CN" dirty="0"/>
              <a:t>节中创建的</a:t>
            </a:r>
            <a:r>
              <a:rPr lang="en-US" altLang="zh-CN" dirty="0"/>
              <a:t>test</a:t>
            </a:r>
            <a:r>
              <a:rPr lang="zh-CN" altLang="zh-CN" dirty="0"/>
              <a:t>用户的权限。在终端窗口输入命令，查询的结果如图</a:t>
            </a:r>
            <a:r>
              <a:rPr lang="en-US" altLang="zh-CN" dirty="0"/>
              <a:t>9-13</a:t>
            </a:r>
            <a:r>
              <a:rPr lang="zh-CN" altLang="zh-CN" dirty="0"/>
              <a:t>所示。</a:t>
            </a:r>
          </a:p>
          <a:p>
            <a:r>
              <a:rPr lang="en-US" altLang="zh-CN" dirty="0"/>
              <a:t>SHOW GRANTS FOR 'test'@'%';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9-14</a:t>
            </a:r>
            <a:r>
              <a:rPr lang="zh-CN" altLang="zh-CN" dirty="0"/>
              <a:t>】查询本服务器中</a:t>
            </a:r>
            <a:r>
              <a:rPr lang="en-US" altLang="zh-CN" dirty="0"/>
              <a:t>root</a:t>
            </a:r>
            <a:r>
              <a:rPr lang="zh-CN" altLang="zh-CN" dirty="0"/>
              <a:t>用户的权限。在终端窗口输入命令，查询的结果如图</a:t>
            </a:r>
            <a:r>
              <a:rPr lang="en-US" altLang="zh-CN" dirty="0"/>
              <a:t>9-14</a:t>
            </a:r>
            <a:r>
              <a:rPr lang="zh-CN" altLang="zh-CN" dirty="0"/>
              <a:t>所示。</a:t>
            </a:r>
          </a:p>
          <a:p>
            <a:r>
              <a:rPr lang="en-US" altLang="zh-CN" dirty="0"/>
              <a:t>SHOW GRANTS FOR '</a:t>
            </a:r>
            <a:r>
              <a:rPr lang="en-US" altLang="zh-CN" dirty="0" err="1"/>
              <a:t>root'@'localhost</a:t>
            </a:r>
            <a:r>
              <a:rPr lang="en-US" altLang="zh-CN" dirty="0"/>
              <a:t>';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305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授予</a:t>
            </a:r>
            <a:r>
              <a:rPr lang="zh-CN" altLang="zh-CN" b="1" dirty="0" smtClean="0"/>
              <a:t>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创建新的用户帐户后，用户没有任何权限。需要使用</a:t>
            </a:r>
            <a:r>
              <a:rPr lang="en-US" altLang="zh-CN" dirty="0"/>
              <a:t>GRANT</a:t>
            </a:r>
            <a:r>
              <a:rPr lang="zh-CN" altLang="zh-CN" dirty="0"/>
              <a:t>语句向用户帐户授予权限。</a:t>
            </a:r>
          </a:p>
          <a:p>
            <a:r>
              <a:rPr lang="en-US" altLang="zh-CN" dirty="0"/>
              <a:t>GRANT privilege,[privilege],.. ON </a:t>
            </a:r>
            <a:r>
              <a:rPr lang="en-US" altLang="zh-CN" dirty="0" err="1"/>
              <a:t>privilege_level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TO user [IDENTIFIED BY password]</a:t>
            </a:r>
            <a:endParaRPr lang="zh-CN" altLang="zh-CN" dirty="0"/>
          </a:p>
          <a:p>
            <a:r>
              <a:rPr lang="en-US" altLang="zh-CN" dirty="0"/>
              <a:t> [WITH [GRANT_OPTION | </a:t>
            </a:r>
            <a:r>
              <a:rPr lang="en-US" altLang="zh-CN" dirty="0" err="1"/>
              <a:t>resource_option</a:t>
            </a:r>
            <a:r>
              <a:rPr lang="en-US" altLang="zh-CN" dirty="0"/>
              <a:t>]];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98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全局层级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全局权限适用于</a:t>
            </a:r>
            <a:r>
              <a:rPr lang="en-US" altLang="zh-CN" dirty="0"/>
              <a:t>1</a:t>
            </a:r>
            <a:r>
              <a:rPr lang="zh-CN" altLang="zh-CN" dirty="0"/>
              <a:t>个给定服务器中的所有数据库。这些权限存储在</a:t>
            </a:r>
            <a:r>
              <a:rPr lang="en-US" altLang="zh-CN" dirty="0" err="1"/>
              <a:t>mysql.user</a:t>
            </a:r>
            <a:r>
              <a:rPr lang="zh-CN" altLang="zh-CN" dirty="0"/>
              <a:t>表中。</a:t>
            </a:r>
            <a:r>
              <a:rPr lang="en-US" altLang="zh-CN" dirty="0"/>
              <a:t>GRANT ALL ON .</a:t>
            </a:r>
            <a:r>
              <a:rPr lang="zh-CN" altLang="zh-CN" dirty="0"/>
              <a:t>和</a:t>
            </a:r>
            <a:r>
              <a:rPr lang="en-US" altLang="zh-CN" dirty="0"/>
              <a:t>REVOKE ALL ON .</a:t>
            </a:r>
            <a:r>
              <a:rPr lang="zh-CN" altLang="zh-CN" dirty="0"/>
              <a:t>只授与和撤消全局权限。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9-15</a:t>
            </a:r>
            <a:r>
              <a:rPr lang="zh-CN" altLang="zh-CN" dirty="0"/>
              <a:t>】授予</a:t>
            </a:r>
            <a:r>
              <a:rPr lang="en-US" altLang="zh-CN" dirty="0"/>
              <a:t>user1</a:t>
            </a:r>
            <a:r>
              <a:rPr lang="zh-CN" altLang="zh-CN" dirty="0"/>
              <a:t>查询</a:t>
            </a:r>
            <a:r>
              <a:rPr lang="en-US" altLang="zh-CN" dirty="0"/>
              <a:t> MySQL </a:t>
            </a:r>
            <a:r>
              <a:rPr lang="zh-CN" altLang="zh-CN" dirty="0"/>
              <a:t>中所有数据库中表的权限。在终端窗口输入命令，授予的结果如图</a:t>
            </a:r>
            <a:r>
              <a:rPr lang="en-US" altLang="zh-CN" dirty="0"/>
              <a:t>9-15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GRANT SELECT on *.* to user1@localhost;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SHOW GRANTS FOR 'user1'@'localhost';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2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数据库层级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数据库权限适用于</a:t>
            </a:r>
            <a:r>
              <a:rPr lang="en-US" altLang="zh-CN" dirty="0"/>
              <a:t>1</a:t>
            </a:r>
            <a:r>
              <a:rPr lang="zh-CN" altLang="zh-CN" dirty="0"/>
              <a:t>个给定数据库中的所有目标。这些权限存储在</a:t>
            </a:r>
            <a:r>
              <a:rPr lang="en-US" altLang="zh-CN" dirty="0" err="1"/>
              <a:t>mysql.db</a:t>
            </a:r>
            <a:r>
              <a:rPr lang="zh-CN" altLang="zh-CN" dirty="0"/>
              <a:t>和</a:t>
            </a:r>
            <a:r>
              <a:rPr lang="en-US" altLang="zh-CN" dirty="0" err="1"/>
              <a:t>mysql.host</a:t>
            </a:r>
            <a:r>
              <a:rPr lang="zh-CN" altLang="zh-CN" dirty="0"/>
              <a:t>表中。</a:t>
            </a:r>
            <a:r>
              <a:rPr lang="en-US" altLang="zh-CN" dirty="0"/>
              <a:t>GRANT ALL ON </a:t>
            </a:r>
            <a:r>
              <a:rPr lang="en-US" altLang="zh-CN" dirty="0" err="1"/>
              <a:t>db_name</a:t>
            </a:r>
            <a:r>
              <a:rPr lang="en-US" altLang="zh-CN" dirty="0"/>
              <a:t>.</a:t>
            </a:r>
            <a:r>
              <a:rPr lang="zh-CN" altLang="zh-CN" dirty="0"/>
              <a:t>和</a:t>
            </a:r>
            <a:r>
              <a:rPr lang="en-US" altLang="zh-CN" dirty="0"/>
              <a:t>REVOKE ALL ON </a:t>
            </a:r>
            <a:r>
              <a:rPr lang="en-US" altLang="zh-CN" dirty="0" err="1"/>
              <a:t>db_name</a:t>
            </a:r>
            <a:r>
              <a:rPr lang="en-US" altLang="zh-CN" dirty="0"/>
              <a:t>.</a:t>
            </a:r>
            <a:r>
              <a:rPr lang="zh-CN" altLang="zh-CN" dirty="0"/>
              <a:t>只授与和撤消数据库权限。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9-16</a:t>
            </a:r>
            <a:r>
              <a:rPr lang="zh-CN" altLang="zh-CN" dirty="0"/>
              <a:t>】授予</a:t>
            </a:r>
            <a:r>
              <a:rPr lang="en-US" altLang="zh-CN" dirty="0"/>
              <a:t>user1</a:t>
            </a:r>
            <a:r>
              <a:rPr lang="zh-CN" altLang="zh-CN" dirty="0"/>
              <a:t>在</a:t>
            </a:r>
            <a:r>
              <a:rPr lang="en-US" altLang="zh-CN" dirty="0"/>
              <a:t>lib</a:t>
            </a:r>
            <a:r>
              <a:rPr lang="zh-CN" altLang="zh-CN" dirty="0"/>
              <a:t>数据库中所有表新增数据的权限。在终端窗口输入命令，授予的结果如图</a:t>
            </a:r>
            <a:r>
              <a:rPr lang="en-US" altLang="zh-CN" dirty="0"/>
              <a:t>9-16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GRANT INSERT on lib.* to user1@localhost;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SHOW GRANTS FOR 'user1'@'localhost';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817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表层级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表权限适用于</a:t>
            </a:r>
            <a:r>
              <a:rPr lang="en-US" altLang="zh-CN" dirty="0"/>
              <a:t>1</a:t>
            </a:r>
            <a:r>
              <a:rPr lang="zh-CN" altLang="zh-CN" dirty="0"/>
              <a:t>个给定表中的所有列。这些权限存储在</a:t>
            </a:r>
            <a:r>
              <a:rPr lang="en-US" altLang="zh-CN" dirty="0" err="1"/>
              <a:t>mysql.talbes_priv</a:t>
            </a:r>
            <a:r>
              <a:rPr lang="zh-CN" altLang="zh-CN" dirty="0"/>
              <a:t>表中。</a:t>
            </a:r>
            <a:r>
              <a:rPr lang="en-US" altLang="zh-CN" dirty="0"/>
              <a:t>GRANT ALL ON </a:t>
            </a:r>
            <a:r>
              <a:rPr lang="en-US" altLang="zh-CN" dirty="0" err="1"/>
              <a:t>db_name.tbl_name</a:t>
            </a:r>
            <a:r>
              <a:rPr lang="zh-CN" altLang="zh-CN" dirty="0"/>
              <a:t>和</a:t>
            </a:r>
            <a:r>
              <a:rPr lang="en-US" altLang="zh-CN" dirty="0"/>
              <a:t>REVOKE ALL ON </a:t>
            </a:r>
            <a:r>
              <a:rPr lang="en-US" altLang="zh-CN" dirty="0" err="1"/>
              <a:t>db_name.tbl_name</a:t>
            </a:r>
            <a:r>
              <a:rPr lang="zh-CN" altLang="zh-CN" dirty="0"/>
              <a:t>只授与和撤消表权限。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9-17</a:t>
            </a:r>
            <a:r>
              <a:rPr lang="zh-CN" altLang="zh-CN" dirty="0"/>
              <a:t>】授予</a:t>
            </a:r>
            <a:r>
              <a:rPr lang="en-US" altLang="zh-CN" dirty="0"/>
              <a:t>user1</a:t>
            </a:r>
            <a:r>
              <a:rPr lang="zh-CN" altLang="zh-CN" dirty="0"/>
              <a:t>在</a:t>
            </a:r>
            <a:r>
              <a:rPr lang="en-US" altLang="zh-CN" dirty="0"/>
              <a:t>lib</a:t>
            </a:r>
            <a:r>
              <a:rPr lang="zh-CN" altLang="zh-CN" dirty="0"/>
              <a:t>数据库中</a:t>
            </a:r>
            <a:r>
              <a:rPr lang="en-US" altLang="zh-CN" dirty="0"/>
              <a:t>book</a:t>
            </a:r>
            <a:r>
              <a:rPr lang="zh-CN" altLang="zh-CN" dirty="0"/>
              <a:t>表修改数据的权限。在终端窗口输入命令，授予的结果如图</a:t>
            </a:r>
            <a:r>
              <a:rPr lang="en-US" altLang="zh-CN" dirty="0"/>
              <a:t>9-17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GRANT UPDATE on </a:t>
            </a:r>
            <a:r>
              <a:rPr lang="en-US" altLang="zh-CN" dirty="0" err="1"/>
              <a:t>lib.book</a:t>
            </a:r>
            <a:r>
              <a:rPr lang="en-US" altLang="zh-CN" dirty="0"/>
              <a:t> to user1@localhost;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SHOW GRANTS FOR 'user1'@'localhost';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025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</a:t>
            </a:r>
            <a:r>
              <a:rPr lang="zh-CN" altLang="zh-CN" dirty="0" smtClean="0"/>
              <a:t>层级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列</a:t>
            </a:r>
            <a:r>
              <a:rPr lang="zh-CN" altLang="zh-CN" dirty="0"/>
              <a:t>权限适用于</a:t>
            </a:r>
            <a:r>
              <a:rPr lang="en-US" altLang="zh-CN" dirty="0"/>
              <a:t>1</a:t>
            </a:r>
            <a:r>
              <a:rPr lang="zh-CN" altLang="zh-CN" dirty="0"/>
              <a:t>个给定表中的单</a:t>
            </a:r>
            <a:r>
              <a:rPr lang="en-US" altLang="zh-CN" dirty="0"/>
              <a:t>1</a:t>
            </a:r>
            <a:r>
              <a:rPr lang="zh-CN" altLang="zh-CN" dirty="0"/>
              <a:t>列。这些权限存储在</a:t>
            </a:r>
            <a:r>
              <a:rPr lang="en-US" altLang="zh-CN" dirty="0" err="1"/>
              <a:t>mysql.columns_priv</a:t>
            </a:r>
            <a:r>
              <a:rPr lang="zh-CN" altLang="zh-CN" dirty="0"/>
              <a:t>表中。当使用</a:t>
            </a:r>
            <a:r>
              <a:rPr lang="en-US" altLang="zh-CN" dirty="0"/>
              <a:t>REVOKE</a:t>
            </a:r>
            <a:r>
              <a:rPr lang="zh-CN" altLang="zh-CN" dirty="0"/>
              <a:t>时，必须指定与被授权列相同的列。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9-18</a:t>
            </a:r>
            <a:r>
              <a:rPr lang="zh-CN" altLang="zh-CN" dirty="0"/>
              <a:t>】授予</a:t>
            </a:r>
            <a:r>
              <a:rPr lang="en-US" altLang="zh-CN" dirty="0"/>
              <a:t>user1</a:t>
            </a:r>
            <a:r>
              <a:rPr lang="zh-CN" altLang="zh-CN" dirty="0"/>
              <a:t>在</a:t>
            </a:r>
            <a:r>
              <a:rPr lang="en-US" altLang="zh-CN" dirty="0"/>
              <a:t>lib</a:t>
            </a:r>
            <a:r>
              <a:rPr lang="zh-CN" altLang="zh-CN" dirty="0"/>
              <a:t>数据库</a:t>
            </a:r>
            <a:r>
              <a:rPr lang="en-US" altLang="zh-CN" dirty="0"/>
              <a:t>borrow</a:t>
            </a:r>
            <a:r>
              <a:rPr lang="zh-CN" altLang="zh-CN" dirty="0"/>
              <a:t>表中修改</a:t>
            </a:r>
            <a:r>
              <a:rPr lang="en-US" altLang="zh-CN" dirty="0"/>
              <a:t>“</a:t>
            </a:r>
            <a:r>
              <a:rPr lang="en-US" altLang="zh-CN" dirty="0" err="1"/>
              <a:t>borrowDate</a:t>
            </a:r>
            <a:r>
              <a:rPr lang="en-US" altLang="zh-CN" dirty="0"/>
              <a:t>”</a:t>
            </a:r>
            <a:r>
              <a:rPr lang="zh-CN" altLang="zh-CN" dirty="0"/>
              <a:t>和</a:t>
            </a:r>
            <a:r>
              <a:rPr lang="en-US" altLang="zh-CN" dirty="0"/>
              <a:t>“</a:t>
            </a:r>
            <a:r>
              <a:rPr lang="en-US" altLang="zh-CN" dirty="0" err="1"/>
              <a:t>returnDate</a:t>
            </a:r>
            <a:r>
              <a:rPr lang="en-US" altLang="zh-CN" dirty="0"/>
              <a:t>”</a:t>
            </a:r>
            <a:r>
              <a:rPr lang="zh-CN" altLang="zh-CN" dirty="0"/>
              <a:t>数据的权限。在终端窗口输入命令，授予的结果如图</a:t>
            </a:r>
            <a:r>
              <a:rPr lang="en-US" altLang="zh-CN" dirty="0"/>
              <a:t>9-17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GRANT UPDATE(</a:t>
            </a:r>
            <a:r>
              <a:rPr lang="en-US" altLang="zh-CN" dirty="0" err="1"/>
              <a:t>borrowDate,returnDate</a:t>
            </a:r>
            <a:r>
              <a:rPr lang="en-US" altLang="zh-CN" dirty="0"/>
              <a:t>) on </a:t>
            </a:r>
            <a:r>
              <a:rPr lang="en-US" altLang="zh-CN" dirty="0" err="1"/>
              <a:t>lib.borrow</a:t>
            </a:r>
            <a:r>
              <a:rPr lang="en-US" altLang="zh-CN" dirty="0"/>
              <a:t> to user1@localhost;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SHOW GRANTS FOR 'user1'@'localhost';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244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验证权限需要以</a:t>
            </a:r>
            <a:r>
              <a:rPr lang="en-US" altLang="zh-CN" dirty="0"/>
              <a:t>user1</a:t>
            </a:r>
            <a:r>
              <a:rPr lang="zh-CN" altLang="zh-CN" dirty="0"/>
              <a:t>用户登录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9-19</a:t>
            </a:r>
            <a:r>
              <a:rPr lang="zh-CN" altLang="zh-CN" dirty="0"/>
              <a:t>】修改第</a:t>
            </a:r>
            <a:r>
              <a:rPr lang="en-US" altLang="zh-CN" dirty="0"/>
              <a:t>499</a:t>
            </a:r>
            <a:r>
              <a:rPr lang="zh-CN" altLang="zh-CN" dirty="0"/>
              <a:t>条借书记录的借书日期为“</a:t>
            </a:r>
            <a:r>
              <a:rPr lang="en-US" altLang="zh-CN" dirty="0"/>
              <a:t>2020-01-01</a:t>
            </a:r>
            <a:r>
              <a:rPr lang="zh-CN" altLang="zh-CN" dirty="0"/>
              <a:t>”，还书日期为“</a:t>
            </a:r>
            <a:r>
              <a:rPr lang="en-US" altLang="zh-CN" dirty="0"/>
              <a:t>2020-04-01</a:t>
            </a:r>
            <a:r>
              <a:rPr lang="zh-CN" altLang="zh-CN" dirty="0"/>
              <a:t>”，在终端窗口输入命令，验证的结果如图</a:t>
            </a:r>
            <a:r>
              <a:rPr lang="en-US" altLang="zh-CN" dirty="0"/>
              <a:t>9-19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Update borrow set </a:t>
            </a:r>
            <a:r>
              <a:rPr lang="en-US" altLang="zh-CN" dirty="0" err="1"/>
              <a:t>borrowDate</a:t>
            </a:r>
            <a:r>
              <a:rPr lang="en-US" altLang="zh-CN" dirty="0"/>
              <a:t>=’2020-01-01’,returnDate=’2020-04-01’ where </a:t>
            </a:r>
            <a:r>
              <a:rPr lang="en-US" altLang="zh-CN" dirty="0" err="1"/>
              <a:t>borrowNo</a:t>
            </a:r>
            <a:r>
              <a:rPr lang="en-US" altLang="zh-CN" dirty="0"/>
              <a:t>=499;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select * from borrow where </a:t>
            </a:r>
            <a:r>
              <a:rPr lang="en-US" altLang="zh-CN" dirty="0" err="1"/>
              <a:t>borrowNo</a:t>
            </a:r>
            <a:r>
              <a:rPr lang="en-US" altLang="zh-CN" dirty="0"/>
              <a:t>=499;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216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9-20</a:t>
            </a:r>
            <a:r>
              <a:rPr lang="zh-CN" altLang="zh-CN" dirty="0"/>
              <a:t>】修改第</a:t>
            </a:r>
            <a:r>
              <a:rPr lang="en-US" altLang="zh-CN" dirty="0"/>
              <a:t>499</a:t>
            </a:r>
            <a:r>
              <a:rPr lang="zh-CN" altLang="zh-CN" dirty="0"/>
              <a:t>条借书记录的</a:t>
            </a:r>
            <a:r>
              <a:rPr lang="en-US" altLang="zh-CN" dirty="0" err="1"/>
              <a:t>bookNo</a:t>
            </a:r>
            <a:r>
              <a:rPr lang="zh-CN" altLang="zh-CN" dirty="0"/>
              <a:t>为“</a:t>
            </a:r>
            <a:r>
              <a:rPr lang="en-US" altLang="zh-CN" dirty="0"/>
              <a:t>b110</a:t>
            </a:r>
            <a:r>
              <a:rPr lang="zh-CN" altLang="zh-CN" dirty="0"/>
              <a:t>”，在终端窗口输入命令，验证的结果如图</a:t>
            </a:r>
            <a:r>
              <a:rPr lang="en-US" altLang="zh-CN" dirty="0"/>
              <a:t>9-20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Update borrow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set </a:t>
            </a:r>
            <a:r>
              <a:rPr lang="en-US" altLang="zh-CN" dirty="0" err="1"/>
              <a:t>bookNo</a:t>
            </a:r>
            <a:r>
              <a:rPr lang="en-US" altLang="zh-CN" dirty="0"/>
              <a:t>=’b110</a:t>
            </a:r>
            <a:r>
              <a:rPr lang="en-US" altLang="zh-CN" dirty="0" smtClean="0"/>
              <a:t>’ </a:t>
            </a:r>
          </a:p>
          <a:p>
            <a:pPr marL="0" indent="0">
              <a:buNone/>
            </a:pPr>
            <a:r>
              <a:rPr lang="en-US" altLang="zh-CN" dirty="0" smtClean="0"/>
              <a:t>where </a:t>
            </a:r>
            <a:r>
              <a:rPr lang="en-US" altLang="zh-CN" dirty="0" err="1"/>
              <a:t>borrowNo</a:t>
            </a:r>
            <a:r>
              <a:rPr lang="en-US" altLang="zh-CN" dirty="0"/>
              <a:t>=499;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69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用户管理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dirty="0"/>
              <a:t>除了数据库管理员外，普通用户操作或者访问数据库时，绝对不可以使用</a:t>
            </a:r>
            <a:r>
              <a:rPr lang="en-US" altLang="zh-CN" dirty="0"/>
              <a:t>root</a:t>
            </a:r>
            <a:r>
              <a:rPr lang="zh-CN" altLang="zh-CN" dirty="0"/>
              <a:t>用户连接，而是由数据库管理员为特定用户创建特定的用户，并授予这个用户特定的操作权限，然后用户方可连接进行数据库操作。</a:t>
            </a:r>
          </a:p>
          <a:p>
            <a:r>
              <a:rPr lang="zh-CN" altLang="zh-CN" dirty="0"/>
              <a:t>用户远程连接</a:t>
            </a:r>
            <a:r>
              <a:rPr lang="en-US" altLang="zh-CN" dirty="0"/>
              <a:t>MySQL</a:t>
            </a:r>
            <a:r>
              <a:rPr lang="zh-CN" altLang="zh-CN" dirty="0"/>
              <a:t>数据库后，需要输入数据库管理员为其提供的用户用户名和登录密码，</a:t>
            </a:r>
            <a:r>
              <a:rPr lang="en-US" altLang="zh-CN" dirty="0"/>
              <a:t>MySQL</a:t>
            </a:r>
            <a:r>
              <a:rPr lang="zh-CN" altLang="zh-CN" dirty="0"/>
              <a:t>对用户名和密码进行验证，验证通过后用户才能有权限访问数据库。</a:t>
            </a:r>
            <a:r>
              <a:rPr lang="en-US" altLang="zh-CN" dirty="0"/>
              <a:t>MySQL</a:t>
            </a:r>
            <a:r>
              <a:rPr lang="zh-CN" altLang="zh-CN" dirty="0"/>
              <a:t>安装完成后，已经默认建立了数据库管理员</a:t>
            </a:r>
            <a:r>
              <a:rPr lang="en-US" altLang="zh-CN" dirty="0"/>
              <a:t>root</a:t>
            </a:r>
            <a:r>
              <a:rPr lang="zh-CN" altLang="zh-CN" dirty="0"/>
              <a:t>用户，通过</a:t>
            </a:r>
            <a:r>
              <a:rPr lang="en-US" altLang="zh-CN" dirty="0"/>
              <a:t>root</a:t>
            </a:r>
            <a:r>
              <a:rPr lang="zh-CN" altLang="zh-CN" dirty="0"/>
              <a:t>用户可以建立其他的登录用户，用户管理主要由查看</a:t>
            </a:r>
            <a:r>
              <a:rPr lang="en-US" altLang="zh-CN" dirty="0"/>
              <a:t>MySQL</a:t>
            </a:r>
            <a:r>
              <a:rPr lang="zh-CN" altLang="zh-CN" dirty="0"/>
              <a:t>用户信息、创建新的用户、删除用户和修改密码组成。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9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子程序</a:t>
            </a:r>
            <a:r>
              <a:rPr lang="zh-CN" altLang="zh-CN" dirty="0" smtClean="0"/>
              <a:t>层级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 </a:t>
            </a:r>
            <a:r>
              <a:rPr lang="en-US" altLang="zh-CN" dirty="0"/>
              <a:t>ROUTINE, ALTER ROUTINE, EXECUTE</a:t>
            </a:r>
            <a:r>
              <a:rPr lang="zh-CN" altLang="zh-CN" dirty="0"/>
              <a:t>和</a:t>
            </a:r>
            <a:r>
              <a:rPr lang="en-US" altLang="zh-CN" dirty="0"/>
              <a:t>GRANT</a:t>
            </a:r>
            <a:r>
              <a:rPr lang="zh-CN" altLang="zh-CN" dirty="0"/>
              <a:t>权限适用于已存储的子程序。这些权限可以被授与为全局层级和数据库层级。而且，除</a:t>
            </a:r>
            <a:r>
              <a:rPr lang="en-US" altLang="zh-CN" dirty="0"/>
              <a:t>CREATE ROUTINE</a:t>
            </a:r>
            <a:r>
              <a:rPr lang="zh-CN" altLang="zh-CN" dirty="0"/>
              <a:t>外，这些权限可以被授与为子程序层级，并存储在</a:t>
            </a:r>
            <a:r>
              <a:rPr lang="en-US" altLang="zh-CN" dirty="0" err="1"/>
              <a:t>mysql.procs_priv</a:t>
            </a:r>
            <a:r>
              <a:rPr lang="zh-CN" altLang="zh-CN" dirty="0"/>
              <a:t>表中。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9-21</a:t>
            </a:r>
            <a:r>
              <a:rPr lang="zh-CN" altLang="zh-CN" dirty="0"/>
              <a:t>】授予</a:t>
            </a:r>
            <a:r>
              <a:rPr lang="en-US" altLang="zh-CN" dirty="0"/>
              <a:t>user1</a:t>
            </a:r>
            <a:r>
              <a:rPr lang="zh-CN" altLang="zh-CN" dirty="0"/>
              <a:t>在</a:t>
            </a:r>
            <a:r>
              <a:rPr lang="en-US" altLang="zh-CN" dirty="0"/>
              <a:t>lib</a:t>
            </a:r>
            <a:r>
              <a:rPr lang="zh-CN" altLang="zh-CN" dirty="0"/>
              <a:t>数据库中执行存储过程</a:t>
            </a:r>
            <a:r>
              <a:rPr lang="en-US" altLang="zh-CN" dirty="0" err="1"/>
              <a:t>pr_add</a:t>
            </a:r>
            <a:r>
              <a:rPr lang="zh-CN" altLang="zh-CN" dirty="0"/>
              <a:t>的权限。在终端窗口输入命令：</a:t>
            </a:r>
          </a:p>
          <a:p>
            <a:pPr marL="0" indent="0">
              <a:buNone/>
            </a:pPr>
            <a:r>
              <a:rPr lang="en-US" altLang="zh-CN" dirty="0"/>
              <a:t>grant execute on procedure </a:t>
            </a:r>
            <a:r>
              <a:rPr lang="en-US" altLang="zh-CN" dirty="0" err="1"/>
              <a:t>lib.pr_add</a:t>
            </a:r>
            <a:r>
              <a:rPr lang="en-US" altLang="zh-CN" dirty="0"/>
              <a:t> to </a:t>
            </a:r>
            <a:r>
              <a:rPr lang="en-US" altLang="zh-CN" dirty="0" smtClean="0"/>
              <a:t>'user</a:t>
            </a:r>
            <a:r>
              <a:rPr lang="en-US" altLang="zh-CN" dirty="0"/>
              <a:t>'@'%';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27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权限的</a:t>
            </a:r>
            <a:r>
              <a:rPr lang="zh-CN" altLang="zh-CN" dirty="0" smtClean="0"/>
              <a:t>转移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GRANT</a:t>
            </a:r>
            <a:r>
              <a:rPr lang="zh-CN" altLang="zh-CN" dirty="0"/>
              <a:t>语句最后还有可选的</a:t>
            </a:r>
            <a:r>
              <a:rPr lang="en-US" altLang="zh-CN" dirty="0"/>
              <a:t>WITH GRANT OPTION</a:t>
            </a:r>
            <a:r>
              <a:rPr lang="zh-CN" altLang="zh-CN" dirty="0"/>
              <a:t>子句，它将允许此用户授予其他用户或从其他用户删除被拥有的权限。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9-22</a:t>
            </a:r>
            <a:r>
              <a:rPr lang="zh-CN" altLang="zh-CN" dirty="0"/>
              <a:t>】授予</a:t>
            </a:r>
            <a:r>
              <a:rPr lang="en-US" altLang="zh-CN" dirty="0"/>
              <a:t>user1</a:t>
            </a:r>
            <a:r>
              <a:rPr lang="zh-CN" altLang="zh-CN" dirty="0"/>
              <a:t>在</a:t>
            </a:r>
            <a:r>
              <a:rPr lang="en-US" altLang="zh-CN" dirty="0"/>
              <a:t>lib</a:t>
            </a:r>
            <a:r>
              <a:rPr lang="zh-CN" altLang="zh-CN" dirty="0"/>
              <a:t>数据库中所有表新增数据的权限，并允许其将该授权授予其他用户。在终端窗口输入命令，授予的结果如图</a:t>
            </a:r>
            <a:r>
              <a:rPr lang="en-US" altLang="zh-CN" dirty="0"/>
              <a:t>9-21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GRANT INSERT on lib.* to user1@localhost with grant option</a:t>
            </a:r>
            <a:r>
              <a:rPr lang="en-US" altLang="zh-CN" dirty="0" smtClean="0"/>
              <a:t>;</a:t>
            </a:r>
          </a:p>
          <a:p>
            <a:r>
              <a:rPr lang="zh-CN" altLang="zh-CN" dirty="0"/>
              <a:t>然后以</a:t>
            </a:r>
            <a:r>
              <a:rPr lang="en-US" altLang="zh-CN" dirty="0"/>
              <a:t>user1</a:t>
            </a:r>
            <a:r>
              <a:rPr lang="zh-CN" altLang="zh-CN" dirty="0"/>
              <a:t>身份登录</a:t>
            </a:r>
            <a:r>
              <a:rPr lang="en-US" altLang="zh-CN" dirty="0"/>
              <a:t>MYSQL</a:t>
            </a:r>
            <a:r>
              <a:rPr lang="zh-CN" altLang="zh-CN" dirty="0"/>
              <a:t>，将其拥有的新增数据的权限传递给</a:t>
            </a:r>
            <a:r>
              <a:rPr lang="en-US" altLang="zh-CN" dirty="0"/>
              <a:t>user2</a:t>
            </a:r>
            <a:r>
              <a:rPr lang="zh-CN" altLang="zh-CN" dirty="0"/>
              <a:t>。在终端窗口输入命令，转移的结果如图</a:t>
            </a:r>
            <a:r>
              <a:rPr lang="en-US" altLang="zh-CN" dirty="0"/>
              <a:t>9-22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GRANT INSERT on lib.* to user2@localhost;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319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权限的限制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可选的</a:t>
            </a:r>
            <a:r>
              <a:rPr lang="en-US" altLang="zh-CN" dirty="0"/>
              <a:t>WITH </a:t>
            </a:r>
            <a:r>
              <a:rPr lang="en-US" altLang="zh-CN" dirty="0" err="1"/>
              <a:t>resource_option</a:t>
            </a:r>
            <a:r>
              <a:rPr lang="zh-CN" altLang="zh-CN" dirty="0"/>
              <a:t>子句可以来</a:t>
            </a:r>
            <a:r>
              <a:rPr lang="zh-CN" altLang="zh-CN" dirty="0">
                <a:solidFill>
                  <a:srgbClr val="FF0000"/>
                </a:solidFill>
              </a:rPr>
              <a:t>分配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zh-CN" dirty="0">
                <a:solidFill>
                  <a:srgbClr val="FF0000"/>
                </a:solidFill>
              </a:rPr>
              <a:t>数据库服务器的资源</a:t>
            </a:r>
            <a:r>
              <a:rPr lang="zh-CN" altLang="zh-CN" dirty="0"/>
              <a:t>。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MAX_USER_CONNECTIONS</a:t>
            </a:r>
            <a:r>
              <a:rPr lang="zh-CN" altLang="zh-CN" dirty="0"/>
              <a:t>：全局变量，一个用户可以在同一时间连接</a:t>
            </a:r>
            <a:r>
              <a:rPr lang="en-US" altLang="zh-CN" dirty="0"/>
              <a:t>MySQL</a:t>
            </a:r>
            <a:r>
              <a:rPr lang="zh-CN" altLang="zh-CN" dirty="0"/>
              <a:t>实例的数量，此参数无法对每个用户区别对待。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MAX_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_PER_HOUR</a:t>
            </a:r>
            <a:r>
              <a:rPr lang="zh-CN" altLang="zh-CN" dirty="0"/>
              <a:t>：一个用户在一个小时内可以执行查询的次数（基本包含所有语句）</a:t>
            </a:r>
            <a:r>
              <a:rPr lang="zh-CN" altLang="zh-CN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Queries</a:t>
            </a:r>
            <a:r>
              <a:rPr lang="zh-CN" altLang="en-US" dirty="0" smtClean="0">
                <a:solidFill>
                  <a:srgbClr val="FF0000"/>
                </a:solidFill>
              </a:rPr>
              <a:t>不止</a:t>
            </a:r>
            <a:r>
              <a:rPr lang="en-US" altLang="zh-CN" dirty="0" smtClean="0">
                <a:solidFill>
                  <a:srgbClr val="FF0000"/>
                </a:solidFill>
              </a:rPr>
              <a:t>select</a:t>
            </a:r>
            <a:r>
              <a:rPr lang="zh-CN" altLang="en-US" dirty="0" smtClean="0">
                <a:solidFill>
                  <a:srgbClr val="FF0000"/>
                </a:solidFill>
              </a:rPr>
              <a:t>，凡是返回值带</a:t>
            </a:r>
            <a:r>
              <a:rPr lang="en-US" altLang="zh-CN" dirty="0" smtClean="0">
                <a:solidFill>
                  <a:srgbClr val="FF0000"/>
                </a:solidFill>
              </a:rPr>
              <a:t>select</a:t>
            </a:r>
            <a:r>
              <a:rPr lang="zh-CN" altLang="en-US" dirty="0" smtClean="0">
                <a:solidFill>
                  <a:srgbClr val="FF0000"/>
                </a:solidFill>
              </a:rPr>
              <a:t>的都算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MAX_UPDATES_PER_HOUR</a:t>
            </a:r>
            <a:r>
              <a:rPr lang="zh-CN" altLang="zh-CN" dirty="0"/>
              <a:t>：一个用户在一个小时内可以执行修改的次数（仅包含修改数据库或表的语句）。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MAX_CONNECTIONS_PER_HOUR</a:t>
            </a:r>
            <a:r>
              <a:rPr lang="zh-CN" altLang="zh-CN" dirty="0"/>
              <a:t>：一个用户在一个小时内可以连接</a:t>
            </a:r>
            <a:r>
              <a:rPr lang="en-US" altLang="zh-CN" dirty="0"/>
              <a:t>MySQL</a:t>
            </a:r>
            <a:r>
              <a:rPr lang="zh-CN" altLang="zh-CN" dirty="0"/>
              <a:t>的时间。</a:t>
            </a:r>
          </a:p>
          <a:p>
            <a:r>
              <a:rPr lang="zh-CN" altLang="zh-CN" dirty="0"/>
              <a:t>后面三个参数后接次数为</a:t>
            </a:r>
            <a:r>
              <a:rPr lang="en-US" altLang="zh-CN" dirty="0"/>
              <a:t>0</a:t>
            </a:r>
            <a:r>
              <a:rPr lang="zh-CN" altLang="zh-CN" dirty="0"/>
              <a:t>，则表示不起限制作用。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066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9-23</a:t>
            </a:r>
            <a:r>
              <a:rPr lang="zh-CN" altLang="zh-CN" dirty="0"/>
              <a:t>】授予</a:t>
            </a:r>
            <a:r>
              <a:rPr lang="en-US" altLang="zh-CN" dirty="0"/>
              <a:t>user1</a:t>
            </a:r>
            <a:r>
              <a:rPr lang="zh-CN" altLang="zh-CN" dirty="0"/>
              <a:t>在</a:t>
            </a:r>
            <a:r>
              <a:rPr lang="en-US" altLang="zh-CN" dirty="0"/>
              <a:t>lib</a:t>
            </a:r>
            <a:r>
              <a:rPr lang="zh-CN" altLang="zh-CN" dirty="0"/>
              <a:t>数据库中每小时只能处理</a:t>
            </a:r>
            <a:r>
              <a:rPr lang="en-US" altLang="zh-CN" dirty="0"/>
              <a:t>10</a:t>
            </a:r>
            <a:r>
              <a:rPr lang="zh-CN" altLang="zh-CN" dirty="0"/>
              <a:t>条</a:t>
            </a:r>
            <a:r>
              <a:rPr lang="en-US" altLang="zh-CN" dirty="0"/>
              <a:t>insert</a:t>
            </a:r>
            <a:r>
              <a:rPr lang="zh-CN" altLang="zh-CN" dirty="0"/>
              <a:t>语句的权限。在终端窗口输入命令，授予的结果如图</a:t>
            </a:r>
            <a:r>
              <a:rPr lang="en-US" altLang="zh-CN" dirty="0"/>
              <a:t>9-24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grant insert on lib.* to 'user1'@'localhost' with MAX_QUERIES_PER_HOUR 10;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001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回收</a:t>
            </a:r>
            <a:r>
              <a:rPr lang="zh-CN" altLang="zh-CN" b="1" dirty="0" smtClean="0"/>
              <a:t>权限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收回权限就是取消已赋予用户的某些权限。收回用户没必要要的权限可以在一定程度上保证系统的安全性。</a:t>
            </a:r>
          </a:p>
          <a:p>
            <a:r>
              <a:rPr lang="zh-CN" altLang="zh-CN" dirty="0"/>
              <a:t>使用</a:t>
            </a:r>
            <a:r>
              <a:rPr lang="en-US" altLang="zh-CN" dirty="0"/>
              <a:t>REVOKE</a:t>
            </a:r>
            <a:r>
              <a:rPr lang="zh-CN" altLang="zh-CN" dirty="0"/>
              <a:t>收回权限以后，用户帐户的记录将从</a:t>
            </a:r>
            <a:r>
              <a:rPr lang="en-US" altLang="zh-CN" dirty="0" err="1"/>
              <a:t>db</a:t>
            </a:r>
            <a:r>
              <a:rPr lang="zh-CN" altLang="zh-CN" dirty="0"/>
              <a:t>、</a:t>
            </a:r>
            <a:r>
              <a:rPr lang="en-US" altLang="zh-CN" dirty="0"/>
              <a:t>host</a:t>
            </a:r>
            <a:r>
              <a:rPr lang="zh-CN" altLang="zh-CN" dirty="0"/>
              <a:t>、</a:t>
            </a:r>
            <a:r>
              <a:rPr lang="en-US" altLang="zh-CN" dirty="0" err="1"/>
              <a:t>tables_priv</a:t>
            </a:r>
            <a:r>
              <a:rPr lang="zh-CN" altLang="zh-CN" dirty="0"/>
              <a:t>、</a:t>
            </a:r>
            <a:r>
              <a:rPr lang="en-US" altLang="zh-CN" dirty="0" err="1"/>
              <a:t>columns_priv</a:t>
            </a:r>
            <a:r>
              <a:rPr lang="zh-CN" altLang="zh-CN" dirty="0"/>
              <a:t>表中删除，但是用户帐号记录仍然在</a:t>
            </a:r>
            <a:r>
              <a:rPr lang="en-US" altLang="zh-CN" dirty="0"/>
              <a:t>user</a:t>
            </a:r>
            <a:r>
              <a:rPr lang="zh-CN" altLang="zh-CN" dirty="0"/>
              <a:t>表中保存。</a:t>
            </a:r>
          </a:p>
          <a:p>
            <a:r>
              <a:rPr lang="zh-CN" altLang="zh-CN" dirty="0"/>
              <a:t>语法格式：</a:t>
            </a:r>
          </a:p>
          <a:p>
            <a:pPr marL="0" indent="0">
              <a:buNone/>
            </a:pPr>
            <a:r>
              <a:rPr lang="en-US" altLang="zh-CN" dirty="0"/>
              <a:t>REVOKE privilege,[privilege],.. ON </a:t>
            </a:r>
            <a:r>
              <a:rPr lang="en-US" altLang="zh-CN" dirty="0" err="1"/>
              <a:t>privilege_level</a:t>
            </a:r>
            <a:r>
              <a:rPr lang="en-US" altLang="zh-CN" dirty="0"/>
              <a:t> FROM user;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568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9-24</a:t>
            </a:r>
            <a:r>
              <a:rPr lang="zh-CN" altLang="zh-CN" dirty="0"/>
              <a:t>】回收</a:t>
            </a:r>
            <a:r>
              <a:rPr lang="en-US" altLang="zh-CN" dirty="0"/>
              <a:t>user2</a:t>
            </a:r>
            <a:r>
              <a:rPr lang="zh-CN" altLang="zh-CN" dirty="0"/>
              <a:t>在</a:t>
            </a:r>
            <a:r>
              <a:rPr lang="en-US" altLang="zh-CN" dirty="0"/>
              <a:t>lib</a:t>
            </a:r>
            <a:r>
              <a:rPr lang="zh-CN" altLang="zh-CN" dirty="0"/>
              <a:t>数据库中所有表新增数据的权限。在终端窗口输入命令，回收的结果如图</a:t>
            </a:r>
            <a:r>
              <a:rPr lang="en-US" altLang="zh-CN" dirty="0"/>
              <a:t>9-25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REVOKE INSERT on lib.* from user2</a:t>
            </a:r>
            <a:r>
              <a:rPr lang="en-US" altLang="zh-CN" dirty="0" smtClean="0"/>
              <a:t>@'%</a:t>
            </a:r>
            <a:r>
              <a:rPr lang="en-US" altLang="zh-CN" dirty="0"/>
              <a:t>'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SHOW GRANTS FOR 'user2'@'%';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297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数据备份与</a:t>
            </a:r>
            <a:r>
              <a:rPr lang="zh-CN" altLang="zh-CN" b="1" dirty="0" smtClean="0"/>
              <a:t>还原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数据备份即将当前已有的数据或记录另存一份，而数据还原，将数据恢复到备份时的状态。数据的备份与还原最主要的作用就是防止数据丢失，保护数据记录。</a:t>
            </a:r>
          </a:p>
          <a:p>
            <a:r>
              <a:rPr lang="zh-CN" altLang="zh-CN" dirty="0"/>
              <a:t>数据备份与还原的方式有很多种，具体可以分为：数据库备份、数据表备份、数据备份、</a:t>
            </a:r>
            <a:r>
              <a:rPr lang="en-US" altLang="zh-CN" dirty="0"/>
              <a:t>SQL</a:t>
            </a:r>
            <a:r>
              <a:rPr lang="zh-CN" altLang="zh-CN" dirty="0"/>
              <a:t>备份和增量备份等。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244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数据库的</a:t>
            </a:r>
            <a:r>
              <a:rPr lang="zh-CN" altLang="zh-CN" b="1" dirty="0" smtClean="0"/>
              <a:t>备份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mysqldump</a:t>
            </a:r>
            <a:r>
              <a:rPr lang="zh-CN" altLang="zh-CN" dirty="0"/>
              <a:t>命令可以将数据库中的数据备份成一个文本文件。表的结构和表中的数据都将存储在生成的文本文件中。执行</a:t>
            </a:r>
            <a:r>
              <a:rPr lang="en-US" altLang="zh-CN" dirty="0" err="1"/>
              <a:t>mysqldump</a:t>
            </a:r>
            <a:r>
              <a:rPr lang="zh-CN" altLang="zh-CN" dirty="0"/>
              <a:t>命令时，它先查出需要备份的表的结构，再在文本文件中生成一个</a:t>
            </a:r>
            <a:r>
              <a:rPr lang="en-US" altLang="zh-CN" dirty="0"/>
              <a:t>CREATE</a:t>
            </a:r>
            <a:r>
              <a:rPr lang="zh-CN" altLang="zh-CN" dirty="0"/>
              <a:t>语句。然后，将表中的所有记录转换成一条</a:t>
            </a:r>
            <a:r>
              <a:rPr lang="en-US" altLang="zh-CN" dirty="0"/>
              <a:t>INSERT</a:t>
            </a:r>
            <a:r>
              <a:rPr lang="zh-CN" altLang="zh-CN" dirty="0"/>
              <a:t>语句。然后通过这些语句，就能够创建表并插入数据。</a:t>
            </a:r>
          </a:p>
          <a:p>
            <a:r>
              <a:rPr lang="en-US" altLang="zh-CN" dirty="0" err="1"/>
              <a:t>mysqldump</a:t>
            </a:r>
            <a:r>
              <a:rPr lang="zh-CN" altLang="zh-CN" dirty="0"/>
              <a:t>基本语法：</a:t>
            </a:r>
          </a:p>
          <a:p>
            <a:r>
              <a:rPr lang="en-US" altLang="zh-CN" dirty="0"/>
              <a:t>1. </a:t>
            </a:r>
            <a:r>
              <a:rPr lang="en-US" altLang="zh-CN" dirty="0" err="1"/>
              <a:t>mysqldump</a:t>
            </a:r>
            <a:r>
              <a:rPr lang="en-US" altLang="zh-CN" dirty="0"/>
              <a:t> [options] </a:t>
            </a:r>
            <a:r>
              <a:rPr lang="en-US" altLang="zh-CN" dirty="0" err="1"/>
              <a:t>db_name</a:t>
            </a:r>
            <a:r>
              <a:rPr lang="en-US" altLang="zh-CN" dirty="0"/>
              <a:t> [</a:t>
            </a:r>
            <a:r>
              <a:rPr lang="en-US" altLang="zh-CN" dirty="0" err="1"/>
              <a:t>tbl_name</a:t>
            </a:r>
            <a:r>
              <a:rPr lang="en-US" altLang="zh-CN" dirty="0"/>
              <a:t> ...] &gt; </a:t>
            </a:r>
            <a:r>
              <a:rPr lang="en-US" altLang="zh-CN" dirty="0" err="1"/>
              <a:t>backup.sql</a:t>
            </a:r>
            <a:endParaRPr lang="zh-CN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mysqldump</a:t>
            </a:r>
            <a:r>
              <a:rPr lang="en-US" altLang="zh-CN" dirty="0"/>
              <a:t> [options] --databases </a:t>
            </a:r>
            <a:r>
              <a:rPr lang="en-US" altLang="zh-CN" dirty="0" err="1"/>
              <a:t>db_name</a:t>
            </a:r>
            <a:r>
              <a:rPr lang="en-US" altLang="zh-CN" dirty="0"/>
              <a:t> ... &gt; </a:t>
            </a:r>
            <a:r>
              <a:rPr lang="en-US" altLang="zh-CN" dirty="0" err="1"/>
              <a:t>backup.sql</a:t>
            </a:r>
            <a:endParaRPr lang="zh-CN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mysqldump</a:t>
            </a:r>
            <a:r>
              <a:rPr lang="en-US" altLang="zh-CN" dirty="0"/>
              <a:t> [options] --all-databases &gt; </a:t>
            </a:r>
            <a:r>
              <a:rPr lang="en-US" altLang="zh-CN" dirty="0" err="1"/>
              <a:t>backup.sql</a:t>
            </a:r>
            <a:endParaRPr lang="zh-CN" altLang="zh-CN" dirty="0"/>
          </a:p>
          <a:p>
            <a:r>
              <a:rPr lang="zh-CN" altLang="zh-CN" dirty="0"/>
              <a:t>第一种方式是备份特定数据库下的某些表，其中表的指定是可选的，若不指定表，则备份该数据库下的所有表。</a:t>
            </a:r>
          </a:p>
          <a:p>
            <a:r>
              <a:rPr lang="zh-CN" altLang="zh-CN" dirty="0"/>
              <a:t>第二种方式是备份某些数据库，应该至少指定一个数据库。</a:t>
            </a:r>
          </a:p>
          <a:p>
            <a:r>
              <a:rPr lang="zh-CN" altLang="zh-CN" dirty="0"/>
              <a:t>第三种方式是备份所有数据库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2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9-25</a:t>
            </a:r>
            <a:r>
              <a:rPr lang="zh-CN" altLang="zh-CN" dirty="0"/>
              <a:t>】备份</a:t>
            </a:r>
            <a:r>
              <a:rPr lang="en-US" altLang="zh-CN" dirty="0"/>
              <a:t>lib</a:t>
            </a:r>
            <a:r>
              <a:rPr lang="zh-CN" altLang="zh-CN" dirty="0"/>
              <a:t>数据库中所有数据和表结构到</a:t>
            </a:r>
            <a:r>
              <a:rPr lang="en-US" altLang="zh-CN" dirty="0"/>
              <a:t>D</a:t>
            </a:r>
            <a:r>
              <a:rPr lang="zh-CN" altLang="zh-CN" dirty="0"/>
              <a:t>盘上，文件名命名为</a:t>
            </a:r>
            <a:r>
              <a:rPr lang="en-US" altLang="zh-CN" dirty="0"/>
              <a:t>lib_20210101.sql</a:t>
            </a:r>
            <a:r>
              <a:rPr lang="zh-CN" altLang="zh-CN" dirty="0"/>
              <a:t>。在终端窗口输入命令，备份的过程如图</a:t>
            </a:r>
            <a:r>
              <a:rPr lang="en-US" altLang="zh-CN" dirty="0"/>
              <a:t>9-26</a:t>
            </a:r>
            <a:r>
              <a:rPr lang="zh-CN" altLang="zh-CN" dirty="0"/>
              <a:t>所示。</a:t>
            </a:r>
          </a:p>
          <a:p>
            <a:r>
              <a:rPr lang="en-US" altLang="zh-CN" dirty="0" err="1"/>
              <a:t>mysqldump</a:t>
            </a:r>
            <a:r>
              <a:rPr lang="en-US" altLang="zh-CN" dirty="0"/>
              <a:t> -</a:t>
            </a:r>
            <a:r>
              <a:rPr lang="en-US" altLang="zh-CN" dirty="0" err="1" smtClean="0"/>
              <a:t>uroot</a:t>
            </a:r>
            <a:r>
              <a:rPr lang="en-US" altLang="zh-CN" dirty="0" smtClean="0"/>
              <a:t> -</a:t>
            </a:r>
            <a:r>
              <a:rPr lang="en-US" altLang="zh-CN" dirty="0"/>
              <a:t>p lib &gt; d:\</a:t>
            </a:r>
            <a:r>
              <a:rPr lang="en-US" altLang="zh-CN" dirty="0" smtClean="0"/>
              <a:t>lib_20230619.sql</a:t>
            </a:r>
            <a:r>
              <a:rPr lang="zh-CN" altLang="en-US" dirty="0" smtClean="0"/>
              <a:t>（官方写法，但是因版本问题，报错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err="1"/>
              <a:t>mysqldump</a:t>
            </a:r>
            <a:r>
              <a:rPr lang="en-US" altLang="zh-CN" dirty="0"/>
              <a:t> --no-defaults -</a:t>
            </a:r>
            <a:r>
              <a:rPr lang="en-US" altLang="zh-CN" dirty="0" err="1"/>
              <a:t>uroot</a:t>
            </a:r>
            <a:r>
              <a:rPr lang="en-US" altLang="zh-CN" dirty="0"/>
              <a:t> -p12345678 lib &gt; d:\</a:t>
            </a:r>
            <a:r>
              <a:rPr lang="en-US" altLang="zh-CN" dirty="0" smtClean="0"/>
              <a:t>lib_20230619.sql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449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1800" dirty="0"/>
              <a:t>【例</a:t>
            </a:r>
            <a:r>
              <a:rPr lang="en-US" altLang="zh-CN" sz="1800" dirty="0"/>
              <a:t>9-26</a:t>
            </a:r>
            <a:r>
              <a:rPr lang="zh-CN" altLang="zh-CN" sz="1800" dirty="0"/>
              <a:t>】备份</a:t>
            </a:r>
            <a:r>
              <a:rPr lang="en-US" altLang="zh-CN" sz="1800" dirty="0"/>
              <a:t>lib</a:t>
            </a:r>
            <a:r>
              <a:rPr lang="zh-CN" altLang="zh-CN" sz="1800" dirty="0"/>
              <a:t>数据库中</a:t>
            </a:r>
            <a:r>
              <a:rPr lang="en-US" altLang="zh-CN" sz="1800" dirty="0"/>
              <a:t>book</a:t>
            </a:r>
            <a:r>
              <a:rPr lang="zh-CN" altLang="zh-CN" sz="1800" dirty="0"/>
              <a:t>表的数据和表结构到</a:t>
            </a:r>
            <a:r>
              <a:rPr lang="en-US" altLang="zh-CN" sz="1800" dirty="0"/>
              <a:t>D</a:t>
            </a:r>
            <a:r>
              <a:rPr lang="zh-CN" altLang="zh-CN" sz="1800" dirty="0"/>
              <a:t>盘上，文件名命名为</a:t>
            </a:r>
            <a:r>
              <a:rPr lang="en-US" altLang="zh-CN" sz="1800" dirty="0"/>
              <a:t>book_20210101.sql</a:t>
            </a:r>
            <a:r>
              <a:rPr lang="zh-CN" altLang="zh-CN" sz="1800" dirty="0"/>
              <a:t>。在终端窗口输入命令：</a:t>
            </a:r>
          </a:p>
          <a:p>
            <a:pPr marL="0" indent="0">
              <a:buNone/>
            </a:pPr>
            <a:r>
              <a:rPr lang="en-US" altLang="zh-CN" sz="1800" dirty="0" err="1"/>
              <a:t>mysqldump</a:t>
            </a:r>
            <a:r>
              <a:rPr lang="en-US" altLang="zh-CN" sz="1800" dirty="0"/>
              <a:t> -</a:t>
            </a:r>
            <a:r>
              <a:rPr lang="en-US" altLang="zh-CN" sz="1800" dirty="0" err="1" smtClean="0"/>
              <a:t>uroot</a:t>
            </a:r>
            <a:r>
              <a:rPr lang="en-US" altLang="zh-CN" sz="1800" dirty="0" smtClean="0"/>
              <a:t> -</a:t>
            </a:r>
            <a:r>
              <a:rPr lang="en-US" altLang="zh-CN" sz="1800" dirty="0"/>
              <a:t>p lib book &gt; d:\</a:t>
            </a:r>
            <a:r>
              <a:rPr lang="en-US" altLang="zh-CN" sz="1800" dirty="0" smtClean="0"/>
              <a:t>book_20230619.sql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mysqldump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--no-defaults -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uroot</a:t>
            </a:r>
            <a:r>
              <a:rPr lang="en-US" altLang="zh-CN" sz="1800" dirty="0" smtClean="0">
                <a:solidFill>
                  <a:srgbClr val="FF0000"/>
                </a:solidFill>
              </a:rPr>
              <a:t> –p12345678 </a:t>
            </a:r>
            <a:r>
              <a:rPr lang="en-US" altLang="zh-CN" sz="1800" dirty="0">
                <a:solidFill>
                  <a:srgbClr val="FF0000"/>
                </a:solidFill>
              </a:rPr>
              <a:t>lib book &gt; d:\</a:t>
            </a:r>
            <a:r>
              <a:rPr lang="en-US" altLang="zh-CN" sz="1800" dirty="0" smtClean="0">
                <a:solidFill>
                  <a:srgbClr val="FF0000"/>
                </a:solidFill>
              </a:rPr>
              <a:t>book_20230619.sql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 </a:t>
            </a:r>
            <a:endParaRPr lang="zh-CN" altLang="zh-CN" sz="1800" dirty="0"/>
          </a:p>
          <a:p>
            <a:r>
              <a:rPr lang="zh-CN" altLang="zh-CN" sz="1800" dirty="0"/>
              <a:t>【例</a:t>
            </a:r>
            <a:r>
              <a:rPr lang="en-US" altLang="zh-CN" sz="1800" dirty="0"/>
              <a:t>9-27</a:t>
            </a:r>
            <a:r>
              <a:rPr lang="zh-CN" altLang="zh-CN" sz="1800" dirty="0"/>
              <a:t>】备份</a:t>
            </a:r>
            <a:r>
              <a:rPr lang="en-US" altLang="zh-CN" sz="1800" dirty="0"/>
              <a:t>lib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Xk</a:t>
            </a:r>
            <a:r>
              <a:rPr lang="zh-CN" altLang="zh-CN" sz="1800" dirty="0"/>
              <a:t>等多个数据库中所有数据和表结构到</a:t>
            </a:r>
            <a:r>
              <a:rPr lang="en-US" altLang="zh-CN" sz="1800" dirty="0"/>
              <a:t>D</a:t>
            </a:r>
            <a:r>
              <a:rPr lang="zh-CN" altLang="zh-CN" sz="1800" dirty="0"/>
              <a:t>盘上，文件名命名为</a:t>
            </a:r>
            <a:r>
              <a:rPr lang="en-US" altLang="zh-CN" sz="1800" dirty="0"/>
              <a:t>lib_Xk_20210101.sql</a:t>
            </a:r>
            <a:r>
              <a:rPr lang="zh-CN" altLang="zh-CN" sz="1800" dirty="0"/>
              <a:t>。在终端窗口输入命令：</a:t>
            </a:r>
          </a:p>
          <a:p>
            <a:pPr marL="0" indent="0">
              <a:buNone/>
            </a:pPr>
            <a:r>
              <a:rPr lang="en-US" altLang="zh-CN" sz="1800" dirty="0" err="1"/>
              <a:t>mysqldump</a:t>
            </a:r>
            <a:r>
              <a:rPr lang="en-US" altLang="zh-CN" sz="1800" dirty="0"/>
              <a:t> -u root 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p --databases lib </a:t>
            </a:r>
            <a:r>
              <a:rPr lang="en-US" altLang="zh-CN" sz="1800" dirty="0" err="1"/>
              <a:t>Xk</a:t>
            </a:r>
            <a:r>
              <a:rPr lang="en-US" altLang="zh-CN" sz="1800" dirty="0"/>
              <a:t> &gt; d:\</a:t>
            </a:r>
            <a:r>
              <a:rPr lang="en-US" altLang="zh-CN" sz="1800" dirty="0" smtClean="0"/>
              <a:t>lib_xk_20230619.sql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mysqldump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–-no-defaults -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uroot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-p --databases lib </a:t>
            </a:r>
            <a:r>
              <a:rPr lang="en-US" altLang="zh-CN" sz="1800" dirty="0" err="1">
                <a:solidFill>
                  <a:srgbClr val="FF0000"/>
                </a:solidFill>
              </a:rPr>
              <a:t>Xk</a:t>
            </a:r>
            <a:r>
              <a:rPr lang="en-US" altLang="zh-CN" sz="1800" dirty="0">
                <a:solidFill>
                  <a:srgbClr val="FF0000"/>
                </a:solidFill>
              </a:rPr>
              <a:t> &gt; d:\lib_xk_20230619.sql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zh-CN" sz="1800" dirty="0" smtClean="0"/>
              <a:t>备份</a:t>
            </a:r>
            <a:r>
              <a:rPr lang="zh-CN" altLang="zh-CN" sz="1800" dirty="0"/>
              <a:t>出来的文件将包含</a:t>
            </a:r>
            <a:r>
              <a:rPr lang="en-US" altLang="zh-CN" sz="1800" dirty="0"/>
              <a:t>lib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Xk</a:t>
            </a:r>
            <a:r>
              <a:rPr lang="zh-CN" altLang="zh-CN" sz="1800" dirty="0"/>
              <a:t>等多个数据库中所有的数据和表结构</a:t>
            </a:r>
            <a:r>
              <a:rPr lang="zh-CN" altLang="zh-CN" sz="1800" dirty="0" smtClean="0"/>
              <a:t>。</a:t>
            </a:r>
            <a:endParaRPr lang="zh-CN" altLang="zh-CN" sz="1800" dirty="0"/>
          </a:p>
          <a:p>
            <a:r>
              <a:rPr lang="zh-CN" altLang="zh-CN" sz="1800" dirty="0"/>
              <a:t>【例</a:t>
            </a:r>
            <a:r>
              <a:rPr lang="en-US" altLang="zh-CN" sz="1800" dirty="0"/>
              <a:t>9-28</a:t>
            </a:r>
            <a:r>
              <a:rPr lang="zh-CN" altLang="zh-CN" sz="1800" dirty="0"/>
              <a:t>】备份本服务器下所有数据库中所有数据和表结构到</a:t>
            </a:r>
            <a:r>
              <a:rPr lang="en-US" altLang="zh-CN" sz="1800" dirty="0"/>
              <a:t>D</a:t>
            </a:r>
            <a:r>
              <a:rPr lang="zh-CN" altLang="zh-CN" sz="1800" dirty="0"/>
              <a:t>盘上，文件名命名为</a:t>
            </a:r>
            <a:r>
              <a:rPr lang="en-US" altLang="zh-CN" sz="1800" dirty="0"/>
              <a:t>all_20210101.sql</a:t>
            </a:r>
            <a:r>
              <a:rPr lang="zh-CN" altLang="zh-CN" sz="1800" dirty="0"/>
              <a:t>。在终端窗口输入命令：</a:t>
            </a:r>
          </a:p>
          <a:p>
            <a:pPr marL="0" indent="0">
              <a:buNone/>
            </a:pPr>
            <a:r>
              <a:rPr lang="en-US" altLang="zh-CN" sz="1800" dirty="0" err="1"/>
              <a:t>mysqldump</a:t>
            </a:r>
            <a:r>
              <a:rPr lang="en-US" altLang="zh-CN" sz="1800" dirty="0"/>
              <a:t> -</a:t>
            </a:r>
            <a:r>
              <a:rPr lang="en-US" altLang="zh-CN" sz="1800" dirty="0" err="1" smtClean="0"/>
              <a:t>uroot</a:t>
            </a:r>
            <a:r>
              <a:rPr lang="en-US" altLang="zh-CN" sz="1800" dirty="0" smtClean="0"/>
              <a:t> -</a:t>
            </a:r>
            <a:r>
              <a:rPr lang="en-US" altLang="zh-CN" sz="1800" dirty="0"/>
              <a:t>p --all-databases &gt; d:\</a:t>
            </a:r>
            <a:r>
              <a:rPr lang="en-US" altLang="zh-CN" sz="1800" dirty="0" smtClean="0"/>
              <a:t>all_20230619.sql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mysqldump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–no-defaults -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uroot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-p --all-databases &gt; d:\all_20230619.sql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10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用户类型及基本操作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按照</a:t>
            </a:r>
            <a:r>
              <a:rPr lang="en-US" altLang="zh-CN" dirty="0"/>
              <a:t>MySQL</a:t>
            </a:r>
            <a:r>
              <a:rPr lang="zh-CN" altLang="zh-CN" dirty="0"/>
              <a:t>的用户体系：根据用户所具有的权限的不同，</a:t>
            </a:r>
            <a:r>
              <a:rPr lang="en-US" altLang="zh-CN" dirty="0"/>
              <a:t>MySQL</a:t>
            </a:r>
            <a:r>
              <a:rPr lang="zh-CN" altLang="zh-CN" dirty="0"/>
              <a:t>的用户可以分为以下几种。</a:t>
            </a:r>
          </a:p>
          <a:p>
            <a:pPr lvl="1"/>
            <a:r>
              <a:rPr lang="en-US" altLang="zh-CN" dirty="0"/>
              <a:t>1.</a:t>
            </a:r>
            <a:r>
              <a:rPr lang="zh-CN" altLang="zh-CN" dirty="0"/>
              <a:t>服务实例级账号：启动一个</a:t>
            </a:r>
            <a:r>
              <a:rPr lang="en-US" altLang="zh-CN" dirty="0" err="1"/>
              <a:t>mysql</a:t>
            </a:r>
            <a:r>
              <a:rPr lang="zh-CN" altLang="zh-CN" dirty="0"/>
              <a:t>，即为一个数据库实例。如果某用户拥有</a:t>
            </a:r>
            <a:r>
              <a:rPr lang="en-US" altLang="zh-CN" dirty="0"/>
              <a:t>root</a:t>
            </a:r>
            <a:r>
              <a:rPr lang="zh-CN" altLang="zh-CN" dirty="0"/>
              <a:t>用户</a:t>
            </a:r>
            <a:r>
              <a:rPr lang="en-US" altLang="zh-CN" dirty="0"/>
              <a:t>,</a:t>
            </a:r>
            <a:r>
              <a:rPr lang="zh-CN" altLang="zh-CN" dirty="0"/>
              <a:t>即拥有服务实例级分配的权限，那么该账号就可以删除所有的数据库、连同这些库中的表及数据。</a:t>
            </a:r>
          </a:p>
          <a:p>
            <a:pPr lvl="1"/>
            <a:r>
              <a:rPr lang="en-US" altLang="zh-CN" dirty="0"/>
              <a:t>2.</a:t>
            </a:r>
            <a:r>
              <a:rPr lang="zh-CN" altLang="zh-CN" dirty="0"/>
              <a:t>数据库级别账号：用户拥有对特定数据库执行增删改查的所有操作权限。</a:t>
            </a:r>
          </a:p>
          <a:p>
            <a:pPr lvl="1"/>
            <a:r>
              <a:rPr lang="en-US" altLang="zh-CN" dirty="0"/>
              <a:t>3.</a:t>
            </a:r>
            <a:r>
              <a:rPr lang="zh-CN" altLang="zh-CN" dirty="0"/>
              <a:t>数据表级别账号：用户拥有对特定表执行增删改查等所有操作权限。</a:t>
            </a:r>
          </a:p>
          <a:p>
            <a:pPr lvl="1"/>
            <a:r>
              <a:rPr lang="en-US" altLang="zh-CN" dirty="0"/>
              <a:t>4.</a:t>
            </a:r>
            <a:r>
              <a:rPr lang="zh-CN" altLang="zh-CN" dirty="0"/>
              <a:t>字段级别的权限：用户拥有对某些表的特定字段进行操作的权限。</a:t>
            </a:r>
          </a:p>
          <a:p>
            <a:pPr lvl="1"/>
            <a:r>
              <a:rPr lang="en-US" altLang="zh-CN" dirty="0"/>
              <a:t>5.</a:t>
            </a:r>
            <a:r>
              <a:rPr lang="zh-CN" altLang="zh-CN" dirty="0"/>
              <a:t>存储程序级别的账号：用户拥有对存储程序进行增删改查的操作权限。</a:t>
            </a:r>
          </a:p>
          <a:p>
            <a:r>
              <a:rPr lang="zh-CN" altLang="zh-CN" dirty="0"/>
              <a:t>用户的基本操作主要包括查看用户、创建用户、删除用户、修改密码、授权权限等。进行用户操作时，需要使用</a:t>
            </a:r>
            <a:r>
              <a:rPr lang="en-US" altLang="zh-CN" dirty="0"/>
              <a:t>root</a:t>
            </a:r>
            <a:r>
              <a:rPr lang="zh-CN" altLang="zh-CN" dirty="0"/>
              <a:t>用户登录，这个用户拥有最高的实例级权限。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64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对于数据库还原，有两种方法</a:t>
            </a:r>
            <a:r>
              <a:rPr lang="zh-CN" altLang="zh-CN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zh-CN" dirty="0"/>
              <a:t>使用</a:t>
            </a:r>
            <a:r>
              <a:rPr lang="en-US" altLang="zh-CN" dirty="0" err="1"/>
              <a:t>mysqldump</a:t>
            </a:r>
            <a:r>
              <a:rPr lang="zh-CN" altLang="zh-CN" dirty="0"/>
              <a:t>命令备份的数据库的语法如下：</a:t>
            </a:r>
          </a:p>
          <a:p>
            <a:pPr marL="0" indent="0">
              <a:buNone/>
            </a:pPr>
            <a:r>
              <a:rPr lang="en-US" altLang="zh-CN" dirty="0" err="1"/>
              <a:t>mysql</a:t>
            </a:r>
            <a:r>
              <a:rPr lang="en-US" altLang="zh-CN" dirty="0"/>
              <a:t> -u root -p [</a:t>
            </a:r>
            <a:r>
              <a:rPr lang="en-US" altLang="zh-CN" dirty="0" err="1"/>
              <a:t>dbname</a:t>
            </a:r>
            <a:r>
              <a:rPr lang="en-US" altLang="zh-CN" dirty="0"/>
              <a:t>] &lt; </a:t>
            </a:r>
            <a:r>
              <a:rPr lang="en-US" altLang="zh-CN" dirty="0" err="1"/>
              <a:t>backup.sql</a:t>
            </a:r>
            <a:endParaRPr lang="zh-CN" altLang="zh-CN" dirty="0"/>
          </a:p>
          <a:p>
            <a:r>
              <a:rPr lang="zh-CN" altLang="zh-CN" dirty="0"/>
              <a:t>【例</a:t>
            </a:r>
            <a:r>
              <a:rPr lang="en-US" altLang="zh-CN" dirty="0"/>
              <a:t>9-29</a:t>
            </a:r>
            <a:r>
              <a:rPr lang="zh-CN" altLang="zh-CN" dirty="0"/>
              <a:t>】将</a:t>
            </a:r>
            <a:r>
              <a:rPr lang="en-US" altLang="zh-CN" dirty="0" err="1"/>
              <a:t>mysqldump</a:t>
            </a:r>
            <a:r>
              <a:rPr lang="zh-CN" altLang="zh-CN" dirty="0"/>
              <a:t>备份</a:t>
            </a:r>
            <a:r>
              <a:rPr lang="en-US" altLang="zh-CN" dirty="0"/>
              <a:t>lib</a:t>
            </a:r>
            <a:r>
              <a:rPr lang="zh-CN" altLang="zh-CN" dirty="0"/>
              <a:t>数据库的</a:t>
            </a:r>
            <a:r>
              <a:rPr lang="en-US" altLang="zh-CN" dirty="0"/>
              <a:t>D</a:t>
            </a:r>
            <a:r>
              <a:rPr lang="zh-CN" altLang="zh-CN" dirty="0"/>
              <a:t>盘</a:t>
            </a:r>
            <a:r>
              <a:rPr lang="zh-CN" altLang="zh-CN" dirty="0" smtClean="0"/>
              <a:t>文件</a:t>
            </a:r>
            <a:r>
              <a:rPr lang="en-US" altLang="zh-CN" dirty="0"/>
              <a:t>lib_20230619.sql</a:t>
            </a:r>
            <a:r>
              <a:rPr lang="zh-CN" altLang="zh-CN" dirty="0" smtClean="0"/>
              <a:t>还原</a:t>
            </a:r>
            <a:r>
              <a:rPr lang="zh-CN" altLang="zh-CN" dirty="0"/>
              <a:t>到数据库服务器中。在终端窗口输入命令：</a:t>
            </a:r>
          </a:p>
          <a:p>
            <a:pPr marL="0" indent="0">
              <a:buNone/>
            </a:pPr>
            <a:r>
              <a:rPr lang="en-US" altLang="zh-CN" dirty="0" err="1"/>
              <a:t>mysql</a:t>
            </a:r>
            <a:r>
              <a:rPr lang="en-US" altLang="zh-CN" dirty="0"/>
              <a:t> -</a:t>
            </a:r>
            <a:r>
              <a:rPr lang="en-US" altLang="zh-CN" dirty="0" err="1" smtClean="0"/>
              <a:t>uroot</a:t>
            </a:r>
            <a:r>
              <a:rPr lang="en-US" altLang="zh-CN" dirty="0" smtClean="0"/>
              <a:t> -p </a:t>
            </a:r>
            <a:r>
              <a:rPr lang="en-US" altLang="zh-CN" dirty="0"/>
              <a:t>lib &lt; d:\</a:t>
            </a:r>
            <a:r>
              <a:rPr lang="en-US" altLang="zh-CN" dirty="0" smtClean="0"/>
              <a:t>lib_20230619.sql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 -</a:t>
            </a:r>
            <a:r>
              <a:rPr lang="en-US" altLang="zh-CN" dirty="0" err="1">
                <a:solidFill>
                  <a:srgbClr val="FF0000"/>
                </a:solidFill>
              </a:rPr>
              <a:t>uroot</a:t>
            </a:r>
            <a:r>
              <a:rPr lang="en-US" altLang="zh-CN" dirty="0">
                <a:solidFill>
                  <a:srgbClr val="FF0000"/>
                </a:solidFill>
              </a:rPr>
              <a:t> -p12345678 </a:t>
            </a:r>
            <a:r>
              <a:rPr lang="en-US" altLang="zh-CN" dirty="0" smtClean="0">
                <a:solidFill>
                  <a:srgbClr val="FF0000"/>
                </a:solidFill>
              </a:rPr>
              <a:t>lib </a:t>
            </a:r>
            <a:r>
              <a:rPr lang="en-US" altLang="zh-CN" dirty="0">
                <a:solidFill>
                  <a:srgbClr val="FF0000"/>
                </a:solidFill>
              </a:rPr>
              <a:t>&lt; d:\</a:t>
            </a:r>
            <a:r>
              <a:rPr lang="en-US" altLang="zh-CN" dirty="0" smtClean="0">
                <a:solidFill>
                  <a:srgbClr val="FF0000"/>
                </a:solidFill>
              </a:rPr>
              <a:t>lib_20230619.sql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775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2. </a:t>
            </a:r>
            <a:r>
              <a:rPr lang="zh-CN" altLang="zh-CN" dirty="0"/>
              <a:t>直接进入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zh-CN" dirty="0"/>
              <a:t>的交互模式，用</a:t>
            </a:r>
            <a:r>
              <a:rPr lang="en-US" altLang="zh-CN" dirty="0"/>
              <a:t>source</a:t>
            </a:r>
            <a:r>
              <a:rPr lang="zh-CN" altLang="zh-CN" dirty="0"/>
              <a:t>方式还原，语法如下：</a:t>
            </a:r>
          </a:p>
          <a:p>
            <a:r>
              <a:rPr lang="en-US" altLang="zh-CN" dirty="0"/>
              <a:t>source </a:t>
            </a:r>
            <a:r>
              <a:rPr lang="en-US" altLang="zh-CN" dirty="0" err="1"/>
              <a:t>backup.sql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zh-CN" altLang="zh-CN" dirty="0"/>
              <a:t>用</a:t>
            </a:r>
            <a:r>
              <a:rPr lang="en-US" altLang="zh-CN" dirty="0"/>
              <a:t>source</a:t>
            </a:r>
            <a:r>
              <a:rPr lang="zh-CN" altLang="zh-CN" dirty="0"/>
              <a:t>命令还原数据库，需要先选择数据库。如果数据库不存在，还需要先创建并选择该数据库。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9-30</a:t>
            </a:r>
            <a:r>
              <a:rPr lang="zh-CN" altLang="zh-CN" dirty="0"/>
              <a:t>】将</a:t>
            </a:r>
            <a:r>
              <a:rPr lang="en-US" altLang="zh-CN" dirty="0" err="1"/>
              <a:t>mysqldump</a:t>
            </a:r>
            <a:r>
              <a:rPr lang="zh-CN" altLang="zh-CN" dirty="0"/>
              <a:t>备份</a:t>
            </a:r>
            <a:r>
              <a:rPr lang="en-US" altLang="zh-CN" dirty="0"/>
              <a:t>lib</a:t>
            </a:r>
            <a:r>
              <a:rPr lang="zh-CN" altLang="zh-CN" dirty="0"/>
              <a:t>数据库的</a:t>
            </a:r>
            <a:r>
              <a:rPr lang="en-US" altLang="zh-CN" dirty="0"/>
              <a:t>D</a:t>
            </a:r>
            <a:r>
              <a:rPr lang="zh-CN" altLang="zh-CN" dirty="0"/>
              <a:t>盘</a:t>
            </a:r>
            <a:r>
              <a:rPr lang="zh-CN" altLang="zh-CN" dirty="0" smtClean="0"/>
              <a:t>文件</a:t>
            </a:r>
            <a:r>
              <a:rPr lang="en-US" altLang="zh-CN" dirty="0" smtClean="0"/>
              <a:t>lib_20230619.sql</a:t>
            </a:r>
            <a:r>
              <a:rPr lang="zh-CN" altLang="zh-CN" dirty="0" smtClean="0"/>
              <a:t>用</a:t>
            </a:r>
            <a:r>
              <a:rPr lang="en-US" altLang="zh-CN" dirty="0"/>
              <a:t>source</a:t>
            </a:r>
            <a:r>
              <a:rPr lang="zh-CN" altLang="zh-CN" dirty="0"/>
              <a:t>还原到数据库服务器中。在终端窗口输入命令：</a:t>
            </a:r>
          </a:p>
          <a:p>
            <a:pPr marL="0" indent="0">
              <a:buNone/>
            </a:pPr>
            <a:r>
              <a:rPr lang="en-US" altLang="zh-CN" dirty="0"/>
              <a:t>DROP database if exists lib;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create database lib;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use lib;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source d</a:t>
            </a:r>
            <a:r>
              <a:rPr lang="en-US" altLang="zh-CN" dirty="0" smtClean="0"/>
              <a:t>:\</a:t>
            </a:r>
            <a:r>
              <a:rPr lang="en-US" altLang="zh-CN" dirty="0"/>
              <a:t>\</a:t>
            </a:r>
            <a:r>
              <a:rPr lang="en-US" altLang="zh-CN" dirty="0" smtClean="0"/>
              <a:t>lib_20230619.sql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280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数据的备份与</a:t>
            </a:r>
            <a:r>
              <a:rPr lang="zh-CN" altLang="zh-CN" b="1" dirty="0" smtClean="0"/>
              <a:t>还原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首先是备份表数据，可以使用</a:t>
            </a:r>
            <a:r>
              <a:rPr lang="en-US" altLang="zh-CN" dirty="0"/>
              <a:t>SELECT...INTO OUTFILE</a:t>
            </a:r>
            <a:r>
              <a:rPr lang="zh-CN" altLang="zh-CN" dirty="0"/>
              <a:t>语句将表的内容导出为一个文本文件。其基本的语法格式如下：</a:t>
            </a:r>
          </a:p>
          <a:p>
            <a:r>
              <a:rPr lang="en-US" altLang="zh-CN" dirty="0"/>
              <a:t>SELECT [</a:t>
            </a:r>
            <a:r>
              <a:rPr lang="zh-CN" altLang="zh-CN" dirty="0"/>
              <a:t>列名</a:t>
            </a:r>
            <a:r>
              <a:rPr lang="en-US" altLang="zh-CN" dirty="0"/>
              <a:t>] FROM table [WHERE </a:t>
            </a:r>
            <a:r>
              <a:rPr lang="zh-CN" altLang="zh-CN" dirty="0"/>
              <a:t>语句</a:t>
            </a:r>
            <a:r>
              <a:rPr lang="en-US" altLang="zh-CN" dirty="0"/>
              <a:t>] INTO OUTFILE '</a:t>
            </a:r>
            <a:r>
              <a:rPr lang="zh-CN" altLang="zh-CN" dirty="0"/>
              <a:t>目标文件</a:t>
            </a:r>
            <a:r>
              <a:rPr lang="en-US" altLang="zh-CN" dirty="0"/>
              <a:t>' [OPTION];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794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9-31</a:t>
            </a:r>
            <a:r>
              <a:rPr lang="zh-CN" altLang="zh-CN" dirty="0"/>
              <a:t>】备份</a:t>
            </a:r>
            <a:r>
              <a:rPr lang="en-US" altLang="zh-CN" dirty="0"/>
              <a:t>lib</a:t>
            </a:r>
            <a:r>
              <a:rPr lang="zh-CN" altLang="zh-CN" dirty="0"/>
              <a:t>数据库中</a:t>
            </a:r>
            <a:r>
              <a:rPr lang="en-US" altLang="zh-CN" dirty="0"/>
              <a:t>school</a:t>
            </a:r>
            <a:r>
              <a:rPr lang="zh-CN" altLang="zh-CN" dirty="0"/>
              <a:t>表的数据到</a:t>
            </a:r>
            <a:r>
              <a:rPr lang="en-US" altLang="zh-CN" dirty="0"/>
              <a:t>D</a:t>
            </a:r>
            <a:r>
              <a:rPr lang="zh-CN" altLang="zh-CN" dirty="0"/>
              <a:t>盘</a:t>
            </a:r>
            <a:r>
              <a:rPr lang="zh-CN" altLang="zh-CN" dirty="0" smtClean="0"/>
              <a:t>文件</a:t>
            </a:r>
            <a:r>
              <a:rPr lang="en-US" altLang="zh-CN" dirty="0"/>
              <a:t>lib_school_20230619.txt</a:t>
            </a:r>
            <a:r>
              <a:rPr lang="zh-CN" altLang="zh-CN" dirty="0" smtClean="0"/>
              <a:t>，</a:t>
            </a:r>
            <a:r>
              <a:rPr lang="zh-CN" altLang="zh-CN" dirty="0"/>
              <a:t>数据格式采用系统默认。在终端窗口输入命令，备份的过程如图</a:t>
            </a:r>
            <a:r>
              <a:rPr lang="en-US" altLang="zh-CN" dirty="0"/>
              <a:t>9-28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select * from school into </a:t>
            </a:r>
            <a:r>
              <a:rPr lang="en-US" altLang="zh-CN" dirty="0" err="1"/>
              <a:t>outfile</a:t>
            </a:r>
            <a:r>
              <a:rPr lang="en-US" altLang="zh-CN" dirty="0"/>
              <a:t> </a:t>
            </a:r>
            <a:r>
              <a:rPr lang="en-US" altLang="zh-CN" dirty="0" smtClean="0"/>
              <a:t>'d:\</a:t>
            </a:r>
            <a:r>
              <a:rPr lang="en-US" altLang="zh-CN" dirty="0"/>
              <a:t>lib_school_20230619.txt</a:t>
            </a:r>
            <a:r>
              <a:rPr lang="en-US" altLang="zh-CN" dirty="0" smtClean="0"/>
              <a:t>';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499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9-32</a:t>
            </a:r>
            <a:r>
              <a:rPr lang="zh-CN" altLang="zh-CN" dirty="0"/>
              <a:t>】备份</a:t>
            </a:r>
            <a:r>
              <a:rPr lang="en-US" altLang="zh-CN" dirty="0"/>
              <a:t>lib</a:t>
            </a:r>
            <a:r>
              <a:rPr lang="zh-CN" altLang="zh-CN" dirty="0"/>
              <a:t>数据库中</a:t>
            </a:r>
            <a:r>
              <a:rPr lang="en-US" altLang="zh-CN" dirty="0"/>
              <a:t>book</a:t>
            </a:r>
            <a:r>
              <a:rPr lang="zh-CN" altLang="zh-CN" dirty="0"/>
              <a:t>表的数据到</a:t>
            </a:r>
            <a:r>
              <a:rPr lang="en-US" altLang="zh-CN" dirty="0"/>
              <a:t>D</a:t>
            </a:r>
            <a:r>
              <a:rPr lang="zh-CN" altLang="zh-CN" dirty="0"/>
              <a:t>盘</a:t>
            </a:r>
            <a:r>
              <a:rPr lang="zh-CN" altLang="zh-CN" dirty="0" smtClean="0"/>
              <a:t>文件</a:t>
            </a:r>
            <a:r>
              <a:rPr lang="en-US" altLang="zh-CN" dirty="0"/>
              <a:t>lib_book_20230619.txt </a:t>
            </a:r>
            <a:r>
              <a:rPr lang="zh-CN" altLang="zh-CN" dirty="0" smtClean="0"/>
              <a:t>，</a:t>
            </a:r>
            <a:r>
              <a:rPr lang="zh-CN" altLang="zh-CN" dirty="0"/>
              <a:t>要求字符用</a:t>
            </a:r>
            <a:r>
              <a:rPr lang="en-US" altLang="zh-CN" dirty="0"/>
              <a:t>””</a:t>
            </a:r>
            <a:r>
              <a:rPr lang="zh-CN" altLang="zh-CN" dirty="0"/>
              <a:t>包含，字段之间用，隔开，每行结束使用</a:t>
            </a:r>
            <a:r>
              <a:rPr lang="en-US" altLang="zh-CN" dirty="0"/>
              <a:t>\n</a:t>
            </a:r>
            <a:r>
              <a:rPr lang="zh-CN" altLang="zh-CN" dirty="0"/>
              <a:t>换行符。在终端窗口输入命令，备份的过程如图</a:t>
            </a:r>
            <a:r>
              <a:rPr lang="en-US" altLang="zh-CN" dirty="0"/>
              <a:t>9-30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select * from book into </a:t>
            </a:r>
            <a:r>
              <a:rPr lang="en-US" altLang="zh-CN" dirty="0" err="1"/>
              <a:t>outfile</a:t>
            </a:r>
            <a:r>
              <a:rPr lang="en-US" altLang="zh-CN" dirty="0"/>
              <a:t> 'd:/</a:t>
            </a:r>
            <a:r>
              <a:rPr lang="en-US" altLang="zh-CN" dirty="0" smtClean="0"/>
              <a:t>lib_book_20230619.txt</a:t>
            </a:r>
            <a:r>
              <a:rPr lang="en-US" altLang="zh-CN" dirty="0"/>
              <a:t>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FIELDS TERMINATED BY ',' OPTIONALLY ENCLOSED BY '"'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LINES TERMINATED BY '\n';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735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还原表数据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即将</a:t>
            </a:r>
            <a:r>
              <a:rPr lang="en-US" altLang="zh-CN" dirty="0"/>
              <a:t>select into </a:t>
            </a:r>
            <a:r>
              <a:rPr lang="en-US" altLang="zh-CN" dirty="0" err="1"/>
              <a:t>outfile</a:t>
            </a:r>
            <a:r>
              <a:rPr lang="zh-CN" altLang="zh-CN" dirty="0"/>
              <a:t>导出的文本文件还原到数据库中。</a:t>
            </a:r>
          </a:p>
          <a:p>
            <a:r>
              <a:rPr lang="en-US" altLang="zh-CN" dirty="0"/>
              <a:t>LOAD DATA INFILE "/path/to/file" INTO TABLE </a:t>
            </a:r>
            <a:r>
              <a:rPr lang="en-US" altLang="zh-CN" dirty="0" err="1"/>
              <a:t>table_name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LOAD DATA INFILE</a:t>
            </a:r>
            <a:r>
              <a:rPr lang="zh-CN" altLang="zh-CN" dirty="0"/>
              <a:t>语句将从一个文本文件中以很高的速度读入一个表中。当用户一前一后地使用</a:t>
            </a:r>
            <a:r>
              <a:rPr lang="en-US" altLang="zh-CN" dirty="0"/>
              <a:t>SELECT ... INTO OUTFILE </a:t>
            </a:r>
            <a:r>
              <a:rPr lang="zh-CN" altLang="zh-CN" dirty="0"/>
              <a:t>和</a:t>
            </a:r>
            <a:r>
              <a:rPr lang="en-US" altLang="zh-CN" dirty="0"/>
              <a:t>LOAD DATA INFILE </a:t>
            </a:r>
            <a:r>
              <a:rPr lang="zh-CN" altLang="zh-CN" dirty="0"/>
              <a:t>将数据从一个数据库写到一个文件中，然后再从文件中将它读入数据库中时，两个命令的字段和行处理选项必须匹配。否则，</a:t>
            </a:r>
            <a:r>
              <a:rPr lang="en-US" altLang="zh-CN" dirty="0"/>
              <a:t>LOAD DATA INFILE </a:t>
            </a:r>
            <a:r>
              <a:rPr lang="zh-CN" altLang="zh-CN" dirty="0"/>
              <a:t>将不能正确地解释文件内容。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768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9-33</a:t>
            </a:r>
            <a:r>
              <a:rPr lang="zh-CN" altLang="zh-CN" dirty="0"/>
              <a:t>】将</a:t>
            </a:r>
            <a:r>
              <a:rPr lang="en-US" altLang="zh-CN" dirty="0"/>
              <a:t>D</a:t>
            </a:r>
            <a:r>
              <a:rPr lang="zh-CN" altLang="zh-CN" dirty="0"/>
              <a:t>盘</a:t>
            </a:r>
            <a:r>
              <a:rPr lang="zh-CN" altLang="zh-CN" dirty="0" smtClean="0"/>
              <a:t>文件</a:t>
            </a:r>
            <a:r>
              <a:rPr lang="en-US" altLang="zh-CN" dirty="0"/>
              <a:t>lib_school_20230621.txt</a:t>
            </a:r>
            <a:r>
              <a:rPr lang="zh-CN" altLang="zh-CN" dirty="0" smtClean="0"/>
              <a:t>还原</a:t>
            </a:r>
            <a:r>
              <a:rPr lang="zh-CN" altLang="zh-CN" dirty="0"/>
              <a:t>到</a:t>
            </a:r>
            <a:r>
              <a:rPr lang="en-US" altLang="zh-CN" dirty="0"/>
              <a:t>lib</a:t>
            </a:r>
            <a:r>
              <a:rPr lang="zh-CN" altLang="zh-CN" dirty="0"/>
              <a:t>数据库中</a:t>
            </a:r>
            <a:r>
              <a:rPr lang="en-US" altLang="zh-CN" dirty="0" err="1"/>
              <a:t>school_bk</a:t>
            </a:r>
            <a:r>
              <a:rPr lang="zh-CN" altLang="zh-CN" dirty="0"/>
              <a:t>表中。首先应创建</a:t>
            </a:r>
            <a:r>
              <a:rPr lang="en-US" altLang="zh-CN" dirty="0" err="1"/>
              <a:t>school_bk</a:t>
            </a:r>
            <a:r>
              <a:rPr lang="zh-CN" altLang="zh-CN" dirty="0"/>
              <a:t>表结构</a:t>
            </a:r>
            <a:r>
              <a:rPr lang="en-US" altLang="zh-CN" dirty="0"/>
              <a:t>,</a:t>
            </a:r>
            <a:r>
              <a:rPr lang="zh-CN" altLang="zh-CN" dirty="0"/>
              <a:t>然后再还原数据，在终端窗口输入命令，还原的过程如图</a:t>
            </a:r>
            <a:r>
              <a:rPr lang="en-US" altLang="zh-CN" dirty="0"/>
              <a:t>9-32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create table </a:t>
            </a:r>
            <a:r>
              <a:rPr lang="en-US" altLang="zh-CN" dirty="0" err="1"/>
              <a:t>school_bk</a:t>
            </a:r>
            <a:r>
              <a:rPr lang="en-US" altLang="zh-CN" dirty="0"/>
              <a:t> like school;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load data </a:t>
            </a:r>
            <a:r>
              <a:rPr lang="en-US" altLang="zh-CN" dirty="0" err="1"/>
              <a:t>infile</a:t>
            </a:r>
            <a:r>
              <a:rPr lang="en-US" altLang="zh-CN" dirty="0"/>
              <a:t> 'd:/</a:t>
            </a:r>
            <a:r>
              <a:rPr lang="en-US" altLang="zh-CN" dirty="0" smtClean="0"/>
              <a:t>lib_school_20230621.txt</a:t>
            </a:r>
            <a:r>
              <a:rPr lang="en-US" altLang="zh-CN" dirty="0"/>
              <a:t>' into table </a:t>
            </a:r>
            <a:r>
              <a:rPr lang="en-US" altLang="zh-CN" dirty="0" err="1"/>
              <a:t>school_bk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886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9-34</a:t>
            </a:r>
            <a:r>
              <a:rPr lang="zh-CN" altLang="zh-CN" dirty="0"/>
              <a:t>】将</a:t>
            </a:r>
            <a:r>
              <a:rPr lang="en-US" altLang="zh-CN" dirty="0"/>
              <a:t>D</a:t>
            </a:r>
            <a:r>
              <a:rPr lang="zh-CN" altLang="zh-CN" dirty="0"/>
              <a:t>盘</a:t>
            </a:r>
            <a:r>
              <a:rPr lang="zh-CN" altLang="zh-CN" dirty="0" smtClean="0"/>
              <a:t>文件</a:t>
            </a:r>
            <a:r>
              <a:rPr lang="en-US" altLang="zh-CN" dirty="0" smtClean="0"/>
              <a:t>lib_book_20230621.txt</a:t>
            </a:r>
            <a:r>
              <a:rPr lang="zh-CN" altLang="zh-CN" dirty="0" smtClean="0"/>
              <a:t>还原</a:t>
            </a:r>
            <a:r>
              <a:rPr lang="zh-CN" altLang="zh-CN" dirty="0"/>
              <a:t>到</a:t>
            </a:r>
            <a:r>
              <a:rPr lang="en-US" altLang="zh-CN" dirty="0"/>
              <a:t>lib</a:t>
            </a:r>
            <a:r>
              <a:rPr lang="zh-CN" altLang="zh-CN" dirty="0"/>
              <a:t>数据库中</a:t>
            </a:r>
            <a:r>
              <a:rPr lang="en-US" altLang="zh-CN" dirty="0" err="1"/>
              <a:t>book_bk</a:t>
            </a:r>
            <a:r>
              <a:rPr lang="zh-CN" altLang="zh-CN" dirty="0"/>
              <a:t>表中，注意数据字符用</a:t>
            </a:r>
            <a:r>
              <a:rPr lang="en-US" altLang="zh-CN" dirty="0"/>
              <a:t>””</a:t>
            </a:r>
            <a:r>
              <a:rPr lang="zh-CN" altLang="zh-CN" dirty="0"/>
              <a:t>标注，字段之间用，隔开，每行结束使用</a:t>
            </a:r>
            <a:r>
              <a:rPr lang="en-US" altLang="zh-CN" dirty="0"/>
              <a:t>\n</a:t>
            </a:r>
            <a:r>
              <a:rPr lang="zh-CN" altLang="zh-CN" dirty="0"/>
              <a:t>换行符。在终端窗口输入命令，还原的过程如图</a:t>
            </a:r>
            <a:r>
              <a:rPr lang="en-US" altLang="zh-CN" dirty="0"/>
              <a:t>9-33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create table </a:t>
            </a:r>
            <a:r>
              <a:rPr lang="en-US" altLang="zh-CN" dirty="0" err="1"/>
              <a:t>book_bk</a:t>
            </a:r>
            <a:r>
              <a:rPr lang="en-US" altLang="zh-CN" dirty="0"/>
              <a:t> like book;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load data </a:t>
            </a:r>
            <a:r>
              <a:rPr lang="en-US" altLang="zh-CN" dirty="0" err="1"/>
              <a:t>infile</a:t>
            </a:r>
            <a:r>
              <a:rPr lang="en-US" altLang="zh-CN" dirty="0"/>
              <a:t> 'd</a:t>
            </a:r>
            <a:r>
              <a:rPr lang="en-US" altLang="zh-CN" dirty="0" smtClean="0"/>
              <a:t>:/lib_book_20230621.txt </a:t>
            </a:r>
            <a:r>
              <a:rPr lang="en-US" altLang="zh-CN" dirty="0"/>
              <a:t>' into table </a:t>
            </a:r>
            <a:r>
              <a:rPr lang="en-US" altLang="zh-CN" dirty="0" err="1"/>
              <a:t>book_bk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FIELDS TERMINATED BY ',' OPTIONALLY ENCLOSED BY '</a:t>
            </a:r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en-US" altLang="zh-CN" dirty="0"/>
              <a:t>'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LINES TERMINATED BY '\n';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3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查看用户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所有用户及权限信息存储在</a:t>
            </a:r>
            <a:r>
              <a:rPr lang="en-US" altLang="zh-CN" dirty="0" err="1"/>
              <a:t>mysql</a:t>
            </a:r>
            <a:r>
              <a:rPr lang="zh-CN" altLang="zh-CN" dirty="0"/>
              <a:t>数据库的</a:t>
            </a:r>
            <a:r>
              <a:rPr lang="en-US" altLang="zh-CN" dirty="0"/>
              <a:t>user</a:t>
            </a:r>
            <a:r>
              <a:rPr lang="zh-CN" altLang="zh-CN" dirty="0"/>
              <a:t>表中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9-1</a:t>
            </a:r>
            <a:r>
              <a:rPr lang="zh-CN" altLang="zh-CN" dirty="0"/>
              <a:t>】查看</a:t>
            </a:r>
            <a:r>
              <a:rPr lang="en-US" altLang="zh-CN" dirty="0"/>
              <a:t>user</a:t>
            </a:r>
            <a:r>
              <a:rPr lang="zh-CN" altLang="zh-CN" dirty="0"/>
              <a:t>表的用户</a:t>
            </a:r>
            <a:r>
              <a:rPr lang="zh-CN" altLang="zh-CN" dirty="0" smtClean="0"/>
              <a:t>信息。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use </a:t>
            </a:r>
            <a:r>
              <a:rPr lang="en-US" altLang="zh-CN" dirty="0" err="1"/>
              <a:t>mysql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host,user,authentication_string</a:t>
            </a:r>
            <a:r>
              <a:rPr lang="en-US" altLang="zh-CN" dirty="0"/>
              <a:t> from user;</a:t>
            </a:r>
            <a:endParaRPr lang="zh-CN" altLang="zh-CN" dirty="0"/>
          </a:p>
          <a:p>
            <a:r>
              <a:rPr lang="zh-CN" altLang="zh-CN" dirty="0"/>
              <a:t>主要字段说明：</a:t>
            </a:r>
          </a:p>
          <a:p>
            <a:pPr lvl="1"/>
            <a:r>
              <a:rPr lang="en-US" altLang="zh-CN" dirty="0"/>
              <a:t>1.Host</a:t>
            </a:r>
            <a:r>
              <a:rPr lang="zh-CN" altLang="zh-CN" dirty="0"/>
              <a:t>表示允许访问的主机，</a:t>
            </a:r>
            <a:r>
              <a:rPr lang="en-US" altLang="zh-CN" dirty="0"/>
              <a:t>localhost</a:t>
            </a:r>
            <a:r>
              <a:rPr lang="zh-CN" altLang="zh-CN" dirty="0"/>
              <a:t>为本机，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zh-CN" altLang="zh-CN" dirty="0">
                <a:solidFill>
                  <a:srgbClr val="FF0000"/>
                </a:solidFill>
              </a:rPr>
              <a:t>则表示一</a:t>
            </a:r>
            <a:r>
              <a:rPr lang="zh-CN" altLang="zh-CN">
                <a:solidFill>
                  <a:srgbClr val="FF0000"/>
                </a:solidFill>
              </a:rPr>
              <a:t>组</a:t>
            </a:r>
            <a:r>
              <a:rPr lang="zh-CN" altLang="zh-CN" smtClean="0">
                <a:solidFill>
                  <a:srgbClr val="FF0000"/>
                </a:solidFill>
              </a:rPr>
              <a:t>主机</a:t>
            </a:r>
            <a:r>
              <a:rPr lang="zh-CN" altLang="en-US" smtClean="0">
                <a:solidFill>
                  <a:srgbClr val="FF0000"/>
                </a:solidFill>
              </a:rPr>
              <a:t>（就允许远程连接）</a:t>
            </a:r>
            <a:r>
              <a:rPr lang="zh-CN" altLang="zh-CN" smtClean="0"/>
              <a:t>；</a:t>
            </a:r>
            <a:endParaRPr lang="zh-CN" altLang="zh-CN" dirty="0"/>
          </a:p>
          <a:p>
            <a:pPr lvl="1"/>
            <a:r>
              <a:rPr lang="en-US" altLang="zh-CN" dirty="0"/>
              <a:t>2.User</a:t>
            </a:r>
            <a:r>
              <a:rPr lang="zh-CN" altLang="zh-CN" dirty="0"/>
              <a:t>表示用户名；</a:t>
            </a:r>
          </a:p>
          <a:p>
            <a:pPr lvl="1"/>
            <a:r>
              <a:rPr lang="en-US" altLang="zh-CN" dirty="0"/>
              <a:t>3.authentication_string</a:t>
            </a:r>
            <a:r>
              <a:rPr lang="zh-CN" altLang="zh-CN" dirty="0"/>
              <a:t>表示密码，</a:t>
            </a:r>
            <a:r>
              <a:rPr lang="en-US" altLang="zh-CN" dirty="0"/>
              <a:t>select</a:t>
            </a:r>
            <a:r>
              <a:rPr lang="zh-CN" altLang="zh-CN" dirty="0"/>
              <a:t>查询显示为加密后的值。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18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新建用户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MySQL</a:t>
            </a:r>
            <a:r>
              <a:rPr lang="zh-CN" altLang="zh-CN" dirty="0"/>
              <a:t>数据库中，创建用户有三种方式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</a:t>
            </a:r>
            <a:r>
              <a:rPr lang="en-US" altLang="zh-CN" dirty="0"/>
              <a:t>CREATE USER</a:t>
            </a:r>
            <a:r>
              <a:rPr lang="zh-CN" altLang="zh-CN" dirty="0"/>
              <a:t>命令来创建新的用户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直接</a:t>
            </a:r>
            <a:r>
              <a:rPr lang="zh-CN" altLang="zh-CN" dirty="0"/>
              <a:t>在</a:t>
            </a:r>
            <a:r>
              <a:rPr lang="en-US" altLang="zh-CN" dirty="0" err="1"/>
              <a:t>mysql.user</a:t>
            </a:r>
            <a:r>
              <a:rPr lang="zh-CN" altLang="zh-CN" dirty="0"/>
              <a:t>表中使用</a:t>
            </a:r>
            <a:r>
              <a:rPr lang="en-US" altLang="zh-CN" dirty="0"/>
              <a:t>SQL</a:t>
            </a:r>
            <a:r>
              <a:rPr lang="zh-CN" altLang="zh-CN" dirty="0"/>
              <a:t>的</a:t>
            </a:r>
            <a:r>
              <a:rPr lang="en-US" altLang="zh-CN" dirty="0"/>
              <a:t>INSERT</a:t>
            </a:r>
            <a:r>
              <a:rPr lang="zh-CN" altLang="zh-CN" dirty="0"/>
              <a:t>命令插入一条用户记录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</a:t>
            </a:r>
            <a:r>
              <a:rPr lang="en-US" altLang="zh-CN" dirty="0"/>
              <a:t>GRANT</a:t>
            </a:r>
            <a:r>
              <a:rPr lang="zh-CN" altLang="zh-CN" dirty="0"/>
              <a:t>语句来新建用户。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1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CREATE USER</a:t>
            </a:r>
            <a:r>
              <a:rPr lang="zh-CN" altLang="zh-CN" dirty="0"/>
              <a:t>命令来创建新的用户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其中，</a:t>
            </a:r>
            <a:r>
              <a:rPr lang="en-US" altLang="zh-CN" dirty="0"/>
              <a:t>user</a:t>
            </a:r>
            <a:r>
              <a:rPr lang="zh-CN" altLang="zh-CN" dirty="0"/>
              <a:t>参数表示新建用户的名称，</a:t>
            </a:r>
            <a:r>
              <a:rPr lang="en-US" altLang="zh-CN" dirty="0"/>
              <a:t>user</a:t>
            </a:r>
            <a:r>
              <a:rPr lang="zh-CN" altLang="zh-CN" dirty="0"/>
              <a:t>由用户名</a:t>
            </a:r>
            <a:r>
              <a:rPr lang="en-US" altLang="zh-CN" dirty="0"/>
              <a:t>(User)</a:t>
            </a:r>
            <a:r>
              <a:rPr lang="zh-CN" altLang="zh-CN" dirty="0"/>
              <a:t>和主机名</a:t>
            </a:r>
            <a:r>
              <a:rPr lang="en-US" altLang="zh-CN" dirty="0"/>
              <a:t>(Host)</a:t>
            </a:r>
            <a:r>
              <a:rPr lang="zh-CN" altLang="zh-CN" dirty="0"/>
              <a:t>构成；</a:t>
            </a:r>
            <a:r>
              <a:rPr lang="en-US" altLang="zh-CN" dirty="0"/>
              <a:t>IDENTIFIED BY</a:t>
            </a:r>
            <a:r>
              <a:rPr lang="zh-CN" altLang="zh-CN" dirty="0"/>
              <a:t>关键字用来设置用户的密码。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9-2</a:t>
            </a:r>
            <a:r>
              <a:rPr lang="zh-CN" altLang="zh-CN" dirty="0"/>
              <a:t>】创建一个用户名为</a:t>
            </a:r>
            <a:r>
              <a:rPr lang="en-US" altLang="zh-CN" dirty="0"/>
              <a:t>test</a:t>
            </a:r>
            <a:r>
              <a:rPr lang="zh-CN" altLang="zh-CN" dirty="0"/>
              <a:t>，密码为</a:t>
            </a:r>
            <a:r>
              <a:rPr lang="en-US" altLang="zh-CN" dirty="0"/>
              <a:t>NewPass1!</a:t>
            </a:r>
            <a:r>
              <a:rPr lang="zh-CN" altLang="zh-CN" dirty="0"/>
              <a:t>的用户，在终端窗口输入如下</a:t>
            </a:r>
            <a:r>
              <a:rPr lang="zh-CN" altLang="zh-CN" dirty="0" smtClean="0"/>
              <a:t>命令。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CREATE USER 'test'@'%' IDENTIFIED BY 'NewPass1!';</a:t>
            </a:r>
            <a:endParaRPr lang="zh-CN" altLang="zh-CN" dirty="0"/>
          </a:p>
          <a:p>
            <a:r>
              <a:rPr lang="zh-CN" altLang="zh-CN" dirty="0"/>
              <a:t>执行该命令后</a:t>
            </a:r>
            <a:r>
              <a:rPr lang="en-US" altLang="zh-CN" dirty="0"/>
              <a:t>user</a:t>
            </a:r>
            <a:r>
              <a:rPr lang="zh-CN" altLang="zh-CN" dirty="0"/>
              <a:t>表会增加一行记录，但权限暂时全部为</a:t>
            </a:r>
            <a:r>
              <a:rPr lang="en-US" altLang="zh-CN" dirty="0"/>
              <a:t>‘N’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8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直接在</a:t>
            </a:r>
            <a:r>
              <a:rPr lang="en-US" altLang="zh-CN" dirty="0" err="1"/>
              <a:t>mysql.user</a:t>
            </a:r>
            <a:r>
              <a:rPr lang="zh-CN" altLang="zh-CN" dirty="0"/>
              <a:t>表中使用</a:t>
            </a:r>
            <a:r>
              <a:rPr lang="en-US" altLang="zh-CN" dirty="0"/>
              <a:t>SQL</a:t>
            </a:r>
            <a:r>
              <a:rPr lang="zh-CN" altLang="zh-CN" dirty="0"/>
              <a:t>的</a:t>
            </a:r>
            <a:r>
              <a:rPr lang="en-US" altLang="zh-CN" dirty="0"/>
              <a:t>INSERT</a:t>
            </a:r>
            <a:r>
              <a:rPr lang="zh-CN" altLang="zh-CN" dirty="0"/>
              <a:t>命令插入一条用户记录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9-3</a:t>
            </a:r>
            <a:r>
              <a:rPr lang="zh-CN" altLang="zh-CN" dirty="0"/>
              <a:t>】使用</a:t>
            </a:r>
            <a:r>
              <a:rPr lang="en-US" altLang="zh-CN" dirty="0"/>
              <a:t>INSERT</a:t>
            </a:r>
            <a:r>
              <a:rPr lang="zh-CN" altLang="zh-CN" dirty="0"/>
              <a:t>命令将用户的信息添加到</a:t>
            </a:r>
            <a:r>
              <a:rPr lang="en-US" altLang="zh-CN" dirty="0" err="1"/>
              <a:t>mysql.user</a:t>
            </a:r>
            <a:r>
              <a:rPr lang="zh-CN" altLang="zh-CN" dirty="0"/>
              <a:t>表。在终端窗口输入</a:t>
            </a:r>
            <a:r>
              <a:rPr lang="zh-CN" altLang="zh-CN" dirty="0" smtClean="0"/>
              <a:t>命令。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INSERT INTO </a:t>
            </a:r>
            <a:r>
              <a:rPr lang="en-US" altLang="zh-CN" dirty="0" err="1"/>
              <a:t>mysql.user</a:t>
            </a:r>
            <a:r>
              <a:rPr lang="en-US" altLang="zh-CN" dirty="0"/>
              <a:t>(</a:t>
            </a:r>
            <a:r>
              <a:rPr lang="en-US" altLang="zh-CN" dirty="0" err="1"/>
              <a:t>Host,User,authentication_string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VALUES('%','test2',PASSWORD('NewPass2!'));</a:t>
            </a:r>
            <a:endParaRPr lang="zh-CN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INSERT</a:t>
            </a:r>
            <a:r>
              <a:rPr lang="zh-CN" altLang="zh-CN" dirty="0"/>
              <a:t>命令插入用户记录，必须拥有</a:t>
            </a:r>
            <a:r>
              <a:rPr lang="en-US" altLang="zh-CN" dirty="0" err="1"/>
              <a:t>mysql.user</a:t>
            </a:r>
            <a:r>
              <a:rPr lang="zh-CN" altLang="zh-CN" dirty="0"/>
              <a:t>表的</a:t>
            </a:r>
            <a:r>
              <a:rPr lang="en-US" altLang="zh-CN" dirty="0"/>
              <a:t>INSERT</a:t>
            </a:r>
            <a:r>
              <a:rPr lang="zh-CN" altLang="zh-CN" dirty="0"/>
              <a:t>权限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执行</a:t>
            </a:r>
            <a:r>
              <a:rPr lang="zh-CN" altLang="zh-CN" dirty="0"/>
              <a:t>该命令后，</a:t>
            </a:r>
            <a:r>
              <a:rPr lang="zh-CN" altLang="zh-CN" dirty="0">
                <a:solidFill>
                  <a:srgbClr val="FF0000"/>
                </a:solidFill>
              </a:rPr>
              <a:t>要使用</a:t>
            </a:r>
            <a:r>
              <a:rPr lang="en-US" altLang="zh-CN" dirty="0">
                <a:solidFill>
                  <a:srgbClr val="FF0000"/>
                </a:solidFill>
              </a:rPr>
              <a:t>flush privileges</a:t>
            </a:r>
            <a:r>
              <a:rPr lang="zh-CN" altLang="zh-CN" dirty="0">
                <a:solidFill>
                  <a:srgbClr val="FF0000"/>
                </a:solidFill>
              </a:rPr>
              <a:t>命令来使用户生效。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9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GRANT</a:t>
            </a:r>
            <a:r>
              <a:rPr lang="zh-CN" altLang="zh-CN" dirty="0"/>
              <a:t>语句来新建用户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GRANT</a:t>
            </a:r>
            <a:r>
              <a:rPr lang="zh-CN" altLang="zh-CN" dirty="0"/>
              <a:t>命令创建用户时，可以直接为新建用户授权，命令格式如下：</a:t>
            </a:r>
          </a:p>
          <a:p>
            <a:pPr marL="0" indent="0">
              <a:buNone/>
            </a:pPr>
            <a:r>
              <a:rPr lang="en-US" altLang="zh-CN" dirty="0"/>
              <a:t>GRANT </a:t>
            </a:r>
            <a:r>
              <a:rPr lang="en-US" altLang="zh-CN" dirty="0" err="1"/>
              <a:t>priv_type</a:t>
            </a:r>
            <a:r>
              <a:rPr lang="en-US" altLang="zh-CN" dirty="0"/>
              <a:t> ON </a:t>
            </a:r>
            <a:r>
              <a:rPr lang="en-US" altLang="zh-CN" dirty="0" err="1"/>
              <a:t>database.table</a:t>
            </a:r>
            <a:r>
              <a:rPr lang="en-US" altLang="zh-CN" dirty="0"/>
              <a:t> TO user[IDENTIFIED BY [PASSWORD] 'password']</a:t>
            </a:r>
            <a:endParaRPr lang="zh-CN" altLang="zh-CN" dirty="0"/>
          </a:p>
          <a:p>
            <a:r>
              <a:rPr lang="zh-CN" altLang="zh-CN" dirty="0"/>
              <a:t>该命令可以创建多个用户，其中</a:t>
            </a:r>
            <a:r>
              <a:rPr lang="en-US" altLang="zh-CN" dirty="0" err="1"/>
              <a:t>priv_type</a:t>
            </a:r>
            <a:r>
              <a:rPr lang="zh-CN" altLang="zh-CN" dirty="0"/>
              <a:t>参数表示新用户的权限；</a:t>
            </a:r>
            <a:r>
              <a:rPr lang="en-US" altLang="zh-CN" dirty="0" err="1"/>
              <a:t>databse.table</a:t>
            </a:r>
            <a:r>
              <a:rPr lang="zh-CN" altLang="zh-CN" dirty="0"/>
              <a:t>参数表示新用户的权限范围；</a:t>
            </a:r>
            <a:r>
              <a:rPr lang="en-US" altLang="zh-CN" dirty="0"/>
              <a:t>user</a:t>
            </a:r>
            <a:r>
              <a:rPr lang="zh-CN" altLang="zh-CN" dirty="0"/>
              <a:t>参数表示新用户的名称，由用户名和主机构成；</a:t>
            </a:r>
            <a:r>
              <a:rPr lang="en-US" altLang="zh-CN" dirty="0"/>
              <a:t>IDENTIFIED BY</a:t>
            </a:r>
            <a:r>
              <a:rPr lang="zh-CN" altLang="zh-CN" dirty="0"/>
              <a:t>关键字用来设置密码；</a:t>
            </a:r>
            <a:r>
              <a:rPr lang="en-US" altLang="zh-CN" dirty="0"/>
              <a:t>password</a:t>
            </a:r>
            <a:r>
              <a:rPr lang="zh-CN" altLang="zh-CN" dirty="0"/>
              <a:t>表示新用户的密码。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9-4</a:t>
            </a:r>
            <a:r>
              <a:rPr lang="zh-CN" altLang="zh-CN" dirty="0"/>
              <a:t>】创建名称为</a:t>
            </a:r>
            <a:r>
              <a:rPr lang="en-US" altLang="zh-CN" dirty="0"/>
              <a:t>test3</a:t>
            </a:r>
            <a:r>
              <a:rPr lang="zh-CN" altLang="zh-CN" dirty="0"/>
              <a:t>，密码为</a:t>
            </a:r>
            <a:r>
              <a:rPr lang="en-US" altLang="zh-CN" dirty="0"/>
              <a:t>NewPass3!</a:t>
            </a:r>
            <a:r>
              <a:rPr lang="zh-CN" altLang="zh-CN" dirty="0"/>
              <a:t>，对所有数据库具有</a:t>
            </a:r>
            <a:r>
              <a:rPr lang="en-US" altLang="zh-CN" dirty="0"/>
              <a:t>SELECT</a:t>
            </a:r>
            <a:r>
              <a:rPr lang="zh-CN" altLang="zh-CN" dirty="0"/>
              <a:t>权限，并允许远程连接的新用户，在终端窗口输入</a:t>
            </a:r>
            <a:r>
              <a:rPr lang="zh-CN" altLang="zh-CN" dirty="0" smtClean="0"/>
              <a:t>命令。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GRANT </a:t>
            </a:r>
            <a:r>
              <a:rPr lang="en-US" altLang="zh-CN" dirty="0">
                <a:solidFill>
                  <a:srgbClr val="FF0000"/>
                </a:solidFill>
              </a:rPr>
              <a:t>SELECT ON *.* </a:t>
            </a:r>
            <a:r>
              <a:rPr lang="en-US" altLang="zh-CN" dirty="0"/>
              <a:t>TO test3@'%' IDENTIFIED BY 'NewPass3!';</a:t>
            </a:r>
            <a:endParaRPr lang="zh-CN" altLang="zh-CN" dirty="0"/>
          </a:p>
          <a:p>
            <a:r>
              <a:rPr lang="zh-CN" altLang="zh-CN" dirty="0"/>
              <a:t>执行该命令后，</a:t>
            </a:r>
            <a:r>
              <a:rPr lang="en-US" altLang="zh-CN" dirty="0"/>
              <a:t>user</a:t>
            </a:r>
            <a:r>
              <a:rPr lang="zh-CN" altLang="zh-CN" dirty="0"/>
              <a:t>表多了一条用户记录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是权限的类型）（既创建了用户又赋予了权限）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4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4229</Words>
  <Application>Microsoft Office PowerPoint</Application>
  <PresentationFormat>宽屏</PresentationFormat>
  <Paragraphs>305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2" baseType="lpstr">
      <vt:lpstr>宋体</vt:lpstr>
      <vt:lpstr>Calibri</vt:lpstr>
      <vt:lpstr>Tahoma</vt:lpstr>
      <vt:lpstr>Wingdings</vt:lpstr>
      <vt:lpstr>Blends</vt:lpstr>
      <vt:lpstr>数据库原理与应用</vt:lpstr>
      <vt:lpstr>数据库管理与维护</vt:lpstr>
      <vt:lpstr>用户管理</vt:lpstr>
      <vt:lpstr>用户类型及基本操作</vt:lpstr>
      <vt:lpstr>查看用户</vt:lpstr>
      <vt:lpstr>新建用户</vt:lpstr>
      <vt:lpstr>使用CREATE USER命令来创建新的用户</vt:lpstr>
      <vt:lpstr>直接在mysql.user表中使用SQL的INSERT命令插入一条用户记录</vt:lpstr>
      <vt:lpstr>使用GRANT语句来新建用户</vt:lpstr>
      <vt:lpstr>修改用户名</vt:lpstr>
      <vt:lpstr>删除用户</vt:lpstr>
      <vt:lpstr>ROOT用户修改用户的密码</vt:lpstr>
      <vt:lpstr>使用SQL的UPDATE命令修改user表的用户密码</vt:lpstr>
      <vt:lpstr>使用SET语句修改用户密码</vt:lpstr>
      <vt:lpstr>使用GRANT语句修改用户密码</vt:lpstr>
      <vt:lpstr>普通用户修改自己的密码</vt:lpstr>
      <vt:lpstr>权限管理</vt:lpstr>
      <vt:lpstr>mysql权限的验证过程为：</vt:lpstr>
      <vt:lpstr>MYSQL的权限级别分为</vt:lpstr>
      <vt:lpstr>MYSQL的各种权限</vt:lpstr>
      <vt:lpstr>PowerPoint 演示文稿</vt:lpstr>
      <vt:lpstr>PowerPoint 演示文稿</vt:lpstr>
      <vt:lpstr>授予权限</vt:lpstr>
      <vt:lpstr>全局层级</vt:lpstr>
      <vt:lpstr>数据库层级</vt:lpstr>
      <vt:lpstr>表层级</vt:lpstr>
      <vt:lpstr>列层级</vt:lpstr>
      <vt:lpstr>PowerPoint 演示文稿</vt:lpstr>
      <vt:lpstr>PowerPoint 演示文稿</vt:lpstr>
      <vt:lpstr>子程序层级</vt:lpstr>
      <vt:lpstr>权限的转移</vt:lpstr>
      <vt:lpstr>权限的限制</vt:lpstr>
      <vt:lpstr>PowerPoint 演示文稿</vt:lpstr>
      <vt:lpstr>回收权限</vt:lpstr>
      <vt:lpstr>PowerPoint 演示文稿</vt:lpstr>
      <vt:lpstr>数据备份与还原</vt:lpstr>
      <vt:lpstr>数据库的备份</vt:lpstr>
      <vt:lpstr>PowerPoint 演示文稿</vt:lpstr>
      <vt:lpstr>PowerPoint 演示文稿</vt:lpstr>
      <vt:lpstr>对于数据库还原，有两种方法：</vt:lpstr>
      <vt:lpstr>PowerPoint 演示文稿</vt:lpstr>
      <vt:lpstr>数据的备份与还原</vt:lpstr>
      <vt:lpstr>PowerPoint 演示文稿</vt:lpstr>
      <vt:lpstr>PowerPoint 演示文稿</vt:lpstr>
      <vt:lpstr>还原表数据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数据库原理与应用</dc:title>
  <dc:creator>张健</dc:creator>
  <cp:lastModifiedBy>MM</cp:lastModifiedBy>
  <cp:revision>121</cp:revision>
  <dcterms:created xsi:type="dcterms:W3CDTF">2021-02-24T03:13:11Z</dcterms:created>
  <dcterms:modified xsi:type="dcterms:W3CDTF">2023-06-22T08:38:41Z</dcterms:modified>
</cp:coreProperties>
</file>