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413" r:id="rId2"/>
    <p:sldId id="419" r:id="rId3"/>
    <p:sldId id="422" r:id="rId4"/>
    <p:sldId id="428" r:id="rId5"/>
    <p:sldId id="429" r:id="rId6"/>
    <p:sldId id="430" r:id="rId7"/>
    <p:sldId id="431" r:id="rId8"/>
    <p:sldId id="432" r:id="rId9"/>
    <p:sldId id="433" r:id="rId10"/>
    <p:sldId id="434" r:id="rId11"/>
    <p:sldId id="435" r:id="rId12"/>
    <p:sldId id="436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7A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78309" autoAdjust="0"/>
  </p:normalViewPr>
  <p:slideViewPr>
    <p:cSldViewPr>
      <p:cViewPr varScale="1">
        <p:scale>
          <a:sx n="52" d="100"/>
          <a:sy n="52" d="100"/>
        </p:scale>
        <p:origin x="51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04ECF-DC69-4038-B1E8-BBC39008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7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0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7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3D43-3F16-44F6-99E7-D8BC4194942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4005064"/>
            <a:ext cx="4087035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zh-CN" dirty="0"/>
              <a:t>查询条件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NULL</a:t>
            </a:r>
            <a:r>
              <a:rPr lang="zh-CN" altLang="zh-CN" dirty="0"/>
              <a:t>在数据库表中表示某一个值是没有的。例如，</a:t>
            </a:r>
            <a:r>
              <a:rPr lang="en-US" altLang="zh-CN" dirty="0"/>
              <a:t>book</a:t>
            </a:r>
            <a:r>
              <a:rPr lang="zh-CN" altLang="zh-CN" dirty="0"/>
              <a:t>表中，由于某书籍信息不全，没有作者名字，工作人员没办法填那本书的作者名字，等找到该作者名字之后再录入。此时就不能空着那个</a:t>
            </a:r>
            <a:r>
              <a:rPr lang="en-US" altLang="zh-CN" dirty="0"/>
              <a:t>“</a:t>
            </a:r>
            <a:r>
              <a:rPr lang="zh-CN" altLang="zh-CN" dirty="0"/>
              <a:t>单元格</a:t>
            </a:r>
            <a:r>
              <a:rPr lang="en-US" altLang="zh-CN" dirty="0"/>
              <a:t>”</a:t>
            </a:r>
            <a:r>
              <a:rPr lang="zh-CN" altLang="zh-CN" dirty="0"/>
              <a:t>，作者列可以为空，今后可以用</a:t>
            </a:r>
            <a:r>
              <a:rPr lang="en-US" altLang="zh-CN" dirty="0"/>
              <a:t>NULL</a:t>
            </a:r>
            <a:r>
              <a:rPr lang="zh-CN" altLang="zh-CN" dirty="0"/>
              <a:t>作为条件进行查询。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2-6</a:t>
            </a:r>
            <a:r>
              <a:rPr lang="zh-CN" altLang="zh-CN" dirty="0"/>
              <a:t>】查询</a:t>
            </a:r>
            <a:r>
              <a:rPr lang="en-US" altLang="zh-CN" dirty="0"/>
              <a:t>book</a:t>
            </a:r>
            <a:r>
              <a:rPr lang="zh-CN" altLang="zh-CN" dirty="0"/>
              <a:t>表中，没有具体作者的书籍信息，显示书籍编号和书籍名称。在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bookNo</a:t>
            </a:r>
            <a:r>
              <a:rPr lang="en-US" altLang="zh-CN" dirty="0"/>
              <a:t>, </a:t>
            </a:r>
            <a:r>
              <a:rPr lang="en-US" altLang="zh-CN" dirty="0" err="1"/>
              <a:t>bookName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author IS NULL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请注意，当前的条件是</a:t>
            </a:r>
            <a:r>
              <a:rPr lang="en-US" altLang="zh-CN" dirty="0"/>
              <a:t>“author IS NULL”</a:t>
            </a:r>
            <a:r>
              <a:rPr lang="zh-CN" altLang="zh-CN" dirty="0"/>
              <a:t>，而不是</a:t>
            </a:r>
            <a:r>
              <a:rPr lang="en-US" altLang="zh-CN" dirty="0"/>
              <a:t>“author=NULL”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897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76917" y="4437112"/>
            <a:ext cx="5239163" cy="15841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条件中不等号的使用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查询中，如果查找某一范围的信息，可以在条件中使用不等号。不等号有</a:t>
            </a:r>
            <a:r>
              <a:rPr lang="en-US" altLang="zh-CN" dirty="0"/>
              <a:t>“&gt;”</a:t>
            </a:r>
            <a:r>
              <a:rPr lang="zh-CN" altLang="zh-CN" dirty="0"/>
              <a:t>、</a:t>
            </a:r>
            <a:r>
              <a:rPr lang="en-US" altLang="zh-CN" dirty="0"/>
              <a:t>“&lt;”</a:t>
            </a:r>
            <a:r>
              <a:rPr lang="zh-CN" altLang="zh-CN" dirty="0"/>
              <a:t>、</a:t>
            </a:r>
            <a:r>
              <a:rPr lang="en-US" altLang="zh-CN" dirty="0"/>
              <a:t> “&gt;=”</a:t>
            </a:r>
            <a:r>
              <a:rPr lang="zh-CN" altLang="zh-CN" dirty="0"/>
              <a:t>、</a:t>
            </a:r>
            <a:r>
              <a:rPr lang="en-US" altLang="zh-CN" dirty="0"/>
              <a:t>“&lt;=”</a:t>
            </a:r>
            <a:r>
              <a:rPr lang="zh-CN" altLang="zh-CN" dirty="0"/>
              <a:t>或</a:t>
            </a:r>
            <a:r>
              <a:rPr lang="en-US" altLang="zh-CN" dirty="0"/>
              <a:t>“&lt;&gt;”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2-7</a:t>
            </a:r>
            <a:r>
              <a:rPr lang="zh-CN" altLang="zh-CN" dirty="0"/>
              <a:t>】在书籍表</a:t>
            </a:r>
            <a:r>
              <a:rPr lang="en-US" altLang="zh-CN" dirty="0"/>
              <a:t>book</a:t>
            </a:r>
            <a:r>
              <a:rPr lang="zh-CN" altLang="zh-CN" dirty="0"/>
              <a:t>中，查找单价小于</a:t>
            </a:r>
            <a:r>
              <a:rPr lang="en-US" altLang="zh-CN" dirty="0"/>
              <a:t>30</a:t>
            </a:r>
            <a:r>
              <a:rPr lang="zh-CN" altLang="zh-CN" dirty="0"/>
              <a:t>元的书籍信息，要求显示书籍名称和作者。在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, author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price &lt; 30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97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条件范围的查询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/>
              <a:t>当查询条件介于某个范围之内或者之外，除了可以用不等号构成查询条件外，还可以用</a:t>
            </a:r>
            <a:r>
              <a:rPr lang="en-US" altLang="zh-CN"/>
              <a:t>“BETWEEN…AND…”</a:t>
            </a:r>
            <a:r>
              <a:rPr lang="zh-CN" altLang="zh-CN"/>
              <a:t>的形式进行。</a:t>
            </a:r>
          </a:p>
          <a:p>
            <a:r>
              <a:rPr lang="zh-CN" altLang="zh-CN"/>
              <a:t>【例</a:t>
            </a:r>
            <a:r>
              <a:rPr lang="en-US" altLang="zh-CN"/>
              <a:t>2-8</a:t>
            </a:r>
            <a:r>
              <a:rPr lang="zh-CN" altLang="zh-CN"/>
              <a:t>】查询书籍表</a:t>
            </a:r>
            <a:r>
              <a:rPr lang="en-US" altLang="zh-CN"/>
              <a:t>book</a:t>
            </a:r>
            <a:r>
              <a:rPr lang="zh-CN" altLang="zh-CN"/>
              <a:t>中，单价介于</a:t>
            </a:r>
            <a:r>
              <a:rPr lang="en-US" altLang="zh-CN"/>
              <a:t>20~30</a:t>
            </a:r>
            <a:r>
              <a:rPr lang="zh-CN" altLang="zh-CN"/>
              <a:t>元的书籍信息，要求显示书籍名称和作者。在</a:t>
            </a:r>
            <a:r>
              <a:rPr lang="en-US" altLang="zh-CN"/>
              <a:t>MySQL</a:t>
            </a:r>
            <a:r>
              <a:rPr lang="zh-CN" altLang="zh-CN"/>
              <a:t>命令行窗口中执行如下</a:t>
            </a:r>
            <a:r>
              <a:rPr lang="en-US" altLang="zh-CN"/>
              <a:t>SQL</a:t>
            </a:r>
            <a:r>
              <a:rPr lang="zh-CN" altLang="zh-CN"/>
              <a:t>语句：</a:t>
            </a:r>
          </a:p>
          <a:p>
            <a:pPr marL="0" indent="0">
              <a:buNone/>
            </a:pPr>
            <a:r>
              <a:rPr lang="en-US" altLang="zh-CN"/>
              <a:t>SELECT bookName, author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FROM book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WHERE price BETWEEN 20 AND 30;</a:t>
            </a:r>
            <a:endParaRPr lang="zh-CN" altLang="zh-CN"/>
          </a:p>
          <a:p>
            <a:r>
              <a:rPr lang="zh-CN" altLang="zh-CN"/>
              <a:t>上述语句还可以写成如下形式：</a:t>
            </a:r>
          </a:p>
          <a:p>
            <a:pPr marL="0" indent="0">
              <a:buNone/>
            </a:pPr>
            <a:r>
              <a:rPr lang="en-US" altLang="zh-CN"/>
              <a:t>SELECT bookName, author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FROM book </a:t>
            </a:r>
            <a:endParaRPr lang="zh-CN" altLang="zh-CN"/>
          </a:p>
          <a:p>
            <a:pPr marL="0" indent="0">
              <a:buNone/>
            </a:pPr>
            <a:r>
              <a:rPr lang="en-US" altLang="zh-CN"/>
              <a:t>WHERE price &gt;= 20 AND price &lt;= 30;</a:t>
            </a:r>
            <a:endParaRPr lang="zh-CN" altLang="zh-CN"/>
          </a:p>
          <a:p>
            <a:r>
              <a:rPr lang="zh-CN" altLang="zh-CN"/>
              <a:t>请注意，</a:t>
            </a:r>
            <a:r>
              <a:rPr lang="en-US" altLang="zh-CN"/>
              <a:t>BETWEEN AND</a:t>
            </a:r>
            <a:r>
              <a:rPr lang="zh-CN" altLang="zh-CN"/>
              <a:t>语句是包括边界值的。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944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预言大师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阿伦</a:t>
            </a:r>
            <a:r>
              <a:rPr lang="en-US" altLang="zh-CN" dirty="0"/>
              <a:t>•</a:t>
            </a:r>
            <a:r>
              <a:rPr lang="zh-CN" altLang="en-US" dirty="0"/>
              <a:t>凯（</a:t>
            </a:r>
            <a:r>
              <a:rPr lang="en-US" altLang="zh-CN" dirty="0"/>
              <a:t>Alan Kay</a:t>
            </a:r>
            <a:r>
              <a:rPr lang="zh-CN" altLang="en-US" dirty="0"/>
              <a:t>）不是一位公众人物，但在计算机界，尤其是技术圈内，他是能让大家都心服口服屈指可数的大师之一。成为硅谷的又一位亿万富翁或让他当麻省理工的院长，都无法激起他的兴奋，但他会有足够的耐性与一群</a:t>
            </a:r>
            <a:r>
              <a:rPr lang="en-US" altLang="zh-CN" dirty="0"/>
              <a:t>8</a:t>
            </a:r>
            <a:r>
              <a:rPr lang="zh-CN" altLang="en-US" dirty="0"/>
              <a:t>岁左右的孩子一起玩电脑。他最大的乐趣就是发明他喜欢的东西。</a:t>
            </a:r>
          </a:p>
          <a:p>
            <a:r>
              <a:rPr lang="zh-CN" altLang="en-US" dirty="0"/>
              <a:t>阿伦</a:t>
            </a:r>
            <a:r>
              <a:rPr lang="en-US" altLang="zh-CN" dirty="0"/>
              <a:t>•</a:t>
            </a:r>
            <a:r>
              <a:rPr lang="zh-CN" altLang="en-US" dirty="0"/>
              <a:t>凯是</a:t>
            </a:r>
            <a:r>
              <a:rPr lang="en-US" altLang="zh-CN" dirty="0"/>
              <a:t>Smalltalk</a:t>
            </a:r>
            <a:r>
              <a:rPr lang="zh-CN" altLang="en-US" dirty="0"/>
              <a:t>面向对象编程环境语言的发明人之一，也是面向对象编程思想的创始人之一，同时，他还是笔记本电脑最早的构想者和现代</a:t>
            </a:r>
            <a:r>
              <a:rPr lang="en-US" altLang="zh-CN" dirty="0"/>
              <a:t>Windows GUI</a:t>
            </a:r>
            <a:r>
              <a:rPr lang="zh-CN" altLang="en-US" dirty="0"/>
              <a:t>的建筑师。</a:t>
            </a:r>
          </a:p>
          <a:p>
            <a:r>
              <a:rPr lang="zh-CN" altLang="en-US" dirty="0"/>
              <a:t>近年来有一句话挺流行：“预测未来的最好办法，就是把它创造出来。”不少人误以为此言出自尼葛洛庞帝之口，实际上，这句话是阿伦</a:t>
            </a:r>
            <a:r>
              <a:rPr lang="en-US" altLang="zh-CN" dirty="0"/>
              <a:t>•</a:t>
            </a:r>
            <a:r>
              <a:rPr lang="zh-CN" altLang="en-US" dirty="0"/>
              <a:t>凯的名言。有很多人说布兰德是第一个使用</a:t>
            </a:r>
            <a:r>
              <a:rPr lang="en-US" altLang="zh-CN" dirty="0"/>
              <a:t>PC</a:t>
            </a:r>
            <a:r>
              <a:rPr lang="zh-CN" altLang="en-US" dirty="0"/>
              <a:t>一词的人，但布兰德说自己也是顺手牵羊，最早提出“</a:t>
            </a:r>
            <a:r>
              <a:rPr lang="en-US" altLang="zh-CN" dirty="0"/>
              <a:t>PC”</a:t>
            </a:r>
            <a:r>
              <a:rPr lang="zh-CN" altLang="en-US" dirty="0"/>
              <a:t>概念的就是阿伦</a:t>
            </a:r>
            <a:r>
              <a:rPr lang="en-US" altLang="zh-CN" dirty="0"/>
              <a:t>•</a:t>
            </a:r>
            <a:r>
              <a:rPr lang="zh-CN" altLang="en-US" dirty="0"/>
              <a:t>凯。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年代程序员设计的基本模式就是“面向对象”，发明这一术语的也是阿伦</a:t>
            </a:r>
            <a:r>
              <a:rPr lang="en-US" altLang="zh-CN" dirty="0"/>
              <a:t>•</a:t>
            </a:r>
            <a:r>
              <a:rPr lang="zh-CN" altLang="en-US" dirty="0"/>
              <a:t>凯。在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年代的一份备忘录上，阿伦</a:t>
            </a:r>
            <a:r>
              <a:rPr lang="en-US" altLang="zh-CN" dirty="0"/>
              <a:t>•</a:t>
            </a:r>
            <a:r>
              <a:rPr lang="zh-CN" altLang="en-US" dirty="0"/>
              <a:t>凯还正确预言到，“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年代将有成百万的个人计算机，而且都将连接到全球公用的信息设施上”，这不正是今天的互联网吗？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2996952"/>
            <a:ext cx="12382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示例数据库</a:t>
            </a:r>
            <a:r>
              <a:rPr lang="en-US" altLang="zh-CN" dirty="0"/>
              <a:t>Lib</a:t>
            </a:r>
            <a:r>
              <a:rPr lang="zh-CN" altLang="zh-CN" dirty="0"/>
              <a:t>的五个表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3" y="1952663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3717032"/>
            <a:ext cx="3193263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zh-CN" dirty="0"/>
              <a:t>查询条件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zh-CN" dirty="0"/>
              <a:t>实际情况往往是需要聚焦到某个或某些数据，这样就需要一些条件进行限制。在</a:t>
            </a:r>
            <a:r>
              <a:rPr lang="en-US" altLang="zh-CN" dirty="0"/>
              <a:t>SELECT</a:t>
            </a:r>
            <a:r>
              <a:rPr lang="zh-CN" altLang="zh-CN" dirty="0"/>
              <a:t>语句中，条件可以用</a:t>
            </a:r>
            <a:r>
              <a:rPr lang="en-US" altLang="zh-CN" dirty="0"/>
              <a:t>WHERE</a:t>
            </a:r>
            <a:r>
              <a:rPr lang="zh-CN" altLang="zh-CN" dirty="0"/>
              <a:t>子句引导。</a:t>
            </a:r>
          </a:p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2-3</a:t>
            </a:r>
            <a:r>
              <a:rPr lang="zh-CN" altLang="zh-CN" dirty="0"/>
              <a:t>】从</a:t>
            </a:r>
            <a:r>
              <a:rPr lang="en-US" altLang="zh-CN" dirty="0"/>
              <a:t>book</a:t>
            </a:r>
            <a:r>
              <a:rPr lang="zh-CN" altLang="zh-CN" dirty="0"/>
              <a:t>表中，选出价格为</a:t>
            </a:r>
            <a:r>
              <a:rPr lang="en-US" altLang="zh-CN" dirty="0"/>
              <a:t>38</a:t>
            </a:r>
            <a:r>
              <a:rPr lang="zh-CN" altLang="zh-CN" dirty="0"/>
              <a:t>元的图书信息。在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reader,borrow</a:t>
            </a:r>
            <a:r>
              <a:rPr lang="en-US" altLang="zh-CN" smtClean="0"/>
              <a:t>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price=38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上述语句将从</a:t>
            </a:r>
            <a:r>
              <a:rPr lang="en-US" altLang="zh-CN" dirty="0"/>
              <a:t>book</a:t>
            </a:r>
            <a:r>
              <a:rPr lang="zh-CN" altLang="zh-CN" dirty="0"/>
              <a:t>表中选出符合条件的数据显示出来。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210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</a:t>
            </a:r>
            <a:r>
              <a:rPr lang="zh-CN" altLang="zh-CN" dirty="0"/>
              <a:t>子句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WHERE</a:t>
            </a:r>
            <a:r>
              <a:rPr lang="zh-CN" altLang="zh-CN" dirty="0"/>
              <a:t>子句必须紧跟</a:t>
            </a:r>
            <a:r>
              <a:rPr lang="en-US" altLang="zh-CN" dirty="0"/>
              <a:t>FROM</a:t>
            </a:r>
            <a:r>
              <a:rPr lang="zh-CN" altLang="zh-CN" dirty="0"/>
              <a:t>子句之后，在</a:t>
            </a:r>
            <a:r>
              <a:rPr lang="en-US" altLang="zh-CN" dirty="0"/>
              <a:t>WHERE</a:t>
            </a:r>
            <a:r>
              <a:rPr lang="zh-CN" altLang="zh-CN" dirty="0"/>
              <a:t>子句中，使用一个条件从</a:t>
            </a:r>
            <a:r>
              <a:rPr lang="en-US" altLang="zh-CN" dirty="0"/>
              <a:t>FROM</a:t>
            </a:r>
            <a:r>
              <a:rPr lang="zh-CN" altLang="zh-CN" dirty="0"/>
              <a:t>子句的中间结果中选取行。其基本格式为：</a:t>
            </a:r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zh-CN" altLang="zh-CN" dirty="0"/>
              <a:t>列名 运算符 </a:t>
            </a:r>
            <a:r>
              <a:rPr lang="zh-CN" altLang="zh-CN" dirty="0" smtClean="0"/>
              <a:t>值</a:t>
            </a:r>
            <a:endParaRPr lang="en-US" altLang="zh-CN" dirty="0" smtClean="0"/>
          </a:p>
          <a:p>
            <a:pPr marL="0" indent="0">
              <a:buNone/>
            </a:pPr>
            <a:endParaRPr lang="zh-CN" altLang="zh-CN" dirty="0"/>
          </a:p>
          <a:p>
            <a:r>
              <a:rPr lang="en-US" altLang="zh-CN" dirty="0"/>
              <a:t>WHERE</a:t>
            </a:r>
            <a:r>
              <a:rPr lang="zh-CN" altLang="zh-CN" dirty="0"/>
              <a:t>子句会根据条件对</a:t>
            </a:r>
            <a:r>
              <a:rPr lang="en-US" altLang="zh-CN" dirty="0"/>
              <a:t>FROM</a:t>
            </a:r>
            <a:r>
              <a:rPr lang="zh-CN" altLang="zh-CN" dirty="0"/>
              <a:t>子句的中间结果中的行</a:t>
            </a:r>
            <a:r>
              <a:rPr lang="zh-CN" altLang="zh-CN" b="1" dirty="0">
                <a:solidFill>
                  <a:srgbClr val="FF0000"/>
                </a:solidFill>
              </a:rPr>
              <a:t>一行一行地</a:t>
            </a:r>
            <a:r>
              <a:rPr lang="zh-CN" altLang="zh-CN" dirty="0"/>
              <a:t>进行判断，当条件为</a:t>
            </a:r>
            <a:r>
              <a:rPr lang="en-US" altLang="zh-CN" dirty="0"/>
              <a:t>TRUE</a:t>
            </a:r>
            <a:r>
              <a:rPr lang="zh-CN" altLang="zh-CN" dirty="0"/>
              <a:t>的时候，一行就被包含到</a:t>
            </a:r>
            <a:r>
              <a:rPr lang="en-US" altLang="zh-CN" dirty="0"/>
              <a:t>WHERE</a:t>
            </a:r>
            <a:r>
              <a:rPr lang="zh-CN" altLang="zh-CN" dirty="0"/>
              <a:t>子句的中间结果中。</a:t>
            </a:r>
          </a:p>
          <a:p>
            <a:r>
              <a:rPr lang="zh-CN" altLang="zh-CN" dirty="0"/>
              <a:t>在</a:t>
            </a:r>
            <a:r>
              <a:rPr lang="en-US" altLang="zh-CN" dirty="0"/>
              <a:t>SQL</a:t>
            </a:r>
            <a:r>
              <a:rPr lang="zh-CN" altLang="zh-CN" dirty="0"/>
              <a:t>中，返回逻辑值（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/>
              <a:t>）的运算符或关键字都可称为谓词。</a:t>
            </a:r>
          </a:p>
          <a:p>
            <a:r>
              <a:rPr lang="zh-CN" altLang="zh-CN" dirty="0"/>
              <a:t>判定运算包括比较运算、模式匹配、范围比较、空值比较和子查询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846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判定运算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、比较</a:t>
            </a:r>
            <a:r>
              <a:rPr lang="zh-CN" altLang="zh-CN" b="1" dirty="0" smtClean="0"/>
              <a:t>运算</a:t>
            </a:r>
            <a:endParaRPr lang="en-US" altLang="zh-CN" b="1" dirty="0" smtClean="0"/>
          </a:p>
          <a:p>
            <a:pPr lvl="1"/>
            <a:r>
              <a:rPr lang="zh-CN" altLang="zh-CN" dirty="0"/>
              <a:t>比较运算符用于比较（除</a:t>
            </a:r>
            <a:r>
              <a:rPr lang="en-US" altLang="zh-CN" dirty="0"/>
              <a:t>TEXT</a:t>
            </a:r>
            <a:r>
              <a:rPr lang="zh-CN" altLang="zh-CN" dirty="0"/>
              <a:t>和</a:t>
            </a:r>
            <a:r>
              <a:rPr lang="en-US" altLang="zh-CN" dirty="0"/>
              <a:t>BLOB</a:t>
            </a:r>
            <a:r>
              <a:rPr lang="zh-CN" altLang="zh-CN" dirty="0"/>
              <a:t>类型外</a:t>
            </a:r>
            <a:r>
              <a:rPr lang="en-US" altLang="zh-CN" dirty="0"/>
              <a:t>) </a:t>
            </a:r>
            <a:r>
              <a:rPr lang="zh-CN" altLang="zh-CN" dirty="0"/>
              <a:t>两个表达式值，</a:t>
            </a:r>
            <a:r>
              <a:rPr lang="en-US" altLang="zh-CN" dirty="0"/>
              <a:t>MySQL</a:t>
            </a:r>
            <a:r>
              <a:rPr lang="zh-CN" altLang="zh-CN" dirty="0"/>
              <a:t>支持的比较运算符有：</a:t>
            </a:r>
            <a:r>
              <a:rPr lang="en-US" altLang="zh-CN" dirty="0"/>
              <a:t>=</a:t>
            </a:r>
            <a:r>
              <a:rPr lang="zh-CN" altLang="zh-CN" dirty="0"/>
              <a:t>（等于）、</a:t>
            </a:r>
            <a:r>
              <a:rPr lang="en-US" altLang="zh-CN" dirty="0"/>
              <a:t>&lt;</a:t>
            </a:r>
            <a:r>
              <a:rPr lang="zh-CN" altLang="zh-CN" dirty="0"/>
              <a:t>（小于）、</a:t>
            </a:r>
            <a:r>
              <a:rPr lang="en-US" altLang="zh-CN" dirty="0"/>
              <a:t>&lt;=</a:t>
            </a:r>
            <a:r>
              <a:rPr lang="zh-CN" altLang="zh-CN" dirty="0"/>
              <a:t>（小于等于）、</a:t>
            </a:r>
            <a:r>
              <a:rPr lang="en-US" altLang="zh-CN" dirty="0"/>
              <a:t>&gt;</a:t>
            </a:r>
            <a:r>
              <a:rPr lang="zh-CN" altLang="zh-CN" dirty="0"/>
              <a:t>（大于）、</a:t>
            </a:r>
            <a:r>
              <a:rPr lang="en-US" altLang="zh-CN" dirty="0"/>
              <a:t>&gt;=</a:t>
            </a:r>
            <a:r>
              <a:rPr lang="zh-CN" altLang="zh-CN" dirty="0"/>
              <a:t>（大于等于）、</a:t>
            </a:r>
            <a:r>
              <a:rPr lang="en-US" altLang="zh-CN" b="1" dirty="0">
                <a:solidFill>
                  <a:srgbClr val="FF0000"/>
                </a:solidFill>
              </a:rPr>
              <a:t>&lt;=&gt;</a:t>
            </a:r>
            <a:r>
              <a:rPr lang="zh-CN" altLang="zh-CN" b="1" dirty="0">
                <a:solidFill>
                  <a:srgbClr val="FF0000"/>
                </a:solidFill>
              </a:rPr>
              <a:t>（相等或都等于空）</a:t>
            </a:r>
            <a:r>
              <a:rPr lang="zh-CN" altLang="zh-CN" dirty="0"/>
              <a:t>、</a:t>
            </a:r>
            <a:r>
              <a:rPr lang="en-US" altLang="zh-CN" dirty="0"/>
              <a:t>&lt;&gt;</a:t>
            </a:r>
            <a:r>
              <a:rPr lang="zh-CN" altLang="zh-CN" dirty="0"/>
              <a:t>（不等于）、</a:t>
            </a:r>
            <a:r>
              <a:rPr lang="en-US" altLang="zh-CN" dirty="0"/>
              <a:t>!=</a:t>
            </a:r>
            <a:r>
              <a:rPr lang="zh-CN" altLang="zh-CN" dirty="0"/>
              <a:t>（不等于）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/>
              <a:t>2</a:t>
            </a:r>
            <a:r>
              <a:rPr lang="zh-CN" altLang="zh-CN" b="1" dirty="0"/>
              <a:t>、模式匹配（</a:t>
            </a:r>
            <a:r>
              <a:rPr lang="en-US" altLang="zh-CN" b="1" dirty="0"/>
              <a:t>LIKE</a:t>
            </a:r>
            <a:r>
              <a:rPr lang="zh-CN" altLang="zh-CN" b="1" dirty="0"/>
              <a:t>运算符</a:t>
            </a:r>
            <a:r>
              <a:rPr lang="zh-CN" altLang="zh-CN" b="1" dirty="0" smtClean="0"/>
              <a:t>）</a:t>
            </a:r>
            <a:endParaRPr lang="en-US" altLang="zh-CN" b="1" dirty="0" smtClean="0"/>
          </a:p>
          <a:p>
            <a:pPr lvl="1"/>
            <a:r>
              <a:rPr lang="en-US" altLang="zh-CN" dirty="0"/>
              <a:t>LIKE</a:t>
            </a:r>
            <a:r>
              <a:rPr lang="zh-CN" altLang="zh-CN" dirty="0"/>
              <a:t>运算符用于指出一个字符串是否与指定的字符串相匹配，其运算对象可以是</a:t>
            </a:r>
            <a:r>
              <a:rPr lang="en-US" altLang="zh-CN" dirty="0"/>
              <a:t>char</a:t>
            </a:r>
            <a:r>
              <a:rPr lang="zh-CN" altLang="zh-CN" dirty="0"/>
              <a:t>、</a:t>
            </a:r>
            <a:r>
              <a:rPr lang="en-US" altLang="zh-CN" dirty="0"/>
              <a:t>varchar</a:t>
            </a:r>
            <a:r>
              <a:rPr lang="zh-CN" altLang="zh-CN" dirty="0"/>
              <a:t>、</a:t>
            </a:r>
            <a:r>
              <a:rPr lang="en-US" altLang="zh-CN" dirty="0"/>
              <a:t>text</a:t>
            </a:r>
            <a:r>
              <a:rPr lang="zh-CN" altLang="zh-CN" dirty="0"/>
              <a:t>、</a:t>
            </a:r>
            <a:r>
              <a:rPr lang="en-US" altLang="zh-CN" dirty="0"/>
              <a:t>datetime</a:t>
            </a:r>
            <a:r>
              <a:rPr lang="zh-CN" altLang="zh-CN" dirty="0"/>
              <a:t>等类型的数据，返回逻辑值</a:t>
            </a:r>
            <a:r>
              <a:rPr lang="en-US" altLang="zh-CN" dirty="0"/>
              <a:t>TRUE</a:t>
            </a:r>
            <a:r>
              <a:rPr lang="zh-CN" altLang="zh-CN" dirty="0"/>
              <a:t>或</a:t>
            </a:r>
            <a:r>
              <a:rPr lang="en-US" altLang="zh-CN" dirty="0"/>
              <a:t>FALSE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/>
              <a:t>3</a:t>
            </a:r>
            <a:r>
              <a:rPr lang="zh-CN" altLang="zh-CN" b="1" dirty="0"/>
              <a:t>、范围</a:t>
            </a:r>
            <a:r>
              <a:rPr lang="zh-CN" altLang="zh-CN" b="1" dirty="0" smtClean="0"/>
              <a:t>比较</a:t>
            </a:r>
            <a:endParaRPr lang="en-US" altLang="zh-CN" b="1" dirty="0" smtClean="0"/>
          </a:p>
          <a:p>
            <a:pPr lvl="1"/>
            <a:r>
              <a:rPr lang="zh-CN" altLang="zh-CN" dirty="0"/>
              <a:t>用于范围比较的关键字有两个：</a:t>
            </a:r>
            <a:r>
              <a:rPr lang="en-US" altLang="zh-CN" dirty="0"/>
              <a:t>BETWEEN</a:t>
            </a:r>
            <a:r>
              <a:rPr lang="zh-CN" altLang="zh-CN" dirty="0"/>
              <a:t>和</a:t>
            </a:r>
            <a:r>
              <a:rPr lang="en-US" altLang="zh-CN" dirty="0"/>
              <a:t>IN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en-US" altLang="zh-CN" b="1" dirty="0"/>
              <a:t>4</a:t>
            </a:r>
            <a:r>
              <a:rPr lang="zh-CN" altLang="zh-CN" b="1" dirty="0"/>
              <a:t>、空值</a:t>
            </a:r>
            <a:r>
              <a:rPr lang="zh-CN" altLang="zh-CN" b="1" dirty="0" smtClean="0"/>
              <a:t>比较</a:t>
            </a:r>
            <a:endParaRPr lang="en-US" altLang="zh-CN" b="1" dirty="0" smtClean="0"/>
          </a:p>
          <a:p>
            <a:pPr lvl="1"/>
            <a:r>
              <a:rPr lang="zh-CN" altLang="zh-CN" dirty="0"/>
              <a:t>当需要判定一个表达式的值是否为空值时，使用</a:t>
            </a:r>
            <a:r>
              <a:rPr lang="en-US" altLang="zh-CN" dirty="0"/>
              <a:t>IS NULL</a:t>
            </a:r>
            <a:r>
              <a:rPr lang="zh-CN" altLang="zh-CN" dirty="0"/>
              <a:t>关键字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763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2924944"/>
            <a:ext cx="6505631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复合查询条件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从【例</a:t>
            </a:r>
            <a:r>
              <a:rPr lang="en-US" altLang="zh-CN" dirty="0"/>
              <a:t>2-3</a:t>
            </a:r>
            <a:r>
              <a:rPr lang="zh-CN" altLang="zh-CN" dirty="0"/>
              <a:t>】可知，可以用</a:t>
            </a:r>
            <a:r>
              <a:rPr lang="en-US" altLang="zh-CN" dirty="0"/>
              <a:t>WHERE</a:t>
            </a:r>
            <a:r>
              <a:rPr lang="zh-CN" altLang="zh-CN" dirty="0"/>
              <a:t>子句引导筛选条件，条件越多，数据就越聚焦。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2-4</a:t>
            </a:r>
            <a:r>
              <a:rPr lang="zh-CN" altLang="zh-CN" dirty="0"/>
              <a:t>】从</a:t>
            </a:r>
            <a:r>
              <a:rPr lang="en-US" altLang="zh-CN" dirty="0"/>
              <a:t>book</a:t>
            </a:r>
            <a:r>
              <a:rPr lang="zh-CN" altLang="zh-CN" dirty="0"/>
              <a:t>表中，选出价格为</a:t>
            </a:r>
            <a:r>
              <a:rPr lang="en-US" altLang="zh-CN" dirty="0"/>
              <a:t>38</a:t>
            </a:r>
            <a:r>
              <a:rPr lang="zh-CN" altLang="zh-CN" dirty="0"/>
              <a:t>元且出版社为</a:t>
            </a:r>
            <a:r>
              <a:rPr lang="en-US" altLang="zh-CN" dirty="0"/>
              <a:t>“</a:t>
            </a:r>
            <a:r>
              <a:rPr lang="zh-CN" altLang="zh-CN" dirty="0"/>
              <a:t>长江出版社</a:t>
            </a:r>
            <a:r>
              <a:rPr lang="en-US" altLang="zh-CN" dirty="0"/>
              <a:t>”</a:t>
            </a:r>
            <a:r>
              <a:rPr lang="zh-CN" altLang="zh-CN" dirty="0"/>
              <a:t>的书籍信息。在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price=38 AND </a:t>
            </a:r>
            <a:r>
              <a:rPr lang="en-US" altLang="zh-CN" dirty="0" err="1"/>
              <a:t>publishName</a:t>
            </a:r>
            <a:r>
              <a:rPr lang="en-US" altLang="zh-CN" dirty="0"/>
              <a:t>='</a:t>
            </a:r>
            <a:r>
              <a:rPr lang="zh-CN" altLang="zh-CN" dirty="0"/>
              <a:t>长江出版社</a:t>
            </a:r>
            <a:r>
              <a:rPr lang="en-US" altLang="zh-CN" dirty="0" smtClean="0"/>
              <a:t>';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这样，书名为《最漫画》的信息显示出来了。</a:t>
            </a:r>
          </a:p>
          <a:p>
            <a:r>
              <a:rPr lang="zh-CN" altLang="zh-CN" dirty="0"/>
              <a:t>请注意，上述命令中，</a:t>
            </a:r>
            <a:r>
              <a:rPr lang="en-US" altLang="zh-CN" dirty="0"/>
              <a:t>WHERE</a:t>
            </a:r>
            <a:r>
              <a:rPr lang="zh-CN" altLang="zh-CN" dirty="0"/>
              <a:t>后面列出了两个条件，是“且”的关系，所以用关键字</a:t>
            </a:r>
            <a:r>
              <a:rPr lang="en-US" altLang="zh-CN" dirty="0"/>
              <a:t>AND</a:t>
            </a:r>
            <a:r>
              <a:rPr lang="zh-CN" altLang="zh-CN" dirty="0"/>
              <a:t>。另外，由于</a:t>
            </a:r>
            <a:r>
              <a:rPr lang="en-US" altLang="zh-CN" dirty="0"/>
              <a:t>“</a:t>
            </a:r>
            <a:r>
              <a:rPr lang="zh-CN" altLang="zh-CN" dirty="0"/>
              <a:t>长江出版社</a:t>
            </a:r>
            <a:r>
              <a:rPr lang="en-US" altLang="zh-CN" dirty="0"/>
              <a:t>”</a:t>
            </a:r>
            <a:r>
              <a:rPr lang="zh-CN" altLang="zh-CN" dirty="0"/>
              <a:t>是一个字符串，所有在</a:t>
            </a:r>
            <a:r>
              <a:rPr lang="en-US" altLang="zh-CN" dirty="0"/>
              <a:t>WHERE</a:t>
            </a:r>
            <a:r>
              <a:rPr lang="zh-CN" altLang="zh-CN" dirty="0"/>
              <a:t>条件里，要用单引号。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81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多种查询条件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2-4</a:t>
            </a:r>
            <a:r>
              <a:rPr lang="zh-CN" altLang="zh-CN" dirty="0"/>
              <a:t>】中，查询条件是“且”的关系，使用了</a:t>
            </a:r>
            <a:r>
              <a:rPr lang="en-US" altLang="zh-CN" dirty="0"/>
              <a:t>AND</a:t>
            </a:r>
            <a:r>
              <a:rPr lang="zh-CN" altLang="zh-CN" dirty="0"/>
              <a:t>连接词。当查询条件有多个，将视情况使用</a:t>
            </a:r>
            <a:r>
              <a:rPr lang="en-US" altLang="zh-CN" dirty="0"/>
              <a:t>“OR”</a:t>
            </a:r>
            <a:r>
              <a:rPr lang="zh-CN" altLang="zh-CN" dirty="0"/>
              <a:t>、</a:t>
            </a:r>
            <a:r>
              <a:rPr lang="en-US" altLang="zh-CN" dirty="0"/>
              <a:t>“AND”</a:t>
            </a:r>
            <a:r>
              <a:rPr lang="zh-CN" altLang="zh-CN" dirty="0"/>
              <a:t>、</a:t>
            </a:r>
            <a:r>
              <a:rPr lang="en-US" altLang="zh-CN" dirty="0"/>
              <a:t>“IN”</a:t>
            </a:r>
            <a:r>
              <a:rPr lang="zh-CN" altLang="zh-CN" dirty="0"/>
              <a:t>或者</a:t>
            </a:r>
            <a:r>
              <a:rPr lang="en-US" altLang="zh-CN" dirty="0"/>
              <a:t>“NOT IN”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尝试将【例</a:t>
            </a:r>
            <a:r>
              <a:rPr lang="en-US" altLang="zh-CN" dirty="0"/>
              <a:t>2-4</a:t>
            </a:r>
            <a:r>
              <a:rPr lang="zh-CN" altLang="zh-CN" dirty="0"/>
              <a:t>】的</a:t>
            </a:r>
            <a:r>
              <a:rPr lang="en-US" altLang="zh-CN" dirty="0"/>
              <a:t>WHERE</a:t>
            </a:r>
            <a:r>
              <a:rPr lang="zh-CN" altLang="zh-CN" dirty="0"/>
              <a:t>子句后的条件，用</a:t>
            </a:r>
            <a:r>
              <a:rPr lang="en-US" altLang="zh-CN" dirty="0"/>
              <a:t>OR</a:t>
            </a:r>
            <a:r>
              <a:rPr lang="zh-CN" altLang="zh-CN" dirty="0"/>
              <a:t>连接，观察运行的结果。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71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6917" y="4293096"/>
            <a:ext cx="552719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576917" y="2636912"/>
            <a:ext cx="8047475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多种查询条件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【例</a:t>
            </a:r>
            <a:r>
              <a:rPr lang="en-US" altLang="zh-CN" dirty="0"/>
              <a:t>2-5</a:t>
            </a:r>
            <a:r>
              <a:rPr lang="zh-CN" altLang="zh-CN" dirty="0"/>
              <a:t>】查询书籍编号为“</a:t>
            </a:r>
            <a:r>
              <a:rPr lang="en-US" altLang="zh-CN" dirty="0"/>
              <a:t>b004”</a:t>
            </a:r>
            <a:r>
              <a:rPr lang="zh-CN" altLang="zh-CN" dirty="0"/>
              <a:t>、</a:t>
            </a:r>
            <a:r>
              <a:rPr lang="en-US" altLang="zh-CN" dirty="0"/>
              <a:t>“b007”</a:t>
            </a:r>
            <a:r>
              <a:rPr lang="zh-CN" altLang="zh-CN" dirty="0"/>
              <a:t>和</a:t>
            </a:r>
            <a:r>
              <a:rPr lang="en-US" altLang="zh-CN" dirty="0"/>
              <a:t>“b013”</a:t>
            </a:r>
            <a:r>
              <a:rPr lang="zh-CN" altLang="zh-CN" dirty="0"/>
              <a:t>的信息。在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bookNo</a:t>
            </a:r>
            <a:r>
              <a:rPr lang="en-US" altLang="zh-CN" dirty="0"/>
              <a:t>='b004' OR </a:t>
            </a:r>
            <a:r>
              <a:rPr lang="en-US" altLang="zh-CN" dirty="0" err="1"/>
              <a:t>bookNo</a:t>
            </a:r>
            <a:r>
              <a:rPr lang="en-US" altLang="zh-CN" dirty="0"/>
              <a:t>='b007' OR </a:t>
            </a:r>
            <a:r>
              <a:rPr lang="en-US" altLang="zh-CN" dirty="0" err="1"/>
              <a:t>bookNo</a:t>
            </a:r>
            <a:r>
              <a:rPr lang="en-US" altLang="zh-CN" dirty="0"/>
              <a:t>='b013';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zh-CN" dirty="0" smtClean="0"/>
              <a:t>当前</a:t>
            </a:r>
            <a:r>
              <a:rPr lang="zh-CN" altLang="zh-CN" dirty="0"/>
              <a:t>的条件是“或”。该语句还可以写成如下形式：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</a:t>
            </a:r>
            <a:r>
              <a:rPr lang="en-US" altLang="zh-CN" dirty="0" err="1"/>
              <a:t>bookNo</a:t>
            </a:r>
            <a:r>
              <a:rPr lang="en-US" altLang="zh-CN" dirty="0"/>
              <a:t> IN ('b004', 'b007', 'b013');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WHERE</a:t>
            </a:r>
            <a:r>
              <a:rPr lang="zh-CN" altLang="zh-CN" dirty="0"/>
              <a:t>后面用</a:t>
            </a:r>
            <a:r>
              <a:rPr lang="en-US" altLang="zh-CN" dirty="0"/>
              <a:t>IN</a:t>
            </a:r>
            <a:r>
              <a:rPr lang="zh-CN" altLang="zh-CN" dirty="0"/>
              <a:t>把若干或条件合成一个集合的形式。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895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3687</TotalTime>
  <Words>1318</Words>
  <Application>Microsoft Office PowerPoint</Application>
  <PresentationFormat>宽屏</PresentationFormat>
  <Paragraphs>93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Tahoma</vt:lpstr>
      <vt:lpstr>Wingdings</vt:lpstr>
      <vt:lpstr>Blends</vt:lpstr>
      <vt:lpstr>数据库原理与应用</vt:lpstr>
      <vt:lpstr>预言大师</vt:lpstr>
      <vt:lpstr>示例数据库Lib的五个表</vt:lpstr>
      <vt:lpstr>WHERE查询条件</vt:lpstr>
      <vt:lpstr>WHERE子句</vt:lpstr>
      <vt:lpstr>判定运算</vt:lpstr>
      <vt:lpstr>复合查询条件</vt:lpstr>
      <vt:lpstr>多种查询条件</vt:lpstr>
      <vt:lpstr>多种查询条件</vt:lpstr>
      <vt:lpstr>NULL查询条件</vt:lpstr>
      <vt:lpstr>条件中不等号的使用</vt:lpstr>
      <vt:lpstr>条件范围的查询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szpt</cp:lastModifiedBy>
  <cp:revision>370</cp:revision>
  <dcterms:created xsi:type="dcterms:W3CDTF">2004-02-23T14:38:54Z</dcterms:created>
  <dcterms:modified xsi:type="dcterms:W3CDTF">2023-02-27T03:03:34Z</dcterms:modified>
</cp:coreProperties>
</file>