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413" r:id="rId2"/>
    <p:sldId id="446" r:id="rId3"/>
    <p:sldId id="422" r:id="rId4"/>
    <p:sldId id="437" r:id="rId5"/>
    <p:sldId id="438" r:id="rId6"/>
    <p:sldId id="439" r:id="rId7"/>
    <p:sldId id="440" r:id="rId8"/>
    <p:sldId id="441" r:id="rId9"/>
    <p:sldId id="445" r:id="rId10"/>
    <p:sldId id="442" r:id="rId11"/>
    <p:sldId id="443" r:id="rId12"/>
    <p:sldId id="444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7A"/>
    <a:srgbClr val="00E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9715" autoAdjust="0"/>
  </p:normalViewPr>
  <p:slideViewPr>
    <p:cSldViewPr>
      <p:cViewPr varScale="1">
        <p:scale>
          <a:sx n="99" d="100"/>
          <a:sy n="99" d="100"/>
        </p:scale>
        <p:origin x="9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E04ECF-DC69-4038-B1E8-BBC39008F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E04ECF-DC69-4038-B1E8-BBC39008F6E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47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2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38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93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7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939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4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75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0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3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7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3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9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6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93D43-3F16-44F6-99E7-D8BC4194942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4869160"/>
            <a:ext cx="495113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数学函数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中的数字函数与许多编程语言一样，有着多种计算的数学函数，例如求绝对值</a:t>
            </a:r>
            <a:r>
              <a:rPr lang="en-US" altLang="zh-CN" dirty="0"/>
              <a:t>ABS(x)</a:t>
            </a:r>
            <a:r>
              <a:rPr lang="zh-CN" altLang="zh-CN" dirty="0"/>
              <a:t>，返回大于或等于</a:t>
            </a:r>
            <a:r>
              <a:rPr lang="en-US" altLang="zh-CN" dirty="0"/>
              <a:t>x</a:t>
            </a:r>
            <a:r>
              <a:rPr lang="zh-CN" altLang="zh-CN" dirty="0"/>
              <a:t>的最小整数</a:t>
            </a:r>
            <a:r>
              <a:rPr lang="en-US" altLang="zh-CN" dirty="0"/>
              <a:t>CEIL(x)</a:t>
            </a:r>
            <a:r>
              <a:rPr lang="zh-CN" altLang="zh-CN" dirty="0"/>
              <a:t>等。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2-33</a:t>
            </a:r>
            <a:r>
              <a:rPr lang="zh-CN" altLang="zh-CN" dirty="0"/>
              <a:t>】查询书籍表</a:t>
            </a:r>
            <a:r>
              <a:rPr lang="en-US" altLang="zh-CN" dirty="0"/>
              <a:t>book</a:t>
            </a:r>
            <a:r>
              <a:rPr lang="zh-CN" altLang="zh-CN" dirty="0"/>
              <a:t>中单价的平均值</a:t>
            </a:r>
            <a:r>
              <a:rPr lang="en-US" altLang="zh-CN" dirty="0"/>
              <a:t>,</a:t>
            </a:r>
            <a:r>
              <a:rPr lang="zh-CN" altLang="zh-CN" dirty="0"/>
              <a:t>取整到大于或等于的最小整数。在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CEIL(AVG(price))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9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5373216"/>
            <a:ext cx="8191491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4149080"/>
            <a:ext cx="8767555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字符串函数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字符串函数在数据库中应用广泛，例如求字符串的长度、比较字符串的异同、截取字符串的一部分等。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2-34</a:t>
            </a:r>
            <a:r>
              <a:rPr lang="zh-CN" altLang="zh-CN" dirty="0"/>
              <a:t>】显示字符串“</a:t>
            </a:r>
            <a:r>
              <a:rPr lang="en-US" altLang="zh-CN" dirty="0"/>
              <a:t>SQL Server</a:t>
            </a:r>
            <a:r>
              <a:rPr lang="zh-CN" altLang="zh-CN" dirty="0"/>
              <a:t>数据库管理系统”的长度。在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LENGTH('SQL Server</a:t>
            </a:r>
            <a:r>
              <a:rPr lang="zh-CN" altLang="zh-CN" dirty="0"/>
              <a:t>数据库管理系统</a:t>
            </a:r>
            <a:r>
              <a:rPr lang="en-US" altLang="zh-CN" dirty="0"/>
              <a:t>');</a:t>
            </a:r>
            <a:endParaRPr lang="zh-CN" altLang="zh-CN" dirty="0"/>
          </a:p>
          <a:p>
            <a:r>
              <a:rPr lang="zh-CN" altLang="zh-CN" dirty="0"/>
              <a:t>比较两个字符串的异同。如果相同返回值为</a:t>
            </a:r>
            <a:r>
              <a:rPr lang="en-US" altLang="zh-CN" dirty="0"/>
              <a:t>0</a:t>
            </a:r>
            <a:r>
              <a:rPr lang="zh-CN" altLang="zh-CN" dirty="0"/>
              <a:t>，否则为</a:t>
            </a:r>
            <a:r>
              <a:rPr lang="en-US" altLang="zh-CN" dirty="0"/>
              <a:t>1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SELECT STRCMP('Hello World', 'Hello Wild');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94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5013176"/>
            <a:ext cx="7812616" cy="922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3429000"/>
            <a:ext cx="6463299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日期时间函数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日期函数在</a:t>
            </a:r>
            <a:r>
              <a:rPr lang="en-US" altLang="zh-CN" dirty="0"/>
              <a:t>MySQL</a:t>
            </a:r>
            <a:r>
              <a:rPr lang="zh-CN" altLang="zh-CN" dirty="0"/>
              <a:t>中应用广泛，例如显示指定日期是一周的第几天。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2-35</a:t>
            </a:r>
            <a:r>
              <a:rPr lang="zh-CN" altLang="zh-CN" dirty="0"/>
              <a:t>】显示指定日期是一周的第几天。在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DAYOFWEEK('1996-07-01');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例如</a:t>
            </a:r>
            <a:r>
              <a:rPr lang="en-US" altLang="zh-CN" dirty="0"/>
              <a:t>1996</a:t>
            </a:r>
            <a:r>
              <a:rPr lang="zh-CN" altLang="zh-CN" dirty="0"/>
              <a:t>年</a:t>
            </a:r>
            <a:r>
              <a:rPr lang="en-US" altLang="zh-CN" dirty="0"/>
              <a:t>7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日参加工作，距今工龄多少年，即显示当前日期离指定的日期有多少年。</a:t>
            </a:r>
          </a:p>
          <a:p>
            <a:pPr marL="0" indent="0">
              <a:buNone/>
            </a:pPr>
            <a:r>
              <a:rPr lang="en-US" altLang="zh-CN" dirty="0"/>
              <a:t>SELECT CURDATE();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YEAR(CURDATE()) - YEAR('1996/07/01');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0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集成电路之</a:t>
            </a:r>
            <a:r>
              <a:rPr lang="zh-CN" altLang="en-US" b="1" dirty="0" smtClean="0"/>
              <a:t>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硅谷是传奇人士扎堆之地。但是一个人要想在硅谷同时获得财富、威望和成就，实在比登天还难。举目远眺大概只有罗伯特</a:t>
            </a:r>
            <a:r>
              <a:rPr lang="en-US" altLang="zh-CN" dirty="0"/>
              <a:t>•</a:t>
            </a:r>
            <a:r>
              <a:rPr lang="zh-CN" altLang="en-US" dirty="0"/>
              <a:t>诺伊斯</a:t>
            </a:r>
            <a:r>
              <a:rPr lang="en-US" altLang="zh-CN" dirty="0"/>
              <a:t>(</a:t>
            </a:r>
            <a:r>
              <a:rPr lang="en-US" altLang="zh-CN" dirty="0" err="1"/>
              <a:t>Robort</a:t>
            </a:r>
            <a:r>
              <a:rPr lang="en-US" altLang="zh-CN" dirty="0"/>
              <a:t> Noyce)</a:t>
            </a:r>
            <a:r>
              <a:rPr lang="zh-CN" altLang="en-US" dirty="0"/>
              <a:t>才是惟一一位三位于一体式的人物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作为集成电路的发明者，诺伊斯在科学史上已名垂青史，这个具有划时代意义的发明促成了历史的大转折。而且他还与别人共同创办了两家硅谷最伟大的公司，第一家是半导体工业的摇篮</a:t>
            </a:r>
            <a:r>
              <a:rPr lang="en-US" altLang="zh-CN" dirty="0"/>
              <a:t>——</a:t>
            </a:r>
            <a:r>
              <a:rPr lang="zh-CN" altLang="en-US" dirty="0"/>
              <a:t>仙童（</a:t>
            </a:r>
            <a:r>
              <a:rPr lang="en-US" altLang="zh-CN" dirty="0"/>
              <a:t>Fairchild</a:t>
            </a:r>
            <a:r>
              <a:rPr lang="zh-CN" altLang="en-US" dirty="0"/>
              <a:t>）公司，这已成为历史；第二家则仍跻身美国最大的公司之列，这就是英特尔公司。他带着特有的神圣和威严，让同行和对手都得永远敬仰。以尖刻著称的硅谷杂志</a:t>
            </a:r>
            <a:r>
              <a:rPr lang="en-US" altLang="zh-CN" dirty="0"/>
              <a:t>《Upside》</a:t>
            </a:r>
            <a:r>
              <a:rPr lang="zh-CN" altLang="en-US" dirty="0"/>
              <a:t>敢对硅谷任何一位大腕儿进行任何刺激，但对诺伊斯却只能毕恭毕敬，在诺伊斯去世前几天的采访录，甚至成为杂志社经常炫耀的一种荣光。</a:t>
            </a:r>
          </a:p>
          <a:p>
            <a:r>
              <a:rPr lang="zh-CN" altLang="en-US" dirty="0"/>
              <a:t>在仙童，诺伊斯最大的成就是发明了集成电路。当基尔比在德州仪器用锗晶片研制集成电路时，诺伊斯和摩尔已把眼光直接盯住了硅晶片，因为硅的商业前景要远远超出锗。</a:t>
            </a:r>
            <a:r>
              <a:rPr lang="en-US" altLang="zh-CN" dirty="0"/>
              <a:t>1959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月，诺伊斯为“微型电路”申请了专利，但没有为他用平面处理技术制造的集成电路申请专利，直到同年</a:t>
            </a:r>
            <a:r>
              <a:rPr lang="en-US" altLang="zh-CN" dirty="0"/>
              <a:t>7</a:t>
            </a:r>
            <a:r>
              <a:rPr lang="zh-CN" altLang="en-US" dirty="0"/>
              <a:t>月才补全了这一手续。而此前德州仪器公司已宣布生产集成电路的产品，该公司的基尔比拥有第一个专利，但他的设计不实际，而诺伊斯则是第二个提出该专利的人。于是整个</a:t>
            </a:r>
            <a:r>
              <a:rPr lang="en-US" altLang="zh-CN" dirty="0"/>
              <a:t>60</a:t>
            </a:r>
            <a:r>
              <a:rPr lang="zh-CN" altLang="en-US" dirty="0"/>
              <a:t>年代，仙童和德仪相互控告，最后法庭将集成电路的发明专利授予了基尔比，而将关键的内部连接技术专利授予诺伊斯。诺伊斯的专利使仙童公司在沉闷的</a:t>
            </a:r>
            <a:r>
              <a:rPr lang="en-US" altLang="zh-CN" dirty="0"/>
              <a:t>70</a:t>
            </a:r>
            <a:r>
              <a:rPr lang="zh-CN" altLang="en-US" dirty="0"/>
              <a:t>年代得以存活下来，这一时期的仙童成为硅谷最具神话色彩的历史。</a:t>
            </a:r>
          </a:p>
          <a:p>
            <a:r>
              <a:rPr lang="zh-CN" altLang="en-US" dirty="0"/>
              <a:t>当然诺伊斯成就的最高峰还是英特尔公司，他与高登</a:t>
            </a:r>
            <a:r>
              <a:rPr lang="en-US" altLang="zh-CN" dirty="0"/>
              <a:t>•</a:t>
            </a:r>
            <a:r>
              <a:rPr lang="zh-CN" altLang="en-US" dirty="0"/>
              <a:t>摩尔和安迪</a:t>
            </a:r>
            <a:r>
              <a:rPr lang="en-US" altLang="zh-CN" dirty="0"/>
              <a:t>•</a:t>
            </a:r>
            <a:r>
              <a:rPr lang="zh-CN" altLang="en-US" dirty="0"/>
              <a:t>葛鲁夫一同创业，而且构建了业界极为罕见、完美和谐的三人“执政”局面。三人的合作只能说是天作之合，缺任何一位可能都会让英特尔历史大幅改写。诺伊斯自然是最耀眼的人物，传奇式的发明家、仙童公司的总经理和半导体业的“政治家”，他是英特尔公司的“脸面”。而甘于默默无闻的高登</a:t>
            </a:r>
            <a:r>
              <a:rPr lang="en-US" altLang="zh-CN" dirty="0"/>
              <a:t>•</a:t>
            </a:r>
            <a:r>
              <a:rPr lang="zh-CN" altLang="en-US" dirty="0"/>
              <a:t>摩尔则是公司的“心脏”，没有摩尔，英特尔不可能有足够的力量和士气；而没有强硬的葛鲁夫，英特尔甚至不会成为一家著名的大公司。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5" y="2779395"/>
            <a:ext cx="1143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示例数据库</a:t>
            </a:r>
            <a:r>
              <a:rPr lang="en-US" altLang="zh-CN" dirty="0"/>
              <a:t>Lib</a:t>
            </a:r>
            <a:r>
              <a:rPr lang="zh-CN" altLang="zh-CN" dirty="0"/>
              <a:t>的五个表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83" y="1952663"/>
            <a:ext cx="7334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4941168"/>
            <a:ext cx="567121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2420888"/>
            <a:ext cx="588723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消除重复行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当查询书籍表</a:t>
            </a:r>
            <a:r>
              <a:rPr lang="en-US" altLang="zh-CN" dirty="0"/>
              <a:t>book</a:t>
            </a:r>
            <a:r>
              <a:rPr lang="zh-CN" altLang="zh-CN" dirty="0"/>
              <a:t>的出版社信息时，如果简单的使用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publishName</a:t>
            </a:r>
            <a:r>
              <a:rPr lang="en-US" altLang="zh-CN" dirty="0"/>
              <a:t> FROM book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结果将出现很多重复的出版社名称。如何消除重复的信息，可以在相关的列名前使用</a:t>
            </a:r>
            <a:r>
              <a:rPr lang="en-US" altLang="zh-CN" dirty="0"/>
              <a:t>DISTINCT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2-9</a:t>
            </a:r>
            <a:r>
              <a:rPr lang="zh-CN" altLang="zh-CN" dirty="0"/>
              <a:t>】显示书籍表</a:t>
            </a:r>
            <a:r>
              <a:rPr lang="en-US" altLang="zh-CN" dirty="0"/>
              <a:t>book</a:t>
            </a:r>
            <a:r>
              <a:rPr lang="zh-CN" altLang="zh-CN" dirty="0"/>
              <a:t>的出版社名称，要求消除重复的名称。在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DISTINCT </a:t>
            </a:r>
            <a:r>
              <a:rPr lang="en-US" altLang="zh-CN" dirty="0" err="1"/>
              <a:t>publishName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7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76917" y="4725144"/>
            <a:ext cx="401502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76917" y="3573016"/>
            <a:ext cx="264687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2420888"/>
            <a:ext cx="257486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通配符的使用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/>
              <a:t>通配符是数据库技术里常用的一种技术，例如</a:t>
            </a:r>
            <a:r>
              <a:rPr lang="en-US" altLang="zh-CN" dirty="0"/>
              <a:t>“%”</a:t>
            </a:r>
            <a:r>
              <a:rPr lang="zh-CN" altLang="zh-CN" dirty="0"/>
              <a:t>表示一个或多个字符，</a:t>
            </a:r>
            <a:r>
              <a:rPr lang="en-US" altLang="zh-CN" dirty="0"/>
              <a:t>“_”</a:t>
            </a:r>
            <a:r>
              <a:rPr lang="zh-CN" altLang="zh-CN" dirty="0"/>
              <a:t>表示一个字符。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2-10</a:t>
            </a:r>
            <a:r>
              <a:rPr lang="zh-CN" altLang="zh-CN" dirty="0"/>
              <a:t>】显示书籍表</a:t>
            </a:r>
            <a:r>
              <a:rPr lang="en-US" altLang="zh-CN" dirty="0"/>
              <a:t>book</a:t>
            </a:r>
            <a:r>
              <a:rPr lang="zh-CN" altLang="zh-CN" dirty="0"/>
              <a:t>的作者姓曹的信息，要求显示书名和作者名。在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, author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author LIKE '</a:t>
            </a:r>
            <a:r>
              <a:rPr lang="zh-CN" altLang="zh-CN" dirty="0"/>
              <a:t>曹</a:t>
            </a:r>
            <a:r>
              <a:rPr lang="en-US" altLang="zh-CN" dirty="0" smtClean="0"/>
              <a:t>%';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如果作者姓名第二个字是</a:t>
            </a:r>
            <a:r>
              <a:rPr lang="en-US" altLang="zh-CN" dirty="0"/>
              <a:t>“</a:t>
            </a:r>
            <a:r>
              <a:rPr lang="zh-CN" altLang="zh-CN" dirty="0"/>
              <a:t>正</a:t>
            </a:r>
            <a:r>
              <a:rPr lang="en-US" altLang="zh-CN" dirty="0"/>
              <a:t>”</a:t>
            </a:r>
            <a:r>
              <a:rPr lang="zh-CN" altLang="zh-CN" dirty="0"/>
              <a:t>的，则语句改为：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, author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author LIKE '_</a:t>
            </a:r>
            <a:r>
              <a:rPr lang="zh-CN" altLang="zh-CN" dirty="0"/>
              <a:t>正</a:t>
            </a:r>
            <a:r>
              <a:rPr lang="en-US" altLang="zh-CN" dirty="0" smtClean="0"/>
              <a:t>%';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如果查询书籍名称里包含</a:t>
            </a:r>
            <a:r>
              <a:rPr lang="en-US" altLang="zh-CN" dirty="0"/>
              <a:t>“_”</a:t>
            </a:r>
            <a:r>
              <a:rPr lang="zh-CN" altLang="zh-CN" dirty="0"/>
              <a:t>的书名和作者名，则语句可以为：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, author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bookName</a:t>
            </a:r>
            <a:r>
              <a:rPr lang="en-US" altLang="zh-CN" dirty="0"/>
              <a:t> LIKE '%#_%' ESCAPE </a:t>
            </a:r>
            <a:r>
              <a:rPr lang="en-US" altLang="zh-CN" dirty="0" smtClean="0"/>
              <a:t>'#';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这里的</a:t>
            </a:r>
            <a:r>
              <a:rPr lang="en-US" altLang="zh-CN" dirty="0"/>
              <a:t>“#”</a:t>
            </a:r>
            <a:r>
              <a:rPr lang="zh-CN" altLang="zh-CN" dirty="0"/>
              <a:t>用</a:t>
            </a:r>
            <a:r>
              <a:rPr lang="en-US" altLang="zh-CN" dirty="0"/>
              <a:t>ESCAPE</a:t>
            </a:r>
            <a:r>
              <a:rPr lang="zh-CN" altLang="zh-CN" dirty="0"/>
              <a:t>说明，则其后面的下划线就失去通配符的意义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7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4869160"/>
            <a:ext cx="509514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3239161"/>
            <a:ext cx="5959243" cy="98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改变结果列名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当执行查询命令时，显示结果的表头是真是数据表的列名。如果改变它们，则需要使用 </a:t>
            </a:r>
            <a:r>
              <a:rPr lang="en-US" altLang="zh-CN" dirty="0"/>
              <a:t>“AS”</a:t>
            </a:r>
            <a:r>
              <a:rPr lang="zh-CN" altLang="zh-CN" dirty="0"/>
              <a:t>或者空格的方式。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2-11</a:t>
            </a:r>
            <a:r>
              <a:rPr lang="zh-CN" altLang="zh-CN" dirty="0"/>
              <a:t>】更改【例</a:t>
            </a:r>
            <a:r>
              <a:rPr lang="en-US" altLang="zh-CN" dirty="0"/>
              <a:t>2-10</a:t>
            </a:r>
            <a:r>
              <a:rPr lang="zh-CN" altLang="zh-CN" dirty="0"/>
              <a:t>】的显示结果，要求</a:t>
            </a:r>
            <a:r>
              <a:rPr lang="en-US" altLang="zh-CN" dirty="0" err="1"/>
              <a:t>bookName</a:t>
            </a:r>
            <a:r>
              <a:rPr lang="zh-CN" altLang="zh-CN" dirty="0"/>
              <a:t>列显示为书名，</a:t>
            </a:r>
            <a:r>
              <a:rPr lang="en-US" altLang="zh-CN" dirty="0"/>
              <a:t>author</a:t>
            </a:r>
            <a:r>
              <a:rPr lang="zh-CN" altLang="zh-CN" dirty="0"/>
              <a:t>列显示为作者。在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 AS '</a:t>
            </a:r>
            <a:r>
              <a:rPr lang="zh-CN" altLang="zh-CN" dirty="0"/>
              <a:t>书名</a:t>
            </a:r>
            <a:r>
              <a:rPr lang="en-US" altLang="zh-CN" dirty="0"/>
              <a:t>', author AS '</a:t>
            </a:r>
            <a:r>
              <a:rPr lang="zh-CN" altLang="zh-CN" dirty="0"/>
              <a:t>作者</a:t>
            </a:r>
            <a:r>
              <a:rPr lang="en-US" altLang="zh-CN" dirty="0"/>
              <a:t>'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author LIKE '</a:t>
            </a:r>
            <a:r>
              <a:rPr lang="zh-CN" altLang="zh-CN" dirty="0"/>
              <a:t>曹</a:t>
            </a:r>
            <a:r>
              <a:rPr lang="en-US" altLang="zh-CN" dirty="0" smtClean="0"/>
              <a:t>%';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或者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 '</a:t>
            </a:r>
            <a:r>
              <a:rPr lang="zh-CN" altLang="zh-CN" dirty="0"/>
              <a:t>书名</a:t>
            </a:r>
            <a:r>
              <a:rPr lang="en-US" altLang="zh-CN" dirty="0"/>
              <a:t>', author '</a:t>
            </a:r>
            <a:r>
              <a:rPr lang="zh-CN" altLang="zh-CN" dirty="0"/>
              <a:t>作者</a:t>
            </a:r>
            <a:r>
              <a:rPr lang="en-US" altLang="zh-CN" dirty="0"/>
              <a:t>'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author LIKE '</a:t>
            </a:r>
            <a:r>
              <a:rPr lang="zh-CN" altLang="zh-CN" dirty="0"/>
              <a:t>曹</a:t>
            </a:r>
            <a:r>
              <a:rPr lang="en-US" altLang="zh-CN" dirty="0" smtClean="0"/>
              <a:t>%';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5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4365104"/>
            <a:ext cx="8623539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显示计算结果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数据库表中的列值和列值之间可以进行计算。例如，在书籍表</a:t>
            </a:r>
            <a:r>
              <a:rPr lang="en-US" altLang="zh-CN" dirty="0"/>
              <a:t>book</a:t>
            </a:r>
            <a:r>
              <a:rPr lang="zh-CN" altLang="zh-CN" dirty="0"/>
              <a:t>中，有单价和存量数，可以求得该书籍的总价值。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2-12</a:t>
            </a:r>
            <a:r>
              <a:rPr lang="zh-CN" altLang="zh-CN" dirty="0"/>
              <a:t>】求每一图书的总价值，显示书名、单价、存量和总价值。在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 AS '</a:t>
            </a:r>
            <a:r>
              <a:rPr lang="zh-CN" altLang="zh-CN" dirty="0"/>
              <a:t>书名</a:t>
            </a:r>
            <a:r>
              <a:rPr lang="en-US" altLang="zh-CN" dirty="0"/>
              <a:t>' , price AS '</a:t>
            </a:r>
            <a:r>
              <a:rPr lang="zh-CN" altLang="zh-CN" dirty="0"/>
              <a:t>单价</a:t>
            </a:r>
            <a:r>
              <a:rPr lang="en-US" altLang="zh-CN" dirty="0"/>
              <a:t>',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number AS '</a:t>
            </a:r>
            <a:r>
              <a:rPr lang="zh-CN" altLang="zh-CN" dirty="0"/>
              <a:t>存量</a:t>
            </a:r>
            <a:r>
              <a:rPr lang="en-US" altLang="zh-CN" dirty="0"/>
              <a:t>', price*number AS '</a:t>
            </a:r>
            <a:r>
              <a:rPr lang="zh-CN" altLang="zh-CN" dirty="0"/>
              <a:t>总价值</a:t>
            </a:r>
            <a:r>
              <a:rPr lang="en-US" altLang="zh-CN" dirty="0"/>
              <a:t>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1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5085184"/>
            <a:ext cx="9703659" cy="104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利用聚合函数计算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聚合函数对一组值执行计算，并返回单个值，也被称为组函数。例如库存图书很多，想知道最贵的书、最便宜的书和平均价格是多少，可以通过聚合函数</a:t>
            </a:r>
            <a:r>
              <a:rPr lang="en-US" altLang="zh-CN" dirty="0"/>
              <a:t>MAX()</a:t>
            </a:r>
            <a:r>
              <a:rPr lang="zh-CN" altLang="zh-CN" dirty="0"/>
              <a:t>、</a:t>
            </a:r>
            <a:r>
              <a:rPr lang="en-US" altLang="zh-CN" dirty="0"/>
              <a:t>MIN()</a:t>
            </a:r>
            <a:r>
              <a:rPr lang="zh-CN" altLang="zh-CN" dirty="0"/>
              <a:t>、</a:t>
            </a:r>
            <a:r>
              <a:rPr lang="en-US" altLang="zh-CN" dirty="0"/>
              <a:t>AVG()</a:t>
            </a:r>
            <a:r>
              <a:rPr lang="zh-CN" altLang="zh-CN" dirty="0"/>
              <a:t>和</a:t>
            </a:r>
            <a:r>
              <a:rPr lang="en-US" altLang="zh-CN" dirty="0"/>
              <a:t>SUM()</a:t>
            </a:r>
            <a:r>
              <a:rPr lang="zh-CN" altLang="zh-CN" dirty="0"/>
              <a:t>进行查询。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2-13</a:t>
            </a:r>
            <a:r>
              <a:rPr lang="zh-CN" altLang="zh-CN" dirty="0"/>
              <a:t>】在书籍表</a:t>
            </a:r>
            <a:r>
              <a:rPr lang="en-US" altLang="zh-CN" dirty="0"/>
              <a:t>book</a:t>
            </a:r>
            <a:r>
              <a:rPr lang="zh-CN" altLang="zh-CN" dirty="0"/>
              <a:t>中，查询最贵的书是平均价格的多少倍、最便宜的书与平均价格差多少。在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MAX(price)/AVG(price), MIN(price)-AVG(price)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9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4437112"/>
            <a:ext cx="9673983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聚合函数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MySQL</a:t>
            </a:r>
            <a:r>
              <a:rPr lang="zh-CN" altLang="zh-CN" sz="2400" dirty="0"/>
              <a:t>的聚合函数（</a:t>
            </a:r>
            <a:r>
              <a:rPr lang="en-US" altLang="zh-CN" sz="2400" dirty="0"/>
              <a:t>Aggregate Function</a:t>
            </a:r>
            <a:r>
              <a:rPr lang="zh-CN" altLang="zh-CN" sz="2400" dirty="0"/>
              <a:t>）计算从列中取得的值，返回一个单一的值。</a:t>
            </a:r>
          </a:p>
          <a:p>
            <a:r>
              <a:rPr lang="en-US" altLang="zh-CN" sz="2400" dirty="0"/>
              <a:t>AVG()</a:t>
            </a:r>
            <a:r>
              <a:rPr lang="zh-CN" altLang="zh-CN" sz="2400" dirty="0"/>
              <a:t>返回平均值，</a:t>
            </a:r>
            <a:r>
              <a:rPr lang="en-US" altLang="zh-CN" sz="2400" dirty="0"/>
              <a:t>COUNT()</a:t>
            </a:r>
            <a:r>
              <a:rPr lang="zh-CN" altLang="zh-CN" sz="2400" dirty="0"/>
              <a:t>返回行数，</a:t>
            </a:r>
            <a:r>
              <a:rPr lang="en-US" altLang="zh-CN" sz="2400" dirty="0"/>
              <a:t>MAX()</a:t>
            </a:r>
            <a:r>
              <a:rPr lang="zh-CN" altLang="zh-CN" sz="2400" dirty="0"/>
              <a:t>返回最大值，</a:t>
            </a:r>
            <a:r>
              <a:rPr lang="en-US" altLang="zh-CN" sz="2400" dirty="0"/>
              <a:t>MIN()</a:t>
            </a:r>
            <a:r>
              <a:rPr lang="zh-CN" altLang="zh-CN" sz="2400" dirty="0"/>
              <a:t>返回最小值，</a:t>
            </a:r>
            <a:r>
              <a:rPr lang="en-US" altLang="zh-CN" sz="2400" dirty="0"/>
              <a:t>SUM()</a:t>
            </a:r>
            <a:r>
              <a:rPr lang="zh-CN" altLang="zh-CN" sz="2400" dirty="0"/>
              <a:t>返回总和。</a:t>
            </a:r>
          </a:p>
          <a:p>
            <a:r>
              <a:rPr lang="zh-CN" altLang="zh-CN" sz="2400" dirty="0"/>
              <a:t>【例</a:t>
            </a:r>
            <a:r>
              <a:rPr lang="en-US" altLang="zh-CN" sz="2400" dirty="0"/>
              <a:t>2-32</a:t>
            </a:r>
            <a:r>
              <a:rPr lang="zh-CN" altLang="zh-CN" sz="2400" dirty="0"/>
              <a:t>】查询书籍表</a:t>
            </a:r>
            <a:r>
              <a:rPr lang="en-US" altLang="zh-CN" sz="2400" dirty="0"/>
              <a:t>book</a:t>
            </a:r>
            <a:r>
              <a:rPr lang="zh-CN" altLang="zh-CN" sz="2400" dirty="0"/>
              <a:t>中书籍总数、单价的平均值，最大值、最小值和价值总和。在</a:t>
            </a:r>
            <a:r>
              <a:rPr lang="en-US" altLang="zh-CN" sz="2400" dirty="0"/>
              <a:t>MySQL</a:t>
            </a:r>
            <a:r>
              <a:rPr lang="zh-CN" altLang="zh-CN" sz="2400" dirty="0"/>
              <a:t>命令行窗口中执行如下</a:t>
            </a:r>
            <a:r>
              <a:rPr lang="en-US" altLang="zh-CN" sz="2400" dirty="0"/>
              <a:t>SQL</a:t>
            </a:r>
            <a:r>
              <a:rPr lang="zh-CN" altLang="zh-CN" sz="2400" dirty="0"/>
              <a:t>语句：</a:t>
            </a:r>
          </a:p>
          <a:p>
            <a:pPr marL="0" indent="0">
              <a:buNone/>
            </a:pPr>
            <a:r>
              <a:rPr lang="en-US" altLang="zh-CN" sz="2400" dirty="0"/>
              <a:t>SELECT COUNT(*) AS </a:t>
            </a:r>
            <a:r>
              <a:rPr lang="zh-CN" altLang="zh-CN" sz="2400" dirty="0"/>
              <a:t>总数</a:t>
            </a:r>
            <a:r>
              <a:rPr lang="en-US" altLang="zh-CN" sz="2400" dirty="0"/>
              <a:t>, AVG(price) AS </a:t>
            </a:r>
            <a:r>
              <a:rPr lang="zh-CN" altLang="zh-CN" sz="2400" dirty="0"/>
              <a:t>均价</a:t>
            </a:r>
            <a:r>
              <a:rPr lang="en-US" altLang="zh-CN" sz="2400" dirty="0"/>
              <a:t>, MAX(price) AS </a:t>
            </a:r>
            <a:r>
              <a:rPr lang="zh-CN" altLang="zh-CN" sz="2400" dirty="0"/>
              <a:t>最贵</a:t>
            </a:r>
            <a:r>
              <a:rPr lang="en-US" altLang="zh-CN" sz="2400" dirty="0"/>
              <a:t>,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MIN(price) AS </a:t>
            </a:r>
            <a:r>
              <a:rPr lang="zh-CN" altLang="zh-CN" sz="2400" dirty="0"/>
              <a:t>最便宜</a:t>
            </a:r>
            <a:r>
              <a:rPr lang="en-US" altLang="zh-CN" sz="2400" dirty="0"/>
              <a:t>, SUM(price*number) AS </a:t>
            </a:r>
            <a:r>
              <a:rPr lang="zh-CN" altLang="zh-CN" sz="2400" dirty="0"/>
              <a:t>价值总和 </a:t>
            </a:r>
          </a:p>
          <a:p>
            <a:pPr marL="0" indent="0">
              <a:buNone/>
            </a:pPr>
            <a:r>
              <a:rPr lang="en-US" altLang="zh-CN" sz="2400" dirty="0"/>
              <a:t>FROM book;</a:t>
            </a:r>
            <a:endParaRPr lang="zh-CN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6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3679</TotalTime>
  <Words>1461</Words>
  <Application>Microsoft Office PowerPoint</Application>
  <PresentationFormat>宽屏</PresentationFormat>
  <Paragraphs>96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Tahoma</vt:lpstr>
      <vt:lpstr>Wingdings</vt:lpstr>
      <vt:lpstr>Blends</vt:lpstr>
      <vt:lpstr>数据库原理与应用</vt:lpstr>
      <vt:lpstr>集成电路之父</vt:lpstr>
      <vt:lpstr>示例数据库Lib的五个表</vt:lpstr>
      <vt:lpstr>消除重复行</vt:lpstr>
      <vt:lpstr>通配符的使用</vt:lpstr>
      <vt:lpstr>改变结果列名</vt:lpstr>
      <vt:lpstr>显示计算结果</vt:lpstr>
      <vt:lpstr>利用聚合函数计算</vt:lpstr>
      <vt:lpstr>聚合函数</vt:lpstr>
      <vt:lpstr>数学函数</vt:lpstr>
      <vt:lpstr>字符串函数</vt:lpstr>
      <vt:lpstr>日期时间函数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SZPT</cp:lastModifiedBy>
  <cp:revision>370</cp:revision>
  <dcterms:created xsi:type="dcterms:W3CDTF">2004-02-23T14:38:54Z</dcterms:created>
  <dcterms:modified xsi:type="dcterms:W3CDTF">2023-02-27T07:43:39Z</dcterms:modified>
</cp:coreProperties>
</file>