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413" r:id="rId2"/>
    <p:sldId id="464" r:id="rId3"/>
    <p:sldId id="422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7A"/>
    <a:srgbClr val="00E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4" autoAdjust="0"/>
    <p:restoredTop sz="78309" autoAdjust="0"/>
  </p:normalViewPr>
  <p:slideViewPr>
    <p:cSldViewPr>
      <p:cViewPr varScale="1">
        <p:scale>
          <a:sx n="86" d="100"/>
          <a:sy n="86" d="100"/>
        </p:scale>
        <p:origin x="147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E04ECF-DC69-4038-B1E8-BBC39008F6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870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EA93D43-3F16-44F6-99E7-D8BC419494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23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570E-CDEB-4C56-9953-9D0DEAF3C6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38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F775B-0AAD-48BA-9C8F-C44D530E8E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930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A5690-EE6D-4410-A151-394FB2FE4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177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EAC4B-3552-4DCB-BF7D-7FDB352F10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939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305DF-F239-48CE-A4F0-DB3F7E1CBA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45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hangingPunct="1">
              <a:defRPr/>
            </a:lvl1pPr>
            <a:lvl2pPr eaLnBrk="1" hangingPunct="1">
              <a:defRPr/>
            </a:lvl2pPr>
            <a:lvl3pPr eaLnBrk="1" hangingPunct="1">
              <a:defRPr/>
            </a:lvl3pPr>
            <a:lvl4pPr eaLnBrk="1" hangingPunct="1">
              <a:defRPr/>
            </a:lvl4pPr>
            <a:lvl5pPr eaLnBrk="1" hangingPunct="1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D794-6426-4DA6-845E-DB825B8FBC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758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20166-A78A-45EC-B37F-B604509E6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09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4DC25-79B3-4C23-877B-821188C1D4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332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6DA7E-FB3E-4A8F-ADAE-7049511FA6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15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5213B-DD9D-4E0C-8901-6CC0CBDED3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75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7D2DB-A16C-4261-A730-24021D6CC5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03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4A9B1-F846-4B8A-9E33-453A3D57F6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92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6F1A7-D2DE-4E9E-AF4C-A0DC18B08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567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60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046266A-0D0F-48C1-A921-C0798956E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数据库原理与应用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教师：张健</a:t>
            </a:r>
            <a:endParaRPr lang="en-US" altLang="zh-CN" dirty="0"/>
          </a:p>
          <a:p>
            <a:r>
              <a:rPr lang="zh-CN" altLang="en-US" dirty="0"/>
              <a:t>办公室：厚德楼</a:t>
            </a:r>
            <a:r>
              <a:rPr lang="en-US" altLang="zh-CN" dirty="0" smtClean="0"/>
              <a:t>413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93D43-3F16-44F6-99E7-D8BC4194942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34585" y="5085184"/>
            <a:ext cx="10250047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34585" y="2564904"/>
            <a:ext cx="5137479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左外连接与右外连接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2-21</a:t>
            </a:r>
            <a:r>
              <a:rPr lang="zh-CN" altLang="zh-CN" dirty="0"/>
              <a:t>】查找图书借阅信息，要求显示书籍名称和对应的读者号，没有被借阅的书也显示出来。在</a:t>
            </a:r>
            <a:r>
              <a:rPr lang="en-US" altLang="zh-CN" dirty="0"/>
              <a:t>MySQL</a:t>
            </a:r>
            <a:r>
              <a:rPr lang="zh-CN" altLang="zh-CN" dirty="0"/>
              <a:t>命令行窗口中执行如下</a:t>
            </a:r>
            <a:r>
              <a:rPr lang="en-US" altLang="zh-CN" dirty="0"/>
              <a:t>SQL</a:t>
            </a:r>
            <a:r>
              <a:rPr lang="zh-CN" altLang="zh-CN" dirty="0"/>
              <a:t>语句：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bookName,readerNo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book LEFT OUTER join borrow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ON </a:t>
            </a:r>
            <a:r>
              <a:rPr lang="en-US" altLang="zh-CN" dirty="0" err="1"/>
              <a:t>book.bookNo</a:t>
            </a:r>
            <a:r>
              <a:rPr lang="en-US" altLang="zh-CN" dirty="0"/>
              <a:t>=</a:t>
            </a:r>
            <a:r>
              <a:rPr lang="en-US" altLang="zh-CN" dirty="0" err="1"/>
              <a:t>borrow.bookNo</a:t>
            </a:r>
            <a:endParaRPr lang="zh-CN" altLang="zh-CN" dirty="0"/>
          </a:p>
          <a:p>
            <a:endParaRPr lang="en-US" altLang="zh-CN" dirty="0" smtClean="0"/>
          </a:p>
          <a:p>
            <a:r>
              <a:rPr lang="zh-CN" altLang="zh-CN" dirty="0" smtClean="0"/>
              <a:t>上述</a:t>
            </a:r>
            <a:r>
              <a:rPr lang="zh-CN" altLang="zh-CN" dirty="0"/>
              <a:t>语句运行后，先显示借阅信息，在这之后，还把没有被借阅过的书籍名称显示出来。</a:t>
            </a:r>
          </a:p>
          <a:p>
            <a:r>
              <a:rPr lang="zh-CN" altLang="zh-CN" dirty="0"/>
              <a:t>使用右外连接，显示借阅信息，要求显示读者号和书籍号，没有借阅记录的读者号也显示出来。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reader.readerNo,borrow.bookNo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borrow RIGHT OUTER JOIN reader ON </a:t>
            </a:r>
            <a:r>
              <a:rPr lang="en-US" altLang="zh-CN" dirty="0" err="1"/>
              <a:t>reader.readerNo</a:t>
            </a:r>
            <a:r>
              <a:rPr lang="en-US" altLang="zh-CN" dirty="0"/>
              <a:t>=</a:t>
            </a:r>
            <a:r>
              <a:rPr lang="en-US" altLang="zh-CN" dirty="0" err="1"/>
              <a:t>borrow.readerNo</a:t>
            </a:r>
            <a:r>
              <a:rPr lang="en-US" altLang="zh-CN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66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6917" y="3140968"/>
            <a:ext cx="7975467" cy="273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组合查询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2-22</a:t>
            </a:r>
            <a:r>
              <a:rPr lang="zh-CN" altLang="zh-CN" dirty="0"/>
              <a:t>】显示借阅信息，要求显示未还的读者姓名、书籍名称，要求按应该还书的时间顺序排列。在</a:t>
            </a:r>
            <a:r>
              <a:rPr lang="en-US" altLang="zh-CN" dirty="0"/>
              <a:t>MySQL</a:t>
            </a:r>
            <a:r>
              <a:rPr lang="zh-CN" altLang="zh-CN" dirty="0"/>
              <a:t>命令行窗口中执行如下</a:t>
            </a:r>
            <a:r>
              <a:rPr lang="en-US" altLang="zh-CN" dirty="0"/>
              <a:t>SQL</a:t>
            </a:r>
            <a:r>
              <a:rPr lang="zh-CN" altLang="zh-CN" dirty="0"/>
              <a:t>语句：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reader.readerName</a:t>
            </a:r>
            <a:r>
              <a:rPr lang="en-US" altLang="zh-CN" dirty="0"/>
              <a:t>, </a:t>
            </a:r>
            <a:r>
              <a:rPr lang="en-US" altLang="zh-CN" dirty="0" err="1"/>
              <a:t>bookName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reader JOIN borrow ON </a:t>
            </a:r>
            <a:r>
              <a:rPr lang="en-US" altLang="zh-CN" dirty="0" err="1"/>
              <a:t>reader.readerNo</a:t>
            </a:r>
            <a:r>
              <a:rPr lang="en-US" altLang="zh-CN" dirty="0"/>
              <a:t>=</a:t>
            </a:r>
            <a:r>
              <a:rPr lang="en-US" altLang="zh-CN" dirty="0" err="1"/>
              <a:t>borrow.readerNo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JOIN book ON </a:t>
            </a:r>
            <a:r>
              <a:rPr lang="en-US" altLang="zh-CN" dirty="0" err="1"/>
              <a:t>borrow.bookNo</a:t>
            </a:r>
            <a:r>
              <a:rPr lang="en-US" altLang="zh-CN" dirty="0"/>
              <a:t>=</a:t>
            </a:r>
            <a:r>
              <a:rPr lang="en-US" altLang="zh-CN" dirty="0" err="1"/>
              <a:t>book.bookNo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re_turn</a:t>
            </a:r>
            <a:r>
              <a:rPr lang="en-US" altLang="zh-CN" dirty="0"/>
              <a:t>='</a:t>
            </a:r>
            <a:r>
              <a:rPr lang="zh-CN" altLang="zh-CN" dirty="0"/>
              <a:t>否</a:t>
            </a:r>
            <a:r>
              <a:rPr lang="en-US" altLang="zh-CN" dirty="0"/>
              <a:t>'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ORDER BY </a:t>
            </a:r>
            <a:r>
              <a:rPr lang="en-US" altLang="zh-CN" dirty="0" err="1"/>
              <a:t>returnDate</a:t>
            </a:r>
            <a:r>
              <a:rPr lang="en-US" altLang="zh-CN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105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6917" y="3429000"/>
            <a:ext cx="7111371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组合查询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2-22</a:t>
            </a:r>
            <a:r>
              <a:rPr lang="zh-CN" altLang="zh-CN" dirty="0"/>
              <a:t>】显示借阅信息，要求显示未还的读者姓名、书籍名称，要求按应该还书的时间顺序排列。在</a:t>
            </a:r>
            <a:r>
              <a:rPr lang="en-US" altLang="zh-CN" dirty="0"/>
              <a:t>MySQL</a:t>
            </a:r>
            <a:r>
              <a:rPr lang="zh-CN" altLang="zh-CN" dirty="0"/>
              <a:t>命令行窗口中执行如下</a:t>
            </a:r>
            <a:r>
              <a:rPr lang="en-US" altLang="zh-CN" dirty="0"/>
              <a:t>SQL</a:t>
            </a:r>
            <a:r>
              <a:rPr lang="zh-CN" altLang="zh-CN" dirty="0"/>
              <a:t>语句：</a:t>
            </a:r>
          </a:p>
          <a:p>
            <a:r>
              <a:rPr lang="zh-CN" altLang="zh-CN" dirty="0"/>
              <a:t>连接条件写在</a:t>
            </a:r>
            <a:r>
              <a:rPr lang="en-US" altLang="zh-CN" dirty="0"/>
              <a:t>WHERE</a:t>
            </a:r>
            <a:r>
              <a:rPr lang="zh-CN" altLang="zh-CN" dirty="0"/>
              <a:t>子句后面，则为：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reader.readerName</a:t>
            </a:r>
            <a:r>
              <a:rPr lang="en-US" altLang="zh-CN" dirty="0"/>
              <a:t>, </a:t>
            </a:r>
            <a:r>
              <a:rPr lang="en-US" altLang="zh-CN" dirty="0" err="1"/>
              <a:t>bookName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reader, borrow, book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re_turn</a:t>
            </a:r>
            <a:r>
              <a:rPr lang="en-US" altLang="zh-CN" dirty="0"/>
              <a:t>='</a:t>
            </a:r>
            <a:r>
              <a:rPr lang="zh-CN" altLang="zh-CN" dirty="0"/>
              <a:t>否</a:t>
            </a:r>
            <a:r>
              <a:rPr lang="en-US" altLang="zh-CN" dirty="0"/>
              <a:t>'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AND </a:t>
            </a:r>
            <a:r>
              <a:rPr lang="en-US" altLang="zh-CN" dirty="0" err="1"/>
              <a:t>reader.readerNo</a:t>
            </a:r>
            <a:r>
              <a:rPr lang="en-US" altLang="zh-CN" dirty="0"/>
              <a:t>=</a:t>
            </a:r>
            <a:r>
              <a:rPr lang="en-US" altLang="zh-CN" dirty="0" err="1"/>
              <a:t>borrow.readerNo</a:t>
            </a:r>
            <a:r>
              <a:rPr lang="en-US" altLang="zh-CN" dirty="0"/>
              <a:t> AND </a:t>
            </a:r>
            <a:r>
              <a:rPr lang="en-US" altLang="zh-CN" dirty="0" err="1"/>
              <a:t>borrow.bookNo</a:t>
            </a:r>
            <a:r>
              <a:rPr lang="en-US" altLang="zh-CN" dirty="0"/>
              <a:t>=</a:t>
            </a:r>
            <a:r>
              <a:rPr lang="en-US" altLang="zh-CN" dirty="0" err="1"/>
              <a:t>book.bookNo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ORDER BY </a:t>
            </a:r>
            <a:r>
              <a:rPr lang="en-US" altLang="zh-CN" dirty="0" err="1"/>
              <a:t>returnDate</a:t>
            </a:r>
            <a:r>
              <a:rPr lang="en-US" altLang="zh-CN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3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6917" y="2636912"/>
            <a:ext cx="7903459" cy="288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组合查询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显示从未借过书的读者信息，要求显示读者号和姓名。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readerNo</a:t>
            </a:r>
            <a:r>
              <a:rPr lang="en-US" altLang="zh-CN" dirty="0"/>
              <a:t>, </a:t>
            </a:r>
            <a:r>
              <a:rPr lang="en-US" altLang="zh-CN" dirty="0" err="1"/>
              <a:t>readerName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reader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NOT </a:t>
            </a:r>
            <a:r>
              <a:rPr lang="en-US" altLang="zh-CN" dirty="0" smtClean="0"/>
              <a:t>EXISTS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(SELECT </a:t>
            </a:r>
            <a:r>
              <a:rPr lang="en-US" altLang="zh-CN" dirty="0" err="1"/>
              <a:t>readerNo</a:t>
            </a:r>
            <a:r>
              <a:rPr lang="en-US" altLang="zh-CN" dirty="0"/>
              <a:t> FROM borrow WHERE </a:t>
            </a:r>
            <a:r>
              <a:rPr lang="en-US" altLang="zh-CN" dirty="0" err="1"/>
              <a:t>readerno</a:t>
            </a:r>
            <a:r>
              <a:rPr lang="en-US" altLang="zh-CN" dirty="0"/>
              <a:t>=</a:t>
            </a:r>
            <a:r>
              <a:rPr lang="en-US" altLang="zh-CN" dirty="0" err="1"/>
              <a:t>reader.readerNo</a:t>
            </a:r>
            <a:r>
              <a:rPr lang="en-US" altLang="zh-CN" dirty="0"/>
              <a:t>);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672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34585" y="3429000"/>
            <a:ext cx="3841335" cy="2520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UNION</a:t>
            </a:r>
            <a:r>
              <a:rPr lang="zh-CN" altLang="zh-CN" dirty="0"/>
              <a:t>合并查询结果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UNION</a:t>
            </a:r>
            <a:r>
              <a:rPr lang="zh-CN" altLang="zh-CN" dirty="0"/>
              <a:t>子句可以将若干个查询结果合并。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2-23</a:t>
            </a:r>
            <a:r>
              <a:rPr lang="zh-CN" altLang="zh-CN" dirty="0"/>
              <a:t>】先列表显示书籍名称，之后再显示读者姓名。在</a:t>
            </a:r>
            <a:r>
              <a:rPr lang="en-US" altLang="zh-CN" dirty="0"/>
              <a:t>MySQL</a:t>
            </a:r>
            <a:r>
              <a:rPr lang="zh-CN" altLang="zh-CN" dirty="0"/>
              <a:t>命令行窗口中执行如下</a:t>
            </a:r>
            <a:r>
              <a:rPr lang="en-US" altLang="zh-CN" dirty="0"/>
              <a:t>SQL</a:t>
            </a:r>
            <a:r>
              <a:rPr lang="zh-CN" altLang="zh-CN" dirty="0"/>
              <a:t>语句：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bookName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book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UNION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readerName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reader;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0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</a:t>
            </a:r>
            <a:r>
              <a:rPr lang="zh-CN" altLang="en-US" dirty="0"/>
              <a:t>之</a:t>
            </a:r>
            <a:r>
              <a:rPr lang="zh-CN" altLang="en-US" dirty="0" smtClean="0"/>
              <a:t>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创造出世界上第一台微电脑的殊荣，现在一般都归到爱德华</a:t>
            </a:r>
            <a:r>
              <a:rPr lang="en-US" altLang="zh-CN" dirty="0"/>
              <a:t>•</a:t>
            </a:r>
            <a:r>
              <a:rPr lang="zh-CN" altLang="en-US" dirty="0"/>
              <a:t>罗伯茨（</a:t>
            </a:r>
            <a:r>
              <a:rPr lang="en-US" altLang="zh-CN" dirty="0"/>
              <a:t>Edward Roberts</a:t>
            </a:r>
            <a:r>
              <a:rPr lang="zh-CN" altLang="en-US" dirty="0"/>
              <a:t>）身上。</a:t>
            </a:r>
          </a:p>
          <a:p>
            <a:r>
              <a:rPr lang="zh-CN" altLang="en-US" dirty="0"/>
              <a:t>罗伯茨是位电脑爱好者， </a:t>
            </a:r>
            <a:r>
              <a:rPr lang="en-US" altLang="zh-CN" dirty="0"/>
              <a:t>1974</a:t>
            </a:r>
            <a:r>
              <a:rPr lang="zh-CN" altLang="en-US" dirty="0"/>
              <a:t>年，罗伯茨决定利用</a:t>
            </a:r>
            <a:r>
              <a:rPr lang="en-US" altLang="zh-CN" dirty="0"/>
              <a:t>8080</a:t>
            </a:r>
            <a:r>
              <a:rPr lang="zh-CN" altLang="en-US" dirty="0"/>
              <a:t>微处理器装配一种供黑客试验的计算机，</a:t>
            </a:r>
            <a:r>
              <a:rPr lang="en-US" altLang="zh-CN" dirty="0"/>
              <a:t>《</a:t>
            </a:r>
            <a:r>
              <a:rPr lang="zh-CN" altLang="en-US" dirty="0"/>
              <a:t>大众电子</a:t>
            </a:r>
            <a:r>
              <a:rPr lang="en-US" altLang="zh-CN" dirty="0"/>
              <a:t>》</a:t>
            </a:r>
            <a:r>
              <a:rPr lang="zh-CN" altLang="en-US" dirty="0"/>
              <a:t>杂志为寻找独家新闻，主动上门观看了罗伯茨的设计方案，之后决定让他制成一台原型机，由杂志社在封面予以报道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1975</a:t>
            </a:r>
            <a:r>
              <a:rPr lang="zh-CN" altLang="en-US" dirty="0"/>
              <a:t>年１月，</a:t>
            </a:r>
            <a:r>
              <a:rPr lang="en-US" altLang="zh-CN" dirty="0"/>
              <a:t>《</a:t>
            </a:r>
            <a:r>
              <a:rPr lang="zh-CN" altLang="en-US" dirty="0"/>
              <a:t>大众电子</a:t>
            </a:r>
            <a:r>
              <a:rPr lang="en-US" altLang="zh-CN" dirty="0"/>
              <a:t>》</a:t>
            </a:r>
            <a:r>
              <a:rPr lang="zh-CN" altLang="en-US" dirty="0"/>
              <a:t>封面刊出一台很小的计算机照片，大字标题写着：“世界上第一组堪与商业机相媲美的以成套形式提供的小型计算机</a:t>
            </a:r>
            <a:r>
              <a:rPr lang="en-US" altLang="zh-CN" dirty="0"/>
              <a:t>——</a:t>
            </a:r>
            <a:r>
              <a:rPr lang="zh-CN" altLang="en-US" dirty="0"/>
              <a:t>牛郎星</a:t>
            </a:r>
            <a:r>
              <a:rPr lang="en-US" altLang="zh-CN" dirty="0"/>
              <a:t>8800”</a:t>
            </a:r>
            <a:r>
              <a:rPr lang="zh-CN" altLang="en-US" dirty="0"/>
              <a:t>。根据杂志的介绍，“牛郎星”勉勉强强算是一台电脑，在金属制成的小盒内，罗伯茨装进两块集成电路，一块即</a:t>
            </a:r>
            <a:r>
              <a:rPr lang="en-US" altLang="zh-CN" dirty="0"/>
              <a:t>8080</a:t>
            </a:r>
            <a:r>
              <a:rPr lang="zh-CN" altLang="en-US" dirty="0"/>
              <a:t>微处理芯片，另一块是存储器芯片。既没有可输入数据的键盘，也没有显示计算结果的“面孔”。插上电源后，使用者需要用手按下面板上的</a:t>
            </a:r>
            <a:r>
              <a:rPr lang="en-US" altLang="zh-CN" dirty="0"/>
              <a:t>8</a:t>
            </a:r>
            <a:r>
              <a:rPr lang="zh-CN" altLang="en-US" dirty="0"/>
              <a:t>个开关，把二进制数“</a:t>
            </a:r>
            <a:r>
              <a:rPr lang="en-US" altLang="zh-CN" dirty="0"/>
              <a:t>0”</a:t>
            </a:r>
            <a:r>
              <a:rPr lang="zh-CN" altLang="en-US" dirty="0"/>
              <a:t>或“</a:t>
            </a:r>
            <a:r>
              <a:rPr lang="en-US" altLang="zh-CN" dirty="0"/>
              <a:t>1”</a:t>
            </a:r>
            <a:r>
              <a:rPr lang="zh-CN" altLang="en-US" dirty="0"/>
              <a:t>输进机器。计算完成后，面板上的几排小灯泡忽明忽灭，就像军舰上用灯光发信号那样表示输出的结果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就是这样一个简单的装置，却引发了大地震。罗伯茨的“牛郎星”电脑问世后，美国出现了一个电脑业余爱好者购买散件、在家庭车库内组装微电脑的热潮。 尽管“牛郎星”十分原始，但它把计算机发展到大型机时代料想不到的辉煌阶段。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2" y="2827210"/>
            <a:ext cx="13239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3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示例数据库</a:t>
            </a:r>
            <a:r>
              <a:rPr lang="en-US" altLang="zh-CN" dirty="0"/>
              <a:t>Lib</a:t>
            </a:r>
            <a:r>
              <a:rPr lang="zh-CN" altLang="zh-CN" dirty="0"/>
              <a:t>的五个表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83" y="1952663"/>
            <a:ext cx="73342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多表查询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读者的借阅信息，保存在借阅表</a:t>
            </a:r>
            <a:r>
              <a:rPr lang="en-US" altLang="zh-CN" dirty="0"/>
              <a:t>borrow</a:t>
            </a:r>
            <a:r>
              <a:rPr lang="zh-CN" altLang="zh-CN" dirty="0"/>
              <a:t>中。为了数据完整性，在设计数据库表的时候，该表保存的是读者编号、书籍编号等。对于用户而言，这些编号毫无意义。实际应用时，需要知道读者的借阅信息，例如读者的姓名，借阅的书籍名称等。这些数据分别保存在书籍表</a:t>
            </a:r>
            <a:r>
              <a:rPr lang="en-US" altLang="zh-CN" dirty="0"/>
              <a:t>book</a:t>
            </a:r>
            <a:r>
              <a:rPr lang="zh-CN" altLang="zh-CN" dirty="0"/>
              <a:t>、读者表</a:t>
            </a:r>
            <a:r>
              <a:rPr lang="en-US" altLang="zh-CN" dirty="0"/>
              <a:t>reader</a:t>
            </a:r>
            <a:r>
              <a:rPr lang="zh-CN" altLang="zh-CN" dirty="0"/>
              <a:t>和借阅表</a:t>
            </a:r>
            <a:r>
              <a:rPr lang="en-US" altLang="zh-CN" dirty="0"/>
              <a:t>borrow</a:t>
            </a:r>
            <a:r>
              <a:rPr lang="zh-CN" altLang="zh-CN" dirty="0"/>
              <a:t>中，此时需要将相关的表</a:t>
            </a:r>
            <a:r>
              <a:rPr lang="zh-CN" altLang="zh-CN" b="1" dirty="0">
                <a:solidFill>
                  <a:srgbClr val="FF0000"/>
                </a:solidFill>
              </a:rPr>
              <a:t>连接</a:t>
            </a:r>
            <a:r>
              <a:rPr lang="zh-CN" altLang="zh-CN" dirty="0"/>
              <a:t>起来进行查询。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多表查询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如果知道一个读者的姓名，想知道该读者借阅了什么书。读者的书籍保存在读者表</a:t>
            </a:r>
            <a:r>
              <a:rPr lang="en-US" altLang="zh-CN" dirty="0"/>
              <a:t>reader</a:t>
            </a:r>
            <a:r>
              <a:rPr lang="zh-CN" altLang="zh-CN" dirty="0"/>
              <a:t>里；书籍表</a:t>
            </a:r>
            <a:r>
              <a:rPr lang="en-US" altLang="zh-CN" dirty="0"/>
              <a:t>book</a:t>
            </a:r>
            <a:r>
              <a:rPr lang="zh-CN" altLang="zh-CN" dirty="0"/>
              <a:t>里保存的书籍的书籍；借阅的记录保存在借阅表</a:t>
            </a:r>
            <a:r>
              <a:rPr lang="en-US" altLang="zh-CN" dirty="0"/>
              <a:t>borrow</a:t>
            </a:r>
            <a:r>
              <a:rPr lang="zh-CN" altLang="zh-CN" dirty="0"/>
              <a:t>里。例如，知道一个读者的姓名，例如</a:t>
            </a:r>
            <a:r>
              <a:rPr lang="en-US" altLang="zh-CN" dirty="0"/>
              <a:t>“</a:t>
            </a:r>
            <a:r>
              <a:rPr lang="zh-CN" altLang="zh-CN" dirty="0"/>
              <a:t>崔同贺</a:t>
            </a:r>
            <a:r>
              <a:rPr lang="en-US" altLang="zh-CN" dirty="0"/>
              <a:t>”</a:t>
            </a:r>
            <a:r>
              <a:rPr lang="zh-CN" altLang="zh-CN" dirty="0"/>
              <a:t>读者，需要把三个表连接起来，用读者表</a:t>
            </a:r>
            <a:r>
              <a:rPr lang="en-US" altLang="zh-CN" dirty="0"/>
              <a:t>reader</a:t>
            </a:r>
            <a:r>
              <a:rPr lang="zh-CN" altLang="zh-CN" dirty="0"/>
              <a:t>里的</a:t>
            </a:r>
            <a:r>
              <a:rPr lang="en-US" altLang="zh-CN" dirty="0" err="1"/>
              <a:t>readerNo</a:t>
            </a:r>
            <a:r>
              <a:rPr lang="zh-CN" altLang="zh-CN" dirty="0"/>
              <a:t>和借阅表</a:t>
            </a:r>
            <a:r>
              <a:rPr lang="en-US" altLang="zh-CN" dirty="0"/>
              <a:t>borrow</a:t>
            </a:r>
            <a:r>
              <a:rPr lang="zh-CN" altLang="zh-CN" dirty="0"/>
              <a:t>里的</a:t>
            </a:r>
            <a:r>
              <a:rPr lang="en-US" altLang="zh-CN" dirty="0" err="1"/>
              <a:t>readerNo</a:t>
            </a:r>
            <a:r>
              <a:rPr lang="zh-CN" altLang="zh-CN" dirty="0"/>
              <a:t>、用借阅表</a:t>
            </a:r>
            <a:r>
              <a:rPr lang="en-US" altLang="zh-CN" dirty="0"/>
              <a:t>borrow</a:t>
            </a:r>
            <a:r>
              <a:rPr lang="zh-CN" altLang="zh-CN" dirty="0"/>
              <a:t>里的</a:t>
            </a:r>
            <a:r>
              <a:rPr lang="en-US" altLang="zh-CN" dirty="0" err="1"/>
              <a:t>bookNo</a:t>
            </a:r>
            <a:r>
              <a:rPr lang="zh-CN" altLang="zh-CN" dirty="0"/>
              <a:t>和书籍表</a:t>
            </a:r>
            <a:r>
              <a:rPr lang="en-US" altLang="zh-CN" dirty="0"/>
              <a:t>book</a:t>
            </a:r>
            <a:r>
              <a:rPr lang="zh-CN" altLang="zh-CN" dirty="0"/>
              <a:t>里的</a:t>
            </a:r>
            <a:r>
              <a:rPr lang="en-US" altLang="zh-CN" dirty="0" err="1"/>
              <a:t>bookNo</a:t>
            </a:r>
            <a:r>
              <a:rPr lang="zh-CN" altLang="zh-CN" dirty="0"/>
              <a:t>连接起来，形成一个“查询链”。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9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表查询形式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表和表之间连接有多种形式，一般有全连接、内连接和外连接。</a:t>
            </a:r>
          </a:p>
          <a:p>
            <a:r>
              <a:rPr lang="zh-CN" altLang="zh-CN" dirty="0"/>
              <a:t>全连接使之将每个表的每行都与其它表中的每行交叉，以产生所有可能的组合，列包含了所有表中出现的列，也就是笛卡尔积。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07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6917" y="4581128"/>
            <a:ext cx="6895347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76917" y="2420888"/>
            <a:ext cx="6535307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内连接查询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2-19</a:t>
            </a:r>
            <a:r>
              <a:rPr lang="zh-CN" altLang="zh-CN" dirty="0"/>
              <a:t>】查看</a:t>
            </a:r>
            <a:r>
              <a:rPr lang="en-US" altLang="zh-CN" dirty="0"/>
              <a:t>“</a:t>
            </a:r>
            <a:r>
              <a:rPr lang="zh-CN" altLang="zh-CN" dirty="0"/>
              <a:t>崔同贺</a:t>
            </a:r>
            <a:r>
              <a:rPr lang="en-US" altLang="zh-CN" dirty="0"/>
              <a:t>”</a:t>
            </a:r>
            <a:r>
              <a:rPr lang="zh-CN" altLang="zh-CN" dirty="0"/>
              <a:t>读者所有的借阅记录，要求显示借阅的书籍名称和借阅状态。在</a:t>
            </a:r>
            <a:r>
              <a:rPr lang="en-US" altLang="zh-CN" dirty="0"/>
              <a:t>MySQL</a:t>
            </a:r>
            <a:r>
              <a:rPr lang="zh-CN" altLang="zh-CN" dirty="0"/>
              <a:t>命令行窗口中执行如下</a:t>
            </a:r>
            <a:r>
              <a:rPr lang="en-US" altLang="zh-CN" dirty="0"/>
              <a:t>SQL</a:t>
            </a:r>
            <a:r>
              <a:rPr lang="zh-CN" altLang="zh-CN" dirty="0"/>
              <a:t>语句：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bookName</a:t>
            </a:r>
            <a:r>
              <a:rPr lang="en-US" altLang="zh-CN" dirty="0"/>
              <a:t>, </a:t>
            </a:r>
            <a:r>
              <a:rPr lang="en-US" altLang="zh-CN" dirty="0" err="1"/>
              <a:t>re_new</a:t>
            </a:r>
            <a:r>
              <a:rPr lang="en-US" altLang="zh-CN" dirty="0"/>
              <a:t>, </a:t>
            </a:r>
            <a:r>
              <a:rPr lang="en-US" altLang="zh-CN" dirty="0" err="1"/>
              <a:t>re_turn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reader INNER JOIN borrow ON </a:t>
            </a:r>
            <a:r>
              <a:rPr lang="en-US" altLang="zh-CN" dirty="0" err="1"/>
              <a:t>reader.readerNo</a:t>
            </a:r>
            <a:r>
              <a:rPr lang="en-US" altLang="zh-CN" dirty="0"/>
              <a:t>=</a:t>
            </a:r>
            <a:r>
              <a:rPr lang="en-US" altLang="zh-CN" dirty="0" err="1"/>
              <a:t>borrow.readerNo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INNER JOIN book ON </a:t>
            </a:r>
            <a:r>
              <a:rPr lang="en-US" altLang="zh-CN" dirty="0" err="1"/>
              <a:t>borrow.bookNo</a:t>
            </a:r>
            <a:r>
              <a:rPr lang="en-US" altLang="zh-CN" dirty="0"/>
              <a:t>=</a:t>
            </a:r>
            <a:r>
              <a:rPr lang="en-US" altLang="zh-CN" dirty="0" err="1"/>
              <a:t>book.bookNo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readerName</a:t>
            </a:r>
            <a:r>
              <a:rPr lang="en-US" altLang="zh-CN" dirty="0"/>
              <a:t>='</a:t>
            </a:r>
            <a:r>
              <a:rPr lang="zh-CN" altLang="zh-CN" dirty="0"/>
              <a:t>崔同贺</a:t>
            </a:r>
            <a:r>
              <a:rPr lang="en-US" altLang="zh-CN" dirty="0" smtClean="0"/>
              <a:t>';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内连接是在</a:t>
            </a:r>
            <a:r>
              <a:rPr lang="en-US" altLang="zh-CN" dirty="0"/>
              <a:t>FROM </a:t>
            </a:r>
            <a:r>
              <a:rPr lang="zh-CN" altLang="zh-CN" dirty="0"/>
              <a:t>子句产生的中间结果中应用</a:t>
            </a:r>
            <a:r>
              <a:rPr lang="en-US" altLang="zh-CN" dirty="0"/>
              <a:t>ON</a:t>
            </a:r>
            <a:r>
              <a:rPr lang="zh-CN" altLang="zh-CN" dirty="0"/>
              <a:t>条件后得到的结果。这里内连接</a:t>
            </a:r>
            <a:r>
              <a:rPr lang="en-US" altLang="zh-CN" dirty="0"/>
              <a:t>ON </a:t>
            </a:r>
            <a:r>
              <a:rPr lang="en-US" altLang="zh-CN" dirty="0" err="1"/>
              <a:t>reader.readerNo</a:t>
            </a:r>
            <a:r>
              <a:rPr lang="en-US" altLang="zh-CN" dirty="0"/>
              <a:t>=</a:t>
            </a:r>
            <a:r>
              <a:rPr lang="en-US" altLang="zh-CN" dirty="0" err="1"/>
              <a:t>borrow.readerNo</a:t>
            </a:r>
            <a:r>
              <a:rPr lang="zh-CN" altLang="zh-CN" dirty="0"/>
              <a:t>和</a:t>
            </a:r>
            <a:r>
              <a:rPr lang="en-US" altLang="zh-CN" dirty="0" err="1"/>
              <a:t>borrow.bookNo</a:t>
            </a:r>
            <a:r>
              <a:rPr lang="en-US" altLang="zh-CN" dirty="0"/>
              <a:t>=</a:t>
            </a:r>
            <a:r>
              <a:rPr lang="en-US" altLang="zh-CN" dirty="0" err="1"/>
              <a:t>book.bookNo</a:t>
            </a:r>
            <a:r>
              <a:rPr lang="zh-CN" altLang="zh-CN" dirty="0"/>
              <a:t>是等值比较。内连接是系统默认的，可以省略</a:t>
            </a:r>
            <a:r>
              <a:rPr lang="en-US" altLang="zh-CN" dirty="0"/>
              <a:t>INNER</a:t>
            </a:r>
            <a:r>
              <a:rPr lang="zh-CN" altLang="zh-CN" dirty="0"/>
              <a:t>关键字。上述内连接语句是使用</a:t>
            </a:r>
            <a:r>
              <a:rPr lang="en-US" altLang="zh-CN" dirty="0"/>
              <a:t>ANSI</a:t>
            </a:r>
            <a:r>
              <a:rPr lang="zh-CN" altLang="zh-CN" dirty="0"/>
              <a:t>连接语法的</a:t>
            </a:r>
            <a:r>
              <a:rPr lang="en-US" altLang="zh-CN" dirty="0"/>
              <a:t>SELECT</a:t>
            </a:r>
            <a:r>
              <a:rPr lang="zh-CN" altLang="zh-CN" dirty="0"/>
              <a:t>语句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连接条件还可以写在</a:t>
            </a:r>
            <a:r>
              <a:rPr lang="en-US" altLang="zh-CN" dirty="0"/>
              <a:t>WHERE</a:t>
            </a:r>
            <a:r>
              <a:rPr lang="zh-CN" altLang="zh-CN" dirty="0"/>
              <a:t>子句后面，如下：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bookName</a:t>
            </a:r>
            <a:r>
              <a:rPr lang="en-US" altLang="zh-CN" dirty="0"/>
              <a:t>, </a:t>
            </a:r>
            <a:r>
              <a:rPr lang="en-US" altLang="zh-CN" dirty="0" err="1"/>
              <a:t>re_new</a:t>
            </a:r>
            <a:r>
              <a:rPr lang="en-US" altLang="zh-CN" dirty="0"/>
              <a:t>, </a:t>
            </a:r>
            <a:r>
              <a:rPr lang="en-US" altLang="zh-CN" dirty="0" err="1"/>
              <a:t>re_turn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reader, borrow, book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reader.readerNo</a:t>
            </a:r>
            <a:r>
              <a:rPr lang="en-US" altLang="zh-CN" dirty="0"/>
              <a:t>=</a:t>
            </a:r>
            <a:r>
              <a:rPr lang="en-US" altLang="zh-CN" dirty="0" err="1"/>
              <a:t>borrow.readerNo</a:t>
            </a:r>
            <a:r>
              <a:rPr lang="en-US" altLang="zh-CN" dirty="0"/>
              <a:t> AND </a:t>
            </a:r>
            <a:r>
              <a:rPr lang="en-US" altLang="zh-CN" dirty="0" err="1"/>
              <a:t>borrow.bookNo</a:t>
            </a:r>
            <a:r>
              <a:rPr lang="en-US" altLang="zh-CN" dirty="0"/>
              <a:t>=</a:t>
            </a:r>
            <a:r>
              <a:rPr lang="en-US" altLang="zh-CN" dirty="0" err="1"/>
              <a:t>book.bookNo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AND </a:t>
            </a:r>
            <a:r>
              <a:rPr lang="en-US" altLang="zh-CN" dirty="0" err="1"/>
              <a:t>readerName</a:t>
            </a:r>
            <a:r>
              <a:rPr lang="en-US" altLang="zh-CN" dirty="0"/>
              <a:t>='</a:t>
            </a:r>
            <a:r>
              <a:rPr lang="zh-CN" altLang="zh-CN" dirty="0"/>
              <a:t>崔同贺</a:t>
            </a:r>
            <a:r>
              <a:rPr lang="en-US" altLang="zh-CN" dirty="0" smtClean="0"/>
              <a:t>';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/>
              <a:t>reader</a:t>
            </a:r>
            <a:r>
              <a:rPr lang="zh-CN" altLang="zh-CN" dirty="0"/>
              <a:t>、</a:t>
            </a:r>
            <a:r>
              <a:rPr lang="en-US" altLang="zh-CN" dirty="0"/>
              <a:t>borrow</a:t>
            </a:r>
            <a:r>
              <a:rPr lang="zh-CN" altLang="zh-CN" dirty="0"/>
              <a:t>和</a:t>
            </a:r>
            <a:r>
              <a:rPr lang="en-US" altLang="zh-CN" dirty="0"/>
              <a:t>book</a:t>
            </a:r>
            <a:r>
              <a:rPr lang="zh-CN" altLang="zh-CN" dirty="0"/>
              <a:t>表的连接条件是“</a:t>
            </a:r>
            <a:r>
              <a:rPr lang="en-US" altLang="zh-CN" dirty="0" err="1"/>
              <a:t>reader.readerNo</a:t>
            </a:r>
            <a:r>
              <a:rPr lang="en-US" altLang="zh-CN" dirty="0"/>
              <a:t>=</a:t>
            </a:r>
            <a:r>
              <a:rPr lang="en-US" altLang="zh-CN" dirty="0" err="1"/>
              <a:t>borrow.readerNo</a:t>
            </a:r>
            <a:r>
              <a:rPr lang="en-US" altLang="zh-CN" dirty="0"/>
              <a:t> AND </a:t>
            </a:r>
            <a:r>
              <a:rPr lang="en-US" altLang="zh-CN" dirty="0" err="1"/>
              <a:t>borrow.bookNo</a:t>
            </a:r>
            <a:r>
              <a:rPr lang="en-US" altLang="zh-CN" dirty="0"/>
              <a:t>=</a:t>
            </a:r>
            <a:r>
              <a:rPr lang="en-US" altLang="zh-CN" dirty="0" err="1"/>
              <a:t>book.bookNo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66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6917" y="4149080"/>
            <a:ext cx="6391291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76917" y="2492896"/>
            <a:ext cx="781261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使用别名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zh-CN" dirty="0"/>
              <a:t>别名主要针对的是表，给表起个别名。例如，在【例</a:t>
            </a:r>
            <a:r>
              <a:rPr lang="en-US" altLang="zh-CN" dirty="0"/>
              <a:t>2-19</a:t>
            </a:r>
            <a:r>
              <a:rPr lang="zh-CN" altLang="zh-CN" dirty="0"/>
              <a:t>】中，如果把读者表</a:t>
            </a:r>
            <a:r>
              <a:rPr lang="en-US" altLang="zh-CN" dirty="0"/>
              <a:t>reader</a:t>
            </a:r>
            <a:r>
              <a:rPr lang="zh-CN" altLang="zh-CN" dirty="0"/>
              <a:t>起个别名</a:t>
            </a:r>
            <a:r>
              <a:rPr lang="en-US" altLang="zh-CN" dirty="0"/>
              <a:t>R</a:t>
            </a:r>
            <a:r>
              <a:rPr lang="zh-CN" altLang="zh-CN" dirty="0"/>
              <a:t>，借阅表</a:t>
            </a:r>
            <a:r>
              <a:rPr lang="en-US" altLang="zh-CN" dirty="0"/>
              <a:t>borrow</a:t>
            </a:r>
            <a:r>
              <a:rPr lang="zh-CN" altLang="zh-CN" dirty="0"/>
              <a:t>起个别名为</a:t>
            </a:r>
            <a:r>
              <a:rPr lang="en-US" altLang="zh-CN" dirty="0"/>
              <a:t>B</a:t>
            </a:r>
            <a:r>
              <a:rPr lang="zh-CN" altLang="zh-CN" dirty="0"/>
              <a:t>，书籍表</a:t>
            </a:r>
            <a:r>
              <a:rPr lang="en-US" altLang="zh-CN" dirty="0"/>
              <a:t>book</a:t>
            </a:r>
            <a:r>
              <a:rPr lang="zh-CN" altLang="zh-CN" dirty="0"/>
              <a:t>起个别名</a:t>
            </a:r>
            <a:r>
              <a:rPr lang="en-US" altLang="zh-CN" dirty="0"/>
              <a:t>K</a:t>
            </a:r>
            <a:r>
              <a:rPr lang="zh-CN" altLang="zh-CN" dirty="0"/>
              <a:t>，则语句为：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bookName</a:t>
            </a:r>
            <a:r>
              <a:rPr lang="en-US" altLang="zh-CN" dirty="0"/>
              <a:t>, </a:t>
            </a:r>
            <a:r>
              <a:rPr lang="en-US" altLang="zh-CN" dirty="0" err="1"/>
              <a:t>re_new</a:t>
            </a:r>
            <a:r>
              <a:rPr lang="en-US" altLang="zh-CN" dirty="0"/>
              <a:t>, </a:t>
            </a:r>
            <a:r>
              <a:rPr lang="en-US" altLang="zh-CN" dirty="0" err="1"/>
              <a:t>re_turn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reader AS R INNER JOIN borrow AS B ON </a:t>
            </a:r>
            <a:r>
              <a:rPr lang="en-US" altLang="zh-CN" dirty="0" err="1"/>
              <a:t>R.readerNo</a:t>
            </a:r>
            <a:r>
              <a:rPr lang="en-US" altLang="zh-CN" dirty="0"/>
              <a:t>=</a:t>
            </a:r>
            <a:r>
              <a:rPr lang="en-US" altLang="zh-CN" dirty="0" err="1"/>
              <a:t>B.readerNo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INNER JOIN book AS K ON </a:t>
            </a:r>
            <a:r>
              <a:rPr lang="en-US" altLang="zh-CN" dirty="0" err="1"/>
              <a:t>B.bookNo</a:t>
            </a:r>
            <a:r>
              <a:rPr lang="en-US" altLang="zh-CN" dirty="0"/>
              <a:t>=</a:t>
            </a:r>
            <a:r>
              <a:rPr lang="en-US" altLang="zh-CN" dirty="0" err="1"/>
              <a:t>K.bookNo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readerName</a:t>
            </a:r>
            <a:r>
              <a:rPr lang="en-US" altLang="zh-CN" dirty="0"/>
              <a:t>='</a:t>
            </a:r>
            <a:r>
              <a:rPr lang="zh-CN" altLang="zh-CN" dirty="0"/>
              <a:t>崔同贺</a:t>
            </a:r>
            <a:r>
              <a:rPr lang="en-US" altLang="zh-CN" dirty="0" smtClean="0"/>
              <a:t>';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或者连接条件写在</a:t>
            </a:r>
            <a:r>
              <a:rPr lang="en-US" altLang="zh-CN" dirty="0"/>
              <a:t>WHERE</a:t>
            </a:r>
            <a:r>
              <a:rPr lang="zh-CN" altLang="zh-CN" dirty="0"/>
              <a:t>子句后面，如下：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bookName</a:t>
            </a:r>
            <a:r>
              <a:rPr lang="en-US" altLang="zh-CN" dirty="0"/>
              <a:t>, </a:t>
            </a:r>
            <a:r>
              <a:rPr lang="en-US" altLang="zh-CN" dirty="0" err="1"/>
              <a:t>re_new</a:t>
            </a:r>
            <a:r>
              <a:rPr lang="en-US" altLang="zh-CN" dirty="0"/>
              <a:t>, </a:t>
            </a:r>
            <a:r>
              <a:rPr lang="en-US" altLang="zh-CN" dirty="0" err="1"/>
              <a:t>re_turn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reader R, borrow B, book K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R.readerNo</a:t>
            </a:r>
            <a:r>
              <a:rPr lang="en-US" altLang="zh-CN" dirty="0"/>
              <a:t>=</a:t>
            </a:r>
            <a:r>
              <a:rPr lang="en-US" altLang="zh-CN" dirty="0" err="1"/>
              <a:t>B.readerNo</a:t>
            </a:r>
            <a:r>
              <a:rPr lang="en-US" altLang="zh-CN" dirty="0"/>
              <a:t> AND </a:t>
            </a:r>
            <a:r>
              <a:rPr lang="en-US" altLang="zh-CN" dirty="0" err="1"/>
              <a:t>B.bookNo</a:t>
            </a:r>
            <a:r>
              <a:rPr lang="en-US" altLang="zh-CN" dirty="0"/>
              <a:t>=</a:t>
            </a:r>
            <a:r>
              <a:rPr lang="en-US" altLang="zh-CN" dirty="0" err="1"/>
              <a:t>K.bookNo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AND </a:t>
            </a:r>
            <a:r>
              <a:rPr lang="en-US" altLang="zh-CN" dirty="0" err="1"/>
              <a:t>readerName</a:t>
            </a:r>
            <a:r>
              <a:rPr lang="en-US" altLang="zh-CN" dirty="0"/>
              <a:t>='</a:t>
            </a:r>
            <a:r>
              <a:rPr lang="zh-CN" altLang="zh-CN" dirty="0"/>
              <a:t>崔同贺</a:t>
            </a:r>
            <a:r>
              <a:rPr lang="en-US" altLang="zh-CN" dirty="0" smtClean="0"/>
              <a:t>';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作为特例，可以将一根表与它自身进行连接，成为自连接。例如，若要在一根表中查找具有相同列值的行，则可以使用自连接。使用自连接时，必须为该表指定两个别名。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08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6917" y="4869160"/>
            <a:ext cx="9631651" cy="1263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76917" y="2924944"/>
            <a:ext cx="8191491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使用别名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2-20</a:t>
            </a:r>
            <a:r>
              <a:rPr lang="zh-CN" altLang="zh-CN" dirty="0"/>
              <a:t>】查询书籍表</a:t>
            </a:r>
            <a:r>
              <a:rPr lang="en-US" altLang="zh-CN" dirty="0"/>
              <a:t>book</a:t>
            </a:r>
            <a:r>
              <a:rPr lang="zh-CN" altLang="zh-CN" dirty="0"/>
              <a:t>中作者相同但出版社不同的书籍信息，要求显示书籍名、作者和出版社。在</a:t>
            </a:r>
            <a:r>
              <a:rPr lang="en-US" altLang="zh-CN" dirty="0"/>
              <a:t>MySQL</a:t>
            </a:r>
            <a:r>
              <a:rPr lang="zh-CN" altLang="zh-CN" dirty="0"/>
              <a:t>命令行窗口中执行如下</a:t>
            </a:r>
            <a:r>
              <a:rPr lang="en-US" altLang="zh-CN" dirty="0"/>
              <a:t>SQL</a:t>
            </a:r>
            <a:r>
              <a:rPr lang="zh-CN" altLang="zh-CN" dirty="0"/>
              <a:t>语句：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A.bookName</a:t>
            </a:r>
            <a:r>
              <a:rPr lang="en-US" altLang="zh-CN" dirty="0"/>
              <a:t>, </a:t>
            </a:r>
            <a:r>
              <a:rPr lang="en-US" altLang="zh-CN" dirty="0" err="1"/>
              <a:t>A.author</a:t>
            </a:r>
            <a:r>
              <a:rPr lang="en-US" altLang="zh-CN" dirty="0"/>
              <a:t>, </a:t>
            </a:r>
            <a:r>
              <a:rPr lang="en-US" altLang="zh-CN" dirty="0" err="1"/>
              <a:t>A.publishName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book AS a JOIN book AS b ON </a:t>
            </a:r>
            <a:r>
              <a:rPr lang="en-US" altLang="zh-CN" dirty="0" err="1"/>
              <a:t>A.author</a:t>
            </a:r>
            <a:r>
              <a:rPr lang="en-US" altLang="zh-CN" dirty="0"/>
              <a:t>=</a:t>
            </a:r>
            <a:r>
              <a:rPr lang="en-US" altLang="zh-CN" dirty="0" err="1"/>
              <a:t>B.author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AND </a:t>
            </a:r>
            <a:r>
              <a:rPr lang="en-US" altLang="zh-CN" dirty="0" err="1"/>
              <a:t>A.publishName</a:t>
            </a:r>
            <a:r>
              <a:rPr lang="en-US" altLang="zh-CN" dirty="0"/>
              <a:t>&lt;&gt;</a:t>
            </a:r>
            <a:r>
              <a:rPr lang="en-US" altLang="zh-CN" dirty="0" err="1"/>
              <a:t>B.publishName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连接条件写在</a:t>
            </a:r>
            <a:r>
              <a:rPr lang="en-US" altLang="zh-CN" dirty="0"/>
              <a:t>WHERE</a:t>
            </a:r>
            <a:r>
              <a:rPr lang="zh-CN" altLang="zh-CN" dirty="0"/>
              <a:t>子句后面，则为：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A.bookName</a:t>
            </a:r>
            <a:r>
              <a:rPr lang="en-US" altLang="zh-CN" dirty="0"/>
              <a:t>, </a:t>
            </a:r>
            <a:r>
              <a:rPr lang="en-US" altLang="zh-CN" dirty="0" err="1"/>
              <a:t>A.author</a:t>
            </a:r>
            <a:r>
              <a:rPr lang="en-US" altLang="zh-CN" dirty="0"/>
              <a:t>, </a:t>
            </a:r>
            <a:r>
              <a:rPr lang="en-US" altLang="zh-CN" dirty="0" err="1"/>
              <a:t>A.publishName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book AS a, book AS b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A.author</a:t>
            </a:r>
            <a:r>
              <a:rPr lang="en-US" altLang="zh-CN" dirty="0"/>
              <a:t>=</a:t>
            </a:r>
            <a:r>
              <a:rPr lang="en-US" altLang="zh-CN" dirty="0" err="1"/>
              <a:t>B.author</a:t>
            </a:r>
            <a:r>
              <a:rPr lang="en-US" altLang="zh-CN" dirty="0"/>
              <a:t> AND </a:t>
            </a:r>
            <a:r>
              <a:rPr lang="en-US" altLang="zh-CN" dirty="0" err="1"/>
              <a:t>A.publishName</a:t>
            </a:r>
            <a:r>
              <a:rPr lang="en-US" altLang="zh-CN" dirty="0"/>
              <a:t>&lt;&gt;</a:t>
            </a:r>
            <a:r>
              <a:rPr lang="en-US" altLang="zh-CN" dirty="0" err="1"/>
              <a:t>B.publishName</a:t>
            </a:r>
            <a:r>
              <a:rPr lang="en-US" altLang="zh-CN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91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3646</TotalTime>
  <Words>1384</Words>
  <Application>Microsoft Office PowerPoint</Application>
  <PresentationFormat>宽屏</PresentationFormat>
  <Paragraphs>109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Arial</vt:lpstr>
      <vt:lpstr>Tahoma</vt:lpstr>
      <vt:lpstr>Wingdings</vt:lpstr>
      <vt:lpstr>Blends</vt:lpstr>
      <vt:lpstr>数据库原理与应用</vt:lpstr>
      <vt:lpstr>PC之父</vt:lpstr>
      <vt:lpstr>示例数据库Lib的五个表</vt:lpstr>
      <vt:lpstr>多表查询</vt:lpstr>
      <vt:lpstr>多表查询</vt:lpstr>
      <vt:lpstr>多表查询形式</vt:lpstr>
      <vt:lpstr>内连接查询</vt:lpstr>
      <vt:lpstr>使用别名</vt:lpstr>
      <vt:lpstr>使用别名</vt:lpstr>
      <vt:lpstr>左外连接与右外连接</vt:lpstr>
      <vt:lpstr>组合查询</vt:lpstr>
      <vt:lpstr>组合查询</vt:lpstr>
      <vt:lpstr>组合查询</vt:lpstr>
      <vt:lpstr>使用UNION合并查询结果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COMP4011 Lecture 01</dc:title>
  <dc:creator>张宏溢</dc:creator>
  <cp:lastModifiedBy>SZPT</cp:lastModifiedBy>
  <cp:revision>367</cp:revision>
  <dcterms:created xsi:type="dcterms:W3CDTF">2004-02-23T14:38:54Z</dcterms:created>
  <dcterms:modified xsi:type="dcterms:W3CDTF">2023-03-02T01:08:07Z</dcterms:modified>
</cp:coreProperties>
</file>