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413" r:id="rId2"/>
    <p:sldId id="461" r:id="rId3"/>
    <p:sldId id="422" r:id="rId4"/>
    <p:sldId id="448" r:id="rId5"/>
    <p:sldId id="449" r:id="rId6"/>
    <p:sldId id="45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7A"/>
    <a:srgbClr val="00E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6" autoAdjust="0"/>
    <p:restoredTop sz="87342" autoAdjust="0"/>
  </p:normalViewPr>
  <p:slideViewPr>
    <p:cSldViewPr>
      <p:cViewPr varScale="1">
        <p:scale>
          <a:sx n="63" d="100"/>
          <a:sy n="63" d="100"/>
        </p:scale>
        <p:origin x="84" y="8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E04ECF-DC69-4038-B1E8-BBC39008F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83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356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13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35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5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2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38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93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7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939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4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75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0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3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7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3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9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6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93D43-3F16-44F6-99E7-D8BC4194942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2852936"/>
            <a:ext cx="4057359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按本表中的条件修改表中数据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【例</a:t>
            </a:r>
            <a:r>
              <a:rPr lang="en-US" altLang="zh-CN" sz="2400" dirty="0"/>
              <a:t>2-28</a:t>
            </a:r>
            <a:r>
              <a:rPr lang="zh-CN" altLang="zh-CN" sz="2400" dirty="0"/>
              <a:t>】在学院表中，由于工作需要，将学院编号为“</a:t>
            </a:r>
            <a:r>
              <a:rPr lang="en-US" altLang="zh-CN" sz="2400" dirty="0"/>
              <a:t>s007”</a:t>
            </a:r>
            <a:r>
              <a:rPr lang="zh-CN" altLang="zh-CN" sz="2400" dirty="0"/>
              <a:t>号的</a:t>
            </a:r>
            <a:r>
              <a:rPr lang="en-US" altLang="zh-CN" sz="2400" dirty="0"/>
              <a:t>“</a:t>
            </a:r>
            <a:r>
              <a:rPr lang="zh-CN" altLang="zh-CN" sz="2400" dirty="0"/>
              <a:t>生化学院</a:t>
            </a:r>
            <a:r>
              <a:rPr lang="en-US" altLang="zh-CN" sz="2400" dirty="0"/>
              <a:t>”</a:t>
            </a:r>
            <a:r>
              <a:rPr lang="zh-CN" altLang="zh-CN" sz="2400" dirty="0"/>
              <a:t>更名为</a:t>
            </a:r>
            <a:r>
              <a:rPr lang="en-US" altLang="zh-CN" sz="2400" dirty="0"/>
              <a:t>“</a:t>
            </a:r>
            <a:r>
              <a:rPr lang="zh-CN" altLang="zh-CN" sz="2400" dirty="0"/>
              <a:t>化生学院</a:t>
            </a:r>
            <a:r>
              <a:rPr lang="en-US" altLang="zh-CN" sz="2400" dirty="0"/>
              <a:t>”</a:t>
            </a:r>
            <a:r>
              <a:rPr lang="zh-CN" altLang="zh-CN" sz="2400" dirty="0"/>
              <a:t>。 在</a:t>
            </a:r>
            <a:r>
              <a:rPr lang="en-US" altLang="zh-CN" sz="2400" dirty="0"/>
              <a:t>MySQL</a:t>
            </a:r>
            <a:r>
              <a:rPr lang="zh-CN" altLang="zh-CN" sz="2400" dirty="0"/>
              <a:t>命令行窗口中执行如下</a:t>
            </a:r>
            <a:r>
              <a:rPr lang="en-US" altLang="zh-CN" sz="2400" dirty="0"/>
              <a:t>SQL</a:t>
            </a:r>
            <a:r>
              <a:rPr lang="zh-CN" altLang="zh-CN" sz="2400" dirty="0"/>
              <a:t>语句：</a:t>
            </a:r>
          </a:p>
          <a:p>
            <a:pPr marL="0" indent="0">
              <a:buNone/>
            </a:pPr>
            <a:r>
              <a:rPr lang="en-US" altLang="zh-CN" sz="2400" dirty="0"/>
              <a:t>UPDATE school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SET </a:t>
            </a:r>
            <a:r>
              <a:rPr lang="en-US" altLang="zh-CN" sz="2400" dirty="0" err="1"/>
              <a:t>schoolName</a:t>
            </a:r>
            <a:r>
              <a:rPr lang="en-US" altLang="zh-CN" sz="2400" dirty="0"/>
              <a:t>='</a:t>
            </a:r>
            <a:r>
              <a:rPr lang="zh-CN" altLang="zh-CN" sz="2400" dirty="0"/>
              <a:t>化生学院</a:t>
            </a:r>
            <a:r>
              <a:rPr lang="en-US" altLang="zh-CN" sz="2400" dirty="0"/>
              <a:t>'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schoolNo</a:t>
            </a:r>
            <a:r>
              <a:rPr lang="en-US" altLang="zh-CN" sz="2400" dirty="0"/>
              <a:t>='s007';</a:t>
            </a:r>
            <a:endParaRPr lang="zh-CN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UPDATE</a:t>
            </a:r>
            <a:r>
              <a:rPr lang="zh-CN" altLang="zh-CN" sz="2400" dirty="0"/>
              <a:t>语句，其实就是按条件赋值的语句。这里，如果没有</a:t>
            </a:r>
            <a:r>
              <a:rPr lang="en-US" altLang="zh-CN" sz="2400" dirty="0"/>
              <a:t>WHERE</a:t>
            </a:r>
            <a:r>
              <a:rPr lang="zh-CN" altLang="zh-CN" sz="2400" dirty="0"/>
              <a:t>子句引导的条件，则将学院表</a:t>
            </a:r>
            <a:r>
              <a:rPr lang="en-US" altLang="zh-CN" sz="2400" dirty="0"/>
              <a:t>school</a:t>
            </a:r>
            <a:r>
              <a:rPr lang="zh-CN" altLang="zh-CN" sz="2400" dirty="0"/>
              <a:t>中所有的学院名字赋值为</a:t>
            </a:r>
            <a:r>
              <a:rPr lang="en-US" altLang="zh-CN" sz="2400" dirty="0"/>
              <a:t>“</a:t>
            </a:r>
            <a:r>
              <a:rPr lang="zh-CN" altLang="zh-CN" sz="2400" dirty="0"/>
              <a:t>化生学院</a:t>
            </a:r>
            <a:r>
              <a:rPr lang="en-US" altLang="zh-CN" sz="2400" dirty="0"/>
              <a:t>”</a:t>
            </a:r>
            <a:r>
              <a:rPr lang="zh-CN" altLang="zh-CN" sz="2400" dirty="0"/>
              <a:t>。因此，修改操作非常重要，按条件修改时，可以先用</a:t>
            </a:r>
            <a:r>
              <a:rPr lang="en-US" altLang="zh-CN" sz="2400" dirty="0"/>
              <a:t>SELECT</a:t>
            </a:r>
            <a:r>
              <a:rPr lang="zh-CN" altLang="zh-CN" sz="2400" dirty="0"/>
              <a:t>语句尝试着定位，查看一下条件是否正确。然后再实施修改操作。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97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4365104"/>
            <a:ext cx="6865671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按其他表中条件修改表中数据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当按照一个表中的条件去修改另外一个表中的数据的时候，需要将涉及到的表连接起来执行修改。</a:t>
            </a:r>
          </a:p>
          <a:p>
            <a:r>
              <a:rPr lang="zh-CN" altLang="zh-CN" sz="2800" dirty="0"/>
              <a:t>【例</a:t>
            </a:r>
            <a:r>
              <a:rPr lang="en-US" altLang="zh-CN" sz="2800" dirty="0"/>
              <a:t>2-29</a:t>
            </a:r>
            <a:r>
              <a:rPr lang="zh-CN" altLang="zh-CN" sz="2800" dirty="0"/>
              <a:t>】由于人工智能学院</a:t>
            </a:r>
            <a:r>
              <a:rPr lang="en-US" altLang="zh-CN" sz="2800" dirty="0"/>
              <a:t>2019</a:t>
            </a:r>
            <a:r>
              <a:rPr lang="zh-CN" altLang="zh-CN" sz="2800" dirty="0"/>
              <a:t>年</a:t>
            </a:r>
            <a:r>
              <a:rPr lang="en-US" altLang="zh-CN" sz="2800" dirty="0"/>
              <a:t>4</a:t>
            </a:r>
            <a:r>
              <a:rPr lang="zh-CN" altLang="zh-CN" sz="2800" dirty="0"/>
              <a:t>月</a:t>
            </a:r>
            <a:r>
              <a:rPr lang="en-US" altLang="zh-CN" sz="2800" dirty="0"/>
              <a:t>28</a:t>
            </a:r>
            <a:r>
              <a:rPr lang="zh-CN" altLang="zh-CN" sz="2800" dirty="0"/>
              <a:t>日成立，需要将读者表</a:t>
            </a:r>
            <a:r>
              <a:rPr lang="en-US" altLang="zh-CN" sz="2800" dirty="0"/>
              <a:t>reader</a:t>
            </a:r>
            <a:r>
              <a:rPr lang="zh-CN" altLang="zh-CN" sz="2800" dirty="0"/>
              <a:t>中人工智能学院的读者激活日期设为“</a:t>
            </a:r>
            <a:r>
              <a:rPr lang="en-US" altLang="zh-CN" sz="2800" dirty="0"/>
              <a:t>2019-04-28 00:00:00”</a:t>
            </a:r>
            <a:r>
              <a:rPr lang="zh-CN" altLang="zh-CN" sz="2800" dirty="0"/>
              <a:t>。 在</a:t>
            </a:r>
            <a:r>
              <a:rPr lang="en-US" altLang="zh-CN" sz="2800" dirty="0"/>
              <a:t>MySQL</a:t>
            </a:r>
            <a:r>
              <a:rPr lang="zh-CN" altLang="zh-CN" sz="2800" dirty="0"/>
              <a:t>命令行窗口中执行如下</a:t>
            </a:r>
            <a:r>
              <a:rPr lang="en-US" altLang="zh-CN" sz="2800" dirty="0"/>
              <a:t>SQL</a:t>
            </a:r>
            <a:r>
              <a:rPr lang="zh-CN" altLang="zh-CN" sz="2800" dirty="0"/>
              <a:t>语句：</a:t>
            </a:r>
          </a:p>
          <a:p>
            <a:pPr marL="0" indent="0">
              <a:buNone/>
            </a:pPr>
            <a:r>
              <a:rPr lang="en-US" altLang="zh-CN" sz="2800" dirty="0"/>
              <a:t>UPDATE reader, school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SET </a:t>
            </a:r>
            <a:r>
              <a:rPr lang="en-US" altLang="zh-CN" sz="2800" dirty="0" err="1"/>
              <a:t>effectDate</a:t>
            </a:r>
            <a:r>
              <a:rPr lang="en-US" altLang="zh-CN" sz="2800" dirty="0"/>
              <a:t>='2019-04-28 00:00:00'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WHERE </a:t>
            </a:r>
            <a:r>
              <a:rPr lang="en-US" altLang="zh-CN" sz="2800" dirty="0" err="1"/>
              <a:t>reader.schoolNo</a:t>
            </a:r>
            <a:r>
              <a:rPr lang="en-US" altLang="zh-CN" sz="2800" dirty="0"/>
              <a:t>=</a:t>
            </a:r>
            <a:r>
              <a:rPr lang="en-US" altLang="zh-CN" sz="2800" dirty="0" err="1"/>
              <a:t>school.schoolNo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AND </a:t>
            </a:r>
            <a:r>
              <a:rPr lang="en-US" altLang="zh-CN" sz="2800" dirty="0" err="1"/>
              <a:t>schoolName</a:t>
            </a:r>
            <a:r>
              <a:rPr lang="en-US" altLang="zh-CN" sz="2800" dirty="0"/>
              <a:t>='</a:t>
            </a:r>
            <a:r>
              <a:rPr lang="zh-CN" altLang="zh-CN" sz="2800" dirty="0"/>
              <a:t>人工智能学院</a:t>
            </a:r>
            <a:r>
              <a:rPr lang="en-US" altLang="zh-CN" sz="2800" dirty="0"/>
              <a:t>';</a:t>
            </a:r>
            <a:endParaRPr lang="zh-CN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2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4365104"/>
            <a:ext cx="9775667" cy="187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按其他表中条件修改表中数据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由于修改条件是</a:t>
            </a:r>
            <a:r>
              <a:rPr lang="en-US" altLang="zh-CN" sz="2400" dirty="0" err="1"/>
              <a:t>schoolName</a:t>
            </a:r>
            <a:r>
              <a:rPr lang="en-US" altLang="zh-CN" sz="2400" dirty="0"/>
              <a:t>='</a:t>
            </a:r>
            <a:r>
              <a:rPr lang="zh-CN" altLang="zh-CN" sz="2400" dirty="0"/>
              <a:t>人工智能学院</a:t>
            </a:r>
            <a:r>
              <a:rPr lang="en-US" altLang="zh-CN" sz="2400" dirty="0"/>
              <a:t>'</a:t>
            </a:r>
            <a:r>
              <a:rPr lang="zh-CN" altLang="zh-CN" sz="2400" dirty="0"/>
              <a:t>，在学院表</a:t>
            </a:r>
            <a:r>
              <a:rPr lang="en-US" altLang="zh-CN" sz="2400" dirty="0"/>
              <a:t>school</a:t>
            </a:r>
            <a:r>
              <a:rPr lang="zh-CN" altLang="zh-CN" sz="2400" dirty="0"/>
              <a:t>；修改对象是</a:t>
            </a:r>
            <a:r>
              <a:rPr lang="en-US" altLang="zh-CN" sz="2400" dirty="0" err="1"/>
              <a:t>effectDate</a:t>
            </a:r>
            <a:r>
              <a:rPr lang="zh-CN" altLang="zh-CN" sz="2400" dirty="0"/>
              <a:t>，在读者表</a:t>
            </a:r>
            <a:r>
              <a:rPr lang="en-US" altLang="zh-CN" sz="2400" dirty="0"/>
              <a:t>reader</a:t>
            </a:r>
            <a:r>
              <a:rPr lang="zh-CN" altLang="zh-CN" sz="2400" dirty="0"/>
              <a:t>里。因此需要将两个表进行相等连接。</a:t>
            </a:r>
            <a:r>
              <a:rPr lang="en-US" altLang="zh-CN" sz="2400" dirty="0"/>
              <a:t>WHERE</a:t>
            </a:r>
            <a:r>
              <a:rPr lang="zh-CN" altLang="zh-CN" sz="2400" dirty="0"/>
              <a:t>子句后面的第一个条件就是内连接条件，第二个条件才是修改条件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下面</a:t>
            </a:r>
            <a:r>
              <a:rPr lang="zh-CN" altLang="zh-CN" sz="2400" dirty="0"/>
              <a:t>是用子查询的方式实现将人工智能学院的读者的实效日期</a:t>
            </a:r>
            <a:r>
              <a:rPr lang="en-US" altLang="zh-CN" sz="2400" dirty="0" err="1"/>
              <a:t>lostEffectDate</a:t>
            </a:r>
            <a:r>
              <a:rPr lang="zh-CN" altLang="zh-CN" sz="2400" dirty="0"/>
              <a:t>统一修改为</a:t>
            </a:r>
            <a:r>
              <a:rPr lang="en-US" altLang="zh-CN" sz="2400" dirty="0"/>
              <a:t>'2022-04-27 00:00:00'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r>
              <a:rPr lang="en-US" altLang="zh-CN" sz="2400" dirty="0"/>
              <a:t>UPDATE reader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SET </a:t>
            </a:r>
            <a:r>
              <a:rPr lang="en-US" altLang="zh-CN" sz="2400" dirty="0" err="1"/>
              <a:t>lostEffectDate</a:t>
            </a:r>
            <a:r>
              <a:rPr lang="en-US" altLang="zh-CN" sz="2400" dirty="0"/>
              <a:t>='2022-04-27 00:00:00'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schoolNo</a:t>
            </a:r>
            <a:r>
              <a:rPr lang="en-US" altLang="zh-CN" sz="2400" dirty="0"/>
              <a:t>=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(SELECT </a:t>
            </a:r>
            <a:r>
              <a:rPr lang="en-US" altLang="zh-CN" sz="2400" dirty="0" err="1"/>
              <a:t>schoolNo</a:t>
            </a:r>
            <a:r>
              <a:rPr lang="en-US" altLang="zh-CN" sz="2400" dirty="0"/>
              <a:t> FROM school WHERE </a:t>
            </a:r>
            <a:r>
              <a:rPr lang="en-US" altLang="zh-CN" sz="2400" dirty="0" err="1"/>
              <a:t>schoolName</a:t>
            </a:r>
            <a:r>
              <a:rPr lang="en-US" altLang="zh-CN" sz="2400" dirty="0"/>
              <a:t>='</a:t>
            </a:r>
            <a:r>
              <a:rPr lang="zh-CN" altLang="zh-CN" sz="2400" dirty="0"/>
              <a:t>人工智能学院</a:t>
            </a:r>
            <a:r>
              <a:rPr lang="en-US" altLang="zh-CN" sz="2400" dirty="0"/>
              <a:t>');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1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3068960"/>
            <a:ext cx="8047475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删除数据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对于表中不需要的数据可以删除。但是删除存在完整性约束的父表和子表的数据需要注意，若要删除父表的相关数据，需要</a:t>
            </a:r>
            <a:r>
              <a:rPr lang="zh-CN" altLang="zh-CN" sz="2000" dirty="0">
                <a:solidFill>
                  <a:srgbClr val="FF0000"/>
                </a:solidFill>
              </a:rPr>
              <a:t>先删除子表</a:t>
            </a:r>
            <a:r>
              <a:rPr lang="zh-CN" altLang="zh-CN" sz="2000" dirty="0"/>
              <a:t>的相关数据才可以进行。</a:t>
            </a:r>
          </a:p>
          <a:p>
            <a:r>
              <a:rPr lang="zh-CN" altLang="zh-CN" sz="2000" dirty="0"/>
              <a:t>使用</a:t>
            </a:r>
            <a:r>
              <a:rPr lang="en-US" altLang="zh-CN" sz="2000" dirty="0"/>
              <a:t> DELETE </a:t>
            </a:r>
            <a:r>
              <a:rPr lang="zh-CN" altLang="zh-CN" sz="2000" dirty="0"/>
              <a:t>语句从单个表中删除数据，语法格式为：</a:t>
            </a:r>
          </a:p>
          <a:p>
            <a:pPr marL="0" indent="0">
              <a:buNone/>
            </a:pPr>
            <a:r>
              <a:rPr lang="en-US" altLang="zh-CN" sz="2000" dirty="0"/>
              <a:t>DELETE FROM &lt;</a:t>
            </a:r>
            <a:r>
              <a:rPr lang="zh-CN" altLang="zh-CN" sz="2000" dirty="0"/>
              <a:t>表名</a:t>
            </a:r>
            <a:r>
              <a:rPr lang="en-US" altLang="zh-CN" sz="2000" dirty="0"/>
              <a:t>&gt; [WHERE </a:t>
            </a:r>
            <a:r>
              <a:rPr lang="zh-CN" altLang="zh-CN" sz="2000" dirty="0"/>
              <a:t>子句</a:t>
            </a:r>
            <a:r>
              <a:rPr lang="en-US" altLang="zh-CN" sz="2000" dirty="0"/>
              <a:t>] [ORDER BY </a:t>
            </a:r>
            <a:r>
              <a:rPr lang="zh-CN" altLang="zh-CN" sz="2000" dirty="0"/>
              <a:t>子句</a:t>
            </a:r>
            <a:r>
              <a:rPr lang="en-US" altLang="zh-CN" sz="2000" dirty="0"/>
              <a:t>] [LIMIT </a:t>
            </a:r>
            <a:r>
              <a:rPr lang="zh-CN" altLang="zh-CN" sz="2000" dirty="0"/>
              <a:t>子句</a:t>
            </a:r>
            <a:r>
              <a:rPr lang="en-US" altLang="zh-CN" sz="2000" dirty="0"/>
              <a:t>]</a:t>
            </a:r>
            <a:endParaRPr lang="zh-CN" altLang="zh-CN" sz="2000" dirty="0"/>
          </a:p>
          <a:p>
            <a:r>
              <a:rPr lang="zh-CN" altLang="zh-CN" sz="2000" dirty="0"/>
              <a:t>语法说明如下：</a:t>
            </a:r>
          </a:p>
          <a:p>
            <a:pPr lvl="1"/>
            <a:r>
              <a:rPr lang="en-US" altLang="zh-CN" sz="1600" dirty="0"/>
              <a:t>&lt;</a:t>
            </a:r>
            <a:r>
              <a:rPr lang="zh-CN" altLang="zh-CN" sz="1600" dirty="0"/>
              <a:t>表名</a:t>
            </a:r>
            <a:r>
              <a:rPr lang="en-US" altLang="zh-CN" sz="1600" dirty="0"/>
              <a:t>&gt;</a:t>
            </a:r>
            <a:r>
              <a:rPr lang="zh-CN" altLang="zh-CN" sz="1600" dirty="0"/>
              <a:t>：指定要删除数据的表名。</a:t>
            </a:r>
          </a:p>
          <a:p>
            <a:pPr lvl="1"/>
            <a:r>
              <a:rPr lang="en-US" altLang="zh-CN" sz="1600" dirty="0"/>
              <a:t>ORDER BY</a:t>
            </a:r>
            <a:r>
              <a:rPr lang="zh-CN" altLang="zh-CN" sz="1600" dirty="0"/>
              <a:t>子句：可选项。表示删除时，表中各行将按照子句中指定的顺序进行删除。</a:t>
            </a:r>
          </a:p>
          <a:p>
            <a:pPr lvl="1"/>
            <a:r>
              <a:rPr lang="en-US" altLang="zh-CN" sz="1600" dirty="0"/>
              <a:t>WHERE</a:t>
            </a:r>
            <a:r>
              <a:rPr lang="zh-CN" altLang="zh-CN" sz="1600" dirty="0"/>
              <a:t>子句：可选项。表示为删除操作限定删除条件，</a:t>
            </a:r>
            <a:r>
              <a:rPr lang="zh-CN" altLang="zh-CN" sz="1600" dirty="0">
                <a:solidFill>
                  <a:srgbClr val="FF0000"/>
                </a:solidFill>
              </a:rPr>
              <a:t>若省略该子句，则代表删除该表中的所有行。</a:t>
            </a:r>
          </a:p>
          <a:p>
            <a:pPr lvl="1"/>
            <a:r>
              <a:rPr lang="en-US" altLang="zh-CN" sz="1600" dirty="0"/>
              <a:t>LIMIT</a:t>
            </a:r>
            <a:r>
              <a:rPr lang="zh-CN" altLang="zh-CN" sz="1600" dirty="0"/>
              <a:t>子句：可选项。用于告知服务器在控制命令被返回到客户端前被删除行的最大值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4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2996952"/>
            <a:ext cx="448940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按本表中的条件删除表中数据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【例</a:t>
            </a:r>
            <a:r>
              <a:rPr lang="en-US" altLang="zh-CN" sz="2000" dirty="0"/>
              <a:t>2-30</a:t>
            </a:r>
            <a:r>
              <a:rPr lang="zh-CN" altLang="zh-CN" sz="2000" dirty="0"/>
              <a:t>】删除学院表</a:t>
            </a:r>
            <a:r>
              <a:rPr lang="en-US" altLang="zh-CN" sz="2000" dirty="0"/>
              <a:t>school</a:t>
            </a:r>
            <a:r>
              <a:rPr lang="zh-CN" altLang="zh-CN" sz="2000" dirty="0"/>
              <a:t>中的</a:t>
            </a:r>
            <a:r>
              <a:rPr lang="en-US" altLang="zh-CN" sz="2000" dirty="0"/>
              <a:t>“</a:t>
            </a:r>
            <a:r>
              <a:rPr lang="zh-CN" altLang="zh-CN" sz="2000" dirty="0"/>
              <a:t>人工智能学院</a:t>
            </a:r>
            <a:r>
              <a:rPr lang="en-US" altLang="zh-CN" sz="2000" dirty="0"/>
              <a:t>”</a:t>
            </a:r>
            <a:r>
              <a:rPr lang="zh-CN" altLang="zh-CN" sz="2000" dirty="0"/>
              <a:t>。由于</a:t>
            </a:r>
            <a:r>
              <a:rPr lang="en-US" altLang="zh-CN" sz="2000" dirty="0"/>
              <a:t>school</a:t>
            </a:r>
            <a:r>
              <a:rPr lang="zh-CN" altLang="zh-CN" sz="2000" dirty="0"/>
              <a:t>表中的</a:t>
            </a:r>
            <a:r>
              <a:rPr lang="en-US" altLang="zh-CN" sz="2000" dirty="0" err="1"/>
              <a:t>schoolNo</a:t>
            </a:r>
            <a:r>
              <a:rPr lang="zh-CN" altLang="zh-CN" sz="2000" dirty="0"/>
              <a:t>是</a:t>
            </a:r>
            <a:r>
              <a:rPr lang="en-US" altLang="zh-CN" sz="2000" dirty="0"/>
              <a:t>reader</a:t>
            </a:r>
            <a:r>
              <a:rPr lang="zh-CN" altLang="zh-CN" sz="2000" dirty="0"/>
              <a:t>表中</a:t>
            </a:r>
            <a:r>
              <a:rPr lang="en-US" altLang="zh-CN" sz="2000" dirty="0" err="1"/>
              <a:t>schoolNo</a:t>
            </a:r>
            <a:r>
              <a:rPr lang="zh-CN" altLang="zh-CN" sz="2000" dirty="0"/>
              <a:t>的外键，在</a:t>
            </a:r>
            <a:r>
              <a:rPr lang="en-US" altLang="zh-CN" sz="2000" dirty="0"/>
              <a:t>reader</a:t>
            </a:r>
            <a:r>
              <a:rPr lang="zh-CN" altLang="zh-CN" sz="2000" dirty="0"/>
              <a:t>表中，存在属于人工智能学院的读者，因此下面的操作将会失败。在</a:t>
            </a:r>
            <a:r>
              <a:rPr lang="en-US" altLang="zh-CN" sz="2000" dirty="0"/>
              <a:t>MySQL</a:t>
            </a:r>
            <a:r>
              <a:rPr lang="zh-CN" altLang="zh-CN" sz="2000" dirty="0"/>
              <a:t>命令行窗口中执行如下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语句：</a:t>
            </a:r>
          </a:p>
          <a:p>
            <a:pPr marL="0" indent="0">
              <a:buNone/>
            </a:pPr>
            <a:r>
              <a:rPr lang="en-US" altLang="zh-CN" sz="2000" dirty="0"/>
              <a:t>DELETE FROM school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schoolName</a:t>
            </a:r>
            <a:r>
              <a:rPr lang="en-US" altLang="zh-CN" sz="2000" dirty="0"/>
              <a:t>='</a:t>
            </a:r>
            <a:r>
              <a:rPr lang="zh-CN" altLang="zh-CN" sz="2000" dirty="0"/>
              <a:t>人工智能学院</a:t>
            </a:r>
            <a:r>
              <a:rPr lang="en-US" altLang="zh-CN" sz="2000" dirty="0"/>
              <a:t>';</a:t>
            </a:r>
            <a:endParaRPr lang="zh-CN" altLang="zh-CN" sz="2000" dirty="0"/>
          </a:p>
          <a:p>
            <a:endParaRPr lang="en-US" altLang="zh-CN" sz="2000" dirty="0" smtClean="0"/>
          </a:p>
          <a:p>
            <a:r>
              <a:rPr lang="zh-CN" altLang="zh-CN" sz="2000" dirty="0" smtClean="0"/>
              <a:t>系统</a:t>
            </a:r>
            <a:r>
              <a:rPr lang="zh-CN" altLang="zh-CN" sz="2000" dirty="0"/>
              <a:t>将返回错误信息：</a:t>
            </a:r>
          </a:p>
          <a:p>
            <a:pPr marL="0" indent="0">
              <a:buNone/>
            </a:pPr>
            <a:r>
              <a:rPr lang="en-US" altLang="zh-CN" sz="2000" dirty="0"/>
              <a:t>#1451 - Cannot delete or update </a:t>
            </a:r>
            <a:r>
              <a:rPr lang="en-US" altLang="zh-CN" sz="2000" dirty="0" smtClean="0"/>
              <a:t>a parent row: </a:t>
            </a:r>
            <a:r>
              <a:rPr lang="en-US" altLang="zh-CN" sz="2000" dirty="0"/>
              <a:t>a foreign key constraint fails (`</a:t>
            </a:r>
            <a:r>
              <a:rPr lang="en-US" altLang="zh-CN" sz="2000" dirty="0" err="1"/>
              <a:t>lib`.`reader</a:t>
            </a:r>
            <a:r>
              <a:rPr lang="en-US" altLang="zh-CN" sz="2000" dirty="0"/>
              <a:t>`, CONSTRAINT `</a:t>
            </a:r>
            <a:r>
              <a:rPr lang="en-US" altLang="zh-CN" sz="2000" dirty="0" err="1" smtClean="0"/>
              <a:t>FK_Reader_school</a:t>
            </a:r>
            <a:r>
              <a:rPr lang="en-US" altLang="zh-CN" sz="2000" dirty="0"/>
              <a:t>` FOREIGN KEY (`</a:t>
            </a:r>
            <a:r>
              <a:rPr lang="en-US" altLang="zh-CN" sz="2000" dirty="0" err="1"/>
              <a:t>schoolNo</a:t>
            </a:r>
            <a:r>
              <a:rPr lang="en-US" altLang="zh-CN" sz="2000" dirty="0"/>
              <a:t>`) REFERENCES `school` (`</a:t>
            </a:r>
            <a:r>
              <a:rPr lang="en-US" altLang="zh-CN" sz="2000" dirty="0" err="1"/>
              <a:t>schoolNo</a:t>
            </a:r>
            <a:r>
              <a:rPr lang="en-US" altLang="zh-CN" sz="2000" dirty="0" smtClean="0"/>
              <a:t>`))</a:t>
            </a:r>
          </a:p>
          <a:p>
            <a:r>
              <a:rPr lang="zh-CN" altLang="zh-CN" sz="2000" dirty="0"/>
              <a:t>用下面【例</a:t>
            </a:r>
            <a:r>
              <a:rPr lang="en-US" altLang="zh-CN" sz="2000" dirty="0"/>
              <a:t>2-31</a:t>
            </a:r>
            <a:r>
              <a:rPr lang="zh-CN" altLang="zh-CN" sz="2000" dirty="0"/>
              <a:t>】的方法，如果先删除</a:t>
            </a:r>
            <a:r>
              <a:rPr lang="en-US" altLang="zh-CN" sz="2000" dirty="0"/>
              <a:t>reader</a:t>
            </a:r>
            <a:r>
              <a:rPr lang="zh-CN" altLang="zh-CN" sz="2000" dirty="0"/>
              <a:t>表中属于人工智能学院的读者，才可以执行上面的删除命令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4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5301208"/>
            <a:ext cx="8047475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0577" y="3068960"/>
            <a:ext cx="496747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按其他表中条件删除表中数据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当删除条件不在本表时，需要与其它表相等连接后再执行删除操作。</a:t>
            </a:r>
          </a:p>
          <a:p>
            <a:r>
              <a:rPr lang="zh-CN" altLang="zh-CN" sz="2000" dirty="0"/>
              <a:t>【例</a:t>
            </a:r>
            <a:r>
              <a:rPr lang="en-US" altLang="zh-CN" sz="2000" dirty="0"/>
              <a:t>2-31</a:t>
            </a:r>
            <a:r>
              <a:rPr lang="zh-CN" altLang="zh-CN" sz="2000" dirty="0"/>
              <a:t>】删除读者表中属于“人工智能学院</a:t>
            </a:r>
            <a:r>
              <a:rPr lang="en-US" altLang="zh-CN" sz="2000" dirty="0"/>
              <a:t>”</a:t>
            </a:r>
            <a:r>
              <a:rPr lang="zh-CN" altLang="zh-CN" sz="2000" dirty="0"/>
              <a:t>的读者信息。在</a:t>
            </a:r>
            <a:r>
              <a:rPr lang="en-US" altLang="zh-CN" sz="2000" dirty="0"/>
              <a:t>MySQL</a:t>
            </a:r>
            <a:r>
              <a:rPr lang="zh-CN" altLang="zh-CN" sz="2000" dirty="0"/>
              <a:t>命令行窗口中执行如下</a:t>
            </a:r>
            <a:r>
              <a:rPr lang="en-US" altLang="zh-CN" sz="2000" dirty="0"/>
              <a:t>SQL</a:t>
            </a:r>
            <a:r>
              <a:rPr lang="zh-CN" altLang="zh-CN" sz="2000" dirty="0"/>
              <a:t>语句：</a:t>
            </a:r>
          </a:p>
          <a:p>
            <a:pPr marL="0" indent="0">
              <a:buNone/>
            </a:pPr>
            <a:r>
              <a:rPr lang="en-US" altLang="zh-CN" sz="2000" dirty="0"/>
              <a:t>DELETE </a:t>
            </a:r>
            <a:r>
              <a:rPr lang="en-US" altLang="zh-CN" sz="2000" dirty="0"/>
              <a:t>borrow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FROM reader, </a:t>
            </a:r>
            <a:r>
              <a:rPr lang="en-US" altLang="zh-CN" sz="2000" dirty="0" err="1" smtClean="0"/>
              <a:t>school,borrow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reader.schoolNo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school.schoolNo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AND </a:t>
            </a:r>
            <a:r>
              <a:rPr lang="en-US" altLang="zh-CN" sz="2000" dirty="0" err="1" smtClean="0"/>
              <a:t>reader.readerNo</a:t>
            </a:r>
            <a:r>
              <a:rPr lang="en-US" altLang="zh-CN" sz="2000" dirty="0" smtClean="0"/>
              <a:t>=</a:t>
            </a:r>
            <a:r>
              <a:rPr lang="en-US" altLang="zh-CN" sz="2000" dirty="0" err="1" smtClean="0"/>
              <a:t>borrow.readerNo</a:t>
            </a:r>
            <a:r>
              <a:rPr lang="en-US" altLang="zh-CN" sz="2000" dirty="0" smtClean="0"/>
              <a:t> </a:t>
            </a:r>
          </a:p>
          <a:p>
            <a:pPr marL="0" indent="0">
              <a:buNone/>
            </a:pPr>
            <a:r>
              <a:rPr lang="en-US" altLang="zh-CN" sz="2000" dirty="0" smtClean="0"/>
              <a:t>AND </a:t>
            </a:r>
            <a:r>
              <a:rPr lang="en-US" altLang="zh-CN" sz="2000" dirty="0" err="1" smtClean="0"/>
              <a:t>schoolName</a:t>
            </a:r>
            <a:r>
              <a:rPr lang="en-US" altLang="zh-CN" sz="2000" dirty="0"/>
              <a:t>='</a:t>
            </a:r>
            <a:r>
              <a:rPr lang="zh-CN" altLang="zh-CN" sz="2000" dirty="0"/>
              <a:t>人工智能学院</a:t>
            </a:r>
            <a:r>
              <a:rPr lang="en-US" altLang="zh-CN" sz="2000" dirty="0" smtClean="0"/>
              <a:t>';</a:t>
            </a:r>
            <a:endParaRPr lang="en-US" altLang="zh-CN" sz="2000" dirty="0" smtClean="0"/>
          </a:p>
          <a:p>
            <a:r>
              <a:rPr lang="zh-CN" altLang="zh-CN" sz="2000" dirty="0" smtClean="0"/>
              <a:t>和</a:t>
            </a:r>
            <a:r>
              <a:rPr lang="zh-CN" altLang="zh-CN" sz="2000" dirty="0"/>
              <a:t>修改操作一样，也可以使用子查询的方式。</a:t>
            </a:r>
          </a:p>
          <a:p>
            <a:pPr marL="0" indent="0">
              <a:buNone/>
            </a:pPr>
            <a:r>
              <a:rPr lang="en-US" altLang="zh-CN" sz="2000" dirty="0"/>
              <a:t>DELETE FROM </a:t>
            </a:r>
            <a:r>
              <a:rPr lang="en-US" altLang="zh-CN" sz="2000" dirty="0" smtClean="0"/>
              <a:t>borrow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 smtClean="0"/>
              <a:t>readNo</a:t>
            </a:r>
            <a:r>
              <a:rPr lang="en-US" altLang="zh-CN" sz="2000" dirty="0"/>
              <a:t>=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(SELECT </a:t>
            </a:r>
            <a:r>
              <a:rPr lang="en-US" altLang="zh-CN" sz="2000" dirty="0" err="1" smtClean="0"/>
              <a:t>readerNo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FROM school </a:t>
            </a:r>
            <a:r>
              <a:rPr lang="en-US" altLang="zh-CN" sz="2000" dirty="0" smtClean="0"/>
              <a:t>,reader</a:t>
            </a:r>
          </a:p>
          <a:p>
            <a:pPr marL="0" indent="0">
              <a:buNone/>
            </a:pPr>
            <a:r>
              <a:rPr lang="en-US" altLang="zh-CN" sz="2000" dirty="0" smtClean="0"/>
              <a:t>WHERE </a:t>
            </a:r>
            <a:r>
              <a:rPr lang="en-US" altLang="zh-CN" sz="2000" dirty="0" err="1"/>
              <a:t>schoolName</a:t>
            </a:r>
            <a:r>
              <a:rPr lang="en-US" altLang="zh-CN" sz="2000" dirty="0"/>
              <a:t>='</a:t>
            </a:r>
            <a:r>
              <a:rPr lang="zh-CN" altLang="zh-CN" sz="2000" dirty="0"/>
              <a:t>人工智能学院</a:t>
            </a:r>
            <a:r>
              <a:rPr lang="en-US" altLang="zh-CN" sz="2000" dirty="0"/>
              <a:t>');</a:t>
            </a:r>
            <a:endParaRPr lang="zh-CN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8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IBM PC</a:t>
            </a:r>
            <a:r>
              <a:rPr lang="zh-CN" altLang="en-US" dirty="0"/>
              <a:t>之</a:t>
            </a:r>
            <a:r>
              <a:rPr lang="zh-CN" altLang="en-US" dirty="0" smtClean="0"/>
              <a:t>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如果说个人电脑之火是由苹果引燃的，那么</a:t>
            </a:r>
            <a:r>
              <a:rPr lang="en-US" altLang="zh-CN" dirty="0"/>
              <a:t>IBM</a:t>
            </a:r>
            <a:r>
              <a:rPr lang="zh-CN" altLang="en-US" dirty="0"/>
              <a:t>的介入，才真正将这场大火燃遍全球，热度持续近</a:t>
            </a:r>
            <a:r>
              <a:rPr lang="en-US" altLang="zh-CN" dirty="0"/>
              <a:t>20</a:t>
            </a:r>
            <a:r>
              <a:rPr lang="zh-CN" altLang="en-US" dirty="0"/>
              <a:t>年而不减。而缔造</a:t>
            </a:r>
            <a:r>
              <a:rPr lang="en-US" altLang="zh-CN" dirty="0"/>
              <a:t>IBM PC</a:t>
            </a:r>
            <a:r>
              <a:rPr lang="zh-CN" altLang="en-US" dirty="0"/>
              <a:t>的，就是颇富个人魅力的唐</a:t>
            </a:r>
            <a:r>
              <a:rPr lang="en-US" altLang="zh-CN" dirty="0"/>
              <a:t>•</a:t>
            </a:r>
            <a:r>
              <a:rPr lang="zh-CN" altLang="en-US" dirty="0"/>
              <a:t>埃斯特利奇。</a:t>
            </a:r>
          </a:p>
          <a:p>
            <a:r>
              <a:rPr lang="en-US" altLang="zh-CN" dirty="0"/>
              <a:t>1980</a:t>
            </a:r>
            <a:r>
              <a:rPr lang="zh-CN" altLang="en-US" dirty="0"/>
              <a:t>年中，</a:t>
            </a:r>
            <a:r>
              <a:rPr lang="en-US" altLang="zh-CN" dirty="0"/>
              <a:t>IBM</a:t>
            </a:r>
            <a:r>
              <a:rPr lang="zh-CN" altLang="en-US" dirty="0"/>
              <a:t>召集高层咨询会议，要对如火如荼的个人电脑浪潮作出应对。这时实验室主任洛伊站起来，提议打破常规，秘密组织一个精干小组，在一年内搞出</a:t>
            </a:r>
            <a:r>
              <a:rPr lang="en-US" altLang="zh-CN" dirty="0"/>
              <a:t>PC</a:t>
            </a:r>
            <a:r>
              <a:rPr lang="zh-CN" altLang="en-US" dirty="0"/>
              <a:t>来。 洛伊仅挑选了</a:t>
            </a:r>
            <a:r>
              <a:rPr lang="en-US" altLang="zh-CN" dirty="0"/>
              <a:t>12</a:t>
            </a:r>
            <a:r>
              <a:rPr lang="zh-CN" altLang="en-US" dirty="0"/>
              <a:t>名最优秀的工程师来演绎一段类似苹果公司经历过的传奇故事，担当这个名为“西洋棋”项目的负责人就是埃斯特利奇。以往，埃斯特利奇在工作上被认为“极不合作”，不听别人使唤，只凭自己的意思行事。而这种不合群的态度，正适合</a:t>
            </a:r>
            <a:r>
              <a:rPr lang="en-US" altLang="zh-CN" dirty="0"/>
              <a:t>IBM PC</a:t>
            </a:r>
            <a:r>
              <a:rPr lang="zh-CN" altLang="en-US" dirty="0"/>
              <a:t>计划，洛伊将它交给埃斯特利奇，事实证明这个选择十分英明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1981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日，</a:t>
            </a:r>
            <a:r>
              <a:rPr lang="en-US" altLang="zh-CN" dirty="0"/>
              <a:t>IBM PC</a:t>
            </a:r>
            <a:r>
              <a:rPr lang="zh-CN" altLang="en-US" dirty="0"/>
              <a:t>如人们预想的那样跨进了</a:t>
            </a:r>
            <a:r>
              <a:rPr lang="en-US" altLang="zh-CN" dirty="0"/>
              <a:t>PC</a:t>
            </a:r>
            <a:r>
              <a:rPr lang="zh-CN" altLang="en-US" dirty="0"/>
              <a:t>业，没有人惊奇和兴奋，因为要等一段时间，人们才真正明白</a:t>
            </a:r>
            <a:r>
              <a:rPr lang="en-US" altLang="zh-CN" dirty="0"/>
              <a:t>PC</a:t>
            </a:r>
            <a:r>
              <a:rPr lang="zh-CN" altLang="en-US" dirty="0"/>
              <a:t>时代的开始。在第一台</a:t>
            </a:r>
            <a:r>
              <a:rPr lang="en-US" altLang="zh-CN" dirty="0"/>
              <a:t>PC</a:t>
            </a:r>
            <a:r>
              <a:rPr lang="zh-CN" altLang="en-US" dirty="0"/>
              <a:t>发布前几个月，埃斯特利奇还着手下一代产品</a:t>
            </a:r>
            <a:r>
              <a:rPr lang="en-US" altLang="zh-CN" dirty="0"/>
              <a:t>——PC XT</a:t>
            </a:r>
            <a:r>
              <a:rPr lang="zh-CN" altLang="en-US" dirty="0"/>
              <a:t>的开发。</a:t>
            </a:r>
            <a:r>
              <a:rPr lang="en-US" altLang="zh-CN" dirty="0"/>
              <a:t>XT</a:t>
            </a:r>
            <a:r>
              <a:rPr lang="zh-CN" altLang="en-US" dirty="0"/>
              <a:t>的推出，再次把</a:t>
            </a:r>
            <a:r>
              <a:rPr lang="en-US" altLang="zh-CN" dirty="0"/>
              <a:t>IBM</a:t>
            </a:r>
            <a:r>
              <a:rPr lang="zh-CN" altLang="en-US" dirty="0"/>
              <a:t>推到</a:t>
            </a:r>
            <a:r>
              <a:rPr lang="en-US" altLang="zh-CN" dirty="0"/>
              <a:t>PC</a:t>
            </a:r>
            <a:r>
              <a:rPr lang="zh-CN" altLang="en-US" dirty="0"/>
              <a:t>科技的最前端，</a:t>
            </a:r>
            <a:r>
              <a:rPr lang="en-US" altLang="zh-CN" dirty="0"/>
              <a:t>XT</a:t>
            </a:r>
            <a:r>
              <a:rPr lang="zh-CN" altLang="en-US" dirty="0"/>
              <a:t>疯狂畅销，使</a:t>
            </a:r>
            <a:r>
              <a:rPr lang="en-US" altLang="zh-CN" dirty="0"/>
              <a:t>IBM</a:t>
            </a:r>
            <a:r>
              <a:rPr lang="zh-CN" altLang="en-US" dirty="0"/>
              <a:t>一举占有企业</a:t>
            </a:r>
            <a:r>
              <a:rPr lang="en-US" altLang="zh-CN" dirty="0"/>
              <a:t>PC</a:t>
            </a:r>
            <a:r>
              <a:rPr lang="zh-CN" altLang="en-US" dirty="0"/>
              <a:t>市场的</a:t>
            </a:r>
            <a:r>
              <a:rPr lang="en-US" altLang="zh-CN" dirty="0"/>
              <a:t>75</a:t>
            </a:r>
            <a:r>
              <a:rPr lang="zh-CN" altLang="en-US" dirty="0"/>
              <a:t>％。同时埃斯特利奇还启动另一计划，以</a:t>
            </a:r>
            <a:r>
              <a:rPr lang="en-US" altLang="zh-CN" dirty="0"/>
              <a:t>PC</a:t>
            </a:r>
            <a:r>
              <a:rPr lang="zh-CN" altLang="en-US" dirty="0"/>
              <a:t>攻打家庭市场，但推出时间太晚</a:t>
            </a:r>
            <a:r>
              <a:rPr lang="en-US" altLang="zh-CN" dirty="0"/>
              <a:t>,</a:t>
            </a:r>
            <a:r>
              <a:rPr lang="zh-CN" altLang="en-US" dirty="0"/>
              <a:t>错过了圣诞销售旺季，后来这个产品无疾而终。</a:t>
            </a:r>
            <a:r>
              <a:rPr lang="en-US" altLang="zh-CN" dirty="0"/>
              <a:t>1982</a:t>
            </a:r>
            <a:r>
              <a:rPr lang="zh-CN" altLang="en-US" dirty="0"/>
              <a:t>年，埃斯特利奇开始着手下一个大计划，即生产真正强劲的</a:t>
            </a:r>
            <a:r>
              <a:rPr lang="en-US" altLang="zh-CN" dirty="0"/>
              <a:t>AT</a:t>
            </a:r>
            <a:r>
              <a:rPr lang="zh-CN" altLang="en-US" dirty="0"/>
              <a:t>机。</a:t>
            </a:r>
            <a:r>
              <a:rPr lang="en-US" altLang="zh-CN" dirty="0"/>
              <a:t>AT</a:t>
            </a:r>
            <a:r>
              <a:rPr lang="zh-CN" altLang="en-US" dirty="0"/>
              <a:t>机象征着</a:t>
            </a:r>
            <a:r>
              <a:rPr lang="en-US" altLang="zh-CN" dirty="0"/>
              <a:t>IBM</a:t>
            </a:r>
            <a:r>
              <a:rPr lang="zh-CN" altLang="en-US" dirty="0"/>
              <a:t>是惟一能使用</a:t>
            </a:r>
            <a:r>
              <a:rPr lang="en-US" altLang="zh-CN" dirty="0"/>
              <a:t>80286</a:t>
            </a:r>
            <a:r>
              <a:rPr lang="zh-CN" altLang="en-US" dirty="0"/>
              <a:t>处理器的厂商。</a:t>
            </a:r>
            <a:r>
              <a:rPr lang="en-US" altLang="zh-CN" dirty="0"/>
              <a:t>1984</a:t>
            </a:r>
            <a:r>
              <a:rPr lang="zh-CN" altLang="en-US" dirty="0"/>
              <a:t>年 </a:t>
            </a:r>
            <a:r>
              <a:rPr lang="en-US" altLang="zh-CN" dirty="0"/>
              <a:t>8</a:t>
            </a:r>
            <a:r>
              <a:rPr lang="zh-CN" altLang="en-US" dirty="0"/>
              <a:t>月，</a:t>
            </a:r>
            <a:r>
              <a:rPr lang="en-US" altLang="zh-CN" dirty="0"/>
              <a:t>AT</a:t>
            </a:r>
            <a:r>
              <a:rPr lang="zh-CN" altLang="en-US" dirty="0"/>
              <a:t>机推出好几个月后，竞争对手才推出</a:t>
            </a:r>
            <a:r>
              <a:rPr lang="en-US" altLang="zh-CN" dirty="0"/>
              <a:t>AT</a:t>
            </a:r>
            <a:r>
              <a:rPr lang="zh-CN" altLang="en-US" dirty="0"/>
              <a:t>级产品。</a:t>
            </a:r>
            <a:r>
              <a:rPr lang="en-US" altLang="zh-CN" dirty="0"/>
              <a:t>1984</a:t>
            </a:r>
            <a:r>
              <a:rPr lang="zh-CN" altLang="en-US" dirty="0"/>
              <a:t>年， </a:t>
            </a:r>
            <a:r>
              <a:rPr lang="en-US" altLang="zh-CN" dirty="0"/>
              <a:t>IBM PC</a:t>
            </a:r>
            <a:r>
              <a:rPr lang="zh-CN" altLang="en-US" dirty="0"/>
              <a:t>的收入已达到</a:t>
            </a:r>
            <a:r>
              <a:rPr lang="en-US" altLang="zh-CN" dirty="0"/>
              <a:t>40</a:t>
            </a:r>
            <a:r>
              <a:rPr lang="zh-CN" altLang="en-US" dirty="0"/>
              <a:t>亿美元，这意味着光是</a:t>
            </a:r>
            <a:r>
              <a:rPr lang="en-US" altLang="zh-CN" dirty="0"/>
              <a:t>PC</a:t>
            </a:r>
            <a:r>
              <a:rPr lang="zh-CN" altLang="en-US" dirty="0"/>
              <a:t>一个部门就可以在美国工业公司中排名第</a:t>
            </a:r>
            <a:r>
              <a:rPr lang="en-US" altLang="zh-CN" dirty="0"/>
              <a:t>74</a:t>
            </a:r>
            <a:r>
              <a:rPr lang="zh-CN" altLang="en-US" dirty="0"/>
              <a:t>位，并可名列美国第三大计算机公司，仅次于</a:t>
            </a:r>
            <a:r>
              <a:rPr lang="en-US" altLang="zh-CN" dirty="0"/>
              <a:t>IBM</a:t>
            </a:r>
            <a:r>
              <a:rPr lang="zh-CN" altLang="en-US" dirty="0"/>
              <a:t>自己和</a:t>
            </a:r>
            <a:r>
              <a:rPr lang="en-US" altLang="zh-CN" dirty="0"/>
              <a:t>DEC</a:t>
            </a:r>
            <a:r>
              <a:rPr lang="zh-CN" altLang="en-US" dirty="0"/>
              <a:t>。埃斯特利奇还安排了一个争议性的计划，让经销商销售个人电脑，这是</a:t>
            </a:r>
            <a:r>
              <a:rPr lang="en-US" altLang="zh-CN" dirty="0"/>
              <a:t>IBM</a:t>
            </a:r>
            <a:r>
              <a:rPr lang="zh-CN" altLang="en-US" dirty="0"/>
              <a:t>产品第一次由非</a:t>
            </a:r>
            <a:r>
              <a:rPr lang="en-US" altLang="zh-CN" dirty="0"/>
              <a:t>IBM</a:t>
            </a:r>
            <a:r>
              <a:rPr lang="zh-CN" altLang="en-US" dirty="0"/>
              <a:t>业务代表的人销售， 从而开拓了电脑分销的先河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日埃斯特利奇终于带着太太，去渡公司承诺已久的假期。两人乘坐的</a:t>
            </a:r>
            <a:r>
              <a:rPr lang="en-US" altLang="zh-CN" dirty="0"/>
              <a:t>191</a:t>
            </a:r>
            <a:r>
              <a:rPr lang="zh-CN" altLang="en-US" dirty="0"/>
              <a:t>航班试图在暴风雨中降落到达拉斯机场时，飞机失控，埃斯特利奇和太太玛丽不幸丧生。虽然他的生命结束于不幸的飞行事故</a:t>
            </a:r>
            <a:r>
              <a:rPr lang="en-US" altLang="zh-CN" dirty="0"/>
              <a:t>,</a:t>
            </a:r>
            <a:r>
              <a:rPr lang="zh-CN" altLang="en-US" dirty="0"/>
              <a:t>但打开昨日的篇章，历史永远会承认一个真正有贡献的人。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0" y="3013519"/>
            <a:ext cx="9429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示例数据库</a:t>
            </a:r>
            <a:r>
              <a:rPr lang="en-US" altLang="zh-CN" dirty="0"/>
              <a:t>Lib</a:t>
            </a:r>
            <a:r>
              <a:rPr lang="zh-CN" altLang="zh-CN" dirty="0"/>
              <a:t>的五个表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83" y="1952663"/>
            <a:ext cx="7334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76917" y="4941168"/>
            <a:ext cx="883956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59496" y="3933056"/>
            <a:ext cx="934361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4585" y="2924944"/>
            <a:ext cx="6217599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插入数据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为表插入数据分为两种情况，一个是为所有列插入数据，</a:t>
            </a:r>
            <a:r>
              <a:rPr lang="en-US" altLang="zh-CN" dirty="0"/>
              <a:t>INSERT</a:t>
            </a:r>
            <a:r>
              <a:rPr lang="zh-CN" altLang="zh-CN" dirty="0"/>
              <a:t>语句写法有：</a:t>
            </a:r>
          </a:p>
          <a:p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INSERT</a:t>
            </a:r>
            <a:r>
              <a:rPr lang="zh-CN" altLang="zh-CN" dirty="0"/>
              <a:t>语句中不指定具体的字段名。此种情况请注意，值</a:t>
            </a:r>
            <a:r>
              <a:rPr lang="en-US" altLang="zh-CN" dirty="0"/>
              <a:t>1~</a:t>
            </a:r>
            <a:r>
              <a:rPr lang="zh-CN" altLang="zh-CN" dirty="0"/>
              <a:t>值</a:t>
            </a:r>
            <a:r>
              <a:rPr lang="en-US" altLang="zh-CN" dirty="0"/>
              <a:t>n</a:t>
            </a:r>
            <a:r>
              <a:rPr lang="zh-CN" altLang="zh-CN" dirty="0"/>
              <a:t>的顺序必须和表结构的顺序一致，也就是说表的各个列和各个值的顺序要一一对应。</a:t>
            </a:r>
          </a:p>
          <a:p>
            <a:pPr marL="0" indent="0">
              <a:buNone/>
            </a:pPr>
            <a:r>
              <a:rPr lang="en-US" altLang="zh-CN" dirty="0"/>
              <a:t>INSERT INTO &lt;</a:t>
            </a:r>
            <a:r>
              <a:rPr lang="zh-CN" altLang="zh-CN" dirty="0"/>
              <a:t>表名</a:t>
            </a:r>
            <a:r>
              <a:rPr lang="en-US" altLang="zh-CN" dirty="0"/>
              <a:t>&gt; VALUES (</a:t>
            </a:r>
            <a:r>
              <a:rPr lang="zh-CN" altLang="zh-CN" dirty="0"/>
              <a:t>值</a:t>
            </a:r>
            <a:r>
              <a:rPr lang="en-US" altLang="zh-CN" dirty="0"/>
              <a:t>1, </a:t>
            </a:r>
            <a:r>
              <a:rPr lang="zh-CN" altLang="zh-CN" dirty="0"/>
              <a:t>值</a:t>
            </a:r>
            <a:r>
              <a:rPr lang="en-US" altLang="zh-CN" dirty="0"/>
              <a:t>2,…,</a:t>
            </a:r>
            <a:r>
              <a:rPr lang="zh-CN" altLang="zh-CN" dirty="0"/>
              <a:t>值</a:t>
            </a:r>
            <a:r>
              <a:rPr lang="en-US" altLang="zh-CN" dirty="0"/>
              <a:t>n);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INSERT</a:t>
            </a:r>
            <a:r>
              <a:rPr lang="zh-CN" altLang="zh-CN" dirty="0"/>
              <a:t>语句中列出所有字段。此时，列名</a:t>
            </a:r>
            <a:r>
              <a:rPr lang="en-US" altLang="zh-CN" dirty="0"/>
              <a:t>1~n</a:t>
            </a:r>
            <a:r>
              <a:rPr lang="zh-CN" altLang="zh-CN" dirty="0"/>
              <a:t>和值</a:t>
            </a:r>
            <a:r>
              <a:rPr lang="en-US" altLang="zh-CN" dirty="0"/>
              <a:t>1~n</a:t>
            </a:r>
            <a:r>
              <a:rPr lang="zh-CN" altLang="zh-CN" dirty="0"/>
              <a:t>的顺序要一一对应。</a:t>
            </a:r>
          </a:p>
          <a:p>
            <a:pPr marL="0" indent="0">
              <a:buNone/>
            </a:pPr>
            <a:r>
              <a:rPr lang="en-US" altLang="zh-CN" dirty="0"/>
              <a:t>INSERT INTO &lt;</a:t>
            </a:r>
            <a:r>
              <a:rPr lang="zh-CN" altLang="zh-CN" dirty="0"/>
              <a:t>表名</a:t>
            </a:r>
            <a:r>
              <a:rPr lang="en-US" altLang="zh-CN" dirty="0"/>
              <a:t>&gt; (</a:t>
            </a:r>
            <a:r>
              <a:rPr lang="zh-CN" altLang="zh-CN" dirty="0"/>
              <a:t>列名</a:t>
            </a:r>
            <a:r>
              <a:rPr lang="en-US" altLang="zh-CN" dirty="0"/>
              <a:t>1, </a:t>
            </a:r>
            <a:r>
              <a:rPr lang="zh-CN" altLang="zh-CN" dirty="0"/>
              <a:t>列名</a:t>
            </a:r>
            <a:r>
              <a:rPr lang="en-US" altLang="zh-CN" dirty="0"/>
              <a:t>2,…, </a:t>
            </a:r>
            <a:r>
              <a:rPr lang="zh-CN" altLang="zh-CN" dirty="0"/>
              <a:t>列名</a:t>
            </a:r>
            <a:r>
              <a:rPr lang="en-US" altLang="zh-CN" dirty="0"/>
              <a:t>n) VALUES (</a:t>
            </a:r>
            <a:r>
              <a:rPr lang="zh-CN" altLang="zh-CN" dirty="0"/>
              <a:t>值</a:t>
            </a:r>
            <a:r>
              <a:rPr lang="en-US" altLang="zh-CN" dirty="0"/>
              <a:t>1, </a:t>
            </a:r>
            <a:r>
              <a:rPr lang="zh-CN" altLang="zh-CN" dirty="0"/>
              <a:t>值</a:t>
            </a:r>
            <a:r>
              <a:rPr lang="en-US" altLang="zh-CN" dirty="0"/>
              <a:t>2,…,</a:t>
            </a:r>
            <a:r>
              <a:rPr lang="zh-CN" altLang="zh-CN" dirty="0"/>
              <a:t>值</a:t>
            </a:r>
            <a:r>
              <a:rPr lang="en-US" altLang="zh-CN" dirty="0"/>
              <a:t>n);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另</a:t>
            </a:r>
            <a:r>
              <a:rPr lang="zh-CN" altLang="zh-CN" dirty="0"/>
              <a:t>一个是为指定列插入数据，例如</a:t>
            </a:r>
          </a:p>
          <a:p>
            <a:pPr marL="0" indent="0">
              <a:buNone/>
            </a:pPr>
            <a:r>
              <a:rPr lang="en-US" altLang="zh-CN" dirty="0"/>
              <a:t>INSERT INTO &lt;</a:t>
            </a:r>
            <a:r>
              <a:rPr lang="zh-CN" altLang="zh-CN" dirty="0"/>
              <a:t>表名</a:t>
            </a:r>
            <a:r>
              <a:rPr lang="en-US" altLang="zh-CN" dirty="0"/>
              <a:t>&gt; (</a:t>
            </a:r>
            <a:r>
              <a:rPr lang="zh-CN" altLang="zh-CN" dirty="0"/>
              <a:t>列名</a:t>
            </a:r>
            <a:r>
              <a:rPr lang="en-US" altLang="zh-CN" dirty="0"/>
              <a:t>1, </a:t>
            </a:r>
            <a:r>
              <a:rPr lang="zh-CN" altLang="zh-CN" dirty="0"/>
              <a:t>列名</a:t>
            </a:r>
            <a:r>
              <a:rPr lang="en-US" altLang="zh-CN" dirty="0"/>
              <a:t>2, </a:t>
            </a:r>
            <a:r>
              <a:rPr lang="zh-CN" altLang="zh-CN" dirty="0"/>
              <a:t>列名</a:t>
            </a:r>
            <a:r>
              <a:rPr lang="en-US" altLang="zh-CN" dirty="0"/>
              <a:t>3) VALUES (</a:t>
            </a:r>
            <a:r>
              <a:rPr lang="zh-CN" altLang="zh-CN" dirty="0"/>
              <a:t>值</a:t>
            </a:r>
            <a:r>
              <a:rPr lang="en-US" altLang="zh-CN" dirty="0"/>
              <a:t>1, </a:t>
            </a:r>
            <a:r>
              <a:rPr lang="zh-CN" altLang="zh-CN" dirty="0"/>
              <a:t>值</a:t>
            </a:r>
            <a:r>
              <a:rPr lang="en-US" altLang="zh-CN" dirty="0"/>
              <a:t>2, </a:t>
            </a:r>
            <a:r>
              <a:rPr lang="zh-CN" altLang="zh-CN" dirty="0"/>
              <a:t>值</a:t>
            </a:r>
            <a:r>
              <a:rPr lang="en-US" altLang="zh-CN" dirty="0"/>
              <a:t>3);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6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5013176"/>
            <a:ext cx="4663099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4585" y="2996952"/>
            <a:ext cx="7369727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按表默认顺序插入数据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10363200" cy="5090624"/>
          </a:xfrm>
        </p:spPr>
        <p:txBody>
          <a:bodyPr>
            <a:spAutoFit/>
          </a:bodyPr>
          <a:lstStyle/>
          <a:p>
            <a:r>
              <a:rPr lang="zh-CN" altLang="zh-CN" sz="2800" dirty="0"/>
              <a:t>【例</a:t>
            </a:r>
            <a:r>
              <a:rPr lang="en-US" altLang="zh-CN" sz="2800" dirty="0"/>
              <a:t>2-24</a:t>
            </a:r>
            <a:r>
              <a:rPr lang="zh-CN" altLang="zh-CN" sz="2800" dirty="0"/>
              <a:t>】为学院表添加一条新的记录，内容是（</a:t>
            </a:r>
            <a:r>
              <a:rPr lang="en-US" altLang="zh-CN" sz="2800" dirty="0"/>
              <a:t>'s017','</a:t>
            </a:r>
            <a:r>
              <a:rPr lang="zh-CN" altLang="zh-CN" sz="2800" dirty="0"/>
              <a:t>师范学院</a:t>
            </a:r>
            <a:r>
              <a:rPr lang="en-US" altLang="zh-CN" sz="2800" dirty="0"/>
              <a:t>'</a:t>
            </a:r>
            <a:r>
              <a:rPr lang="zh-CN" altLang="zh-CN" sz="2800" dirty="0"/>
              <a:t>）。在</a:t>
            </a:r>
            <a:r>
              <a:rPr lang="en-US" altLang="zh-CN" sz="2800" dirty="0"/>
              <a:t>MySQL</a:t>
            </a:r>
            <a:r>
              <a:rPr lang="zh-CN" altLang="zh-CN" sz="2800" dirty="0"/>
              <a:t>命令行窗口中执行如下</a:t>
            </a:r>
            <a:r>
              <a:rPr lang="en-US" altLang="zh-CN" sz="2800" dirty="0"/>
              <a:t>SQL</a:t>
            </a:r>
            <a:r>
              <a:rPr lang="zh-CN" altLang="zh-CN" sz="2800" dirty="0"/>
              <a:t>语句：</a:t>
            </a:r>
          </a:p>
          <a:p>
            <a:pPr marL="0" indent="0">
              <a:buNone/>
            </a:pPr>
            <a:r>
              <a:rPr lang="en-US" altLang="zh-CN" sz="2800" dirty="0"/>
              <a:t>INSERT INTO school(</a:t>
            </a:r>
            <a:r>
              <a:rPr lang="en-US" altLang="zh-CN" sz="2800" dirty="0" err="1"/>
              <a:t>schoolNo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schoolName</a:t>
            </a:r>
            <a:r>
              <a:rPr lang="en-US" altLang="zh-CN" sz="2800" dirty="0"/>
              <a:t>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VALUES ('s017','</a:t>
            </a:r>
            <a:r>
              <a:rPr lang="zh-CN" altLang="zh-CN" sz="2800" dirty="0"/>
              <a:t>师范学院</a:t>
            </a:r>
            <a:r>
              <a:rPr lang="en-US" altLang="zh-CN" sz="2800" dirty="0"/>
              <a:t>');</a:t>
            </a:r>
            <a:endParaRPr lang="zh-CN" altLang="zh-CN" sz="2800" dirty="0"/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或者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INSERT INTO school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VALUES ('s017','</a:t>
            </a:r>
            <a:r>
              <a:rPr lang="zh-CN" altLang="zh-CN" sz="2800" dirty="0"/>
              <a:t>师范学院</a:t>
            </a:r>
            <a:r>
              <a:rPr lang="en-US" altLang="zh-CN" sz="2800" dirty="0"/>
              <a:t>');</a:t>
            </a:r>
            <a:endParaRPr lang="zh-CN" altLang="zh-CN" sz="2800" dirty="0"/>
          </a:p>
          <a:p>
            <a:r>
              <a:rPr lang="zh-CN" altLang="zh-CN" sz="2800" dirty="0" smtClean="0"/>
              <a:t>插入</a:t>
            </a:r>
            <a:r>
              <a:rPr lang="zh-CN" altLang="zh-CN" sz="2800" dirty="0"/>
              <a:t>数据的顺序和表的列顺序是一致的。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5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3573016"/>
            <a:ext cx="8305831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按表指定顺序插入数据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2-25</a:t>
            </a:r>
            <a:r>
              <a:rPr lang="zh-CN" altLang="zh-CN" dirty="0"/>
              <a:t>】为学院表</a:t>
            </a:r>
            <a:r>
              <a:rPr lang="en-US" altLang="zh-CN" dirty="0"/>
              <a:t>school</a:t>
            </a:r>
            <a:r>
              <a:rPr lang="zh-CN" altLang="zh-CN" dirty="0"/>
              <a:t>添加一条新的记录，内容是（</a:t>
            </a:r>
            <a:r>
              <a:rPr lang="en-US" altLang="zh-CN" dirty="0"/>
              <a:t>'s018','</a:t>
            </a:r>
            <a:r>
              <a:rPr lang="zh-CN" altLang="zh-CN" dirty="0"/>
              <a:t>技师学院</a:t>
            </a:r>
            <a:r>
              <a:rPr lang="en-US" altLang="zh-CN" dirty="0"/>
              <a:t>'</a:t>
            </a:r>
            <a:r>
              <a:rPr lang="zh-CN" altLang="zh-CN" dirty="0"/>
              <a:t>）。在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INSERT INTO school(</a:t>
            </a:r>
            <a:r>
              <a:rPr lang="en-US" altLang="zh-CN" dirty="0" err="1"/>
              <a:t>schoolName,schoolNo</a:t>
            </a:r>
            <a:r>
              <a:rPr lang="en-US" altLang="zh-CN" dirty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VALUES ('</a:t>
            </a:r>
            <a:r>
              <a:rPr lang="zh-CN" altLang="zh-CN" dirty="0"/>
              <a:t>技师学院</a:t>
            </a:r>
            <a:r>
              <a:rPr lang="en-US" altLang="zh-CN" dirty="0"/>
              <a:t>','s018');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列</a:t>
            </a:r>
            <a:r>
              <a:rPr lang="zh-CN" altLang="zh-CN" dirty="0"/>
              <a:t>名的顺序和值的顺序要一一对应。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1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2924944"/>
            <a:ext cx="10363200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插入多行数据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/>
              <a:t>若成批向某一个表插入新的记录，则可以连续地执行插入语句。也可以使用下列方法。</a:t>
            </a:r>
          </a:p>
          <a:p>
            <a:r>
              <a:rPr lang="zh-CN" altLang="zh-CN" sz="1800" dirty="0"/>
              <a:t>【例</a:t>
            </a:r>
            <a:r>
              <a:rPr lang="en-US" altLang="zh-CN" sz="1800" dirty="0"/>
              <a:t>2-26</a:t>
            </a:r>
            <a:r>
              <a:rPr lang="zh-CN" altLang="zh-CN" sz="1800" dirty="0"/>
              <a:t>】创建学院表</a:t>
            </a:r>
            <a:r>
              <a:rPr lang="en-US" altLang="zh-CN" sz="1800" dirty="0"/>
              <a:t>school</a:t>
            </a:r>
            <a:r>
              <a:rPr lang="zh-CN" altLang="zh-CN" sz="1800" dirty="0"/>
              <a:t>的备份</a:t>
            </a:r>
            <a:r>
              <a:rPr lang="en-US" altLang="zh-CN" sz="1800" dirty="0"/>
              <a:t>school_bk1</a:t>
            </a:r>
            <a:r>
              <a:rPr lang="zh-CN" altLang="zh-CN" sz="1800" dirty="0"/>
              <a:t>，连续添加学院信息。在</a:t>
            </a:r>
            <a:r>
              <a:rPr lang="en-US" altLang="zh-CN" sz="1800" dirty="0"/>
              <a:t>MySQL</a:t>
            </a:r>
            <a:r>
              <a:rPr lang="zh-CN" altLang="zh-CN" sz="1800" dirty="0"/>
              <a:t>命令行窗口中执行如下</a:t>
            </a:r>
            <a:r>
              <a:rPr lang="en-US" altLang="zh-CN" sz="1800" dirty="0"/>
              <a:t>SQL</a:t>
            </a:r>
            <a:r>
              <a:rPr lang="zh-CN" altLang="zh-CN" sz="1800" dirty="0"/>
              <a:t>语句：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CREATE TABLE school_bk1 (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schoolNo</a:t>
            </a:r>
            <a:r>
              <a:rPr lang="en-US" altLang="zh-CN" sz="1800" dirty="0">
                <a:solidFill>
                  <a:srgbClr val="FF0000"/>
                </a:solidFill>
              </a:rPr>
              <a:t> char(4) NOT NULL PRIMARY KEY, 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err="1">
                <a:solidFill>
                  <a:srgbClr val="FF0000"/>
                </a:solidFill>
              </a:rPr>
              <a:t>schoolName</a:t>
            </a:r>
            <a:r>
              <a:rPr lang="en-US" altLang="zh-CN" sz="1800" dirty="0">
                <a:solidFill>
                  <a:srgbClr val="FF0000"/>
                </a:solidFill>
              </a:rPr>
              <a:t> varchar(20) NOT NULL);</a:t>
            </a:r>
            <a:endParaRPr lang="zh-CN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INSERT INTO school_bk1 (</a:t>
            </a:r>
            <a:r>
              <a:rPr lang="en-US" altLang="zh-CN" sz="1800" dirty="0" err="1"/>
              <a:t>schoolNo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schoolName</a:t>
            </a:r>
            <a:r>
              <a:rPr lang="en-US" altLang="zh-CN" sz="1800" dirty="0"/>
              <a:t>)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VALUES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('s001', '</a:t>
            </a:r>
            <a:r>
              <a:rPr lang="zh-CN" altLang="zh-CN" sz="1800" dirty="0"/>
              <a:t>人工智能学院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's002', '</a:t>
            </a:r>
            <a:r>
              <a:rPr lang="zh-CN" altLang="zh-CN" sz="1800" dirty="0"/>
              <a:t>电子通信学院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's003', '</a:t>
            </a:r>
            <a:r>
              <a:rPr lang="zh-CN" altLang="zh-CN" sz="1800" dirty="0"/>
              <a:t>机电工程学院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's004', '</a:t>
            </a:r>
            <a:r>
              <a:rPr lang="zh-CN" altLang="zh-CN" sz="1800" dirty="0"/>
              <a:t>计算机学院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's005', '</a:t>
            </a:r>
            <a:r>
              <a:rPr lang="zh-CN" altLang="zh-CN" sz="1800" dirty="0"/>
              <a:t>建工学院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's006', '</a:t>
            </a:r>
            <a:r>
              <a:rPr lang="zh-CN" altLang="zh-CN" sz="1800" dirty="0"/>
              <a:t>汽车学院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's007', '</a:t>
            </a:r>
            <a:r>
              <a:rPr lang="zh-CN" altLang="zh-CN" sz="1800" dirty="0"/>
              <a:t>生化学院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's008', '</a:t>
            </a:r>
            <a:r>
              <a:rPr lang="zh-CN" altLang="zh-CN" sz="1800" dirty="0"/>
              <a:t>媒体学院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's009', '</a:t>
            </a:r>
            <a:r>
              <a:rPr lang="zh-CN" altLang="zh-CN" sz="1800" dirty="0"/>
              <a:t>外语学院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's010', '</a:t>
            </a:r>
            <a:r>
              <a:rPr lang="zh-CN" altLang="zh-CN" sz="1800" dirty="0"/>
              <a:t>经济学院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's011', '</a:t>
            </a:r>
            <a:r>
              <a:rPr lang="zh-CN" altLang="zh-CN" sz="1800" dirty="0"/>
              <a:t>艺术设计学院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's012', '</a:t>
            </a:r>
            <a:r>
              <a:rPr lang="zh-CN" altLang="zh-CN" sz="1800" dirty="0"/>
              <a:t>医护学院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's013', '</a:t>
            </a:r>
            <a:r>
              <a:rPr lang="zh-CN" altLang="zh-CN" sz="1800" dirty="0"/>
              <a:t>人文学院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's014', '</a:t>
            </a:r>
            <a:r>
              <a:rPr lang="zh-CN" altLang="zh-CN" sz="1800" dirty="0"/>
              <a:t>管理学院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's015', '</a:t>
            </a:r>
            <a:r>
              <a:rPr lang="zh-CN" altLang="zh-CN" sz="1800" dirty="0"/>
              <a:t>数创学院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's016', '</a:t>
            </a:r>
            <a:r>
              <a:rPr lang="zh-CN" altLang="zh-CN" sz="1800" dirty="0"/>
              <a:t>创新创业学院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's017', '</a:t>
            </a:r>
            <a:r>
              <a:rPr lang="zh-CN" altLang="zh-CN" sz="1800" dirty="0"/>
              <a:t>师范学院</a:t>
            </a:r>
            <a:r>
              <a:rPr lang="en-US" altLang="zh-CN" sz="1800" dirty="0" smtClean="0"/>
              <a:t>'),(</a:t>
            </a:r>
            <a:r>
              <a:rPr lang="en-US" altLang="zh-CN" sz="1800" dirty="0"/>
              <a:t>'s018', '</a:t>
            </a:r>
            <a:r>
              <a:rPr lang="zh-CN" altLang="zh-CN" sz="1800" dirty="0"/>
              <a:t>技师学院</a:t>
            </a:r>
            <a:r>
              <a:rPr lang="en-US" altLang="zh-CN" sz="1800" dirty="0"/>
              <a:t>');</a:t>
            </a:r>
            <a:endParaRPr lang="zh-CN" altLang="zh-CN" sz="1800" dirty="0"/>
          </a:p>
          <a:p>
            <a:endParaRPr lang="en-US" altLang="zh-CN" sz="1800" dirty="0" smtClean="0"/>
          </a:p>
          <a:p>
            <a:r>
              <a:rPr lang="zh-CN" altLang="zh-CN" sz="1800" dirty="0" smtClean="0"/>
              <a:t>每</a:t>
            </a:r>
            <a:r>
              <a:rPr lang="zh-CN" altLang="zh-CN" sz="1800" dirty="0"/>
              <a:t>一条记录用括号括起来，之间用</a:t>
            </a:r>
            <a:r>
              <a:rPr lang="en-US" altLang="zh-CN" sz="1800" dirty="0"/>
              <a:t>“,”</a:t>
            </a:r>
            <a:r>
              <a:rPr lang="zh-CN" altLang="zh-CN" sz="1800" dirty="0"/>
              <a:t>分隔。</a:t>
            </a:r>
          </a:p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0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4437112"/>
            <a:ext cx="9169927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向另一个表插入数据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把已有的一个表中数据，插入到另外一个表中，可以使用如下方法。</a:t>
            </a:r>
          </a:p>
          <a:p>
            <a:r>
              <a:rPr lang="zh-CN" altLang="zh-CN" sz="2400" dirty="0"/>
              <a:t>先用</a:t>
            </a:r>
            <a:r>
              <a:rPr lang="en-US" altLang="zh-CN" sz="2400" dirty="0"/>
              <a:t>CREATE TABLE</a:t>
            </a:r>
            <a:r>
              <a:rPr lang="zh-CN" altLang="zh-CN" sz="2400" dirty="0"/>
              <a:t>语句创建一个空的新表，例如</a:t>
            </a:r>
            <a:r>
              <a:rPr lang="en-US" altLang="zh-CN" sz="2400" dirty="0"/>
              <a:t>school_bk2</a:t>
            </a:r>
            <a:r>
              <a:rPr lang="zh-CN" altLang="zh-CN" sz="2400" dirty="0"/>
              <a:t>。</a:t>
            </a:r>
          </a:p>
          <a:p>
            <a:r>
              <a:rPr lang="zh-CN" altLang="zh-CN" sz="2400" dirty="0"/>
              <a:t>【例</a:t>
            </a:r>
            <a:r>
              <a:rPr lang="en-US" altLang="zh-CN" sz="2400" dirty="0"/>
              <a:t>2-27</a:t>
            </a:r>
            <a:r>
              <a:rPr lang="zh-CN" altLang="zh-CN" sz="2400" dirty="0"/>
              <a:t>】创建一个</a:t>
            </a:r>
            <a:r>
              <a:rPr lang="en-US" altLang="zh-CN" sz="2400" dirty="0" err="1"/>
              <a:t>school_bk</a:t>
            </a:r>
            <a:r>
              <a:rPr lang="zh-CN" altLang="zh-CN" sz="2400" dirty="0"/>
              <a:t>表，表只有一列，</a:t>
            </a:r>
            <a:r>
              <a:rPr lang="en-US" altLang="zh-CN" sz="2400" dirty="0" err="1"/>
              <a:t>schoolName</a:t>
            </a:r>
            <a:r>
              <a:rPr lang="en-US" altLang="zh-CN" sz="2400" dirty="0"/>
              <a:t> varchar(20) NOT NULL</a:t>
            </a:r>
            <a:r>
              <a:rPr lang="zh-CN" altLang="zh-CN" sz="2400" dirty="0"/>
              <a:t>。使用</a:t>
            </a:r>
            <a:r>
              <a:rPr lang="en-US" altLang="zh-CN" sz="2400" dirty="0"/>
              <a:t>INSERT</a:t>
            </a:r>
            <a:r>
              <a:rPr lang="zh-CN" altLang="zh-CN" sz="2400" dirty="0"/>
              <a:t>语句将</a:t>
            </a:r>
            <a:r>
              <a:rPr lang="en-US" altLang="zh-CN" sz="2400" dirty="0"/>
              <a:t>school</a:t>
            </a:r>
            <a:r>
              <a:rPr lang="zh-CN" altLang="zh-CN" sz="2400" dirty="0"/>
              <a:t>表中的</a:t>
            </a:r>
            <a:r>
              <a:rPr lang="en-US" altLang="zh-CN" sz="2400" dirty="0" err="1"/>
              <a:t>schoolName</a:t>
            </a:r>
            <a:r>
              <a:rPr lang="zh-CN" altLang="zh-CN" sz="2400" dirty="0"/>
              <a:t>列的数据插入到新表。其实是把</a:t>
            </a:r>
            <a:r>
              <a:rPr lang="en-US" altLang="zh-CN" sz="2400" dirty="0"/>
              <a:t>SELECT</a:t>
            </a:r>
            <a:r>
              <a:rPr lang="zh-CN" altLang="zh-CN" sz="2400" dirty="0"/>
              <a:t>语句执行的结果插入到新表。在</a:t>
            </a:r>
            <a:r>
              <a:rPr lang="en-US" altLang="zh-CN" sz="2400" dirty="0"/>
              <a:t>MySQL</a:t>
            </a:r>
            <a:r>
              <a:rPr lang="zh-CN" altLang="zh-CN" sz="2400" dirty="0"/>
              <a:t>命令行窗口中执行如下</a:t>
            </a:r>
            <a:r>
              <a:rPr lang="en-US" altLang="zh-CN" sz="2400" dirty="0"/>
              <a:t>SQL</a:t>
            </a:r>
            <a:r>
              <a:rPr lang="zh-CN" altLang="zh-CN" sz="2400" dirty="0"/>
              <a:t>语句：</a:t>
            </a:r>
          </a:p>
          <a:p>
            <a:pPr marL="0" indent="0">
              <a:buNone/>
            </a:pPr>
            <a:r>
              <a:rPr lang="en-US" altLang="zh-CN" sz="2400" dirty="0"/>
              <a:t>CREATE TABLE school_bk2 (</a:t>
            </a:r>
            <a:r>
              <a:rPr lang="en-US" altLang="zh-CN" sz="2400" dirty="0" err="1"/>
              <a:t>schoolName</a:t>
            </a:r>
            <a:r>
              <a:rPr lang="en-US" altLang="zh-CN" sz="2400" dirty="0"/>
              <a:t> varchar(20) NOT NULL);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INSERT school_bk2 SELECT </a:t>
            </a:r>
            <a:r>
              <a:rPr lang="en-US" altLang="zh-CN" sz="2400" dirty="0" err="1"/>
              <a:t>schoolName</a:t>
            </a:r>
            <a:r>
              <a:rPr lang="en-US" altLang="zh-CN" sz="2400" dirty="0"/>
              <a:t> FROM school;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6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2780928"/>
            <a:ext cx="9415627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保存在表中的数据，如果发生变化，则需要进行修改。使用</a:t>
            </a:r>
            <a:r>
              <a:rPr lang="en-US" altLang="zh-CN" sz="2400" dirty="0"/>
              <a:t> UPDATE </a:t>
            </a:r>
            <a:r>
              <a:rPr lang="zh-CN" altLang="zh-CN" sz="2400" dirty="0"/>
              <a:t>语句修改单个表，语法格式为：</a:t>
            </a:r>
          </a:p>
          <a:p>
            <a:pPr marL="0" indent="0">
              <a:buNone/>
            </a:pPr>
            <a:r>
              <a:rPr lang="en-US" altLang="zh-CN" sz="2400" dirty="0"/>
              <a:t>UPDATE &lt;</a:t>
            </a:r>
            <a:r>
              <a:rPr lang="zh-CN" altLang="zh-CN" sz="2400" dirty="0"/>
              <a:t>表名</a:t>
            </a:r>
            <a:r>
              <a:rPr lang="en-US" altLang="zh-CN" sz="2400" dirty="0"/>
              <a:t>&gt; SET </a:t>
            </a:r>
            <a:r>
              <a:rPr lang="zh-CN" altLang="zh-CN" sz="2400" dirty="0"/>
              <a:t>字段</a:t>
            </a:r>
            <a:r>
              <a:rPr lang="en-US" altLang="zh-CN" sz="2400" dirty="0"/>
              <a:t> 1=</a:t>
            </a:r>
            <a:r>
              <a:rPr lang="zh-CN" altLang="zh-CN" sz="2400" dirty="0"/>
              <a:t>值</a:t>
            </a:r>
            <a:r>
              <a:rPr lang="en-US" altLang="zh-CN" sz="2400" dirty="0"/>
              <a:t> 1 [,</a:t>
            </a:r>
            <a:r>
              <a:rPr lang="zh-CN" altLang="zh-CN" sz="2400" dirty="0"/>
              <a:t>字段</a:t>
            </a:r>
            <a:r>
              <a:rPr lang="en-US" altLang="zh-CN" sz="2400" dirty="0"/>
              <a:t> 2=</a:t>
            </a:r>
            <a:r>
              <a:rPr lang="zh-CN" altLang="zh-CN" sz="2400" dirty="0"/>
              <a:t>值</a:t>
            </a:r>
            <a:r>
              <a:rPr lang="en-US" altLang="zh-CN" sz="2400" dirty="0"/>
              <a:t> 2… ] [WHERE </a:t>
            </a:r>
            <a:r>
              <a:rPr lang="zh-CN" altLang="zh-CN" sz="2400" dirty="0"/>
              <a:t>子句</a:t>
            </a:r>
            <a:r>
              <a:rPr lang="en-US" altLang="zh-CN" sz="2400" dirty="0"/>
              <a:t> ]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[ORDER BY </a:t>
            </a:r>
            <a:r>
              <a:rPr lang="zh-CN" altLang="zh-CN" sz="2400" dirty="0"/>
              <a:t>子句</a:t>
            </a:r>
            <a:r>
              <a:rPr lang="en-US" altLang="zh-CN" sz="2400" dirty="0"/>
              <a:t>] [LIMIT </a:t>
            </a:r>
            <a:r>
              <a:rPr lang="zh-CN" altLang="zh-CN" sz="2400" dirty="0"/>
              <a:t>子句</a:t>
            </a:r>
            <a:r>
              <a:rPr lang="en-US" altLang="zh-CN" sz="2400" dirty="0"/>
              <a:t>]</a:t>
            </a:r>
            <a:endParaRPr lang="zh-CN" altLang="zh-CN" sz="2400" dirty="0"/>
          </a:p>
          <a:p>
            <a:r>
              <a:rPr lang="zh-CN" altLang="zh-CN" sz="2400" dirty="0"/>
              <a:t>语法说明如下：</a:t>
            </a:r>
          </a:p>
          <a:p>
            <a:pPr lvl="1"/>
            <a:r>
              <a:rPr lang="en-US" altLang="zh-CN" sz="2000" dirty="0"/>
              <a:t>&lt;</a:t>
            </a:r>
            <a:r>
              <a:rPr lang="zh-CN" altLang="zh-CN" sz="2000" dirty="0"/>
              <a:t>表名</a:t>
            </a:r>
            <a:r>
              <a:rPr lang="en-US" altLang="zh-CN" sz="2000" dirty="0"/>
              <a:t>&gt;</a:t>
            </a:r>
            <a:r>
              <a:rPr lang="zh-CN" altLang="zh-CN" sz="2000" dirty="0"/>
              <a:t>：用于指定要更新的表名称。</a:t>
            </a:r>
          </a:p>
          <a:p>
            <a:pPr lvl="1"/>
            <a:r>
              <a:rPr lang="en-US" altLang="zh-CN" sz="2000" dirty="0"/>
              <a:t>SET </a:t>
            </a:r>
            <a:r>
              <a:rPr lang="zh-CN" altLang="zh-CN" sz="2000" dirty="0"/>
              <a:t>子句：用于指定表中要修改的列名及其列值。其中，每个指定的列值可以是表达式，也可以是该列对应的默认值。如果指定的是默认值，可用关键字</a:t>
            </a:r>
            <a:r>
              <a:rPr lang="en-US" altLang="zh-CN" sz="2000" dirty="0"/>
              <a:t> DEFAULT </a:t>
            </a:r>
            <a:r>
              <a:rPr lang="zh-CN" altLang="zh-CN" sz="2000" dirty="0"/>
              <a:t>表示列值。</a:t>
            </a:r>
          </a:p>
          <a:p>
            <a:pPr lvl="1"/>
            <a:r>
              <a:rPr lang="en-US" altLang="zh-CN" sz="2000" dirty="0"/>
              <a:t>WHERE</a:t>
            </a:r>
            <a:r>
              <a:rPr lang="zh-CN" altLang="zh-CN" sz="2000" dirty="0"/>
              <a:t>子句：可选项。用于限定表中要修改的行。若不指定，则修改表中所有的行。</a:t>
            </a:r>
          </a:p>
          <a:p>
            <a:pPr lvl="1"/>
            <a:r>
              <a:rPr lang="en-US" altLang="zh-CN" sz="2000" dirty="0"/>
              <a:t>ORDER BY</a:t>
            </a:r>
            <a:r>
              <a:rPr lang="zh-CN" altLang="zh-CN" sz="2000" dirty="0"/>
              <a:t>子句：可选项。用于限定表中的行被修改的次序。</a:t>
            </a:r>
          </a:p>
          <a:p>
            <a:pPr lvl="1"/>
            <a:r>
              <a:rPr lang="en-US" altLang="zh-CN" sz="2000" dirty="0"/>
              <a:t>LIMIT</a:t>
            </a:r>
            <a:r>
              <a:rPr lang="zh-CN" altLang="zh-CN" sz="2000" dirty="0"/>
              <a:t>子句：可选项。用于限定被修改的行数。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55840" y="620688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Sql</a:t>
            </a:r>
            <a:r>
              <a:rPr lang="zh-CN" altLang="en-US" dirty="0"/>
              <a:t>中的</a:t>
            </a:r>
            <a:r>
              <a:rPr lang="en-US" altLang="zh-CN" dirty="0"/>
              <a:t>=</a:t>
            </a:r>
            <a:r>
              <a:rPr lang="zh-CN" altLang="en-US" dirty="0"/>
              <a:t>一般作为条件，而在</a:t>
            </a:r>
            <a:r>
              <a:rPr lang="en-US" altLang="zh-CN" dirty="0"/>
              <a:t>set</a:t>
            </a:r>
            <a:r>
              <a:rPr lang="zh-CN" altLang="en-US" dirty="0"/>
              <a:t>中代表的是赋值。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1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3761</TotalTime>
  <Words>2167</Words>
  <Application>Microsoft Office PowerPoint</Application>
  <PresentationFormat>宽屏</PresentationFormat>
  <Paragraphs>133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Tahoma</vt:lpstr>
      <vt:lpstr>Wingdings</vt:lpstr>
      <vt:lpstr>Blends</vt:lpstr>
      <vt:lpstr>数据库原理与应用</vt:lpstr>
      <vt:lpstr>IBM PC之父</vt:lpstr>
      <vt:lpstr>示例数据库Lib的五个表</vt:lpstr>
      <vt:lpstr>插入数据</vt:lpstr>
      <vt:lpstr>按表默认顺序插入数据</vt:lpstr>
      <vt:lpstr>按表指定顺序插入数据</vt:lpstr>
      <vt:lpstr>插入多行数据</vt:lpstr>
      <vt:lpstr>向另一个表插入数据</vt:lpstr>
      <vt:lpstr>修改数据</vt:lpstr>
      <vt:lpstr>按本表中的条件修改表中数据</vt:lpstr>
      <vt:lpstr>按其他表中条件修改表中数据</vt:lpstr>
      <vt:lpstr>按其他表中条件修改表中数据</vt:lpstr>
      <vt:lpstr>删除数据</vt:lpstr>
      <vt:lpstr>按本表中的条件删除表中数据</vt:lpstr>
      <vt:lpstr>按其他表中条件删除表中数据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szpt</cp:lastModifiedBy>
  <cp:revision>376</cp:revision>
  <dcterms:created xsi:type="dcterms:W3CDTF">2004-02-23T14:38:54Z</dcterms:created>
  <dcterms:modified xsi:type="dcterms:W3CDTF">2023-03-20T03:50:45Z</dcterms:modified>
</cp:coreProperties>
</file>