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93" r:id="rId3"/>
    <p:sldId id="295" r:id="rId4"/>
    <p:sldId id="296" r:id="rId5"/>
    <p:sldId id="297" r:id="rId6"/>
    <p:sldId id="298" r:id="rId7"/>
    <p:sldId id="300" r:id="rId8"/>
    <p:sldId id="299" r:id="rId9"/>
    <p:sldId id="301" r:id="rId10"/>
    <p:sldId id="302" r:id="rId11"/>
    <p:sldId id="303" r:id="rId12"/>
    <p:sldId id="304" r:id="rId13"/>
    <p:sldId id="305" r:id="rId14"/>
    <p:sldId id="306" r:id="rId15"/>
    <p:sldId id="307" r:id="rId16"/>
    <p:sldId id="308" r:id="rId17"/>
    <p:sldId id="310" r:id="rId18"/>
    <p:sldId id="294" r:id="rId19"/>
    <p:sldId id="280"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89" autoAdjust="0"/>
    <p:restoredTop sz="86410"/>
  </p:normalViewPr>
  <p:slideViewPr>
    <p:cSldViewPr snapToGrid="0">
      <p:cViewPr varScale="1">
        <p:scale>
          <a:sx n="102" d="100"/>
          <a:sy n="102" d="100"/>
        </p:scale>
        <p:origin x="126" y="48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732030-93A8-4F6D-9971-65994C83BDB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FA6865F-D8B2-4054-AF5D-2820C46ED1B2}">
      <dgm:prSet/>
      <dgm:spPr/>
      <dgm:t>
        <a:bodyPr/>
        <a:lstStyle/>
        <a:p>
          <a:pPr rtl="0"/>
          <a:r>
            <a:rPr lang="zh-CN" smtClean="0"/>
            <a:t>知识点：</a:t>
          </a:r>
          <a:endParaRPr lang="zh-CN"/>
        </a:p>
      </dgm:t>
    </dgm:pt>
    <dgm:pt modelId="{47214325-AA5C-4313-A8BC-EE813B3EEEA8}" type="parTrans" cxnId="{CADFB2B4-3116-4E83-AC5F-0A88D3C28AD8}">
      <dgm:prSet/>
      <dgm:spPr/>
      <dgm:t>
        <a:bodyPr/>
        <a:lstStyle/>
        <a:p>
          <a:endParaRPr lang="zh-CN" altLang="en-US"/>
        </a:p>
      </dgm:t>
    </dgm:pt>
    <dgm:pt modelId="{83393BB2-153F-4745-B168-A1A683277759}" type="sibTrans" cxnId="{CADFB2B4-3116-4E83-AC5F-0A88D3C28AD8}">
      <dgm:prSet/>
      <dgm:spPr/>
      <dgm:t>
        <a:bodyPr/>
        <a:lstStyle/>
        <a:p>
          <a:endParaRPr lang="zh-CN" altLang="en-US"/>
        </a:p>
      </dgm:t>
    </dgm:pt>
    <dgm:pt modelId="{1BE66215-800E-42EC-922F-BE527EC5A8C1}">
      <dgm:prSet/>
      <dgm:spPr/>
      <dgm:t>
        <a:bodyPr/>
        <a:lstStyle/>
        <a:p>
          <a:pPr rtl="0"/>
          <a:r>
            <a:rPr lang="zh-CN" dirty="0" smtClean="0"/>
            <a:t>掌握范式概念</a:t>
          </a:r>
          <a:endParaRPr lang="zh-CN" dirty="0"/>
        </a:p>
      </dgm:t>
    </dgm:pt>
    <dgm:pt modelId="{5125B9CA-3A72-4833-82D6-47F4FF985164}" type="parTrans" cxnId="{F977FD71-F1B6-45C5-AE51-571545AD7390}">
      <dgm:prSet/>
      <dgm:spPr/>
      <dgm:t>
        <a:bodyPr/>
        <a:lstStyle/>
        <a:p>
          <a:endParaRPr lang="zh-CN" altLang="en-US"/>
        </a:p>
      </dgm:t>
    </dgm:pt>
    <dgm:pt modelId="{C8A9250D-2E48-4E75-B85B-E9A8476FF9DF}" type="sibTrans" cxnId="{F977FD71-F1B6-45C5-AE51-571545AD7390}">
      <dgm:prSet/>
      <dgm:spPr/>
      <dgm:t>
        <a:bodyPr/>
        <a:lstStyle/>
        <a:p>
          <a:endParaRPr lang="zh-CN" altLang="en-US"/>
        </a:p>
      </dgm:t>
    </dgm:pt>
    <dgm:pt modelId="{4ADB336A-0245-489E-969D-2C028B5077C4}">
      <dgm:prSet/>
      <dgm:spPr/>
      <dgm:t>
        <a:bodyPr/>
        <a:lstStyle/>
        <a:p>
          <a:pPr rtl="0"/>
          <a:r>
            <a:rPr lang="zh-CN" smtClean="0"/>
            <a:t>技能点</a:t>
          </a:r>
          <a:endParaRPr lang="zh-CN"/>
        </a:p>
      </dgm:t>
    </dgm:pt>
    <dgm:pt modelId="{AA46F92D-E16A-4CE8-B90C-62F57ED736A9}" type="parTrans" cxnId="{E4098C59-1E4F-4636-B756-D5692827709F}">
      <dgm:prSet/>
      <dgm:spPr/>
      <dgm:t>
        <a:bodyPr/>
        <a:lstStyle/>
        <a:p>
          <a:endParaRPr lang="zh-CN" altLang="en-US"/>
        </a:p>
      </dgm:t>
    </dgm:pt>
    <dgm:pt modelId="{9171D1B3-A0F0-404D-9172-F44A7E0FEF6A}" type="sibTrans" cxnId="{E4098C59-1E4F-4636-B756-D5692827709F}">
      <dgm:prSet/>
      <dgm:spPr/>
      <dgm:t>
        <a:bodyPr/>
        <a:lstStyle/>
        <a:p>
          <a:endParaRPr lang="zh-CN" altLang="en-US"/>
        </a:p>
      </dgm:t>
    </dgm:pt>
    <dgm:pt modelId="{C6F97448-EF69-41FE-87BF-94E19E9F5009}">
      <dgm:prSet/>
      <dgm:spPr/>
      <dgm:t>
        <a:bodyPr/>
        <a:lstStyle/>
        <a:p>
          <a:pPr rtl="0"/>
          <a:r>
            <a:rPr lang="zh-CN" dirty="0" smtClean="0"/>
            <a:t>能将</a:t>
          </a:r>
          <a:r>
            <a:rPr lang="en-US" dirty="0" smtClean="0"/>
            <a:t>E-R</a:t>
          </a:r>
          <a:r>
            <a:rPr lang="zh-CN" dirty="0" smtClean="0"/>
            <a:t>图转换成关系并优化</a:t>
          </a:r>
          <a:endParaRPr lang="zh-CN" dirty="0"/>
        </a:p>
      </dgm:t>
    </dgm:pt>
    <dgm:pt modelId="{150F117E-93D4-45F9-B080-5C7E9D573589}" type="parTrans" cxnId="{7E74915E-CE0E-4478-87A4-9511421DAFBB}">
      <dgm:prSet/>
      <dgm:spPr/>
      <dgm:t>
        <a:bodyPr/>
        <a:lstStyle/>
        <a:p>
          <a:endParaRPr lang="zh-CN" altLang="en-US"/>
        </a:p>
      </dgm:t>
    </dgm:pt>
    <dgm:pt modelId="{8E868339-72B4-442A-8DA5-D445FEB58088}" type="sibTrans" cxnId="{7E74915E-CE0E-4478-87A4-9511421DAFBB}">
      <dgm:prSet/>
      <dgm:spPr/>
      <dgm:t>
        <a:bodyPr/>
        <a:lstStyle/>
        <a:p>
          <a:endParaRPr lang="zh-CN" altLang="en-US"/>
        </a:p>
      </dgm:t>
    </dgm:pt>
    <dgm:pt modelId="{C4092C32-D04D-43DF-B6B3-7D558BE3182F}">
      <dgm:prSet/>
      <dgm:spPr/>
      <dgm:t>
        <a:bodyPr/>
        <a:lstStyle/>
        <a:p>
          <a:r>
            <a:rPr lang="zh-CN" dirty="0" smtClean="0"/>
            <a:t>理解函数依赖和函数传递依赖的概念</a:t>
          </a:r>
          <a:endParaRPr lang="zh-CN" dirty="0"/>
        </a:p>
      </dgm:t>
    </dgm:pt>
    <dgm:pt modelId="{59CFD759-94DB-49A3-AED3-11170C5CC7A9}" type="parTrans" cxnId="{E112513C-1C0B-45CB-9356-32B934C97C67}">
      <dgm:prSet/>
      <dgm:spPr/>
      <dgm:t>
        <a:bodyPr/>
        <a:lstStyle/>
        <a:p>
          <a:endParaRPr lang="zh-CN" altLang="en-US"/>
        </a:p>
      </dgm:t>
    </dgm:pt>
    <dgm:pt modelId="{87BE61E2-4DDC-4625-A31A-61834C56336B}" type="sibTrans" cxnId="{E112513C-1C0B-45CB-9356-32B934C97C67}">
      <dgm:prSet/>
      <dgm:spPr/>
      <dgm:t>
        <a:bodyPr/>
        <a:lstStyle/>
        <a:p>
          <a:endParaRPr lang="zh-CN" altLang="en-US"/>
        </a:p>
      </dgm:t>
    </dgm:pt>
    <dgm:pt modelId="{FCF87B06-1D02-4D3C-BC63-B8A7655ADC86}">
      <dgm:prSet/>
      <dgm:spPr/>
      <dgm:t>
        <a:bodyPr/>
        <a:lstStyle/>
        <a:p>
          <a:r>
            <a:rPr lang="zh-CN" dirty="0" smtClean="0"/>
            <a:t>理解范式的验证工作过程</a:t>
          </a:r>
          <a:endParaRPr lang="zh-CN" altLang="en-US" dirty="0"/>
        </a:p>
      </dgm:t>
    </dgm:pt>
    <dgm:pt modelId="{98F5CE68-184E-4CC3-B9BA-7530F41E3F30}" type="parTrans" cxnId="{7A3EC666-9865-4D5A-AF39-B83D9A11DA38}">
      <dgm:prSet/>
      <dgm:spPr/>
      <dgm:t>
        <a:bodyPr/>
        <a:lstStyle/>
        <a:p>
          <a:endParaRPr lang="zh-CN" altLang="en-US"/>
        </a:p>
      </dgm:t>
    </dgm:pt>
    <dgm:pt modelId="{3CC810C3-38AB-4E4C-BACB-4031C71B03E5}" type="sibTrans" cxnId="{7A3EC666-9865-4D5A-AF39-B83D9A11DA38}">
      <dgm:prSet/>
      <dgm:spPr/>
      <dgm:t>
        <a:bodyPr/>
        <a:lstStyle/>
        <a:p>
          <a:endParaRPr lang="zh-CN" altLang="en-US"/>
        </a:p>
      </dgm:t>
    </dgm:pt>
    <dgm:pt modelId="{C1A69FE1-5CC9-47BA-9F1B-26B72B9303F6}">
      <dgm:prSet/>
      <dgm:spPr/>
      <dgm:t>
        <a:bodyPr/>
        <a:lstStyle/>
        <a:p>
          <a:r>
            <a:rPr lang="zh-CN" dirty="0" smtClean="0"/>
            <a:t>能对关系进行规范化论证</a:t>
          </a:r>
          <a:endParaRPr lang="zh-CN" altLang="en-US" dirty="0"/>
        </a:p>
      </dgm:t>
    </dgm:pt>
    <dgm:pt modelId="{0119F576-0962-4952-8FBB-229681923211}" type="parTrans" cxnId="{BB42CBC4-8753-4F58-A3FA-E1FE551158CD}">
      <dgm:prSet/>
      <dgm:spPr/>
      <dgm:t>
        <a:bodyPr/>
        <a:lstStyle/>
        <a:p>
          <a:endParaRPr lang="zh-CN" altLang="en-US"/>
        </a:p>
      </dgm:t>
    </dgm:pt>
    <dgm:pt modelId="{9997D236-D80C-43A3-8976-9A491C4BC577}" type="sibTrans" cxnId="{BB42CBC4-8753-4F58-A3FA-E1FE551158CD}">
      <dgm:prSet/>
      <dgm:spPr/>
      <dgm:t>
        <a:bodyPr/>
        <a:lstStyle/>
        <a:p>
          <a:endParaRPr lang="zh-CN" altLang="en-US"/>
        </a:p>
      </dgm:t>
    </dgm:pt>
    <dgm:pt modelId="{D47F2956-4B45-4C54-BB91-C3FA300BA208}" type="pres">
      <dgm:prSet presAssocID="{83732030-93A8-4F6D-9971-65994C83BDB3}" presName="linear" presStyleCnt="0">
        <dgm:presLayoutVars>
          <dgm:dir/>
          <dgm:animLvl val="lvl"/>
          <dgm:resizeHandles val="exact"/>
        </dgm:presLayoutVars>
      </dgm:prSet>
      <dgm:spPr/>
      <dgm:t>
        <a:bodyPr/>
        <a:lstStyle/>
        <a:p>
          <a:endParaRPr lang="zh-CN" altLang="en-US"/>
        </a:p>
      </dgm:t>
    </dgm:pt>
    <dgm:pt modelId="{0809FA16-0062-42A8-94E7-37F111D0F6B2}" type="pres">
      <dgm:prSet presAssocID="{FFA6865F-D8B2-4054-AF5D-2820C46ED1B2}" presName="parentLin" presStyleCnt="0"/>
      <dgm:spPr/>
    </dgm:pt>
    <dgm:pt modelId="{2E021E36-D838-4561-B722-DB3FA1A7B26A}" type="pres">
      <dgm:prSet presAssocID="{FFA6865F-D8B2-4054-AF5D-2820C46ED1B2}" presName="parentLeftMargin" presStyleLbl="node1" presStyleIdx="0" presStyleCnt="2"/>
      <dgm:spPr/>
      <dgm:t>
        <a:bodyPr/>
        <a:lstStyle/>
        <a:p>
          <a:endParaRPr lang="zh-CN" altLang="en-US"/>
        </a:p>
      </dgm:t>
    </dgm:pt>
    <dgm:pt modelId="{CC703F5E-A255-4353-980E-48F61BAA76E2}" type="pres">
      <dgm:prSet presAssocID="{FFA6865F-D8B2-4054-AF5D-2820C46ED1B2}" presName="parentText" presStyleLbl="node1" presStyleIdx="0" presStyleCnt="2">
        <dgm:presLayoutVars>
          <dgm:chMax val="0"/>
          <dgm:bulletEnabled val="1"/>
        </dgm:presLayoutVars>
      </dgm:prSet>
      <dgm:spPr/>
      <dgm:t>
        <a:bodyPr/>
        <a:lstStyle/>
        <a:p>
          <a:endParaRPr lang="zh-CN" altLang="en-US"/>
        </a:p>
      </dgm:t>
    </dgm:pt>
    <dgm:pt modelId="{86AA2253-2C01-42CE-B872-CEC196356ACC}" type="pres">
      <dgm:prSet presAssocID="{FFA6865F-D8B2-4054-AF5D-2820C46ED1B2}" presName="negativeSpace" presStyleCnt="0"/>
      <dgm:spPr/>
    </dgm:pt>
    <dgm:pt modelId="{599D9D34-E72F-4BAF-B115-93708FB61A84}" type="pres">
      <dgm:prSet presAssocID="{FFA6865F-D8B2-4054-AF5D-2820C46ED1B2}" presName="childText" presStyleLbl="conFgAcc1" presStyleIdx="0" presStyleCnt="2">
        <dgm:presLayoutVars>
          <dgm:bulletEnabled val="1"/>
        </dgm:presLayoutVars>
      </dgm:prSet>
      <dgm:spPr/>
      <dgm:t>
        <a:bodyPr/>
        <a:lstStyle/>
        <a:p>
          <a:endParaRPr lang="zh-CN" altLang="en-US"/>
        </a:p>
      </dgm:t>
    </dgm:pt>
    <dgm:pt modelId="{D2074C23-5C24-48CB-901C-CEE59823CD04}" type="pres">
      <dgm:prSet presAssocID="{83393BB2-153F-4745-B168-A1A683277759}" presName="spaceBetweenRectangles" presStyleCnt="0"/>
      <dgm:spPr/>
    </dgm:pt>
    <dgm:pt modelId="{B44D989F-E5AC-42F8-B784-D9C1F0E5BB3A}" type="pres">
      <dgm:prSet presAssocID="{4ADB336A-0245-489E-969D-2C028B5077C4}" presName="parentLin" presStyleCnt="0"/>
      <dgm:spPr/>
    </dgm:pt>
    <dgm:pt modelId="{0D81F45B-5D8A-4092-B916-6C70E56FAAD5}" type="pres">
      <dgm:prSet presAssocID="{4ADB336A-0245-489E-969D-2C028B5077C4}" presName="parentLeftMargin" presStyleLbl="node1" presStyleIdx="0" presStyleCnt="2"/>
      <dgm:spPr/>
      <dgm:t>
        <a:bodyPr/>
        <a:lstStyle/>
        <a:p>
          <a:endParaRPr lang="zh-CN" altLang="en-US"/>
        </a:p>
      </dgm:t>
    </dgm:pt>
    <dgm:pt modelId="{8F53606F-6977-40F2-A496-9C09766BE4EF}" type="pres">
      <dgm:prSet presAssocID="{4ADB336A-0245-489E-969D-2C028B5077C4}" presName="parentText" presStyleLbl="node1" presStyleIdx="1" presStyleCnt="2">
        <dgm:presLayoutVars>
          <dgm:chMax val="0"/>
          <dgm:bulletEnabled val="1"/>
        </dgm:presLayoutVars>
      </dgm:prSet>
      <dgm:spPr/>
      <dgm:t>
        <a:bodyPr/>
        <a:lstStyle/>
        <a:p>
          <a:endParaRPr lang="zh-CN" altLang="en-US"/>
        </a:p>
      </dgm:t>
    </dgm:pt>
    <dgm:pt modelId="{22EC7F69-4ECA-4E29-9177-F391AE020B6C}" type="pres">
      <dgm:prSet presAssocID="{4ADB336A-0245-489E-969D-2C028B5077C4}" presName="negativeSpace" presStyleCnt="0"/>
      <dgm:spPr/>
    </dgm:pt>
    <dgm:pt modelId="{6BD0E48F-8B96-4774-9299-2E06DA33AF90}" type="pres">
      <dgm:prSet presAssocID="{4ADB336A-0245-489E-969D-2C028B5077C4}" presName="childText" presStyleLbl="conFgAcc1" presStyleIdx="1" presStyleCnt="2">
        <dgm:presLayoutVars>
          <dgm:bulletEnabled val="1"/>
        </dgm:presLayoutVars>
      </dgm:prSet>
      <dgm:spPr/>
      <dgm:t>
        <a:bodyPr/>
        <a:lstStyle/>
        <a:p>
          <a:endParaRPr lang="zh-CN" altLang="en-US"/>
        </a:p>
      </dgm:t>
    </dgm:pt>
  </dgm:ptLst>
  <dgm:cxnLst>
    <dgm:cxn modelId="{CADFB2B4-3116-4E83-AC5F-0A88D3C28AD8}" srcId="{83732030-93A8-4F6D-9971-65994C83BDB3}" destId="{FFA6865F-D8B2-4054-AF5D-2820C46ED1B2}" srcOrd="0" destOrd="0" parTransId="{47214325-AA5C-4313-A8BC-EE813B3EEEA8}" sibTransId="{83393BB2-153F-4745-B168-A1A683277759}"/>
    <dgm:cxn modelId="{4EA8674D-F23D-4158-BBB3-A7663C1C798C}" type="presOf" srcId="{C4092C32-D04D-43DF-B6B3-7D558BE3182F}" destId="{599D9D34-E72F-4BAF-B115-93708FB61A84}" srcOrd="0" destOrd="1" presId="urn:microsoft.com/office/officeart/2005/8/layout/list1"/>
    <dgm:cxn modelId="{7A3EC666-9865-4D5A-AF39-B83D9A11DA38}" srcId="{FFA6865F-D8B2-4054-AF5D-2820C46ED1B2}" destId="{FCF87B06-1D02-4D3C-BC63-B8A7655ADC86}" srcOrd="2" destOrd="0" parTransId="{98F5CE68-184E-4CC3-B9BA-7530F41E3F30}" sibTransId="{3CC810C3-38AB-4E4C-BACB-4031C71B03E5}"/>
    <dgm:cxn modelId="{2A2A6BE1-BAED-42FF-83F1-980A16134927}" type="presOf" srcId="{C1A69FE1-5CC9-47BA-9F1B-26B72B9303F6}" destId="{6BD0E48F-8B96-4774-9299-2E06DA33AF90}" srcOrd="0" destOrd="1" presId="urn:microsoft.com/office/officeart/2005/8/layout/list1"/>
    <dgm:cxn modelId="{C2B31E09-515B-4CFC-AB25-1B338FE81DD1}" type="presOf" srcId="{C6F97448-EF69-41FE-87BF-94E19E9F5009}" destId="{6BD0E48F-8B96-4774-9299-2E06DA33AF90}" srcOrd="0" destOrd="0" presId="urn:microsoft.com/office/officeart/2005/8/layout/list1"/>
    <dgm:cxn modelId="{E112513C-1C0B-45CB-9356-32B934C97C67}" srcId="{FFA6865F-D8B2-4054-AF5D-2820C46ED1B2}" destId="{C4092C32-D04D-43DF-B6B3-7D558BE3182F}" srcOrd="1" destOrd="0" parTransId="{59CFD759-94DB-49A3-AED3-11170C5CC7A9}" sibTransId="{87BE61E2-4DDC-4625-A31A-61834C56336B}"/>
    <dgm:cxn modelId="{BB42CBC4-8753-4F58-A3FA-E1FE551158CD}" srcId="{4ADB336A-0245-489E-969D-2C028B5077C4}" destId="{C1A69FE1-5CC9-47BA-9F1B-26B72B9303F6}" srcOrd="1" destOrd="0" parTransId="{0119F576-0962-4952-8FBB-229681923211}" sibTransId="{9997D236-D80C-43A3-8976-9A491C4BC577}"/>
    <dgm:cxn modelId="{CAED2982-DB45-4549-AF11-1D442DA006B9}" type="presOf" srcId="{FCF87B06-1D02-4D3C-BC63-B8A7655ADC86}" destId="{599D9D34-E72F-4BAF-B115-93708FB61A84}" srcOrd="0" destOrd="2" presId="urn:microsoft.com/office/officeart/2005/8/layout/list1"/>
    <dgm:cxn modelId="{F977FD71-F1B6-45C5-AE51-571545AD7390}" srcId="{FFA6865F-D8B2-4054-AF5D-2820C46ED1B2}" destId="{1BE66215-800E-42EC-922F-BE527EC5A8C1}" srcOrd="0" destOrd="0" parTransId="{5125B9CA-3A72-4833-82D6-47F4FF985164}" sibTransId="{C8A9250D-2E48-4E75-B85B-E9A8476FF9DF}"/>
    <dgm:cxn modelId="{7FDC7867-D041-4D2A-A4A4-1745DC2715B2}" type="presOf" srcId="{83732030-93A8-4F6D-9971-65994C83BDB3}" destId="{D47F2956-4B45-4C54-BB91-C3FA300BA208}" srcOrd="0" destOrd="0" presId="urn:microsoft.com/office/officeart/2005/8/layout/list1"/>
    <dgm:cxn modelId="{D1DCD327-7B50-4FF3-B013-C9A07E53BE74}" type="presOf" srcId="{1BE66215-800E-42EC-922F-BE527EC5A8C1}" destId="{599D9D34-E72F-4BAF-B115-93708FB61A84}" srcOrd="0" destOrd="0" presId="urn:microsoft.com/office/officeart/2005/8/layout/list1"/>
    <dgm:cxn modelId="{2C1993BE-A742-4B18-89A0-8C50C2B080AB}" type="presOf" srcId="{4ADB336A-0245-489E-969D-2C028B5077C4}" destId="{0D81F45B-5D8A-4092-B916-6C70E56FAAD5}" srcOrd="0" destOrd="0" presId="urn:microsoft.com/office/officeart/2005/8/layout/list1"/>
    <dgm:cxn modelId="{B52AF3D0-242B-4A23-878E-928646A3A45E}" type="presOf" srcId="{FFA6865F-D8B2-4054-AF5D-2820C46ED1B2}" destId="{CC703F5E-A255-4353-980E-48F61BAA76E2}" srcOrd="1" destOrd="0" presId="urn:microsoft.com/office/officeart/2005/8/layout/list1"/>
    <dgm:cxn modelId="{7E74915E-CE0E-4478-87A4-9511421DAFBB}" srcId="{4ADB336A-0245-489E-969D-2C028B5077C4}" destId="{C6F97448-EF69-41FE-87BF-94E19E9F5009}" srcOrd="0" destOrd="0" parTransId="{150F117E-93D4-45F9-B080-5C7E9D573589}" sibTransId="{8E868339-72B4-442A-8DA5-D445FEB58088}"/>
    <dgm:cxn modelId="{C8378CEB-3189-4332-9F8A-548AFF215B7C}" type="presOf" srcId="{4ADB336A-0245-489E-969D-2C028B5077C4}" destId="{8F53606F-6977-40F2-A496-9C09766BE4EF}" srcOrd="1" destOrd="0" presId="urn:microsoft.com/office/officeart/2005/8/layout/list1"/>
    <dgm:cxn modelId="{86548EF5-41EE-4DD4-8747-8835EAA20928}" type="presOf" srcId="{FFA6865F-D8B2-4054-AF5D-2820C46ED1B2}" destId="{2E021E36-D838-4561-B722-DB3FA1A7B26A}" srcOrd="0" destOrd="0" presId="urn:microsoft.com/office/officeart/2005/8/layout/list1"/>
    <dgm:cxn modelId="{E4098C59-1E4F-4636-B756-D5692827709F}" srcId="{83732030-93A8-4F6D-9971-65994C83BDB3}" destId="{4ADB336A-0245-489E-969D-2C028B5077C4}" srcOrd="1" destOrd="0" parTransId="{AA46F92D-E16A-4CE8-B90C-62F57ED736A9}" sibTransId="{9171D1B3-A0F0-404D-9172-F44A7E0FEF6A}"/>
    <dgm:cxn modelId="{442CC3B7-F243-4BE0-B728-9641CC1B1C95}" type="presParOf" srcId="{D47F2956-4B45-4C54-BB91-C3FA300BA208}" destId="{0809FA16-0062-42A8-94E7-37F111D0F6B2}" srcOrd="0" destOrd="0" presId="urn:microsoft.com/office/officeart/2005/8/layout/list1"/>
    <dgm:cxn modelId="{885E8F44-E29A-4F8A-B738-5EE10373F20F}" type="presParOf" srcId="{0809FA16-0062-42A8-94E7-37F111D0F6B2}" destId="{2E021E36-D838-4561-B722-DB3FA1A7B26A}" srcOrd="0" destOrd="0" presId="urn:microsoft.com/office/officeart/2005/8/layout/list1"/>
    <dgm:cxn modelId="{B40E5C02-131C-44CC-A820-433984261A90}" type="presParOf" srcId="{0809FA16-0062-42A8-94E7-37F111D0F6B2}" destId="{CC703F5E-A255-4353-980E-48F61BAA76E2}" srcOrd="1" destOrd="0" presId="urn:microsoft.com/office/officeart/2005/8/layout/list1"/>
    <dgm:cxn modelId="{5C3496A3-D80C-4C79-B751-994C23E209BB}" type="presParOf" srcId="{D47F2956-4B45-4C54-BB91-C3FA300BA208}" destId="{86AA2253-2C01-42CE-B872-CEC196356ACC}" srcOrd="1" destOrd="0" presId="urn:microsoft.com/office/officeart/2005/8/layout/list1"/>
    <dgm:cxn modelId="{01D0043F-0A22-41B5-B90B-5CCCECFE43C3}" type="presParOf" srcId="{D47F2956-4B45-4C54-BB91-C3FA300BA208}" destId="{599D9D34-E72F-4BAF-B115-93708FB61A84}" srcOrd="2" destOrd="0" presId="urn:microsoft.com/office/officeart/2005/8/layout/list1"/>
    <dgm:cxn modelId="{266A43F2-B1A3-42DD-89C6-CCFFE9B01879}" type="presParOf" srcId="{D47F2956-4B45-4C54-BB91-C3FA300BA208}" destId="{D2074C23-5C24-48CB-901C-CEE59823CD04}" srcOrd="3" destOrd="0" presId="urn:microsoft.com/office/officeart/2005/8/layout/list1"/>
    <dgm:cxn modelId="{6EAEC128-5688-4988-B2A3-8FA803A5324D}" type="presParOf" srcId="{D47F2956-4B45-4C54-BB91-C3FA300BA208}" destId="{B44D989F-E5AC-42F8-B784-D9C1F0E5BB3A}" srcOrd="4" destOrd="0" presId="urn:microsoft.com/office/officeart/2005/8/layout/list1"/>
    <dgm:cxn modelId="{A2ED451C-8B35-4DA1-AB05-D77AA4121491}" type="presParOf" srcId="{B44D989F-E5AC-42F8-B784-D9C1F0E5BB3A}" destId="{0D81F45B-5D8A-4092-B916-6C70E56FAAD5}" srcOrd="0" destOrd="0" presId="urn:microsoft.com/office/officeart/2005/8/layout/list1"/>
    <dgm:cxn modelId="{445C6539-799F-414C-8F75-3F30E4EDA1A9}" type="presParOf" srcId="{B44D989F-E5AC-42F8-B784-D9C1F0E5BB3A}" destId="{8F53606F-6977-40F2-A496-9C09766BE4EF}" srcOrd="1" destOrd="0" presId="urn:microsoft.com/office/officeart/2005/8/layout/list1"/>
    <dgm:cxn modelId="{4F13CF7D-44F0-44D6-9431-599F0EAF6AE7}" type="presParOf" srcId="{D47F2956-4B45-4C54-BB91-C3FA300BA208}" destId="{22EC7F69-4ECA-4E29-9177-F391AE020B6C}" srcOrd="5" destOrd="0" presId="urn:microsoft.com/office/officeart/2005/8/layout/list1"/>
    <dgm:cxn modelId="{E447CBDE-1E61-4E75-B93A-222EA0BBB0BE}" type="presParOf" srcId="{D47F2956-4B45-4C54-BB91-C3FA300BA208}" destId="{6BD0E48F-8B96-4774-9299-2E06DA33AF9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732030-93A8-4F6D-9971-65994C83BDB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FFA6865F-D8B2-4054-AF5D-2820C46ED1B2}">
      <dgm:prSet/>
      <dgm:spPr/>
      <dgm:t>
        <a:bodyPr/>
        <a:lstStyle/>
        <a:p>
          <a:pPr rtl="0"/>
          <a:r>
            <a:rPr lang="zh-CN" smtClean="0"/>
            <a:t>知识点：</a:t>
          </a:r>
          <a:endParaRPr lang="zh-CN"/>
        </a:p>
      </dgm:t>
    </dgm:pt>
    <dgm:pt modelId="{47214325-AA5C-4313-A8BC-EE813B3EEEA8}" type="parTrans" cxnId="{CADFB2B4-3116-4E83-AC5F-0A88D3C28AD8}">
      <dgm:prSet/>
      <dgm:spPr/>
      <dgm:t>
        <a:bodyPr/>
        <a:lstStyle/>
        <a:p>
          <a:endParaRPr lang="zh-CN" altLang="en-US"/>
        </a:p>
      </dgm:t>
    </dgm:pt>
    <dgm:pt modelId="{83393BB2-153F-4745-B168-A1A683277759}" type="sibTrans" cxnId="{CADFB2B4-3116-4E83-AC5F-0A88D3C28AD8}">
      <dgm:prSet/>
      <dgm:spPr/>
      <dgm:t>
        <a:bodyPr/>
        <a:lstStyle/>
        <a:p>
          <a:endParaRPr lang="zh-CN" altLang="en-US"/>
        </a:p>
      </dgm:t>
    </dgm:pt>
    <dgm:pt modelId="{1BE66215-800E-42EC-922F-BE527EC5A8C1}">
      <dgm:prSet/>
      <dgm:spPr/>
      <dgm:t>
        <a:bodyPr/>
        <a:lstStyle/>
        <a:p>
          <a:pPr rtl="0"/>
          <a:r>
            <a:rPr lang="zh-CN" dirty="0" smtClean="0"/>
            <a:t>掌握范式概念</a:t>
          </a:r>
          <a:endParaRPr lang="zh-CN" dirty="0"/>
        </a:p>
      </dgm:t>
    </dgm:pt>
    <dgm:pt modelId="{5125B9CA-3A72-4833-82D6-47F4FF985164}" type="parTrans" cxnId="{F977FD71-F1B6-45C5-AE51-571545AD7390}">
      <dgm:prSet/>
      <dgm:spPr/>
      <dgm:t>
        <a:bodyPr/>
        <a:lstStyle/>
        <a:p>
          <a:endParaRPr lang="zh-CN" altLang="en-US"/>
        </a:p>
      </dgm:t>
    </dgm:pt>
    <dgm:pt modelId="{C8A9250D-2E48-4E75-B85B-E9A8476FF9DF}" type="sibTrans" cxnId="{F977FD71-F1B6-45C5-AE51-571545AD7390}">
      <dgm:prSet/>
      <dgm:spPr/>
      <dgm:t>
        <a:bodyPr/>
        <a:lstStyle/>
        <a:p>
          <a:endParaRPr lang="zh-CN" altLang="en-US"/>
        </a:p>
      </dgm:t>
    </dgm:pt>
    <dgm:pt modelId="{4ADB336A-0245-489E-969D-2C028B5077C4}">
      <dgm:prSet/>
      <dgm:spPr/>
      <dgm:t>
        <a:bodyPr/>
        <a:lstStyle/>
        <a:p>
          <a:pPr rtl="0"/>
          <a:r>
            <a:rPr lang="zh-CN" smtClean="0"/>
            <a:t>技能点</a:t>
          </a:r>
          <a:endParaRPr lang="zh-CN"/>
        </a:p>
      </dgm:t>
    </dgm:pt>
    <dgm:pt modelId="{AA46F92D-E16A-4CE8-B90C-62F57ED736A9}" type="parTrans" cxnId="{E4098C59-1E4F-4636-B756-D5692827709F}">
      <dgm:prSet/>
      <dgm:spPr/>
      <dgm:t>
        <a:bodyPr/>
        <a:lstStyle/>
        <a:p>
          <a:endParaRPr lang="zh-CN" altLang="en-US"/>
        </a:p>
      </dgm:t>
    </dgm:pt>
    <dgm:pt modelId="{9171D1B3-A0F0-404D-9172-F44A7E0FEF6A}" type="sibTrans" cxnId="{E4098C59-1E4F-4636-B756-D5692827709F}">
      <dgm:prSet/>
      <dgm:spPr/>
      <dgm:t>
        <a:bodyPr/>
        <a:lstStyle/>
        <a:p>
          <a:endParaRPr lang="zh-CN" altLang="en-US"/>
        </a:p>
      </dgm:t>
    </dgm:pt>
    <dgm:pt modelId="{C6F97448-EF69-41FE-87BF-94E19E9F5009}">
      <dgm:prSet/>
      <dgm:spPr/>
      <dgm:t>
        <a:bodyPr/>
        <a:lstStyle/>
        <a:p>
          <a:pPr rtl="0"/>
          <a:r>
            <a:rPr lang="zh-CN" dirty="0" smtClean="0"/>
            <a:t>能将</a:t>
          </a:r>
          <a:r>
            <a:rPr lang="en-US" dirty="0" smtClean="0"/>
            <a:t>E-R</a:t>
          </a:r>
          <a:r>
            <a:rPr lang="zh-CN" dirty="0" smtClean="0"/>
            <a:t>图转换成关系并优化</a:t>
          </a:r>
          <a:endParaRPr lang="zh-CN" dirty="0"/>
        </a:p>
      </dgm:t>
    </dgm:pt>
    <dgm:pt modelId="{150F117E-93D4-45F9-B080-5C7E9D573589}" type="parTrans" cxnId="{7E74915E-CE0E-4478-87A4-9511421DAFBB}">
      <dgm:prSet/>
      <dgm:spPr/>
      <dgm:t>
        <a:bodyPr/>
        <a:lstStyle/>
        <a:p>
          <a:endParaRPr lang="zh-CN" altLang="en-US"/>
        </a:p>
      </dgm:t>
    </dgm:pt>
    <dgm:pt modelId="{8E868339-72B4-442A-8DA5-D445FEB58088}" type="sibTrans" cxnId="{7E74915E-CE0E-4478-87A4-9511421DAFBB}">
      <dgm:prSet/>
      <dgm:spPr/>
      <dgm:t>
        <a:bodyPr/>
        <a:lstStyle/>
        <a:p>
          <a:endParaRPr lang="zh-CN" altLang="en-US"/>
        </a:p>
      </dgm:t>
    </dgm:pt>
    <dgm:pt modelId="{C4092C32-D04D-43DF-B6B3-7D558BE3182F}">
      <dgm:prSet/>
      <dgm:spPr/>
      <dgm:t>
        <a:bodyPr/>
        <a:lstStyle/>
        <a:p>
          <a:r>
            <a:rPr lang="zh-CN" dirty="0" smtClean="0"/>
            <a:t>理解函数依赖和函数传递依赖的概念</a:t>
          </a:r>
          <a:endParaRPr lang="zh-CN" dirty="0"/>
        </a:p>
      </dgm:t>
    </dgm:pt>
    <dgm:pt modelId="{59CFD759-94DB-49A3-AED3-11170C5CC7A9}" type="parTrans" cxnId="{E112513C-1C0B-45CB-9356-32B934C97C67}">
      <dgm:prSet/>
      <dgm:spPr/>
      <dgm:t>
        <a:bodyPr/>
        <a:lstStyle/>
        <a:p>
          <a:endParaRPr lang="zh-CN" altLang="en-US"/>
        </a:p>
      </dgm:t>
    </dgm:pt>
    <dgm:pt modelId="{87BE61E2-4DDC-4625-A31A-61834C56336B}" type="sibTrans" cxnId="{E112513C-1C0B-45CB-9356-32B934C97C67}">
      <dgm:prSet/>
      <dgm:spPr/>
      <dgm:t>
        <a:bodyPr/>
        <a:lstStyle/>
        <a:p>
          <a:endParaRPr lang="zh-CN" altLang="en-US"/>
        </a:p>
      </dgm:t>
    </dgm:pt>
    <dgm:pt modelId="{FCF87B06-1D02-4D3C-BC63-B8A7655ADC86}">
      <dgm:prSet/>
      <dgm:spPr/>
      <dgm:t>
        <a:bodyPr/>
        <a:lstStyle/>
        <a:p>
          <a:r>
            <a:rPr lang="zh-CN" dirty="0" smtClean="0"/>
            <a:t>理解范式的验证工作过程</a:t>
          </a:r>
          <a:endParaRPr lang="zh-CN" altLang="en-US" dirty="0"/>
        </a:p>
      </dgm:t>
    </dgm:pt>
    <dgm:pt modelId="{98F5CE68-184E-4CC3-B9BA-7530F41E3F30}" type="parTrans" cxnId="{7A3EC666-9865-4D5A-AF39-B83D9A11DA38}">
      <dgm:prSet/>
      <dgm:spPr/>
      <dgm:t>
        <a:bodyPr/>
        <a:lstStyle/>
        <a:p>
          <a:endParaRPr lang="zh-CN" altLang="en-US"/>
        </a:p>
      </dgm:t>
    </dgm:pt>
    <dgm:pt modelId="{3CC810C3-38AB-4E4C-BACB-4031C71B03E5}" type="sibTrans" cxnId="{7A3EC666-9865-4D5A-AF39-B83D9A11DA38}">
      <dgm:prSet/>
      <dgm:spPr/>
      <dgm:t>
        <a:bodyPr/>
        <a:lstStyle/>
        <a:p>
          <a:endParaRPr lang="zh-CN" altLang="en-US"/>
        </a:p>
      </dgm:t>
    </dgm:pt>
    <dgm:pt modelId="{C1A69FE1-5CC9-47BA-9F1B-26B72B9303F6}">
      <dgm:prSet/>
      <dgm:spPr/>
      <dgm:t>
        <a:bodyPr/>
        <a:lstStyle/>
        <a:p>
          <a:r>
            <a:rPr lang="zh-CN" dirty="0" smtClean="0"/>
            <a:t>能对关系进行规范化论证</a:t>
          </a:r>
          <a:endParaRPr lang="zh-CN" altLang="en-US" dirty="0"/>
        </a:p>
      </dgm:t>
    </dgm:pt>
    <dgm:pt modelId="{0119F576-0962-4952-8FBB-229681923211}" type="parTrans" cxnId="{BB42CBC4-8753-4F58-A3FA-E1FE551158CD}">
      <dgm:prSet/>
      <dgm:spPr/>
      <dgm:t>
        <a:bodyPr/>
        <a:lstStyle/>
        <a:p>
          <a:endParaRPr lang="zh-CN" altLang="en-US"/>
        </a:p>
      </dgm:t>
    </dgm:pt>
    <dgm:pt modelId="{9997D236-D80C-43A3-8976-9A491C4BC577}" type="sibTrans" cxnId="{BB42CBC4-8753-4F58-A3FA-E1FE551158CD}">
      <dgm:prSet/>
      <dgm:spPr/>
      <dgm:t>
        <a:bodyPr/>
        <a:lstStyle/>
        <a:p>
          <a:endParaRPr lang="zh-CN" altLang="en-US"/>
        </a:p>
      </dgm:t>
    </dgm:pt>
    <dgm:pt modelId="{D47F2956-4B45-4C54-BB91-C3FA300BA208}" type="pres">
      <dgm:prSet presAssocID="{83732030-93A8-4F6D-9971-65994C83BDB3}" presName="linear" presStyleCnt="0">
        <dgm:presLayoutVars>
          <dgm:dir/>
          <dgm:animLvl val="lvl"/>
          <dgm:resizeHandles val="exact"/>
        </dgm:presLayoutVars>
      </dgm:prSet>
      <dgm:spPr/>
      <dgm:t>
        <a:bodyPr/>
        <a:lstStyle/>
        <a:p>
          <a:endParaRPr lang="zh-CN" altLang="en-US"/>
        </a:p>
      </dgm:t>
    </dgm:pt>
    <dgm:pt modelId="{0809FA16-0062-42A8-94E7-37F111D0F6B2}" type="pres">
      <dgm:prSet presAssocID="{FFA6865F-D8B2-4054-AF5D-2820C46ED1B2}" presName="parentLin" presStyleCnt="0"/>
      <dgm:spPr/>
    </dgm:pt>
    <dgm:pt modelId="{2E021E36-D838-4561-B722-DB3FA1A7B26A}" type="pres">
      <dgm:prSet presAssocID="{FFA6865F-D8B2-4054-AF5D-2820C46ED1B2}" presName="parentLeftMargin" presStyleLbl="node1" presStyleIdx="0" presStyleCnt="2"/>
      <dgm:spPr/>
      <dgm:t>
        <a:bodyPr/>
        <a:lstStyle/>
        <a:p>
          <a:endParaRPr lang="zh-CN" altLang="en-US"/>
        </a:p>
      </dgm:t>
    </dgm:pt>
    <dgm:pt modelId="{CC703F5E-A255-4353-980E-48F61BAA76E2}" type="pres">
      <dgm:prSet presAssocID="{FFA6865F-D8B2-4054-AF5D-2820C46ED1B2}" presName="parentText" presStyleLbl="node1" presStyleIdx="0" presStyleCnt="2">
        <dgm:presLayoutVars>
          <dgm:chMax val="0"/>
          <dgm:bulletEnabled val="1"/>
        </dgm:presLayoutVars>
      </dgm:prSet>
      <dgm:spPr/>
      <dgm:t>
        <a:bodyPr/>
        <a:lstStyle/>
        <a:p>
          <a:endParaRPr lang="zh-CN" altLang="en-US"/>
        </a:p>
      </dgm:t>
    </dgm:pt>
    <dgm:pt modelId="{86AA2253-2C01-42CE-B872-CEC196356ACC}" type="pres">
      <dgm:prSet presAssocID="{FFA6865F-D8B2-4054-AF5D-2820C46ED1B2}" presName="negativeSpace" presStyleCnt="0"/>
      <dgm:spPr/>
    </dgm:pt>
    <dgm:pt modelId="{599D9D34-E72F-4BAF-B115-93708FB61A84}" type="pres">
      <dgm:prSet presAssocID="{FFA6865F-D8B2-4054-AF5D-2820C46ED1B2}" presName="childText" presStyleLbl="conFgAcc1" presStyleIdx="0" presStyleCnt="2">
        <dgm:presLayoutVars>
          <dgm:bulletEnabled val="1"/>
        </dgm:presLayoutVars>
      </dgm:prSet>
      <dgm:spPr/>
      <dgm:t>
        <a:bodyPr/>
        <a:lstStyle/>
        <a:p>
          <a:endParaRPr lang="zh-CN" altLang="en-US"/>
        </a:p>
      </dgm:t>
    </dgm:pt>
    <dgm:pt modelId="{D2074C23-5C24-48CB-901C-CEE59823CD04}" type="pres">
      <dgm:prSet presAssocID="{83393BB2-153F-4745-B168-A1A683277759}" presName="spaceBetweenRectangles" presStyleCnt="0"/>
      <dgm:spPr/>
    </dgm:pt>
    <dgm:pt modelId="{B44D989F-E5AC-42F8-B784-D9C1F0E5BB3A}" type="pres">
      <dgm:prSet presAssocID="{4ADB336A-0245-489E-969D-2C028B5077C4}" presName="parentLin" presStyleCnt="0"/>
      <dgm:spPr/>
    </dgm:pt>
    <dgm:pt modelId="{0D81F45B-5D8A-4092-B916-6C70E56FAAD5}" type="pres">
      <dgm:prSet presAssocID="{4ADB336A-0245-489E-969D-2C028B5077C4}" presName="parentLeftMargin" presStyleLbl="node1" presStyleIdx="0" presStyleCnt="2"/>
      <dgm:spPr/>
      <dgm:t>
        <a:bodyPr/>
        <a:lstStyle/>
        <a:p>
          <a:endParaRPr lang="zh-CN" altLang="en-US"/>
        </a:p>
      </dgm:t>
    </dgm:pt>
    <dgm:pt modelId="{8F53606F-6977-40F2-A496-9C09766BE4EF}" type="pres">
      <dgm:prSet presAssocID="{4ADB336A-0245-489E-969D-2C028B5077C4}" presName="parentText" presStyleLbl="node1" presStyleIdx="1" presStyleCnt="2">
        <dgm:presLayoutVars>
          <dgm:chMax val="0"/>
          <dgm:bulletEnabled val="1"/>
        </dgm:presLayoutVars>
      </dgm:prSet>
      <dgm:spPr/>
      <dgm:t>
        <a:bodyPr/>
        <a:lstStyle/>
        <a:p>
          <a:endParaRPr lang="zh-CN" altLang="en-US"/>
        </a:p>
      </dgm:t>
    </dgm:pt>
    <dgm:pt modelId="{22EC7F69-4ECA-4E29-9177-F391AE020B6C}" type="pres">
      <dgm:prSet presAssocID="{4ADB336A-0245-489E-969D-2C028B5077C4}" presName="negativeSpace" presStyleCnt="0"/>
      <dgm:spPr/>
    </dgm:pt>
    <dgm:pt modelId="{6BD0E48F-8B96-4774-9299-2E06DA33AF90}" type="pres">
      <dgm:prSet presAssocID="{4ADB336A-0245-489E-969D-2C028B5077C4}" presName="childText" presStyleLbl="conFgAcc1" presStyleIdx="1" presStyleCnt="2">
        <dgm:presLayoutVars>
          <dgm:bulletEnabled val="1"/>
        </dgm:presLayoutVars>
      </dgm:prSet>
      <dgm:spPr/>
      <dgm:t>
        <a:bodyPr/>
        <a:lstStyle/>
        <a:p>
          <a:endParaRPr lang="zh-CN" altLang="en-US"/>
        </a:p>
      </dgm:t>
    </dgm:pt>
  </dgm:ptLst>
  <dgm:cxnLst>
    <dgm:cxn modelId="{CADFB2B4-3116-4E83-AC5F-0A88D3C28AD8}" srcId="{83732030-93A8-4F6D-9971-65994C83BDB3}" destId="{FFA6865F-D8B2-4054-AF5D-2820C46ED1B2}" srcOrd="0" destOrd="0" parTransId="{47214325-AA5C-4313-A8BC-EE813B3EEEA8}" sibTransId="{83393BB2-153F-4745-B168-A1A683277759}"/>
    <dgm:cxn modelId="{4EA8674D-F23D-4158-BBB3-A7663C1C798C}" type="presOf" srcId="{C4092C32-D04D-43DF-B6B3-7D558BE3182F}" destId="{599D9D34-E72F-4BAF-B115-93708FB61A84}" srcOrd="0" destOrd="1" presId="urn:microsoft.com/office/officeart/2005/8/layout/list1"/>
    <dgm:cxn modelId="{7A3EC666-9865-4D5A-AF39-B83D9A11DA38}" srcId="{FFA6865F-D8B2-4054-AF5D-2820C46ED1B2}" destId="{FCF87B06-1D02-4D3C-BC63-B8A7655ADC86}" srcOrd="2" destOrd="0" parTransId="{98F5CE68-184E-4CC3-B9BA-7530F41E3F30}" sibTransId="{3CC810C3-38AB-4E4C-BACB-4031C71B03E5}"/>
    <dgm:cxn modelId="{2A2A6BE1-BAED-42FF-83F1-980A16134927}" type="presOf" srcId="{C1A69FE1-5CC9-47BA-9F1B-26B72B9303F6}" destId="{6BD0E48F-8B96-4774-9299-2E06DA33AF90}" srcOrd="0" destOrd="1" presId="urn:microsoft.com/office/officeart/2005/8/layout/list1"/>
    <dgm:cxn modelId="{C2B31E09-515B-4CFC-AB25-1B338FE81DD1}" type="presOf" srcId="{C6F97448-EF69-41FE-87BF-94E19E9F5009}" destId="{6BD0E48F-8B96-4774-9299-2E06DA33AF90}" srcOrd="0" destOrd="0" presId="urn:microsoft.com/office/officeart/2005/8/layout/list1"/>
    <dgm:cxn modelId="{E112513C-1C0B-45CB-9356-32B934C97C67}" srcId="{FFA6865F-D8B2-4054-AF5D-2820C46ED1B2}" destId="{C4092C32-D04D-43DF-B6B3-7D558BE3182F}" srcOrd="1" destOrd="0" parTransId="{59CFD759-94DB-49A3-AED3-11170C5CC7A9}" sibTransId="{87BE61E2-4DDC-4625-A31A-61834C56336B}"/>
    <dgm:cxn modelId="{BB42CBC4-8753-4F58-A3FA-E1FE551158CD}" srcId="{4ADB336A-0245-489E-969D-2C028B5077C4}" destId="{C1A69FE1-5CC9-47BA-9F1B-26B72B9303F6}" srcOrd="1" destOrd="0" parTransId="{0119F576-0962-4952-8FBB-229681923211}" sibTransId="{9997D236-D80C-43A3-8976-9A491C4BC577}"/>
    <dgm:cxn modelId="{CAED2982-DB45-4549-AF11-1D442DA006B9}" type="presOf" srcId="{FCF87B06-1D02-4D3C-BC63-B8A7655ADC86}" destId="{599D9D34-E72F-4BAF-B115-93708FB61A84}" srcOrd="0" destOrd="2" presId="urn:microsoft.com/office/officeart/2005/8/layout/list1"/>
    <dgm:cxn modelId="{F977FD71-F1B6-45C5-AE51-571545AD7390}" srcId="{FFA6865F-D8B2-4054-AF5D-2820C46ED1B2}" destId="{1BE66215-800E-42EC-922F-BE527EC5A8C1}" srcOrd="0" destOrd="0" parTransId="{5125B9CA-3A72-4833-82D6-47F4FF985164}" sibTransId="{C8A9250D-2E48-4E75-B85B-E9A8476FF9DF}"/>
    <dgm:cxn modelId="{7FDC7867-D041-4D2A-A4A4-1745DC2715B2}" type="presOf" srcId="{83732030-93A8-4F6D-9971-65994C83BDB3}" destId="{D47F2956-4B45-4C54-BB91-C3FA300BA208}" srcOrd="0" destOrd="0" presId="urn:microsoft.com/office/officeart/2005/8/layout/list1"/>
    <dgm:cxn modelId="{D1DCD327-7B50-4FF3-B013-C9A07E53BE74}" type="presOf" srcId="{1BE66215-800E-42EC-922F-BE527EC5A8C1}" destId="{599D9D34-E72F-4BAF-B115-93708FB61A84}" srcOrd="0" destOrd="0" presId="urn:microsoft.com/office/officeart/2005/8/layout/list1"/>
    <dgm:cxn modelId="{2C1993BE-A742-4B18-89A0-8C50C2B080AB}" type="presOf" srcId="{4ADB336A-0245-489E-969D-2C028B5077C4}" destId="{0D81F45B-5D8A-4092-B916-6C70E56FAAD5}" srcOrd="0" destOrd="0" presId="urn:microsoft.com/office/officeart/2005/8/layout/list1"/>
    <dgm:cxn modelId="{B52AF3D0-242B-4A23-878E-928646A3A45E}" type="presOf" srcId="{FFA6865F-D8B2-4054-AF5D-2820C46ED1B2}" destId="{CC703F5E-A255-4353-980E-48F61BAA76E2}" srcOrd="1" destOrd="0" presId="urn:microsoft.com/office/officeart/2005/8/layout/list1"/>
    <dgm:cxn modelId="{7E74915E-CE0E-4478-87A4-9511421DAFBB}" srcId="{4ADB336A-0245-489E-969D-2C028B5077C4}" destId="{C6F97448-EF69-41FE-87BF-94E19E9F5009}" srcOrd="0" destOrd="0" parTransId="{150F117E-93D4-45F9-B080-5C7E9D573589}" sibTransId="{8E868339-72B4-442A-8DA5-D445FEB58088}"/>
    <dgm:cxn modelId="{C8378CEB-3189-4332-9F8A-548AFF215B7C}" type="presOf" srcId="{4ADB336A-0245-489E-969D-2C028B5077C4}" destId="{8F53606F-6977-40F2-A496-9C09766BE4EF}" srcOrd="1" destOrd="0" presId="urn:microsoft.com/office/officeart/2005/8/layout/list1"/>
    <dgm:cxn modelId="{86548EF5-41EE-4DD4-8747-8835EAA20928}" type="presOf" srcId="{FFA6865F-D8B2-4054-AF5D-2820C46ED1B2}" destId="{2E021E36-D838-4561-B722-DB3FA1A7B26A}" srcOrd="0" destOrd="0" presId="urn:microsoft.com/office/officeart/2005/8/layout/list1"/>
    <dgm:cxn modelId="{E4098C59-1E4F-4636-B756-D5692827709F}" srcId="{83732030-93A8-4F6D-9971-65994C83BDB3}" destId="{4ADB336A-0245-489E-969D-2C028B5077C4}" srcOrd="1" destOrd="0" parTransId="{AA46F92D-E16A-4CE8-B90C-62F57ED736A9}" sibTransId="{9171D1B3-A0F0-404D-9172-F44A7E0FEF6A}"/>
    <dgm:cxn modelId="{442CC3B7-F243-4BE0-B728-9641CC1B1C95}" type="presParOf" srcId="{D47F2956-4B45-4C54-BB91-C3FA300BA208}" destId="{0809FA16-0062-42A8-94E7-37F111D0F6B2}" srcOrd="0" destOrd="0" presId="urn:microsoft.com/office/officeart/2005/8/layout/list1"/>
    <dgm:cxn modelId="{885E8F44-E29A-4F8A-B738-5EE10373F20F}" type="presParOf" srcId="{0809FA16-0062-42A8-94E7-37F111D0F6B2}" destId="{2E021E36-D838-4561-B722-DB3FA1A7B26A}" srcOrd="0" destOrd="0" presId="urn:microsoft.com/office/officeart/2005/8/layout/list1"/>
    <dgm:cxn modelId="{B40E5C02-131C-44CC-A820-433984261A90}" type="presParOf" srcId="{0809FA16-0062-42A8-94E7-37F111D0F6B2}" destId="{CC703F5E-A255-4353-980E-48F61BAA76E2}" srcOrd="1" destOrd="0" presId="urn:microsoft.com/office/officeart/2005/8/layout/list1"/>
    <dgm:cxn modelId="{5C3496A3-D80C-4C79-B751-994C23E209BB}" type="presParOf" srcId="{D47F2956-4B45-4C54-BB91-C3FA300BA208}" destId="{86AA2253-2C01-42CE-B872-CEC196356ACC}" srcOrd="1" destOrd="0" presId="urn:microsoft.com/office/officeart/2005/8/layout/list1"/>
    <dgm:cxn modelId="{01D0043F-0A22-41B5-B90B-5CCCECFE43C3}" type="presParOf" srcId="{D47F2956-4B45-4C54-BB91-C3FA300BA208}" destId="{599D9D34-E72F-4BAF-B115-93708FB61A84}" srcOrd="2" destOrd="0" presId="urn:microsoft.com/office/officeart/2005/8/layout/list1"/>
    <dgm:cxn modelId="{266A43F2-B1A3-42DD-89C6-CCFFE9B01879}" type="presParOf" srcId="{D47F2956-4B45-4C54-BB91-C3FA300BA208}" destId="{D2074C23-5C24-48CB-901C-CEE59823CD04}" srcOrd="3" destOrd="0" presId="urn:microsoft.com/office/officeart/2005/8/layout/list1"/>
    <dgm:cxn modelId="{6EAEC128-5688-4988-B2A3-8FA803A5324D}" type="presParOf" srcId="{D47F2956-4B45-4C54-BB91-C3FA300BA208}" destId="{B44D989F-E5AC-42F8-B784-D9C1F0E5BB3A}" srcOrd="4" destOrd="0" presId="urn:microsoft.com/office/officeart/2005/8/layout/list1"/>
    <dgm:cxn modelId="{A2ED451C-8B35-4DA1-AB05-D77AA4121491}" type="presParOf" srcId="{B44D989F-E5AC-42F8-B784-D9C1F0E5BB3A}" destId="{0D81F45B-5D8A-4092-B916-6C70E56FAAD5}" srcOrd="0" destOrd="0" presId="urn:microsoft.com/office/officeart/2005/8/layout/list1"/>
    <dgm:cxn modelId="{445C6539-799F-414C-8F75-3F30E4EDA1A9}" type="presParOf" srcId="{B44D989F-E5AC-42F8-B784-D9C1F0E5BB3A}" destId="{8F53606F-6977-40F2-A496-9C09766BE4EF}" srcOrd="1" destOrd="0" presId="urn:microsoft.com/office/officeart/2005/8/layout/list1"/>
    <dgm:cxn modelId="{4F13CF7D-44F0-44D6-9431-599F0EAF6AE7}" type="presParOf" srcId="{D47F2956-4B45-4C54-BB91-C3FA300BA208}" destId="{22EC7F69-4ECA-4E29-9177-F391AE020B6C}" srcOrd="5" destOrd="0" presId="urn:microsoft.com/office/officeart/2005/8/layout/list1"/>
    <dgm:cxn modelId="{E447CBDE-1E61-4E75-B93A-222EA0BBB0BE}" type="presParOf" srcId="{D47F2956-4B45-4C54-BB91-C3FA300BA208}" destId="{6BD0E48F-8B96-4774-9299-2E06DA33AF9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D9D34-E72F-4BAF-B115-93708FB61A84}">
      <dsp:nvSpPr>
        <dsp:cNvPr id="0" name=""/>
        <dsp:cNvSpPr/>
      </dsp:nvSpPr>
      <dsp:spPr>
        <a:xfrm>
          <a:off x="0" y="315620"/>
          <a:ext cx="7772400" cy="157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25" tIns="416560" rIns="603225" bIns="14224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smtClean="0"/>
            <a:t>掌握范式概念</a:t>
          </a:r>
          <a:endParaRPr lang="zh-CN" sz="2000" kern="1200" dirty="0"/>
        </a:p>
        <a:p>
          <a:pPr marL="228600" lvl="1" indent="-228600" algn="l" defTabSz="889000">
            <a:lnSpc>
              <a:spcPct val="90000"/>
            </a:lnSpc>
            <a:spcBef>
              <a:spcPct val="0"/>
            </a:spcBef>
            <a:spcAft>
              <a:spcPct val="15000"/>
            </a:spcAft>
            <a:buChar char="••"/>
          </a:pPr>
          <a:r>
            <a:rPr lang="zh-CN" sz="2000" kern="1200" dirty="0" smtClean="0"/>
            <a:t>理解函数依赖和函数传递依赖的概念</a:t>
          </a:r>
          <a:endParaRPr lang="zh-CN" sz="2000" kern="1200" dirty="0"/>
        </a:p>
        <a:p>
          <a:pPr marL="228600" lvl="1" indent="-228600" algn="l" defTabSz="889000">
            <a:lnSpc>
              <a:spcPct val="90000"/>
            </a:lnSpc>
            <a:spcBef>
              <a:spcPct val="0"/>
            </a:spcBef>
            <a:spcAft>
              <a:spcPct val="15000"/>
            </a:spcAft>
            <a:buChar char="••"/>
          </a:pPr>
          <a:r>
            <a:rPr lang="zh-CN" sz="2000" kern="1200" dirty="0" smtClean="0"/>
            <a:t>理解范式的验证工作过程</a:t>
          </a:r>
          <a:endParaRPr lang="zh-CN" altLang="en-US" sz="2000" kern="1200" dirty="0"/>
        </a:p>
      </dsp:txBody>
      <dsp:txXfrm>
        <a:off x="0" y="315620"/>
        <a:ext cx="7772400" cy="1575000"/>
      </dsp:txXfrm>
    </dsp:sp>
    <dsp:sp modelId="{CC703F5E-A255-4353-980E-48F61BAA76E2}">
      <dsp:nvSpPr>
        <dsp:cNvPr id="0" name=""/>
        <dsp:cNvSpPr/>
      </dsp:nvSpPr>
      <dsp:spPr>
        <a:xfrm>
          <a:off x="388620" y="20420"/>
          <a:ext cx="544068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889000" rtl="0">
            <a:lnSpc>
              <a:spcPct val="90000"/>
            </a:lnSpc>
            <a:spcBef>
              <a:spcPct val="0"/>
            </a:spcBef>
            <a:spcAft>
              <a:spcPct val="35000"/>
            </a:spcAft>
          </a:pPr>
          <a:r>
            <a:rPr lang="zh-CN" sz="2000" kern="1200" smtClean="0"/>
            <a:t>知识点：</a:t>
          </a:r>
          <a:endParaRPr lang="zh-CN" sz="2000" kern="1200"/>
        </a:p>
      </dsp:txBody>
      <dsp:txXfrm>
        <a:off x="417441" y="49241"/>
        <a:ext cx="5383038" cy="532758"/>
      </dsp:txXfrm>
    </dsp:sp>
    <dsp:sp modelId="{6BD0E48F-8B96-4774-9299-2E06DA33AF90}">
      <dsp:nvSpPr>
        <dsp:cNvPr id="0" name=""/>
        <dsp:cNvSpPr/>
      </dsp:nvSpPr>
      <dsp:spPr>
        <a:xfrm>
          <a:off x="0" y="2293820"/>
          <a:ext cx="7772400" cy="1228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25" tIns="416560" rIns="603225" bIns="14224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smtClean="0"/>
            <a:t>能将</a:t>
          </a:r>
          <a:r>
            <a:rPr lang="en-US" sz="2000" kern="1200" dirty="0" smtClean="0"/>
            <a:t>E-R</a:t>
          </a:r>
          <a:r>
            <a:rPr lang="zh-CN" sz="2000" kern="1200" dirty="0" smtClean="0"/>
            <a:t>图转换成关系并优化</a:t>
          </a:r>
          <a:endParaRPr lang="zh-CN" sz="2000" kern="1200" dirty="0"/>
        </a:p>
        <a:p>
          <a:pPr marL="228600" lvl="1" indent="-228600" algn="l" defTabSz="889000">
            <a:lnSpc>
              <a:spcPct val="90000"/>
            </a:lnSpc>
            <a:spcBef>
              <a:spcPct val="0"/>
            </a:spcBef>
            <a:spcAft>
              <a:spcPct val="15000"/>
            </a:spcAft>
            <a:buChar char="••"/>
          </a:pPr>
          <a:r>
            <a:rPr lang="zh-CN" sz="2000" kern="1200" dirty="0" smtClean="0"/>
            <a:t>能对关系进行规范化论证</a:t>
          </a:r>
          <a:endParaRPr lang="zh-CN" altLang="en-US" sz="2000" kern="1200" dirty="0"/>
        </a:p>
      </dsp:txBody>
      <dsp:txXfrm>
        <a:off x="0" y="2293820"/>
        <a:ext cx="7772400" cy="1228500"/>
      </dsp:txXfrm>
    </dsp:sp>
    <dsp:sp modelId="{8F53606F-6977-40F2-A496-9C09766BE4EF}">
      <dsp:nvSpPr>
        <dsp:cNvPr id="0" name=""/>
        <dsp:cNvSpPr/>
      </dsp:nvSpPr>
      <dsp:spPr>
        <a:xfrm>
          <a:off x="388620" y="1998620"/>
          <a:ext cx="544068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889000" rtl="0">
            <a:lnSpc>
              <a:spcPct val="90000"/>
            </a:lnSpc>
            <a:spcBef>
              <a:spcPct val="0"/>
            </a:spcBef>
            <a:spcAft>
              <a:spcPct val="35000"/>
            </a:spcAft>
          </a:pPr>
          <a:r>
            <a:rPr lang="zh-CN" sz="2000" kern="1200" smtClean="0"/>
            <a:t>技能点</a:t>
          </a:r>
          <a:endParaRPr lang="zh-CN" sz="2000" kern="1200"/>
        </a:p>
      </dsp:txBody>
      <dsp:txXfrm>
        <a:off x="417441" y="2027441"/>
        <a:ext cx="538303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D9D34-E72F-4BAF-B115-93708FB61A84}">
      <dsp:nvSpPr>
        <dsp:cNvPr id="0" name=""/>
        <dsp:cNvSpPr/>
      </dsp:nvSpPr>
      <dsp:spPr>
        <a:xfrm>
          <a:off x="0" y="315620"/>
          <a:ext cx="7772400" cy="157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25" tIns="416560" rIns="603225" bIns="14224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smtClean="0"/>
            <a:t>掌握范式概念</a:t>
          </a:r>
          <a:endParaRPr lang="zh-CN" sz="2000" kern="1200" dirty="0"/>
        </a:p>
        <a:p>
          <a:pPr marL="228600" lvl="1" indent="-228600" algn="l" defTabSz="889000">
            <a:lnSpc>
              <a:spcPct val="90000"/>
            </a:lnSpc>
            <a:spcBef>
              <a:spcPct val="0"/>
            </a:spcBef>
            <a:spcAft>
              <a:spcPct val="15000"/>
            </a:spcAft>
            <a:buChar char="••"/>
          </a:pPr>
          <a:r>
            <a:rPr lang="zh-CN" sz="2000" kern="1200" dirty="0" smtClean="0"/>
            <a:t>理解函数依赖和函数传递依赖的概念</a:t>
          </a:r>
          <a:endParaRPr lang="zh-CN" sz="2000" kern="1200" dirty="0"/>
        </a:p>
        <a:p>
          <a:pPr marL="228600" lvl="1" indent="-228600" algn="l" defTabSz="889000">
            <a:lnSpc>
              <a:spcPct val="90000"/>
            </a:lnSpc>
            <a:spcBef>
              <a:spcPct val="0"/>
            </a:spcBef>
            <a:spcAft>
              <a:spcPct val="15000"/>
            </a:spcAft>
            <a:buChar char="••"/>
          </a:pPr>
          <a:r>
            <a:rPr lang="zh-CN" sz="2000" kern="1200" dirty="0" smtClean="0"/>
            <a:t>理解范式的验证工作过程</a:t>
          </a:r>
          <a:endParaRPr lang="zh-CN" altLang="en-US" sz="2000" kern="1200" dirty="0"/>
        </a:p>
      </dsp:txBody>
      <dsp:txXfrm>
        <a:off x="0" y="315620"/>
        <a:ext cx="7772400" cy="1575000"/>
      </dsp:txXfrm>
    </dsp:sp>
    <dsp:sp modelId="{CC703F5E-A255-4353-980E-48F61BAA76E2}">
      <dsp:nvSpPr>
        <dsp:cNvPr id="0" name=""/>
        <dsp:cNvSpPr/>
      </dsp:nvSpPr>
      <dsp:spPr>
        <a:xfrm>
          <a:off x="388620" y="20420"/>
          <a:ext cx="544068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889000" rtl="0">
            <a:lnSpc>
              <a:spcPct val="90000"/>
            </a:lnSpc>
            <a:spcBef>
              <a:spcPct val="0"/>
            </a:spcBef>
            <a:spcAft>
              <a:spcPct val="35000"/>
            </a:spcAft>
          </a:pPr>
          <a:r>
            <a:rPr lang="zh-CN" sz="2000" kern="1200" smtClean="0"/>
            <a:t>知识点：</a:t>
          </a:r>
          <a:endParaRPr lang="zh-CN" sz="2000" kern="1200"/>
        </a:p>
      </dsp:txBody>
      <dsp:txXfrm>
        <a:off x="417441" y="49241"/>
        <a:ext cx="5383038" cy="532758"/>
      </dsp:txXfrm>
    </dsp:sp>
    <dsp:sp modelId="{6BD0E48F-8B96-4774-9299-2E06DA33AF90}">
      <dsp:nvSpPr>
        <dsp:cNvPr id="0" name=""/>
        <dsp:cNvSpPr/>
      </dsp:nvSpPr>
      <dsp:spPr>
        <a:xfrm>
          <a:off x="0" y="2293820"/>
          <a:ext cx="7772400" cy="1228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3225" tIns="416560" rIns="603225" bIns="142240" numCol="1" spcCol="1270" anchor="t" anchorCtr="0">
          <a:noAutofit/>
        </a:bodyPr>
        <a:lstStyle/>
        <a:p>
          <a:pPr marL="228600" lvl="1" indent="-228600" algn="l" defTabSz="889000" rtl="0">
            <a:lnSpc>
              <a:spcPct val="90000"/>
            </a:lnSpc>
            <a:spcBef>
              <a:spcPct val="0"/>
            </a:spcBef>
            <a:spcAft>
              <a:spcPct val="15000"/>
            </a:spcAft>
            <a:buChar char="••"/>
          </a:pPr>
          <a:r>
            <a:rPr lang="zh-CN" sz="2000" kern="1200" dirty="0" smtClean="0"/>
            <a:t>能将</a:t>
          </a:r>
          <a:r>
            <a:rPr lang="en-US" sz="2000" kern="1200" dirty="0" smtClean="0"/>
            <a:t>E-R</a:t>
          </a:r>
          <a:r>
            <a:rPr lang="zh-CN" sz="2000" kern="1200" dirty="0" smtClean="0"/>
            <a:t>图转换成关系并优化</a:t>
          </a:r>
          <a:endParaRPr lang="zh-CN" sz="2000" kern="1200" dirty="0"/>
        </a:p>
        <a:p>
          <a:pPr marL="228600" lvl="1" indent="-228600" algn="l" defTabSz="889000">
            <a:lnSpc>
              <a:spcPct val="90000"/>
            </a:lnSpc>
            <a:spcBef>
              <a:spcPct val="0"/>
            </a:spcBef>
            <a:spcAft>
              <a:spcPct val="15000"/>
            </a:spcAft>
            <a:buChar char="••"/>
          </a:pPr>
          <a:r>
            <a:rPr lang="zh-CN" sz="2000" kern="1200" dirty="0" smtClean="0"/>
            <a:t>能对关系进行规范化论证</a:t>
          </a:r>
          <a:endParaRPr lang="zh-CN" altLang="en-US" sz="2000" kern="1200" dirty="0"/>
        </a:p>
      </dsp:txBody>
      <dsp:txXfrm>
        <a:off x="0" y="2293820"/>
        <a:ext cx="7772400" cy="1228500"/>
      </dsp:txXfrm>
    </dsp:sp>
    <dsp:sp modelId="{8F53606F-6977-40F2-A496-9C09766BE4EF}">
      <dsp:nvSpPr>
        <dsp:cNvPr id="0" name=""/>
        <dsp:cNvSpPr/>
      </dsp:nvSpPr>
      <dsp:spPr>
        <a:xfrm>
          <a:off x="388620" y="1998620"/>
          <a:ext cx="5440680"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645" tIns="0" rIns="205645" bIns="0" numCol="1" spcCol="1270" anchor="ctr" anchorCtr="0">
          <a:noAutofit/>
        </a:bodyPr>
        <a:lstStyle/>
        <a:p>
          <a:pPr lvl="0" algn="l" defTabSz="889000" rtl="0">
            <a:lnSpc>
              <a:spcPct val="90000"/>
            </a:lnSpc>
            <a:spcBef>
              <a:spcPct val="0"/>
            </a:spcBef>
            <a:spcAft>
              <a:spcPct val="35000"/>
            </a:spcAft>
          </a:pPr>
          <a:r>
            <a:rPr lang="zh-CN" sz="2000" kern="1200" smtClean="0"/>
            <a:t>技能点</a:t>
          </a:r>
          <a:endParaRPr lang="zh-CN" sz="2000" kern="1200"/>
        </a:p>
      </dsp:txBody>
      <dsp:txXfrm>
        <a:off x="417441" y="2027441"/>
        <a:ext cx="5383038"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3-04-19T00:52:53.887"/>
    </inkml:context>
    <inkml:brush xml:id="br0">
      <inkml:brushProperty name="width" value="0.05292" units="cm"/>
      <inkml:brushProperty name="height" value="0.05292" units="cm"/>
      <inkml:brushProperty name="color" value="#FF0000"/>
    </inkml:brush>
  </inkml:definitions>
  <inkml:trace contextRef="#ctx0" brushRef="#br0">9208 2765 0,'-14'13'32,"1"-13"-1,-80 80 0,67-28-31,-212 134 31,185-133-31,-106 52 32,80-25-17,39-27 1,14-14 0,26-25-1,0-1 48,13-13-48,0-27-15,27-39 16</inkml:trace>
  <inkml:trace contextRef="#ctx0" brushRef="#br0" timeOffset="640.4703">9168 2778 0,'13'13'31,"-13"1"-31,0 12 15,0-13-15,0 27 16,0 0-16,0 39 16,0 133 15,27-67 16,-14-105-16,-26-40 32</inkml:trace>
  <inkml:trace contextRef="#ctx0" brushRef="#br0" timeOffset="1096.1165">8784 3241 0,'40'0'62,"-14"0"-46,14 0-16,0-13 16,-1-14-1,1 27 1,-27 0-16,1 0 31</inkml:trace>
  <inkml:trace contextRef="#ctx0" brushRef="#br0" timeOffset="1679.6073">9366 3149 0,'13'0'16,"14"0"-1,-1 0 17,27 0-17,159 0 17,-66 0-1,-54 0-16,-79 0 1</inkml:trace>
  <inkml:trace contextRef="#ctx0" brushRef="#br0" timeOffset="2270.7822">10028 2937 0,'13'0'32,"13"0"-17,27 53 1,0-14-1,0 28 1,13 25 0,-26-52-1,-27-27 1,-13 0 62,-26 1-47,13-14-15,-14 13 0,14-13-16,0 0 15,-14 0 1,14 13-1,0-13 17</inkml:trace>
  <inkml:trace contextRef="#ctx0" brushRef="#br0" timeOffset="2928.5788">11060 2950 0,'-14'0'47,"1"0"-31,-79 66 15,-80 106 0,79-13 1,93-106-17,0 0 16,0-40-31,0 14 16,13-14-16,0 26 0,14-39 16,-1 0-1,-26 14 1,14-14 31</inkml:trace>
  <inkml:trace contextRef="#ctx0" brushRef="#br0" timeOffset="3457.0733">11245 2977 0,'0'13'47,"0"13"-47,0 226 47,0-94-16,0-118-15,-13-27 93,13-26-109</inkml:trace>
  <inkml:trace contextRef="#ctx0" brushRef="#br0" timeOffset="4522.1149">11245 3003 0,'26'-13'31,"1"-14"-31,-14 1 0,27 26 16,-27-27-1,0 27 17,0 0-1,1 0 0,25 27 0,-39 79 1,0-67-17,-26-12 1,-1-1-1,-26 27 1,40-40 0,-27 1-1,27-14-15,-13 0 16,13 13 0,13 0 93,13-13-93,0 0-1,13 27 1,1-14-1,-14-13 1,14 13 0,-14 14-1,0-1-15,-13 0 16,0-12 0,0-1-16,0 27 15,0-14 1,0-13 15,-13-13-15,0 0-1,-1 0 1,1 0 0,-13 0-1,-1 0 1,14 0 15,0 0-15,13-39-1,0-14 1,0 13 0</inkml:trace>
  <inkml:trace contextRef="#ctx0" brushRef="#br0" timeOffset="5221.541">11774 2884 0,'0'13'46,"0"14"-46,26 12 16,1 1-16,-14-14 16,53 146 15,-53-26 16,-13-67-16,-13-26-15,-26-13-1,25-27 1,1 0 0,0-13-1,-66 0 1,12 0-1,-12-39 1,79 12-16</inkml:trace>
  <inkml:trace contextRef="#ctx0" brushRef="#br0" timeOffset="5840.8414">12343 3281 0,'26'-13'62,"14"13"-46,66 0 0,66 0 15,-133-14-15,1 14-1,-27 0 1</inkml:trace>
  <inkml:trace contextRef="#ctx0" brushRef="#br0" timeOffset="6407.3473">12806 3082 0,'13'-13'15,"0"13"1,14 0-16,-1 0 15,-13 0 1,54 27-16,-41-14 0,1 13 16,25 14-1,1 26 1,-39-39 0,-1-27-1,-13 13 63,-13 0-46,-14-13-32,-39 27 15,13-1-15,13-13 16,14 0 15,13-13-15,-1 14-1</inkml:trace>
  <inkml:trace contextRef="#ctx0" brushRef="#br0" timeOffset="7208.3892">14010 3162 0,'-27'0'47,"-12"0"-47,-1 0 16,-53 0 0,1-13 15,78 13 0,1 13 16,-26 93-31,12 66-1,14-53 1,13-40-1,26-66 1,14 14 0,-27-14-16,27 0 15,13 0 1,-40-13 0,0 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9C106-A535-4CC5-944E-BE9C5533FC8B}" type="datetimeFigureOut">
              <a:rPr lang="zh-CN" altLang="en-US" smtClean="0"/>
              <a:t>2023/4/19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E5756A-EC4B-402F-B346-BD27E0BABD4A}" type="slidenum">
              <a:rPr lang="zh-CN" altLang="en-US" smtClean="0"/>
              <a:t>‹#›</a:t>
            </a:fld>
            <a:endParaRPr lang="zh-CN" altLang="en-US"/>
          </a:p>
        </p:txBody>
      </p:sp>
    </p:spTree>
    <p:extLst>
      <p:ext uri="{BB962C8B-B14F-4D97-AF65-F5344CB8AC3E}">
        <p14:creationId xmlns:p14="http://schemas.microsoft.com/office/powerpoint/2010/main" val="259994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FE5756A-EC4B-402F-B346-BD27E0BABD4A}" type="slidenum">
              <a:rPr lang="zh-CN" altLang="en-US" smtClean="0"/>
              <a:t>1</a:t>
            </a:fld>
            <a:endParaRPr lang="zh-CN" altLang="en-US"/>
          </a:p>
        </p:txBody>
      </p:sp>
    </p:spTree>
    <p:extLst>
      <p:ext uri="{BB962C8B-B14F-4D97-AF65-F5344CB8AC3E}">
        <p14:creationId xmlns:p14="http://schemas.microsoft.com/office/powerpoint/2010/main" val="255786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E04ECF-DC69-4038-B1E8-BBC39008F6E1}" type="slidenum">
              <a:rPr lang="en-US" altLang="zh-CN" smtClean="0"/>
              <a:pPr>
                <a:defRPr/>
              </a:pPr>
              <a:t>2</a:t>
            </a:fld>
            <a:endParaRPr lang="en-US" altLang="zh-CN"/>
          </a:p>
        </p:txBody>
      </p:sp>
    </p:spTree>
    <p:extLst>
      <p:ext uri="{BB962C8B-B14F-4D97-AF65-F5344CB8AC3E}">
        <p14:creationId xmlns:p14="http://schemas.microsoft.com/office/powerpoint/2010/main" val="3072723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即：每一列都没有子列</a:t>
            </a:r>
            <a:endParaRPr lang="zh-CN" altLang="en-US" dirty="0"/>
          </a:p>
        </p:txBody>
      </p:sp>
      <p:sp>
        <p:nvSpPr>
          <p:cNvPr id="4" name="灯片编号占位符 3"/>
          <p:cNvSpPr>
            <a:spLocks noGrp="1"/>
          </p:cNvSpPr>
          <p:nvPr>
            <p:ph type="sldNum" sz="quarter" idx="10"/>
          </p:nvPr>
        </p:nvSpPr>
        <p:spPr/>
        <p:txBody>
          <a:bodyPr/>
          <a:lstStyle/>
          <a:p>
            <a:fld id="{2FE5756A-EC4B-402F-B346-BD27E0BABD4A}" type="slidenum">
              <a:rPr lang="zh-CN" altLang="en-US" smtClean="0"/>
              <a:t>8</a:t>
            </a:fld>
            <a:endParaRPr lang="zh-CN" altLang="en-US"/>
          </a:p>
        </p:txBody>
      </p:sp>
    </p:spTree>
    <p:extLst>
      <p:ext uri="{BB962C8B-B14F-4D97-AF65-F5344CB8AC3E}">
        <p14:creationId xmlns:p14="http://schemas.microsoft.com/office/powerpoint/2010/main" val="4079902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若想用第一范式，那末将联系电话删掉就行。</a:t>
            </a:r>
            <a:endParaRPr lang="zh-CN" altLang="en-US" dirty="0"/>
          </a:p>
        </p:txBody>
      </p:sp>
      <p:sp>
        <p:nvSpPr>
          <p:cNvPr id="4" name="灯片编号占位符 3"/>
          <p:cNvSpPr>
            <a:spLocks noGrp="1"/>
          </p:cNvSpPr>
          <p:nvPr>
            <p:ph type="sldNum" sz="quarter" idx="10"/>
          </p:nvPr>
        </p:nvSpPr>
        <p:spPr/>
        <p:txBody>
          <a:bodyPr/>
          <a:lstStyle/>
          <a:p>
            <a:fld id="{2FE5756A-EC4B-402F-B346-BD27E0BABD4A}" type="slidenum">
              <a:rPr lang="zh-CN" altLang="en-US" smtClean="0"/>
              <a:t>9</a:t>
            </a:fld>
            <a:endParaRPr lang="zh-CN" altLang="en-US"/>
          </a:p>
        </p:txBody>
      </p:sp>
    </p:spTree>
    <p:extLst>
      <p:ext uri="{BB962C8B-B14F-4D97-AF65-F5344CB8AC3E}">
        <p14:creationId xmlns:p14="http://schemas.microsoft.com/office/powerpoint/2010/main" val="224461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第二范式：</a:t>
            </a:r>
            <a:r>
              <a:rPr lang="zh-CN" altLang="zh-CN" dirty="0" smtClean="0">
                <a:solidFill>
                  <a:srgbClr val="FF0000"/>
                </a:solidFill>
              </a:rPr>
              <a:t>每一个非主属性完全函数依赖于主关键字</a:t>
            </a:r>
            <a:endParaRPr lang="en-US" altLang="zh-CN" dirty="0" smtClean="0"/>
          </a:p>
          <a:p>
            <a:r>
              <a:rPr lang="zh-CN" altLang="en-US" dirty="0" smtClean="0"/>
              <a:t>第三范式：</a:t>
            </a:r>
            <a:r>
              <a:rPr lang="zh-CN" altLang="zh-CN" dirty="0" smtClean="0"/>
              <a:t>关系中的任何一个非主属性都</a:t>
            </a:r>
            <a:r>
              <a:rPr lang="zh-CN" altLang="zh-CN" dirty="0" smtClean="0">
                <a:solidFill>
                  <a:srgbClr val="FF0000"/>
                </a:solidFill>
              </a:rPr>
              <a:t>不</a:t>
            </a:r>
            <a:r>
              <a:rPr lang="zh-CN" altLang="zh-CN" dirty="0" smtClean="0"/>
              <a:t>函数传递依赖于主关键字</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2FE5756A-EC4B-402F-B346-BD27E0BABD4A}" type="slidenum">
              <a:rPr lang="zh-CN" altLang="en-US" smtClean="0"/>
              <a:t>10</a:t>
            </a:fld>
            <a:endParaRPr lang="zh-CN" altLang="en-US"/>
          </a:p>
        </p:txBody>
      </p:sp>
    </p:spTree>
    <p:extLst>
      <p:ext uri="{BB962C8B-B14F-4D97-AF65-F5344CB8AC3E}">
        <p14:creationId xmlns:p14="http://schemas.microsoft.com/office/powerpoint/2010/main" val="11326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第一范式转化为第二范式</a:t>
            </a:r>
            <a:endParaRPr lang="zh-CN" altLang="en-US" dirty="0"/>
          </a:p>
        </p:txBody>
      </p:sp>
      <p:sp>
        <p:nvSpPr>
          <p:cNvPr id="4" name="灯片编号占位符 3"/>
          <p:cNvSpPr>
            <a:spLocks noGrp="1"/>
          </p:cNvSpPr>
          <p:nvPr>
            <p:ph type="sldNum" sz="quarter" idx="10"/>
          </p:nvPr>
        </p:nvSpPr>
        <p:spPr/>
        <p:txBody>
          <a:bodyPr/>
          <a:lstStyle/>
          <a:p>
            <a:fld id="{2FE5756A-EC4B-402F-B346-BD27E0BABD4A}" type="slidenum">
              <a:rPr lang="zh-CN" altLang="en-US" smtClean="0"/>
              <a:t>11</a:t>
            </a:fld>
            <a:endParaRPr lang="zh-CN" altLang="en-US"/>
          </a:p>
        </p:txBody>
      </p:sp>
    </p:spTree>
    <p:extLst>
      <p:ext uri="{BB962C8B-B14F-4D97-AF65-F5344CB8AC3E}">
        <p14:creationId xmlns:p14="http://schemas.microsoft.com/office/powerpoint/2010/main" val="3139116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第二范式：</a:t>
            </a:r>
            <a:r>
              <a:rPr lang="zh-CN" altLang="zh-CN" dirty="0" smtClean="0">
                <a:solidFill>
                  <a:srgbClr val="FF0000"/>
                </a:solidFill>
              </a:rPr>
              <a:t>每一个非主属性完全函数依赖于主关键字</a:t>
            </a:r>
            <a:endParaRPr lang="en-US" altLang="zh-CN" dirty="0" smtClean="0"/>
          </a:p>
          <a:p>
            <a:r>
              <a:rPr lang="zh-CN" altLang="en-US" dirty="0" smtClean="0"/>
              <a:t>第三范式：</a:t>
            </a:r>
            <a:r>
              <a:rPr lang="zh-CN" altLang="zh-CN" dirty="0" smtClean="0"/>
              <a:t>关系中的任何一个非主属性都</a:t>
            </a:r>
            <a:r>
              <a:rPr lang="zh-CN" altLang="zh-CN" dirty="0" smtClean="0">
                <a:solidFill>
                  <a:srgbClr val="FF0000"/>
                </a:solidFill>
              </a:rPr>
              <a:t>不</a:t>
            </a:r>
            <a:r>
              <a:rPr lang="zh-CN" altLang="zh-CN" dirty="0" smtClean="0"/>
              <a:t>函数传递依赖于主关键字</a:t>
            </a:r>
            <a:endParaRPr lang="zh-CN" altLang="en-US" dirty="0" smtClean="0"/>
          </a:p>
        </p:txBody>
      </p:sp>
      <p:sp>
        <p:nvSpPr>
          <p:cNvPr id="4" name="灯片编号占位符 3"/>
          <p:cNvSpPr>
            <a:spLocks noGrp="1"/>
          </p:cNvSpPr>
          <p:nvPr>
            <p:ph type="sldNum" sz="quarter" idx="10"/>
          </p:nvPr>
        </p:nvSpPr>
        <p:spPr/>
        <p:txBody>
          <a:bodyPr/>
          <a:lstStyle/>
          <a:p>
            <a:fld id="{2FE5756A-EC4B-402F-B346-BD27E0BABD4A}" type="slidenum">
              <a:rPr lang="zh-CN" altLang="en-US" smtClean="0"/>
              <a:t>15</a:t>
            </a:fld>
            <a:endParaRPr lang="zh-CN" altLang="en-US"/>
          </a:p>
        </p:txBody>
      </p:sp>
    </p:spTree>
    <p:extLst>
      <p:ext uri="{BB962C8B-B14F-4D97-AF65-F5344CB8AC3E}">
        <p14:creationId xmlns:p14="http://schemas.microsoft.com/office/powerpoint/2010/main" val="1213461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E04ECF-DC69-4038-B1E8-BBC39008F6E1}" type="slidenum">
              <a:rPr lang="en-US" altLang="zh-CN" smtClean="0"/>
              <a:pPr>
                <a:defRPr/>
              </a:pPr>
              <a:t>18</a:t>
            </a:fld>
            <a:endParaRPr lang="en-US" altLang="zh-CN"/>
          </a:p>
        </p:txBody>
      </p:sp>
    </p:spTree>
    <p:extLst>
      <p:ext uri="{BB962C8B-B14F-4D97-AF65-F5344CB8AC3E}">
        <p14:creationId xmlns:p14="http://schemas.microsoft.com/office/powerpoint/2010/main" val="1498601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FE04ECF-DC69-4038-B1E8-BBC39008F6E1}" type="slidenum">
              <a:rPr lang="en-US" altLang="zh-CN" smtClean="0"/>
              <a:pPr>
                <a:defRPr/>
              </a:pPr>
              <a:t>19</a:t>
            </a:fld>
            <a:endParaRPr lang="en-US" altLang="zh-CN"/>
          </a:p>
        </p:txBody>
      </p:sp>
    </p:spTree>
    <p:extLst>
      <p:ext uri="{BB962C8B-B14F-4D97-AF65-F5344CB8AC3E}">
        <p14:creationId xmlns:p14="http://schemas.microsoft.com/office/powerpoint/2010/main" val="1508608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98032" y="1796720"/>
            <a:ext cx="6282088" cy="811130"/>
          </a:xfrm>
        </p:spPr>
        <p:txBody>
          <a:bodyPr anchor="b">
            <a:normAutofit/>
          </a:bodyPr>
          <a:lstStyle>
            <a:lvl1pPr algn="r">
              <a:defRPr sz="400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4403558" y="2863959"/>
            <a:ext cx="4176562" cy="980135"/>
          </a:xfrm>
        </p:spPr>
        <p:txBody>
          <a:bodyPr>
            <a:normAutofit/>
          </a:bodyPr>
          <a:lstStyle>
            <a:lvl1pPr marL="0" indent="0" algn="r">
              <a:buNone/>
              <a:defRPr sz="2400">
                <a:latin typeface="华文仿宋" panose="02010600040101010101" pitchFamily="2" charset="-122"/>
                <a:ea typeface="华文仿宋" panose="02010600040101010101" pitchFamily="2"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371744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normAutofit/>
          </a:bodyPr>
          <a:lstStyle>
            <a:lvl1pPr>
              <a:defRPr sz="3000"/>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3887391" y="740570"/>
            <a:ext cx="4629150" cy="3655219"/>
          </a:xfrm>
        </p:spPr>
        <p:txBody>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2169742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normAutofit/>
          </a:bodyPr>
          <a:lstStyle>
            <a:lvl1pPr>
              <a:defRPr sz="3000"/>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lnSpc>
                <a:spcPct val="100000"/>
              </a:lnSpc>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lnSpc>
                <a:spcPct val="10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1668115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42349433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normAutofit/>
          </a:bodyPr>
          <a:lstStyle>
            <a:lvl1pPr>
              <a:defRPr sz="3000"/>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628651" y="273844"/>
            <a:ext cx="5800725" cy="4358879"/>
          </a:xfrm>
        </p:spPr>
        <p:txBody>
          <a:bodyPr vert="eaVert"/>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411087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62330" y="412350"/>
            <a:ext cx="7886700" cy="643177"/>
          </a:xfrm>
        </p:spPr>
        <p:txBody>
          <a:bodyPr>
            <a:normAutofit/>
          </a:bodyPr>
          <a:lstStyle>
            <a:lvl1pPr>
              <a:defRPr sz="300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760730" y="1369219"/>
            <a:ext cx="7886700" cy="3263504"/>
          </a:xfrm>
        </p:spPr>
        <p:txBody>
          <a:bodyPr/>
          <a:lstStyle>
            <a:lvl1pPr>
              <a:lnSpc>
                <a:spcPct val="100000"/>
              </a:lnSpc>
              <a:defRPr>
                <a:latin typeface="华文仿宋" panose="02010600040101010101" pitchFamily="2" charset="-122"/>
                <a:ea typeface="华文仿宋" panose="02010600040101010101" pitchFamily="2" charset="-122"/>
              </a:defRPr>
            </a:lvl1pPr>
            <a:lvl2pPr>
              <a:lnSpc>
                <a:spcPct val="100000"/>
              </a:lnSpc>
              <a:defRPr>
                <a:latin typeface="华文仿宋" panose="02010600040101010101" pitchFamily="2" charset="-122"/>
                <a:ea typeface="华文仿宋" panose="02010600040101010101" pitchFamily="2" charset="-122"/>
              </a:defRPr>
            </a:lvl2pPr>
            <a:lvl3pPr>
              <a:lnSpc>
                <a:spcPct val="100000"/>
              </a:lnSpc>
              <a:defRPr>
                <a:latin typeface="华文仿宋" panose="02010600040101010101" pitchFamily="2" charset="-122"/>
                <a:ea typeface="华文仿宋" panose="02010600040101010101" pitchFamily="2" charset="-122"/>
              </a:defRPr>
            </a:lvl3pPr>
            <a:lvl4pPr>
              <a:lnSpc>
                <a:spcPct val="100000"/>
              </a:lnSpc>
              <a:defRPr>
                <a:latin typeface="华文仿宋" panose="02010600040101010101" pitchFamily="2" charset="-122"/>
                <a:ea typeface="华文仿宋" panose="02010600040101010101" pitchFamily="2" charset="-122"/>
              </a:defRPr>
            </a:lvl4pPr>
            <a:lvl5pPr>
              <a:lnSpc>
                <a:spcPct val="100000"/>
              </a:lnSpc>
              <a:defRPr>
                <a:latin typeface="华文仿宋" panose="02010600040101010101" pitchFamily="2" charset="-122"/>
                <a:ea typeface="华文仿宋" panose="0201060004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369081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13850" y="1369219"/>
            <a:ext cx="3886200" cy="326350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Content Placeholder 3"/>
          <p:cNvSpPr>
            <a:spLocks noGrp="1"/>
          </p:cNvSpPr>
          <p:nvPr>
            <p:ph sz="half" idx="2"/>
          </p:nvPr>
        </p:nvSpPr>
        <p:spPr>
          <a:xfrm>
            <a:off x="4814350" y="1369219"/>
            <a:ext cx="3886200" cy="326350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Date Placeholder 4"/>
          <p:cNvSpPr>
            <a:spLocks noGrp="1"/>
          </p:cNvSpPr>
          <p:nvPr>
            <p:ph type="dt" sz="half" idx="10"/>
          </p:nvPr>
        </p:nvSpPr>
        <p:spPr>
          <a:xfrm>
            <a:off x="803944" y="4767264"/>
            <a:ext cx="2057400" cy="273844"/>
          </a:xfrm>
        </p:spPr>
        <p:txBody>
          <a:bodyPr/>
          <a:lstStyle/>
          <a:p>
            <a:fld id="{2839D26E-0039-468E-9F7D-CE45CD4D9E32}" type="datetimeFigureOut">
              <a:rPr lang="zh-CN" altLang="en-US" smtClean="0"/>
              <a:t>2023/4/19</a:t>
            </a:fld>
            <a:endParaRPr lang="zh-CN" altLang="en-US"/>
          </a:p>
        </p:txBody>
      </p:sp>
      <p:sp>
        <p:nvSpPr>
          <p:cNvPr id="6" name="Footer Placeholder 5"/>
          <p:cNvSpPr>
            <a:spLocks noGrp="1"/>
          </p:cNvSpPr>
          <p:nvPr>
            <p:ph type="ftr" sz="quarter" idx="11"/>
          </p:nvPr>
        </p:nvSpPr>
        <p:spPr>
          <a:xfrm>
            <a:off x="3234724" y="4767264"/>
            <a:ext cx="3086100" cy="273844"/>
          </a:xfrm>
        </p:spPr>
        <p:txBody>
          <a:bodyPr/>
          <a:lstStyle/>
          <a:p>
            <a:endParaRPr lang="zh-CN" altLang="en-US"/>
          </a:p>
        </p:txBody>
      </p:sp>
      <p:sp>
        <p:nvSpPr>
          <p:cNvPr id="7" name="Slide Number Placeholder 6"/>
          <p:cNvSpPr>
            <a:spLocks noGrp="1"/>
          </p:cNvSpPr>
          <p:nvPr>
            <p:ph type="sldNum" sz="quarter" idx="12"/>
          </p:nvPr>
        </p:nvSpPr>
        <p:spPr>
          <a:xfrm>
            <a:off x="6694204" y="4767264"/>
            <a:ext cx="2057400" cy="273844"/>
          </a:xfrm>
        </p:spPr>
        <p:txBody>
          <a:bodyPr/>
          <a:lstStyle/>
          <a:p>
            <a:fld id="{59239291-ED7C-4969-A627-C661F7745D10}" type="slidenum">
              <a:rPr lang="zh-CN" altLang="en-US" smtClean="0"/>
              <a:t>‹#›</a:t>
            </a:fld>
            <a:endParaRPr lang="zh-CN" altLang="en-US"/>
          </a:p>
        </p:txBody>
      </p:sp>
      <p:sp>
        <p:nvSpPr>
          <p:cNvPr id="8" name="Title 1"/>
          <p:cNvSpPr>
            <a:spLocks noGrp="1"/>
          </p:cNvSpPr>
          <p:nvPr>
            <p:ph type="title"/>
          </p:nvPr>
        </p:nvSpPr>
        <p:spPr>
          <a:xfrm>
            <a:off x="862330" y="412350"/>
            <a:ext cx="7886700" cy="643177"/>
          </a:xfrm>
        </p:spPr>
        <p:txBody>
          <a:bodyPr>
            <a:normAutofit/>
          </a:bodyPr>
          <a:lstStyle>
            <a:lvl1pPr>
              <a:defRPr sz="300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3825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61342" y="1260872"/>
            <a:ext cx="3868340" cy="617934"/>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61342" y="1878806"/>
            <a:ext cx="3868340" cy="276344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5" name="Text Placeholder 4"/>
          <p:cNvSpPr>
            <a:spLocks noGrp="1"/>
          </p:cNvSpPr>
          <p:nvPr>
            <p:ph type="body" sz="quarter" idx="3"/>
          </p:nvPr>
        </p:nvSpPr>
        <p:spPr>
          <a:xfrm>
            <a:off x="4860651" y="1260872"/>
            <a:ext cx="3887391" cy="617934"/>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Content Placeholder 5"/>
          <p:cNvSpPr>
            <a:spLocks noGrp="1"/>
          </p:cNvSpPr>
          <p:nvPr>
            <p:ph sz="quarter" idx="4"/>
          </p:nvPr>
        </p:nvSpPr>
        <p:spPr>
          <a:xfrm>
            <a:off x="4860651" y="1878806"/>
            <a:ext cx="3887391" cy="276344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7" name="Date Placeholder 6"/>
          <p:cNvSpPr>
            <a:spLocks noGrp="1"/>
          </p:cNvSpPr>
          <p:nvPr>
            <p:ph type="dt" sz="half" idx="10"/>
          </p:nvPr>
        </p:nvSpPr>
        <p:spPr>
          <a:xfrm>
            <a:off x="850245" y="4767264"/>
            <a:ext cx="2057400" cy="273844"/>
          </a:xfrm>
        </p:spPr>
        <p:txBody>
          <a:bodyPr/>
          <a:lstStyle/>
          <a:p>
            <a:fld id="{2839D26E-0039-468E-9F7D-CE45CD4D9E32}" type="datetimeFigureOut">
              <a:rPr lang="zh-CN" altLang="en-US" smtClean="0"/>
              <a:t>2023/4/19</a:t>
            </a:fld>
            <a:endParaRPr lang="zh-CN" altLang="en-US"/>
          </a:p>
        </p:txBody>
      </p:sp>
      <p:sp>
        <p:nvSpPr>
          <p:cNvPr id="8" name="Footer Placeholder 7"/>
          <p:cNvSpPr>
            <a:spLocks noGrp="1"/>
          </p:cNvSpPr>
          <p:nvPr>
            <p:ph type="ftr" sz="quarter" idx="11"/>
          </p:nvPr>
        </p:nvSpPr>
        <p:spPr>
          <a:xfrm>
            <a:off x="3281025" y="4767264"/>
            <a:ext cx="3086100" cy="273844"/>
          </a:xfrm>
        </p:spPr>
        <p:txBody>
          <a:bodyPr/>
          <a:lstStyle/>
          <a:p>
            <a:endParaRPr lang="zh-CN" altLang="en-US"/>
          </a:p>
        </p:txBody>
      </p:sp>
      <p:sp>
        <p:nvSpPr>
          <p:cNvPr id="9" name="Slide Number Placeholder 8"/>
          <p:cNvSpPr>
            <a:spLocks noGrp="1"/>
          </p:cNvSpPr>
          <p:nvPr>
            <p:ph type="sldNum" sz="quarter" idx="12"/>
          </p:nvPr>
        </p:nvSpPr>
        <p:spPr>
          <a:xfrm>
            <a:off x="6740505" y="4767264"/>
            <a:ext cx="2057400" cy="273844"/>
          </a:xfrm>
        </p:spPr>
        <p:txBody>
          <a:bodyPr/>
          <a:lstStyle/>
          <a:p>
            <a:fld id="{59239291-ED7C-4969-A627-C661F7745D10}" type="slidenum">
              <a:rPr lang="zh-CN" altLang="en-US" smtClean="0"/>
              <a:t>‹#›</a:t>
            </a:fld>
            <a:endParaRPr lang="zh-CN" altLang="en-US"/>
          </a:p>
        </p:txBody>
      </p:sp>
      <p:sp>
        <p:nvSpPr>
          <p:cNvPr id="10" name="Title 1"/>
          <p:cNvSpPr>
            <a:spLocks noGrp="1"/>
          </p:cNvSpPr>
          <p:nvPr>
            <p:ph type="title"/>
          </p:nvPr>
        </p:nvSpPr>
        <p:spPr>
          <a:xfrm>
            <a:off x="862330" y="412350"/>
            <a:ext cx="7886700" cy="643177"/>
          </a:xfrm>
        </p:spPr>
        <p:txBody>
          <a:bodyPr>
            <a:normAutofit/>
          </a:bodyPr>
          <a:lstStyle>
            <a:lvl1pPr>
              <a:defRPr sz="300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val="174316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2974206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270097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无标题_纯图表">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000"/>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373002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9"/>
            <a:ext cx="7886700" cy="112514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127631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2839D26E-0039-468E-9F7D-CE45CD4D9E32}" type="datetimeFigureOut">
              <a:rPr lang="zh-CN" altLang="en-US" smtClean="0"/>
              <a:t>2023/4/19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146057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2330" y="428212"/>
            <a:ext cx="7886700" cy="601980"/>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760730" y="1369219"/>
            <a:ext cx="7886700" cy="3263504"/>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99770" y="4767264"/>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839D26E-0039-468E-9F7D-CE45CD4D9E32}" type="datetimeFigureOut">
              <a:rPr lang="zh-CN" altLang="en-US" smtClean="0"/>
              <a:t>2023/4/19</a:t>
            </a:fld>
            <a:endParaRPr lang="zh-CN" altLang="en-US"/>
          </a:p>
        </p:txBody>
      </p:sp>
      <p:sp>
        <p:nvSpPr>
          <p:cNvPr id="5" name="Footer Placeholder 4"/>
          <p:cNvSpPr>
            <a:spLocks noGrp="1"/>
          </p:cNvSpPr>
          <p:nvPr>
            <p:ph type="ftr" sz="quarter" idx="3"/>
          </p:nvPr>
        </p:nvSpPr>
        <p:spPr>
          <a:xfrm>
            <a:off x="3130550" y="4767264"/>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590030" y="4767264"/>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59239291-ED7C-4969-A627-C661F7745D10}" type="slidenum">
              <a:rPr lang="zh-CN" altLang="en-US" smtClean="0"/>
              <a:t>‹#›</a:t>
            </a:fld>
            <a:endParaRPr lang="zh-CN" altLang="en-US"/>
          </a:p>
        </p:txBody>
      </p:sp>
    </p:spTree>
    <p:extLst>
      <p:ext uri="{BB962C8B-B14F-4D97-AF65-F5344CB8AC3E}">
        <p14:creationId xmlns:p14="http://schemas.microsoft.com/office/powerpoint/2010/main" val="435457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7" r:id="rId5"/>
    <p:sldLayoutId id="2147483673" r:id="rId6"/>
    <p:sldLayoutId id="2147483672" r:id="rId7"/>
    <p:sldLayoutId id="2147483663" r:id="rId8"/>
    <p:sldLayoutId id="2147483666"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sz="32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华文仿宋" panose="02010600040101010101" pitchFamily="2" charset="-122"/>
          <a:ea typeface="华文仿宋"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华文仿宋" panose="02010600040101010101" pitchFamily="2" charset="-122"/>
          <a:ea typeface="华文仿宋" panose="0201060004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华文仿宋" panose="02010600040101010101" pitchFamily="2" charset="-122"/>
          <a:ea typeface="华文仿宋" panose="0201060004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仿宋" panose="02010600040101010101" pitchFamily="2" charset="-122"/>
          <a:ea typeface="华文仿宋" panose="0201060004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华文仿宋" panose="02010600040101010101" pitchFamily="2" charset="-122"/>
          <a:ea typeface="华文仿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2940" y="1796720"/>
            <a:ext cx="7917180" cy="811130"/>
          </a:xfrm>
        </p:spPr>
        <p:txBody>
          <a:bodyPr>
            <a:normAutofit/>
          </a:bodyPr>
          <a:lstStyle/>
          <a:p>
            <a:r>
              <a:rPr lang="zh-CN" altLang="en-US" dirty="0" smtClean="0"/>
              <a:t>任务</a:t>
            </a:r>
            <a:r>
              <a:rPr lang="en-US" altLang="zh-CN" dirty="0" smtClean="0"/>
              <a:t>-</a:t>
            </a:r>
            <a:r>
              <a:rPr lang="en-US" altLang="zh-CN" dirty="0"/>
              <a:t>2.4</a:t>
            </a:r>
            <a:r>
              <a:rPr lang="zh-CN" altLang="zh-CN" dirty="0"/>
              <a:t>项目模型的关系规范化</a:t>
            </a:r>
            <a:endParaRPr lang="zh-CN" altLang="en-US" dirty="0"/>
          </a:p>
        </p:txBody>
      </p:sp>
      <p:sp>
        <p:nvSpPr>
          <p:cNvPr id="3" name="副标题 2"/>
          <p:cNvSpPr>
            <a:spLocks noGrp="1"/>
          </p:cNvSpPr>
          <p:nvPr>
            <p:ph type="subTitle" idx="1"/>
          </p:nvPr>
        </p:nvSpPr>
        <p:spPr/>
        <p:txBody>
          <a:bodyPr/>
          <a:lstStyle/>
          <a:p>
            <a:pPr algn="r"/>
            <a:r>
              <a:rPr lang="zh-CN" altLang="en-US" dirty="0" smtClean="0"/>
              <a:t>数据库原理与应用</a:t>
            </a:r>
            <a:endParaRPr lang="zh-CN" altLang="en-US" dirty="0"/>
          </a:p>
        </p:txBody>
      </p:sp>
    </p:spTree>
    <p:extLst>
      <p:ext uri="{BB962C8B-B14F-4D97-AF65-F5344CB8AC3E}">
        <p14:creationId xmlns:p14="http://schemas.microsoft.com/office/powerpoint/2010/main" val="3052386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第二范式</a:t>
            </a:r>
            <a:endParaRPr lang="zh-CN" altLang="en-US" dirty="0"/>
          </a:p>
        </p:txBody>
      </p:sp>
      <p:sp>
        <p:nvSpPr>
          <p:cNvPr id="3" name="内容占位符 2"/>
          <p:cNvSpPr>
            <a:spLocks noGrp="1"/>
          </p:cNvSpPr>
          <p:nvPr>
            <p:ph idx="1"/>
          </p:nvPr>
        </p:nvSpPr>
        <p:spPr/>
        <p:txBody>
          <a:bodyPr>
            <a:normAutofit fontScale="92500"/>
          </a:bodyPr>
          <a:lstStyle/>
          <a:p>
            <a:r>
              <a:rPr lang="zh-CN" altLang="zh-CN" dirty="0"/>
              <a:t>第二范式首先是</a:t>
            </a:r>
            <a:r>
              <a:rPr lang="zh-CN" altLang="zh-CN" dirty="0">
                <a:solidFill>
                  <a:srgbClr val="FF0000"/>
                </a:solidFill>
              </a:rPr>
              <a:t>第一范式</a:t>
            </a:r>
            <a:r>
              <a:rPr lang="zh-CN" altLang="zh-CN" dirty="0"/>
              <a:t>，然后关系中的</a:t>
            </a:r>
            <a:r>
              <a:rPr lang="zh-CN" altLang="zh-CN" dirty="0">
                <a:solidFill>
                  <a:srgbClr val="FF0000"/>
                </a:solidFill>
              </a:rPr>
              <a:t>每一个非主属性完全函数依赖于主关键字</a:t>
            </a:r>
            <a:r>
              <a:rPr lang="zh-CN" altLang="zh-CN" dirty="0"/>
              <a:t>，则该关系是第二范式。单个属性作为主关键字的情况比较简单，因为主关键字的作用就是能唯一标识表中的每一行，关系中的非主属性都能完全函数依赖于主关键字，所以这样的关系是第二范式。</a:t>
            </a:r>
            <a:r>
              <a:rPr lang="zh-CN" altLang="zh-CN" dirty="0">
                <a:solidFill>
                  <a:srgbClr val="00B050"/>
                </a:solidFill>
              </a:rPr>
              <a:t>对于组合属性</a:t>
            </a:r>
            <a:r>
              <a:rPr lang="zh-CN" altLang="zh-CN" dirty="0"/>
              <a:t>作为主关键字的那些关系，通常要判断每一个非主属性是完全函数依赖还是部分函数依赖于主关键字。</a:t>
            </a:r>
          </a:p>
          <a:p>
            <a:endParaRPr lang="zh-CN" altLang="en-US" dirty="0"/>
          </a:p>
        </p:txBody>
      </p:sp>
    </p:spTree>
    <p:extLst>
      <p:ext uri="{BB962C8B-B14F-4D97-AF65-F5344CB8AC3E}">
        <p14:creationId xmlns:p14="http://schemas.microsoft.com/office/powerpoint/2010/main" val="753017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zh-CN" dirty="0"/>
              <a:t>第二范式</a:t>
            </a:r>
            <a:endParaRPr lang="zh-CN" altLang="en-US" dirty="0"/>
          </a:p>
        </p:txBody>
      </p:sp>
      <p:sp>
        <p:nvSpPr>
          <p:cNvPr id="3" name="内容占位符 2"/>
          <p:cNvSpPr>
            <a:spLocks noGrp="1"/>
          </p:cNvSpPr>
          <p:nvPr>
            <p:ph idx="1"/>
          </p:nvPr>
        </p:nvSpPr>
        <p:spPr/>
        <p:txBody>
          <a:bodyPr/>
          <a:lstStyle/>
          <a:p>
            <a:r>
              <a:rPr lang="zh-CN" altLang="zh-CN" dirty="0"/>
              <a:t>将非第二范式规范为第二范式的方法是：将</a:t>
            </a:r>
            <a:r>
              <a:rPr lang="zh-CN" altLang="zh-CN" dirty="0">
                <a:solidFill>
                  <a:srgbClr val="FF0000"/>
                </a:solidFill>
              </a:rPr>
              <a:t>部分函数依赖关系中的主属性</a:t>
            </a:r>
            <a:r>
              <a:rPr lang="zh-CN" altLang="zh-CN" dirty="0"/>
              <a:t>和</a:t>
            </a:r>
            <a:r>
              <a:rPr lang="zh-CN" altLang="zh-CN" dirty="0">
                <a:solidFill>
                  <a:srgbClr val="FF0000"/>
                </a:solidFill>
              </a:rPr>
              <a:t>非主属性从关系中提取出来</a:t>
            </a:r>
            <a:r>
              <a:rPr lang="zh-CN" altLang="zh-CN" dirty="0"/>
              <a:t>，</a:t>
            </a:r>
            <a:r>
              <a:rPr lang="zh-CN" altLang="zh-CN" dirty="0">
                <a:solidFill>
                  <a:srgbClr val="FF0000"/>
                </a:solidFill>
              </a:rPr>
              <a:t>单独构成一个关系</a:t>
            </a:r>
            <a:r>
              <a:rPr lang="zh-CN" altLang="zh-CN" dirty="0"/>
              <a:t>；将关系中剩余的其他属性加上主关键字，构成关系。</a:t>
            </a:r>
          </a:p>
          <a:p>
            <a:r>
              <a:rPr lang="zh-CN" altLang="zh-CN" dirty="0"/>
              <a:t>当前的图书馆信息系统中的“读者”和“书籍”这个关系，非主属性都完全函数依赖于主属性，符合第二范式。</a:t>
            </a:r>
            <a:endParaRPr lang="zh-CN" altLang="en-US" dirty="0"/>
          </a:p>
        </p:txBody>
      </p:sp>
    </p:spTree>
    <p:extLst>
      <p:ext uri="{BB962C8B-B14F-4D97-AF65-F5344CB8AC3E}">
        <p14:creationId xmlns:p14="http://schemas.microsoft.com/office/powerpoint/2010/main" val="304428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zh-CN" dirty="0"/>
              <a:t>第二范式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以“读者”关系为例：</a:t>
            </a:r>
          </a:p>
          <a:p>
            <a:r>
              <a:rPr lang="zh-CN" altLang="zh-CN" dirty="0"/>
              <a:t>读者（</a:t>
            </a:r>
            <a:r>
              <a:rPr lang="zh-CN" altLang="zh-CN" u="sng" dirty="0"/>
              <a:t>读者编号</a:t>
            </a:r>
            <a:r>
              <a:rPr lang="zh-CN" altLang="zh-CN" dirty="0"/>
              <a:t>，读者姓名，读者性别，联系电话，学院编号，学院名称，生效日期，失效日期，违规情况，累借次数）。</a:t>
            </a:r>
          </a:p>
          <a:p>
            <a:r>
              <a:rPr lang="zh-CN" altLang="zh-CN" dirty="0"/>
              <a:t>“读者”关系中，所有属性都不可再进行分割，因此符合第一范式；主属性是“读者编号”，该属性的值一旦确定，其他属性的值就能确定。即关系中的每一个非主属性完全函数依赖于主关键字</a:t>
            </a:r>
            <a:r>
              <a:rPr lang="zh-CN" altLang="zh-CN" dirty="0" smtClean="0"/>
              <a:t>。</a:t>
            </a:r>
            <a:endParaRPr lang="zh-CN" altLang="zh-CN" dirty="0"/>
          </a:p>
        </p:txBody>
      </p:sp>
    </p:spTree>
    <p:extLst>
      <p:ext uri="{BB962C8B-B14F-4D97-AF65-F5344CB8AC3E}">
        <p14:creationId xmlns:p14="http://schemas.microsoft.com/office/powerpoint/2010/main" val="190017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zh-CN" dirty="0"/>
              <a:t>第二范式</a:t>
            </a:r>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a:t>
            </a:r>
            <a:r>
              <a:rPr lang="zh-CN" altLang="zh-CN" dirty="0"/>
              <a:t>借阅</a:t>
            </a:r>
            <a:r>
              <a:rPr lang="en-US" altLang="zh-CN" dirty="0"/>
              <a:t>”</a:t>
            </a:r>
            <a:r>
              <a:rPr lang="zh-CN" altLang="zh-CN" dirty="0"/>
              <a:t>关系中，由于是读者和书籍两个实体集发生的业务联系而产生的，所以其主属性有读者和书籍两个实体中各自的主属性进行组合而成，构成组合主属性。其他的非主属性都完全函数依赖于组合主属性</a:t>
            </a:r>
            <a:r>
              <a:rPr lang="zh-CN" altLang="zh-CN" dirty="0" smtClean="0"/>
              <a:t>。</a:t>
            </a:r>
            <a:endParaRPr lang="en-US" altLang="zh-CN" dirty="0" smtClean="0"/>
          </a:p>
          <a:p>
            <a:r>
              <a:rPr lang="zh-CN" altLang="zh-CN" dirty="0" smtClean="0"/>
              <a:t>但是</a:t>
            </a:r>
            <a:r>
              <a:rPr lang="zh-CN" altLang="zh-CN" dirty="0"/>
              <a:t>，存在这样一个问题：按照目前的组合主属性，某个读者借阅某本书只能一次；如果借第二次，则读者编号和图书编号的组合要有</a:t>
            </a:r>
            <a:r>
              <a:rPr lang="en-US" altLang="zh-CN" dirty="0"/>
              <a:t>2</a:t>
            </a:r>
            <a:r>
              <a:rPr lang="zh-CN" altLang="zh-CN" dirty="0"/>
              <a:t>次，不能做主属性。因此，需要引入一个单独的借阅编号来做主属性。</a:t>
            </a:r>
          </a:p>
          <a:p>
            <a:r>
              <a:rPr lang="zh-CN" altLang="zh-CN" dirty="0"/>
              <a:t>借阅的关系则改成：</a:t>
            </a:r>
          </a:p>
          <a:p>
            <a:pPr lvl="1"/>
            <a:r>
              <a:rPr lang="zh-CN" altLang="zh-CN" dirty="0"/>
              <a:t>借阅（</a:t>
            </a:r>
            <a:r>
              <a:rPr lang="zh-CN" altLang="zh-CN" u="sng" dirty="0"/>
              <a:t>借阅编号</a:t>
            </a:r>
            <a:r>
              <a:rPr lang="zh-CN" altLang="zh-CN" dirty="0"/>
              <a:t>，读者编号，图书编号，借书日期，应归还日期，是否续借，是否归还）</a:t>
            </a:r>
            <a:r>
              <a:rPr lang="zh-CN" altLang="zh-CN" dirty="0" smtClean="0"/>
              <a:t>。</a:t>
            </a:r>
            <a:endParaRPr lang="zh-CN" altLang="zh-CN" dirty="0"/>
          </a:p>
        </p:txBody>
      </p:sp>
    </p:spTree>
    <p:extLst>
      <p:ext uri="{BB962C8B-B14F-4D97-AF65-F5344CB8AC3E}">
        <p14:creationId xmlns:p14="http://schemas.microsoft.com/office/powerpoint/2010/main" val="2452284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zh-CN" dirty="0"/>
              <a:t>第二范式</a:t>
            </a:r>
            <a:endParaRPr lang="zh-CN" altLang="en-US" dirty="0"/>
          </a:p>
        </p:txBody>
      </p:sp>
      <p:sp>
        <p:nvSpPr>
          <p:cNvPr id="3" name="内容占位符 2"/>
          <p:cNvSpPr>
            <a:spLocks noGrp="1"/>
          </p:cNvSpPr>
          <p:nvPr>
            <p:ph idx="1"/>
          </p:nvPr>
        </p:nvSpPr>
        <p:spPr/>
        <p:txBody>
          <a:bodyPr/>
          <a:lstStyle/>
          <a:p>
            <a:r>
              <a:rPr lang="zh-CN" altLang="zh-CN" dirty="0"/>
              <a:t>第二范式的关系模式依然存在数据冗余、数据不一致的问题，需要进一步将其规范为第三范式。</a:t>
            </a:r>
            <a:endParaRPr lang="zh-CN" altLang="en-US" dirty="0"/>
          </a:p>
          <a:p>
            <a:endParaRPr lang="zh-CN" altLang="en-US" dirty="0"/>
          </a:p>
        </p:txBody>
      </p:sp>
    </p:spTree>
    <p:extLst>
      <p:ext uri="{BB962C8B-B14F-4D97-AF65-F5344CB8AC3E}">
        <p14:creationId xmlns:p14="http://schemas.microsoft.com/office/powerpoint/2010/main" val="665841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第三范式</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zh-CN" dirty="0"/>
              <a:t>第三范式首先是第二范式，且关系中的任何一个非主属性都</a:t>
            </a:r>
            <a:r>
              <a:rPr lang="zh-CN" altLang="zh-CN" dirty="0">
                <a:solidFill>
                  <a:srgbClr val="FF0000"/>
                </a:solidFill>
              </a:rPr>
              <a:t>不</a:t>
            </a:r>
            <a:r>
              <a:rPr lang="zh-CN" altLang="zh-CN" dirty="0"/>
              <a:t>函数传递依赖于主关键字，则此关系是第三范式。</a:t>
            </a:r>
          </a:p>
          <a:p>
            <a:r>
              <a:rPr lang="zh-CN" altLang="zh-CN" dirty="0"/>
              <a:t>在关系中，首先需要找出关系中的主关键字，然后判断任何一个非主属性和主关键字之间是否存在函数传递。如果存在，则要</a:t>
            </a:r>
            <a:r>
              <a:rPr lang="zh-CN" altLang="zh-CN" dirty="0">
                <a:solidFill>
                  <a:srgbClr val="FF0000"/>
                </a:solidFill>
              </a:rPr>
              <a:t>消除函数传递依赖关系</a:t>
            </a:r>
            <a:r>
              <a:rPr lang="zh-CN" altLang="zh-CN" dirty="0"/>
              <a:t>。例如“读者”和“书籍”这两个关系，前面讨论过，存在传递依赖，需要进行消除。</a:t>
            </a:r>
            <a:endParaRPr lang="zh-CN" altLang="en-US" dirty="0"/>
          </a:p>
        </p:txBody>
      </p:sp>
    </p:spTree>
    <p:extLst>
      <p:ext uri="{BB962C8B-B14F-4D97-AF65-F5344CB8AC3E}">
        <p14:creationId xmlns:p14="http://schemas.microsoft.com/office/powerpoint/2010/main" val="219434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zh-CN" dirty="0"/>
              <a:t>第三范式</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在“读者”关系中，将“学院编号”和“学院名称”提出来组成独立的关系，在“读者”关系中保留“学院编号”；在“书籍”关系中，将“分类编号”和“图书分类”提出来组成独立的关系，在“书籍”关系中保留</a:t>
            </a:r>
            <a:r>
              <a:rPr lang="zh-CN" altLang="zh-CN" dirty="0" smtClean="0"/>
              <a:t>“分类编号”</a:t>
            </a:r>
            <a:r>
              <a:rPr lang="zh-CN" altLang="en-US" dirty="0" smtClean="0"/>
              <a:t>。</a:t>
            </a:r>
            <a:endParaRPr lang="en-US" altLang="zh-CN" dirty="0" smtClean="0"/>
          </a:p>
          <a:p>
            <a:pPr lvl="1"/>
            <a:r>
              <a:rPr lang="zh-CN" altLang="zh-CN" dirty="0"/>
              <a:t>读者（</a:t>
            </a:r>
            <a:r>
              <a:rPr lang="zh-CN" altLang="zh-CN" u="sng" dirty="0"/>
              <a:t>读者编号</a:t>
            </a:r>
            <a:r>
              <a:rPr lang="zh-CN" altLang="zh-CN" dirty="0"/>
              <a:t>，读者姓名，读者性别，联系电话，学院编号，生效日期，失效日期，违规情况，累借次数</a:t>
            </a:r>
            <a:r>
              <a:rPr lang="zh-CN" altLang="zh-CN" dirty="0" smtClean="0"/>
              <a:t>）</a:t>
            </a:r>
            <a:endParaRPr lang="zh-CN" altLang="zh-CN" dirty="0"/>
          </a:p>
          <a:p>
            <a:pPr lvl="1"/>
            <a:r>
              <a:rPr lang="zh-CN" altLang="zh-CN" dirty="0"/>
              <a:t>学院（</a:t>
            </a:r>
            <a:r>
              <a:rPr lang="zh-CN" altLang="zh-CN" u="sng" dirty="0"/>
              <a:t>学院编号</a:t>
            </a:r>
            <a:r>
              <a:rPr lang="zh-CN" altLang="zh-CN" dirty="0"/>
              <a:t>，学院名称</a:t>
            </a:r>
            <a:r>
              <a:rPr lang="zh-CN" altLang="zh-CN" dirty="0" smtClean="0"/>
              <a:t>）</a:t>
            </a:r>
            <a:endParaRPr lang="zh-CN" altLang="zh-CN" dirty="0"/>
          </a:p>
          <a:p>
            <a:pPr lvl="1"/>
            <a:r>
              <a:rPr lang="zh-CN" altLang="zh-CN" dirty="0"/>
              <a:t>书籍（</a:t>
            </a:r>
            <a:r>
              <a:rPr lang="zh-CN" altLang="zh-CN" u="sng" dirty="0"/>
              <a:t>图书编号</a:t>
            </a:r>
            <a:r>
              <a:rPr lang="zh-CN" altLang="zh-CN" dirty="0"/>
              <a:t>，分类编号，图书名称，作者，出版社，出版时间，简介，是否在架，剩余册数，单价</a:t>
            </a:r>
            <a:r>
              <a:rPr lang="zh-CN" altLang="zh-CN" dirty="0" smtClean="0"/>
              <a:t>）</a:t>
            </a:r>
            <a:endParaRPr lang="zh-CN" altLang="zh-CN" dirty="0"/>
          </a:p>
          <a:p>
            <a:pPr lvl="1"/>
            <a:r>
              <a:rPr lang="zh-CN" altLang="zh-CN" dirty="0"/>
              <a:t>图书分类（分类编号，图书分类</a:t>
            </a:r>
            <a:r>
              <a:rPr lang="zh-CN" altLang="zh-CN" dirty="0" smtClean="0"/>
              <a:t>）</a:t>
            </a:r>
            <a:endParaRPr lang="zh-CN" altLang="zh-CN" dirty="0"/>
          </a:p>
        </p:txBody>
      </p:sp>
    </p:spTree>
    <p:extLst>
      <p:ext uri="{BB962C8B-B14F-4D97-AF65-F5344CB8AC3E}">
        <p14:creationId xmlns:p14="http://schemas.microsoft.com/office/powerpoint/2010/main" val="2296714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zh-CN" dirty="0"/>
              <a:t>第三范式</a:t>
            </a:r>
            <a:endParaRPr lang="zh-CN" altLang="en-US" dirty="0"/>
          </a:p>
        </p:txBody>
      </p:sp>
      <p:sp>
        <p:nvSpPr>
          <p:cNvPr id="3" name="内容占位符 2"/>
          <p:cNvSpPr>
            <a:spLocks noGrp="1"/>
          </p:cNvSpPr>
          <p:nvPr>
            <p:ph idx="1"/>
          </p:nvPr>
        </p:nvSpPr>
        <p:spPr/>
        <p:txBody>
          <a:bodyPr/>
          <a:lstStyle/>
          <a:p>
            <a:r>
              <a:rPr lang="zh-CN" altLang="zh-CN" dirty="0"/>
              <a:t>第三范式的关系中的数据基本独立，关系和关系之间通过外键进行联系，从根本上消除了数据冗余、数据不一致的问题。</a:t>
            </a:r>
          </a:p>
          <a:p>
            <a:endParaRPr lang="zh-CN" altLang="en-US" dirty="0"/>
          </a:p>
        </p:txBody>
      </p:sp>
    </p:spTree>
    <p:extLst>
      <p:ext uri="{BB962C8B-B14F-4D97-AF65-F5344CB8AC3E}">
        <p14:creationId xmlns:p14="http://schemas.microsoft.com/office/powerpoint/2010/main" val="987504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en-US" dirty="0" smtClean="0"/>
              <a:t>小结</a:t>
            </a:r>
            <a:endParaRPr lang="zh-CN" altLang="en-US" dirty="0"/>
          </a:p>
        </p:txBody>
      </p:sp>
      <p:graphicFrame>
        <p:nvGraphicFramePr>
          <p:cNvPr id="2" name="图示 1"/>
          <p:cNvGraphicFramePr/>
          <p:nvPr>
            <p:extLst/>
          </p:nvPr>
        </p:nvGraphicFramePr>
        <p:xfrm>
          <a:off x="1182688" y="1055527"/>
          <a:ext cx="7772400" cy="3542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89094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学习成果</a:t>
            </a:r>
          </a:p>
        </p:txBody>
      </p:sp>
      <p:sp>
        <p:nvSpPr>
          <p:cNvPr id="3" name="内容占位符 2"/>
          <p:cNvSpPr>
            <a:spLocks noGrp="1"/>
          </p:cNvSpPr>
          <p:nvPr>
            <p:ph idx="1"/>
          </p:nvPr>
        </p:nvSpPr>
        <p:spPr/>
        <p:txBody>
          <a:bodyPr/>
          <a:lstStyle/>
          <a:p>
            <a:pPr lvl="0"/>
            <a:r>
              <a:rPr lang="zh-CN" altLang="zh-CN" dirty="0"/>
              <a:t>完成</a:t>
            </a:r>
            <a:r>
              <a:rPr lang="zh-CN" altLang="en-US" dirty="0"/>
              <a:t>相应的作业，</a:t>
            </a:r>
            <a:r>
              <a:rPr lang="zh-CN" altLang="en-US" dirty="0" smtClean="0"/>
              <a:t>掌握关系规范化的相关规定，并</a:t>
            </a:r>
            <a:r>
              <a:rPr lang="zh-CN" altLang="en-US" dirty="0"/>
              <a:t>完成分析报告。</a:t>
            </a:r>
          </a:p>
          <a:p>
            <a:pPr marL="0" lvl="0" indent="0">
              <a:buNone/>
            </a:pP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19</a:t>
            </a:fld>
            <a:endParaRPr lang="en-US" altLang="zh-CN"/>
          </a:p>
        </p:txBody>
      </p:sp>
    </p:spTree>
    <p:extLst>
      <p:ext uri="{BB962C8B-B14F-4D97-AF65-F5344CB8AC3E}">
        <p14:creationId xmlns:p14="http://schemas.microsoft.com/office/powerpoint/2010/main" val="19296471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zh-CN" altLang="zh-CN" dirty="0"/>
              <a:t>项目模型的关系规范化</a:t>
            </a:r>
            <a:endParaRPr lang="zh-CN" altLang="en-US" dirty="0"/>
          </a:p>
        </p:txBody>
      </p:sp>
      <p:graphicFrame>
        <p:nvGraphicFramePr>
          <p:cNvPr id="2" name="图示 1"/>
          <p:cNvGraphicFramePr/>
          <p:nvPr>
            <p:extLst>
              <p:ext uri="{D42A27DB-BD31-4B8C-83A1-F6EECF244321}">
                <p14:modId xmlns:p14="http://schemas.microsoft.com/office/powerpoint/2010/main" val="613927961"/>
              </p:ext>
            </p:extLst>
          </p:nvPr>
        </p:nvGraphicFramePr>
        <p:xfrm>
          <a:off x="1182688" y="1055527"/>
          <a:ext cx="7772400" cy="3542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0632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关系规范化</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设计关系数据库时，遵从不同的规范要求，设计出合理的关系型数据库，确保数据库的数据的可靠性和准确性。这些不同的规范要求被称为不同的范式，各种范式呈递次规范，越高的范式数据库冗余越小。</a:t>
            </a:r>
          </a:p>
          <a:p>
            <a:r>
              <a:rPr lang="en-US" altLang="zh-CN" dirty="0" smtClean="0"/>
              <a:t>Dr. </a:t>
            </a:r>
            <a:r>
              <a:rPr lang="en-US" altLang="zh-CN" dirty="0" err="1" smtClean="0"/>
              <a:t>Codd</a:t>
            </a:r>
            <a:r>
              <a:rPr lang="en-US" altLang="zh-CN" dirty="0" smtClean="0"/>
              <a:t> </a:t>
            </a:r>
            <a:r>
              <a:rPr lang="zh-CN" altLang="zh-CN" dirty="0"/>
              <a:t>最初定义了规范化的三个级别，范式是具有最小冗余的表结构。这些范式是：第一范式、第二范式和第三范式</a:t>
            </a:r>
            <a:r>
              <a:rPr lang="zh-CN" altLang="zh-CN" dirty="0" smtClean="0"/>
              <a:t>。</a:t>
            </a:r>
            <a:endParaRPr lang="en-US" altLang="zh-CN" dirty="0" smtClean="0"/>
          </a:p>
          <a:p>
            <a:r>
              <a:rPr lang="zh-CN" altLang="zh-CN" dirty="0" smtClean="0"/>
              <a:t>目前</a:t>
            </a:r>
            <a:r>
              <a:rPr lang="zh-CN" altLang="zh-CN" dirty="0"/>
              <a:t>关系数据库有六种范式：第一范式（</a:t>
            </a:r>
            <a:r>
              <a:rPr lang="en-US" altLang="zh-CN" dirty="0"/>
              <a:t>1NF</a:t>
            </a:r>
            <a:r>
              <a:rPr lang="zh-CN" altLang="zh-CN" dirty="0"/>
              <a:t>－</a:t>
            </a:r>
            <a:r>
              <a:rPr lang="en-US" altLang="zh-CN" dirty="0"/>
              <a:t>First Normal Form</a:t>
            </a:r>
            <a:r>
              <a:rPr lang="zh-CN" altLang="zh-CN" dirty="0"/>
              <a:t>）、第二范式（</a:t>
            </a:r>
            <a:r>
              <a:rPr lang="en-US" altLang="zh-CN" dirty="0"/>
              <a:t>2NF</a:t>
            </a:r>
            <a:r>
              <a:rPr lang="zh-CN" altLang="zh-CN" dirty="0"/>
              <a:t>）、第三范式（</a:t>
            </a:r>
            <a:r>
              <a:rPr lang="en-US" altLang="zh-CN" dirty="0"/>
              <a:t>3NF</a:t>
            </a:r>
            <a:r>
              <a:rPr lang="zh-CN" altLang="zh-CN" dirty="0"/>
              <a:t>）、巴斯</a:t>
            </a:r>
            <a:r>
              <a:rPr lang="en-US" altLang="zh-CN" dirty="0"/>
              <a:t>-</a:t>
            </a:r>
            <a:r>
              <a:rPr lang="zh-CN" altLang="zh-CN" dirty="0"/>
              <a:t>科德范式（</a:t>
            </a:r>
            <a:r>
              <a:rPr lang="en-US" altLang="zh-CN" dirty="0"/>
              <a:t>BCNF</a:t>
            </a:r>
            <a:r>
              <a:rPr lang="zh-CN" altLang="zh-CN" dirty="0"/>
              <a:t>）、第四范式</a:t>
            </a:r>
            <a:r>
              <a:rPr lang="en-US" altLang="zh-CN" dirty="0"/>
              <a:t>(4NF</a:t>
            </a:r>
            <a:r>
              <a:rPr lang="zh-CN" altLang="zh-CN" dirty="0"/>
              <a:t>）和第五范式（</a:t>
            </a:r>
            <a:r>
              <a:rPr lang="en-US" altLang="zh-CN" dirty="0"/>
              <a:t>5NF</a:t>
            </a:r>
            <a:r>
              <a:rPr lang="zh-CN" altLang="zh-CN" dirty="0"/>
              <a:t>，又称完美范式）</a:t>
            </a:r>
            <a:r>
              <a:rPr lang="zh-CN" altLang="zh-CN" dirty="0" smtClean="0"/>
              <a:t>。</a:t>
            </a:r>
            <a:endParaRPr lang="zh-CN" altLang="zh-CN" dirty="0"/>
          </a:p>
        </p:txBody>
      </p:sp>
    </p:spTree>
    <p:extLst>
      <p:ext uri="{BB962C8B-B14F-4D97-AF65-F5344CB8AC3E}">
        <p14:creationId xmlns:p14="http://schemas.microsoft.com/office/powerpoint/2010/main" val="187112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关系规范化的目的</a:t>
            </a:r>
            <a:endParaRPr lang="zh-CN" altLang="en-US" dirty="0"/>
          </a:p>
        </p:txBody>
      </p:sp>
      <p:sp>
        <p:nvSpPr>
          <p:cNvPr id="3" name="内容占位符 2"/>
          <p:cNvSpPr>
            <a:spLocks noGrp="1"/>
          </p:cNvSpPr>
          <p:nvPr>
            <p:ph idx="1"/>
          </p:nvPr>
        </p:nvSpPr>
        <p:spPr/>
        <p:txBody>
          <a:bodyPr/>
          <a:lstStyle/>
          <a:p>
            <a:r>
              <a:rPr lang="zh-CN" altLang="zh-CN" dirty="0"/>
              <a:t>关系规范化的目的是为了</a:t>
            </a:r>
            <a:r>
              <a:rPr lang="zh-CN" altLang="zh-CN" dirty="0">
                <a:solidFill>
                  <a:srgbClr val="FF0000"/>
                </a:solidFill>
              </a:rPr>
              <a:t>消除存储异常</a:t>
            </a:r>
            <a:r>
              <a:rPr lang="zh-CN" altLang="zh-CN" dirty="0"/>
              <a:t>、</a:t>
            </a:r>
            <a:r>
              <a:rPr lang="zh-CN" altLang="zh-CN" dirty="0">
                <a:solidFill>
                  <a:srgbClr val="FF0000"/>
                </a:solidFill>
              </a:rPr>
              <a:t>减少数据冗余</a:t>
            </a:r>
            <a:r>
              <a:rPr lang="zh-CN" altLang="zh-CN" dirty="0"/>
              <a:t>，</a:t>
            </a:r>
            <a:r>
              <a:rPr lang="zh-CN" altLang="zh-CN" dirty="0">
                <a:solidFill>
                  <a:srgbClr val="FF0000"/>
                </a:solidFill>
              </a:rPr>
              <a:t>以保证数据完整性</a:t>
            </a:r>
            <a:r>
              <a:rPr lang="zh-CN" altLang="zh-CN" dirty="0"/>
              <a:t>（数据的正确性、一致性）和存储效率，一般将关系规范到第三范式即可。</a:t>
            </a:r>
          </a:p>
          <a:p>
            <a:endParaRPr lang="zh-CN" altLang="en-US" dirty="0"/>
          </a:p>
        </p:txBody>
      </p:sp>
    </p:spTree>
    <p:extLst>
      <p:ext uri="{BB962C8B-B14F-4D97-AF65-F5344CB8AC3E}">
        <p14:creationId xmlns:p14="http://schemas.microsoft.com/office/powerpoint/2010/main" val="1982667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b="1" dirty="0" smtClean="0"/>
              <a:t>函数依赖</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a:t>在关系中，一个列中任意行的值能唯一地标识出其他列对应的值，则该列是主关键字，也被称为主属性，其他的列被称为非主属性。</a:t>
            </a:r>
            <a:r>
              <a:rPr lang="zh-CN" altLang="zh-CN" dirty="0" smtClean="0"/>
              <a:t>这种“唯一标识”</a:t>
            </a:r>
            <a:r>
              <a:rPr lang="zh-CN" altLang="zh-CN" dirty="0"/>
              <a:t>现象，被称为非主属性</a:t>
            </a:r>
            <a:r>
              <a:rPr lang="zh-CN" altLang="zh-CN" dirty="0">
                <a:solidFill>
                  <a:srgbClr val="FF0000"/>
                </a:solidFill>
              </a:rPr>
              <a:t>完全</a:t>
            </a:r>
            <a:r>
              <a:rPr lang="zh-CN" altLang="zh-CN" dirty="0"/>
              <a:t>函数依赖于主属性。如果除主属性外，非主属性的部分列不能被主属性决定，被称为非主属性</a:t>
            </a:r>
            <a:r>
              <a:rPr lang="zh-CN" altLang="zh-CN" dirty="0">
                <a:solidFill>
                  <a:srgbClr val="FF0000"/>
                </a:solidFill>
              </a:rPr>
              <a:t>部分</a:t>
            </a:r>
            <a:r>
              <a:rPr lang="zh-CN" altLang="zh-CN" dirty="0"/>
              <a:t>函数依赖于主属性。</a:t>
            </a:r>
          </a:p>
          <a:p>
            <a:r>
              <a:rPr lang="zh-CN" altLang="zh-CN" dirty="0"/>
              <a:t>在图书馆信息系统中，“读者</a:t>
            </a:r>
            <a:r>
              <a:rPr lang="en-US" altLang="zh-CN" dirty="0"/>
              <a:t>”</a:t>
            </a:r>
            <a:r>
              <a:rPr lang="zh-CN" altLang="zh-CN" dirty="0"/>
              <a:t>中的主属性是读者编号，它的值确定后，读者姓名、读者性别等其他属性都可以得到与之对应的确定值。即称读者姓名、读者性别等其他属性都完全函数依赖于读者编号</a:t>
            </a:r>
            <a:r>
              <a:rPr lang="zh-CN" altLang="zh-CN" dirty="0" smtClean="0"/>
              <a:t>。</a:t>
            </a:r>
            <a:endParaRPr lang="zh-CN" altLang="zh-CN" dirty="0"/>
          </a:p>
        </p:txBody>
      </p:sp>
    </p:spTree>
    <p:extLst>
      <p:ext uri="{BB962C8B-B14F-4D97-AF65-F5344CB8AC3E}">
        <p14:creationId xmlns:p14="http://schemas.microsoft.com/office/powerpoint/2010/main" val="236606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函数传递依赖</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a:t>在关系中，属性（列）</a:t>
            </a:r>
            <a:r>
              <a:rPr lang="en-US" altLang="zh-CN" dirty="0"/>
              <a:t>A</a:t>
            </a:r>
            <a:r>
              <a:rPr lang="zh-CN" altLang="zh-CN" dirty="0"/>
              <a:t>决定了属性（列）</a:t>
            </a:r>
            <a:r>
              <a:rPr lang="en-US" altLang="zh-CN" dirty="0"/>
              <a:t>B</a:t>
            </a:r>
            <a:r>
              <a:rPr lang="zh-CN" altLang="zh-CN" dirty="0"/>
              <a:t>，属性（列）</a:t>
            </a:r>
            <a:r>
              <a:rPr lang="en-US" altLang="zh-CN" dirty="0"/>
              <a:t>B</a:t>
            </a:r>
            <a:r>
              <a:rPr lang="zh-CN" altLang="zh-CN" dirty="0"/>
              <a:t>又能决定列属性（列）</a:t>
            </a:r>
            <a:r>
              <a:rPr lang="en-US" altLang="zh-CN" dirty="0"/>
              <a:t>C</a:t>
            </a:r>
            <a:r>
              <a:rPr lang="zh-CN" altLang="zh-CN" dirty="0"/>
              <a:t>，则存在属性（列）</a:t>
            </a:r>
            <a:r>
              <a:rPr lang="en-US" altLang="zh-CN" dirty="0"/>
              <a:t>C</a:t>
            </a:r>
            <a:r>
              <a:rPr lang="zh-CN" altLang="zh-CN" dirty="0"/>
              <a:t>通过属性（列）</a:t>
            </a:r>
            <a:r>
              <a:rPr lang="en-US" altLang="zh-CN" dirty="0"/>
              <a:t>B</a:t>
            </a:r>
            <a:r>
              <a:rPr lang="zh-CN" altLang="zh-CN" dirty="0"/>
              <a:t>而依赖于属性（列）</a:t>
            </a:r>
            <a:r>
              <a:rPr lang="en-US" altLang="zh-CN" dirty="0"/>
              <a:t>A</a:t>
            </a:r>
            <a:r>
              <a:rPr lang="zh-CN" altLang="zh-CN" dirty="0"/>
              <a:t>。这种情况，称属性（列）</a:t>
            </a:r>
            <a:r>
              <a:rPr lang="en-US" altLang="zh-CN" dirty="0"/>
              <a:t>A</a:t>
            </a:r>
            <a:r>
              <a:rPr lang="zh-CN" altLang="zh-CN" dirty="0"/>
              <a:t>和属性（列）</a:t>
            </a:r>
            <a:r>
              <a:rPr lang="en-US" altLang="zh-CN" dirty="0"/>
              <a:t>C</a:t>
            </a:r>
            <a:r>
              <a:rPr lang="zh-CN" altLang="zh-CN" dirty="0"/>
              <a:t>之间存在函数传递依赖。</a:t>
            </a:r>
          </a:p>
          <a:p>
            <a:r>
              <a:rPr lang="zh-CN" altLang="zh-CN" dirty="0" smtClean="0"/>
              <a:t>例如，在图书馆信息系统中，“读者</a:t>
            </a:r>
            <a:r>
              <a:rPr lang="en-US" altLang="zh-CN" dirty="0" smtClean="0"/>
              <a:t>”</a:t>
            </a:r>
            <a:r>
              <a:rPr lang="zh-CN" altLang="zh-CN" dirty="0" smtClean="0"/>
              <a:t>中的主属性是读者编号，其他属性完全函数依赖</a:t>
            </a:r>
            <a:r>
              <a:rPr lang="zh-CN" altLang="zh-CN" dirty="0"/>
              <a:t>于读者编号。观察</a:t>
            </a:r>
            <a:r>
              <a:rPr lang="zh-CN" altLang="zh-CN" dirty="0" smtClean="0"/>
              <a:t>读者</a:t>
            </a:r>
            <a:r>
              <a:rPr lang="zh-CN" altLang="zh-CN" dirty="0"/>
              <a:t>编号和学院名称，是不是存在如果读者编号确定了，就知道对应的学院名称，而学院名称又可以被学院编号决定。现在，读者编号决定了学院编号，学院编号决定了学院名称，读者编号和学院名称之间存在函数传递依赖。</a:t>
            </a:r>
          </a:p>
          <a:p>
            <a:r>
              <a:rPr lang="zh-CN" altLang="zh-CN" dirty="0"/>
              <a:t>同样的，在“书籍”中的主属性是图书编号，其他属性完全函数依赖于图书编号。再来观察图书编号和图书分类，当图书编号确定了，就可以知道对应的分类编号。分类编号决定了图书分类，图书编号和图书分类之间存在函数传递依赖</a:t>
            </a:r>
            <a:r>
              <a:rPr lang="zh-CN" altLang="zh-CN" dirty="0" smtClean="0"/>
              <a:t>。</a:t>
            </a:r>
            <a:endParaRPr lang="zh-CN" altLang="zh-CN" dirty="0"/>
          </a:p>
        </p:txBody>
      </p:sp>
      <mc:AlternateContent xmlns:mc="http://schemas.openxmlformats.org/markup-compatibility/2006">
        <mc:Choice xmlns:p14="http://schemas.microsoft.com/office/powerpoint/2010/main" Requires="p14">
          <p:contentPart p14:bwMode="auto" r:id="rId2">
            <p14:nvContentPartPr>
              <p14:cNvPr id="4" name="墨迹 3"/>
              <p14:cNvContentPartPr/>
              <p14:nvPr/>
            </p14:nvContentPartPr>
            <p14:xfrm>
              <a:off x="3048120" y="995400"/>
              <a:ext cx="1995840" cy="343080"/>
            </p14:xfrm>
          </p:contentPart>
        </mc:Choice>
        <mc:Fallback>
          <p:pic>
            <p:nvPicPr>
              <p:cNvPr id="4" name="墨迹 3"/>
              <p:cNvPicPr/>
              <p:nvPr/>
            </p:nvPicPr>
            <p:blipFill>
              <a:blip r:embed="rId3"/>
              <a:stretch>
                <a:fillRect/>
              </a:stretch>
            </p:blipFill>
            <p:spPr>
              <a:xfrm>
                <a:off x="3038760" y="986040"/>
                <a:ext cx="2014560" cy="361800"/>
              </a:xfrm>
              <a:prstGeom prst="rect">
                <a:avLst/>
              </a:prstGeom>
            </p:spPr>
          </p:pic>
        </mc:Fallback>
      </mc:AlternateContent>
    </p:spTree>
    <p:extLst>
      <p:ext uri="{BB962C8B-B14F-4D97-AF65-F5344CB8AC3E}">
        <p14:creationId xmlns:p14="http://schemas.microsoft.com/office/powerpoint/2010/main" val="2920341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范式定义</a:t>
            </a:r>
            <a:endParaRPr lang="zh-CN" altLang="en-US" dirty="0"/>
          </a:p>
        </p:txBody>
      </p:sp>
      <p:sp>
        <p:nvSpPr>
          <p:cNvPr id="3" name="内容占位符 2"/>
          <p:cNvSpPr>
            <a:spLocks noGrp="1"/>
          </p:cNvSpPr>
          <p:nvPr>
            <p:ph idx="1"/>
          </p:nvPr>
        </p:nvSpPr>
        <p:spPr/>
        <p:txBody>
          <a:bodyPr/>
          <a:lstStyle/>
          <a:p>
            <a:r>
              <a:rPr lang="en-US" altLang="zh-CN" dirty="0"/>
              <a:t>1. </a:t>
            </a:r>
            <a:r>
              <a:rPr lang="zh-CN" altLang="zh-CN" dirty="0"/>
              <a:t>第一范式</a:t>
            </a:r>
          </a:p>
          <a:p>
            <a:r>
              <a:rPr lang="en-US" altLang="zh-CN" dirty="0"/>
              <a:t>2. </a:t>
            </a:r>
            <a:r>
              <a:rPr lang="zh-CN" altLang="zh-CN" dirty="0"/>
              <a:t>第二范式</a:t>
            </a:r>
          </a:p>
          <a:p>
            <a:r>
              <a:rPr lang="en-US" altLang="zh-CN" dirty="0"/>
              <a:t>3. </a:t>
            </a:r>
            <a:r>
              <a:rPr lang="zh-CN" altLang="zh-CN" dirty="0"/>
              <a:t>第三范式</a:t>
            </a:r>
          </a:p>
          <a:p>
            <a:endParaRPr lang="zh-CN" altLang="en-US" dirty="0"/>
          </a:p>
        </p:txBody>
      </p:sp>
    </p:spTree>
    <p:extLst>
      <p:ext uri="{BB962C8B-B14F-4D97-AF65-F5344CB8AC3E}">
        <p14:creationId xmlns:p14="http://schemas.microsoft.com/office/powerpoint/2010/main" val="35810241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第一</a:t>
            </a:r>
            <a:r>
              <a:rPr lang="zh-CN" altLang="zh-CN" dirty="0"/>
              <a:t>范式</a:t>
            </a:r>
          </a:p>
        </p:txBody>
      </p:sp>
      <p:sp>
        <p:nvSpPr>
          <p:cNvPr id="3" name="内容占位符 2"/>
          <p:cNvSpPr>
            <a:spLocks noGrp="1"/>
          </p:cNvSpPr>
          <p:nvPr>
            <p:ph idx="1"/>
          </p:nvPr>
        </p:nvSpPr>
        <p:spPr/>
        <p:txBody>
          <a:bodyPr>
            <a:normAutofit lnSpcReduction="10000"/>
          </a:bodyPr>
          <a:lstStyle/>
          <a:p>
            <a:r>
              <a:rPr lang="zh-CN" altLang="zh-CN" dirty="0" smtClean="0"/>
              <a:t>所谓</a:t>
            </a:r>
            <a:r>
              <a:rPr lang="zh-CN" altLang="zh-CN" dirty="0"/>
              <a:t>第一范式（</a:t>
            </a:r>
            <a:r>
              <a:rPr lang="en-US" altLang="zh-CN" dirty="0"/>
              <a:t>1NF</a:t>
            </a:r>
            <a:r>
              <a:rPr lang="zh-CN" altLang="zh-CN" dirty="0"/>
              <a:t>）是指在关系模型中，对于添加的一个规范要求，所有的域都应该是原子性的，即数据库表的</a:t>
            </a:r>
            <a:r>
              <a:rPr lang="zh-CN" altLang="zh-CN" dirty="0">
                <a:solidFill>
                  <a:srgbClr val="FF0000"/>
                </a:solidFill>
              </a:rPr>
              <a:t>每一列都是不可分割的</a:t>
            </a:r>
            <a:r>
              <a:rPr lang="zh-CN" altLang="zh-CN" dirty="0"/>
              <a:t>原子数据项，而不能是集合，数组，记录等非原子数据项。即实体中的某个属性有多个值时，必须拆分为不同的属性。在符合第一范式（</a:t>
            </a:r>
            <a:r>
              <a:rPr lang="en-US" altLang="zh-CN" dirty="0"/>
              <a:t>1NF</a:t>
            </a:r>
            <a:r>
              <a:rPr lang="zh-CN" altLang="zh-CN" dirty="0"/>
              <a:t>）表中的每个域值只能是实体的一个属性或一个属性的一部分。简而言之，第一范式就是无重复的原子域</a:t>
            </a:r>
            <a:r>
              <a:rPr lang="zh-CN" altLang="zh-CN" dirty="0" smtClean="0"/>
              <a:t>。</a:t>
            </a:r>
            <a:endParaRPr lang="zh-CN" altLang="zh-CN" dirty="0"/>
          </a:p>
        </p:txBody>
      </p:sp>
    </p:spTree>
    <p:extLst>
      <p:ext uri="{BB962C8B-B14F-4D97-AF65-F5344CB8AC3E}">
        <p14:creationId xmlns:p14="http://schemas.microsoft.com/office/powerpoint/2010/main" val="2730453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zh-CN" dirty="0" smtClean="0"/>
              <a:t>第一</a:t>
            </a:r>
            <a:r>
              <a:rPr lang="zh-CN" altLang="zh-CN" dirty="0"/>
              <a:t>范式</a:t>
            </a:r>
            <a:endParaRPr lang="zh-CN" altLang="en-US" dirty="0"/>
          </a:p>
        </p:txBody>
      </p:sp>
      <p:sp>
        <p:nvSpPr>
          <p:cNvPr id="3" name="内容占位符 2"/>
          <p:cNvSpPr>
            <a:spLocks noGrp="1"/>
          </p:cNvSpPr>
          <p:nvPr>
            <p:ph idx="1"/>
          </p:nvPr>
        </p:nvSpPr>
        <p:spPr/>
        <p:txBody>
          <a:bodyPr/>
          <a:lstStyle/>
          <a:p>
            <a:r>
              <a:rPr lang="zh-CN" altLang="zh-CN" dirty="0"/>
              <a:t>如果在“读者”关系中，属性</a:t>
            </a:r>
            <a:r>
              <a:rPr lang="en-US" altLang="zh-CN" dirty="0"/>
              <a:t>“</a:t>
            </a:r>
            <a:r>
              <a:rPr lang="zh-CN" altLang="zh-CN" dirty="0"/>
              <a:t>联系电话</a:t>
            </a:r>
            <a:r>
              <a:rPr lang="en-US" altLang="zh-CN" dirty="0"/>
              <a:t>”</a:t>
            </a:r>
            <a:r>
              <a:rPr lang="zh-CN" altLang="zh-CN" dirty="0"/>
              <a:t>是下表的形式，则需要将</a:t>
            </a:r>
            <a:r>
              <a:rPr lang="en-US" altLang="zh-CN" dirty="0"/>
              <a:t>“</a:t>
            </a:r>
            <a:r>
              <a:rPr lang="zh-CN" altLang="zh-CN" dirty="0"/>
              <a:t>联系电话</a:t>
            </a:r>
            <a:r>
              <a:rPr lang="en-US" altLang="zh-CN" dirty="0"/>
              <a:t>”</a:t>
            </a:r>
            <a:r>
              <a:rPr lang="zh-CN" altLang="zh-CN" dirty="0"/>
              <a:t>进行进一步细分为两个</a:t>
            </a:r>
            <a:r>
              <a:rPr lang="zh-CN" altLang="zh-CN" dirty="0" smtClean="0"/>
              <a:t>属性</a:t>
            </a:r>
            <a:r>
              <a:rPr lang="zh-CN" altLang="en-US" dirty="0" smtClean="0"/>
              <a:t>。</a:t>
            </a:r>
            <a:r>
              <a:rPr lang="zh-CN" altLang="zh-CN" dirty="0"/>
              <a:t>上述的各个关系中的各个属性都是不可再分的，所以上述关系符合第一范式。</a:t>
            </a:r>
          </a:p>
          <a:p>
            <a:endParaRPr lang="en-US" altLang="zh-CN" dirty="0" smtClean="0"/>
          </a:p>
          <a:p>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917252359"/>
              </p:ext>
            </p:extLst>
          </p:nvPr>
        </p:nvGraphicFramePr>
        <p:xfrm>
          <a:off x="2274572" y="3218141"/>
          <a:ext cx="5276531" cy="1159350"/>
        </p:xfrm>
        <a:graphic>
          <a:graphicData uri="http://schemas.openxmlformats.org/drawingml/2006/table">
            <a:tbl>
              <a:tblPr firstRow="1" firstCol="1" bandRow="1">
                <a:tableStyleId>{5C22544A-7EE6-4342-B048-85BDC9FD1C3A}</a:tableStyleId>
              </a:tblPr>
              <a:tblGrid>
                <a:gridCol w="921735">
                  <a:extLst>
                    <a:ext uri="{9D8B030D-6E8A-4147-A177-3AD203B41FA5}">
                      <a16:colId xmlns:a16="http://schemas.microsoft.com/office/drawing/2014/main" val="4184914169"/>
                    </a:ext>
                  </a:extLst>
                </a:gridCol>
                <a:gridCol w="1676912">
                  <a:extLst>
                    <a:ext uri="{9D8B030D-6E8A-4147-A177-3AD203B41FA5}">
                      <a16:colId xmlns:a16="http://schemas.microsoft.com/office/drawing/2014/main" val="1925666619"/>
                    </a:ext>
                  </a:extLst>
                </a:gridCol>
                <a:gridCol w="1676912">
                  <a:extLst>
                    <a:ext uri="{9D8B030D-6E8A-4147-A177-3AD203B41FA5}">
                      <a16:colId xmlns:a16="http://schemas.microsoft.com/office/drawing/2014/main" val="1866807834"/>
                    </a:ext>
                  </a:extLst>
                </a:gridCol>
                <a:gridCol w="1000972">
                  <a:extLst>
                    <a:ext uri="{9D8B030D-6E8A-4147-A177-3AD203B41FA5}">
                      <a16:colId xmlns:a16="http://schemas.microsoft.com/office/drawing/2014/main" val="1436066582"/>
                    </a:ext>
                  </a:extLst>
                </a:gridCol>
              </a:tblGrid>
              <a:tr h="386450">
                <a:tc>
                  <a:txBody>
                    <a:bodyPr/>
                    <a:lstStyle/>
                    <a:p>
                      <a:pPr indent="127000" algn="just">
                        <a:spcAft>
                          <a:spcPts val="0"/>
                        </a:spcAft>
                      </a:pPr>
                      <a:r>
                        <a:rPr lang="en-US" sz="1800" kern="100">
                          <a:effectLst/>
                        </a:rPr>
                        <a:t> </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gridSpan="2">
                  <a:txBody>
                    <a:bodyPr/>
                    <a:lstStyle/>
                    <a:p>
                      <a:pPr indent="127000" algn="ctr">
                        <a:spcAft>
                          <a:spcPts val="0"/>
                        </a:spcAft>
                      </a:pPr>
                      <a:r>
                        <a:rPr lang="zh-CN" sz="1800" kern="100" dirty="0">
                          <a:effectLst/>
                        </a:rPr>
                        <a:t>联系电话</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indent="127000" algn="just">
                        <a:spcAft>
                          <a:spcPts val="0"/>
                        </a:spcAft>
                      </a:pPr>
                      <a:r>
                        <a:rPr lang="en-US" sz="1800" kern="100">
                          <a:effectLst/>
                        </a:rPr>
                        <a:t> </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39582569"/>
                  </a:ext>
                </a:extLst>
              </a:tr>
              <a:tr h="386450">
                <a:tc>
                  <a:txBody>
                    <a:bodyPr/>
                    <a:lstStyle/>
                    <a:p>
                      <a:pPr indent="127000" algn="just">
                        <a:spcAft>
                          <a:spcPts val="0"/>
                        </a:spcAft>
                      </a:pPr>
                      <a:r>
                        <a:rPr lang="en-US" sz="1800" kern="100">
                          <a:effectLst/>
                        </a:rPr>
                        <a:t> </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just">
                        <a:spcAft>
                          <a:spcPts val="0"/>
                        </a:spcAft>
                      </a:pPr>
                      <a:r>
                        <a:rPr lang="zh-CN" sz="1800" kern="100">
                          <a:effectLst/>
                        </a:rPr>
                        <a:t>手机</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just">
                        <a:spcAft>
                          <a:spcPts val="0"/>
                        </a:spcAft>
                      </a:pPr>
                      <a:r>
                        <a:rPr lang="zh-CN" sz="1800" kern="100">
                          <a:effectLst/>
                        </a:rPr>
                        <a:t>座机</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just">
                        <a:spcAft>
                          <a:spcPts val="0"/>
                        </a:spcAft>
                      </a:pPr>
                      <a:r>
                        <a:rPr lang="en-US" sz="1800" kern="100">
                          <a:effectLst/>
                        </a:rPr>
                        <a:t> </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07182497"/>
                  </a:ext>
                </a:extLst>
              </a:tr>
              <a:tr h="386450">
                <a:tc>
                  <a:txBody>
                    <a:bodyPr/>
                    <a:lstStyle/>
                    <a:p>
                      <a:pPr indent="127000" algn="just">
                        <a:spcAft>
                          <a:spcPts val="0"/>
                        </a:spcAft>
                      </a:pPr>
                      <a:r>
                        <a:rPr lang="en-US" sz="1800" kern="100">
                          <a:effectLst/>
                        </a:rPr>
                        <a:t> </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just">
                        <a:spcAft>
                          <a:spcPts val="0"/>
                        </a:spcAft>
                      </a:pPr>
                      <a:r>
                        <a:rPr lang="zh-CN" sz="1800" kern="100">
                          <a:effectLst/>
                        </a:rPr>
                        <a: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just">
                        <a:spcAft>
                          <a:spcPts val="0"/>
                        </a:spcAft>
                      </a:pPr>
                      <a:r>
                        <a:rPr lang="zh-CN" sz="1800" kern="100">
                          <a:effectLst/>
                        </a:rPr>
                        <a:t>……</a:t>
                      </a:r>
                      <a:endParaRPr lang="zh-CN" sz="2400" kern="10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tc>
                  <a:txBody>
                    <a:bodyPr/>
                    <a:lstStyle/>
                    <a:p>
                      <a:pPr indent="127000" algn="just">
                        <a:spcAft>
                          <a:spcPts val="0"/>
                        </a:spcAft>
                      </a:pPr>
                      <a:r>
                        <a:rPr lang="en-US" sz="1800" kern="100" dirty="0">
                          <a:effectLst/>
                        </a:rPr>
                        <a:t> </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2171913"/>
                  </a:ext>
                </a:extLst>
              </a:tr>
            </a:tbl>
          </a:graphicData>
        </a:graphic>
      </p:graphicFrame>
    </p:spTree>
    <p:extLst>
      <p:ext uri="{BB962C8B-B14F-4D97-AF65-F5344CB8AC3E}">
        <p14:creationId xmlns:p14="http://schemas.microsoft.com/office/powerpoint/2010/main" val="167470203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1665</Words>
  <Application>Microsoft Office PowerPoint</Application>
  <PresentationFormat>全屏显示(16:9)</PresentationFormat>
  <Paragraphs>96</Paragraphs>
  <Slides>19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黑体</vt:lpstr>
      <vt:lpstr>华文仿宋</vt:lpstr>
      <vt:lpstr>宋体</vt:lpstr>
      <vt:lpstr>Arial</vt:lpstr>
      <vt:lpstr>Calibri</vt:lpstr>
      <vt:lpstr>Times New Roman</vt:lpstr>
      <vt:lpstr>Office 主题</vt:lpstr>
      <vt:lpstr>任务-2.4项目模型的关系规范化</vt:lpstr>
      <vt:lpstr>项目模型的关系规范化</vt:lpstr>
      <vt:lpstr>关系规范化</vt:lpstr>
      <vt:lpstr>关系规范化的目的</vt:lpstr>
      <vt:lpstr>函数依赖</vt:lpstr>
      <vt:lpstr>函数传递依赖</vt:lpstr>
      <vt:lpstr>范式定义</vt:lpstr>
      <vt:lpstr>第一范式</vt:lpstr>
      <vt:lpstr>……第一范式</vt:lpstr>
      <vt:lpstr>第二范式</vt:lpstr>
      <vt:lpstr>……第二范式</vt:lpstr>
      <vt:lpstr>……第二范式</vt:lpstr>
      <vt:lpstr>……第二范式</vt:lpstr>
      <vt:lpstr>……第二范式</vt:lpstr>
      <vt:lpstr>第三范式</vt:lpstr>
      <vt:lpstr>……第三范式</vt:lpstr>
      <vt:lpstr>……第三范式</vt:lpstr>
      <vt:lpstr>小结</vt:lpstr>
      <vt:lpstr>学习成果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szpt</cp:lastModifiedBy>
  <cp:revision>78</cp:revision>
  <dcterms:created xsi:type="dcterms:W3CDTF">2016-08-31T01:53:43Z</dcterms:created>
  <dcterms:modified xsi:type="dcterms:W3CDTF">2023-04-19T01:44:26Z</dcterms:modified>
</cp:coreProperties>
</file>