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8"/>
  </p:notesMasterIdLst>
  <p:sldIdLst>
    <p:sldId id="422" r:id="rId4"/>
    <p:sldId id="315" r:id="rId5"/>
    <p:sldId id="566" r:id="rId6"/>
    <p:sldId id="595" r:id="rId7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6" r:id="rId18"/>
  </p:sldIdLst>
  <p:sldSz cx="12192000" cy="6858000"/>
  <p:notesSz cx="6858000" cy="9144000"/>
  <p:custDataLst>
    <p:tags r:id="rId2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3D9354D-BAD1-4CBD-B68C-548C1E98E4A2}">
          <p14:sldIdLst>
            <p14:sldId id="422"/>
            <p14:sldId id="315"/>
            <p14:sldId id="566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6"/>
          </p14:sldIdLst>
        </p14:section>
        <p14:section name="无标题节" id="{4991F46E-110D-49BF-9D93-246EC74190A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39" userDrawn="1">
          <p15:clr>
            <a:srgbClr val="A4A3A4"/>
          </p15:clr>
        </p15:guide>
        <p15:guide id="2" pos="380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ECD"/>
    <a:srgbClr val="FFB015"/>
    <a:srgbClr val="0C54BF"/>
    <a:srgbClr val="FFA30E"/>
    <a:srgbClr val="1A68DB"/>
    <a:srgbClr val="FFCB23"/>
    <a:srgbClr val="FFBD1C"/>
    <a:srgbClr val="FFA20D"/>
    <a:srgbClr val="0B53BE"/>
    <a:srgbClr val="FFA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102"/>
      </p:cViewPr>
      <p:guideLst>
        <p:guide orient="horz" pos="2139"/>
        <p:guide pos="380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293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29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D08292-C0AF-4055-8887-BDD459E972E8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pPr>
              <a:defRPr/>
            </a:pPr>
            <a:fld id="{B66F588D-B1F7-47ED-9FE4-9E555EB1393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约翰·霍普菲尔德 (John Hopfield)在</a:t>
            </a:r>
            <a:r>
              <a:rPr lang="en-US" altLang="zh-CN"/>
              <a:t>2024</a:t>
            </a:r>
            <a:r>
              <a:rPr lang="zh-CN" altLang="en-US"/>
              <a:t>年获得物理奖，于尔根·施密德胡伯（Jürgen Schmidhuber）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" name="直接连接符 4"/>
          <p:cNvCxnSpPr/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15"/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机器学习实战</a:t>
            </a:r>
            <a:endParaRPr lang="zh-CN" altLang="en-US" b="1" dirty="0">
              <a:solidFill>
                <a:srgbClr val="064BB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Picture 2" descr="https://gss2.bdstatic.com/-fo3dSag_xI4khGkpoWK1HF6hhy/baike/w%3D268%3Bg%3D0/sign=89a010d0271f95caa6f595b0f12c1803/91529822720e0cf3c9605b550846f21fbf09aa8c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193675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日期占位符 29"/>
          <p:cNvSpPr>
            <a:spLocks noGrp="1"/>
          </p:cNvSpPr>
          <p:nvPr>
            <p:ph type="dt" sz="half" idx="10"/>
          </p:nvPr>
        </p:nvSpPr>
        <p:spPr>
          <a:xfrm>
            <a:off x="9447213" y="3771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283DF7F-7FE6-4797-99A7-8705EECD749B}" type="datetimeFigureOut">
              <a:rPr lang="zh-CN" altLang="en-US"/>
            </a:fld>
            <a:endParaRPr lang="zh-CN" altLang="en-US"/>
          </a:p>
        </p:txBody>
      </p:sp>
      <p:sp>
        <p:nvSpPr>
          <p:cNvPr id="10" name="内容占位符 15"/>
          <p:cNvSpPr>
            <a:spLocks noGrp="1"/>
          </p:cNvSpPr>
          <p:nvPr>
            <p:ph sz="quarter" idx="13" hasCustomPrompt="1"/>
          </p:nvPr>
        </p:nvSpPr>
        <p:spPr>
          <a:xfrm>
            <a:off x="5872571" y="2778001"/>
            <a:ext cx="5889861" cy="578099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00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0458E95B-1A27-43F7-98B2-91BC0B5380B0}" type="slidenum">
              <a:rPr lang="en-US" altLang="zh-CN" sz="1000" smtClean="0">
                <a:cs typeface="Arial" panose="020B0604020202020204" pitchFamily="34" charset="0"/>
              </a:rPr>
            </a:fld>
            <a:endParaRPr lang="en-US" altLang="zh-CN" sz="100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>
              <a:lnSpc>
                <a:spcPct val="13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3" name="直接连接符 14"/>
          <p:cNvCxnSpPr>
            <a:stCxn id="15" idx="3"/>
          </p:cNvCxnSpPr>
          <p:nvPr userDrawn="1"/>
        </p:nvCxnSpPr>
        <p:spPr>
          <a:xfrm>
            <a:off x="3520200" y="6519067"/>
            <a:ext cx="6656316" cy="8735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>
            <a:spLocks noChangeArrowheads="1"/>
          </p:cNvSpPr>
          <p:nvPr userDrawn="1"/>
        </p:nvSpPr>
        <p:spPr bwMode="auto">
          <a:xfrm>
            <a:off x="2466340" y="6346825"/>
            <a:ext cx="1054100" cy="343535"/>
          </a:xfrm>
          <a:prstGeom prst="rect">
            <a:avLst/>
          </a:prstGeom>
          <a:noFill/>
          <a:ln>
            <a:noFill/>
          </a:ln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循环神经网络</a:t>
            </a:r>
            <a:endParaRPr lang="zh-CN" altLang="en-US" sz="11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 descr="左右组合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45" y="6300470"/>
            <a:ext cx="2229485" cy="48006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 userDrawn="1"/>
        </p:nvSpPr>
        <p:spPr bwMode="auto">
          <a:xfrm>
            <a:off x="0" y="1968500"/>
            <a:ext cx="12190413" cy="2168525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defRPr/>
            </a:pPr>
            <a:endParaRPr lang="zh-CN" altLang="en-US" sz="950" dirty="0">
              <a:solidFill>
                <a:schemeClr val="bg1"/>
              </a:solidFill>
              <a:latin typeface="Calibri" panose="020F0502020204030204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 descr="AW视觉符号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2395" y="2246811"/>
            <a:ext cx="4697018" cy="2478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5" name="直接连接符 4"/>
          <p:cNvCxnSpPr/>
          <p:nvPr userDrawn="1"/>
        </p:nvCxnSpPr>
        <p:spPr>
          <a:xfrm>
            <a:off x="10529888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/>
        </p:nvCxnSpPr>
        <p:spPr>
          <a:xfrm>
            <a:off x="6589713" y="558800"/>
            <a:ext cx="1285875" cy="0"/>
          </a:xfrm>
          <a:prstGeom prst="line">
            <a:avLst/>
          </a:prstGeom>
          <a:ln w="12700">
            <a:solidFill>
              <a:srgbClr val="064BB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15"/>
          <p:cNvSpPr txBox="1">
            <a:spLocks noChangeArrowheads="1"/>
          </p:cNvSpPr>
          <p:nvPr userDrawn="1"/>
        </p:nvSpPr>
        <p:spPr bwMode="auto">
          <a:xfrm>
            <a:off x="8509000" y="374650"/>
            <a:ext cx="21002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3" tIns="45674" rIns="91343" bIns="4567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b="1" dirty="0">
                <a:solidFill>
                  <a:srgbClr val="064BB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机器学习实战</a:t>
            </a:r>
            <a:endParaRPr lang="zh-CN" altLang="en-US" b="1" dirty="0">
              <a:solidFill>
                <a:srgbClr val="064BB2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Picture 2" descr="https://gss2.bdstatic.com/-fo3dSag_xI4khGkpoWK1HF6hhy/baike/w%3D268%3Bg%3D0/sign=89a010d0271f95caa6f595b0f12c1803/91529822720e0cf3c9605b550846f21fbf09aa8c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193675"/>
            <a:ext cx="730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日期占位符 29"/>
          <p:cNvSpPr>
            <a:spLocks noGrp="1"/>
          </p:cNvSpPr>
          <p:nvPr>
            <p:ph type="dt" sz="half" idx="10"/>
          </p:nvPr>
        </p:nvSpPr>
        <p:spPr>
          <a:xfrm>
            <a:off x="9447213" y="3771900"/>
            <a:ext cx="2743200" cy="365125"/>
          </a:xfrm>
        </p:spPr>
        <p:txBody>
          <a:bodyPr/>
          <a:lstStyle>
            <a:lvl1pPr algn="r"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283DF7F-7FE6-4797-99A7-8705EECD749B}" type="datetimeFigureOut">
              <a:rPr lang="zh-CN" altLang="en-US"/>
            </a:fld>
            <a:endParaRPr lang="zh-CN" altLang="en-US"/>
          </a:p>
        </p:txBody>
      </p:sp>
      <p:sp>
        <p:nvSpPr>
          <p:cNvPr id="10" name="内容占位符 15"/>
          <p:cNvSpPr>
            <a:spLocks noGrp="1"/>
          </p:cNvSpPr>
          <p:nvPr>
            <p:ph sz="quarter" idx="13" hasCustomPrompt="1"/>
          </p:nvPr>
        </p:nvSpPr>
        <p:spPr>
          <a:xfrm>
            <a:off x="5872571" y="2778001"/>
            <a:ext cx="5889861" cy="578099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 userDrawn="1"/>
        </p:nvSpPr>
        <p:spPr bwMode="auto">
          <a:xfrm>
            <a:off x="9937750" y="6392863"/>
            <a:ext cx="5715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000">
                <a:solidFill>
                  <a:srgbClr val="7F7F7F"/>
                </a:solidFill>
                <a:cs typeface="Arial" panose="020B0604020202020204" pitchFamily="34" charset="0"/>
              </a:rPr>
              <a:t> </a:t>
            </a:r>
            <a:fld id="{0458E95B-1A27-43F7-98B2-91BC0B5380B0}" type="slidenum">
              <a:rPr lang="en-US" altLang="zh-CN" sz="1000" smtClean="0">
                <a:cs typeface="Arial" panose="020B0604020202020204" pitchFamily="34" charset="0"/>
              </a:rPr>
            </a:fld>
            <a:endParaRPr lang="en-US" altLang="zh-CN" sz="1000"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 userDrawn="1"/>
        </p:nvCxnSpPr>
        <p:spPr>
          <a:xfrm>
            <a:off x="10509250" y="6508750"/>
            <a:ext cx="1019175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 userDrawn="1"/>
        </p:nvSpPr>
        <p:spPr bwMode="auto">
          <a:xfrm>
            <a:off x="246063" y="915988"/>
            <a:ext cx="9596437" cy="46037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sp>
        <p:nvSpPr>
          <p:cNvPr id="9" name="AutoShape 23"/>
          <p:cNvSpPr>
            <a:spLocks noChangeArrowheads="1"/>
          </p:cNvSpPr>
          <p:nvPr userDrawn="1"/>
        </p:nvSpPr>
        <p:spPr bwMode="auto">
          <a:xfrm>
            <a:off x="9842500" y="915988"/>
            <a:ext cx="1989138" cy="46037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endParaRPr lang="zh-CN" altLang="en-US" sz="950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2371725" y="6381750"/>
            <a:ext cx="0" cy="27622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23819" y="1741968"/>
            <a:ext cx="11107601" cy="4369231"/>
          </a:xfrm>
        </p:spPr>
        <p:txBody>
          <a:bodyPr>
            <a:noAutofit/>
          </a:bodyPr>
          <a:lstStyle>
            <a:lvl1pPr marL="362585" indent="-362585">
              <a:lnSpc>
                <a:spcPct val="150000"/>
              </a:lnSpc>
              <a:buClr>
                <a:srgbClr val="032089"/>
              </a:buClr>
              <a:buFont typeface="Wingdings" panose="05000000000000000000" pitchFamily="2" charset="2"/>
              <a:buChar char="Ø"/>
              <a:defRPr sz="18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86130" indent="-301625">
              <a:lnSpc>
                <a:spcPct val="130000"/>
              </a:lnSpc>
              <a:buClr>
                <a:srgbClr val="032089"/>
              </a:buClr>
              <a:buFont typeface="Arial" panose="020B0604020202020204" pitchFamily="34" charset="0"/>
              <a:buChar char="•"/>
              <a:defRPr sz="160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905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4876" y="359079"/>
            <a:ext cx="10972801" cy="528176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" name="内容占位符 2"/>
          <p:cNvSpPr>
            <a:spLocks noGrp="1"/>
          </p:cNvSpPr>
          <p:nvPr>
            <p:ph idx="10"/>
          </p:nvPr>
        </p:nvSpPr>
        <p:spPr>
          <a:xfrm>
            <a:off x="423819" y="1138980"/>
            <a:ext cx="11107601" cy="426469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3" name="直接连接符 14"/>
          <p:cNvCxnSpPr>
            <a:stCxn id="15" idx="3"/>
          </p:cNvCxnSpPr>
          <p:nvPr userDrawn="1"/>
        </p:nvCxnSpPr>
        <p:spPr>
          <a:xfrm>
            <a:off x="3520200" y="6519067"/>
            <a:ext cx="6656316" cy="8735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>
            <a:spLocks noChangeArrowheads="1"/>
          </p:cNvSpPr>
          <p:nvPr userDrawn="1"/>
        </p:nvSpPr>
        <p:spPr bwMode="auto">
          <a:xfrm>
            <a:off x="2466340" y="6346825"/>
            <a:ext cx="1054100" cy="343535"/>
          </a:xfrm>
          <a:prstGeom prst="rect">
            <a:avLst/>
          </a:prstGeom>
          <a:noFill/>
          <a:ln>
            <a:noFill/>
          </a:ln>
        </p:spPr>
        <p:txBody>
          <a:bodyPr wrap="square" lIns="91343" tIns="45674" rIns="91343" bIns="45674">
            <a:spAutoFit/>
          </a:bodyPr>
          <a:lstStyle>
            <a:lvl1pPr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sz="110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循环神经网络</a:t>
            </a:r>
            <a:endParaRPr lang="zh-CN" altLang="en-US" sz="110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 descr="左右组合-0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45" y="6300470"/>
            <a:ext cx="2229485" cy="48006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5C5F16-930E-43D9-8A11-A51E7E6A2B5A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9CE496B-A8C9-4209-8F29-112E926521A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255588" y="195263"/>
            <a:ext cx="109728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22275" y="1187450"/>
            <a:ext cx="109728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85C5F16-930E-43D9-8A11-A51E7E6A2B5A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B9CE496B-A8C9-4209-8F29-112E926521AD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500">
          <a:solidFill>
            <a:schemeClr val="tx1"/>
          </a:solidFill>
          <a:latin typeface="Arial Black" panose="020B0A0402010202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48387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967740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45097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934845" algn="l" rtl="0" eaLnBrk="0" fontAlgn="base" hangingPunct="0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361950" indent="-361950" algn="l" rtl="0" eaLnBrk="0" fontAlgn="base" hangingPunct="0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kumimoji="1" sz="21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86130" indent="-3016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20840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92275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76780" indent="-2413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6065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6pPr>
      <a:lvl7pPr marL="314452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7pPr>
      <a:lvl8pPr marL="362839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8pPr>
      <a:lvl9pPr marL="4112260" indent="-24193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1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097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484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871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258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45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325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7.jpeg"/><Relationship Id="rId3" Type="http://schemas.openxmlformats.org/officeDocument/2006/relationships/tags" Target="../tags/tag10.xml"/><Relationship Id="rId2" Type="http://schemas.openxmlformats.org/officeDocument/2006/relationships/image" Target="../media/image6.png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063850-AB83-4784-9184-8F6EF973B1A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循环神经网络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双向循环网络</a:t>
            </a:r>
            <a:endParaRPr lang="zh-CN" altLang="en-US" dirty="0"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1450" y="2577139"/>
            <a:ext cx="11775908" cy="175432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我肚子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，我要去看医生。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我肚子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，我要去吃饭。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1450" y="1288490"/>
            <a:ext cx="11654362" cy="10147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是考虑到了前后的“记忆”，能够更好的关联到前后的信息。双向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结合时间上从序列起点开始移动的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和另一个时间上从序列末尾开始移动的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1450" y="4096619"/>
            <a:ext cx="11654362" cy="101566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加入反向的循环网络，计算机就会知道第一条可能要填的是“痛”、“不舒服”等，第二条可能要填的是“饿了”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双向循环网络</a:t>
            </a:r>
            <a:endParaRPr lang="zh-CN" altLang="en-US" dirty="0">
              <a:sym typeface="+mn-ea"/>
            </a:endParaRPr>
          </a:p>
        </p:txBody>
      </p:sp>
      <p:pic>
        <p:nvPicPr>
          <p:cNvPr id="47" name="图片 46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29" b="24261"/>
          <a:stretch>
            <a:fillRect/>
          </a:stretch>
        </p:blipFill>
        <p:spPr bwMode="auto">
          <a:xfrm>
            <a:off x="1106943" y="1207184"/>
            <a:ext cx="9877888" cy="32084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文本框 47"/>
          <p:cNvSpPr txBox="1"/>
          <p:nvPr/>
        </p:nvSpPr>
        <p:spPr>
          <a:xfrm>
            <a:off x="4776536" y="470837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：双向循环网络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555607" y="5077705"/>
                <a:ext cx="2980560" cy="1272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p>
                <a:r>
                  <a:rPr lang="en-US" altLang="zh-CN"/>
                  <a:t> </a:t>
                </a:r>
                <a:endParaRPr lang="zh-CN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𝑈𝑥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Sup>
                            <m:sSub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zh-CN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ℎ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07" y="5077705"/>
                <a:ext cx="2980560" cy="1272336"/>
              </a:xfrm>
              <a:prstGeom prst="rect">
                <a:avLst/>
              </a:prstGeom>
              <a:blipFill rotWithShape="1">
                <a:blip r:embed="rId2"/>
                <a:stretch>
                  <a:fillRect l="-4" t="-19" r="2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本框 48"/>
          <p:cNvSpPr txBox="1"/>
          <p:nvPr/>
        </p:nvSpPr>
        <p:spPr>
          <a:xfrm>
            <a:off x="3447611" y="552920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长短期记忆网络</a:t>
            </a:r>
            <a:endParaRPr lang="zh-CN" altLang="en-US" dirty="0">
              <a:sym typeface="+mn-ea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88265" y="1039495"/>
            <a:ext cx="11397615" cy="5258435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序列网络</a:t>
            </a:r>
            <a:r>
              <a:rPr kumimoji="1" lang="zh-CN" altLang="en-US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在实际运用中，往往会出现“梯度消失”的现象。这会导致</a:t>
            </a:r>
            <a:r>
              <a:rPr kumimoji="1" lang="en-US" altLang="zh-CN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kumimoji="1" lang="zh-CN" altLang="en-US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在实际上只能学习到短期的依赖关系，对于长距离的依赖关系，传统的</a:t>
            </a:r>
            <a:r>
              <a:rPr kumimoji="1" lang="en-US" altLang="zh-CN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kumimoji="1" lang="zh-CN" altLang="en-US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是难以进行学习的，这样的问题称为长期依赖问题（</a:t>
            </a:r>
            <a:r>
              <a:rPr kumimoji="1" lang="en-US" altLang="zh-CN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Long-Term Dependencies Problem</a:t>
            </a:r>
            <a:r>
              <a:rPr kumimoji="1" lang="zh-CN" altLang="en-US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kumimoji="1" lang="en-US" altLang="zh-CN" sz="2400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63650" lvl="2" indent="-457200" eaLnBrk="0" fontAlgn="base" hangingPunct="0">
              <a:lnSpc>
                <a:spcPct val="150000"/>
              </a:lnSpc>
              <a:spcBef>
                <a:spcPts val="1415"/>
              </a:spcBef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长短期记忆网络是</a:t>
            </a:r>
            <a:r>
              <a:rPr kumimoji="1" lang="en-US" altLang="zh-CN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kumimoji="1" lang="zh-CN" altLang="en-US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的一种变体，以改变传播结构来解决长期依赖问题。区别于传统的</a:t>
            </a:r>
            <a:r>
              <a:rPr kumimoji="1" lang="en-US" altLang="zh-CN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kumimoji="1" lang="zh-CN" altLang="en-US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使用链式法则使得梯度连乘最终导致梯度消失，</a:t>
            </a:r>
            <a:r>
              <a:rPr kumimoji="1" lang="en-US" altLang="zh-CN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kumimoji="1" lang="zh-CN" altLang="en-US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将梯度变为累加的形式，从而避免类似问题的发生。</a:t>
            </a:r>
            <a:r>
              <a:rPr kumimoji="1" lang="en-US" altLang="zh-CN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kumimoji="1" lang="zh-CN" altLang="en-US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的关键就是细胞状态，</a:t>
            </a:r>
            <a:r>
              <a:rPr kumimoji="1" lang="en-US" altLang="zh-CN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kumimoji="1" lang="zh-CN" altLang="en-US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中的一系列操作都是为了更新细胞状态，这个细胞状态将贯穿于整个</a:t>
            </a:r>
            <a:r>
              <a:rPr kumimoji="1" lang="en-US" altLang="zh-CN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kumimoji="1" lang="zh-CN" altLang="en-US" sz="2400" kern="0" dirty="0">
                <a:solidFill>
                  <a:srgbClr val="000000"/>
                </a:solidFill>
                <a:effectLst>
                  <a:glow rad="127000">
                    <a:srgbClr val="FFFFFF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的结构。</a:t>
            </a:r>
            <a:endParaRPr kumimoji="1" lang="en-US" altLang="zh-CN" sz="2400" kern="0" dirty="0">
              <a:solidFill>
                <a:srgbClr val="000000"/>
              </a:solidFill>
              <a:effectLst>
                <a:glow rad="127000">
                  <a:srgbClr val="FFFFFF"/>
                </a:glo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长短期记忆网络</a:t>
            </a:r>
            <a:endParaRPr lang="zh-CN" altLang="en-US" dirty="0">
              <a:sym typeface="+mn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750359" y="1067083"/>
            <a:ext cx="8392261" cy="30477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55883" y="3992527"/>
            <a:ext cx="18789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4635" y="4397702"/>
            <a:ext cx="11848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中的“门”是一种“软门”，它的取值范围在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(0,1)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之间，表示以一定的比例允许信息通过。这里的一个“门”是由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sigmoid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函数和一个乘法操作组成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中的三个“门”分别是：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遗忘门：决定上个时刻的细胞状态中有多少信息要被遗忘；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输入门：决定这个时刻的输入中有多少信息要被更新到细胞状态中；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输出门：决定当前时刻的细胞状态中有多少信息要被输出。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49030" y="5422900"/>
            <a:ext cx="150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完成实训二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zh-CN" altLang="en-US" smtClean="0"/>
              <a:t>完成实训内容，</a:t>
            </a:r>
            <a:r>
              <a:rPr lang="zh-CN" altLang="en-US" dirty="0" smtClean="0"/>
              <a:t>上传结果到学习通（成绩和准确率挂钩）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6"/>
          <p:cNvCxnSpPr>
            <a:endCxn id="16" idx="4"/>
          </p:cNvCxnSpPr>
          <p:nvPr>
            <p:custDataLst>
              <p:tags r:id="rId1"/>
            </p:custDataLst>
          </p:nvPr>
        </p:nvCxnSpPr>
        <p:spPr>
          <a:xfrm flipH="1">
            <a:off x="2882265" y="1758633"/>
            <a:ext cx="635" cy="29102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66950" y="2350770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Oval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76481" y="2062588"/>
            <a:ext cx="612000" cy="576000"/>
          </a:xfrm>
          <a:prstGeom prst="ellipse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18065" y="3022862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200" dirty="0">
                <a:sym typeface="微软雅黑" panose="020B0503020204020204" pitchFamily="34" charset="-122"/>
              </a:rPr>
              <a:t>简单循环网络</a:t>
            </a:r>
            <a:endParaRPr lang="zh-CN" altLang="en-US" sz="2200" dirty="0">
              <a:sym typeface="微软雅黑" panose="020B0503020204020204" pitchFamily="34" charset="-122"/>
            </a:endParaRPr>
          </a:p>
        </p:txBody>
      </p:sp>
      <p:sp>
        <p:nvSpPr>
          <p:cNvPr id="25" name="AutoShap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18065" y="4021182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ym typeface="+mn-ea"/>
              </a:rPr>
              <a:t>长短期记忆网络</a:t>
            </a:r>
            <a:endParaRPr lang="zh-CN" altLang="en-US" sz="2200" dirty="0">
              <a:sym typeface="+mn-ea"/>
            </a:endParaRPr>
          </a:p>
        </p:txBody>
      </p:sp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AutoShape 1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18065" y="1990588"/>
            <a:ext cx="4859850" cy="684000"/>
          </a:xfrm>
          <a:prstGeom prst="actionButtonBlank">
            <a:avLst/>
          </a:prstGeom>
          <a:solidFill>
            <a:srgbClr val="FB9708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循环神经网络概述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Oval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76481" y="3094862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76481" y="4093182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循环神经网络概述</a:t>
            </a:r>
            <a:endParaRPr lang="zh-CN" altLang="en-US" dirty="0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2386" y="1843213"/>
            <a:ext cx="10107298" cy="3785652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针对对象：序列数据。例如文本，是字母和词汇的序列；语音，是音节的序列；视频，是图像的序列；气象观测数据，股票交易数据等等，也都是序列数据。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核心思想：样本间存在顺序关系，每个样本和它之前的样本存在关联。通过神经网络在时序上的展开，我们能够找到样本之间的序列相关性。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/>
          <a:srcRect b="54832"/>
          <a:stretch>
            <a:fillRect/>
          </a:stretch>
        </p:blipFill>
        <p:spPr>
          <a:xfrm>
            <a:off x="2722605" y="5281520"/>
            <a:ext cx="6468703" cy="769974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043940" y="1252220"/>
            <a:ext cx="10446385" cy="55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的人工神经网络，它是为了对序列数据进行建模而产生的。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循环神经网络发展历史</a:t>
            </a:r>
            <a:endParaRPr lang="zh-CN" altLang="en-US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1097280"/>
            <a:ext cx="10594340" cy="5107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RNN模型与传统网络对比</a:t>
            </a:r>
            <a:endParaRPr lang="zh-CN" altLang="en-US" dirty="0">
              <a:sym typeface="+mn-ea"/>
            </a:endParaRPr>
          </a:p>
        </p:txBody>
      </p:sp>
      <p:pic>
        <p:nvPicPr>
          <p:cNvPr id="6" name="图片 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450" y="1741771"/>
            <a:ext cx="5508859" cy="3383681"/>
          </a:xfrm>
          <a:prstGeom prst="rect">
            <a:avLst/>
          </a:prstGeom>
        </p:spPr>
      </p:pic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256" y="1741771"/>
            <a:ext cx="5784556" cy="351602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708484" y="5583491"/>
            <a:ext cx="2635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：简单传统神经网络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7503694" y="5583491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cxnSp>
        <p:nvCxnSpPr>
          <p:cNvPr id="4" name="直接连接符 6"/>
          <p:cNvCxnSpPr>
            <a:endCxn id="11" idx="4"/>
          </p:cNvCxnSpPr>
          <p:nvPr>
            <p:custDataLst>
              <p:tags r:id="rId1"/>
            </p:custDataLst>
          </p:nvPr>
        </p:nvCxnSpPr>
        <p:spPr>
          <a:xfrm flipH="1">
            <a:off x="2882265" y="1758633"/>
            <a:ext cx="635" cy="29102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66950" y="2350770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76481" y="2062588"/>
            <a:ext cx="612000" cy="576000"/>
          </a:xfrm>
          <a:prstGeom prst="ellipse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18065" y="3022862"/>
            <a:ext cx="4859850" cy="720000"/>
          </a:xfrm>
          <a:prstGeom prst="actionButtonBlank">
            <a:avLst/>
          </a:prstGeom>
          <a:solidFill>
            <a:srgbClr val="FFA30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200" dirty="0">
                <a:sym typeface="微软雅黑" panose="020B0503020204020204" pitchFamily="34" charset="-122"/>
              </a:rPr>
              <a:t>简单循环网络</a:t>
            </a:r>
            <a:endParaRPr lang="zh-CN" altLang="en-US" sz="2200" dirty="0">
              <a:sym typeface="微软雅黑" panose="020B0503020204020204" pitchFamily="34" charset="-122"/>
            </a:endParaRPr>
          </a:p>
        </p:txBody>
      </p:sp>
      <p:sp>
        <p:nvSpPr>
          <p:cNvPr id="8" name="AutoShap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18065" y="4021182"/>
            <a:ext cx="4859850" cy="720000"/>
          </a:xfrm>
          <a:prstGeom prst="actionButtonBlank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ym typeface="+mn-ea"/>
              </a:rPr>
              <a:t>长短期记忆网络</a:t>
            </a:r>
            <a:endParaRPr lang="zh-CN" altLang="en-US" sz="2200" dirty="0">
              <a:sym typeface="+mn-ea"/>
            </a:endParaRPr>
          </a:p>
        </p:txBody>
      </p:sp>
      <p:sp>
        <p:nvSpPr>
          <p:cNvPr id="9" name="AutoShape 1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18065" y="1990588"/>
            <a:ext cx="4859850" cy="684000"/>
          </a:xfrm>
          <a:prstGeom prst="actionButtonBlank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循环神经网络概述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Oval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76481" y="3094862"/>
            <a:ext cx="612000" cy="576000"/>
          </a:xfrm>
          <a:prstGeom prst="ellipse">
            <a:avLst/>
          </a:prstGeom>
          <a:solidFill>
            <a:srgbClr val="FFA30E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76481" y="4093182"/>
            <a:ext cx="612000" cy="576000"/>
          </a:xfrm>
          <a:prstGeom prst="ellipse">
            <a:avLst/>
          </a:prstGeom>
          <a:solidFill>
            <a:srgbClr val="064BB2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简单循环网络（SRN）</a:t>
            </a:r>
            <a:endParaRPr lang="zh-CN" altLang="en-US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71450" y="2577139"/>
                <a:ext cx="11775908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l"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以前的深度神经网络的计算可以简单理解为：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SRN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却把上一个时刻的结果也当做输入放入模型中，相当于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l"/>
                </a:pP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l"/>
                </a:pP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由于这种递归性，每一个结果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不仅仅和自身的特征向量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有关，还和前一个时刻的输出结果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有关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如此递归，便认为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和以前的所有的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，……都有关，那么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就相当于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记住了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r>
                  <a:rPr lang="zh-CN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前面Ｎ个时刻的所有输入变量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l"/>
                </a:pP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2577139"/>
                <a:ext cx="11775908" cy="3785652"/>
              </a:xfrm>
              <a:prstGeom prst="rect">
                <a:avLst/>
              </a:prstGeom>
              <a:blipFill rotWithShape="1">
                <a:blip r:embed="rId1"/>
                <a:stretch>
                  <a:fillRect t="-8" r="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71450" y="1288490"/>
            <a:ext cx="11654362" cy="147732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2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考虑了时序信息，当前时刻的输出不仅和当前时刻的输入有关，还和前面所有时刻的输入有关。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RNN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结构中最简单的一种，相对于传统的两层全连接前馈网络，它仅仅在全连接层添加了时序反馈连接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简单循环网络（SRN）</a:t>
            </a:r>
            <a:endParaRPr lang="zh-CN" altLang="en-US" dirty="0">
              <a:sym typeface="+mn-ea"/>
            </a:endParaRPr>
          </a:p>
        </p:txBody>
      </p:sp>
      <p:pic>
        <p:nvPicPr>
          <p:cNvPr id="34" name="图片 3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47202" y="1291172"/>
            <a:ext cx="10991081" cy="4123039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4463715" y="5790983"/>
            <a:ext cx="21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：简单循环网络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9030" y="5422900"/>
            <a:ext cx="1501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完成实训一</a:t>
            </a:r>
            <a:endParaRPr lang="zh-CN" altLang="en-US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0" name="标题 3"/>
          <p:cNvSpPr>
            <a:spLocks noGrp="1"/>
          </p:cNvSpPr>
          <p:nvPr>
            <p:ph type="title"/>
          </p:nvPr>
        </p:nvSpPr>
        <p:spPr>
          <a:xfrm>
            <a:off x="255588" y="358775"/>
            <a:ext cx="10972800" cy="528638"/>
          </a:xfrm>
        </p:spPr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cxnSp>
        <p:nvCxnSpPr>
          <p:cNvPr id="4" name="直接连接符 6"/>
          <p:cNvCxnSpPr>
            <a:endCxn id="11" idx="4"/>
          </p:cNvCxnSpPr>
          <p:nvPr>
            <p:custDataLst>
              <p:tags r:id="rId1"/>
            </p:custDataLst>
          </p:nvPr>
        </p:nvCxnSpPr>
        <p:spPr>
          <a:xfrm flipH="1">
            <a:off x="2882265" y="1758633"/>
            <a:ext cx="635" cy="29102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Line 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266950" y="2350770"/>
            <a:ext cx="66055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 kern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1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76481" y="2062588"/>
            <a:ext cx="612000" cy="576000"/>
          </a:xfrm>
          <a:prstGeom prst="ellipse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618065" y="3022862"/>
            <a:ext cx="4859850" cy="720000"/>
          </a:xfrm>
          <a:prstGeom prst="actionButtonBlank">
            <a:avLst/>
          </a:prstGeom>
          <a:solidFill>
            <a:srgbClr val="135EC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200" dirty="0">
                <a:sym typeface="微软雅黑" panose="020B0503020204020204" pitchFamily="34" charset="-122"/>
              </a:rPr>
              <a:t>简单循环网络</a:t>
            </a:r>
            <a:endParaRPr lang="zh-CN" altLang="en-US" sz="2200" dirty="0">
              <a:sym typeface="微软雅黑" panose="020B0503020204020204" pitchFamily="34" charset="-122"/>
            </a:endParaRPr>
          </a:p>
        </p:txBody>
      </p:sp>
      <p:sp>
        <p:nvSpPr>
          <p:cNvPr id="8" name="AutoShape 1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618065" y="4021182"/>
            <a:ext cx="4859850" cy="720000"/>
          </a:xfrm>
          <a:prstGeom prst="actionButtonBlank">
            <a:avLst/>
          </a:prstGeom>
          <a:solidFill>
            <a:srgbClr val="FFB015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ym typeface="+mn-ea"/>
              </a:rPr>
              <a:t>长短期记忆网络</a:t>
            </a:r>
            <a:endParaRPr lang="zh-CN" altLang="en-US" sz="2200" dirty="0">
              <a:sym typeface="+mn-ea"/>
            </a:endParaRPr>
          </a:p>
        </p:txBody>
      </p:sp>
      <p:sp>
        <p:nvSpPr>
          <p:cNvPr id="9" name="AutoShape 1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618065" y="1990588"/>
            <a:ext cx="4859850" cy="684000"/>
          </a:xfrm>
          <a:prstGeom prst="actionButtonBlank">
            <a:avLst/>
          </a:prstGeom>
          <a:solidFill>
            <a:srgbClr val="0C54BF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循环神经网络概述</a:t>
            </a:r>
            <a:endParaRPr lang="zh-CN" altLang="en-US" sz="2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Oval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76481" y="3094862"/>
            <a:ext cx="612000" cy="576000"/>
          </a:xfrm>
          <a:prstGeom prst="ellipse">
            <a:avLst/>
          </a:prstGeom>
          <a:solidFill>
            <a:srgbClr val="135ECD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val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576481" y="4093182"/>
            <a:ext cx="612000" cy="576000"/>
          </a:xfrm>
          <a:prstGeom prst="ellipse">
            <a:avLst/>
          </a:prstGeom>
          <a:solidFill>
            <a:srgbClr val="FFB015"/>
          </a:solidFill>
          <a:ln>
            <a:solidFill>
              <a:schemeClr val="bg1"/>
            </a:solidFill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2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10.xml><?xml version="1.0" encoding="utf-8"?>
<p:tagLst xmlns:p="http://schemas.openxmlformats.org/presentationml/2006/main">
  <p:tag name="KSO_WM_DIAGRAM_VIRTUALLY_FRAME" val="{&quot;height&quot;:331.5788976377953,&quot;left&quot;:13.5,&quot;top&quot;:137.14732283464565,&quot;width&quot;:917.6662992125985}"/>
</p:tagLst>
</file>

<file path=ppt/tags/tag11.xml><?xml version="1.0" encoding="utf-8"?>
<p:tagLst xmlns:p="http://schemas.openxmlformats.org/presentationml/2006/main">
  <p:tag name="KSO_WM_DIAGRAM_VIRTUALLY_FRAME" val="{&quot;height&quot;:331.5788976377953,&quot;left&quot;:13.5,&quot;top&quot;:137.14732283464565,&quot;width&quot;:917.6662992125985}"/>
</p:tagLst>
</file>

<file path=ppt/tags/tag12.xml><?xml version="1.0" encoding="utf-8"?>
<p:tagLst xmlns:p="http://schemas.openxmlformats.org/presentationml/2006/main">
  <p:tag name="KSO_WM_DIAGRAM_VIRTUALLY_FRAME" val="{&quot;height&quot;:331.5788976377953,&quot;left&quot;:13.5,&quot;top&quot;:137.14732283464565,&quot;width&quot;:917.6662992125985}"/>
</p:tagLst>
</file>

<file path=ppt/tags/tag13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14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15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16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17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18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19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2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20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21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22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23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24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25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26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27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28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29.xml><?xml version="1.0" encoding="utf-8"?>
<p:tagLst xmlns:p="http://schemas.openxmlformats.org/presentationml/2006/main">
  <p:tag name="COMMONDATA" val="eyJoZGlkIjoiOWYxMGFlNGU4ZTRlYzAxOGJmM2VmODc3OTYxNDBiNDYifQ=="/>
  <p:tag name="commondata" val="eyJoZGlkIjoiMTZkYjg0N2JiYWNhNTQ5NzI1NWQ0NDkwNzA4NjVlODcifQ=="/>
</p:tagLst>
</file>

<file path=ppt/tags/tag3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4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5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6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7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8.xml><?xml version="1.0" encoding="utf-8"?>
<p:tagLst xmlns:p="http://schemas.openxmlformats.org/presentationml/2006/main">
  <p:tag name="KSO_WM_DIAGRAM_VIRTUALLY_FRAME" val="{&quot;height&quot;:347.05000000000007,&quot;left&quot;:178.5,&quot;top&quot;:106.12503937007872,&quot;width&quot;:520.1250393700788}"/>
</p:tagLst>
</file>

<file path=ppt/tags/tag9.xml><?xml version="1.0" encoding="utf-8"?>
<p:tagLst xmlns:p="http://schemas.openxmlformats.org/presentationml/2006/main">
  <p:tag name="KSO_WM_DIAGRAM_VIRTUALLY_FRAME" val="{&quot;height&quot;:331.5788976377953,&quot;left&quot;:13.5,&quot;top&quot;:137.14732283464565,&quot;width&quot;:917.6662992125985}"/>
</p:tagLst>
</file>

<file path=ppt/theme/theme1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WPS 演示</Application>
  <PresentationFormat>宽屏</PresentationFormat>
  <Paragraphs>121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宋体</vt:lpstr>
      <vt:lpstr>Wingdings</vt:lpstr>
      <vt:lpstr>黑体</vt:lpstr>
      <vt:lpstr>微软雅黑</vt:lpstr>
      <vt:lpstr>Arial Black</vt:lpstr>
      <vt:lpstr>Calibri</vt:lpstr>
      <vt:lpstr>Calibri</vt:lpstr>
      <vt:lpstr>仿宋</vt:lpstr>
      <vt:lpstr>Times New Roman</vt:lpstr>
      <vt:lpstr>等线</vt:lpstr>
      <vt:lpstr>Cambria Math</vt:lpstr>
      <vt:lpstr>楷体</vt:lpstr>
      <vt:lpstr>Arial Unicode MS</vt:lpstr>
      <vt:lpstr>2_Office 主题</vt:lpstr>
      <vt:lpstr>1_Office 主题</vt:lpstr>
      <vt:lpstr>PowerPoint 演示文稿</vt:lpstr>
      <vt:lpstr>目录</vt:lpstr>
      <vt:lpstr>循环神经网络概述</vt:lpstr>
      <vt:lpstr>循环神经网络发展历史</vt:lpstr>
      <vt:lpstr>RNN模型与传统网络对比</vt:lpstr>
      <vt:lpstr>目录</vt:lpstr>
      <vt:lpstr>简单循环网络（SRN）</vt:lpstr>
      <vt:lpstr>简单循环网络（SRN）</vt:lpstr>
      <vt:lpstr>目录</vt:lpstr>
      <vt:lpstr>双向循环网络</vt:lpstr>
      <vt:lpstr>双向循环网络</vt:lpstr>
      <vt:lpstr>长短期记忆网络</vt:lpstr>
      <vt:lpstr>长短期记忆网络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498081096@qq.com</dc:creator>
  <cp:lastModifiedBy>一一</cp:lastModifiedBy>
  <cp:revision>455</cp:revision>
  <dcterms:created xsi:type="dcterms:W3CDTF">2018-01-08T07:09:00Z</dcterms:created>
  <dcterms:modified xsi:type="dcterms:W3CDTF">2024-11-18T10:46:08Z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E946A17487E24C178353EA58F99007D9_13</vt:lpwstr>
  </property>
  <property fmtid="{D5CDD505-2E9C-101B-9397-08002B2CF9AE}" pid="3" name="KSOProductBuildVer">
    <vt:lpwstr>2052-12.1.0.18608</vt:lpwstr>
  </property>
</Properties>
</file>