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94" r:id="rId3"/>
    <p:sldId id="502" r:id="rId5"/>
    <p:sldId id="571" r:id="rId6"/>
    <p:sldId id="573" r:id="rId7"/>
    <p:sldId id="575" r:id="rId8"/>
    <p:sldId id="576" r:id="rId9"/>
    <p:sldId id="577" r:id="rId10"/>
    <p:sldId id="582" r:id="rId11"/>
    <p:sldId id="584" r:id="rId12"/>
    <p:sldId id="578" r:id="rId13"/>
    <p:sldId id="579" r:id="rId14"/>
    <p:sldId id="580" r:id="rId15"/>
    <p:sldId id="585" r:id="rId16"/>
    <p:sldId id="508" r:id="rId17"/>
    <p:sldId id="586" r:id="rId18"/>
    <p:sldId id="613" r:id="rId19"/>
    <p:sldId id="587" r:id="rId20"/>
    <p:sldId id="611" r:id="rId21"/>
    <p:sldId id="581" r:id="rId22"/>
    <p:sldId id="588" r:id="rId23"/>
    <p:sldId id="509" r:id="rId24"/>
    <p:sldId id="589" r:id="rId25"/>
    <p:sldId id="612" r:id="rId26"/>
    <p:sldId id="614" r:id="rId27"/>
    <p:sldId id="591" r:id="rId28"/>
    <p:sldId id="593" r:id="rId29"/>
    <p:sldId id="540"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9708"/>
    <a:srgbClr val="064BB2"/>
    <a:srgbClr val="FFCB54"/>
    <a:srgbClr val="2B6EE1"/>
    <a:srgbClr val="FFBF2B"/>
    <a:srgbClr val="7624CC"/>
    <a:srgbClr val="CC8824"/>
    <a:srgbClr val="2165B6"/>
    <a:srgbClr val="C4C6C9"/>
    <a:srgbClr val="A5A7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6366" autoAdjust="0"/>
  </p:normalViewPr>
  <p:slideViewPr>
    <p:cSldViewPr snapToGrid="0" showGuides="1">
      <p:cViewPr varScale="1">
        <p:scale>
          <a:sx n="49" d="100"/>
          <a:sy n="49" d="100"/>
        </p:scale>
        <p:origin x="7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77ADA9-9D0B-42DC-94FF-BBDB68110F2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1B552-615F-42DA-85F2-80E7008928A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4A1B552-615F-42DA-85F2-80E7008928A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pic>
        <p:nvPicPr>
          <p:cNvPr id="4" name="图片 3"/>
          <p:cNvPicPr>
            <a:picLocks noChangeAspect="1"/>
          </p:cNvPicPr>
          <p:nvPr userDrawn="1"/>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5" name="标题 14"/>
          <p:cNvSpPr>
            <a:spLocks noGrp="1"/>
          </p:cNvSpPr>
          <p:nvPr>
            <p:ph type="title"/>
          </p:nvPr>
        </p:nvSpPr>
        <p:spPr>
          <a:xfrm>
            <a:off x="5926234" y="2706149"/>
            <a:ext cx="5889861" cy="692150"/>
          </a:xfrm>
        </p:spPr>
        <p:txBody>
          <a:bodyPr/>
          <a:lstStyle>
            <a:lvl1pPr algn="ctr">
              <a:defRPr sz="3600" b="1" baseline="0">
                <a:solidFill>
                  <a:schemeClr val="bg1"/>
                </a:solidFill>
                <a:latin typeface="Times New Roman" panose="02020603050405020304" pitchFamily="18" charset="0"/>
                <a:ea typeface="宋体" panose="02010600030101010101" pitchFamily="2" charset="-122"/>
              </a:defRPr>
            </a:lvl1pPr>
          </a:lstStyle>
          <a:p>
            <a:r>
              <a:rPr lang="zh-CN" altLang="en-US" noProof="1"/>
              <a:t>单击此处编辑母版标题样式</a:t>
            </a:r>
            <a:endParaRPr lang="zh-CN" altLang="en-US" noProof="1"/>
          </a:p>
        </p:txBody>
      </p:sp>
      <p:sp>
        <p:nvSpPr>
          <p:cNvPr id="9" name="日期占位符 1"/>
          <p:cNvSpPr>
            <a:spLocks noGrp="1"/>
          </p:cNvSpPr>
          <p:nvPr>
            <p:ph type="dt" sz="half" idx="10"/>
          </p:nvPr>
        </p:nvSpPr>
        <p:spPr/>
        <p:txBody>
          <a:bodyPr/>
          <a:lstStyle>
            <a:lvl1pPr>
              <a:defRPr baseline="0">
                <a:latin typeface="Times New Roman" panose="02020603050405020304" pitchFamily="18" charset="0"/>
                <a:ea typeface="宋体" panose="02010600030101010101" pitchFamily="2" charset="-122"/>
              </a:defRPr>
            </a:lvl1pPr>
          </a:lstStyle>
          <a:p>
            <a:fld id="{C5EFD6F6-2F20-4B1A-A667-B95C1338A7FC}" type="datetime5">
              <a:rPr lang="zh-CN" altLang="en-US" smtClean="0"/>
            </a:fld>
            <a:endParaRPr lang="zh-CN" altLang="en-US" dirty="0"/>
          </a:p>
        </p:txBody>
      </p:sp>
      <p:sp>
        <p:nvSpPr>
          <p:cNvPr id="10" name="页脚占位符 2"/>
          <p:cNvSpPr>
            <a:spLocks noGrp="1"/>
          </p:cNvSpPr>
          <p:nvPr>
            <p:ph type="ftr" sz="quarter" idx="11"/>
          </p:nvPr>
        </p:nvSpPr>
        <p:spPr/>
        <p:txBody>
          <a:bodyPr/>
          <a:lstStyle>
            <a:lvl1pPr>
              <a:defRPr baseline="0">
                <a:latin typeface="Times New Roman" panose="02020603050405020304" pitchFamily="18" charset="0"/>
                <a:ea typeface="宋体" panose="02010600030101010101" pitchFamily="2" charset="-122"/>
              </a:defRPr>
            </a:lvl1pPr>
          </a:lstStyle>
          <a:p>
            <a:pPr>
              <a:defRPr/>
            </a:pPr>
            <a:endParaRPr lang="zh-CN" altLang="en-US"/>
          </a:p>
        </p:txBody>
      </p:sp>
      <p:sp>
        <p:nvSpPr>
          <p:cNvPr id="11" name="灯片编号占位符 3"/>
          <p:cNvSpPr>
            <a:spLocks noGrp="1"/>
          </p:cNvSpPr>
          <p:nvPr>
            <p:ph type="sldNum" sz="quarter" idx="12"/>
          </p:nvPr>
        </p:nvSpPr>
        <p:spPr/>
        <p:txBody>
          <a:bodyPr/>
          <a:lstStyle>
            <a:lvl1pPr>
              <a:defRPr baseline="0">
                <a:latin typeface="Times New Roman" panose="02020603050405020304" pitchFamily="18" charset="0"/>
                <a:ea typeface="宋体" panose="02010600030101010101" pitchFamily="2" charset="-122"/>
              </a:defRPr>
            </a:lvl1pPr>
          </a:lstStyle>
          <a:p>
            <a:pPr>
              <a:defRPr/>
            </a:pPr>
            <a:fld id="{87765BD0-8639-4309-B2A4-CEF6862AE3FC}" type="slidenum">
              <a:rPr lang="zh-CN" altLang="en-US" smtClean="0"/>
            </a:fld>
            <a:endParaRPr lang="zh-CN" altLang="en-US"/>
          </a:p>
        </p:txBody>
      </p:sp>
      <p:sp>
        <p:nvSpPr>
          <p:cNvPr id="12" name="矩形 11"/>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pic>
        <p:nvPicPr>
          <p:cNvPr id="13" name="图片 12"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16" name="直接连接符 15"/>
          <p:cNvCxnSpPr/>
          <p:nvPr userDrawn="1"/>
        </p:nvCxnSpPr>
        <p:spPr>
          <a:xfrm>
            <a:off x="10529888"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cxnSp>
        <p:nvCxnSpPr>
          <p:cNvPr id="17" name="直接连接符 16"/>
          <p:cNvCxnSpPr/>
          <p:nvPr userDrawn="1"/>
        </p:nvCxnSpPr>
        <p:spPr>
          <a:xfrm>
            <a:off x="6589713" y="558800"/>
            <a:ext cx="1285875" cy="0"/>
          </a:xfrm>
          <a:prstGeom prst="line">
            <a:avLst/>
          </a:prstGeom>
          <a:ln w="12700">
            <a:solidFill>
              <a:srgbClr val="064BB2"/>
            </a:solidFill>
          </a:ln>
        </p:spPr>
        <p:style>
          <a:lnRef idx="1">
            <a:schemeClr val="dk1"/>
          </a:lnRef>
          <a:fillRef idx="0">
            <a:schemeClr val="dk1"/>
          </a:fillRef>
          <a:effectRef idx="0">
            <a:schemeClr val="dk1"/>
          </a:effectRef>
          <a:fontRef idx="minor">
            <a:schemeClr val="tx1"/>
          </a:fontRef>
        </p:style>
      </p:cxnSp>
      <p:sp>
        <p:nvSpPr>
          <p:cNvPr id="7" name="文本框 15"/>
          <p:cNvSpPr txBox="1">
            <a:spLocks noChangeArrowheads="1"/>
          </p:cNvSpPr>
          <p:nvPr userDrawn="1"/>
        </p:nvSpPr>
        <p:spPr bwMode="auto">
          <a:xfrm>
            <a:off x="8509000" y="374650"/>
            <a:ext cx="21002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43" tIns="45674" rIns="91343" bIns="45674">
            <a:spAutoFit/>
          </a:bodyPr>
          <a:lstStyle>
            <a:lvl1pPr>
              <a:defRPr>
                <a:solidFill>
                  <a:schemeClr val="tx1"/>
                </a:solidFill>
                <a:latin typeface="Arial" panose="020B0604020202020204" pitchFamily="34" charset="0"/>
                <a:ea typeface="黑体" panose="02010609060101010101" charset="-122"/>
              </a:defRPr>
            </a:lvl1pPr>
            <a:lvl2pPr marL="742950" indent="-285750">
              <a:defRPr>
                <a:solidFill>
                  <a:schemeClr val="tx1"/>
                </a:solidFill>
                <a:latin typeface="Arial" panose="020B0604020202020204" pitchFamily="34" charset="0"/>
                <a:ea typeface="黑体" panose="02010609060101010101" charset="-122"/>
              </a:defRPr>
            </a:lvl2pPr>
            <a:lvl3pPr marL="1143000" indent="-228600">
              <a:defRPr>
                <a:solidFill>
                  <a:schemeClr val="tx1"/>
                </a:solidFill>
                <a:latin typeface="Arial" panose="020B0604020202020204" pitchFamily="34" charset="0"/>
                <a:ea typeface="黑体" panose="02010609060101010101" charset="-122"/>
              </a:defRPr>
            </a:lvl3pPr>
            <a:lvl4pPr marL="1600200" indent="-228600">
              <a:defRPr>
                <a:solidFill>
                  <a:schemeClr val="tx1"/>
                </a:solidFill>
                <a:latin typeface="Arial" panose="020B0604020202020204" pitchFamily="34" charset="0"/>
                <a:ea typeface="黑体" panose="02010609060101010101" charset="-122"/>
              </a:defRPr>
            </a:lvl4pPr>
            <a:lvl5pPr marL="2057400" indent="-228600">
              <a:defRPr>
                <a:solidFill>
                  <a:schemeClr val="tx1"/>
                </a:solidFill>
                <a:latin typeface="Arial" panose="020B0604020202020204" pitchFamily="34" charset="0"/>
                <a:ea typeface="黑体" panose="02010609060101010101" charset="-122"/>
              </a:defRPr>
            </a:lvl5pPr>
            <a:lvl6pPr marL="2514600" indent="-228600" fontAlgn="base">
              <a:spcBef>
                <a:spcPct val="0"/>
              </a:spcBef>
              <a:spcAft>
                <a:spcPct val="0"/>
              </a:spcAft>
              <a:defRPr>
                <a:solidFill>
                  <a:schemeClr val="tx1"/>
                </a:solidFill>
                <a:latin typeface="Arial" panose="020B0604020202020204" pitchFamily="34" charset="0"/>
                <a:ea typeface="黑体" panose="02010609060101010101" charset="-122"/>
              </a:defRPr>
            </a:lvl6pPr>
            <a:lvl7pPr marL="2971800" indent="-228600" fontAlgn="base">
              <a:spcBef>
                <a:spcPct val="0"/>
              </a:spcBef>
              <a:spcAft>
                <a:spcPct val="0"/>
              </a:spcAft>
              <a:defRPr>
                <a:solidFill>
                  <a:schemeClr val="tx1"/>
                </a:solidFill>
                <a:latin typeface="Arial" panose="020B0604020202020204" pitchFamily="34" charset="0"/>
                <a:ea typeface="黑体" panose="02010609060101010101" charset="-122"/>
              </a:defRPr>
            </a:lvl7pPr>
            <a:lvl8pPr marL="3429000" indent="-228600" fontAlgn="base">
              <a:spcBef>
                <a:spcPct val="0"/>
              </a:spcBef>
              <a:spcAft>
                <a:spcPct val="0"/>
              </a:spcAft>
              <a:defRPr>
                <a:solidFill>
                  <a:schemeClr val="tx1"/>
                </a:solidFill>
                <a:latin typeface="Arial" panose="020B0604020202020204" pitchFamily="34" charset="0"/>
                <a:ea typeface="黑体" panose="02010609060101010101" charset="-122"/>
              </a:defRPr>
            </a:lvl8pPr>
            <a:lvl9pPr marL="3886200" indent="-228600" fontAlgn="base">
              <a:spcBef>
                <a:spcPct val="0"/>
              </a:spcBef>
              <a:spcAft>
                <a:spcPct val="0"/>
              </a:spcAft>
              <a:defRPr>
                <a:solidFill>
                  <a:schemeClr val="tx1"/>
                </a:solidFill>
                <a:latin typeface="Arial" panose="020B0604020202020204" pitchFamily="34" charset="0"/>
                <a:ea typeface="黑体" panose="02010609060101010101" charset="-122"/>
              </a:defRPr>
            </a:lvl9pPr>
          </a:lstStyle>
          <a:p>
            <a:pPr algn="ctr" eaLnBrk="1" hangingPunct="1">
              <a:defRPr/>
            </a:pPr>
            <a:r>
              <a:rPr lang="zh-CN" altLang="en-US" b="1" dirty="0">
                <a:solidFill>
                  <a:srgbClr val="064BB2"/>
                </a:solidFill>
                <a:latin typeface="仿宋" panose="02010609060101010101" pitchFamily="49" charset="-122"/>
                <a:ea typeface="仿宋" panose="02010609060101010101" pitchFamily="49" charset="-122"/>
              </a:rPr>
              <a:t>机器学习实战</a:t>
            </a:r>
            <a:endParaRPr lang="zh-CN" altLang="en-US" b="1" dirty="0">
              <a:solidFill>
                <a:srgbClr val="064BB2"/>
              </a:solidFill>
              <a:latin typeface="仿宋" panose="02010609060101010101" pitchFamily="49" charset="-122"/>
              <a:ea typeface="仿宋" panose="02010609060101010101" pitchFamily="49" charset="-122"/>
            </a:endParaRPr>
          </a:p>
        </p:txBody>
      </p:sp>
      <p:pic>
        <p:nvPicPr>
          <p:cNvPr id="8" name="Picture 2" descr="https://gss2.bdstatic.com/-fo3dSag_xI4khGkpoWK1HF6hhy/baike/w%3D268%3Bg%3D0/sign=89a010d0271f95caa6f595b0f12c1803/91529822720e0cf3c9605b550846f21fbf09aa8c.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12100" y="193675"/>
            <a:ext cx="730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纯内容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fontAlgn="auto">
              <a:spcBef>
                <a:spcPct val="50000"/>
              </a:spcBef>
              <a:spcAft>
                <a:spcPts val="0"/>
              </a:spcAft>
              <a:defRPr/>
            </a:pPr>
            <a:endParaRPr lang="zh-CN" altLang="en-US" sz="950"/>
          </a:p>
        </p:txBody>
      </p:sp>
      <p:sp>
        <p:nvSpPr>
          <p:cNvPr id="4" name="内容占位符 2"/>
          <p:cNvSpPr>
            <a:spLocks noGrp="1"/>
          </p:cNvSpPr>
          <p:nvPr>
            <p:ph idx="1" hasCustomPrompt="1"/>
          </p:nvPr>
        </p:nvSpPr>
        <p:spPr>
          <a:xfrm>
            <a:off x="423819" y="1104181"/>
            <a:ext cx="11107601" cy="5052713"/>
          </a:xfrm>
        </p:spPr>
        <p:txBody>
          <a:bodyPr>
            <a:noAutofit/>
          </a:bodyPr>
          <a:lstStyle>
            <a:lvl1pPr marL="362585" indent="-362585">
              <a:lnSpc>
                <a:spcPct val="150000"/>
              </a:lnSpc>
              <a:buClr>
                <a:srgbClr val="032089"/>
              </a:buClr>
              <a:buFont typeface="Wingdings" panose="05000000000000000000" pitchFamily="2" charset="2"/>
              <a:buChar char="Ø"/>
              <a:defRPr sz="18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noProof="1"/>
              <a:t>单击此处编辑正文内容</a:t>
            </a:r>
            <a:endParaRPr lang="zh-CN" altLang="en-US" noProof="1"/>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微软雅黑" panose="020B0503020204020204" charset="-122"/>
                <a:cs typeface="Times New Roman" panose="02020603050405020304" pitchFamily="18" charset="0"/>
              </a:defRPr>
            </a:lvl1pPr>
          </a:lstStyle>
          <a:p>
            <a:r>
              <a:rPr lang="zh-CN" altLang="en-US" noProof="1"/>
              <a:t>单击此处编辑标题</a:t>
            </a:r>
            <a:endParaRPr lang="zh-CN" altLang="en-US" noProof="1"/>
          </a:p>
        </p:txBody>
      </p:sp>
      <p:sp>
        <p:nvSpPr>
          <p:cNvPr id="13" name="Rectangle 12"/>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fld>
            <a:endParaRPr lang="en-US" altLang="zh-CN" sz="1000">
              <a:latin typeface="Arial" panose="020B0604020202020204" pitchFamily="34" charset="0"/>
              <a:cs typeface="Arial" panose="020B0604020202020204" pitchFamily="34" charset="0"/>
            </a:endParaRPr>
          </a:p>
        </p:txBody>
      </p:sp>
      <p:cxnSp>
        <p:nvCxnSpPr>
          <p:cNvPr id="17" name="直接连接符 19"/>
          <p:cNvCxnSpPr>
            <a:stCxn id="17"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18" name="直接连接符 14"/>
          <p:cNvCxnSpPr>
            <a:stCxn id="15" idx="3"/>
            <a:endCxn id="13" idx="1"/>
          </p:cNvCxnSpPr>
          <p:nvPr userDrawn="1"/>
        </p:nvCxnSpPr>
        <p:spPr>
          <a:xfrm flipV="1">
            <a:off x="4312920" y="6508750"/>
            <a:ext cx="5624830" cy="1016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矩形 14"/>
          <p:cNvSpPr>
            <a:spLocks noChangeArrowheads="1"/>
          </p:cNvSpPr>
          <p:nvPr userDrawn="1"/>
        </p:nvSpPr>
        <p:spPr bwMode="auto">
          <a:xfrm>
            <a:off x="2466340" y="6346825"/>
            <a:ext cx="1846580" cy="343535"/>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404040"/>
                </a:solidFill>
                <a:latin typeface="黑体" panose="02010609060101010101" charset="-122"/>
                <a:ea typeface="黑体" panose="02010609060101010101" charset="-122"/>
              </a:rPr>
              <a:t>手写汉字识别（综合实训）</a:t>
            </a:r>
            <a:endParaRPr lang="zh-CN" altLang="en-US" sz="1100" dirty="0">
              <a:solidFill>
                <a:srgbClr val="404040"/>
              </a:solidFill>
              <a:latin typeface="黑体" panose="02010609060101010101" charset="-122"/>
              <a:ea typeface="黑体" panose="02010609060101010101" charset="-122"/>
            </a:endParaRPr>
          </a:p>
        </p:txBody>
      </p:sp>
      <p:pic>
        <p:nvPicPr>
          <p:cNvPr id="3" name="图片 2" descr="左右组合-01"/>
          <p:cNvPicPr>
            <a:picLocks noChangeAspect="1"/>
          </p:cNvPicPr>
          <p:nvPr userDrawn="1"/>
        </p:nvPicPr>
        <p:blipFill>
          <a:blip r:embed="rId2"/>
          <a:stretch>
            <a:fillRect/>
          </a:stretch>
        </p:blipFill>
        <p:spPr>
          <a:xfrm>
            <a:off x="93345" y="6300470"/>
            <a:ext cx="2229485" cy="480060"/>
          </a:xfrm>
          <a:prstGeom prst="rect">
            <a:avLst/>
          </a:prstGeom>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程序页">
    <p:spTree>
      <p:nvGrpSpPr>
        <p:cNvPr id="1" name=""/>
        <p:cNvGrpSpPr/>
        <p:nvPr/>
      </p:nvGrpSpPr>
      <p:grpSpPr>
        <a:xfrm>
          <a:off x="0" y="0"/>
          <a:ext cx="0" cy="0"/>
          <a:chOff x="0" y="0"/>
          <a:chExt cx="0" cy="0"/>
        </a:xfrm>
      </p:grpSpPr>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baseline="0">
              <a:latin typeface="Times New Roman" panose="02020603050405020304" pitchFamily="18" charset="0"/>
              <a:ea typeface="宋体" panose="02010600030101010101" pitchFamily="2" charset="-122"/>
            </a:endParaRPr>
          </a:p>
        </p:txBody>
      </p:sp>
      <p:sp>
        <p:nvSpPr>
          <p:cNvPr id="4" name="内容占位符 2"/>
          <p:cNvSpPr>
            <a:spLocks noGrp="1"/>
          </p:cNvSpPr>
          <p:nvPr>
            <p:ph idx="1" hasCustomPrompt="1"/>
          </p:nvPr>
        </p:nvSpPr>
        <p:spPr>
          <a:xfrm>
            <a:off x="423819" y="1713662"/>
            <a:ext cx="11107601" cy="4339721"/>
          </a:xfrm>
        </p:spPr>
        <p:txBody>
          <a:bodyPr>
            <a:noAutofit/>
          </a:bodyPr>
          <a:lstStyle>
            <a:lvl1pPr marL="362585" indent="-362585">
              <a:lnSpc>
                <a:spcPct val="150000"/>
              </a:lnSpc>
              <a:buClr>
                <a:srgbClr val="032089"/>
              </a:buClr>
              <a:buFont typeface="Arial" panose="020B0604020202020204" pitchFamily="34" charset="0"/>
              <a:buChar char="•"/>
              <a:defRPr sz="1600" b="0" baseline="0">
                <a:latin typeface="Times New Roman" panose="02020603050405020304" pitchFamily="18" charset="0"/>
                <a:ea typeface="宋体" panose="02010600030101010101" pitchFamily="2"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charset="-122"/>
                <a:ea typeface="微软雅黑" panose="020B0503020204020204" charset="-122"/>
              </a:defRPr>
            </a:lvl2pPr>
            <a:lvl3pPr>
              <a:defRPr sz="1905" b="0">
                <a:latin typeface="微软雅黑" panose="020B0503020204020204" charset="-122"/>
                <a:ea typeface="微软雅黑" panose="020B0503020204020204" charset="-122"/>
              </a:defRPr>
            </a:lvl3pPr>
            <a:lvl4pPr>
              <a:defRPr sz="1905" b="0">
                <a:latin typeface="微软雅黑" panose="020B0503020204020204" charset="-122"/>
                <a:ea typeface="微软雅黑" panose="020B0503020204020204" charset="-122"/>
              </a:defRPr>
            </a:lvl4pPr>
            <a:lvl5pPr>
              <a:defRPr sz="1905" b="0">
                <a:latin typeface="微软雅黑" panose="020B0503020204020204" charset="-122"/>
                <a:ea typeface="微软雅黑" panose="020B0503020204020204" charset="-122"/>
              </a:defRPr>
            </a:lvl5pPr>
          </a:lstStyle>
          <a:p>
            <a:pPr lvl="0"/>
            <a:r>
              <a:rPr lang="zh-CN" altLang="en-US" dirty="0"/>
              <a:t>此处编辑具体代码</a:t>
            </a:r>
            <a:endParaRPr lang="zh-CN" altLang="en-US" dirty="0"/>
          </a:p>
        </p:txBody>
      </p:sp>
      <p:sp>
        <p:nvSpPr>
          <p:cNvPr id="2" name="标题 1"/>
          <p:cNvSpPr>
            <a:spLocks noGrp="1"/>
          </p:cNvSpPr>
          <p:nvPr>
            <p:ph type="title" hasCustomPrompt="1"/>
          </p:nvPr>
        </p:nvSpPr>
        <p:spPr>
          <a:xfrm>
            <a:off x="254876" y="359079"/>
            <a:ext cx="10972801" cy="528176"/>
          </a:xfrm>
        </p:spPr>
        <p:txBody>
          <a:bodyPr/>
          <a:lstStyle>
            <a:lvl1pPr>
              <a:defRPr sz="2400" b="1" baseline="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stStyle>
          <a:p>
            <a:r>
              <a:rPr lang="zh-CN" altLang="en-US" dirty="0"/>
              <a:t>单击此处编辑标题</a:t>
            </a:r>
            <a:endParaRPr lang="zh-CN" altLang="en-US" dirty="0"/>
          </a:p>
        </p:txBody>
      </p:sp>
      <p:sp>
        <p:nvSpPr>
          <p:cNvPr id="14" name="内容占位符 2"/>
          <p:cNvSpPr>
            <a:spLocks noGrp="1"/>
          </p:cNvSpPr>
          <p:nvPr>
            <p:ph idx="10" hasCustomPrompt="1"/>
          </p:nvPr>
        </p:nvSpPr>
        <p:spPr>
          <a:xfrm>
            <a:off x="423819" y="1138980"/>
            <a:ext cx="11107601" cy="426469"/>
          </a:xfrm>
          <a:noFill/>
          <a:ln>
            <a:noFill/>
          </a:ln>
        </p:spPr>
        <p:txBody>
          <a:bodyPr anchor="ctr">
            <a:noAutofit/>
          </a:bodyPr>
          <a:lstStyle>
            <a:lvl1pPr marL="0" indent="0">
              <a:buNone/>
              <a:defRPr lang="zh-CN" altLang="en-US" sz="1800" b="0" baseline="0" dirty="0" smtClean="0">
                <a:latin typeface="Times New Roman" panose="02020603050405020304" pitchFamily="18" charset="0"/>
                <a:ea typeface="宋体" panose="02010600030101010101" pitchFamily="2" charset="-122"/>
                <a:cs typeface="Times New Roman" panose="02020603050405020304" pitchFamily="18" charset="0"/>
              </a:defRPr>
            </a:lvl1pPr>
          </a:lstStyle>
          <a:p>
            <a:pPr lvl="0"/>
            <a:r>
              <a:rPr lang="zh-CN" altLang="en-US" dirty="0"/>
              <a:t>单击此处编辑这个代码是干嘛的</a:t>
            </a:r>
            <a:endParaRPr lang="zh-CN" altLang="en-US" dirty="0"/>
          </a:p>
        </p:txBody>
      </p:sp>
      <p:sp>
        <p:nvSpPr>
          <p:cNvPr id="13" name="Rectangle 12"/>
          <p:cNvSpPr>
            <a:spLocks noChangeArrowheads="1"/>
          </p:cNvSpPr>
          <p:nvPr userDrawn="1"/>
        </p:nvSpPr>
        <p:spPr bwMode="auto">
          <a:xfrm>
            <a:off x="9937750" y="6392863"/>
            <a:ext cx="571500" cy="231775"/>
          </a:xfrm>
          <a:prstGeom prst="rect">
            <a:avLst/>
          </a:prstGeom>
          <a:noFill/>
          <a:ln>
            <a:noFill/>
          </a:ln>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defRPr/>
            </a:pPr>
            <a:r>
              <a:rPr lang="en-US" altLang="zh-CN" sz="1000">
                <a:solidFill>
                  <a:srgbClr val="7F7F7F"/>
                </a:solidFill>
                <a:latin typeface="Arial" panose="020B0604020202020204" pitchFamily="34" charset="0"/>
                <a:cs typeface="Arial" panose="020B0604020202020204" pitchFamily="34" charset="0"/>
              </a:rPr>
              <a:t> </a:t>
            </a:r>
            <a:fld id="{524AD63B-5F2C-4628-8441-2A0E534DA5F7}" type="slidenum">
              <a:rPr lang="en-US" altLang="zh-CN" sz="1000" smtClean="0">
                <a:latin typeface="Arial" panose="020B0604020202020204" pitchFamily="34" charset="0"/>
                <a:cs typeface="Arial" panose="020B0604020202020204" pitchFamily="34" charset="0"/>
              </a:rPr>
            </a:fld>
            <a:endParaRPr lang="en-US" altLang="zh-CN" sz="1000">
              <a:latin typeface="Arial" panose="020B0604020202020204" pitchFamily="34" charset="0"/>
              <a:cs typeface="Arial" panose="020B0604020202020204" pitchFamily="34" charset="0"/>
            </a:endParaRPr>
          </a:p>
        </p:txBody>
      </p:sp>
      <p:cxnSp>
        <p:nvCxnSpPr>
          <p:cNvPr id="15" name="直接连接符 19"/>
          <p:cNvCxnSpPr>
            <a:stCxn id="15"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cxnSp>
        <p:nvCxnSpPr>
          <p:cNvPr id="21" name="直接连接符 14"/>
          <p:cNvCxnSpPr>
            <a:endCxn id="13" idx="1"/>
          </p:cNvCxnSpPr>
          <p:nvPr userDrawn="1"/>
        </p:nvCxnSpPr>
        <p:spPr>
          <a:xfrm>
            <a:off x="5959475" y="6508750"/>
            <a:ext cx="3978275"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pic>
        <p:nvPicPr>
          <p:cNvPr id="22" name="图片 21" descr="F:\品牌资料\07-logo png\微信图片_20211209111600.png微信图片_20211209111600"/>
          <p:cNvPicPr>
            <a:picLocks noChangeAspect="1"/>
          </p:cNvPicPr>
          <p:nvPr userDrawn="1"/>
        </p:nvPicPr>
        <p:blipFill>
          <a:blip r:embed="rId2"/>
          <a:srcRect/>
          <a:stretch>
            <a:fillRect/>
          </a:stretch>
        </p:blipFill>
        <p:spPr bwMode="auto">
          <a:xfrm>
            <a:off x="318770" y="6272213"/>
            <a:ext cx="198501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直接连接符 22"/>
          <p:cNvCxnSpPr/>
          <p:nvPr userDrawn="1"/>
        </p:nvCxnSpPr>
        <p:spPr>
          <a:xfrm>
            <a:off x="23844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4" name="矩形 23"/>
          <p:cNvSpPr>
            <a:spLocks noChangeArrowheads="1"/>
          </p:cNvSpPr>
          <p:nvPr userDrawn="1"/>
        </p:nvSpPr>
        <p:spPr bwMode="auto">
          <a:xfrm>
            <a:off x="2400935" y="6326505"/>
            <a:ext cx="4904105" cy="295886"/>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000" dirty="0">
                <a:solidFill>
                  <a:srgbClr val="404040"/>
                </a:solidFill>
                <a:latin typeface="微软雅黑" panose="020B0503020204020204" charset="-122"/>
                <a:ea typeface="微软雅黑" panose="020B0503020204020204" charset="-122"/>
                <a:cs typeface="微软雅黑" panose="020B0503020204020204" charset="-122"/>
              </a:rPr>
              <a:t>官网：http://www.tipdm.com</a:t>
            </a:r>
            <a:r>
              <a:rPr lang="en-US" altLang="zh-CN" sz="1000" dirty="0">
                <a:solidFill>
                  <a:srgbClr val="404040"/>
                </a:solidFill>
                <a:latin typeface="微软雅黑" panose="020B0503020204020204" charset="-122"/>
                <a:ea typeface="微软雅黑" panose="020B0503020204020204" charset="-122"/>
                <a:cs typeface="微软雅黑" panose="020B0503020204020204" charset="-122"/>
              </a:rPr>
              <a:t>   </a:t>
            </a:r>
            <a:r>
              <a:rPr lang="zh-CN" altLang="en-US" sz="1000" dirty="0">
                <a:solidFill>
                  <a:srgbClr val="404040"/>
                </a:solidFill>
                <a:latin typeface="微软雅黑" panose="020B0503020204020204" charset="-122"/>
                <a:ea typeface="微软雅黑" panose="020B0503020204020204" charset="-122"/>
                <a:cs typeface="微软雅黑" panose="020B0503020204020204" charset="-122"/>
              </a:rPr>
              <a:t>电话：</a:t>
            </a:r>
            <a:r>
              <a:rPr lang="en-US" altLang="zh-CN" sz="1000" dirty="0">
                <a:solidFill>
                  <a:srgbClr val="404040"/>
                </a:solidFill>
                <a:latin typeface="微软雅黑" panose="020B0503020204020204" charset="-122"/>
                <a:ea typeface="微软雅黑" panose="020B0503020204020204" charset="-122"/>
                <a:cs typeface="微软雅黑" panose="020B0503020204020204" charset="-122"/>
              </a:rPr>
              <a:t>4006840020</a:t>
            </a:r>
            <a:endParaRPr lang="zh-CN" altLang="en-US" sz="1000" dirty="0">
              <a:solidFill>
                <a:srgbClr val="40404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尾页">
    <p:spTree>
      <p:nvGrpSpPr>
        <p:cNvPr id="1" name=""/>
        <p:cNvGrpSpPr/>
        <p:nvPr/>
      </p:nvGrpSpPr>
      <p:grpSpPr>
        <a:xfrm>
          <a:off x="0" y="0"/>
          <a:ext cx="0" cy="0"/>
          <a:chOff x="0" y="0"/>
          <a:chExt cx="0" cy="0"/>
        </a:xfrm>
      </p:grpSpPr>
      <p:sp>
        <p:nvSpPr>
          <p:cNvPr id="2" name="矩形 1"/>
          <p:cNvSpPr>
            <a:spLocks noChangeArrowheads="1"/>
          </p:cNvSpPr>
          <p:nvPr/>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p:spPr>
        <p:txBody>
          <a:bodyPr anchor="ctr"/>
          <a:lstStyle/>
          <a:p>
            <a:pPr algn="ctr">
              <a:defRPr/>
            </a:pPr>
            <a:endParaRPr lang="zh-CN" altLang="en-US" sz="950" baseline="0" dirty="0">
              <a:solidFill>
                <a:schemeClr val="bg1"/>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3" name="Title 1"/>
          <p:cNvSpPr txBox="1"/>
          <p:nvPr/>
        </p:nvSpPr>
        <p:spPr>
          <a:xfrm>
            <a:off x="5108398" y="2071633"/>
            <a:ext cx="7082050"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charset="-122"/>
                <a:ea typeface="微软雅黑" panose="020B0503020204020204" charset="-122"/>
                <a:cs typeface="+mn-cs"/>
              </a:defRPr>
            </a:lvl1pPr>
          </a:lstStyle>
          <a:p>
            <a:pPr>
              <a:defRPr/>
            </a:pPr>
            <a:r>
              <a:rPr altLang="zh-CN"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a:ln>
                <a:solidFill>
                  <a:schemeClr val="bg1"/>
                </a:solidFill>
              </a:ln>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4" name="图片 3"/>
          <p:cNvPicPr>
            <a:picLocks noChangeAspect="1"/>
          </p:cNvPicPr>
          <p:nvPr/>
        </p:nvPicPr>
        <p:blipFill>
          <a:blip r:embed="rId2" cstate="print"/>
          <a:stretch>
            <a:fillRect/>
          </a:stretch>
        </p:blipFill>
        <p:spPr>
          <a:xfrm>
            <a:off x="202394" y="2246810"/>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p:cNvSpPr>
            <a:spLocks noChangeArrowheads="1"/>
          </p:cNvSpPr>
          <p:nvPr userDrawn="1"/>
        </p:nvSpPr>
        <p:spPr bwMode="auto">
          <a:xfrm>
            <a:off x="0" y="1967879"/>
            <a:ext cx="12189884" cy="2168691"/>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fontAlgn="base">
              <a:spcBef>
                <a:spcPct val="0"/>
              </a:spcBef>
              <a:spcAft>
                <a:spcPct val="0"/>
              </a:spcAft>
              <a:defRPr/>
            </a:pPr>
            <a:endParaRPr lang="zh-CN" altLang="en-US" sz="950" baseline="0" dirty="0">
              <a:solidFill>
                <a:srgbClr val="FFFFFF"/>
              </a:solidFill>
              <a:latin typeface="Times New Roman" panose="02020603050405020304" pitchFamily="18" charset="0"/>
              <a:ea typeface="宋体" panose="02010600030101010101" pitchFamily="2" charset="-122"/>
              <a:cs typeface="宋体" panose="02010600030101010101" pitchFamily="2" charset="-122"/>
            </a:endParaRPr>
          </a:p>
        </p:txBody>
      </p:sp>
      <p:sp>
        <p:nvSpPr>
          <p:cNvPr id="9" name="Title 1"/>
          <p:cNvSpPr txBox="1"/>
          <p:nvPr userDrawn="1"/>
        </p:nvSpPr>
        <p:spPr>
          <a:xfrm>
            <a:off x="5003623" y="1657613"/>
            <a:ext cx="7082051" cy="1653849"/>
          </a:xfrm>
          <a:prstGeom prst="rect">
            <a:avLst/>
          </a:prstGeom>
        </p:spPr>
        <p:txBody>
          <a:bodyPr vert="horz" lIns="91440" tIns="45720" rIns="91440" bIns="45720" rtlCol="0" anchor="b">
            <a:noAutofit/>
          </a:bodyPr>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charset="-122"/>
                <a:ea typeface="微软雅黑" panose="020B0503020204020204" charset="-122"/>
                <a:cs typeface="+mn-cs"/>
              </a:defRPr>
            </a:lvl1pPr>
          </a:lstStyle>
          <a:p>
            <a:r>
              <a:rPr altLang="zh-CN"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rPr>
              <a:t>Thank you!</a:t>
            </a:r>
            <a:endParaRPr lang="zh-CN" altLang="en-US" sz="6600" baseline="0" dirty="0">
              <a:ln>
                <a:solidFill>
                  <a:srgbClr val="FFFFFF"/>
                </a:solidFill>
              </a:ln>
              <a:solidFill>
                <a:srgbClr val="FFFFFF"/>
              </a:solidFill>
              <a:effectLst>
                <a:reflection blurRad="6350" stA="50000" endA="300" endPos="50000" dist="29997" dir="5400000" sy="-100000" algn="bl" rotWithShape="0"/>
              </a:effectLst>
              <a:latin typeface="Times New Roman" panose="02020603050405020304" pitchFamily="18" charset="0"/>
              <a:ea typeface="宋体" panose="02010600030101010101" pitchFamily="2" charset="-122"/>
            </a:endParaRPr>
          </a:p>
        </p:txBody>
      </p:sp>
      <p:pic>
        <p:nvPicPr>
          <p:cNvPr id="10" name="图片 9"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图片 16"/>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940925" y="4724400"/>
            <a:ext cx="1874838"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a:spLocks noChangeArrowheads="1"/>
          </p:cNvSpPr>
          <p:nvPr userDrawn="1"/>
        </p:nvSpPr>
        <p:spPr bwMode="auto">
          <a:xfrm>
            <a:off x="10024534" y="6505814"/>
            <a:ext cx="2165350" cy="306466"/>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a:solidFill>
                  <a:srgbClr val="0557A9"/>
                </a:solidFill>
                <a:latin typeface="黑体" panose="02010609060101010101" charset="-122"/>
                <a:ea typeface="黑体" panose="02010609060101010101" charset="-122"/>
              </a:rPr>
              <a:t>关注公众号获取更多资源</a:t>
            </a:r>
            <a:endParaRPr lang="zh-CN" altLang="en-US" sz="1100" dirty="0">
              <a:solidFill>
                <a:srgbClr val="0557A9"/>
              </a:solidFill>
              <a:latin typeface="黑体" panose="02010609060101010101" charset="-122"/>
              <a:ea typeface="黑体" panose="02010609060101010101"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noChangeArrowheads="1"/>
          </p:cNvSpPr>
          <p:nvPr>
            <p:ph type="body" idx="9"/>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a:t>
            </a:r>
            <a:endParaRPr lang="zh-CN" altLang="en-US"/>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fld id="{8B362659-EDEF-4896-B44C-15816E2E4CD8}" type="datetimeFigureOut">
              <a:rPr lang="zh-CN" altLang="en-US" smtClean="0"/>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baseline="0">
                <a:solidFill>
                  <a:schemeClr val="tx1">
                    <a:tint val="75000"/>
                  </a:schemeClr>
                </a:solidFill>
                <a:latin typeface="Times New Roman" panose="02020603050405020304" pitchFamily="18" charset="0"/>
                <a:ea typeface="宋体" panose="02010600030101010101" pitchFamily="2" charset="-122"/>
              </a:defRPr>
            </a:lvl1pPr>
          </a:lstStyle>
          <a:p>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baseline="0">
                <a:solidFill>
                  <a:srgbClr val="898989"/>
                </a:solidFill>
                <a:latin typeface="Times New Roman" panose="02020603050405020304" pitchFamily="18" charset="0"/>
                <a:ea typeface="宋体" panose="02010600030101010101" pitchFamily="2" charset="-122"/>
              </a:defRPr>
            </a:lvl1pPr>
          </a:lstStyle>
          <a:p>
            <a:fld id="{414597ED-A428-4847-8034-7A70C69917B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1" fontAlgn="base" hangingPunct="1">
        <a:spcBef>
          <a:spcPct val="0"/>
        </a:spcBef>
        <a:spcAft>
          <a:spcPct val="0"/>
        </a:spcAft>
        <a:defRPr sz="2500" baseline="0">
          <a:solidFill>
            <a:schemeClr val="tx1"/>
          </a:solidFill>
          <a:latin typeface="Times New Roman" panose="02020603050405020304" pitchFamily="18" charset="0"/>
          <a:ea typeface="宋体" panose="02010600030101010101" pitchFamily="2" charset="-122"/>
          <a:cs typeface="微软雅黑" panose="020B0503020204020204" charset="-122"/>
        </a:defRPr>
      </a:lvl1pPr>
      <a:lvl2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2pPr>
      <a:lvl3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3pPr>
      <a:lvl4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4pPr>
      <a:lvl5pPr algn="l" rtl="0" eaLnBrk="1" fontAlgn="base" hangingPunct="1">
        <a:spcBef>
          <a:spcPct val="0"/>
        </a:spcBef>
        <a:spcAft>
          <a:spcPct val="0"/>
        </a:spcAft>
        <a:defRPr sz="2500">
          <a:solidFill>
            <a:schemeClr val="tx1"/>
          </a:solidFill>
          <a:latin typeface="Calibri" panose="020F0502020204030204" pitchFamily="34" charset="0"/>
          <a:ea typeface="微软雅黑" panose="020B0503020204020204" charset="-122"/>
          <a:cs typeface="微软雅黑" panose="020B0503020204020204" charset="-122"/>
        </a:defRPr>
      </a:lvl5pPr>
      <a:lvl6pPr marL="48387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6pPr>
      <a:lvl7pPr marL="967740"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7pPr>
      <a:lvl8pPr marL="145097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8pPr>
      <a:lvl9pPr marL="1934845" algn="l" rtl="0" eaLnBrk="1" fontAlgn="base" hangingPunct="1">
        <a:spcBef>
          <a:spcPct val="0"/>
        </a:spcBef>
        <a:spcAft>
          <a:spcPct val="0"/>
        </a:spcAft>
        <a:defRPr sz="2540">
          <a:solidFill>
            <a:schemeClr val="tx1"/>
          </a:solidFill>
          <a:latin typeface="Calibri" panose="020F0502020204030204" pitchFamily="34" charset="0"/>
          <a:ea typeface="黑体" panose="02010609060101010101" charset="-122"/>
        </a:defRPr>
      </a:lvl9pPr>
    </p:titleStyle>
    <p:bodyStyle>
      <a:lvl1pPr marL="361950" indent="-361950" algn="l" rtl="0" eaLnBrk="1" fontAlgn="base" hangingPunct="1">
        <a:spcBef>
          <a:spcPct val="20000"/>
        </a:spcBef>
        <a:spcAft>
          <a:spcPct val="0"/>
        </a:spcAft>
        <a:buClr>
          <a:srgbClr val="000066"/>
        </a:buClr>
        <a:buFont typeface="Wingdings" panose="05000000000000000000" pitchFamily="2" charset="2"/>
        <a:buChar char="n"/>
        <a:defRPr sz="2100" baseline="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786130" indent="-301625" algn="l" rtl="0" eaLnBrk="1" fontAlgn="base" hangingPunct="1">
        <a:spcBef>
          <a:spcPct val="20000"/>
        </a:spcBef>
        <a:spcAft>
          <a:spcPct val="0"/>
        </a:spcAft>
        <a:buFont typeface="Arial" panose="020B0604020202020204" pitchFamily="34" charset="0"/>
        <a:buChar char="–"/>
        <a:defRPr sz="2900">
          <a:solidFill>
            <a:schemeClr val="tx1"/>
          </a:solidFill>
          <a:latin typeface="+mn-lt"/>
          <a:ea typeface="+mn-ea"/>
        </a:defRPr>
      </a:lvl2pPr>
      <a:lvl3pPr marL="1208405" indent="-241300" algn="l" rtl="0" eaLnBrk="1" fontAlgn="base" hangingPunct="1">
        <a:spcBef>
          <a:spcPct val="20000"/>
        </a:spcBef>
        <a:spcAft>
          <a:spcPct val="0"/>
        </a:spcAft>
        <a:buFont typeface="Arial" panose="020B0604020202020204" pitchFamily="34" charset="0"/>
        <a:buChar char="•"/>
        <a:defRPr sz="2500">
          <a:solidFill>
            <a:schemeClr val="tx1"/>
          </a:solidFill>
          <a:latin typeface="+mn-lt"/>
          <a:ea typeface="+mn-ea"/>
        </a:defRPr>
      </a:lvl3pPr>
      <a:lvl4pPr marL="1692275"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4pPr>
      <a:lvl5pPr marL="2176780" indent="-241300" algn="l" rtl="0" eaLnBrk="1" fontAlgn="base" hangingPunct="1">
        <a:spcBef>
          <a:spcPct val="20000"/>
        </a:spcBef>
        <a:spcAft>
          <a:spcPct val="0"/>
        </a:spcAft>
        <a:buFont typeface="Arial" panose="020B0604020202020204" pitchFamily="34" charset="0"/>
        <a:buChar char="»"/>
        <a:defRPr sz="2100">
          <a:solidFill>
            <a:schemeClr val="tx1"/>
          </a:solidFill>
          <a:latin typeface="+mn-lt"/>
          <a:ea typeface="+mn-ea"/>
        </a:defRPr>
      </a:lvl5pPr>
      <a:lvl6pPr marL="266065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1" fontAlgn="base" hangingPunct="1">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21.xml"/><Relationship Id="rId1" Type="http://schemas.openxmlformats.org/officeDocument/2006/relationships/slide" Target="slide1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e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272088" y="2706149"/>
            <a:ext cx="6544007" cy="692150"/>
          </a:xfrm>
        </p:spPr>
        <p:txBody>
          <a:bodyPr/>
          <a:lstStyle/>
          <a:p>
            <a:pPr lvl="0" algn="ctr">
              <a:spcBef>
                <a:spcPts val="1700"/>
              </a:spcBef>
              <a:spcAft>
                <a:spcPts val="1650"/>
              </a:spcAft>
            </a:pPr>
            <a:r>
              <a:rPr lang="zh-CN" altLang="en-US" sz="4000" dirty="0">
                <a:sym typeface="+mn-ea"/>
              </a:rPr>
              <a:t>手写汉字识别（综合实训）</a:t>
            </a:r>
            <a:endParaRPr lang="zh-CN" altLang="zh-CN" sz="4000" kern="2200" dirty="0">
              <a:effectLst/>
              <a:latin typeface="宋体" panose="0201060003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本案例基于</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PyTorch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环境下运行，其中</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PyTorch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亦可以是</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CPU</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版本</a:t>
            </a:r>
            <a:r>
              <a:rPr lang="zh-CN" altLang="en-US" kern="100" dirty="0"/>
              <a:t>。</a:t>
            </a:r>
            <a:endParaRPr lang="en-US" altLang="zh-CN" kern="100"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数据集来源于中科院自动化研究所制作的手写汉字数据集，该数据集包含</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3754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个不同的汉字，共</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650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多万张汉字图像。</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本案例选取其中的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个汉字作为数据集。</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项目目录</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包含两个文件夹，分别是</a:t>
            </a:r>
            <a:r>
              <a:rPr lang="en-US" altLang="zh-CN" sz="1800" dirty="0">
                <a:effectLst/>
                <a:latin typeface="Times New Roman" panose="02020603050405020304" pitchFamily="18" charset="0"/>
                <a:ea typeface="宋体" panose="02010600030101010101" pitchFamily="2" charset="-122"/>
              </a:rPr>
              <a:t>data</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err="1">
                <a:effectLst/>
                <a:latin typeface="Times New Roman" panose="02020603050405020304" pitchFamily="18" charset="0"/>
                <a:ea typeface="宋体" panose="02010600030101010101" pitchFamily="2" charset="-122"/>
              </a:rPr>
              <a:t>tmp</a:t>
            </a:r>
            <a:r>
              <a:rPr lang="zh-CN" altLang="en-US" dirty="0"/>
              <a:t>，如下图左一。</a:t>
            </a:r>
            <a:endParaRPr lang="en-US" altLang="zh-CN"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所有原始数据，存放在</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data</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文件夹</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如下图右一</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t>项目工程结构</a:t>
            </a:r>
            <a:endParaRPr lang="zh-CN" altLang="en-US" dirty="0"/>
          </a:p>
        </p:txBody>
      </p:sp>
      <p:pic>
        <p:nvPicPr>
          <p:cNvPr id="4" name="图片 3"/>
          <p:cNvPicPr>
            <a:picLocks noChangeAspect="1"/>
          </p:cNvPicPr>
          <p:nvPr/>
        </p:nvPicPr>
        <p:blipFill>
          <a:blip r:embed="rId1"/>
          <a:stretch>
            <a:fillRect/>
          </a:stretch>
        </p:blipFill>
        <p:spPr>
          <a:xfrm>
            <a:off x="1351280" y="4610735"/>
            <a:ext cx="2190750" cy="628650"/>
          </a:xfrm>
          <a:prstGeom prst="rect">
            <a:avLst/>
          </a:prstGeom>
        </p:spPr>
      </p:pic>
      <p:pic>
        <p:nvPicPr>
          <p:cNvPr id="5" name="图片 4"/>
          <p:cNvPicPr>
            <a:picLocks noChangeAspect="1"/>
          </p:cNvPicPr>
          <p:nvPr/>
        </p:nvPicPr>
        <p:blipFill>
          <a:blip r:embed="rId2"/>
          <a:stretch>
            <a:fillRect/>
          </a:stretch>
        </p:blipFill>
        <p:spPr>
          <a:xfrm>
            <a:off x="6398895" y="4171950"/>
            <a:ext cx="2952750" cy="1485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20" y="1104181"/>
            <a:ext cx="5863858" cy="5052713"/>
          </a:xfrm>
        </p:spPr>
        <p:txBody>
          <a:bodyPr/>
          <a:lstStyle/>
          <a:p>
            <a:pPr marL="0" indent="0">
              <a:buNone/>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训练集</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train</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、测试集</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test</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文件夹中的图片存放形式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示。</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项目工程结构</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848005" y="1998800"/>
            <a:ext cx="1247995" cy="340049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查看文件夹</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00000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，如下图</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所示。</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t>项目工程结构</a:t>
            </a:r>
            <a:endParaRPr lang="zh-CN" altLang="en-US" dirty="0"/>
          </a:p>
        </p:txBody>
      </p:sp>
      <p:pic>
        <p:nvPicPr>
          <p:cNvPr id="4" name="图片 3"/>
          <p:cNvPicPr>
            <a:picLocks noChangeAspect="1"/>
          </p:cNvPicPr>
          <p:nvPr/>
        </p:nvPicPr>
        <p:blipFill>
          <a:blip r:embed="rId1"/>
          <a:stretch>
            <a:fillRect/>
          </a:stretch>
        </p:blipFill>
        <p:spPr>
          <a:xfrm>
            <a:off x="754847" y="1543298"/>
            <a:ext cx="7593338" cy="15403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输出文件存放于</a:t>
            </a:r>
            <a:r>
              <a:rPr lang="en-US" altLang="zh-CN" sz="1800" b="1" dirty="0" err="1">
                <a:effectLst/>
                <a:latin typeface="Times New Roman" panose="02020603050405020304" pitchFamily="18" charset="0"/>
                <a:ea typeface="宋体" panose="02010600030101010101" pitchFamily="2" charset="-122"/>
              </a:rPr>
              <a:t>tmp</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文件夹</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，如模型的权重，</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如下图。</a:t>
            </a:r>
            <a:endParaRPr lang="zh-CN" altLang="en-US" dirty="0"/>
          </a:p>
        </p:txBody>
      </p:sp>
      <p:sp>
        <p:nvSpPr>
          <p:cNvPr id="3" name="标题 2"/>
          <p:cNvSpPr>
            <a:spLocks noGrp="1"/>
          </p:cNvSpPr>
          <p:nvPr>
            <p:ph type="title"/>
          </p:nvPr>
        </p:nvSpPr>
        <p:spPr/>
        <p:txBody>
          <a:bodyPr/>
          <a:lstStyle/>
          <a:p>
            <a:r>
              <a:rPr lang="zh-CN" altLang="en-US" dirty="0"/>
              <a:t>项目工程结构</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545527" y="1951748"/>
            <a:ext cx="2543430" cy="89660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786" y="3442615"/>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p:cNvSpPr>
            <a:spLocks noChangeArrowheads="1"/>
          </p:cNvSpPr>
          <p:nvPr/>
        </p:nvSpPr>
        <p:spPr bwMode="auto">
          <a:xfrm>
            <a:off x="4000531" y="3091272"/>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anose="020B0503020204020204" charset="-122"/>
              </a:rPr>
              <a:t>加载数据</a:t>
            </a:r>
            <a:endParaRPr lang="zh-CN" altLang="en-US" sz="2400" b="1" dirty="0">
              <a:latin typeface="Times New Roman" panose="02020603050405020304" pitchFamily="18" charset="0"/>
              <a:ea typeface="宋体" panose="02010600030101010101" pitchFamily="2" charset="-122"/>
            </a:endParaRPr>
          </a:p>
        </p:txBody>
      </p:sp>
      <p:sp>
        <p:nvSpPr>
          <p:cNvPr id="4" name="标题 3"/>
          <p:cNvSpPr>
            <a:spLocks noGrp="1"/>
          </p:cNvSpPr>
          <p:nvPr>
            <p:ph type="title"/>
          </p:nvPr>
        </p:nvSpPr>
        <p:spPr/>
        <p:txBody>
          <a:bodyPr/>
          <a:lstStyle/>
          <a:p>
            <a:r>
              <a:rPr lang="zh-CN" altLang="en-US" sz="2800" dirty="0">
                <a:latin typeface="Times New Roman" panose="02020603050405020304" pitchFamily="18" charset="0"/>
              </a:rPr>
              <a:t>目录</a:t>
            </a:r>
            <a:endParaRPr lang="zh-CN" altLang="en-US" sz="2800" dirty="0">
              <a:latin typeface="Times New Roman" panose="02020603050405020304" pitchFamily="18" charset="0"/>
            </a:endParaRPr>
          </a:p>
        </p:txBody>
      </p:sp>
      <p:sp>
        <p:nvSpPr>
          <p:cNvPr id="13" name="AutoShape 17"/>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anose="020B0503020204020204" charset="-122"/>
              </a:rPr>
              <a:t>目标分析</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15" name="Oval 15"/>
          <p:cNvSpPr>
            <a:spLocks noChangeArrowheads="1"/>
          </p:cNvSpPr>
          <p:nvPr/>
        </p:nvSpPr>
        <p:spPr bwMode="auto">
          <a:xfrm>
            <a:off x="2928857" y="3109272"/>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1" name="AutoShape 17"/>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构建、训练和使用模型</a:t>
            </a:r>
            <a:endParaRPr lang="zh-CN" altLang="en-US" sz="2400" b="1" dirty="0">
              <a:latin typeface="Times New Roman" panose="02020603050405020304" pitchFamily="18" charset="0"/>
              <a:ea typeface="宋体" panose="02010600030101010101" pitchFamily="2" charset="-122"/>
            </a:endParaRPr>
          </a:p>
        </p:txBody>
      </p:sp>
      <p:sp>
        <p:nvSpPr>
          <p:cNvPr id="22" name="Oval 15"/>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因为每个汉字的图像集都存放在对应的数字编号文件夹中，所以读取路径总共有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条。</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通过手动输入每个文件的路径需要极大的工作量，因此可以创建每个汉字的图像路径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txt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文件，并通过遍历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txt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中保存的路径读取图像。</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标题 2"/>
          <p:cNvSpPr>
            <a:spLocks noGrp="1"/>
          </p:cNvSpPr>
          <p:nvPr>
            <p:ph type="title"/>
          </p:nvPr>
        </p:nvSpPr>
        <p:spPr/>
        <p:txBody>
          <a:bodyPr/>
          <a:lstStyle/>
          <a:p>
            <a:r>
              <a:rPr lang="zh-CN" altLang="en-US" dirty="0"/>
              <a:t>定义生成图像集路径</a:t>
            </a:r>
            <a:r>
              <a:rPr lang="en-US" altLang="zh-CN" dirty="0">
                <a:latin typeface="Times New Roman" panose="02020603050405020304" pitchFamily="18" charset="0"/>
              </a:rPr>
              <a:t>txt</a:t>
            </a:r>
            <a:r>
              <a:rPr lang="zh-CN" altLang="en-US" dirty="0"/>
              <a:t>文档的函数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定义生成图像集路径</a:t>
            </a:r>
            <a:r>
              <a:rPr lang="en-US" altLang="zh-CN" dirty="0">
                <a:latin typeface="Times New Roman" panose="02020603050405020304" pitchFamily="18" charset="0"/>
              </a:rPr>
              <a:t>txt</a:t>
            </a:r>
            <a:r>
              <a:rPr lang="zh-CN" altLang="en-US" dirty="0"/>
              <a:t>文档的函数（实操）</a:t>
            </a:r>
            <a:endParaRPr lang="zh-CN" altLang="en-US" dirty="0"/>
          </a:p>
        </p:txBody>
      </p:sp>
      <p:pic>
        <p:nvPicPr>
          <p:cNvPr id="5" name="图片 4"/>
          <p:cNvPicPr>
            <a:picLocks noChangeAspect="1"/>
          </p:cNvPicPr>
          <p:nvPr/>
        </p:nvPicPr>
        <p:blipFill>
          <a:blip r:embed="rId1"/>
          <a:stretch>
            <a:fillRect/>
          </a:stretch>
        </p:blipFill>
        <p:spPr>
          <a:xfrm>
            <a:off x="3180715" y="1022350"/>
            <a:ext cx="5121275" cy="528828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定义读取并变换数据格式的类，运行该类会打开</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classes_txt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函数（图像集路径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txt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文档生成函数）所生成的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txt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文档</a:t>
            </a:r>
            <a:r>
              <a:rPr lang="zh-CN" altLang="en-US" kern="100" dirty="0"/>
              <a:t>。</a:t>
            </a:r>
            <a:endParaRPr lang="en-US" altLang="zh-CN" kern="100"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并根据文档中的图像路径将图像数据导入，最后对导入的图像数据进行格式转换，将图像数据转为</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PyTorch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形式的张量，符合网络的输入要求。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__</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init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__()</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方法的主要作用是初始化类中的变量。</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__</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init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__()</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方法的第一个参数为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self</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，表示指向创建的实例本身，其他参数可以自定义。</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标题 2"/>
          <p:cNvSpPr>
            <a:spLocks noGrp="1"/>
          </p:cNvSpPr>
          <p:nvPr>
            <p:ph type="title"/>
          </p:nvPr>
        </p:nvSpPr>
        <p:spPr/>
        <p:txBody>
          <a:bodyPr/>
          <a:lstStyle/>
          <a:p>
            <a:r>
              <a:rPr lang="zh-CN" altLang="en-US" dirty="0"/>
              <a:t>定义读取并变换图像数据格式的类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定义读取并变换图像数据格式的类（实操）</a:t>
            </a:r>
            <a:endParaRPr lang="zh-CN" altLang="en-US" dirty="0"/>
          </a:p>
        </p:txBody>
      </p:sp>
      <p:sp>
        <p:nvSpPr>
          <p:cNvPr id="5" name="文本框 4"/>
          <p:cNvSpPr txBox="1"/>
          <p:nvPr/>
        </p:nvSpPr>
        <p:spPr>
          <a:xfrm>
            <a:off x="254635" y="1645285"/>
            <a:ext cx="4707255" cy="2030095"/>
          </a:xfrm>
          <a:prstGeom prst="rect">
            <a:avLst/>
          </a:prstGeom>
          <a:noFill/>
        </p:spPr>
        <p:txBody>
          <a:bodyPr wrap="square" rtlCol="0" anchor="t">
            <a:spAutoFit/>
          </a:bodyPr>
          <a:p>
            <a:r>
              <a:rPr lang="zh-CN" altLang="en-US">
                <a:latin typeface="楷体" panose="02010609060101010101" charset="-122"/>
                <a:ea typeface="楷体" panose="02010609060101010101" charset="-122"/>
                <a:cs typeface="楷体" panose="02010609060101010101" charset="-122"/>
              </a:rPr>
              <a:t>代码定义了一个继承自</a:t>
            </a:r>
            <a:r>
              <a:rPr lang="en-US" altLang="zh-CN">
                <a:latin typeface="楷体" panose="02010609060101010101" charset="-122"/>
                <a:ea typeface="楷体" panose="02010609060101010101" charset="-122"/>
                <a:cs typeface="楷体" panose="02010609060101010101" charset="-122"/>
              </a:rPr>
              <a:t> </a:t>
            </a:r>
            <a:r>
              <a:rPr lang="en-US" altLang="zh-CN">
                <a:latin typeface="Times New Roman" panose="02020603050405020304" pitchFamily="18" charset="0"/>
                <a:ea typeface="楷体" panose="02010609060101010101" charset="-122"/>
                <a:cs typeface="Times New Roman" panose="02020603050405020304" pitchFamily="18" charset="0"/>
              </a:rPr>
              <a:t>torch.utils.data.Dataset</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的自定义数据集类</a:t>
            </a:r>
            <a:r>
              <a:rPr lang="en-US" altLang="zh-CN">
                <a:latin typeface="楷体" panose="02010609060101010101" charset="-122"/>
                <a:ea typeface="楷体" panose="02010609060101010101" charset="-122"/>
                <a:cs typeface="楷体" panose="02010609060101010101" charset="-122"/>
              </a:rPr>
              <a:t> </a:t>
            </a:r>
            <a:r>
              <a:rPr lang="en-US" altLang="zh-CN">
                <a:latin typeface="Times New Roman" panose="02020603050405020304" pitchFamily="18" charset="0"/>
                <a:ea typeface="楷体" panose="02010609060101010101" charset="-122"/>
                <a:cs typeface="Times New Roman" panose="02020603050405020304" pitchFamily="18" charset="0"/>
              </a:rPr>
              <a:t>MyDataset</a:t>
            </a:r>
            <a:r>
              <a:rPr lang="zh-CN" altLang="en-US">
                <a:latin typeface="楷体" panose="02010609060101010101" charset="-122"/>
                <a:ea typeface="楷体" panose="02010609060101010101" charset="-122"/>
                <a:cs typeface="楷体" panose="02010609060101010101" charset="-122"/>
              </a:rPr>
              <a:t>。</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主要作用是：</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a:t>
            </a:r>
            <a:r>
              <a:rPr lang="en-US" altLang="zh-CN">
                <a:latin typeface="楷体" panose="02010609060101010101" charset="-122"/>
                <a:ea typeface="楷体" panose="02010609060101010101" charset="-122"/>
                <a:cs typeface="楷体" panose="02010609060101010101" charset="-122"/>
              </a:rPr>
              <a:t>1</a:t>
            </a:r>
            <a:r>
              <a:rPr lang="zh-CN" altLang="en-US">
                <a:latin typeface="楷体" panose="02010609060101010101" charset="-122"/>
                <a:ea typeface="楷体" panose="02010609060101010101" charset="-122"/>
                <a:cs typeface="楷体" panose="02010609060101010101" charset="-122"/>
              </a:rPr>
              <a:t>）从</a:t>
            </a:r>
            <a:r>
              <a:rPr lang="en-US" altLang="zh-CN">
                <a:latin typeface="楷体" panose="02010609060101010101" charset="-122"/>
                <a:ea typeface="楷体" panose="02010609060101010101" charset="-122"/>
                <a:cs typeface="楷体" panose="02010609060101010101" charset="-122"/>
              </a:rPr>
              <a:t> </a:t>
            </a:r>
            <a:r>
              <a:rPr lang="en-US" altLang="zh-CN">
                <a:latin typeface="Times New Roman" panose="02020603050405020304" pitchFamily="18" charset="0"/>
                <a:ea typeface="楷体" panose="02010609060101010101" charset="-122"/>
                <a:cs typeface="Times New Roman" panose="02020603050405020304" pitchFamily="18" charset="0"/>
              </a:rPr>
              <a:t>txt</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文件中读取图像路径。</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a:t>
            </a:r>
            <a:r>
              <a:rPr lang="en-US" altLang="zh-CN">
                <a:latin typeface="楷体" panose="02010609060101010101" charset="-122"/>
                <a:ea typeface="楷体" panose="02010609060101010101" charset="-122"/>
                <a:cs typeface="楷体" panose="02010609060101010101" charset="-122"/>
              </a:rPr>
              <a:t>2</a:t>
            </a:r>
            <a:r>
              <a:rPr lang="zh-CN" altLang="en-US">
                <a:latin typeface="楷体" panose="02010609060101010101" charset="-122"/>
                <a:ea typeface="楷体" panose="02010609060101010101" charset="-122"/>
                <a:cs typeface="楷体" panose="02010609060101010101" charset="-122"/>
              </a:rPr>
              <a:t>）根据路径解析标签（类别编号）。</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a:t>
            </a:r>
            <a:r>
              <a:rPr lang="en-US" altLang="zh-CN">
                <a:latin typeface="楷体" panose="02010609060101010101" charset="-122"/>
                <a:ea typeface="楷体" panose="02010609060101010101" charset="-122"/>
                <a:cs typeface="楷体" panose="02010609060101010101" charset="-122"/>
              </a:rPr>
              <a:t>3</a:t>
            </a:r>
            <a:r>
              <a:rPr lang="zh-CN" altLang="en-US">
                <a:latin typeface="楷体" panose="02010609060101010101" charset="-122"/>
                <a:ea typeface="楷体" panose="02010609060101010101" charset="-122"/>
                <a:cs typeface="楷体" panose="02010609060101010101" charset="-122"/>
              </a:rPr>
              <a:t>）提供图像和对应标签的加载与处理。</a:t>
            </a:r>
            <a:endParaRPr lang="zh-CN" altLang="en-US">
              <a:latin typeface="楷体" panose="02010609060101010101" charset="-122"/>
              <a:ea typeface="楷体" panose="02010609060101010101" charset="-122"/>
              <a:cs typeface="楷体" panose="02010609060101010101" charset="-122"/>
            </a:endParaRPr>
          </a:p>
          <a:p>
            <a:endParaRPr lang="zh-CN" altLang="en-US">
              <a:latin typeface="楷体" panose="02010609060101010101" charset="-122"/>
              <a:ea typeface="楷体" panose="02010609060101010101" charset="-122"/>
              <a:cs typeface="楷体" panose="02010609060101010101" charset="-122"/>
            </a:endParaRPr>
          </a:p>
        </p:txBody>
      </p:sp>
      <p:pic>
        <p:nvPicPr>
          <p:cNvPr id="7" name="图片 6"/>
          <p:cNvPicPr>
            <a:picLocks noChangeAspect="1"/>
          </p:cNvPicPr>
          <p:nvPr/>
        </p:nvPicPr>
        <p:blipFill>
          <a:blip r:embed="rId1"/>
          <a:stretch>
            <a:fillRect/>
          </a:stretch>
        </p:blipFill>
        <p:spPr>
          <a:xfrm>
            <a:off x="4881880" y="1023620"/>
            <a:ext cx="3912235" cy="543369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图像文件存放在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train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test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文件夹下的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个不同编号的文件夹中，在开始构建网络前需要读取这</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个文件夹中的手写汉字图像。</a:t>
            </a:r>
            <a:r>
              <a:rPr lang="en-US" altLang="zh-CN"/>
              <a:t> 100 </a:t>
            </a:r>
            <a:r>
              <a:rPr lang="zh-CN" altLang="en-US"/>
              <a:t>个不同的手写汉字，每个汉字被视为一个类别。</a:t>
            </a:r>
            <a:endParaRPr lang="zh-CN" altLang="en-US"/>
          </a:p>
          <a:p>
            <a:endParaRPr lang="zh-CN" altLang="en-US" dirty="0"/>
          </a:p>
        </p:txBody>
      </p:sp>
      <p:sp>
        <p:nvSpPr>
          <p:cNvPr id="3" name="标题 2"/>
          <p:cNvSpPr>
            <a:spLocks noGrp="1"/>
          </p:cNvSpPr>
          <p:nvPr>
            <p:ph type="title"/>
          </p:nvPr>
        </p:nvSpPr>
        <p:spPr/>
        <p:txBody>
          <a:bodyPr/>
          <a:lstStyle/>
          <a:p>
            <a:r>
              <a:rPr lang="zh-CN" altLang="en-US" dirty="0"/>
              <a:t>加载数据</a:t>
            </a:r>
            <a:endParaRPr lang="zh-CN" altLang="en-US" dirty="0"/>
          </a:p>
        </p:txBody>
      </p:sp>
      <p:pic>
        <p:nvPicPr>
          <p:cNvPr id="6" name="图片 5"/>
          <p:cNvPicPr>
            <a:picLocks noChangeAspect="1"/>
          </p:cNvPicPr>
          <p:nvPr/>
        </p:nvPicPr>
        <p:blipFill>
          <a:blip r:embed="rId1"/>
          <a:stretch>
            <a:fillRect/>
          </a:stretch>
        </p:blipFill>
        <p:spPr>
          <a:xfrm>
            <a:off x="3487420" y="2030730"/>
            <a:ext cx="4353560" cy="43535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786" y="2422343"/>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p:cNvSpPr>
            <a:spLocks noChangeArrowheads="1"/>
          </p:cNvSpPr>
          <p:nvPr/>
        </p:nvSpPr>
        <p:spPr bwMode="auto">
          <a:xfrm>
            <a:off x="2904947" y="213434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a:hlinkClick r:id="rId1" action="ppaction://hlinksldjump"/>
          </p:cNvPr>
          <p:cNvSpPr>
            <a:spLocks noChangeArrowheads="1"/>
          </p:cNvSpPr>
          <p:nvPr/>
        </p:nvSpPr>
        <p:spPr bwMode="auto">
          <a:xfrm>
            <a:off x="4000531" y="3087000"/>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anose="020B0503020204020204" charset="-122"/>
              </a:rPr>
              <a:t>加载数据</a:t>
            </a:r>
            <a:endParaRPr lang="zh-CN" altLang="en-US" sz="2400" b="1" dirty="0">
              <a:latin typeface="Times New Roman" panose="02020603050405020304" pitchFamily="18" charset="0"/>
              <a:ea typeface="宋体" panose="02010600030101010101" pitchFamily="2" charset="-122"/>
            </a:endParaRPr>
          </a:p>
        </p:txBody>
      </p:sp>
      <p:sp>
        <p:nvSpPr>
          <p:cNvPr id="4" name="标题 3"/>
          <p:cNvSpPr>
            <a:spLocks noGrp="1"/>
          </p:cNvSpPr>
          <p:nvPr>
            <p:ph type="title"/>
          </p:nvPr>
        </p:nvSpPr>
        <p:spPr/>
        <p:txBody>
          <a:bodyPr/>
          <a:lstStyle/>
          <a:p>
            <a:r>
              <a:rPr lang="zh-CN" altLang="en-US" sz="2800" dirty="0">
                <a:latin typeface="Times New Roman" panose="02020603050405020304" pitchFamily="18" charset="0"/>
              </a:rPr>
              <a:t>目录</a:t>
            </a:r>
            <a:endParaRPr lang="zh-CN" altLang="en-US" sz="2800" dirty="0">
              <a:latin typeface="Times New Roman" panose="02020603050405020304" pitchFamily="18" charset="0"/>
            </a:endParaRPr>
          </a:p>
        </p:txBody>
      </p:sp>
      <p:sp>
        <p:nvSpPr>
          <p:cNvPr id="13" name="AutoShape 17"/>
          <p:cNvSpPr>
            <a:spLocks noChangeArrowheads="1"/>
          </p:cNvSpPr>
          <p:nvPr/>
        </p:nvSpPr>
        <p:spPr bwMode="auto">
          <a:xfrm>
            <a:off x="4000531" y="20623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anose="020B0503020204020204" charset="-122"/>
              </a:rPr>
              <a:t>目标分析</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15" name="Oval 15"/>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1" name="AutoShape 17">
            <a:hlinkClick r:id="rId2" action="ppaction://hlinksldjump"/>
          </p:cNvPr>
          <p:cNvSpPr>
            <a:spLocks noChangeArrowheads="1"/>
          </p:cNvSpPr>
          <p:nvPr/>
        </p:nvSpPr>
        <p:spPr bwMode="auto">
          <a:xfrm>
            <a:off x="4012450" y="414347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构建、训练和使用模型</a:t>
            </a:r>
            <a:endParaRPr lang="zh-CN" altLang="en-US" sz="2400" b="1" dirty="0">
              <a:latin typeface="Times New Roman" panose="02020603050405020304" pitchFamily="18" charset="0"/>
              <a:ea typeface="宋体" panose="02010600030101010101" pitchFamily="2" charset="-122"/>
            </a:endParaRPr>
          </a:p>
        </p:txBody>
      </p:sp>
      <p:sp>
        <p:nvSpPr>
          <p:cNvPr id="22" name="Oval 15"/>
          <p:cNvSpPr>
            <a:spLocks noChangeArrowheads="1"/>
          </p:cNvSpPr>
          <p:nvPr/>
        </p:nvSpPr>
        <p:spPr bwMode="auto">
          <a:xfrm>
            <a:off x="2928857" y="416147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完成类和函数的定义后，需要对其进行实例化，并在实例化的过程中传入参数，如数据集路径、图像数据格式变换的方法、读入图像的数量等。</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标题 2"/>
          <p:cNvSpPr>
            <a:spLocks noGrp="1"/>
          </p:cNvSpPr>
          <p:nvPr>
            <p:ph type="title"/>
          </p:nvPr>
        </p:nvSpPr>
        <p:spPr/>
        <p:txBody>
          <a:bodyPr/>
          <a:lstStyle/>
          <a:p>
            <a:r>
              <a:rPr lang="zh-CN" altLang="en-US" dirty="0"/>
              <a:t>加载图像数据</a:t>
            </a:r>
            <a:endParaRPr lang="zh-CN" altLang="en-US" dirty="0"/>
          </a:p>
        </p:txBody>
      </p:sp>
      <p:pic>
        <p:nvPicPr>
          <p:cNvPr id="4" name="图片 3"/>
          <p:cNvPicPr>
            <a:picLocks noChangeAspect="1"/>
          </p:cNvPicPr>
          <p:nvPr/>
        </p:nvPicPr>
        <p:blipFill>
          <a:blip r:embed="rId1"/>
          <a:stretch>
            <a:fillRect/>
          </a:stretch>
        </p:blipFill>
        <p:spPr>
          <a:xfrm>
            <a:off x="3144520" y="2054225"/>
            <a:ext cx="6029325" cy="4238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3264947" y="1830662"/>
            <a:ext cx="5910" cy="3325538"/>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649786" y="4469416"/>
            <a:ext cx="6604980" cy="0"/>
          </a:xfrm>
          <a:prstGeom prst="line">
            <a:avLst/>
          </a:prstGeom>
        </p:spPr>
        <p:style>
          <a:lnRef idx="2">
            <a:schemeClr val="dk1"/>
          </a:lnRef>
          <a:fillRef idx="0">
            <a:schemeClr val="dk1"/>
          </a:fillRef>
          <a:effectRef idx="1">
            <a:schemeClr val="dk1"/>
          </a:effectRef>
          <a:fontRef idx="minor">
            <a:schemeClr val="tx1"/>
          </a:fontRef>
        </p:style>
        <p:txBody>
          <a:bodyPr/>
          <a:lstStyle/>
          <a:p>
            <a:pPr algn="ctr">
              <a:defRPr/>
            </a:pPr>
            <a:endParaRPr lang="zh-CN" altLang="en-US" sz="2000" b="1" kern="0">
              <a:solidFill>
                <a:sysClr val="windowText" lastClr="000000"/>
              </a:solidFill>
              <a:latin typeface="Times New Roman" panose="02020603050405020304" pitchFamily="18" charset="0"/>
              <a:ea typeface="宋体" panose="02010600030101010101" pitchFamily="2" charset="-122"/>
            </a:endParaRPr>
          </a:p>
        </p:txBody>
      </p:sp>
      <p:sp>
        <p:nvSpPr>
          <p:cNvPr id="20" name="Oval 15"/>
          <p:cNvSpPr>
            <a:spLocks noChangeArrowheads="1"/>
          </p:cNvSpPr>
          <p:nvPr/>
        </p:nvSpPr>
        <p:spPr bwMode="auto">
          <a:xfrm>
            <a:off x="2904947" y="2134343"/>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zh-CN" altLang="zh-CN" sz="2400" b="1" dirty="0">
                <a:solidFill>
                  <a:schemeClr val="bg1"/>
                </a:solidFill>
                <a:latin typeface="Times New Roman" panose="02020603050405020304" pitchFamily="18" charset="0"/>
              </a:rPr>
              <a:t>1</a:t>
            </a:r>
            <a:endParaRPr lang="en-US" altLang="zh-CN" sz="2400" b="1" dirty="0">
              <a:solidFill>
                <a:schemeClr val="bg1"/>
              </a:solidFill>
              <a:latin typeface="Times New Roman" panose="02020603050405020304" pitchFamily="18" charset="0"/>
            </a:endParaRPr>
          </a:p>
        </p:txBody>
      </p:sp>
      <p:sp>
        <p:nvSpPr>
          <p:cNvPr id="23" name="AutoShape 17"/>
          <p:cNvSpPr>
            <a:spLocks noChangeArrowheads="1"/>
          </p:cNvSpPr>
          <p:nvPr/>
        </p:nvSpPr>
        <p:spPr bwMode="auto">
          <a:xfrm>
            <a:off x="4000531" y="3091272"/>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sym typeface="微软雅黑" panose="020B0503020204020204" charset="-122"/>
              </a:rPr>
              <a:t>加载数据</a:t>
            </a:r>
            <a:endParaRPr lang="zh-CN" altLang="en-US" sz="2400" b="1" dirty="0">
              <a:latin typeface="Times New Roman" panose="02020603050405020304" pitchFamily="18" charset="0"/>
              <a:ea typeface="宋体" panose="02010600030101010101" pitchFamily="2" charset="-122"/>
            </a:endParaRPr>
          </a:p>
        </p:txBody>
      </p:sp>
      <p:sp>
        <p:nvSpPr>
          <p:cNvPr id="4" name="标题 3"/>
          <p:cNvSpPr>
            <a:spLocks noGrp="1"/>
          </p:cNvSpPr>
          <p:nvPr>
            <p:ph type="title"/>
          </p:nvPr>
        </p:nvSpPr>
        <p:spPr/>
        <p:txBody>
          <a:bodyPr/>
          <a:lstStyle/>
          <a:p>
            <a:r>
              <a:rPr lang="zh-CN" altLang="en-US" sz="2800" dirty="0">
                <a:latin typeface="Times New Roman" panose="02020603050405020304" pitchFamily="18" charset="0"/>
              </a:rPr>
              <a:t>目录</a:t>
            </a:r>
            <a:endParaRPr lang="zh-CN" altLang="en-US" sz="2800" dirty="0">
              <a:latin typeface="Times New Roman" panose="02020603050405020304" pitchFamily="18" charset="0"/>
            </a:endParaRPr>
          </a:p>
        </p:txBody>
      </p:sp>
      <p:sp>
        <p:nvSpPr>
          <p:cNvPr id="13" name="AutoShape 17"/>
          <p:cNvSpPr>
            <a:spLocks noChangeArrowheads="1"/>
          </p:cNvSpPr>
          <p:nvPr/>
        </p:nvSpPr>
        <p:spPr bwMode="auto">
          <a:xfrm>
            <a:off x="4000531" y="2062343"/>
            <a:ext cx="4859850" cy="684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solidFill>
                  <a:schemeClr val="bg1"/>
                </a:solidFill>
                <a:latin typeface="Times New Roman" panose="02020603050405020304" pitchFamily="18" charset="0"/>
                <a:ea typeface="宋体" panose="02010600030101010101" pitchFamily="2" charset="-122"/>
                <a:sym typeface="微软雅黑" panose="020B0503020204020204" charset="-122"/>
              </a:rPr>
              <a:t>目标分析</a:t>
            </a:r>
            <a:endParaRPr lang="zh-CN" altLang="en-US" sz="2400" b="1" dirty="0">
              <a:solidFill>
                <a:schemeClr val="bg1"/>
              </a:solidFill>
              <a:latin typeface="Times New Roman" panose="02020603050405020304" pitchFamily="18" charset="0"/>
              <a:ea typeface="宋体" panose="02010600030101010101" pitchFamily="2" charset="-122"/>
            </a:endParaRPr>
          </a:p>
        </p:txBody>
      </p:sp>
      <p:sp>
        <p:nvSpPr>
          <p:cNvPr id="15" name="Oval 15"/>
          <p:cNvSpPr>
            <a:spLocks noChangeArrowheads="1"/>
          </p:cNvSpPr>
          <p:nvPr/>
        </p:nvSpPr>
        <p:spPr bwMode="auto">
          <a:xfrm>
            <a:off x="2928857" y="3109272"/>
            <a:ext cx="684000" cy="648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2</a:t>
            </a:r>
            <a:endParaRPr lang="en-US" altLang="zh-CN" sz="2400" b="1" dirty="0">
              <a:solidFill>
                <a:schemeClr val="bg1"/>
              </a:solidFill>
              <a:latin typeface="Times New Roman" panose="02020603050405020304" pitchFamily="18" charset="0"/>
            </a:endParaRPr>
          </a:p>
        </p:txBody>
      </p:sp>
      <p:sp>
        <p:nvSpPr>
          <p:cNvPr id="21" name="AutoShape 17"/>
          <p:cNvSpPr>
            <a:spLocks noChangeArrowheads="1"/>
          </p:cNvSpPr>
          <p:nvPr/>
        </p:nvSpPr>
        <p:spPr bwMode="auto">
          <a:xfrm>
            <a:off x="4012450" y="414347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2400" b="1" dirty="0">
                <a:latin typeface="Times New Roman" panose="02020603050405020304" pitchFamily="18" charset="0"/>
                <a:ea typeface="宋体" panose="02010600030101010101" pitchFamily="2" charset="-122"/>
              </a:rPr>
              <a:t>构建、训练和使用模型</a:t>
            </a:r>
            <a:endParaRPr lang="zh-CN" altLang="en-US" sz="2400" b="1" dirty="0">
              <a:latin typeface="Times New Roman" panose="02020603050405020304" pitchFamily="18" charset="0"/>
              <a:ea typeface="宋体" panose="02010600030101010101" pitchFamily="2" charset="-122"/>
            </a:endParaRPr>
          </a:p>
        </p:txBody>
      </p:sp>
      <p:sp>
        <p:nvSpPr>
          <p:cNvPr id="22" name="Oval 15"/>
          <p:cNvSpPr>
            <a:spLocks noChangeArrowheads="1"/>
          </p:cNvSpPr>
          <p:nvPr/>
        </p:nvSpPr>
        <p:spPr bwMode="auto">
          <a:xfrm>
            <a:off x="2928857" y="4161473"/>
            <a:ext cx="684000" cy="648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defRPr/>
            </a:pPr>
            <a:r>
              <a:rPr lang="en-US" altLang="zh-CN" sz="2400" b="1" dirty="0">
                <a:solidFill>
                  <a:schemeClr val="bg1"/>
                </a:solidFill>
                <a:latin typeface="Times New Roman" panose="02020603050405020304" pitchFamily="18" charset="0"/>
              </a:rPr>
              <a:t>3</a:t>
            </a:r>
            <a:endParaRPr lang="en-US" altLang="zh-CN" sz="2400" b="1" dirty="0">
              <a:solidFill>
                <a:schemeClr val="bg1"/>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本案例构建卷积神经网络进行书写汉字识别，网络包括</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个卷积层、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个池化层和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个全连接层。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MYENT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类中，</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__</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init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__()</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方法用于实例化网络层，</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forward()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方法用于设置数据在网络中的传播路径，构建完成后即可查看网络结构。</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Layer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列中可以查看所构建网络的结构，可以看出构建的网络共有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层，与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forward()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方法的实例化结构一致。</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网络构建的思路是，通过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个卷积网络和池化网络的组合提取图像特征和减低特征维度；通过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个全连接层整合提取的特征。</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Output Shape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列中可以查看每层网络输出数据的维度。从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Param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列中可以查看每层网络的参数个数。</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标题 2"/>
          <p:cNvSpPr>
            <a:spLocks noGrp="1"/>
          </p:cNvSpPr>
          <p:nvPr>
            <p:ph type="title"/>
          </p:nvPr>
        </p:nvSpPr>
        <p:spPr/>
        <p:txBody>
          <a:bodyPr/>
          <a:lstStyle/>
          <a:p>
            <a:r>
              <a:rPr lang="zh-CN" altLang="en-US" dirty="0"/>
              <a:t>构建网络</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构建网络（实操）</a:t>
            </a:r>
            <a:endParaRPr lang="zh-CN" altLang="en-US" dirty="0"/>
          </a:p>
        </p:txBody>
      </p:sp>
      <p:pic>
        <p:nvPicPr>
          <p:cNvPr id="4" name="图片 3"/>
          <p:cNvPicPr>
            <a:picLocks noChangeAspect="1"/>
          </p:cNvPicPr>
          <p:nvPr/>
        </p:nvPicPr>
        <p:blipFill>
          <a:blip r:embed="rId1"/>
          <a:stretch>
            <a:fillRect/>
          </a:stretch>
        </p:blipFill>
        <p:spPr>
          <a:xfrm>
            <a:off x="2724150" y="1216660"/>
            <a:ext cx="6206490" cy="475488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定义学习率，优化器和损失函数</a:t>
            </a:r>
            <a:endParaRPr lang="zh-CN" altLang="en-US"/>
          </a:p>
        </p:txBody>
      </p:sp>
      <p:sp>
        <p:nvSpPr>
          <p:cNvPr id="6" name="文本框 5"/>
          <p:cNvSpPr txBox="1"/>
          <p:nvPr/>
        </p:nvSpPr>
        <p:spPr>
          <a:xfrm>
            <a:off x="600075" y="1621155"/>
            <a:ext cx="4824730" cy="3692525"/>
          </a:xfrm>
          <a:prstGeom prst="rect">
            <a:avLst/>
          </a:prstGeom>
          <a:noFill/>
        </p:spPr>
        <p:txBody>
          <a:bodyPr wrap="square" rtlCol="0" anchor="t">
            <a:spAutoFit/>
          </a:bodyPr>
          <a:p>
            <a:r>
              <a:rPr lang="zh-CN" altLang="en-US">
                <a:latin typeface="楷体" panose="02010609060101010101" charset="-122"/>
                <a:ea typeface="楷体" panose="02010609060101010101" charset="-122"/>
                <a:cs typeface="楷体" panose="02010609060101010101" charset="-122"/>
              </a:rPr>
              <a:t>学习率衰减（</a:t>
            </a:r>
            <a:r>
              <a:rPr lang="en-US" altLang="zh-CN">
                <a:latin typeface="楷体" panose="02010609060101010101" charset="-122"/>
                <a:ea typeface="楷体" panose="02010609060101010101" charset="-122"/>
                <a:cs typeface="楷体" panose="02010609060101010101" charset="-122"/>
              </a:rPr>
              <a:t>Learning Rate Decay</a:t>
            </a:r>
            <a:r>
              <a:rPr lang="zh-CN" altLang="en-US">
                <a:latin typeface="楷体" panose="02010609060101010101" charset="-122"/>
                <a:ea typeface="楷体" panose="02010609060101010101" charset="-122"/>
                <a:cs typeface="楷体" panose="02010609060101010101" charset="-122"/>
              </a:rPr>
              <a:t>）是一种动态调整优化器学习率的方法。学习率是深度学习模型训练中控制参数更新步长的关键超参数。</a:t>
            </a:r>
            <a:endParaRPr lang="zh-CN" altLang="en-US">
              <a:latin typeface="楷体" panose="02010609060101010101" charset="-122"/>
              <a:ea typeface="楷体" panose="02010609060101010101" charset="-122"/>
              <a:cs typeface="楷体" panose="02010609060101010101" charset="-122"/>
            </a:endParaRPr>
          </a:p>
          <a:p>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在训练的初期，较大的学习率有助于快速找到一个较优解。在训练后期，较小的学习率可以帮助模型稳定地接近全局最优解，而不会因为步长过大导致参数更新震荡。</a:t>
            </a:r>
            <a:endParaRPr lang="zh-CN" altLang="en-US">
              <a:latin typeface="楷体" panose="02010609060101010101" charset="-122"/>
              <a:ea typeface="楷体" panose="02010609060101010101" charset="-122"/>
              <a:cs typeface="楷体" panose="02010609060101010101" charset="-122"/>
            </a:endParaRPr>
          </a:p>
          <a:p>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在预设的</a:t>
            </a:r>
            <a:r>
              <a:rPr lang="en-US" altLang="zh-CN">
                <a:latin typeface="Times New Roman" panose="02020603050405020304" pitchFamily="18" charset="0"/>
                <a:ea typeface="楷体" panose="02010609060101010101" charset="-122"/>
                <a:cs typeface="Times New Roman" panose="02020603050405020304" pitchFamily="18" charset="0"/>
              </a:rPr>
              <a:t>lr_decay_epochs</a:t>
            </a:r>
            <a:r>
              <a:rPr lang="zh-CN" altLang="en-US">
                <a:latin typeface="楷体" panose="02010609060101010101" charset="-122"/>
                <a:ea typeface="楷体" panose="02010609060101010101" charset="-122"/>
                <a:cs typeface="楷体" panose="02010609060101010101" charset="-122"/>
              </a:rPr>
              <a:t>（如第</a:t>
            </a:r>
            <a:r>
              <a:rPr lang="en-US" altLang="zh-CN">
                <a:latin typeface="Times New Roman" panose="02020603050405020304" pitchFamily="18" charset="0"/>
                <a:ea typeface="楷体" panose="02010609060101010101" charset="-122"/>
                <a:cs typeface="Times New Roman" panose="02020603050405020304" pitchFamily="18" charset="0"/>
              </a:rPr>
              <a:t>10</a:t>
            </a:r>
            <a:r>
              <a:rPr lang="zh-CN" altLang="en-US">
                <a:latin typeface="Times New Roman" panose="02020603050405020304" pitchFamily="18" charset="0"/>
                <a:ea typeface="楷体" panose="02010609060101010101" charset="-122"/>
                <a:cs typeface="Times New Roman" panose="02020603050405020304" pitchFamily="18" charset="0"/>
              </a:rPr>
              <a:t>、</a:t>
            </a:r>
            <a:r>
              <a:rPr lang="en-US" altLang="zh-CN">
                <a:latin typeface="Times New Roman" panose="02020603050405020304" pitchFamily="18" charset="0"/>
                <a:ea typeface="楷体" panose="02010609060101010101" charset="-122"/>
                <a:cs typeface="Times New Roman" panose="02020603050405020304" pitchFamily="18" charset="0"/>
              </a:rPr>
              <a:t>15</a:t>
            </a:r>
            <a:r>
              <a:rPr lang="zh-CN" altLang="en-US">
                <a:latin typeface="楷体" panose="02010609060101010101" charset="-122"/>
                <a:ea typeface="楷体" panose="02010609060101010101" charset="-122"/>
                <a:cs typeface="楷体" panose="02010609060101010101" charset="-122"/>
              </a:rPr>
              <a:t>和</a:t>
            </a:r>
            <a:r>
              <a:rPr lang="en-US" altLang="zh-CN">
                <a:latin typeface="Times New Roman" panose="02020603050405020304" pitchFamily="18" charset="0"/>
                <a:ea typeface="楷体" panose="02010609060101010101" charset="-122"/>
                <a:cs typeface="Times New Roman" panose="02020603050405020304" pitchFamily="18" charset="0"/>
              </a:rPr>
              <a:t>20</a:t>
            </a:r>
            <a:r>
              <a:rPr lang="en-US" altLang="zh-CN">
                <a:latin typeface="楷体" panose="02010609060101010101" charset="-122"/>
                <a:ea typeface="楷体" panose="02010609060101010101" charset="-122"/>
                <a:cs typeface="楷体" panose="02010609060101010101" charset="-122"/>
              </a:rPr>
              <a:t> </a:t>
            </a:r>
            <a:r>
              <a:rPr lang="zh-CN" altLang="en-US">
                <a:latin typeface="楷体" panose="02010609060101010101" charset="-122"/>
                <a:ea typeface="楷体" panose="02010609060101010101" charset="-122"/>
                <a:cs typeface="楷体" panose="02010609060101010101" charset="-122"/>
              </a:rPr>
              <a:t>个</a:t>
            </a:r>
            <a:r>
              <a:rPr lang="en-US" altLang="zh-CN">
                <a:latin typeface="Times New Roman" panose="02020603050405020304" pitchFamily="18" charset="0"/>
                <a:ea typeface="楷体" panose="02010609060101010101" charset="-122"/>
                <a:cs typeface="Times New Roman" panose="02020603050405020304" pitchFamily="18" charset="0"/>
              </a:rPr>
              <a:t>epoch</a:t>
            </a:r>
            <a:r>
              <a:rPr lang="zh-CN" altLang="en-US">
                <a:latin typeface="楷体" panose="02010609060101010101" charset="-122"/>
                <a:ea typeface="楷体" panose="02010609060101010101" charset="-122"/>
                <a:cs typeface="楷体" panose="02010609060101010101" charset="-122"/>
              </a:rPr>
              <a:t>）时，学习率按指定比例</a:t>
            </a:r>
            <a:r>
              <a:rPr lang="en-US" altLang="zh-CN">
                <a:latin typeface="楷体" panose="02010609060101010101" charset="-122"/>
                <a:ea typeface="楷体" panose="02010609060101010101" charset="-122"/>
                <a:cs typeface="楷体" panose="02010609060101010101" charset="-122"/>
              </a:rPr>
              <a:t> </a:t>
            </a:r>
            <a:r>
              <a:rPr lang="en-US" altLang="zh-CN">
                <a:latin typeface="Times New Roman" panose="02020603050405020304" pitchFamily="18" charset="0"/>
                <a:ea typeface="楷体" panose="02010609060101010101" charset="-122"/>
                <a:cs typeface="Times New Roman" panose="02020603050405020304" pitchFamily="18" charset="0"/>
              </a:rPr>
              <a:t>lr_decay_rate</a:t>
            </a:r>
            <a:r>
              <a:rPr lang="zh-CN" altLang="en-US">
                <a:latin typeface="楷体" panose="02010609060101010101" charset="-122"/>
                <a:ea typeface="楷体" panose="02010609060101010101" charset="-122"/>
                <a:cs typeface="楷体" panose="02010609060101010101" charset="-122"/>
              </a:rPr>
              <a:t>（如</a:t>
            </a:r>
            <a:r>
              <a:rPr lang="en-US" altLang="zh-CN">
                <a:latin typeface="楷体" panose="02010609060101010101" charset="-122"/>
                <a:ea typeface="楷体" panose="02010609060101010101" charset="-122"/>
                <a:cs typeface="楷体" panose="02010609060101010101" charset="-122"/>
              </a:rPr>
              <a:t> </a:t>
            </a:r>
            <a:r>
              <a:rPr lang="en-US" altLang="zh-CN">
                <a:latin typeface="Times New Roman" panose="02020603050405020304" pitchFamily="18" charset="0"/>
                <a:ea typeface="楷体" panose="02010609060101010101" charset="-122"/>
                <a:cs typeface="Times New Roman" panose="02020603050405020304" pitchFamily="18" charset="0"/>
              </a:rPr>
              <a:t>0.1</a:t>
            </a:r>
            <a:r>
              <a:rPr lang="zh-CN" altLang="en-US">
                <a:latin typeface="楷体" panose="02010609060101010101" charset="-122"/>
                <a:ea typeface="楷体" panose="02010609060101010101" charset="-122"/>
                <a:cs typeface="楷体" panose="02010609060101010101" charset="-122"/>
              </a:rPr>
              <a:t>）缩小。</a:t>
            </a:r>
            <a:endParaRPr lang="zh-CN" altLang="en-US">
              <a:latin typeface="楷体" panose="02010609060101010101" charset="-122"/>
              <a:ea typeface="楷体" panose="02010609060101010101" charset="-122"/>
              <a:cs typeface="楷体" panose="02010609060101010101" charset="-122"/>
            </a:endParaRPr>
          </a:p>
        </p:txBody>
      </p:sp>
      <p:pic>
        <p:nvPicPr>
          <p:cNvPr id="7" name="图片 6"/>
          <p:cNvPicPr>
            <a:picLocks noChangeAspect="1"/>
          </p:cNvPicPr>
          <p:nvPr/>
        </p:nvPicPr>
        <p:blipFill>
          <a:blip r:embed="rId1"/>
          <a:stretch>
            <a:fillRect/>
          </a:stretch>
        </p:blipFill>
        <p:spPr>
          <a:xfrm>
            <a:off x="5650865" y="986155"/>
            <a:ext cx="3957955" cy="549719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在网络的训练过程中，将迭代次数设置为</a:t>
            </a:r>
            <a:r>
              <a:rPr lang="en-US" altLang="zh-CN" sz="1800" dirty="0">
                <a:effectLst/>
                <a:latin typeface="Times New Roman" panose="02020603050405020304" pitchFamily="18" charset="0"/>
                <a:ea typeface="宋体" panose="02010600030101010101" pitchFamily="2" charset="-122"/>
              </a:rPr>
              <a:t>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次，即样本总体输入模型</a:t>
            </a:r>
            <a:r>
              <a:rPr lang="en-US" altLang="zh-CN" sz="1800" dirty="0">
                <a:effectLst/>
                <a:latin typeface="Times New Roman" panose="02020603050405020304" pitchFamily="18" charset="0"/>
                <a:ea typeface="宋体" panose="02010600030101010101" pitchFamily="2" charset="-122"/>
              </a:rPr>
              <a:t>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次。</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需要注意的是，每完成一个批量的训练后都会执行一次清空梯度和反向传播计算，从而得到每个参数的梯度值并更新参数。</a:t>
            </a:r>
            <a:endParaRPr lang="zh-CN" altLang="en-US" dirty="0"/>
          </a:p>
        </p:txBody>
      </p:sp>
      <p:sp>
        <p:nvSpPr>
          <p:cNvPr id="3" name="标题 2"/>
          <p:cNvSpPr>
            <a:spLocks noGrp="1"/>
          </p:cNvSpPr>
          <p:nvPr>
            <p:ph type="title"/>
          </p:nvPr>
        </p:nvSpPr>
        <p:spPr/>
        <p:txBody>
          <a:bodyPr/>
          <a:lstStyle/>
          <a:p>
            <a:r>
              <a:rPr lang="zh-CN" altLang="en-US" dirty="0"/>
              <a:t>训练和评估网络</a:t>
            </a:r>
            <a:endParaRPr lang="zh-CN" altLang="en-US" dirty="0"/>
          </a:p>
        </p:txBody>
      </p:sp>
      <p:pic>
        <p:nvPicPr>
          <p:cNvPr id="5" name="图片 4"/>
          <p:cNvPicPr>
            <a:picLocks noChangeAspect="1"/>
          </p:cNvPicPr>
          <p:nvPr/>
        </p:nvPicPr>
        <p:blipFill>
          <a:blip r:embed="rId1"/>
          <a:stretch>
            <a:fillRect/>
          </a:stretch>
        </p:blipFill>
        <p:spPr>
          <a:xfrm>
            <a:off x="2940050" y="2046605"/>
            <a:ext cx="5267960" cy="42792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调用保存的模型参数，并预测一张手写汉字图片的内容，输入的图像位于</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data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文件夹下的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00008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文件夹中，即该图像标签为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得到</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输出结果</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，与标签相符，预测正确。</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标题 2"/>
          <p:cNvSpPr>
            <a:spLocks noGrp="1"/>
          </p:cNvSpPr>
          <p:nvPr>
            <p:ph type="title"/>
          </p:nvPr>
        </p:nvSpPr>
        <p:spPr/>
        <p:txBody>
          <a:bodyPr/>
          <a:lstStyle/>
          <a:p>
            <a:r>
              <a:rPr lang="zh-CN" altLang="en-US"/>
              <a:t>演示实验效果</a:t>
            </a:r>
            <a:endParaRPr lang="zh-CN" altLang="en-US"/>
          </a:p>
        </p:txBody>
      </p:sp>
      <p:pic>
        <p:nvPicPr>
          <p:cNvPr id="5" name="图片 4"/>
          <p:cNvPicPr>
            <a:picLocks noChangeAspect="1"/>
          </p:cNvPicPr>
          <p:nvPr/>
        </p:nvPicPr>
        <p:blipFill>
          <a:blip r:embed="rId1"/>
          <a:stretch>
            <a:fillRect/>
          </a:stretch>
        </p:blipFill>
        <p:spPr>
          <a:xfrm>
            <a:off x="3935730" y="2517775"/>
            <a:ext cx="4083685" cy="3832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在本章中展示了如何在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PyTorch</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框架下构建卷积神经网络进行手写汉字图像的识别。</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首先需要加载手写汉字图像数据，然后构建卷积神经网络，其次设置优化器和损失函数，最后训练网络并对训练好的模型进行性能评估。</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本案例只使用了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100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个汉字的图像集，可以根据电脑配置和自身需求增加汉字图像集的个数。</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5" name="标题 4"/>
          <p:cNvSpPr>
            <a:spLocks noGrp="1"/>
          </p:cNvSpPr>
          <p:nvPr>
            <p:ph type="title"/>
          </p:nvPr>
        </p:nvSpPr>
        <p:spPr/>
        <p:txBody>
          <a:bodyPr/>
          <a:lstStyle/>
          <a:p>
            <a:r>
              <a:rPr lang="zh-CN" altLang="en-US" dirty="0"/>
              <a:t>小结</a:t>
            </a:r>
            <a:endParaRPr lang="zh-CN" altLang="en-US" dirty="0"/>
          </a:p>
        </p:txBody>
      </p:sp>
      <p:pic>
        <p:nvPicPr>
          <p:cNvPr id="7" name="Picture 2"/>
          <p:cNvPicPr/>
          <p:nvPr/>
        </p:nvPicPr>
        <p:blipFill>
          <a:blip r:embed="rId1">
            <a:extLst>
              <a:ext uri="{28A0092B-C50C-407E-A947-70E740481C1C}">
                <a14:useLocalDpi xmlns:a14="http://schemas.microsoft.com/office/drawing/2010/main" val="0"/>
              </a:ext>
            </a:extLst>
          </a:blip>
          <a:srcRect/>
          <a:stretch>
            <a:fillRect/>
          </a:stretch>
        </p:blipFill>
        <p:spPr bwMode="auto">
          <a:xfrm>
            <a:off x="7958181" y="3749156"/>
            <a:ext cx="3810000" cy="25527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内容占位符 3"/>
          <p:cNvSpPr>
            <a:spLocks noGrp="1"/>
          </p:cNvSpPr>
          <p:nvPr>
            <p:ph idx="10"/>
          </p:nvPr>
        </p:nvSpPr>
        <p:spPr>
          <a:xfrm>
            <a:off x="532765" y="4239895"/>
            <a:ext cx="7259320" cy="1008380"/>
          </a:xfrm>
        </p:spPr>
        <p:txBody>
          <a:bodyPr/>
          <a:p>
            <a:r>
              <a:rPr lang="zh-CN" altLang="en-US" smtClean="0"/>
              <a:t>完成实训内容，</a:t>
            </a:r>
            <a:r>
              <a:rPr lang="zh-CN" altLang="en-US" dirty="0" smtClean="0"/>
              <a:t>上传结果到学习通（成绩和准确率挂钩）</a:t>
            </a:r>
            <a:r>
              <a:rPr lang="zh-CN" altLang="en-US" dirty="0" smtClean="0"/>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 calcmode="lin" valueType="num">
                                      <p:cBhvr additive="base">
                                        <p:cTn id="1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 calcmode="lin" valueType="num">
                                      <p:cBhvr additive="base">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汉族、汉字、汉语，与汉朝有着非常密切的关系，</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中国</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的主体</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民族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汉朝时基本</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融合</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完成。</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后世的人们称逐渐</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融合</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了其他</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民族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的以华夏</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民族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为主体的</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民族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为汉族，后来，其使用的语言和文字也被称为汉语、汉字。</a:t>
            </a:r>
            <a:endParaRPr lang="en-US" altLang="zh-CN" kern="100"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为满足资源共享、信息传播的需要，大量的中文信息都需要在计算机上进行处理。</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因此，解决汉字录入的困难成为了至关重要的问题，而汉字识别的研发，为高速输入汉字的需求提供了支持。</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本章将介绍如何利用卷积神经网络实现手写汉字识别。</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本小节主要介绍手写汉字识别的相关背景和本案例的分析目标与相关流程。</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标题 2"/>
          <p:cNvSpPr>
            <a:spLocks noGrp="1"/>
          </p:cNvSpPr>
          <p:nvPr>
            <p:ph type="title"/>
          </p:nvPr>
        </p:nvSpPr>
        <p:spPr/>
        <p:txBody>
          <a:bodyPr/>
          <a:lstStyle/>
          <a:p>
            <a:r>
              <a:rPr lang="zh-CN" altLang="en-US" dirty="0"/>
              <a:t>目标分析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1966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年，</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国外</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的学者发表了第一篇关于汉字识别的论文，于是在全球范围内，掀起了一股印刷体汉字识别的浪潮。</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1980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年以前，汉字识别主要停留在探索和研制阶段，可以在理想情况下实现文字识别，但适应性和抗干扰性比较差，难以推广使用。</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1986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年以来，随着文字识别技术的不断发展，以</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清华大学</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电子工程系、</a:t>
            </a:r>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中国</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科学院计算所智能中心为代表的多家单位基于传统的汉字识别方法，分别研制并开发出了实用化的汉字识别系统。</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手写汉字的识别广泛地应用于文件资料自动录入、机器翻译、图像文本的压缩储存等方面。</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汉字识别不但在实际应用方面十分常见，在理论研究方面也有重大意义。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背景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汉字的数量较大、形式较多，属于大类别的模式识别问题，同时汉字识别还涉及到图像处理、人工智能等领域。</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不同于印刷体的汉字识别，手写的汉字由于不同的写字风格，使得同一个字的写出来的结果千差万别。</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因此，研究一个可以识别多种风格（正楷、草书、隶书等）的手写汉字的系统具有重要意义。</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由数据采集方式不同，手写体汉字识别可以划分为脱机手写体汉字识别和联机手写体汉字识别两大类。</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联机手写汉字识别所处理的手写文字是书写者通过物理设备，如数字笔、数字手写板或触摸屏在线书写获取的文字信号，书写的轨迹通过定时采样即时输入到计算机中。</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脱机手写文字识别所处理的手写文字是通过扫描仪或摄像头等图像捕捉设备采集到的手写文字二维图片。</a:t>
            </a:r>
            <a:endParaRPr lang="zh-CN" altLang="en-US" dirty="0"/>
          </a:p>
        </p:txBody>
      </p:sp>
      <p:sp>
        <p:nvSpPr>
          <p:cNvPr id="3" name="标题 2"/>
          <p:cNvSpPr>
            <a:spLocks noGrp="1"/>
          </p:cNvSpPr>
          <p:nvPr>
            <p:ph type="title"/>
          </p:nvPr>
        </p:nvSpPr>
        <p:spPr/>
        <p:txBody>
          <a:bodyPr/>
          <a:lstStyle/>
          <a:p>
            <a:r>
              <a:rPr lang="zh-CN" altLang="en-US" dirty="0"/>
              <a:t>背景</a:t>
            </a:r>
            <a:endParaRPr lang="zh-CN" altLang="en-US" dirty="0"/>
          </a:p>
        </p:txBody>
      </p:sp>
      <p:sp>
        <p:nvSpPr>
          <p:cNvPr id="5"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因此，脱机和联手写识别技术所采用的方法和策略不尽相同。</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前者的识别对象是一系列按时间先后排列的采样点信息，而后者则是丢失了书写笔顺信息的二维像素信息</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由于没有笔顺信息，加之拍照扫描设备在不同光照、分辨率和书写纸张等条件下，数字化会带来一定的噪声干扰，所以一般来说，脱机手写文字识别比联机手写文字识别更加困难。</a:t>
            </a:r>
            <a:endParaRPr lang="en-US" altLang="zh-CN" kern="100"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手写汉字识别是一个极具挑战性的模式识别及机器学习问题，主要困难如下。</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lvl="0" algn="just" fontAlgn="auto">
              <a:lnSpc>
                <a:spcPct val="150000"/>
              </a:lnSpc>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书写方式随意，不正规，无法达到印刷体要求。</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lvl="0" algn="just" fontAlgn="auto">
              <a:lnSpc>
                <a:spcPct val="150000"/>
              </a:lnSpc>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汉字字符级别比较繁杂，极具变化特点。</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lvl="0" algn="just" fontAlgn="auto">
              <a:lnSpc>
                <a:spcPct val="150000"/>
              </a:lnSpc>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诸多汉字在外形上相似，容易混淆。</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lvl="0" algn="just" fontAlgn="auto">
              <a:lnSpc>
                <a:spcPct val="150000"/>
              </a:lnSpc>
              <a:buFont typeface="Arial" panose="020B0604020202020204" pitchFamily="34" charset="0"/>
              <a:buChar cha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要求具备庞大的训练数据，但采集困难，特别是随意性、无约束性手写，对应数据库的构建显得力不从心。</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20090">
              <a:buFont typeface="Arial" panose="020B0604020202020204" pitchFamily="34" charset="0"/>
              <a:buChar char="•"/>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3" name="标题 2"/>
          <p:cNvSpPr>
            <a:spLocks noGrp="1"/>
          </p:cNvSpPr>
          <p:nvPr>
            <p:ph type="title"/>
          </p:nvPr>
        </p:nvSpPr>
        <p:spPr/>
        <p:txBody>
          <a:bodyPr/>
          <a:lstStyle/>
          <a:p>
            <a:r>
              <a:rPr lang="zh-CN" altLang="en-US" dirty="0"/>
              <a:t>背景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可见，手写汉字识别仍有较大的进步空间。</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一般而言，传统的手写中文单字识别系统主要包括数据预处理、特征提取和分类识别三部分。</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然而，近些年来，传统的手写汉字识别框架进展并不明显，几乎原地踏步。</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而深度学习的发展给手写汉字识别带来了不可错失的机遇。</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实践证明，在深度学习技术协助下，联机手写汉字识别、脱机手写汉字识别的识别率都得到了足步的提升。</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zh-CN" altLang="en-US" dirty="0"/>
          </a:p>
        </p:txBody>
      </p:sp>
      <p:sp>
        <p:nvSpPr>
          <p:cNvPr id="3" name="标题 2"/>
          <p:cNvSpPr>
            <a:spLocks noGrp="1"/>
          </p:cNvSpPr>
          <p:nvPr>
            <p:ph type="title"/>
          </p:nvPr>
        </p:nvSpPr>
        <p:spPr/>
        <p:txBody>
          <a:bodyPr/>
          <a:lstStyle/>
          <a:p>
            <a:r>
              <a:rPr lang="zh-CN" altLang="en-US" dirty="0"/>
              <a:t>背景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本案例利用手写汉字数据集和卷积神经网络，实现</a:t>
            </a:r>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手写汉字识别，</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如图</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a:t>分析目标</a:t>
            </a:r>
            <a:endParaRPr lang="zh-CN" alt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6"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1315037" y="2156570"/>
          <a:ext cx="9561926" cy="3541906"/>
        </p:xfrm>
        <a:graphic>
          <a:graphicData uri="http://schemas.openxmlformats.org/presentationml/2006/ole">
            <mc:AlternateContent xmlns:mc="http://schemas.openxmlformats.org/markup-compatibility/2006">
              <mc:Choice xmlns:v="urn:schemas-microsoft-com:vml" Requires="v">
                <p:oleObj spid="_x0000_s1026" name="" r:id="rId1" imgW="4670425" imgH="1736090" progId="Visio.Drawing.15">
                  <p:embed/>
                </p:oleObj>
              </mc:Choice>
              <mc:Fallback>
                <p:oleObj name="" r:id="rId1" imgW="4670425" imgH="1736090" progId="Visio.Drawing.15">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037" y="2156570"/>
                        <a:ext cx="9561926" cy="3541906"/>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主要包括以下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个步骤。</a:t>
            </a: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63855" lvl="0">
              <a:lnSpc>
                <a:spcPct val="150000"/>
              </a:lnSpc>
            </a:pPr>
            <a:r>
              <a:rPr lang="zh-CN" altLang="zh-CN" sz="1800" kern="100" spc="0" dirty="0">
                <a:effectLst/>
                <a:latin typeface="Times New Roman" panose="02020603050405020304" pitchFamily="18" charset="0"/>
                <a:ea typeface="宋体" panose="02010600030101010101" pitchFamily="2" charset="-122"/>
              </a:rPr>
              <a:t>加载数据，包括生成图像集路径</a:t>
            </a:r>
            <a:r>
              <a:rPr lang="en-US" altLang="zh-CN" sz="1800" kern="100" spc="0" dirty="0">
                <a:effectLst/>
                <a:latin typeface="Times New Roman" panose="02020603050405020304" pitchFamily="18" charset="0"/>
                <a:ea typeface="宋体" panose="02010600030101010101" pitchFamily="2" charset="-122"/>
              </a:rPr>
              <a:t>txt</a:t>
            </a:r>
            <a:r>
              <a:rPr lang="zh-CN" altLang="zh-CN" sz="1800" kern="100" spc="0" dirty="0">
                <a:effectLst/>
                <a:latin typeface="Times New Roman" panose="02020603050405020304" pitchFamily="18" charset="0"/>
                <a:ea typeface="宋体" panose="02010600030101010101" pitchFamily="2" charset="-122"/>
              </a:rPr>
              <a:t>文档，读取并变换图像数据格式。</a:t>
            </a:r>
            <a:endParaRPr lang="zh-CN" altLang="zh-CN" sz="1800" kern="100" spc="0" dirty="0">
              <a:effectLst/>
              <a:latin typeface="Times New Roman" panose="02020603050405020304" pitchFamily="18" charset="0"/>
              <a:ea typeface="宋体" panose="02010600030101010101" pitchFamily="2" charset="-122"/>
            </a:endParaRPr>
          </a:p>
          <a:p>
            <a:pPr marL="363855" lvl="0">
              <a:lnSpc>
                <a:spcPct val="150000"/>
              </a:lnSpc>
            </a:pPr>
            <a:r>
              <a:rPr lang="zh-CN" altLang="zh-CN" sz="1800" kern="100" spc="0" dirty="0">
                <a:effectLst/>
                <a:latin typeface="Times New Roman" panose="02020603050405020304" pitchFamily="18" charset="0"/>
                <a:ea typeface="宋体" panose="02010600030101010101" pitchFamily="2" charset="-122"/>
              </a:rPr>
              <a:t>构建网络，即构建卷积神经网络</a:t>
            </a:r>
            <a:r>
              <a:rPr lang="en-US" altLang="zh-CN" sz="1800" kern="100" spc="0" dirty="0">
                <a:effectLst/>
                <a:latin typeface="Times New Roman" panose="02020603050405020304" pitchFamily="18" charset="0"/>
                <a:ea typeface="宋体" panose="02010600030101010101" pitchFamily="2" charset="-122"/>
              </a:rPr>
              <a:t>LeNet-5</a:t>
            </a:r>
            <a:r>
              <a:rPr lang="zh-CN" altLang="zh-CN" sz="1800" kern="100" spc="0" dirty="0">
                <a:effectLst/>
                <a:latin typeface="Times New Roman" panose="02020603050405020304" pitchFamily="18" charset="0"/>
                <a:ea typeface="宋体" panose="02010600030101010101" pitchFamily="2" charset="-122"/>
              </a:rPr>
              <a:t>。</a:t>
            </a:r>
            <a:endParaRPr lang="zh-CN" altLang="zh-CN" sz="1800" kern="100" spc="0" dirty="0">
              <a:effectLst/>
              <a:latin typeface="Times New Roman" panose="02020603050405020304" pitchFamily="18" charset="0"/>
              <a:ea typeface="宋体" panose="02010600030101010101" pitchFamily="2" charset="-122"/>
            </a:endParaRPr>
          </a:p>
          <a:p>
            <a:pPr marL="363855" lvl="0">
              <a:lnSpc>
                <a:spcPct val="150000"/>
              </a:lnSpc>
            </a:pPr>
            <a:r>
              <a:rPr lang="zh-CN" altLang="zh-CN" sz="1800" kern="100" spc="0" dirty="0">
                <a:effectLst/>
                <a:latin typeface="Times New Roman" panose="02020603050405020304" pitchFamily="18" charset="0"/>
                <a:ea typeface="宋体" panose="02010600030101010101" pitchFamily="2" charset="-122"/>
              </a:rPr>
              <a:t>编译网络，即设置优化器和损失函数。</a:t>
            </a:r>
            <a:endParaRPr lang="zh-CN" altLang="zh-CN" sz="1800" kern="100" spc="0" dirty="0">
              <a:effectLst/>
              <a:latin typeface="Times New Roman" panose="02020603050405020304" pitchFamily="18" charset="0"/>
              <a:ea typeface="宋体" panose="02010600030101010101" pitchFamily="2" charset="-122"/>
            </a:endParaRPr>
          </a:p>
          <a:p>
            <a:pPr marL="363855" lvl="0">
              <a:lnSpc>
                <a:spcPct val="150000"/>
              </a:lnSpc>
            </a:pPr>
            <a:r>
              <a:rPr lang="zh-CN" altLang="zh-CN" sz="1800" kern="100" spc="0" dirty="0">
                <a:effectLst/>
                <a:latin typeface="Times New Roman" panose="02020603050405020304" pitchFamily="18" charset="0"/>
                <a:ea typeface="宋体" panose="02010600030101010101" pitchFamily="2" charset="-122"/>
              </a:rPr>
              <a:t>训练网络，即设置迭代次数大小并开始训练网络。</a:t>
            </a:r>
            <a:endParaRPr lang="zh-CN" altLang="zh-CN" sz="1800" kern="100" spc="0" dirty="0">
              <a:effectLst/>
              <a:latin typeface="Times New Roman" panose="02020603050405020304" pitchFamily="18" charset="0"/>
              <a:ea typeface="宋体" panose="02010600030101010101" pitchFamily="2" charset="-122"/>
            </a:endParaRPr>
          </a:p>
          <a:p>
            <a:pPr marL="363855" lvl="0">
              <a:lnSpc>
                <a:spcPct val="150000"/>
              </a:lnSpc>
            </a:pPr>
            <a:r>
              <a:rPr lang="zh-CN" altLang="zh-CN" sz="1800" kern="100" spc="0" dirty="0">
                <a:effectLst/>
                <a:latin typeface="Times New Roman" panose="02020603050405020304" pitchFamily="18" charset="0"/>
                <a:ea typeface="宋体" panose="02010600030101010101" pitchFamily="2" charset="-122"/>
              </a:rPr>
              <a:t>性能评估，评估指标为测试集准确率。</a:t>
            </a:r>
            <a:endParaRPr lang="zh-CN" altLang="zh-CN" sz="1800" kern="100" spc="0" dirty="0">
              <a:effectLst/>
              <a:latin typeface="Times New Roman" panose="02020603050405020304" pitchFamily="18" charset="0"/>
              <a:ea typeface="宋体" panose="02010600030101010101" pitchFamily="2" charset="-122"/>
            </a:endParaRPr>
          </a:p>
          <a:p>
            <a:pPr marL="363855" lvl="0">
              <a:lnSpc>
                <a:spcPct val="150000"/>
              </a:lnSpc>
            </a:pPr>
            <a:r>
              <a:rPr lang="zh-CN" altLang="zh-CN" sz="1800" kern="100" spc="0" dirty="0">
                <a:effectLst/>
                <a:latin typeface="Times New Roman" panose="02020603050405020304" pitchFamily="18" charset="0"/>
                <a:ea typeface="宋体" panose="02010600030101010101" pitchFamily="2" charset="-122"/>
              </a:rPr>
              <a:t>模型预测，加载保存好的模型并输入图像进行预测。</a:t>
            </a:r>
            <a:endParaRPr lang="zh-CN" altLang="zh-CN" sz="1800" kern="100" spc="0" dirty="0">
              <a:effectLst/>
              <a:latin typeface="Times New Roman" panose="02020603050405020304" pitchFamily="18" charset="0"/>
              <a:ea typeface="宋体" panose="02010600030101010101" pitchFamily="2" charset="-122"/>
            </a:endParaRPr>
          </a:p>
          <a:p>
            <a:endParaRPr lang="zh-CN" altLang="en-US" dirty="0"/>
          </a:p>
        </p:txBody>
      </p:sp>
      <p:sp>
        <p:nvSpPr>
          <p:cNvPr id="3" name="标题 2"/>
          <p:cNvSpPr>
            <a:spLocks noGrp="1"/>
          </p:cNvSpPr>
          <p:nvPr>
            <p:ph type="title"/>
          </p:nvPr>
        </p:nvSpPr>
        <p:spPr/>
        <p:txBody>
          <a:bodyPr/>
          <a:lstStyle/>
          <a:p>
            <a:r>
              <a:rPr lang="zh-CN" altLang="en-US" dirty="0"/>
              <a:t>分析目标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 calcmode="lin" valueType="num">
                                      <p:cBhvr additive="base">
                                        <p:cTn id="2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MTZkYjg0N2JiYWNhNTQ5NzI1NWQ0NDkwNzA4NjVlODcifQ=="/>
</p:tagLst>
</file>

<file path=ppt/theme/theme1.xml><?xml version="1.0" encoding="utf-8"?>
<a:theme xmlns:a="http://schemas.openxmlformats.org/drawingml/2006/main" name="PPT模板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3328</Words>
  <Application>WPS 演示</Application>
  <PresentationFormat>宽屏</PresentationFormat>
  <Paragraphs>214</Paragraphs>
  <Slides>27</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41" baseType="lpstr">
      <vt:lpstr>Arial</vt:lpstr>
      <vt:lpstr>宋体</vt:lpstr>
      <vt:lpstr>Wingdings</vt:lpstr>
      <vt:lpstr>Times New Roman</vt:lpstr>
      <vt:lpstr>微软雅黑</vt:lpstr>
      <vt:lpstr>Calibri</vt:lpstr>
      <vt:lpstr>黑体</vt:lpstr>
      <vt:lpstr>仿宋</vt:lpstr>
      <vt:lpstr>Arial Unicode MS</vt:lpstr>
      <vt:lpstr>等线</vt:lpstr>
      <vt:lpstr>楷体</vt:lpstr>
      <vt:lpstr>华文中宋</vt:lpstr>
      <vt:lpstr>PPT模板主题</vt:lpstr>
      <vt:lpstr>Visio.Drawing.15</vt:lpstr>
      <vt:lpstr>手写汉字识别（综合实训）</vt:lpstr>
      <vt:lpstr>目录</vt:lpstr>
      <vt:lpstr>目标分析</vt:lpstr>
      <vt:lpstr>背景</vt:lpstr>
      <vt:lpstr>背景</vt:lpstr>
      <vt:lpstr>背景</vt:lpstr>
      <vt:lpstr>背景</vt:lpstr>
      <vt:lpstr>分析目标</vt:lpstr>
      <vt:lpstr>分析目标</vt:lpstr>
      <vt:lpstr>项目工程结构</vt:lpstr>
      <vt:lpstr>项目工程结构</vt:lpstr>
      <vt:lpstr>项目工程结构</vt:lpstr>
      <vt:lpstr>项目工程结构</vt:lpstr>
      <vt:lpstr>目录</vt:lpstr>
      <vt:lpstr>定义生成图像集路径txt文档的函数</vt:lpstr>
      <vt:lpstr>定义生成图像集路径txt文档的函数</vt:lpstr>
      <vt:lpstr>定义读取并变换图像数据格式的类</vt:lpstr>
      <vt:lpstr>定义读取并变换图像数据格式的类</vt:lpstr>
      <vt:lpstr>加载数据</vt:lpstr>
      <vt:lpstr>加载图像数据</vt:lpstr>
      <vt:lpstr>目录</vt:lpstr>
      <vt:lpstr>构建网络</vt:lpstr>
      <vt:lpstr>构建网络</vt:lpstr>
      <vt:lpstr>构建网络</vt:lpstr>
      <vt:lpstr>训练网络</vt:lpstr>
      <vt:lpstr>模型预测</vt:lpstr>
      <vt:lpstr>小结</vt:lpstr>
    </vt:vector>
  </TitlesOfParts>
  <Company>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Roc Ren</dc:creator>
  <cp:lastModifiedBy>一一</cp:lastModifiedBy>
  <cp:revision>341</cp:revision>
  <dcterms:created xsi:type="dcterms:W3CDTF">2017-01-10T15:44:00Z</dcterms:created>
  <dcterms:modified xsi:type="dcterms:W3CDTF">2024-11-27T06:39:22Z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99E30F4DA7EF4F0690C98EDC5C6A60EE_12</vt:lpwstr>
  </property>
  <property fmtid="{D5CDD505-2E9C-101B-9397-08002B2CF9AE}" pid="3" name="KSOProductBuildVer">
    <vt:lpwstr>2052-12.1.0.18912</vt:lpwstr>
  </property>
</Properties>
</file>