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404" r:id="rId3"/>
    <p:sldId id="423" r:id="rId4"/>
    <p:sldId id="414" r:id="rId5"/>
    <p:sldId id="445" r:id="rId6"/>
    <p:sldId id="493" r:id="rId7"/>
    <p:sldId id="470" r:id="rId8"/>
    <p:sldId id="471" r:id="rId9"/>
    <p:sldId id="492" r:id="rId10"/>
    <p:sldId id="449" r:id="rId11"/>
    <p:sldId id="447" r:id="rId12"/>
    <p:sldId id="451" r:id="rId13"/>
    <p:sldId id="420" r:id="rId14"/>
    <p:sldId id="472" r:id="rId15"/>
    <p:sldId id="474" r:id="rId16"/>
    <p:sldId id="475" r:id="rId17"/>
    <p:sldId id="448" r:id="rId18"/>
    <p:sldId id="476" r:id="rId19"/>
    <p:sldId id="521" r:id="rId20"/>
    <p:sldId id="480" r:id="rId21"/>
    <p:sldId id="481" r:id="rId22"/>
    <p:sldId id="479" r:id="rId23"/>
    <p:sldId id="482" r:id="rId24"/>
    <p:sldId id="483" r:id="rId25"/>
    <p:sldId id="460" r:id="rId26"/>
    <p:sldId id="456" r:id="rId27"/>
    <p:sldId id="465" r:id="rId28"/>
    <p:sldId id="455" r:id="rId29"/>
    <p:sldId id="464" r:id="rId30"/>
    <p:sldId id="468" r:id="rId31"/>
    <p:sldId id="494" r:id="rId32"/>
    <p:sldId id="495" r:id="rId33"/>
    <p:sldId id="496" r:id="rId34"/>
    <p:sldId id="536" r:id="rId35"/>
  </p:sldIdLst>
  <p:sldSz cx="12192000" cy="6858000"/>
  <p:notesSz cx="6858000" cy="9144000"/>
  <p:custDataLst>
    <p:tags r:id="rId4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D9354D-BAD1-4CBD-B68C-548C1E98E4A2}">
          <p14:sldIdLst>
            <p14:sldId id="404"/>
            <p14:sldId id="423"/>
            <p14:sldId id="414"/>
            <p14:sldId id="445"/>
            <p14:sldId id="493"/>
            <p14:sldId id="470"/>
            <p14:sldId id="471"/>
            <p14:sldId id="492"/>
            <p14:sldId id="449"/>
            <p14:sldId id="447"/>
            <p14:sldId id="451"/>
            <p14:sldId id="420"/>
            <p14:sldId id="472"/>
            <p14:sldId id="474"/>
            <p14:sldId id="475"/>
            <p14:sldId id="448"/>
            <p14:sldId id="476"/>
            <p14:sldId id="521"/>
            <p14:sldId id="480"/>
            <p14:sldId id="481"/>
            <p14:sldId id="479"/>
            <p14:sldId id="482"/>
            <p14:sldId id="483"/>
            <p14:sldId id="460"/>
            <p14:sldId id="456"/>
            <p14:sldId id="465"/>
            <p14:sldId id="455"/>
            <p14:sldId id="464"/>
            <p14:sldId id="468"/>
            <p14:sldId id="494"/>
            <p14:sldId id="495"/>
            <p14:sldId id="496"/>
            <p14:sldId id="536"/>
          </p14:sldIdLst>
        </p14:section>
        <p14:section name="无标题节" id="{4991F46E-110D-49BF-9D93-246EC74190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C55A11"/>
    <a:srgbClr val="0000FF"/>
    <a:srgbClr val="105BCA"/>
    <a:srgbClr val="FFAD13"/>
    <a:srgbClr val="5B9BD5"/>
    <a:srgbClr val="0B53BE"/>
    <a:srgbClr val="FFAF14"/>
    <a:srgbClr val="FFA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14" y="102"/>
      </p:cViewPr>
      <p:guideLst>
        <p:guide orient="horz" pos="223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8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D08292-C0AF-4055-8887-BDD459E972E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B66F588D-B1F7-47ED-9FE4-9E555EB1393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4763" y="2095500"/>
            <a:ext cx="12190412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本框 15"/>
          <p:cNvSpPr txBox="1">
            <a:spLocks noChangeArrowheads="1"/>
          </p:cNvSpPr>
          <p:nvPr userDrawn="1"/>
        </p:nvSpPr>
        <p:spPr bwMode="auto">
          <a:xfrm>
            <a:off x="8401714" y="374180"/>
            <a:ext cx="2266929" cy="369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 smtClean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大数据，成就未来</a:t>
            </a:r>
            <a:endParaRPr lang="zh-CN" altLang="en-US" b="1" dirty="0" smtClean="0">
              <a:solidFill>
                <a:srgbClr val="064BB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059251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6408085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https://gss2.bdstatic.com/-fo3dSag_xI4khGkpoWK1HF6hhy/baike/w%3D268%3Bg%3D0/sign=89a010d0271f95caa6f595b0f12c1803/91529822720e0cf3c9605b550846f21fbf09aa8c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88" y="193675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29"/>
          <p:cNvSpPr>
            <a:spLocks noGrp="1"/>
          </p:cNvSpPr>
          <p:nvPr>
            <p:ph type="dt" sz="half" idx="10"/>
          </p:nvPr>
        </p:nvSpPr>
        <p:spPr>
          <a:xfrm>
            <a:off x="9448800" y="3898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283DF7F-7FE6-4797-99A7-8705EECD749B}" type="datetimeFigureOut">
              <a:rPr lang="zh-CN" altLang="en-US"/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1ED55-C46E-46B7-BBDF-C2D13F1B99A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 hasCustomPrompt="1"/>
          </p:nvPr>
        </p:nvSpPr>
        <p:spPr>
          <a:xfrm>
            <a:off x="5854036" y="2907802"/>
            <a:ext cx="5889861" cy="578099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smtClean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0458E95B-1A27-43F7-98B2-91BC0B5380B0}" type="slidenum">
              <a:rPr lang="en-US" altLang="zh-CN" sz="1000" smtClean="0">
                <a:cs typeface="Arial" panose="020B0604020202020204" pitchFamily="34" charset="0"/>
              </a:rPr>
            </a:fld>
            <a:endParaRPr lang="en-US" altLang="zh-CN" sz="1000" smtClean="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>
              <a:lnSpc>
                <a:spcPct val="13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8" name="直接连接符 14"/>
          <p:cNvCxnSpPr>
            <a:stCxn id="19" idx="3"/>
          </p:cNvCxnSpPr>
          <p:nvPr userDrawn="1"/>
        </p:nvCxnSpPr>
        <p:spPr>
          <a:xfrm flipV="1">
            <a:off x="3985054" y="6508752"/>
            <a:ext cx="6063192" cy="1111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C0F641-201E-4623-A90E-B41F6FC96A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0A81ED55-C46E-46B7-BBDF-C2D13F1B99A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949967-AC2D-4821-9467-7C257CF47A5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处理数据与构建模型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数据清洗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anose="05000000000000000000" charset="0"/>
            </a:pPr>
            <a:r>
              <a:rPr lang="en-US" dirty="0" smtClean="0">
                <a:solidFill>
                  <a:srgbClr val="0000FF"/>
                </a:solidFill>
                <a:sym typeface="+mn-ea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sym typeface="+mn-ea"/>
              </a:rPr>
              <a:t>、</a:t>
            </a:r>
            <a:r>
              <a:rPr dirty="0" smtClean="0">
                <a:solidFill>
                  <a:srgbClr val="0000FF"/>
                </a:solidFill>
                <a:sym typeface="+mn-ea"/>
              </a:rPr>
              <a:t>异常值处理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039769" y="1817174"/>
            <a:ext cx="11107601" cy="4369231"/>
          </a:xfrm>
        </p:spPr>
        <p:txBody>
          <a:bodyPr/>
          <a:lstStyle/>
          <a:p>
            <a:pPr lvl="0" rtl="0"/>
            <a:r>
              <a:rPr lang="zh-CN" altLang="en-US" dirty="0" smtClean="0"/>
              <a:t>删除</a:t>
            </a:r>
            <a:endParaRPr lang="zh-CN" altLang="en-US" dirty="0"/>
          </a:p>
          <a:p>
            <a:pPr lvl="1" rtl="0"/>
            <a:r>
              <a:rPr lang="zh-CN" altLang="en-US" dirty="0" smtClean="0"/>
              <a:t>直接将含有异常值的记录删除</a:t>
            </a:r>
            <a:endParaRPr lang="zh-CN" altLang="en-US" dirty="0"/>
          </a:p>
          <a:p>
            <a:pPr lvl="0" rtl="0"/>
            <a:r>
              <a:rPr lang="zh-CN" altLang="en-US" dirty="0" smtClean="0"/>
              <a:t>视为缺失值</a:t>
            </a:r>
            <a:endParaRPr lang="zh-CN" altLang="en-US" dirty="0"/>
          </a:p>
          <a:p>
            <a:pPr lvl="1" rtl="0"/>
            <a:r>
              <a:rPr lang="zh-CN" altLang="en-US" dirty="0" smtClean="0"/>
              <a:t>将异常值视为缺失值，利用缺失值的方法进行处理</a:t>
            </a:r>
            <a:endParaRPr lang="zh-CN" altLang="en-US" dirty="0"/>
          </a:p>
          <a:p>
            <a:pPr lvl="0" rtl="0"/>
            <a:r>
              <a:rPr lang="zh-CN" altLang="en-US" dirty="0" smtClean="0"/>
              <a:t>平均值修正</a:t>
            </a:r>
            <a:endParaRPr lang="zh-CN" altLang="en-US" dirty="0"/>
          </a:p>
          <a:p>
            <a:pPr lvl="1" rtl="0"/>
            <a:r>
              <a:rPr lang="zh-CN" altLang="en-US" dirty="0" smtClean="0"/>
              <a:t>可用前后两个数据的平均值修正该异常值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241898" y="2359547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551429" y="2071365"/>
            <a:ext cx="612000" cy="576000"/>
          </a:xfrm>
          <a:prstGeom prst="ellipse">
            <a:avLst/>
          </a:prstGeom>
          <a:solidFill>
            <a:srgbClr val="105BCA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593013" y="2933954"/>
            <a:ext cx="4859850" cy="720000"/>
          </a:xfrm>
          <a:prstGeom prst="actionButtonBlank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593013" y="1999365"/>
            <a:ext cx="4859850" cy="684000"/>
          </a:xfrm>
          <a:prstGeom prst="actionButtonBlank">
            <a:avLst/>
          </a:prstGeom>
          <a:solidFill>
            <a:srgbClr val="105BCA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551429" y="3005954"/>
            <a:ext cx="612000" cy="576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3593648" y="3949319"/>
            <a:ext cx="4859850" cy="720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数据降维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2552064" y="4021319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9225" y="2993390"/>
            <a:ext cx="7026275" cy="342582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6545" y="1629410"/>
            <a:ext cx="11018520" cy="28987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）均值方差标准化</a:t>
            </a:r>
            <a:endParaRPr lang="zh-CN" altLang="en-US" sz="1800" dirty="0" smtClean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转换规则：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</a:rPr>
              <a:t>新值 = (原值 - 均值) / 标准差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lvl="1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标准化后的数据：具有均值为0，标准差为1的特性。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7429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</a:rPr>
              <a:t>适用：数据分布近似正态分布的情况</a:t>
            </a:r>
            <a:endParaRPr lang="zh-CN" altLang="en-US" sz="1600" dirty="0">
              <a:latin typeface="微软雅黑" panose="020B0503020204020204" pitchFamily="34" charset="-122"/>
            </a:endParaRPr>
          </a:p>
          <a:p>
            <a:pPr marL="7429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</a:rPr>
              <a:t>工具：scikit-learn库中</a:t>
            </a:r>
            <a:r>
              <a:rPr lang="zh-CN" altLang="en-US" sz="1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preprocessing</a:t>
            </a: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模块中</a:t>
            </a:r>
            <a:endParaRPr lang="zh-CN" alt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457200" lvl="2" indent="0" latinLnBrk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latin typeface="微软雅黑" panose="020B0503020204020204" pitchFamily="34" charset="-122"/>
              </a:rPr>
              <a:t>的StandardScaler类</a:t>
            </a:r>
            <a:endParaRPr lang="zh-CN" altLang="en-US" sz="1600" dirty="0">
              <a:latin typeface="微软雅黑" panose="020B0503020204020204" pitchFamily="34" charset="-122"/>
            </a:endParaRPr>
          </a:p>
          <a:p>
            <a:pPr marL="484505" lvl="1" indent="0">
              <a:buNone/>
            </a:pPr>
            <a:endParaRPr lang="zh-CN" altLang="en-US" sz="1800" dirty="0">
              <a:latin typeface="微软雅黑" panose="020B0503020204020204" pitchFamily="34" charset="-122"/>
            </a:endParaRPr>
          </a:p>
          <a:p>
            <a:pPr lvl="1"/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t>、数值型数据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6545" y="1629410"/>
            <a:ext cx="11018520" cy="8369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）均值方差标准化</a:t>
            </a:r>
            <a:endParaRPr lang="zh-CN" altLang="en-US" sz="1800" dirty="0" smtClean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marL="484505" lvl="1" indent="0">
              <a:buNone/>
            </a:pPr>
            <a:endParaRPr lang="zh-CN" altLang="en-US" sz="1800" dirty="0">
              <a:latin typeface="微软雅黑" panose="020B0503020204020204" pitchFamily="34" charset="-122"/>
            </a:endParaRPr>
          </a:p>
          <a:p>
            <a:pPr lvl="1"/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b="1" dirty="0" smtClean="0">
                <a:solidFill>
                  <a:schemeClr val="tx1"/>
                </a:solidFill>
              </a:rPr>
              <a:t>、数值型数据</a:t>
            </a:r>
            <a:endParaRPr b="1" dirty="0" smtClean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819" y="2334279"/>
            <a:ext cx="12253559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、导入类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from sklearn.preprocessing import StandardScaler  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、初始化StandardScaler对象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scaler = StandardScaler()  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、计算数据的均值和标准差 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scaler.fit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(data)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、根据计算得到的均值和标准化来转化数据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scaler.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transform(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6545" y="1629410"/>
            <a:ext cx="11018520" cy="5765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）均值方差标准化</a:t>
            </a:r>
            <a:endParaRPr lang="zh-CN" altLang="en-US" sz="1800" dirty="0">
              <a:latin typeface="微软雅黑" panose="020B0503020204020204" pitchFamily="34" charset="-122"/>
            </a:endParaRPr>
          </a:p>
          <a:p>
            <a:pPr lvl="1"/>
            <a:endParaRPr lang="zh-CN" altLang="en-US" sz="1800" dirty="0">
              <a:latin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b="1" dirty="0" smtClean="0">
                <a:solidFill>
                  <a:schemeClr val="tx1"/>
                </a:solidFill>
              </a:rPr>
              <a:t>、数值型数据</a:t>
            </a:r>
            <a:endParaRPr b="1" dirty="0" smtClean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3819" y="2321579"/>
            <a:ext cx="12253559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from sklearn.preprocessing import StandardScaler 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data = np.random.randn(1000)*10+50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data_df = pd.DataFrame(data) 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scaler = StandardScaler()  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# 初始化StandardScaler对象  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scaler.fit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data_df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)                       #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计算均值和标准差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standardized_data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= 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scaler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transform(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data_df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)# 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data_df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进行标准化 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741805"/>
            <a:ext cx="11768455" cy="43694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）离差标准化</a:t>
            </a:r>
            <a:endParaRPr lang="zh-CN" altLang="en-US" sz="1800" dirty="0" smtClean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</a:rPr>
              <a:t>将数据的特征缩放</a:t>
            </a:r>
            <a:r>
              <a:rPr lang="zh-CN" altLang="en-US" dirty="0">
                <a:latin typeface="微软雅黑" panose="020B0503020204020204" pitchFamily="34" charset="-122"/>
              </a:rPr>
              <a:t>到一</a:t>
            </a:r>
            <a:r>
              <a:rPr lang="zh-CN" altLang="en-US" dirty="0" smtClean="0">
                <a:latin typeface="微软雅黑" panose="020B0503020204020204" pitchFamily="34" charset="-122"/>
              </a:rPr>
              <a:t>个任意指定的范围内。</a:t>
            </a:r>
            <a:endParaRPr lang="zh-CN" altLang="en-US" dirty="0" smtClean="0">
              <a:latin typeface="微软雅黑" panose="020B0503020204020204" pitchFamily="34" charset="-12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</a:rPr>
              <a:t>变换规则：新值 = (原值 - 最小值) / (最大值 - 最小值)</a:t>
            </a:r>
            <a:endParaRPr lang="zh-CN" altLang="en-US" sz="1600" dirty="0">
              <a:latin typeface="微软雅黑" panose="020B0503020204020204" pitchFamily="34" charset="-122"/>
            </a:endParaRPr>
          </a:p>
          <a:p>
            <a:pPr marL="0" lvl="1" indent="0">
              <a:buNone/>
            </a:pPr>
            <a:endParaRPr lang="zh-CN" altLang="en-US" dirty="0">
              <a:sym typeface="+mn-ea"/>
            </a:endParaRPr>
          </a:p>
          <a:p>
            <a:pPr marL="0" lvl="1" indent="0"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dirty="0" smtClean="0">
                <a:solidFill>
                  <a:schemeClr val="tx1"/>
                </a:solidFill>
              </a:rPr>
              <a:t>、</a:t>
            </a:r>
            <a:r>
              <a:rPr>
                <a:sym typeface="+mn-ea"/>
              </a:rPr>
              <a:t>数值型数据规范化</a:t>
            </a:r>
            <a:endParaRPr dirty="0" smtClean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3429000"/>
            <a:ext cx="2830830" cy="1746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0" y="3540125"/>
            <a:ext cx="2400300" cy="15240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917950" y="4117975"/>
            <a:ext cx="825500" cy="3873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87775" y="381690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标准化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741805"/>
            <a:ext cx="11768455" cy="7632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）离差标准化</a:t>
            </a:r>
            <a:endParaRPr lang="zh-CN" altLang="en-US" sz="1800" dirty="0" smtClean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marL="0" lvl="1" indent="0"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dirty="0" smtClean="0">
                <a:solidFill>
                  <a:schemeClr val="tx1"/>
                </a:solidFill>
              </a:rPr>
              <a:t>、</a:t>
            </a:r>
            <a:r>
              <a:rPr>
                <a:sym typeface="+mn-ea"/>
              </a:rPr>
              <a:t>数值型数据规范化</a:t>
            </a:r>
            <a:endParaRPr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6819" y="2334279"/>
            <a:ext cx="12253559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、导入类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from sklearn.preprocessing import </a:t>
            </a:r>
            <a:r>
              <a:rPr lang="zh-CN" altLang="en-US" dirty="0">
                <a:sym typeface="+mn-ea"/>
              </a:rPr>
              <a:t>MinMaxScaler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 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、初始化</a:t>
            </a:r>
            <a:r>
              <a:rPr lang="zh-CN" altLang="en-US" dirty="0">
                <a:sym typeface="+mn-ea"/>
              </a:rPr>
              <a:t>MinMaxScaler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对象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scaler = </a:t>
            </a:r>
            <a:r>
              <a:rPr lang="zh-CN" altLang="en-US" dirty="0">
                <a:sym typeface="+mn-ea"/>
              </a:rPr>
              <a:t>MinMaxScaler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()  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  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、计算数据的最小值和最大值 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scaler.fit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(data)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、根据计算得到的最小值和最大值来转化数据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scaler.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transform(</a:t>
            </a: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741805"/>
            <a:ext cx="11768455" cy="7632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1800" dirty="0" smtClean="0">
                <a:solidFill>
                  <a:srgbClr val="0000FF"/>
                </a:solidFill>
                <a:latin typeface="微软雅黑" panose="020B0503020204020204" pitchFamily="34" charset="-122"/>
              </a:rPr>
              <a:t>）离差标准化</a:t>
            </a:r>
            <a:endParaRPr lang="zh-CN" altLang="en-US" sz="1800" dirty="0" smtClean="0">
              <a:solidFill>
                <a:srgbClr val="0000FF"/>
              </a:solidFill>
              <a:latin typeface="微软雅黑" panose="020B0503020204020204" pitchFamily="34" charset="-122"/>
            </a:endParaRPr>
          </a:p>
          <a:p>
            <a:pPr marL="0" lvl="1" indent="0">
              <a:buNone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dirty="0" smtClean="0">
                <a:solidFill>
                  <a:schemeClr val="tx1"/>
                </a:solidFill>
              </a:rPr>
              <a:t>、</a:t>
            </a:r>
            <a:r>
              <a:rPr>
                <a:sym typeface="+mn-ea"/>
              </a:rPr>
              <a:t>数值型数据规范化</a:t>
            </a:r>
            <a:endParaRPr dirty="0" smtClean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6819" y="2334279"/>
            <a:ext cx="12253559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from pandas as pd</a:t>
            </a:r>
            <a:endParaRPr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from sklearn.preprocessing import MinMaxScaler #导入库</a:t>
            </a:r>
            <a:endParaRPr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data = [[1,2,3],[2,3,4]]</a:t>
            </a:r>
            <a:endParaRPr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data_df = pd.DataFrame(data,columns=['A','B','C'])</a:t>
            </a:r>
            <a:endParaRPr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scaler = MinMaxScaler()       # 初始化</a:t>
            </a:r>
            <a:endParaRPr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scaler.fit(data_df)</a:t>
            </a:r>
            <a:endParaRPr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minmax_data = scaler.transform(data_df) </a:t>
            </a:r>
            <a:endParaRPr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minmax_data = pd.DataFrame(minmax_data, columns=data_df.columns)  </a:t>
            </a:r>
            <a:endParaRPr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minmax_data.head()</a:t>
            </a:r>
            <a:endParaRPr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数据转换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423545" y="1293495"/>
            <a:ext cx="11107420" cy="5114290"/>
          </a:xfrm>
        </p:spPr>
        <p:txBody>
          <a:bodyPr/>
          <a:lstStyle/>
          <a:p>
            <a:r>
              <a:rPr dirty="0" smtClean="0">
                <a:solidFill>
                  <a:schemeClr val="tx1"/>
                </a:solidFill>
              </a:rPr>
              <a:t>完成如下练习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dirty="0" smtClean="0">
                <a:solidFill>
                  <a:schemeClr val="tx1"/>
                </a:solidFill>
              </a:rPr>
              <a:t>：</a:t>
            </a:r>
            <a:endParaRPr sz="1800" dirty="0" smtClean="0">
              <a:solidFill>
                <a:schemeClr val="tx1"/>
              </a:solidFill>
            </a:endParaRPr>
          </a:p>
          <a:p>
            <a:pPr latinLnBrk="0">
              <a:spcBef>
                <a:spcPts val="2200"/>
              </a:spcBef>
            </a:pPr>
            <a:r>
              <a:rPr sz="1800" dirty="0" smtClean="0">
                <a:solidFill>
                  <a:schemeClr val="tx1"/>
                </a:solidFill>
              </a:rPr>
              <a:t>请对housing.csv数据进行预处理，包括但不限于：</a:t>
            </a:r>
            <a:endParaRPr sz="1800" dirty="0" smtClean="0">
              <a:solidFill>
                <a:schemeClr val="tx1"/>
              </a:solidFill>
            </a:endParaRPr>
          </a:p>
          <a:p>
            <a:pPr latinLnBrk="0">
              <a:spcBef>
                <a:spcPts val="2200"/>
              </a:spcBef>
            </a:pPr>
            <a:r>
              <a:rPr sz="1800" dirty="0" smtClean="0">
                <a:solidFill>
                  <a:schemeClr val="tx1"/>
                </a:solidFill>
              </a:rPr>
              <a:t>1）缺失值处理：对housing.csv中的total_bedrooms特征进行缺失值处理；</a:t>
            </a:r>
            <a:endParaRPr sz="1800" dirty="0" smtClean="0">
              <a:solidFill>
                <a:schemeClr val="tx1"/>
              </a:solidFill>
            </a:endParaRPr>
          </a:p>
          <a:p>
            <a:pPr latinLnBrk="0">
              <a:spcBef>
                <a:spcPts val="2200"/>
              </a:spcBef>
            </a:pPr>
            <a:r>
              <a:rPr sz="1800" dirty="0" smtClean="0">
                <a:solidFill>
                  <a:schemeClr val="tx1"/>
                </a:solidFill>
              </a:rPr>
              <a:t>2）特征构造：对完成缺失值处理的housing数据集构造3个新的特征：每户的房间数、每户的人口数、每个房间的卧室数的特征；</a:t>
            </a:r>
            <a:endParaRPr sz="1800" dirty="0" smtClean="0">
              <a:solidFill>
                <a:schemeClr val="tx1"/>
              </a:solidFill>
            </a:endParaRPr>
          </a:p>
          <a:p>
            <a:pPr latinLnBrk="0">
              <a:spcBef>
                <a:spcPts val="2200"/>
              </a:spcBef>
            </a:pPr>
            <a:r>
              <a:rPr sz="1800" dirty="0" smtClean="0">
                <a:solidFill>
                  <a:schemeClr val="tx1"/>
                </a:solidFill>
              </a:rPr>
              <a:t>3）特征选择：保留与median_house_value特征相关系数高于0.1的特征，并赋值给新的变量housing_new；</a:t>
            </a:r>
            <a:endParaRPr sz="1800" dirty="0" smtClean="0">
              <a:solidFill>
                <a:schemeClr val="tx1"/>
              </a:solidFill>
            </a:endParaRPr>
          </a:p>
          <a:p>
            <a:pPr latinLnBrk="0">
              <a:spcBef>
                <a:spcPts val="2200"/>
              </a:spcBef>
            </a:pPr>
            <a:r>
              <a:rPr sz="1800" dirty="0" smtClean="0">
                <a:solidFill>
                  <a:schemeClr val="tx1"/>
                </a:solidFill>
              </a:rPr>
              <a:t>4）数据标准化：housing_new数据进行标准化，然后赋值给新的变量standardized_housing_new；（注意：标准化处理无法处理类别型特征）</a:t>
            </a:r>
            <a:endParaRPr sz="1800" dirty="0" smtClean="0">
              <a:solidFill>
                <a:schemeClr val="tx1"/>
              </a:solidFill>
            </a:endParaRPr>
          </a:p>
          <a:p>
            <a:pPr latinLnBrk="0">
              <a:spcBef>
                <a:spcPts val="2200"/>
              </a:spcBef>
            </a:pPr>
            <a:r>
              <a:rPr sz="1800" dirty="0" smtClean="0">
                <a:solidFill>
                  <a:schemeClr val="tx1"/>
                </a:solidFill>
              </a:rPr>
              <a:t>提交方式：上传juyter 的HTML格式（最终要显示出预处理以后的数据），</a:t>
            </a:r>
            <a:r>
              <a:rPr sz="1800" dirty="0" smtClean="0">
                <a:solidFill>
                  <a:srgbClr val="FF0000"/>
                </a:solidFill>
              </a:rPr>
              <a:t>加分项</a:t>
            </a:r>
            <a:r>
              <a:rPr sz="1800" dirty="0" smtClean="0">
                <a:solidFill>
                  <a:schemeClr val="tx1"/>
                </a:solidFill>
              </a:rPr>
              <a:t>：加入相关解读。</a:t>
            </a:r>
            <a:br>
              <a:rPr dirty="0" smtClean="0">
                <a:solidFill>
                  <a:schemeClr val="tx1"/>
                </a:solidFill>
              </a:rPr>
            </a:br>
            <a:br>
              <a:rPr dirty="0" smtClean="0">
                <a:solidFill>
                  <a:schemeClr val="tx1"/>
                </a:solidFill>
              </a:rPr>
            </a:br>
            <a:endParaRPr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4180" y="1565275"/>
            <a:ext cx="11107420" cy="2795270"/>
          </a:xfrm>
        </p:spPr>
        <p:txBody>
          <a:bodyPr/>
          <a:lstStyle/>
          <a:p>
            <a:pPr marL="0" indent="457200" latinLnBrk="0">
              <a:buNone/>
            </a:pPr>
            <a:r>
              <a:rPr lang="en-US" altLang="zh-CN" dirty="0"/>
              <a:t> </a:t>
            </a:r>
            <a:r>
              <a:rPr lang="zh-CN" altLang="en-US" dirty="0"/>
              <a:t>在机器学习中，特征可能不是数值型的而是分类型的，但某些模型要求它为数值型，最简单的方法是将 特征编码为整数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OrdinalEncoder</a:t>
            </a:r>
            <a:r>
              <a:rPr lang="zh-CN" altLang="en-US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（序数编码器）</a:t>
            </a:r>
            <a:endParaRPr lang="zh-CN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转换顺序类别型数据，比如地震级别（1级、2级、3级）、衣服尺寸（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将学习类别映射到整数</a:t>
            </a:r>
            <a:endParaRPr lang="zh-CN" altLang="en-US" dirty="0" smtClean="0"/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数据变换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、类别型数据数值化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4375" y="3733800"/>
            <a:ext cx="1428750" cy="2590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0" y="3648075"/>
            <a:ext cx="1409700" cy="267652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908550" y="5165725"/>
            <a:ext cx="825500" cy="3873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56175" y="4864650"/>
            <a:ext cx="4064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转换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325" y="1126491"/>
            <a:ext cx="11107420" cy="1398996"/>
          </a:xfrm>
        </p:spPr>
        <p:txBody>
          <a:bodyPr/>
          <a:lstStyle/>
          <a:p>
            <a:pPr marL="362585" lvl="1" indent="-362585" algn="l">
              <a:lnSpc>
                <a:spcPct val="150000"/>
              </a:lnSpc>
              <a:spcBef>
                <a:spcPts val="1000"/>
              </a:spcBef>
              <a:buSzTx/>
              <a:buFont typeface="Wingdings" panose="05000000000000000000" charset="0"/>
              <a:buChar char="p"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为什么要数据预处理</a:t>
            </a:r>
            <a:endParaRPr lang="zh-CN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457200" latinLnBrk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 smtClean="0">
                <a:sym typeface="+mn-ea"/>
              </a:rPr>
              <a:t>原始数据极易受到噪声（如缺失值、异常值）的侵扰，通常情况下量级越大的数据集包含的噪声越多，因此，在建模训练之前需要对数据进预处理。</a:t>
            </a:r>
            <a:endParaRPr lang="zh-CN" altLang="en-US" sz="1800" dirty="0" smtClean="0">
              <a:sym typeface="+mn-ea"/>
            </a:endParaRPr>
          </a:p>
          <a:p>
            <a:pPr marL="0" lvl="1" indent="457200" latinLnBrk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 dirty="0" smtClean="0">
              <a:sym typeface="+mn-ea"/>
            </a:endParaRPr>
          </a:p>
          <a:p>
            <a:pPr marL="457200" lvl="1" indent="0">
              <a:buNone/>
            </a:pP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52805" y="2565400"/>
            <a:ext cx="47853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latin typeface="+mj-ea"/>
                <a:ea typeface="+mj-ea"/>
              </a:rPr>
              <a:t>数据预处理常用方法：</a:t>
            </a:r>
            <a:endParaRPr lang="zh-CN" altLang="en-US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+mj-ea"/>
                <a:ea typeface="+mj-ea"/>
              </a:rPr>
              <a:t>数据清洗</a:t>
            </a:r>
            <a:endParaRPr lang="zh-CN" altLang="en-US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+mj-ea"/>
                <a:ea typeface="+mj-ea"/>
              </a:rPr>
              <a:t>缺失值处理</a:t>
            </a:r>
            <a:endParaRPr lang="zh-CN" altLang="en-US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+mj-ea"/>
                <a:ea typeface="+mj-ea"/>
              </a:rPr>
              <a:t>异常值处理</a:t>
            </a:r>
            <a:endParaRPr lang="zh-CN" altLang="en-US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+mj-ea"/>
                <a:ea typeface="+mj-ea"/>
              </a:rPr>
              <a:t>数据转换</a:t>
            </a:r>
            <a:endParaRPr lang="zh-CN" altLang="en-US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+mj-ea"/>
                <a:ea typeface="+mj-ea"/>
              </a:rPr>
              <a:t>标准化</a:t>
            </a:r>
            <a:endParaRPr lang="zh-CN" altLang="en-US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+mj-ea"/>
                <a:ea typeface="+mj-ea"/>
              </a:rPr>
              <a:t>类别型数据数值化</a:t>
            </a:r>
            <a:endParaRPr lang="zh-CN" altLang="en-US">
              <a:latin typeface="+mj-ea"/>
              <a:ea typeface="+mj-ea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+mj-ea"/>
                <a:ea typeface="+mj-ea"/>
              </a:rPr>
              <a:t>数据降维</a:t>
            </a:r>
            <a:endParaRPr lang="zh-CN" altLang="en-US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OrdinalEncoder</a:t>
            </a:r>
            <a:endParaRPr lang="zh-CN" altLang="en-US" dirty="0" smtClean="0"/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ea typeface="+mj-ea"/>
                <a:sym typeface="+mn-ea"/>
              </a:rPr>
              <a:t>1</a:t>
            </a:r>
            <a:r>
              <a:rPr lang="zh-CN" altLang="en-US" sz="1800" dirty="0">
                <a:ea typeface="+mj-ea"/>
                <a:sym typeface="+mn-ea"/>
              </a:rPr>
              <a:t>、导入类</a:t>
            </a:r>
            <a:endParaRPr lang="zh-CN" altLang="en-US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cs typeface="微软雅黑" panose="020B0503020204020204" pitchFamily="34" charset="-122"/>
                <a:sym typeface="+mn-ea"/>
              </a:rPr>
              <a:t>from </a:t>
            </a:r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sklearn.preprocessing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 import </a:t>
            </a:r>
            <a:r>
              <a:rPr lang="en-US" altLang="zh-CN" dirty="0" err="1">
                <a:solidFill>
                  <a:srgbClr val="C00000"/>
                </a:solidFill>
                <a:cs typeface="微软雅黑" panose="020B0503020204020204" pitchFamily="34" charset="-122"/>
                <a:sym typeface="+mn-ea"/>
              </a:rPr>
              <a:t>OrdinalEncoder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ea typeface="+mj-ea"/>
                <a:sym typeface="+mn-ea"/>
              </a:rPr>
              <a:t>2</a:t>
            </a:r>
            <a:r>
              <a:rPr lang="zh-CN" altLang="en-US" sz="1800" dirty="0">
                <a:ea typeface="+mj-ea"/>
                <a:sym typeface="+mn-ea"/>
              </a:rPr>
              <a:t>、初始化对象</a:t>
            </a:r>
            <a:endParaRPr lang="zh-CN" altLang="en-US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cs typeface="微软雅黑" panose="020B0503020204020204" pitchFamily="34" charset="-122"/>
                <a:sym typeface="+mn-ea"/>
              </a:rPr>
              <a:t>encoder = </a:t>
            </a:r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OrdinalEncoder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()  </a:t>
            </a:r>
            <a:r>
              <a:rPr lang="en-US" altLang="zh-CN" sz="1800" dirty="0">
                <a:ea typeface="+mj-ea"/>
                <a:sym typeface="+mn-ea"/>
              </a:rPr>
              <a:t>   </a:t>
            </a:r>
            <a:endParaRPr lang="en-US" altLang="zh-CN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ea typeface="+mj-ea"/>
                <a:sym typeface="+mn-ea"/>
              </a:rPr>
              <a:t>3</a:t>
            </a:r>
            <a:r>
              <a:rPr lang="zh-CN" altLang="en-US" sz="1800" dirty="0">
                <a:ea typeface="+mj-ea"/>
                <a:sym typeface="+mn-ea"/>
              </a:rPr>
              <a:t>、学习类别到整数的映射，</a:t>
            </a:r>
            <a:r>
              <a:rPr lang="en-US" altLang="zh-CN" sz="1800" dirty="0" err="1">
                <a:cs typeface="微软雅黑" panose="020B0503020204020204" pitchFamily="34" charset="-122"/>
                <a:sym typeface="+mn-ea"/>
              </a:rPr>
              <a:t>fit</a:t>
            </a:r>
            <a:r>
              <a:rPr lang="zh-CN" altLang="en-US" sz="1800" dirty="0">
                <a:ea typeface="+mj-ea"/>
                <a:sym typeface="+mn-ea"/>
              </a:rPr>
              <a:t>遍历数据中的每个类别特征，为每个唯一的类别标签分配一个整数。</a:t>
            </a:r>
            <a:endParaRPr lang="zh-CN" altLang="en-US" sz="1800" dirty="0">
              <a:ea typeface="+mj-ea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encoder.fit(data)</a:t>
            </a:r>
            <a:endPara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ea typeface="+mj-ea"/>
                <a:sym typeface="+mn-ea"/>
              </a:rPr>
              <a:t>4</a:t>
            </a:r>
            <a:r>
              <a:rPr lang="zh-CN" altLang="en-US" sz="1800" dirty="0">
                <a:ea typeface="+mj-ea"/>
                <a:sym typeface="+mn-ea"/>
              </a:rPr>
              <a:t>、将原始类别数据转换为整数编码</a:t>
            </a:r>
            <a:endParaRPr lang="zh-CN" altLang="en-US" sz="1800" dirty="0">
              <a:ea typeface="+mj-ea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encoded_data </a:t>
            </a:r>
            <a:r>
              <a:rPr lang="en-US" altLang="zh-CN" sz="160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= </a:t>
            </a:r>
            <a:r>
              <a:rPr lang="en-US" altLang="zh-CN" sz="1600" dirty="0" err="1">
                <a:cs typeface="微软雅黑" panose="020B0503020204020204" pitchFamily="34" charset="-122"/>
                <a:sym typeface="+mn-ea"/>
              </a:rPr>
              <a:t>e</a:t>
            </a:r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ncoder.transform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data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)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数据变换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、类别型数据数值化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741805"/>
            <a:ext cx="11107420" cy="4902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）独热编码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数据变换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、类别型数据数值化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620" y="2232025"/>
            <a:ext cx="1177226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pandas as pd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 sklearn.preprocessing import OrdinalEncoder 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data = pd.DataFrame({  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'size': ['S', 'M', 'L', 'S', 'XL'],     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})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encoder = OrdinalEncoder()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初始化OrdinalEncoder对象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encoder.fit(data)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使用.fit方法学习类别到整数的映射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encoded_data = encoder.transform(data)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#使用.transform方法应用映射到原始数据，得到编码后的数据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encoded_df = pd.DataFrame(encoded_data, columns=data.columns)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将编码后的数据转换为DataFrame，以便查看 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4180" y="1565275"/>
            <a:ext cx="11107420" cy="2795270"/>
          </a:xfrm>
        </p:spPr>
        <p:txBody>
          <a:bodyPr/>
          <a:lstStyle/>
          <a:p>
            <a:pPr marL="0" indent="457200" latinLnBrk="0">
              <a:buNone/>
            </a:pPr>
            <a:r>
              <a:rPr lang="en-US" altLang="zh-CN" dirty="0"/>
              <a:t> </a:t>
            </a:r>
            <a:r>
              <a:rPr lang="zh-CN" altLang="en-US" dirty="0"/>
              <a:t>在机器学习中，特征可能不是数值型的而是分类型的，但某些模型要求它为数值型，最简单的方法是将 特征编码为整数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）独热编码</a:t>
            </a:r>
            <a:r>
              <a:rPr lang="en-US" altLang="zh-CN" dirty="0" smtClean="0"/>
              <a:t>OneHotEncoder</a:t>
            </a:r>
            <a:endParaRPr lang="zh-CN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转换非顺序类别型数据</a:t>
            </a:r>
            <a:endParaRPr lang="zh-CN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将每个分类值转换为一个只包含一个1和多个0的向量</a:t>
            </a:r>
            <a:endParaRPr lang="zh-CN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假设我们有一组汽车品牌数据，包含三种品牌：Benz、BMW、Audi。编码后</a:t>
            </a:r>
            <a:endParaRPr lang="zh-CN" altLang="en-US" dirty="0" smtClean="0"/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数据变换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、类别型数据数值化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0" y="4679950"/>
            <a:ext cx="2101215" cy="217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）独热编码</a:t>
            </a:r>
            <a:endParaRPr lang="zh-CN" altLang="en-US" dirty="0" smtClean="0"/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ea typeface="+mj-ea"/>
                <a:sym typeface="+mn-ea"/>
              </a:rPr>
              <a:t>1</a:t>
            </a:r>
            <a:r>
              <a:rPr lang="zh-CN" altLang="en-US" sz="1800" dirty="0">
                <a:ea typeface="+mj-ea"/>
                <a:sym typeface="+mn-ea"/>
              </a:rPr>
              <a:t>、导入类</a:t>
            </a:r>
            <a:endParaRPr lang="zh-CN" altLang="en-US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cs typeface="微软雅黑" panose="020B0503020204020204" pitchFamily="34" charset="-122"/>
                <a:sym typeface="+mn-ea"/>
              </a:rPr>
              <a:t>from </a:t>
            </a:r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sklearn.preprocessing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 import </a:t>
            </a:r>
            <a:r>
              <a:rPr lang="en-US" altLang="zh-CN">
                <a:latin typeface="微软雅黑" panose="020B0503020204020204" pitchFamily="34" charset="-122"/>
                <a:sym typeface="+mn-ea"/>
              </a:rPr>
              <a:t>OneHotEncoder 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ea typeface="+mj-ea"/>
                <a:sym typeface="+mn-ea"/>
              </a:rPr>
              <a:t>2</a:t>
            </a:r>
            <a:r>
              <a:rPr lang="zh-CN" altLang="en-US" sz="1800" dirty="0">
                <a:ea typeface="+mj-ea"/>
                <a:sym typeface="+mn-ea"/>
              </a:rPr>
              <a:t>、初始化对象</a:t>
            </a:r>
            <a:endParaRPr lang="zh-CN" altLang="en-US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cs typeface="微软雅黑" panose="020B0503020204020204" pitchFamily="34" charset="-122"/>
                <a:sym typeface="+mn-ea"/>
              </a:rPr>
              <a:t>encoder = </a:t>
            </a:r>
            <a:r>
              <a:rPr lang="en-US" altLang="zh-CN">
                <a:latin typeface="微软雅黑" panose="020B0503020204020204" pitchFamily="34" charset="-122"/>
                <a:sym typeface="+mn-ea"/>
              </a:rPr>
              <a:t>OneHotEncoder 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>
                <a:latin typeface="微软雅黑" panose="020B0503020204020204" pitchFamily="34" charset="-122"/>
                <a:sym typeface="+mn-ea"/>
              </a:rPr>
              <a:t>sparse=False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)  </a:t>
            </a:r>
            <a:r>
              <a:rPr lang="en-US" altLang="zh-CN" sz="1800" dirty="0">
                <a:ea typeface="+mj-ea"/>
                <a:sym typeface="+mn-ea"/>
              </a:rPr>
              <a:t>  </a:t>
            </a:r>
            <a:r>
              <a:rPr lang="en-US" altLang="zh-CN">
                <a:latin typeface="微软雅黑" panose="020B0503020204020204" pitchFamily="34" charset="-122"/>
                <a:sym typeface="+mn-ea"/>
              </a:rPr>
              <a:t>设置sparse=False以返回数组而不是稀疏矩阵  </a:t>
            </a:r>
            <a:r>
              <a:rPr lang="en-US" altLang="zh-CN" sz="1800" dirty="0">
                <a:ea typeface="+mj-ea"/>
                <a:sym typeface="+mn-ea"/>
              </a:rPr>
              <a:t> </a:t>
            </a:r>
            <a:endParaRPr lang="en-US" altLang="zh-CN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ea typeface="+mj-ea"/>
                <a:sym typeface="+mn-ea"/>
              </a:rPr>
              <a:t>3</a:t>
            </a:r>
            <a:r>
              <a:rPr lang="zh-CN" altLang="en-US" sz="1800" dirty="0">
                <a:ea typeface="+mj-ea"/>
                <a:sym typeface="+mn-ea"/>
              </a:rPr>
              <a:t>、确定每个特征中不同类别的数量 </a:t>
            </a:r>
            <a:endParaRPr lang="zh-CN" altLang="en-US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encoder.fit(data)</a:t>
            </a:r>
            <a:endParaRPr lang="en-US" altLang="zh-CN" dirty="0" err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ea typeface="+mj-ea"/>
                <a:sym typeface="+mn-ea"/>
              </a:rPr>
              <a:t>4</a:t>
            </a:r>
            <a:r>
              <a:rPr lang="zh-CN" altLang="en-US" sz="1800" dirty="0">
                <a:ea typeface="+mj-ea"/>
                <a:sym typeface="+mn-ea"/>
              </a:rPr>
              <a:t>、将原始类别数据转换为整数编码</a:t>
            </a:r>
            <a:endParaRPr lang="zh-CN" altLang="en-US" sz="1800" dirty="0">
              <a:ea typeface="+mj-ea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err="1">
                <a:cs typeface="微软雅黑" panose="020B0503020204020204" pitchFamily="34" charset="-122"/>
                <a:sym typeface="+mn-ea"/>
              </a:rPr>
              <a:t>encoded_data = encoder.transform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dirty="0">
                <a:solidFill>
                  <a:srgbClr val="FF0000"/>
                </a:solidFill>
                <a:cs typeface="微软雅黑" panose="020B0503020204020204" pitchFamily="34" charset="-122"/>
                <a:sym typeface="+mn-ea"/>
              </a:rPr>
              <a:t>data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)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数据变换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、类别型数据数值化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独热编码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数据变换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、类别型数据数值化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2450" y="2359025"/>
            <a:ext cx="1133792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sklearn.preprocessing import OneHotEncoder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 = pd.DataFrame({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'color': ['red', 'green', 'blue'],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})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encoder = OneHotEncoder(sparse=False)  # #初始化OneHotEncoder对象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encoder.fit(data)  # 使用fit方法学习数据的结构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encoded_data = encoder.transform(data)  # 使用transform方法将数据转换为独热编码格式 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encoded_data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241898" y="2359547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551429" y="2071365"/>
            <a:ext cx="612000" cy="576000"/>
          </a:xfrm>
          <a:prstGeom prst="ellipse">
            <a:avLst/>
          </a:prstGeom>
          <a:solidFill>
            <a:srgbClr val="105BCA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593013" y="2933954"/>
            <a:ext cx="4859850" cy="720000"/>
          </a:xfrm>
          <a:prstGeom prst="actionButtonBlank">
            <a:avLst/>
          </a:prstGeom>
          <a:solidFill>
            <a:srgbClr val="105BCA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数据转换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593013" y="1999365"/>
            <a:ext cx="4859850" cy="684000"/>
          </a:xfrm>
          <a:prstGeom prst="actionButtonBlank">
            <a:avLst/>
          </a:prstGeom>
          <a:solidFill>
            <a:srgbClr val="105BCA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551429" y="3005954"/>
            <a:ext cx="612000" cy="576000"/>
          </a:xfrm>
          <a:prstGeom prst="ellipse">
            <a:avLst/>
          </a:prstGeom>
          <a:solidFill>
            <a:srgbClr val="105BCA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3593648" y="3949319"/>
            <a:ext cx="4859850" cy="720000"/>
          </a:xfrm>
          <a:prstGeom prst="actionButtonBlank">
            <a:avLst/>
          </a:prstGeom>
          <a:solidFill>
            <a:srgbClr val="FFAD13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数据降维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2552064" y="4021319"/>
            <a:ext cx="612000" cy="576000"/>
          </a:xfrm>
          <a:prstGeom prst="ellipse">
            <a:avLst/>
          </a:prstGeom>
          <a:solidFill>
            <a:srgbClr val="FFAD13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741969"/>
            <a:ext cx="11107601" cy="1077432"/>
          </a:xfrm>
        </p:spPr>
        <p:txBody>
          <a:bodyPr/>
          <a:lstStyle/>
          <a:p>
            <a:r>
              <a:rPr lang="zh-CN" altLang="en-US" dirty="0"/>
              <a:t>直观认识困难：生活中难以直接理解高维空间的结构和关系。</a:t>
            </a:r>
            <a:endParaRPr lang="zh-CN" altLang="en-US" dirty="0"/>
          </a:p>
          <a:p>
            <a:r>
              <a:rPr lang="zh-CN" altLang="en-US" dirty="0"/>
              <a:t>计算资源消耗大：复杂数据导致算法运行时间长，成本高。</a:t>
            </a:r>
            <a:endParaRPr lang="zh-CN" altLang="en-US" dirty="0"/>
          </a:p>
          <a:p>
            <a:r>
              <a:rPr lang="zh-CN" altLang="en-US" dirty="0"/>
              <a:t>过度拟合风险：高维数据易导致模型训练过度拟合，降低泛化能力。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数据降维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/>
              <a:t>高维数据的挑战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199120" y="1950720"/>
            <a:ext cx="3909060" cy="3171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398145" y="3429000"/>
            <a:ext cx="74168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latinLnBrk="0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降维的意义：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latinLnBrk="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简化数据复杂性：减少算法训练中的存储和计算需求。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latinLnBrk="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提升可视化效果：将高维数据映射到2D或3D空间，便于直观分析。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latinLnBrk="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保持数据关系：降维过程中尽量保持原数据点间的结构关系。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3545" y="5735955"/>
            <a:ext cx="92259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1800" dirty="0"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降维是将高维度的数据保留下最重要的一些特征，去除噪声和不重要的特征，从而实现提升数据处理速度的目的。</a:t>
            </a:r>
            <a:endParaRPr lang="zh-CN" altLang="en-US" sz="1800" dirty="0"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741969"/>
            <a:ext cx="11107601" cy="1077432"/>
          </a:xfrm>
        </p:spPr>
        <p:txBody>
          <a:bodyPr/>
          <a:lstStyle/>
          <a:p>
            <a:r>
              <a:rPr lang="zh-CN" altLang="en-US" dirty="0"/>
              <a:t>PCA 是一种线性降维方法，它通过正交变换将原始特征空间中的线性相关变量转换为</a:t>
            </a:r>
            <a:r>
              <a:rPr lang="zh-CN" altLang="en-US" dirty="0">
                <a:solidFill>
                  <a:srgbClr val="FF0000"/>
                </a:solidFill>
              </a:rPr>
              <a:t>新的</a:t>
            </a:r>
            <a:r>
              <a:rPr lang="zh-CN" altLang="en-US" dirty="0"/>
              <a:t>线性无关变量，称为主成分。这些主成分按照方差大小排序，通常选择前几个主成分来表示数据，从而实现降维。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数据降维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/>
              <a:t>主成分分析（</a:t>
            </a:r>
            <a:r>
              <a:rPr lang="en-US" altLang="zh-CN"/>
              <a:t>PCA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2110" y="2719061"/>
            <a:ext cx="909955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sklearn.decomposition import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PCA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PCA(n_components=3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#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指定保留的特征数为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.fit(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feature_data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#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计算数据的主成分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_pca =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pca.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feature_data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)#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对样本数据进行降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维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并查看降维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243570" y="2942590"/>
            <a:ext cx="3909060" cy="3171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0850" y="958850"/>
            <a:ext cx="11107420" cy="572643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数据预处理或特征工程的类，将原始数据转换为更适合机器学习模型的形式</a:t>
            </a: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ym typeface="+mn-ea"/>
              </a:rPr>
              <a:t>一致性原则</a:t>
            </a:r>
            <a:r>
              <a:rPr lang="zh-CN" altLang="en-US" dirty="0">
                <a:sym typeface="+mn-ea"/>
              </a:rPr>
              <a:t>：所有对象的接口一致且简单</a:t>
            </a:r>
            <a:endParaRPr lang="zh-CN" altLang="en-US" dirty="0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转换器主要有如下 </a:t>
            </a:r>
            <a:r>
              <a:rPr lang="en-US" altLang="zh-CN" dirty="0"/>
              <a:t>3 </a:t>
            </a:r>
            <a:r>
              <a:rPr lang="zh-CN" altLang="en-US" dirty="0"/>
              <a:t>个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2"/>
            <a:r>
              <a:rPr lang="zh-CN" altLang="en-US" sz="1600" dirty="0">
                <a:sym typeface="+mn-ea"/>
              </a:rPr>
              <a:t>初始化：</a:t>
            </a:r>
            <a:r>
              <a:rPr lang="en-US" altLang="zh-CN" sz="1600" dirty="0">
                <a:sym typeface="+mn-ea"/>
              </a:rPr>
              <a:t>   </a:t>
            </a:r>
            <a:r>
              <a:rPr lang="en-US" altLang="zh-CN" sz="1600" dirty="0" err="1">
                <a:sym typeface="+mn-ea"/>
              </a:rPr>
              <a:t>trm</a:t>
            </a:r>
            <a:r>
              <a:rPr lang="en-US" altLang="zh-CN" sz="1600" dirty="0">
                <a:sym typeface="+mn-ea"/>
              </a:rPr>
              <a:t> = </a:t>
            </a:r>
            <a:r>
              <a:rPr lang="en-US" altLang="zh-CN" sz="1600" dirty="0" smtClean="0">
                <a:sym typeface="+mn-ea"/>
              </a:rPr>
              <a:t>Constructor(</a:t>
            </a:r>
            <a:r>
              <a:rPr lang="en-US" altLang="zh-CN" sz="1600" dirty="0" err="1" smtClean="0">
                <a:sym typeface="+mn-ea"/>
              </a:rPr>
              <a:t>hyperparam</a:t>
            </a:r>
            <a:r>
              <a:rPr lang="en-US" altLang="zh-CN" sz="1600" dirty="0">
                <a:sym typeface="+mn-ea"/>
              </a:rPr>
              <a:t>)</a:t>
            </a:r>
            <a:endParaRPr lang="en-US" altLang="zh-CN" sz="1600" dirty="0"/>
          </a:p>
          <a:p>
            <a:pPr lvl="2"/>
            <a:r>
              <a:rPr lang="en-US" altLang="zh-CN" sz="1600" dirty="0">
                <a:sym typeface="+mn-ea"/>
              </a:rPr>
              <a:t>fit</a:t>
            </a:r>
            <a:r>
              <a:rPr lang="zh-CN" altLang="en-US" sz="1600" dirty="0">
                <a:sym typeface="+mn-ea"/>
              </a:rPr>
              <a:t>计算参数：</a:t>
            </a:r>
            <a:r>
              <a:rPr lang="en-US" altLang="zh-CN" sz="1600" dirty="0" err="1">
                <a:sym typeface="+mn-ea"/>
              </a:rPr>
              <a:t>trm.fit</a:t>
            </a:r>
            <a:r>
              <a:rPr lang="en-US" altLang="zh-CN" sz="1600" dirty="0">
                <a:sym typeface="+mn-ea"/>
              </a:rPr>
              <a:t>(X</a:t>
            </a:r>
            <a:r>
              <a:rPr lang="en-US" altLang="zh-CN" sz="1600" dirty="0" smtClean="0">
                <a:sym typeface="+mn-ea"/>
              </a:rPr>
              <a:t>)</a:t>
            </a:r>
            <a:endParaRPr lang="en-US" altLang="zh-CN" sz="1600" dirty="0"/>
          </a:p>
          <a:p>
            <a:pPr lvl="2"/>
            <a:r>
              <a:rPr lang="en-US" altLang="zh-CN" sz="1600" dirty="0" smtClean="0">
                <a:sym typeface="+mn-ea"/>
              </a:rPr>
              <a:t>transform</a:t>
            </a:r>
            <a:r>
              <a:rPr lang="zh-CN" altLang="en-US" sz="1600" dirty="0" smtClean="0">
                <a:sym typeface="+mn-ea"/>
              </a:rPr>
              <a:t>转换数据</a:t>
            </a:r>
            <a:r>
              <a:rPr lang="zh-CN" altLang="en-US" sz="1600" dirty="0">
                <a:sym typeface="+mn-ea"/>
              </a:rPr>
              <a:t>：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err="1">
                <a:sym typeface="+mn-ea"/>
              </a:rPr>
              <a:t>X_trm</a:t>
            </a:r>
            <a:r>
              <a:rPr lang="en-US" altLang="zh-CN" sz="1600" dirty="0">
                <a:sym typeface="+mn-ea"/>
              </a:rPr>
              <a:t> = </a:t>
            </a:r>
            <a:r>
              <a:rPr lang="en-US" altLang="zh-CN" sz="1600" dirty="0" err="1">
                <a:sym typeface="+mn-ea"/>
              </a:rPr>
              <a:t>trm.transform</a:t>
            </a:r>
            <a:r>
              <a:rPr lang="en-US" altLang="zh-CN" sz="1600" dirty="0">
                <a:sym typeface="+mn-ea"/>
              </a:rPr>
              <a:t>(</a:t>
            </a:r>
            <a:r>
              <a:rPr lang="en-US" altLang="zh-CN" sz="1600" dirty="0" err="1">
                <a:sym typeface="+mn-ea"/>
              </a:rPr>
              <a:t>X</a:t>
            </a:r>
            <a:r>
              <a:rPr lang="en-US" altLang="zh-CN" sz="1600" dirty="0">
                <a:sym typeface="+mn-ea"/>
              </a:rPr>
              <a:t>)</a:t>
            </a:r>
            <a:endParaRPr lang="en-US" altLang="zh-CN" sz="1600" dirty="0">
              <a:sym typeface="+mn-ea"/>
            </a:endParaRPr>
          </a:p>
          <a:p>
            <a:pPr marL="362585" lvl="2" indent="-362585" algn="l">
              <a:lnSpc>
                <a:spcPct val="150000"/>
              </a:lnSpc>
              <a:spcBef>
                <a:spcPts val="1000"/>
              </a:spcBef>
              <a:buClr>
                <a:srgbClr val="032089"/>
              </a:buClr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常见的转换器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Bef>
                <a:spcPts val="500"/>
              </a:spcBef>
              <a:buSzTx/>
              <a:buChar char="•"/>
            </a:pPr>
            <a:r>
              <a:rPr lang="en-US" altLang="zh-CN" sz="1600" dirty="0" smtClean="0"/>
              <a:t>SimpleImputer</a:t>
            </a:r>
            <a:r>
              <a:rPr lang="zh-CN" altLang="en-US" sz="1600" dirty="0" smtClean="0"/>
              <a:t>：用于填充数据中的缺失值的。</a:t>
            </a:r>
            <a:endParaRPr lang="en-US" altLang="zh-CN" sz="1600" dirty="0" smtClean="0"/>
          </a:p>
          <a:p>
            <a:pPr lvl="1" algn="l">
              <a:lnSpc>
                <a:spcPct val="150000"/>
              </a:lnSpc>
              <a:spcBef>
                <a:spcPts val="500"/>
              </a:spcBef>
              <a:buSzTx/>
              <a:buChar char="•"/>
            </a:pPr>
            <a:r>
              <a:rPr lang="en-US" altLang="zh-CN" sz="1600" dirty="0" smtClean="0"/>
              <a:t>StandardScaler：用于标准化特征，使其具有零均值和单位方差。</a:t>
            </a:r>
            <a:endParaRPr lang="en-US" altLang="zh-CN" sz="1600" dirty="0" smtClean="0"/>
          </a:p>
          <a:p>
            <a:pPr lvl="1" algn="l">
              <a:lnSpc>
                <a:spcPct val="150000"/>
              </a:lnSpc>
              <a:spcBef>
                <a:spcPts val="500"/>
              </a:spcBef>
              <a:buSzTx/>
              <a:buChar char="•"/>
            </a:pPr>
            <a:r>
              <a:rPr lang="en-US" altLang="zh-CN" sz="1600" dirty="0" smtClean="0"/>
              <a:t>MinMaxScaler：将特征缩放到指定的最小值和最大值之间。</a:t>
            </a:r>
            <a:endParaRPr lang="en-US" altLang="zh-CN" sz="1600" dirty="0" smtClean="0"/>
          </a:p>
          <a:p>
            <a:pPr lvl="1" algn="l">
              <a:lnSpc>
                <a:spcPct val="150000"/>
              </a:lnSpc>
              <a:spcBef>
                <a:spcPts val="500"/>
              </a:spcBef>
              <a:buSzTx/>
              <a:buChar char="•"/>
            </a:pPr>
            <a:r>
              <a:rPr lang="en-US" altLang="zh-CN" sz="1600" dirty="0" smtClean="0"/>
              <a:t>OrdinalEncoder</a:t>
            </a:r>
            <a:r>
              <a:rPr lang="zh-CN" altLang="en-US" sz="1600" dirty="0" smtClean="0"/>
              <a:t>：将有序类别变量转换为数字的编码</a:t>
            </a:r>
            <a:endParaRPr lang="zh-CN" altLang="en-US" sz="1600" dirty="0" smtClean="0"/>
          </a:p>
          <a:p>
            <a:pPr lvl="1" algn="l">
              <a:lnSpc>
                <a:spcPct val="150000"/>
              </a:lnSpc>
              <a:spcBef>
                <a:spcPts val="500"/>
              </a:spcBef>
              <a:buSzTx/>
              <a:buChar char="•"/>
            </a:pPr>
            <a:r>
              <a:rPr lang="en-US" altLang="zh-CN" sz="1600" dirty="0" smtClean="0"/>
              <a:t>OneHotEncoder：将类别变量转换为独热编码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Bef>
                <a:spcPts val="500"/>
              </a:spcBef>
              <a:buSzTx/>
              <a:buChar char="•"/>
            </a:pPr>
            <a:r>
              <a:rPr lang="en-US" altLang="zh-CN" sz="1800" dirty="0" smtClean="0">
                <a:sym typeface="+mn-ea"/>
              </a:rPr>
              <a:t>PCA：主成分分析，用于降维。</a:t>
            </a:r>
            <a:endParaRPr lang="en-US" altLang="zh-CN" sz="1800" dirty="0" smtClean="0"/>
          </a:p>
          <a:p>
            <a:pPr lvl="1" algn="l">
              <a:lnSpc>
                <a:spcPct val="150000"/>
              </a:lnSpc>
              <a:spcBef>
                <a:spcPts val="500"/>
              </a:spcBef>
              <a:buSzTx/>
              <a:buChar char="•"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转换器（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Transformers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）</a:t>
            </a:r>
            <a:endParaRPr lang="zh-CN" altLang="en-US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53340" y="1247140"/>
          <a:ext cx="12076430" cy="4324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220"/>
                <a:gridCol w="3926205"/>
                <a:gridCol w="3319780"/>
                <a:gridCol w="2943225"/>
              </a:tblGrid>
              <a:tr h="6153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转换器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作用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初始化转换器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 dirty="0">
                          <a:solidFill>
                            <a:schemeClr val="bg1"/>
                          </a:solidFill>
                        </a:rPr>
                        <a:t>计算参数并转换数据</a:t>
                      </a:r>
                      <a:endParaRPr lang="zh-CN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645795">
                <a:tc>
                  <a:txBody>
                    <a:bodyPr/>
                    <a:lstStyle/>
                    <a:p>
                      <a:pPr marL="0" lvl="1"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buSzTx/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SimpleImputer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 dirty="0" smtClean="0">
                          <a:sym typeface="+mn-ea"/>
                        </a:rPr>
                        <a:t>用于填充数据中的缺失值的。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trm</a:t>
                      </a:r>
                      <a:r>
                        <a:rPr lang="en-US" altLang="zh-CN" sz="1800" dirty="0">
                          <a:sym typeface="+mn-ea"/>
                        </a:rPr>
                        <a:t> = </a:t>
                      </a:r>
                      <a:r>
                        <a:rPr lang="en-US" altLang="zh-CN" dirty="0" err="1"/>
                        <a:t>SimpleImputer</a:t>
                      </a:r>
                      <a:r>
                        <a:rPr lang="en-US" altLang="zh-CN" dirty="0"/>
                        <a:t>()</a:t>
                      </a:r>
                      <a:endParaRPr lang="en-US" altLang="zh-CN" dirty="0"/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X_trm</a:t>
                      </a:r>
                      <a:r>
                        <a:rPr lang="en-US" altLang="zh-CN" sz="1800" dirty="0">
                          <a:sym typeface="+mn-ea"/>
                        </a:rPr>
                        <a:t>=</a:t>
                      </a:r>
                      <a:r>
                        <a:rPr lang="en-US" altLang="zh-CN" sz="1800" dirty="0" err="1">
                          <a:sym typeface="+mn-ea"/>
                        </a:rPr>
                        <a:t>t</a:t>
                      </a:r>
                      <a:r>
                        <a:rPr lang="en-US" altLang="zh-CN" dirty="0" err="1"/>
                        <a:t>rm.fit_transform</a:t>
                      </a:r>
                      <a:r>
                        <a:rPr lang="en-US" altLang="zh-CN" dirty="0"/>
                        <a:t>(X)</a:t>
                      </a:r>
                      <a:endParaRPr lang="en-US" altLang="zh-CN" dirty="0"/>
                    </a:p>
                  </a:txBody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pPr marL="0" lvl="1"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buSzTx/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StandardScaler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用于标准化特征，使其具有零均值和单位方差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trm</a:t>
                      </a:r>
                      <a:r>
                        <a:rPr lang="en-US" altLang="zh-CN" sz="1800" dirty="0">
                          <a:sym typeface="+mn-ea"/>
                        </a:rPr>
                        <a:t> = </a:t>
                      </a:r>
                      <a:r>
                        <a:rPr lang="en-US" altLang="zh-CN" sz="1800" dirty="0" smtClean="0">
                          <a:sym typeface="+mn-ea"/>
                        </a:rPr>
                        <a:t>StandardScaler</a:t>
                      </a:r>
                      <a:r>
                        <a:rPr lang="en-US" altLang="zh-CN" dirty="0"/>
                        <a:t>()</a:t>
                      </a:r>
                      <a:endParaRPr lang="en-US" altLang="zh-CN" dirty="0"/>
                    </a:p>
                  </a:txBody>
                  <a:tcPr anchor="ctr"/>
                </a:tc>
                <a:tc vMerge="1">
                  <a:tcPr anchor="ctr"/>
                </a:tc>
              </a:tr>
              <a:tr h="644525">
                <a:tc>
                  <a:txBody>
                    <a:bodyPr/>
                    <a:lstStyle/>
                    <a:p>
                      <a:pPr marL="0" lvl="1"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buSzTx/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MinMaxScaler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将特征缩放到指定的最小值和最大值之间。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trm = </a:t>
                      </a:r>
                      <a:r>
                        <a:rPr lang="en-US" altLang="zh-CN" sz="1800" dirty="0" smtClean="0">
                          <a:sym typeface="+mn-ea"/>
                        </a:rPr>
                        <a:t>MinMaxScaler()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pPr marL="0" lvl="1"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buSzTx/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OrdinalEncoder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800" dirty="0" smtClean="0">
                          <a:sym typeface="+mn-ea"/>
                        </a:rPr>
                        <a:t>将有序类别变量转换为数字的编码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trm = </a:t>
                      </a:r>
                      <a:r>
                        <a:rPr lang="en-US" altLang="zh-CN" sz="1800" dirty="0" smtClean="0">
                          <a:sym typeface="+mn-ea"/>
                        </a:rPr>
                        <a:t>OrdinalEncoder()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 anchor="ctr"/>
                </a:tc>
              </a:tr>
              <a:tr h="645160">
                <a:tc>
                  <a:txBody>
                    <a:bodyPr/>
                    <a:lstStyle/>
                    <a:p>
                      <a:pPr marL="0" lvl="1"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buSzTx/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OneHotEncoder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将类别变量转换为独热编码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trm = </a:t>
                      </a:r>
                      <a:r>
                        <a:rPr lang="en-US" altLang="zh-CN" sz="1800" dirty="0" smtClean="0">
                          <a:sym typeface="+mn-ea"/>
                        </a:rPr>
                        <a:t>OneHotEncoder()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 anchor="ctr"/>
                </a:tc>
              </a:tr>
              <a:tr h="483870">
                <a:tc>
                  <a:txBody>
                    <a:bodyPr/>
                    <a:lstStyle/>
                    <a:p>
                      <a:pPr marL="0" lvl="1" indent="0" algn="l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buSzTx/>
                        <a:buNone/>
                      </a:pPr>
                      <a:r>
                        <a:rPr lang="en-US" altLang="zh-CN" dirty="0"/>
                        <a:t>PCA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800" dirty="0" smtClean="0">
                          <a:sym typeface="+mn-ea"/>
                        </a:rPr>
                        <a:t>主成分分析，用于降维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US" altLang="zh-CN" sz="1800" dirty="0" err="1">
                          <a:sym typeface="+mn-ea"/>
                        </a:rPr>
                        <a:t>trm</a:t>
                      </a:r>
                      <a:r>
                        <a:rPr lang="en-US" altLang="zh-CN" sz="1800" dirty="0">
                          <a:sym typeface="+mn-ea"/>
                        </a:rPr>
                        <a:t> = PCA()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转换器的使用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241898" y="2359547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551429" y="2071365"/>
            <a:ext cx="612000" cy="576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593013" y="2933954"/>
            <a:ext cx="4859850" cy="720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数据转换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593013" y="1999365"/>
            <a:ext cx="4859850" cy="684000"/>
          </a:xfrm>
          <a:prstGeom prst="actionButtonBlank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551429" y="3005954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3593648" y="3949319"/>
            <a:ext cx="4859850" cy="720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数据降维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val 15"/>
          <p:cNvSpPr>
            <a:spLocks noChangeArrowheads="1"/>
          </p:cNvSpPr>
          <p:nvPr/>
        </p:nvSpPr>
        <p:spPr bwMode="auto">
          <a:xfrm>
            <a:off x="2552064" y="4021319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0634" y="1244763"/>
            <a:ext cx="11107601" cy="4369231"/>
          </a:xfrm>
        </p:spPr>
        <p:txBody>
          <a:bodyPr/>
          <a:lstStyle/>
          <a:p>
            <a:r>
              <a:rPr lang="zh-CN" altLang="en-US" sz="1800" dirty="0">
                <a:sym typeface="+mn-ea"/>
              </a:rPr>
              <a:t>实现机器学习算法的类。它们的主要任务是拟合数据并做出预测</a:t>
            </a:r>
            <a:endParaRPr lang="zh-CN" altLang="en-US" sz="1800" dirty="0">
              <a:sym typeface="+mn-ea"/>
            </a:endParaRPr>
          </a:p>
          <a:p>
            <a:r>
              <a:rPr lang="zh-CN" altLang="en-US" sz="1800" dirty="0">
                <a:sym typeface="+mn-ea"/>
              </a:rPr>
              <a:t>估计器主要有如下</a:t>
            </a:r>
            <a:r>
              <a:rPr lang="en-US" altLang="zh-CN" sz="1800" dirty="0">
                <a:sym typeface="+mn-ea"/>
              </a:rPr>
              <a:t>3</a:t>
            </a:r>
            <a:r>
              <a:rPr lang="zh-CN" altLang="en-US" sz="1800" dirty="0">
                <a:sym typeface="+mn-ea"/>
              </a:rPr>
              <a:t>个方法</a:t>
            </a:r>
            <a:endParaRPr lang="zh-CN" altLang="en-US" sz="1800" dirty="0">
              <a:sym typeface="+mn-ea"/>
            </a:endParaRPr>
          </a:p>
          <a:p>
            <a:pPr lvl="1" algn="l">
              <a:buSzTx/>
            </a:pPr>
            <a:r>
              <a:rPr lang="zh-CN" altLang="en-US" sz="1800" dirty="0" smtClean="0">
                <a:sym typeface="+mn-ea"/>
              </a:rPr>
              <a:t>初始化：</a:t>
            </a:r>
            <a:r>
              <a:rPr lang="zh-CN" altLang="en-US" sz="1800" dirty="0">
                <a:sym typeface="+mn-ea"/>
              </a:rPr>
              <a:t>model = Constructor(hyperparam)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fit使用训练数据拟合模型：</a:t>
            </a:r>
            <a:endParaRPr lang="zh-CN" altLang="en-US" sz="1800" dirty="0">
              <a:sym typeface="+mn-ea"/>
            </a:endParaRPr>
          </a:p>
          <a:p>
            <a:pPr lvl="2"/>
            <a:r>
              <a:rPr lang="zh-CN" altLang="en-US" sz="1800" dirty="0" smtClean="0">
                <a:sym typeface="+mn-ea"/>
              </a:rPr>
              <a:t>无监督学习 </a:t>
            </a:r>
            <a:r>
              <a:rPr lang="zh-CN" altLang="en-US" sz="1800" dirty="0">
                <a:sym typeface="+mn-ea"/>
              </a:rPr>
              <a:t>-</a:t>
            </a:r>
            <a:r>
              <a:rPr lang="en-US" altLang="zh-CN" sz="1800" dirty="0">
                <a:sym typeface="+mn-ea"/>
              </a:rPr>
              <a:t>model.fit(X_train)</a:t>
            </a:r>
            <a:endParaRPr lang="en-US" altLang="zh-CN" sz="1800" dirty="0">
              <a:sym typeface="+mn-ea"/>
            </a:endParaRPr>
          </a:p>
          <a:p>
            <a:pPr lvl="2"/>
            <a:r>
              <a:rPr lang="zh-CN" altLang="en-US" sz="1800" dirty="0">
                <a:sym typeface="+mn-ea"/>
              </a:rPr>
              <a:t>有监督学习 - model.fit(X_train, y_train)</a:t>
            </a:r>
            <a:endParaRPr lang="zh-CN" altLang="en-US" sz="1800" dirty="0">
              <a:sym typeface="+mn-ea"/>
            </a:endParaRPr>
          </a:p>
          <a:p>
            <a:pPr marL="362585" lvl="1" indent="-362585" algn="l">
              <a:lnSpc>
                <a:spcPct val="150000"/>
              </a:lnSpc>
              <a:spcBef>
                <a:spcPts val="100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常见的估计器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LogisticRegression：逻辑回归分类器。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RandomForestClassifier：随机森林分类器。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SVM：支持向量机。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LinearRegression：线性回归模型。</a:t>
            </a:r>
            <a:endParaRPr lang="zh-CN" altLang="en-US" sz="18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估计器（Estimators）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244763"/>
            <a:ext cx="11107601" cy="4369231"/>
          </a:xfrm>
        </p:spPr>
        <p:txBody>
          <a:bodyPr/>
          <a:lstStyle/>
          <a:p>
            <a:pPr marL="0" lvl="1">
              <a:buFont typeface="Wingdings" panose="05000000000000000000" charset="0"/>
              <a:buChar char="Ø"/>
            </a:pPr>
            <a:r>
              <a:rPr lang="zh-CN" altLang="en-US" sz="1800" dirty="0">
                <a:sym typeface="+mn-ea"/>
              </a:rPr>
              <a:t>评估模型在测试数据上的性能。对于监督学习问题，这通常是计算预测的准确性、精度、召回率或类似的度量。</a:t>
            </a:r>
            <a:endParaRPr lang="zh-CN" altLang="en-US" sz="1800" dirty="0">
              <a:sym typeface="+mn-ea"/>
            </a:endParaRPr>
          </a:p>
          <a:p>
            <a:pPr marL="0" lvl="1">
              <a:buFont typeface="Wingdings" panose="05000000000000000000" charset="0"/>
              <a:buChar char="Ø"/>
            </a:pPr>
            <a:r>
              <a:rPr lang="zh-CN" altLang="en-US" sz="1800" dirty="0">
                <a:sym typeface="+mn-ea"/>
              </a:rPr>
              <a:t>predict：</a:t>
            </a:r>
            <a:r>
              <a:rPr lang="en-US" altLang="zh-CN" sz="1800" dirty="0" err="1" smtClean="0">
                <a:sym typeface="+mn-ea"/>
              </a:rPr>
              <a:t>y_pred</a:t>
            </a:r>
            <a:r>
              <a:rPr lang="en-US" altLang="zh-CN" sz="1800" dirty="0" smtClean="0">
                <a:sym typeface="+mn-ea"/>
              </a:rPr>
              <a:t> </a:t>
            </a:r>
            <a:r>
              <a:rPr lang="en-US" altLang="zh-CN" sz="1800" dirty="0">
                <a:sym typeface="+mn-ea"/>
              </a:rPr>
              <a:t>= </a:t>
            </a:r>
            <a:r>
              <a:rPr lang="en-US" altLang="zh-CN" sz="1800" dirty="0" err="1">
                <a:sym typeface="+mn-ea"/>
              </a:rPr>
              <a:t>model.predict</a:t>
            </a:r>
            <a:r>
              <a:rPr lang="en-US" altLang="zh-CN" sz="1800" dirty="0">
                <a:sym typeface="+mn-ea"/>
              </a:rPr>
              <a:t>(</a:t>
            </a:r>
            <a:r>
              <a:rPr lang="en-US" altLang="zh-CN" sz="1800" dirty="0" err="1">
                <a:sym typeface="+mn-ea"/>
              </a:rPr>
              <a:t>X_test</a:t>
            </a:r>
            <a:r>
              <a:rPr lang="en-US" altLang="zh-CN" sz="1800" dirty="0" smtClean="0">
                <a:sym typeface="+mn-ea"/>
              </a:rPr>
              <a:t>)</a:t>
            </a:r>
            <a:endParaRPr lang="en-US" altLang="zh-CN" sz="1800" dirty="0" smtClean="0">
              <a:sym typeface="+mn-ea"/>
            </a:endParaRPr>
          </a:p>
          <a:p>
            <a:pPr marL="362585" lvl="1" indent="-362585" algn="l">
              <a:lnSpc>
                <a:spcPct val="150000"/>
              </a:lnSpc>
              <a:spcBef>
                <a:spcPts val="100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常见的预测器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LogisticRegression：逻辑回归分类器。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RandomForestClassifier：随机森林分类器。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SVM：支持向量机。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ym typeface="+mn-ea"/>
              </a:rPr>
              <a:t>LinearRegression：线性回归模型。</a:t>
            </a:r>
            <a:endParaRPr lang="zh-CN" altLang="en-US" sz="1800" dirty="0">
              <a:sym typeface="+mn-ea"/>
            </a:endParaRPr>
          </a:p>
          <a:p>
            <a:pPr marL="0" lvl="1"/>
            <a:endParaRPr lang="zh-CN" altLang="en-US" sz="1800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预测器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39240" y="5702300"/>
            <a:ext cx="71780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57505" lvl="1" algn="l">
              <a:lnSpc>
                <a:spcPct val="150000"/>
              </a:lnSpc>
              <a:spcBef>
                <a:spcPts val="1000"/>
              </a:spcBef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练习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完整的项目实践</a:t>
            </a:r>
            <a:endParaRPr 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741805"/>
            <a:ext cx="11107420" cy="322834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# 导入wine酒模块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from sklearn.datasets import load_wine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numpy as np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wine = load_wine()</a:t>
            </a:r>
            <a:r>
              <a:rPr lang="zh-CN" altLang="en-US">
                <a:sym typeface="+mn-ea"/>
              </a:rPr>
              <a:t># 加载wine数据集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X = wine.data</a:t>
            </a:r>
            <a:r>
              <a:rPr lang="en-US" altLang="zh-CN"/>
              <a:t>   </a:t>
            </a:r>
            <a:r>
              <a:rPr lang="zh-CN" altLang="en-US">
                <a:sym typeface="+mn-ea"/>
              </a:rPr>
              <a:t># “data”是特征数据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y = wine.target</a:t>
            </a:r>
            <a:r>
              <a:rPr lang="en-US" altLang="zh-CN"/>
              <a:t>  </a:t>
            </a:r>
            <a:r>
              <a:rPr lang="zh-CN" altLang="en-US">
                <a:sym typeface="+mn-ea"/>
              </a:rPr>
              <a:t># “target”是目标变量数据(酒的类别标签)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拓展项目（选做）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wine酒数据集拆分、标准化和降维处理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534431" y="1426573"/>
            <a:ext cx="11107601" cy="426469"/>
          </a:xfrm>
        </p:spPr>
        <p:txBody>
          <a:bodyPr/>
          <a:lstStyle/>
          <a:p>
            <a:r>
              <a:rPr>
                <a:sym typeface="+mn-ea"/>
              </a:rPr>
              <a:t>在学习通提交作业。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清洗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anose="05000000000000000000" charset="0"/>
            </a:pPr>
            <a:r>
              <a:rPr lang="en-US" altLang="zh-CN" dirty="0">
                <a:solidFill>
                  <a:srgbClr val="0000FF"/>
                </a:solidFill>
                <a:sym typeface="+mn-ea"/>
              </a:rPr>
              <a:t>1</a:t>
            </a:r>
            <a:r>
              <a:rPr dirty="0" smtClean="0">
                <a:solidFill>
                  <a:srgbClr val="0000FF"/>
                </a:solidFill>
                <a:sym typeface="+mn-ea"/>
              </a:rPr>
              <a:t>、缺失值处理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zh-CN" altLang="en-US" sz="1800" b="0" dirty="0" smtClean="0"/>
              <a:t>删除</a:t>
            </a:r>
            <a:endParaRPr lang="zh-CN" altLang="en-US" sz="1800" dirty="0"/>
          </a:p>
          <a:p>
            <a:pPr lvl="1" rtl="0">
              <a:lnSpc>
                <a:spcPct val="150000"/>
              </a:lnSpc>
            </a:pPr>
            <a:r>
              <a:rPr lang="zh-CN" sz="1800" b="0" dirty="0" smtClean="0"/>
              <a:t>删除空值对应的数据（行）</a:t>
            </a:r>
            <a:endParaRPr lang="zh-CN" sz="1800" b="0" dirty="0" smtClean="0"/>
          </a:p>
          <a:p>
            <a:pPr lvl="2" rtl="0">
              <a:lnSpc>
                <a:spcPct val="150000"/>
              </a:lnSpc>
            </a:pPr>
            <a:r>
              <a:rPr lang="zh-CN" sz="1800" dirty="0"/>
              <a:t>X.dropna(subset = ['total_bedrooms'],inplace = False)</a:t>
            </a:r>
            <a:endParaRPr lang="zh-CN" sz="1800" dirty="0"/>
          </a:p>
          <a:p>
            <a:pPr lvl="1" rtl="0">
              <a:lnSpc>
                <a:spcPct val="150000"/>
              </a:lnSpc>
            </a:pPr>
            <a:r>
              <a:rPr lang="zh-CN" sz="1800" b="0" dirty="0" smtClean="0"/>
              <a:t>删除空值对应的特征（列）</a:t>
            </a:r>
            <a:endParaRPr lang="zh-CN" sz="1800" b="0" dirty="0" smtClean="0"/>
          </a:p>
          <a:p>
            <a:pPr lvl="2" rtl="0">
              <a:lnSpc>
                <a:spcPct val="150000"/>
              </a:lnSpc>
            </a:pPr>
            <a:r>
              <a:rPr lang="en-US" sz="1800" b="0" dirty="0" err="1" smtClean="0"/>
              <a:t>X.drop</a:t>
            </a:r>
            <a:r>
              <a:rPr lang="en-US" sz="1800" b="0" dirty="0" smtClean="0"/>
              <a:t>('</a:t>
            </a:r>
            <a:r>
              <a:rPr lang="en-US" sz="1800" b="0" dirty="0" err="1" smtClean="0"/>
              <a:t>total_bedrooms',axis</a:t>
            </a:r>
            <a:r>
              <a:rPr lang="en-US" sz="1800" b="0" dirty="0" smtClean="0"/>
              <a:t> = 1).</a:t>
            </a:r>
            <a:endParaRPr lang="en-US" sz="1800" b="0" dirty="0" smtClean="0"/>
          </a:p>
          <a:p>
            <a:pPr lvl="1" rtl="0"/>
            <a:r>
              <a:rPr lang="zh-CN" altLang="en-US" sz="1800" b="0" dirty="0" smtClean="0"/>
              <a:t>缺点：通过减少数据量或特征，会造成资源浪费，丢弃了大量隐藏在数据中的信息。</a:t>
            </a:r>
            <a:endParaRPr lang="zh-CN" altLang="en-US" sz="1800" dirty="0"/>
          </a:p>
          <a:p>
            <a:pPr lvl="1" rtl="0"/>
            <a:endParaRPr 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清洗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anose="05000000000000000000" charset="0"/>
            </a:pPr>
            <a:r>
              <a:rPr lang="en-US" altLang="zh-CN" dirty="0">
                <a:solidFill>
                  <a:srgbClr val="0000FF"/>
                </a:solidFill>
                <a:sym typeface="+mn-ea"/>
              </a:rPr>
              <a:t>1</a:t>
            </a:r>
            <a:r>
              <a:rPr dirty="0" smtClean="0">
                <a:solidFill>
                  <a:srgbClr val="0000FF"/>
                </a:solidFill>
                <a:sym typeface="+mn-ea"/>
              </a:rPr>
              <a:t>、缺失值处理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23545" y="1741805"/>
            <a:ext cx="11107420" cy="1976755"/>
          </a:xfrm>
        </p:spPr>
        <p:txBody>
          <a:bodyPr/>
          <a:lstStyle/>
          <a:p>
            <a:pPr lvl="0" rtl="0"/>
            <a:r>
              <a:rPr lang="zh-CN" altLang="en-US" sz="1800" b="0" dirty="0" smtClean="0"/>
              <a:t>数据插补</a:t>
            </a:r>
            <a:endParaRPr lang="zh-CN" altLang="en-US" sz="1800" dirty="0"/>
          </a:p>
          <a:p>
            <a:pPr lvl="1" algn="l" rtl="0">
              <a:buSzTx/>
            </a:pPr>
            <a:r>
              <a:rPr lang="en-US" sz="1800" b="0" dirty="0" smtClean="0"/>
              <a:t>通过已有的数据，预测和估计缺失数据的值，从而填补数据的空缺</a:t>
            </a:r>
            <a:endParaRPr lang="en-US" sz="1800" b="0" dirty="0" smtClean="0"/>
          </a:p>
          <a:p>
            <a:pPr lvl="1" algn="l" rtl="0">
              <a:buSzTx/>
            </a:pPr>
            <a:r>
              <a:rPr lang="en-US" sz="1800" b="0" dirty="0" smtClean="0"/>
              <a:t>插补策略：中位数、均值、众数来填补缺失值</a:t>
            </a:r>
            <a:endParaRPr lang="en-US" sz="1800" b="0" dirty="0" smtClean="0"/>
          </a:p>
          <a:p>
            <a:pPr lvl="1" algn="l" rtl="0">
              <a:buSzTx/>
            </a:pPr>
            <a:r>
              <a:rPr lang="zh-CN" altLang="en-US" sz="1800" b="0" dirty="0" smtClean="0"/>
              <a:t>转换器</a:t>
            </a:r>
            <a:r>
              <a:rPr lang="en-US" sz="1800" b="0" dirty="0" smtClean="0"/>
              <a:t>：</a:t>
            </a:r>
            <a:r>
              <a:rPr lang="en-US" sz="1800" dirty="0" smtClean="0">
                <a:sym typeface="+mn-ea"/>
              </a:rPr>
              <a:t>scikit-learn库中的impute模块下的SimpleImputer类 </a:t>
            </a:r>
            <a:endParaRPr lang="en-US" sz="1800" dirty="0" smtClean="0"/>
          </a:p>
          <a:p>
            <a:pPr lvl="1" rtl="0"/>
            <a:endParaRPr lang="zh-CN" sz="1800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000885" y="3768090"/>
          <a:ext cx="11982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5"/>
                <a:gridCol w="399415"/>
                <a:gridCol w="399415"/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8620760" y="4696460"/>
          <a:ext cx="342265" cy="39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</a:tblGrid>
              <a:tr h="3911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C55A1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5677535" y="3768090"/>
          <a:ext cx="342265" cy="39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</a:tblGrid>
              <a:tr h="391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4"/>
            </p:custDataLst>
          </p:nvPr>
        </p:nvGraphicFramePr>
        <p:xfrm>
          <a:off x="5710555" y="4405630"/>
          <a:ext cx="342265" cy="39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</a:tblGrid>
              <a:tr h="391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5"/>
            </p:custDataLst>
          </p:nvPr>
        </p:nvGraphicFramePr>
        <p:xfrm>
          <a:off x="5710555" y="5043170"/>
          <a:ext cx="342265" cy="39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</a:tblGrid>
              <a:tr h="391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6"/>
            </p:custDataLst>
          </p:nvPr>
        </p:nvGraphicFramePr>
        <p:xfrm>
          <a:off x="5710555" y="5680710"/>
          <a:ext cx="342265" cy="39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</a:tblGrid>
              <a:tr h="391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箭头连接符 11"/>
          <p:cNvCxnSpPr>
            <a:stCxn id="8" idx="3"/>
          </p:cNvCxnSpPr>
          <p:nvPr/>
        </p:nvCxnSpPr>
        <p:spPr>
          <a:xfrm flipV="1">
            <a:off x="6019800" y="3952240"/>
            <a:ext cx="848360" cy="11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3"/>
          </p:cNvCxnSpPr>
          <p:nvPr/>
        </p:nvCxnSpPr>
        <p:spPr>
          <a:xfrm>
            <a:off x="6052820" y="4601210"/>
            <a:ext cx="765175" cy="1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</p:cNvCxnSpPr>
          <p:nvPr/>
        </p:nvCxnSpPr>
        <p:spPr>
          <a:xfrm flipV="1">
            <a:off x="6052820" y="5237480"/>
            <a:ext cx="776605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</p:cNvCxnSpPr>
          <p:nvPr/>
        </p:nvCxnSpPr>
        <p:spPr>
          <a:xfrm flipV="1">
            <a:off x="6052820" y="5846445"/>
            <a:ext cx="798830" cy="29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945630" y="3780155"/>
            <a:ext cx="703580" cy="22326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680960" y="4888230"/>
            <a:ext cx="862965" cy="8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清洗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187599" y="1194225"/>
            <a:ext cx="11107601" cy="426469"/>
          </a:xfrm>
        </p:spPr>
        <p:txBody>
          <a:bodyPr/>
          <a:lstStyle/>
          <a:p>
            <a:pPr>
              <a:buFont typeface="Wingdings" panose="05000000000000000000" charset="0"/>
            </a:pPr>
            <a:r>
              <a:rPr b="1">
                <a:sym typeface="+mn-ea"/>
              </a:rPr>
              <a:t>SimpleImputer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7070" y="1662430"/>
            <a:ext cx="11768455" cy="1390015"/>
          </a:xfrm>
        </p:spPr>
        <p:txBody>
          <a:bodyPr/>
          <a:lstStyle/>
          <a:p>
            <a:pPr marL="285750" lvl="1" indent="-285750" rtl="0" latinLnBrk="0">
              <a:buFont typeface="Arial" panose="020B0604020202020204" pitchFamily="34" charset="0"/>
              <a:buChar char="•"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scikit-learn库中的一个类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rtl="0" latinLnBrk="0">
              <a:buFont typeface="Arial" panose="020B0604020202020204" pitchFamily="34" charset="0"/>
              <a:buChar char="•"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填充缺失值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rtl="0" latinLnBrk="0"/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SimpleImputer( *,missing_values=nan, strategy='mean', fill_value=None, verbose=0,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copy=True,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dd_indicator=False,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rtl="0" latinLnBrk="0">
              <a:buNone/>
            </a:pP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rtl="0" latinLnBrk="0">
              <a:buNone/>
            </a:pP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240155" y="3210560"/>
          <a:ext cx="85331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030"/>
                <a:gridCol w="67691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missing_values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定义哪些值被视为缺失值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strategy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定义用于填充缺失值的策略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fill_value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当使用常量策略时，用于填充的值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verbose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控制输出日志信息的数量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copy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是否创建数据的副本进行填充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add_indicator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是否添加一个指示器，以标记哪些值是原始数据中的缺失值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清洗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187599" y="1194225"/>
            <a:ext cx="11107601" cy="426469"/>
          </a:xfrm>
        </p:spPr>
        <p:txBody>
          <a:bodyPr/>
          <a:lstStyle/>
          <a:p>
            <a:pPr>
              <a:buFont typeface="Wingdings" panose="05000000000000000000" charset="0"/>
            </a:pPr>
            <a:r>
              <a:rPr b="1" dirty="0">
                <a:sym typeface="+mn-ea"/>
              </a:rPr>
              <a:t>SimpleImputer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87070" y="1662430"/>
            <a:ext cx="11768455" cy="454660"/>
          </a:xfrm>
        </p:spPr>
        <p:txBody>
          <a:bodyPr/>
          <a:lstStyle/>
          <a:p>
            <a:pPr marL="0" lvl="1" indent="0" rtl="0" latinLnBrk="0">
              <a:buNone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SimpleImputer( *,missing_values=nan,</a:t>
            </a:r>
            <a:r>
              <a:rPr 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strategy='mean'</a:t>
            </a: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fill_value=None, verbose=0,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copy=True,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dd_indicator=False,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rtl="0" latinLnBrk="0">
              <a:buFont typeface="Wingdings" panose="05000000000000000000" charset="0"/>
              <a:buChar char="Ø"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"mean"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 rtl="0" latinLnBrk="0">
              <a:buFont typeface="Arial" panose="020B0604020202020204" pitchFamily="34" charset="0"/>
              <a:buChar char="•"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描述：使用每列的平均值替换缺失值。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 rtl="0" latinLnBrk="0">
              <a:buFont typeface="Arial" panose="020B0604020202020204" pitchFamily="34" charset="0"/>
              <a:buChar char="•"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适用数据类型：仅适用于数值数据。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l" rtl="0" latinLnBrk="0">
              <a:buSzTx/>
              <a:buFont typeface="Wingdings" panose="05000000000000000000" charset="0"/>
              <a:buChar char="Ø"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"median"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 algn="l" rtl="0" latinLnBrk="0">
              <a:buClrTx/>
              <a:buSzTx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描述：使用每列的中位数替换缺失值。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 algn="l" rtl="0" latinLnBrk="0">
              <a:buClrTx/>
              <a:buSzTx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适用数据类型：仅适用于数值数据。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l" rtl="0" latinLnBrk="0">
              <a:buSzTx/>
              <a:buFont typeface="Wingdings" panose="05000000000000000000" charset="0"/>
              <a:buChar char="Ø"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"most_frequent"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 algn="l" rtl="0" latinLnBrk="0">
              <a:buClrTx/>
              <a:buSzTx/>
              <a:buChar char="•"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描述：使用每列出现最频繁的值替换缺失值。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 algn="l" rtl="0" latinLnBrk="0">
              <a:buClrTx/>
              <a:buSzTx/>
              <a:buChar char="•"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适用数据类型：适用于字符串或数值数据。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l" rtl="0" latinLnBrk="0">
              <a:buSzTx/>
              <a:buFont typeface="Wingdings" panose="05000000000000000000" charset="0"/>
              <a:buChar char="Ø"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"constant"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 algn="l" rtl="0" latinLnBrk="0">
              <a:buClrTx/>
              <a:buSzTx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描述：使用指定的fill_value替换缺失值。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 algn="l" rtl="0" latinLnBrk="0">
              <a:buClrTx/>
              <a:buSzTx/>
            </a:pPr>
            <a:r>
              <a:rPr 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适用数据类型：适用于字符串或数值数据。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rtl="0" latinLnBrk="0">
              <a:buNone/>
            </a:pP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ea typeface="+mj-ea"/>
                <a:sym typeface="+mn-ea"/>
              </a:rPr>
              <a:t>1</a:t>
            </a:r>
            <a:r>
              <a:rPr lang="zh-CN" altLang="en-US" sz="1800" dirty="0">
                <a:ea typeface="+mj-ea"/>
                <a:sym typeface="+mn-ea"/>
              </a:rPr>
              <a:t>、导入类</a:t>
            </a:r>
            <a:endParaRPr lang="zh-CN" altLang="en-US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ea typeface="+mj-ea"/>
                <a:sym typeface="+mn-ea"/>
              </a:rPr>
              <a:t>from sklearn.impute import SimpleImputer </a:t>
            </a:r>
            <a:endParaRPr lang="zh-CN" altLang="en-US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ea typeface="+mj-ea"/>
                <a:sym typeface="+mn-ea"/>
              </a:rPr>
              <a:t>2</a:t>
            </a:r>
            <a:r>
              <a:rPr lang="zh-CN" altLang="en-US" sz="1800" dirty="0">
                <a:ea typeface="+mj-ea"/>
                <a:sym typeface="+mn-ea"/>
              </a:rPr>
              <a:t>、初始化SimpleImputer 对象</a:t>
            </a:r>
            <a:endParaRPr lang="zh-CN" altLang="en-US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dirty="0">
                <a:ea typeface="+mj-ea"/>
                <a:sym typeface="+mn-ea"/>
              </a:rPr>
              <a:t>imputer = SimpleImputer(strategy='median')  </a:t>
            </a:r>
            <a:r>
              <a:rPr lang="en-US" altLang="zh-CN" sz="1800" dirty="0">
                <a:ea typeface="+mj-ea"/>
                <a:sym typeface="+mn-ea"/>
              </a:rPr>
              <a:t>   </a:t>
            </a:r>
            <a:endParaRPr lang="en-US" altLang="zh-CN" sz="1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ea typeface="+mj-ea"/>
                <a:sym typeface="+mn-ea"/>
              </a:rPr>
              <a:t>3</a:t>
            </a:r>
            <a:r>
              <a:rPr lang="zh-CN" altLang="en-US" sz="1800" dirty="0">
                <a:ea typeface="+mj-ea"/>
                <a:sym typeface="+mn-ea"/>
              </a:rPr>
              <a:t>、计算填充策略所需的参数，比如均值、中位数、众数</a:t>
            </a:r>
            <a:endParaRPr lang="zh-CN" altLang="en-US" sz="1800" dirty="0">
              <a:ea typeface="+mj-ea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 dirty="0" err="1" smtClean="0">
                <a:ea typeface="+mj-ea"/>
                <a:sym typeface="+mn-ea"/>
              </a:rPr>
              <a:t>imputer.fit</a:t>
            </a:r>
            <a:r>
              <a:rPr sz="1800" dirty="0" smtClean="0">
                <a:ea typeface="+mj-ea"/>
                <a:sym typeface="+mn-ea"/>
              </a:rPr>
              <a:t>()</a:t>
            </a:r>
            <a:endParaRPr sz="1800" dirty="0" smtClean="0">
              <a:ea typeface="+mj-ea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ea typeface="+mj-ea"/>
                <a:sym typeface="+mn-ea"/>
              </a:rPr>
              <a:t>4</a:t>
            </a:r>
            <a:r>
              <a:rPr lang="zh-CN" altLang="en-US" sz="1800" dirty="0" smtClean="0">
                <a:ea typeface="+mj-ea"/>
                <a:sym typeface="+mn-ea"/>
              </a:rPr>
              <a:t>、使用这些参数来填充数据集中的缺失值</a:t>
            </a:r>
            <a:endParaRPr lang="zh-CN" altLang="en-US" sz="1800" dirty="0" smtClean="0">
              <a:ea typeface="+mj-ea"/>
              <a:sym typeface="+mn-ea"/>
            </a:endParaRPr>
          </a:p>
          <a:p>
            <a:pPr marL="0" lvl="1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sz="1800" dirty="0" err="1" smtClean="0">
                <a:ea typeface="+mj-ea"/>
                <a:sym typeface="+mn-ea"/>
              </a:rPr>
              <a:t>imputer.transform</a:t>
            </a:r>
            <a:r>
              <a:rPr sz="1800" dirty="0" smtClean="0">
                <a:ea typeface="+mj-ea"/>
                <a:sym typeface="+mn-ea"/>
              </a:rPr>
              <a:t>(</a:t>
            </a:r>
            <a:r>
              <a:rPr lang="en-US" sz="1800" dirty="0">
                <a:ea typeface="+mj-ea"/>
                <a:sym typeface="+mn-ea"/>
              </a:rPr>
              <a:t>data</a:t>
            </a:r>
            <a:r>
              <a:rPr sz="1800" dirty="0" smtClean="0">
                <a:ea typeface="+mj-ea"/>
                <a:sym typeface="+mn-ea"/>
              </a:rPr>
              <a:t>)</a:t>
            </a:r>
            <a:endParaRPr lang="en-US" sz="1800" dirty="0" smtClean="0">
              <a:ea typeface="+mj-ea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数据</a:t>
            </a:r>
            <a:r>
              <a:rPr lang="zh-CN" altLang="en-US" dirty="0">
                <a:sym typeface="+mn-ea"/>
              </a:rPr>
              <a:t>清洗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b="1">
                <a:sym typeface="+mn-ea"/>
              </a:rPr>
              <a:t>SimpleImputer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4180" y="3625850"/>
            <a:ext cx="11107420" cy="2191385"/>
          </a:xfrm>
        </p:spPr>
        <p:txBody>
          <a:bodyPr/>
          <a:lstStyle/>
          <a:p>
            <a:pPr marL="357505" lvl="1" algn="l">
              <a:lnSpc>
                <a:spcPct val="150000"/>
              </a:lnSpc>
              <a:spcBef>
                <a:spcPts val="1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sklearn.impute import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SimpleImputer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57505" lvl="1" algn="l">
              <a:lnSpc>
                <a:spcPct val="150000"/>
              </a:lnSpc>
              <a:spcBef>
                <a:spcPts val="1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imputer = SimpleImputer(strategy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=‘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median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’)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#初始化SimleImputer对象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，采用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均值策略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57505" lvl="1" algn="l">
              <a:lnSpc>
                <a:spcPct val="150000"/>
              </a:lnSpc>
              <a:spcBef>
                <a:spcPts val="1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filled_values = imputer.fit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data[[‘A’]]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 #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计算列的均值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57505" lvl="1" algn="l">
              <a:lnSpc>
                <a:spcPct val="150000"/>
              </a:lnSpc>
              <a:spcBef>
                <a:spcPts val="1000"/>
              </a:spcBef>
              <a:buSzTx/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imputer.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transform(</a:t>
            </a: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data[[‘A’]]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)# 用计算出来的均值填补缺失值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57505" lvl="1" algn="l">
              <a:lnSpc>
                <a:spcPct val="150000"/>
              </a:lnSpc>
              <a:spcBef>
                <a:spcPts val="100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练习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：请对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housing.csv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中的total_bedrooms特征进行缺失值处理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57505" lvl="1" algn="l">
              <a:lnSpc>
                <a:spcPct val="150000"/>
              </a:lnSpc>
              <a:spcBef>
                <a:spcPts val="1000"/>
              </a:spcBef>
              <a:buSzTx/>
              <a:buFont typeface="Arial" panose="020B0604020202020204" pitchFamily="34" charset="0"/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r>
              <a:rPr lang="zh-CN" altLang="en-US" dirty="0"/>
              <a:t>清洗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Wingdings" panose="05000000000000000000" charset="0"/>
            </a:pPr>
            <a:r>
              <a:rPr b="1">
                <a:sym typeface="+mn-ea"/>
              </a:rPr>
              <a:t>SimpleImputer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2880" y="1605915"/>
            <a:ext cx="5067300" cy="188976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b="1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data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 = pd.DataFrame({'A':[2,3,4,np.nan],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                    'B':[3,2,1,np.nan],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'C':[1,1,3,np.nan],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                     'D':['x','x',2,np.nan]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                    })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94*143"/>
  <p:tag name="TABLE_ENDDRAG_RECT" val="157*296*94*143"/>
</p:tagLst>
</file>

<file path=ppt/tags/tag2.xml><?xml version="1.0" encoding="utf-8"?>
<p:tagLst xmlns:p="http://schemas.openxmlformats.org/presentationml/2006/main">
  <p:tag name="TABLE_ENDDRAG_ORIGIN_RECT" val="26*30"/>
  <p:tag name="TABLE_ENDDRAG_RECT" val="353*333*26*30"/>
</p:tagLst>
</file>

<file path=ppt/tags/tag3.xml><?xml version="1.0" encoding="utf-8"?>
<p:tagLst xmlns:p="http://schemas.openxmlformats.org/presentationml/2006/main">
  <p:tag name="TABLE_ENDDRAG_ORIGIN_RECT" val="26*30"/>
  <p:tag name="TABLE_ENDDRAG_RECT" val="353*333*26*30"/>
</p:tagLst>
</file>

<file path=ppt/tags/tag4.xml><?xml version="1.0" encoding="utf-8"?>
<p:tagLst xmlns:p="http://schemas.openxmlformats.org/presentationml/2006/main">
  <p:tag name="TABLE_ENDDRAG_ORIGIN_RECT" val="26*30"/>
  <p:tag name="TABLE_ENDDRAG_RECT" val="353*333*26*30"/>
</p:tagLst>
</file>

<file path=ppt/tags/tag5.xml><?xml version="1.0" encoding="utf-8"?>
<p:tagLst xmlns:p="http://schemas.openxmlformats.org/presentationml/2006/main">
  <p:tag name="TABLE_ENDDRAG_ORIGIN_RECT" val="26*30"/>
  <p:tag name="TABLE_ENDDRAG_RECT" val="353*333*26*30"/>
</p:tagLst>
</file>

<file path=ppt/tags/tag6.xml><?xml version="1.0" encoding="utf-8"?>
<p:tagLst xmlns:p="http://schemas.openxmlformats.org/presentationml/2006/main">
  <p:tag name="TABLE_ENDDRAG_ORIGIN_RECT" val="26*30"/>
  <p:tag name="TABLE_ENDDRAG_RECT" val="353*333*26*30"/>
</p:tagLst>
</file>

<file path=ppt/tags/tag7.xml><?xml version="1.0" encoding="utf-8"?>
<p:tagLst xmlns:p="http://schemas.openxmlformats.org/presentationml/2006/main">
  <p:tag name="TABLE_ENDDRAG_ORIGIN_RECT" val="921*340"/>
  <p:tag name="TABLE_ENDDRAG_RECT" val="33*98*921*340"/>
</p:tagLst>
</file>

<file path=ppt/tags/tag8.xml><?xml version="1.0" encoding="utf-8"?>
<p:tagLst xmlns:p="http://schemas.openxmlformats.org/presentationml/2006/main">
  <p:tag name="COMMONDATA" val="eyJoZGlkIjoiYWNmMjgwYmEyNTFhZjBiNGYxMzBjMTA2ZmY3N2VhODcifQ=="/>
  <p:tag name="commondata" val="eyJoZGlkIjoiMTZkYjg0N2JiYWNhNTQ5NzI1NWQ0NDkwNzA4NjVlOD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6928</Words>
  <Application>WPS 演示</Application>
  <PresentationFormat>宽屏</PresentationFormat>
  <Paragraphs>550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黑体</vt:lpstr>
      <vt:lpstr>Arial Black</vt:lpstr>
      <vt:lpstr>微软雅黑</vt:lpstr>
      <vt:lpstr>Calibri</vt:lpstr>
      <vt:lpstr>仿宋</vt:lpstr>
      <vt:lpstr>Times New Roman</vt:lpstr>
      <vt:lpstr>等线</vt:lpstr>
      <vt:lpstr>Wingdings</vt:lpstr>
      <vt:lpstr>Arial Unicode MS</vt:lpstr>
      <vt:lpstr>Office 主题​​</vt:lpstr>
      <vt:lpstr>PowerPoint 演示文稿</vt:lpstr>
      <vt:lpstr>数据预处理</vt:lpstr>
      <vt:lpstr>目录</vt:lpstr>
      <vt:lpstr>数据清洗</vt:lpstr>
      <vt:lpstr>数据清洗</vt:lpstr>
      <vt:lpstr>数据清洗</vt:lpstr>
      <vt:lpstr>数据清洗</vt:lpstr>
      <vt:lpstr>数据清洗</vt:lpstr>
      <vt:lpstr>数据清洗</vt:lpstr>
      <vt:lpstr>数据清洗</vt:lpstr>
      <vt:lpstr>目录</vt:lpstr>
      <vt:lpstr>数据转换</vt:lpstr>
      <vt:lpstr>数据转换</vt:lpstr>
      <vt:lpstr>数据转换</vt:lpstr>
      <vt:lpstr>数据转换</vt:lpstr>
      <vt:lpstr>数据转换</vt:lpstr>
      <vt:lpstr>数据转换</vt:lpstr>
      <vt:lpstr>数据转换</vt:lpstr>
      <vt:lpstr>数据变换</vt:lpstr>
      <vt:lpstr>数据变换</vt:lpstr>
      <vt:lpstr>数据变换</vt:lpstr>
      <vt:lpstr>数据变换</vt:lpstr>
      <vt:lpstr>数据变换</vt:lpstr>
      <vt:lpstr>数据变换</vt:lpstr>
      <vt:lpstr>目录</vt:lpstr>
      <vt:lpstr>数据降维</vt:lpstr>
      <vt:lpstr>数据降维</vt:lpstr>
      <vt:lpstr>转换器（Transformers）</vt:lpstr>
      <vt:lpstr>转换器的使用</vt:lpstr>
      <vt:lpstr>估计器（Estimators）</vt:lpstr>
      <vt:lpstr>预测器</vt:lpstr>
      <vt:lpstr>拓展项目（选做）</vt:lpstr>
      <vt:lpstr>作业：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498081096@qq.com</dc:creator>
  <cp:lastModifiedBy>一一</cp:lastModifiedBy>
  <cp:revision>517</cp:revision>
  <dcterms:created xsi:type="dcterms:W3CDTF">2018-01-08T07:09:00Z</dcterms:created>
  <dcterms:modified xsi:type="dcterms:W3CDTF">2024-09-10T01:01:47Z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28D9EC3A2EE54FC887E8BC71D37AEF06_13</vt:lpwstr>
  </property>
  <property fmtid="{D5CDD505-2E9C-101B-9397-08002B2CF9AE}" pid="3" name="KSOProductBuildVer">
    <vt:lpwstr>2052-12.1.0.17857</vt:lpwstr>
  </property>
</Properties>
</file>