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handoutMasterIdLst>
    <p:handoutMasterId r:id="rId37"/>
  </p:handoutMasterIdLst>
  <p:sldIdLst>
    <p:sldId id="449" r:id="rId3"/>
    <p:sldId id="315" r:id="rId4"/>
    <p:sldId id="551" r:id="rId5"/>
    <p:sldId id="507" r:id="rId6"/>
    <p:sldId id="633" r:id="rId7"/>
    <p:sldId id="685" r:id="rId8"/>
    <p:sldId id="552" r:id="rId10"/>
    <p:sldId id="620" r:id="rId11"/>
    <p:sldId id="467" r:id="rId12"/>
    <p:sldId id="684" r:id="rId13"/>
    <p:sldId id="589" r:id="rId14"/>
    <p:sldId id="634" r:id="rId15"/>
    <p:sldId id="636" r:id="rId16"/>
    <p:sldId id="641" r:id="rId17"/>
    <p:sldId id="635" r:id="rId18"/>
    <p:sldId id="686" r:id="rId19"/>
    <p:sldId id="688" r:id="rId20"/>
    <p:sldId id="621" r:id="rId21"/>
    <p:sldId id="413" r:id="rId22"/>
    <p:sldId id="468" r:id="rId23"/>
    <p:sldId id="689" r:id="rId24"/>
    <p:sldId id="690" r:id="rId25"/>
    <p:sldId id="320" r:id="rId26"/>
    <p:sldId id="691" r:id="rId27"/>
    <p:sldId id="429" r:id="rId28"/>
    <p:sldId id="424" r:id="rId29"/>
    <p:sldId id="471" r:id="rId30"/>
    <p:sldId id="426" r:id="rId31"/>
    <p:sldId id="695" r:id="rId32"/>
    <p:sldId id="694" r:id="rId33"/>
    <p:sldId id="718" r:id="rId34"/>
    <p:sldId id="719" r:id="rId35"/>
    <p:sldId id="720" r:id="rId36"/>
  </p:sldIdLst>
  <p:sldSz cx="12192000" cy="6858000"/>
  <p:notesSz cx="6858000" cy="9144000"/>
  <p:embeddedFontLst>
    <p:embeddedFont>
      <p:font typeface="黑体" panose="02010609060101010101" pitchFamily="49" charset="-122"/>
      <p:regular r:id="rId42"/>
    </p:embeddedFont>
    <p:embeddedFont>
      <p:font typeface="微软雅黑" panose="020B0503020204020204" pitchFamily="34" charset="-122"/>
      <p:regular r:id="rId43"/>
    </p:embeddedFont>
    <p:embeddedFont>
      <p:font typeface="Arial Black" panose="020B0A04020102020204" pitchFamily="34" charset="0"/>
      <p:bold r:id="rId44"/>
    </p:embeddedFont>
    <p:embeddedFont>
      <p:font typeface="等线" panose="02010600030101010101" pitchFamily="2" charset="-122"/>
      <p:regular r:id="rId45"/>
    </p:embeddedFont>
    <p:embeddedFont>
      <p:font typeface="楷体" panose="02010609060101010101" charset="-122"/>
      <p:regular r:id="rId46"/>
    </p:embeddedFont>
    <p:embeddedFont>
      <p:font typeface="Cambria Math" panose="02040503050406030204" pitchFamily="18" charset="0"/>
      <p:regular r:id="rId47"/>
    </p:embeddedFont>
  </p:embeddedFontLst>
  <p:custDataLst>
    <p:tags r:id="rId4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B3D9354D-BAD1-4CBD-B68C-548C1E98E4A2}">
          <p14:sldIdLst>
            <p14:sldId id="449"/>
            <p14:sldId id="315"/>
            <p14:sldId id="551"/>
            <p14:sldId id="507"/>
            <p14:sldId id="633"/>
            <p14:sldId id="685"/>
            <p14:sldId id="552"/>
            <p14:sldId id="620"/>
            <p14:sldId id="467"/>
            <p14:sldId id="684"/>
            <p14:sldId id="589"/>
            <p14:sldId id="634"/>
            <p14:sldId id="636"/>
            <p14:sldId id="641"/>
            <p14:sldId id="635"/>
            <p14:sldId id="686"/>
            <p14:sldId id="688"/>
            <p14:sldId id="621"/>
            <p14:sldId id="413"/>
            <p14:sldId id="468"/>
            <p14:sldId id="689"/>
            <p14:sldId id="690"/>
            <p14:sldId id="320"/>
            <p14:sldId id="691"/>
            <p14:sldId id="429"/>
            <p14:sldId id="424"/>
            <p14:sldId id="471"/>
            <p14:sldId id="426"/>
            <p14:sldId id="695"/>
            <p14:sldId id="694"/>
          </p14:sldIdLst>
        </p14:section>
        <p14:section name="无标题节" id="{4991F46E-110D-49BF-9D93-246EC74190A7}">
          <p14:sldIdLst>
            <p14:sldId id="718"/>
            <p14:sldId id="719"/>
            <p14:sldId id="720"/>
          </p14:sldIdLst>
        </p14:section>
      </p14:sectionLst>
    </p:ext>
    <p:ext uri="{EFAFB233-063F-42B5-8137-9DF3F51BA10A}">
      <p15:sldGuideLst xmlns:p15="http://schemas.microsoft.com/office/powerpoint/2012/main">
        <p15:guide id="1" orient="horz" pos="2098" userDrawn="1">
          <p15:clr>
            <a:srgbClr val="A4A3A4"/>
          </p15:clr>
        </p15:guide>
        <p15:guide id="2" pos="380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0C0"/>
    <a:srgbClr val="1D45EF"/>
    <a:srgbClr val="FFFF00"/>
    <a:srgbClr val="D29E00"/>
    <a:srgbClr val="FFA20D"/>
    <a:srgbClr val="0B53BE"/>
    <a:srgbClr val="FFAD13"/>
    <a:srgbClr val="105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showGuides="1">
      <p:cViewPr varScale="1">
        <p:scale>
          <a:sx n="115" d="100"/>
          <a:sy n="115" d="100"/>
        </p:scale>
        <p:origin x="432" y="102"/>
      </p:cViewPr>
      <p:guideLst>
        <p:guide orient="horz" pos="2098"/>
        <p:guide pos="3809"/>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7.xml"/><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06T11:25:55.284" idx="5">
    <p:pos x="10" y="10"/>
    <p:text>正规方程求解的关键缺陷就是复杂度不可控。其实很多时候，我们并不需要那么精确的最优解，甚至有些时候精确的最优解也未必是最好的结果。一种可以通过松弛解的最优度来有效控制计算复杂度的方法就非常必要了。</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6T11:25:55.284" idx="5">
    <p:pos x="10" y="10"/>
    <p:text>正规方程求解的关键缺陷就是复杂度不可控。其实很多时候，我们并不需要那么精确的最优解，甚至有些时候精确的最优解也未必是最好的结果。一种可以通过松弛解的最优度来有效控制计算复杂度的方法就非常必要了。</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DD08292-C0AF-4055-8887-BDD459E972E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a:defRPr/>
            </a:pPr>
            <a:fld id="{B66F588D-B1F7-47ED-9FE4-9E555EB1393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回归之所以能预测是因为它通过历史数据，创建了一个模型，然后通过这个模型来预测未来的结果。</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回归之所以能预测是因为它通过历史数据，创建了一个模型，然后通过这个模型来预测未来的结果。</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直接连接符 4"/>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6" name="直接连接符 5"/>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9" name="日期占位符 29"/>
          <p:cNvSpPr>
            <a:spLocks noGrp="1"/>
          </p:cNvSpPr>
          <p:nvPr>
            <p:ph type="dt" sz="half" idx="10"/>
          </p:nvPr>
        </p:nvSpPr>
        <p:spPr>
          <a:xfrm>
            <a:off x="9447213" y="3771900"/>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F283DF7F-7FE6-4797-99A7-8705EECD749B}" type="datetimeFigureOut">
              <a:rPr lang="zh-CN" altLang="en-US"/>
            </a:fld>
            <a:endParaRPr lang="zh-CN" altLang="en-US"/>
          </a:p>
        </p:txBody>
      </p:sp>
      <p:sp>
        <p:nvSpPr>
          <p:cNvPr id="10" name="内容占位符 15"/>
          <p:cNvSpPr>
            <a:spLocks noGrp="1"/>
          </p:cNvSpPr>
          <p:nvPr>
            <p:ph sz="quarter" idx="13" hasCustomPrompt="1"/>
          </p:nvPr>
        </p:nvSpPr>
        <p:spPr>
          <a:xfrm>
            <a:off x="5925902" y="2727325"/>
            <a:ext cx="5889861" cy="578099"/>
          </a:xfrm>
        </p:spPr>
        <p:txBody>
          <a:bodyPr/>
          <a:lstStyle>
            <a:lvl1pPr marL="0" indent="0" algn="ctr">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sz="3600" dirty="0" smtClean="0">
                <a:latin typeface="微软雅黑" panose="020B0503020204020204" pitchFamily="34" charset="-122"/>
                <a:ea typeface="微软雅黑" panose="020B0503020204020204" pitchFamily="34" charset="-122"/>
              </a:rPr>
              <a:t>单击此处编辑母版标题样式</a:t>
            </a:r>
            <a:endParaRPr lang="zh-CN" altLang="en-US" dirty="0"/>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smtClean="0">
                <a:solidFill>
                  <a:srgbClr val="7F7F7F"/>
                </a:solidFill>
                <a:cs typeface="Arial" panose="020B0604020202020204" pitchFamily="34" charset="0"/>
              </a:rPr>
              <a:t> </a:t>
            </a:r>
            <a:fld id="{0458E95B-1A27-43F7-98B2-91BC0B5380B0}" type="slidenum">
              <a:rPr lang="en-US" altLang="zh-CN" sz="1000" smtClean="0">
                <a:cs typeface="Arial" panose="020B0604020202020204" pitchFamily="34" charset="0"/>
              </a:rPr>
            </a:fld>
            <a:endParaRPr lang="en-US" altLang="zh-CN" sz="1000" smtClean="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marL="786130" indent="-301625">
              <a:lnSpc>
                <a:spcPct val="130000"/>
              </a:lnSpc>
              <a:buClr>
                <a:srgbClr val="032089"/>
              </a:buClr>
              <a:buFont typeface="Arial" panose="020B0604020202020204" pitchFamily="34" charset="0"/>
              <a:buChar char="•"/>
              <a:defRPr sz="180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r>
              <a:rPr lang="zh-CN" altLang="en-US" dirty="0"/>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smtClean="0"/>
              <a:t>单击此处编辑母版文本样式</a:t>
            </a:r>
            <a:endParaRPr lang="zh-CN" altLang="en-US" smtClean="0"/>
          </a:p>
        </p:txBody>
      </p:sp>
      <p:cxnSp>
        <p:nvCxnSpPr>
          <p:cNvPr id="16" name="直接连接符 14"/>
          <p:cNvCxnSpPr>
            <a:stCxn id="17" idx="3"/>
          </p:cNvCxnSpPr>
          <p:nvPr userDrawn="1"/>
        </p:nvCxnSpPr>
        <p:spPr>
          <a:xfrm flipV="1">
            <a:off x="3571103" y="6508750"/>
            <a:ext cx="6477143" cy="11112"/>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1" y="6392864"/>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a:solidFill>
                  <a:srgbClr val="7F7F7F"/>
                </a:solidFill>
                <a:cs typeface="Arial" panose="020B0604020202020204" pitchFamily="34" charset="0"/>
              </a:rPr>
              <a:t> </a:t>
            </a:r>
            <a:fld id="{0458E95B-1A27-43F7-98B2-91BC0B5380B0}" type="slidenum">
              <a:rPr lang="en-US" altLang="zh-CN" sz="1000" smtClean="0">
                <a:solidFill>
                  <a:srgbClr val="7F7F7F"/>
                </a:solidFill>
                <a:cs typeface="Arial" panose="020B0604020202020204" pitchFamily="34" charset="0"/>
              </a:rPr>
            </a:fld>
            <a:endParaRPr lang="en-US" altLang="zh-CN" sz="1000">
              <a:cs typeface="Arial" panose="020B0604020202020204" pitchFamily="34" charset="0"/>
            </a:endParaRPr>
          </a:p>
        </p:txBody>
      </p:sp>
      <p:cxnSp>
        <p:nvCxnSpPr>
          <p:cNvPr id="6" name="直接连接符 19"/>
          <p:cNvCxnSpPr>
            <a:stCxn id="6" idx="3"/>
          </p:cNvCxnSpPr>
          <p:nvPr userDrawn="1"/>
        </p:nvCxnSpPr>
        <p:spPr>
          <a:xfrm>
            <a:off x="10509251"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2371725" y="6381751"/>
            <a:ext cx="0" cy="276226"/>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12"/>
          <p:cNvSpPr>
            <a:spLocks noChangeArrowheads="1"/>
          </p:cNvSpPr>
          <p:nvPr userDrawn="1"/>
        </p:nvSpPr>
        <p:spPr bwMode="auto">
          <a:xfrm>
            <a:off x="9937751" y="6392864"/>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a:solidFill>
                  <a:srgbClr val="7F7F7F"/>
                </a:solidFill>
                <a:cs typeface="Arial" panose="020B0604020202020204" pitchFamily="34" charset="0"/>
              </a:rPr>
              <a:t> </a:t>
            </a:r>
            <a:fld id="{0458E95B-1A27-43F7-98B2-91BC0B5380B0}" type="slidenum">
              <a:rPr lang="en-US" altLang="zh-CN" sz="1000" smtClean="0">
                <a:solidFill>
                  <a:srgbClr val="7F7F7F"/>
                </a:solidFill>
                <a:cs typeface="Arial" panose="020B0604020202020204" pitchFamily="34" charset="0"/>
              </a:rPr>
            </a:fld>
            <a:endParaRPr lang="en-US" altLang="zh-CN" sz="1000">
              <a:cs typeface="Arial" panose="020B0604020202020204" pitchFamily="34" charset="0"/>
            </a:endParaRPr>
          </a:p>
        </p:txBody>
      </p:sp>
      <p:cxnSp>
        <p:nvCxnSpPr>
          <p:cNvPr id="10" name="直接连接符 19"/>
          <p:cNvCxnSpPr>
            <a:stCxn id="10" idx="3"/>
          </p:cNvCxnSpPr>
          <p:nvPr userDrawn="1"/>
        </p:nvCxnSpPr>
        <p:spPr>
          <a:xfrm>
            <a:off x="10509251"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2371725" y="6381751"/>
            <a:ext cx="0" cy="276226"/>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a:spLocks noChangeArrowheads="1"/>
          </p:cNvSpPr>
          <p:nvPr userDrawn="1"/>
        </p:nvSpPr>
        <p:spPr bwMode="auto">
          <a:xfrm>
            <a:off x="2466104" y="6346785"/>
            <a:ext cx="988293" cy="399645"/>
          </a:xfrm>
          <a:prstGeom prst="rect">
            <a:avLst/>
          </a:prstGeom>
          <a:noFill/>
          <a:ln>
            <a:noFill/>
          </a:ln>
        </p:spPr>
        <p:txBody>
          <a:bodyPr wrap="square" lIns="91230" tIns="45617" rIns="91230" bIns="45617">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800"/>
              </a:spcBef>
              <a:spcAft>
                <a:spcPts val="0"/>
              </a:spcAft>
              <a:defRPr/>
            </a:pPr>
            <a:endParaRPr lang="en-US" altLang="zh-CN" sz="133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sp>
        <p:nvSpPr>
          <p:cNvPr id="13" name="Rectangle 12"/>
          <p:cNvSpPr>
            <a:spLocks noChangeArrowheads="1"/>
          </p:cNvSpPr>
          <p:nvPr userDrawn="1"/>
        </p:nvSpPr>
        <p:spPr bwMode="auto">
          <a:xfrm>
            <a:off x="9937751" y="6392864"/>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a:solidFill>
                  <a:srgbClr val="7F7F7F"/>
                </a:solidFill>
                <a:cs typeface="Arial" panose="020B0604020202020204" pitchFamily="34" charset="0"/>
              </a:rPr>
              <a:t> </a:t>
            </a:r>
            <a:fld id="{CD1FE6A3-A029-4E92-9E69-A6E6254665A6}" type="slidenum">
              <a:rPr lang="en-US" altLang="zh-CN" sz="1000" smtClean="0">
                <a:solidFill>
                  <a:srgbClr val="7F7F7F"/>
                </a:solidFill>
                <a:cs typeface="Arial" panose="020B0604020202020204" pitchFamily="34" charset="0"/>
              </a:rPr>
            </a:fld>
            <a:endParaRPr lang="en-US" altLang="zh-CN" sz="1000">
              <a:cs typeface="Arial" panose="020B0604020202020204" pitchFamily="34" charset="0"/>
            </a:endParaRPr>
          </a:p>
        </p:txBody>
      </p:sp>
      <p:cxnSp>
        <p:nvCxnSpPr>
          <p:cNvPr id="14" name="直接连接符 19"/>
          <p:cNvCxnSpPr>
            <a:stCxn id="14" idx="3"/>
          </p:cNvCxnSpPr>
          <p:nvPr userDrawn="1"/>
        </p:nvCxnSpPr>
        <p:spPr>
          <a:xfrm>
            <a:off x="10509251"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7" name="直接连接符 14"/>
          <p:cNvCxnSpPr>
            <a:stCxn id="18" idx="3"/>
          </p:cNvCxnSpPr>
          <p:nvPr userDrawn="1"/>
        </p:nvCxnSpPr>
        <p:spPr>
          <a:xfrm flipV="1">
            <a:off x="3571105" y="6508752"/>
            <a:ext cx="6477143" cy="22499"/>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2" name="AutoShape 23"/>
          <p:cNvSpPr>
            <a:spLocks noChangeArrowheads="1"/>
          </p:cNvSpPr>
          <p:nvPr userDrawn="1"/>
        </p:nvSpPr>
        <p:spPr bwMode="auto">
          <a:xfrm>
            <a:off x="246063" y="915988"/>
            <a:ext cx="9596437" cy="46036"/>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3" name="AutoShape 23"/>
          <p:cNvSpPr>
            <a:spLocks noChangeArrowheads="1"/>
          </p:cNvSpPr>
          <p:nvPr userDrawn="1"/>
        </p:nvSpPr>
        <p:spPr bwMode="auto">
          <a:xfrm>
            <a:off x="9842500" y="915988"/>
            <a:ext cx="1989139" cy="46036"/>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19" name="标题 1"/>
          <p:cNvSpPr>
            <a:spLocks noGrp="1"/>
          </p:cNvSpPr>
          <p:nvPr>
            <p:ph type="title"/>
          </p:nvPr>
        </p:nvSpPr>
        <p:spPr>
          <a:xfrm>
            <a:off x="254877" y="359080"/>
            <a:ext cx="10972801" cy="528176"/>
          </a:xfrm>
          <a:prstGeom prst="rect">
            <a:avLst/>
          </a:prstGeom>
        </p:spPr>
        <p:txBody>
          <a:bodyPr/>
          <a:lstStyle>
            <a:lvl1pPr>
              <a:defRPr sz="2395" b="1">
                <a:solidFill>
                  <a:schemeClr val="tx1"/>
                </a:solidFill>
              </a:defRPr>
            </a:lvl1pPr>
          </a:lstStyle>
          <a:p>
            <a:r>
              <a:rPr lang="zh-CN" altLang="en-US" dirty="0"/>
              <a:t>单击此处编辑母版标题样式</a:t>
            </a:r>
            <a:endParaRPr lang="zh-CN" altLang="en-US" dirty="0"/>
          </a:p>
        </p:txBody>
      </p:sp>
      <p:sp>
        <p:nvSpPr>
          <p:cNvPr id="20" name="内容占位符 2"/>
          <p:cNvSpPr>
            <a:spLocks noGrp="1"/>
          </p:cNvSpPr>
          <p:nvPr>
            <p:ph idx="1"/>
          </p:nvPr>
        </p:nvSpPr>
        <p:spPr>
          <a:xfrm>
            <a:off x="423821" y="1196557"/>
            <a:ext cx="11107601" cy="4960339"/>
          </a:xfrm>
          <a:prstGeom prst="rect">
            <a:avLst/>
          </a:prstGeom>
        </p:spPr>
        <p:txBody>
          <a:bodyPr>
            <a:noAutofit/>
          </a:bodyPr>
          <a:lstStyle>
            <a:lvl1pPr marL="361950" indent="-361950">
              <a:lnSpc>
                <a:spcPct val="150000"/>
              </a:lnSpc>
              <a:buClr>
                <a:srgbClr val="032089"/>
              </a:buClr>
              <a:buFont typeface="Arial" panose="020B0604020202020204" pitchFamily="34" charset="0"/>
              <a:buChar char="•"/>
              <a:defRPr sz="1800" b="1">
                <a:latin typeface="Times New Roman" panose="02020603050405020304" pitchFamily="18" charset="0"/>
                <a:ea typeface="微软雅黑" panose="020B0503020204020204" pitchFamily="34" charset="-122"/>
                <a:cs typeface="Times New Roman" panose="02020603050405020304" pitchFamily="18" charset="0"/>
              </a:defRPr>
            </a:lvl1pPr>
            <a:lvl2pPr marL="784860" indent="-300990">
              <a:lnSpc>
                <a:spcPct val="130000"/>
              </a:lnSpc>
              <a:buClr>
                <a:srgbClr val="032089"/>
              </a:buClr>
              <a:buFont typeface="Arial" panose="020B0604020202020204" pitchFamily="34" charset="0"/>
              <a:buChar char="•"/>
              <a:defRPr sz="160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a:t>单击此处编辑母版文本</a:t>
            </a:r>
            <a:r>
              <a:rPr lang="zh-CN" altLang="en-US" dirty="0" smtClean="0"/>
              <a:t>样式</a:t>
            </a:r>
            <a:endParaRPr lang="en-US" altLang="zh-CN" dirty="0" smtClean="0"/>
          </a:p>
          <a:p>
            <a:pPr lvl="1"/>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a:t>
            </a:r>
            <a:endParaRPr lang="zh-CN" altLang="en-US" smtClean="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85C5F16-930E-43D9-8A11-A51E7E6A2B5A}"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ea typeface="黑体" panose="02010609060101010101" pitchFamily="49" charset="-122"/>
              </a:defRPr>
            </a:lvl1pPr>
          </a:lstStyle>
          <a:p>
            <a:pPr>
              <a:defRPr/>
            </a:pPr>
            <a:fld id="{B9CE496B-A8C9-4209-8F29-112E926521A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A8F390A8-DE50-4830-A255-41B5D82D4E40}" type="datetime1">
              <a:rPr lang="zh-CN" altLang="en-US" smtClean="0"/>
            </a:fld>
            <a:endParaRPr lang="zh-CN" altLang="en-US"/>
          </a:p>
        </p:txBody>
      </p:sp>
      <p:sp>
        <p:nvSpPr>
          <p:cNvPr id="3" name="内容占位符 2"/>
          <p:cNvSpPr>
            <a:spLocks noGrp="1"/>
          </p:cNvSpPr>
          <p:nvPr>
            <p:ph sz="quarter" idx="13"/>
          </p:nvPr>
        </p:nvSpPr>
        <p:spPr/>
        <p:txBody>
          <a:bodyPr/>
          <a:lstStyle/>
          <a:p>
            <a:r>
              <a:rPr lang="zh-CN" altLang="en-US" dirty="0"/>
              <a:t>线性回归模型的构建与训练</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280785" y="1835150"/>
            <a:ext cx="5269865" cy="4555490"/>
            <a:chOff x="807720" y="1770380"/>
            <a:chExt cx="4843780" cy="3317240"/>
          </a:xfrm>
        </p:grpSpPr>
        <p:pic>
          <p:nvPicPr>
            <p:cNvPr id="7" name="图片 6"/>
            <p:cNvPicPr>
              <a:picLocks noChangeAspect="1"/>
            </p:cNvPicPr>
            <p:nvPr/>
          </p:nvPicPr>
          <p:blipFill>
            <a:blip r:embed="rId1"/>
            <a:stretch>
              <a:fillRect/>
            </a:stretch>
          </p:blipFill>
          <p:spPr>
            <a:xfrm>
              <a:off x="807720" y="1770380"/>
              <a:ext cx="4843780" cy="3317240"/>
            </a:xfrm>
            <a:prstGeom prst="rect">
              <a:avLst/>
            </a:prstGeom>
          </p:spPr>
        </p:pic>
        <p:cxnSp>
          <p:nvCxnSpPr>
            <p:cNvPr id="10" name="直接连接符 9"/>
            <p:cNvCxnSpPr/>
            <p:nvPr/>
          </p:nvCxnSpPr>
          <p:spPr>
            <a:xfrm flipV="1">
              <a:off x="2340610" y="1943735"/>
              <a:ext cx="2093595" cy="2675890"/>
            </a:xfrm>
            <a:prstGeom prst="line">
              <a:avLst/>
            </a:prstGeom>
            <a:ln>
              <a:solidFill>
                <a:srgbClr val="1D45EF"/>
              </a:solidFill>
            </a:ln>
          </p:spPr>
          <p:style>
            <a:lnRef idx="3">
              <a:schemeClr val="accent1"/>
            </a:lnRef>
            <a:fillRef idx="0">
              <a:srgbClr val="FFFFFF"/>
            </a:fillRef>
            <a:effectRef idx="0">
              <a:srgbClr val="FFFFFF"/>
            </a:effectRef>
            <a:fontRef idx="minor">
              <a:schemeClr val="tx1"/>
            </a:fontRef>
          </p:style>
        </p:cxnSp>
        <p:cxnSp>
          <p:nvCxnSpPr>
            <p:cNvPr id="11" name="直接连接符 10"/>
            <p:cNvCxnSpPr/>
            <p:nvPr/>
          </p:nvCxnSpPr>
          <p:spPr>
            <a:xfrm flipV="1">
              <a:off x="1232535" y="2913380"/>
              <a:ext cx="4154170" cy="659130"/>
            </a:xfrm>
            <a:prstGeom prst="line">
              <a:avLst/>
            </a:prstGeom>
            <a:ln>
              <a:solidFill>
                <a:srgbClr val="00B050"/>
              </a:solidFill>
            </a:ln>
          </p:spPr>
          <p:style>
            <a:lnRef idx="3">
              <a:schemeClr val="accent1"/>
            </a:lnRef>
            <a:fillRef idx="0">
              <a:srgbClr val="FFFFFF"/>
            </a:fillRef>
            <a:effectRef idx="0">
              <a:srgbClr val="FFFFFF"/>
            </a:effectRef>
            <a:fontRef idx="minor">
              <a:schemeClr val="tx1"/>
            </a:fontRef>
          </p:style>
        </p:cxnSp>
      </p:grpSp>
      <p:sp>
        <p:nvSpPr>
          <p:cNvPr id="3" name="标题 2"/>
          <p:cNvSpPr>
            <a:spLocks noGrp="1"/>
          </p:cNvSpPr>
          <p:nvPr>
            <p:ph type="title"/>
          </p:nvPr>
        </p:nvSpPr>
        <p:spPr/>
        <p:txBody>
          <a:bodyPr/>
          <a:lstStyle/>
          <a:p>
            <a:r>
              <a:rPr lang="zh-CN" altLang="en-US" dirty="0" smtClean="0"/>
              <a:t>最小二乘法</a:t>
            </a:r>
            <a:endParaRPr lang="zh-CN" altLang="en-US" dirty="0"/>
          </a:p>
        </p:txBody>
      </p:sp>
      <p:sp>
        <p:nvSpPr>
          <p:cNvPr id="5" name="文本框 4"/>
          <p:cNvSpPr txBox="1"/>
          <p:nvPr/>
        </p:nvSpPr>
        <p:spPr>
          <a:xfrm>
            <a:off x="166370" y="1536700"/>
            <a:ext cx="8696960" cy="1967230"/>
          </a:xfrm>
          <a:prstGeom prst="rect">
            <a:avLst/>
          </a:prstGeom>
          <a:noFill/>
        </p:spPr>
        <p:txBody>
          <a:bodyPr wrap="square" rtlCol="0">
            <a:noAutofit/>
          </a:bodyPr>
          <a:lstStyle/>
          <a:p>
            <a:pPr marL="800100" lvl="1" indent="-342900">
              <a:lnSpc>
                <a:spcPct val="150000"/>
              </a:lnSpc>
              <a:buFont typeface="Arial" panose="020B0604020202020204" pitchFamily="34" charset="0"/>
              <a:buChar char="•"/>
            </a:pPr>
            <a:r>
              <a:rPr lang="zh-CN" altLang="en-US" sz="2000" dirty="0">
                <a:solidFill>
                  <a:srgbClr val="0000FF"/>
                </a:solidFill>
                <a:latin typeface="微软雅黑" panose="020B0503020204020204" pitchFamily="34" charset="-122"/>
                <a:ea typeface="微软雅黑" panose="020B0503020204020204" pitchFamily="34" charset="-122"/>
                <a:sym typeface="+mn-ea"/>
              </a:rPr>
              <a:t>回归目标</a:t>
            </a:r>
            <a:r>
              <a:rPr lang="zh-CN" altLang="en-US" sz="2000" dirty="0">
                <a:solidFill>
                  <a:schemeClr val="tx1"/>
                </a:solidFill>
                <a:latin typeface="微软雅黑" panose="020B0503020204020204" pitchFamily="34" charset="-122"/>
                <a:ea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rPr>
              <a:t>直线（模型）尽可能靠近所有真实值</a:t>
            </a:r>
            <a:endParaRPr lang="zh-CN" altLang="en-US" sz="2000" dirty="0">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20204" pitchFamily="34" charset="0"/>
              <a:buChar char="•"/>
            </a:pPr>
            <a:r>
              <a:rPr lang="zh-CN" altLang="en-US" sz="2000" dirty="0">
                <a:solidFill>
                  <a:srgbClr val="0000FF"/>
                </a:solidFill>
                <a:latin typeface="+mj-ea"/>
                <a:ea typeface="+mj-ea"/>
                <a:sym typeface="+mn-ea"/>
              </a:rPr>
              <a:t>均方误差</a:t>
            </a:r>
            <a:r>
              <a:rPr lang="zh-CN" altLang="en-US" sz="2000" dirty="0" smtClean="0">
                <a:latin typeface="Times New Roman" panose="02020603050405020304" pitchFamily="18" charset="0"/>
                <a:ea typeface="+mj-ea"/>
                <a:cs typeface="Times New Roman" panose="02020603050405020304" pitchFamily="18" charset="0"/>
                <a:sym typeface="+mn-ea"/>
              </a:rPr>
              <a:t>（</a:t>
            </a:r>
            <a:r>
              <a:rPr lang="en-US" altLang="zh-CN" sz="2000" dirty="0" smtClean="0">
                <a:latin typeface="Times New Roman" panose="02020603050405020304" pitchFamily="18" charset="0"/>
                <a:ea typeface="+mj-ea"/>
                <a:cs typeface="Times New Roman" panose="02020603050405020304" pitchFamily="18" charset="0"/>
                <a:sym typeface="+mn-ea"/>
              </a:rPr>
              <a:t>Mean Square Error, MSE</a:t>
            </a:r>
            <a:r>
              <a:rPr lang="zh-CN" altLang="en-US" sz="2000" dirty="0" smtClean="0">
                <a:latin typeface="Times New Roman" panose="02020603050405020304" pitchFamily="18" charset="0"/>
                <a:ea typeface="+mj-ea"/>
                <a:cs typeface="Times New Roman" panose="02020603050405020304" pitchFamily="18" charset="0"/>
                <a:sym typeface="+mn-ea"/>
              </a:rPr>
              <a:t>）</a:t>
            </a:r>
            <a:endParaRPr lang="zh-CN" altLang="en-US" sz="2000" dirty="0" smtClean="0">
              <a:latin typeface="Times New Roman" panose="02020603050405020304" pitchFamily="18" charset="0"/>
              <a:ea typeface="+mj-ea"/>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000" dirty="0" smtClean="0">
                <a:solidFill>
                  <a:srgbClr val="1D45EF"/>
                </a:solidFill>
                <a:latin typeface="+mj-ea"/>
                <a:ea typeface="+mj-ea"/>
                <a:sym typeface="+mn-ea"/>
              </a:rPr>
              <a:t>线性回归的损失函数</a:t>
            </a:r>
            <a:endParaRPr lang="zh-CN" altLang="en-US" sz="2000" dirty="0" smtClean="0">
              <a:solidFill>
                <a:srgbClr val="1D45EF"/>
              </a:solidFill>
              <a:latin typeface="+mj-ea"/>
              <a:ea typeface="+mj-ea"/>
              <a:sym typeface="+mn-ea"/>
            </a:endParaRPr>
          </a:p>
          <a:p>
            <a:pPr marL="1257300" lvl="2" indent="-342900">
              <a:lnSpc>
                <a:spcPct val="150000"/>
              </a:lnSpc>
              <a:buFont typeface="Arial" panose="020B0604020202020204" pitchFamily="34" charset="0"/>
              <a:buChar char="•"/>
            </a:pPr>
            <a:r>
              <a:rPr lang="zh-CN" altLang="en-US" sz="2000" b="1" dirty="0">
                <a:solidFill>
                  <a:schemeClr val="tx1"/>
                </a:solidFill>
                <a:latin typeface="+mj-ea"/>
                <a:ea typeface="+mj-ea"/>
                <a:sym typeface="+mn-ea"/>
              </a:rPr>
              <a:t>度量</a:t>
            </a:r>
            <a:r>
              <a:rPr lang="zh-CN" altLang="en-US" sz="2000" dirty="0">
                <a:solidFill>
                  <a:schemeClr val="tx1"/>
                </a:solidFill>
                <a:latin typeface="+mj-ea"/>
                <a:ea typeface="+mj-ea"/>
                <a:sym typeface="+mn-ea"/>
              </a:rPr>
              <a:t>模</a:t>
            </a:r>
            <a:r>
              <a:rPr lang="zh-CN" altLang="en-US" sz="2000" dirty="0">
                <a:latin typeface="+mj-ea"/>
                <a:ea typeface="+mj-ea"/>
                <a:sym typeface="+mn-ea"/>
              </a:rPr>
              <a:t>型的与真实值之间的差距的函数</a:t>
            </a:r>
            <a:r>
              <a:rPr lang="zh-CN" altLang="en-US" sz="2000" dirty="0" smtClean="0">
                <a:latin typeface="+mj-ea"/>
                <a:ea typeface="+mj-ea"/>
                <a:sym typeface="+mn-ea"/>
              </a:rPr>
              <a:t>。</a:t>
            </a:r>
            <a:endParaRPr lang="zh-CN" altLang="en-US" sz="2000" dirty="0" smtClean="0">
              <a:latin typeface="+mj-ea"/>
              <a:ea typeface="+mj-ea"/>
              <a:sym typeface="+mn-ea"/>
            </a:endParaRPr>
          </a:p>
          <a:p>
            <a:pPr marL="0" indent="0">
              <a:lnSpc>
                <a:spcPct val="150000"/>
              </a:lnSpc>
              <a:buFont typeface="Wingdings" panose="05000000000000000000" charset="0"/>
              <a:buNone/>
            </a:pPr>
            <a:endParaRPr lang="zh-CN" altLang="en-US" sz="2000" dirty="0">
              <a:latin typeface="微软雅黑" panose="020B0503020204020204" pitchFamily="34" charset="-122"/>
              <a:ea typeface="微软雅黑" panose="020B0503020204020204" pitchFamily="34" charset="-122"/>
            </a:endParaRPr>
          </a:p>
        </p:txBody>
      </p:sp>
      <p:sp>
        <p:nvSpPr>
          <p:cNvPr id="18" name="圆角矩形 17"/>
          <p:cNvSpPr/>
          <p:nvPr/>
        </p:nvSpPr>
        <p:spPr>
          <a:xfrm>
            <a:off x="287655" y="1038225"/>
            <a:ext cx="310070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sz="2000">
                <a:latin typeface="Times New Roman" panose="02020603050405020304" pitchFamily="18" charset="0"/>
                <a:ea typeface="微软雅黑" panose="020B0503020204020204" pitchFamily="34" charset="-122"/>
                <a:cs typeface="Times New Roman" panose="02020603050405020304" pitchFamily="18" charset="0"/>
              </a:rPr>
              <a:t>如何获得最佳模型</a:t>
            </a:r>
            <a:r>
              <a:rPr lang="zh-CN" altLang="en-US" sz="2000" dirty="0" smtClean="0">
                <a:latin typeface="Cambria Math" panose="02040503050406030204" pitchFamily="18" charset="0"/>
                <a:ea typeface="微软雅黑" panose="020B0503020204020204" pitchFamily="34" charset="-122"/>
                <a:cs typeface="Cambria Math" panose="02040503050406030204" pitchFamily="18" charset="0"/>
              </a:rPr>
              <a:t>？</a:t>
            </a:r>
            <a:endParaRPr lang="zh-CN" altLang="en-US"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sym typeface="+mn-ea"/>
              </a:rPr>
              <a:t>最小二乘法</a:t>
            </a:r>
            <a:endParaRPr lang="zh-CN" altLang="en-US" dirty="0"/>
          </a:p>
        </p:txBody>
      </p:sp>
      <p:pic>
        <p:nvPicPr>
          <p:cNvPr id="21" name="图片 20"/>
          <p:cNvPicPr>
            <a:picLocks noChangeAspect="1"/>
          </p:cNvPicPr>
          <p:nvPr/>
        </p:nvPicPr>
        <p:blipFill>
          <a:blip r:embed="rId1"/>
          <a:stretch>
            <a:fillRect/>
          </a:stretch>
        </p:blipFill>
        <p:spPr>
          <a:xfrm>
            <a:off x="2274473" y="1359557"/>
            <a:ext cx="7380964" cy="5363070"/>
          </a:xfrm>
          <a:prstGeom prst="rect">
            <a:avLst/>
          </a:prstGeom>
        </p:spPr>
      </p:pic>
      <p:sp>
        <p:nvSpPr>
          <p:cNvPr id="22" name="椭圆 21"/>
          <p:cNvSpPr/>
          <p:nvPr/>
        </p:nvSpPr>
        <p:spPr bwMode="auto">
          <a:xfrm>
            <a:off x="5738804" y="4655858"/>
            <a:ext cx="163468" cy="169051"/>
          </a:xfrm>
          <a:prstGeom prst="ellipse">
            <a:avLst/>
          </a:prstGeom>
          <a:solidFill>
            <a:srgbClr val="0000FF"/>
          </a:solidFill>
          <a:ln w="25400" cap="flat" cmpd="sng">
            <a:noFill/>
            <a:prstDash val="sysDash"/>
            <a:round/>
          </a:ln>
        </p:spPr>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5" name="文本框 24"/>
              <p:cNvSpPr txBox="1"/>
              <p:nvPr/>
            </p:nvSpPr>
            <p:spPr>
              <a:xfrm>
                <a:off x="9451986" y="1470197"/>
                <a:ext cx="237028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trlPr>
                            <a:rPr lang="en-US" altLang="zh-CN" sz="2000" i="1" dirty="0">
                              <a:latin typeface="Cambria Math" panose="02040503050406030204" pitchFamily="18" charset="0"/>
                              <a:cs typeface="Cambria Math" panose="02040503050406030204" pitchFamily="18" charset="0"/>
                            </a:rPr>
                          </m:ctrlPr>
                        </m:accPr>
                        <m:e>
                          <m:r>
                            <a:rPr lang="en-US" altLang="zh-CN" sz="2000" i="1" dirty="0">
                              <a:latin typeface="Cambria Math" panose="02040503050406030204" pitchFamily="18" charset="0"/>
                              <a:cs typeface="Cambria Math" panose="02040503050406030204" pitchFamily="18" charset="0"/>
                            </a:rPr>
                            <m:t>𝑦</m:t>
                          </m:r>
                        </m:e>
                      </m:acc>
                      <m:r>
                        <a:rPr lang="en-US" altLang="zh-CN" sz="2000" i="1" dirty="0">
                          <a:latin typeface="Cambria Math" panose="02040503050406030204" pitchFamily="18" charset="0"/>
                          <a:cs typeface="Cambria Math" panose="02040503050406030204" pitchFamily="18" charset="0"/>
                        </a:rPr>
                        <m:t>=</m:t>
                      </m:r>
                      <m:r>
                        <a:rPr lang="en-US" altLang="zh-CN" sz="2000" i="1" dirty="0">
                          <a:latin typeface="Cambria Math" panose="02040503050406030204" pitchFamily="18" charset="0"/>
                          <a:cs typeface="Cambria Math" panose="02040503050406030204" pitchFamily="18" charset="0"/>
                        </a:rPr>
                        <m:t>𝑏</m:t>
                      </m:r>
                      <m:r>
                        <a:rPr lang="en-US" altLang="zh-CN" sz="2000" i="1" dirty="0">
                          <a:latin typeface="Cambria Math" panose="02040503050406030204" pitchFamily="18" charset="0"/>
                          <a:cs typeface="Cambria Math" panose="02040503050406030204" pitchFamily="18" charset="0"/>
                        </a:rPr>
                        <m:t>+</m:t>
                      </m:r>
                      <m:sSub>
                        <m:sSubPr>
                          <m:ctrlPr>
                            <a:rPr lang="en-US" altLang="zh-CN" sz="2000" i="1" dirty="0">
                              <a:latin typeface="Cambria Math" panose="02040503050406030204" pitchFamily="18" charset="0"/>
                              <a:cs typeface="Cambria Math" panose="02040503050406030204" pitchFamily="18" charset="0"/>
                            </a:rPr>
                          </m:ctrlPr>
                        </m:sSubPr>
                        <m:e>
                          <m:r>
                            <a:rPr lang="en-US" altLang="zh-CN" sz="2000" i="1" dirty="0">
                              <a:latin typeface="Cambria Math" panose="02040503050406030204" pitchFamily="18" charset="0"/>
                              <a:cs typeface="Cambria Math" panose="02040503050406030204" pitchFamily="18" charset="0"/>
                            </a:rPr>
                            <m:t>𝑤</m:t>
                          </m:r>
                        </m:e>
                        <m:sub>
                          <m:r>
                            <a:rPr lang="en-US" altLang="zh-CN" sz="2000" i="1">
                              <a:latin typeface="Cambria Math" panose="02040503050406030204" pitchFamily="18" charset="0"/>
                            </a:rPr>
                            <m:t>1</m:t>
                          </m:r>
                        </m:sub>
                      </m:sSub>
                      <m:sSub>
                        <m:sSubPr>
                          <m:ctrlPr>
                            <a:rPr lang="en-US" altLang="zh-CN" sz="2000" i="1" dirty="0">
                              <a:latin typeface="Cambria Math" panose="02040503050406030204" pitchFamily="18" charset="0"/>
                              <a:cs typeface="Cambria Math" panose="02040503050406030204" pitchFamily="18" charset="0"/>
                            </a:rPr>
                          </m:ctrlPr>
                        </m:sSubPr>
                        <m:e>
                          <m:r>
                            <a:rPr lang="en-US" altLang="zh-CN" sz="2000" i="1" dirty="0">
                              <a:latin typeface="Cambria Math" panose="02040503050406030204" pitchFamily="18" charset="0"/>
                              <a:cs typeface="Cambria Math" panose="02040503050406030204" pitchFamily="18" charset="0"/>
                            </a:rPr>
                            <m:t>𝑥</m:t>
                          </m:r>
                        </m:e>
                        <m:sub>
                          <m:r>
                            <a:rPr lang="en-US" altLang="zh-CN" sz="2000" i="1">
                              <a:latin typeface="Cambria Math" panose="02040503050406030204" pitchFamily="18" charset="0"/>
                            </a:rPr>
                            <m:t>1</m:t>
                          </m:r>
                        </m:sub>
                      </m:sSub>
                    </m:oMath>
                  </m:oMathPara>
                </a14:m>
                <a:endParaRPr lang="zh-CN" altLang="en-US" sz="2000" dirty="0"/>
              </a:p>
            </p:txBody>
          </p:sp>
        </mc:Choice>
        <mc:Fallback>
          <p:sp>
            <p:nvSpPr>
              <p:cNvPr id="25" name="文本框 24"/>
              <p:cNvSpPr txBox="1">
                <a:spLocks noRot="1" noChangeAspect="1" noMove="1" noResize="1" noEditPoints="1" noAdjustHandles="1" noChangeArrowheads="1" noChangeShapeType="1" noTextEdit="1"/>
              </p:cNvSpPr>
              <p:nvPr/>
            </p:nvSpPr>
            <p:spPr>
              <a:xfrm>
                <a:off x="9451986" y="1470197"/>
                <a:ext cx="2370288" cy="400110"/>
              </a:xfrm>
              <a:prstGeom prst="rect">
                <a:avLst/>
              </a:prstGeom>
              <a:blipFill rotWithShape="1">
                <a:blip r:embed="rId2"/>
                <a:stretch>
                  <a:fillRect t="-43" r="20" b="58"/>
                </a:stretch>
              </a:blipFill>
            </p:spPr>
            <p:txBody>
              <a:bodyPr/>
              <a:lstStyle/>
              <a:p>
                <a:r>
                  <a:rPr lang="zh-CN" altLang="en-US">
                    <a:noFill/>
                  </a:rPr>
                  <a:t> </a:t>
                </a:r>
              </a:p>
            </p:txBody>
          </p:sp>
        </mc:Fallback>
      </mc:AlternateContent>
      <p:sp>
        <p:nvSpPr>
          <p:cNvPr id="2" name="圆角矩形 1"/>
          <p:cNvSpPr/>
          <p:nvPr/>
        </p:nvSpPr>
        <p:spPr>
          <a:xfrm>
            <a:off x="254635" y="971550"/>
            <a:ext cx="280289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均方误差</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最小二乘法</a:t>
            </a:r>
            <a:endParaRPr lang="zh-CN" altLang="en-US" dirty="0"/>
          </a:p>
        </p:txBody>
      </p:sp>
      <p:pic>
        <p:nvPicPr>
          <p:cNvPr id="25" name="图片 24"/>
          <p:cNvPicPr>
            <a:picLocks noChangeAspect="1"/>
          </p:cNvPicPr>
          <p:nvPr/>
        </p:nvPicPr>
        <p:blipFill>
          <a:blip r:embed="rId1"/>
          <a:stretch>
            <a:fillRect/>
          </a:stretch>
        </p:blipFill>
        <p:spPr>
          <a:xfrm>
            <a:off x="2655352" y="1435087"/>
            <a:ext cx="7380964" cy="5363070"/>
          </a:xfrm>
          <a:prstGeom prst="rect">
            <a:avLst/>
          </a:prstGeom>
        </p:spPr>
      </p:pic>
      <p:cxnSp>
        <p:nvCxnSpPr>
          <p:cNvPr id="26" name="直接箭头连接符 25"/>
          <p:cNvCxnSpPr>
            <a:endCxn id="13" idx="0"/>
          </p:cNvCxnSpPr>
          <p:nvPr/>
        </p:nvCxnSpPr>
        <p:spPr>
          <a:xfrm>
            <a:off x="6182554" y="3962182"/>
            <a:ext cx="14506" cy="763664"/>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sp>
        <p:nvSpPr>
          <p:cNvPr id="27" name="右大括号 26"/>
          <p:cNvSpPr/>
          <p:nvPr/>
        </p:nvSpPr>
        <p:spPr>
          <a:xfrm>
            <a:off x="6240488" y="3962182"/>
            <a:ext cx="246107" cy="704873"/>
          </a:xfrm>
          <a:prstGeom prst="righ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矩形 27"/>
              <p:cNvSpPr/>
              <p:nvPr/>
            </p:nvSpPr>
            <p:spPr>
              <a:xfrm>
                <a:off x="6486595" y="4003553"/>
                <a:ext cx="2642476" cy="486672"/>
              </a:xfrm>
              <a:prstGeom prst="rect">
                <a:avLst/>
              </a:prstGeom>
            </p:spPr>
            <p:txBody>
              <a:bodyPr wrap="square">
                <a:spAutoFit/>
              </a:bodyPr>
              <a:lstStyle/>
              <a:p>
                <a14:m>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𝑒</m:t>
                        </m:r>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𝑖</m:t>
                            </m:r>
                          </m:e>
                        </m:d>
                      </m:sup>
                    </m:sSup>
                  </m:oMath>
                </a14:m>
                <a:r>
                  <a:rPr lang="en-US" altLang="zh-CN" sz="2400" dirty="0" smtClean="0">
                    <a:cs typeface="Cambria Math" panose="02040503050406030204" pitchFamily="18" charset="0"/>
                  </a:rPr>
                  <a:t> =</a:t>
                </a:r>
                <a14:m>
                  <m:oMath xmlns:m="http://schemas.openxmlformats.org/officeDocument/2006/math">
                    <m:sSup>
                      <m:sSupPr>
                        <m:ctrlPr>
                          <a:rPr lang="en-US" altLang="zh-CN" sz="2400" i="1">
                            <a:latin typeface="Cambria Math" panose="02040503050406030204" pitchFamily="18" charset="0"/>
                            <a:cs typeface="Cambria Math" panose="02040503050406030204" pitchFamily="18" charset="0"/>
                          </a:rPr>
                        </m:ctrlPr>
                      </m:sSupPr>
                      <m:e>
                        <m:acc>
                          <m:accPr>
                            <m:ctrlPr>
                              <a:rPr lang="en-US" altLang="zh-CN" sz="2400" i="1">
                                <a:latin typeface="Cambria Math" panose="02040503050406030204" pitchFamily="18" charset="0"/>
                                <a:cs typeface="Cambria Math" panose="02040503050406030204" pitchFamily="18" charset="0"/>
                              </a:rPr>
                            </m:ctrlPr>
                          </m:accPr>
                          <m:e>
                            <m:r>
                              <a:rPr lang="en-US" altLang="zh-CN" sz="2400" i="1">
                                <a:latin typeface="Cambria Math" panose="02040503050406030204" pitchFamily="18" charset="0"/>
                                <a:cs typeface="Cambria Math" panose="02040503050406030204" pitchFamily="18" charset="0"/>
                              </a:rPr>
                              <m:t>𝑦</m:t>
                            </m:r>
                          </m:e>
                        </m:acc>
                      </m:e>
                      <m:sup>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𝑖</m:t>
                        </m:r>
                        <m:r>
                          <a:rPr lang="en-US" altLang="zh-CN" sz="2400" i="1">
                            <a:latin typeface="Cambria Math" panose="02040503050406030204" pitchFamily="18" charset="0"/>
                            <a:cs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𝑦</m:t>
                        </m:r>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𝑖</m:t>
                            </m:r>
                          </m:e>
                        </m:d>
                      </m:sup>
                    </m:sSup>
                  </m:oMath>
                </a14:m>
                <a:endParaRPr lang="zh-CN" altLang="en-US" sz="2400" dirty="0"/>
              </a:p>
            </p:txBody>
          </p:sp>
        </mc:Choice>
        <mc:Fallback>
          <p:sp>
            <p:nvSpPr>
              <p:cNvPr id="28" name="矩形 27"/>
              <p:cNvSpPr>
                <a:spLocks noRot="1" noChangeAspect="1" noMove="1" noResize="1" noEditPoints="1" noAdjustHandles="1" noChangeArrowheads="1" noChangeShapeType="1" noTextEdit="1"/>
              </p:cNvSpPr>
              <p:nvPr/>
            </p:nvSpPr>
            <p:spPr>
              <a:xfrm>
                <a:off x="6486595" y="4003553"/>
                <a:ext cx="2642476" cy="486672"/>
              </a:xfrm>
              <a:prstGeom prst="rect">
                <a:avLst/>
              </a:prstGeom>
              <a:blipFill rotWithShape="1">
                <a:blip r:embed="rId2"/>
                <a:stretch>
                  <a:fillRect l="-3" t="-105" r="12" b="29"/>
                </a:stretch>
              </a:blipFill>
            </p:spPr>
            <p:txBody>
              <a:bodyPr/>
              <a:lstStyle/>
              <a:p>
                <a:r>
                  <a:rPr lang="zh-CN" altLang="en-US">
                    <a:noFill/>
                  </a:rPr>
                  <a:t> </a:t>
                </a:r>
              </a:p>
            </p:txBody>
          </p:sp>
        </mc:Fallback>
      </mc:AlternateContent>
      <p:sp>
        <p:nvSpPr>
          <p:cNvPr id="13" name="椭圆 12"/>
          <p:cNvSpPr/>
          <p:nvPr/>
        </p:nvSpPr>
        <p:spPr bwMode="auto">
          <a:xfrm>
            <a:off x="6115326" y="4725846"/>
            <a:ext cx="163468" cy="169051"/>
          </a:xfrm>
          <a:prstGeom prst="ellipse">
            <a:avLst/>
          </a:prstGeom>
          <a:solidFill>
            <a:srgbClr val="0000FF"/>
          </a:solidFill>
          <a:ln w="25400" cap="flat" cmpd="sng">
            <a:noFill/>
            <a:prstDash val="sysDash"/>
            <a:round/>
          </a:ln>
        </p:spPr>
        <p:txBody>
          <a:bodyPr rtlCol="0" anchor="ctr"/>
          <a:lstStyle/>
          <a:p>
            <a:pPr algn="ctr"/>
            <a:endParaRPr lang="zh-CN" altLang="en-US"/>
          </a:p>
        </p:txBody>
      </p:sp>
      <p:sp>
        <p:nvSpPr>
          <p:cNvPr id="18" name="圆角矩形 17"/>
          <p:cNvSpPr/>
          <p:nvPr/>
        </p:nvSpPr>
        <p:spPr>
          <a:xfrm>
            <a:off x="287655" y="1038225"/>
            <a:ext cx="280289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均方误差</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最小二乘法</a:t>
            </a:r>
            <a:endParaRPr lang="zh-CN" altLang="en-US" dirty="0"/>
          </a:p>
        </p:txBody>
      </p:sp>
      <p:pic>
        <p:nvPicPr>
          <p:cNvPr id="25" name="图片 24"/>
          <p:cNvPicPr>
            <a:picLocks noChangeAspect="1"/>
          </p:cNvPicPr>
          <p:nvPr/>
        </p:nvPicPr>
        <p:blipFill>
          <a:blip r:embed="rId1"/>
          <a:stretch>
            <a:fillRect/>
          </a:stretch>
        </p:blipFill>
        <p:spPr>
          <a:xfrm>
            <a:off x="2547402" y="1423657"/>
            <a:ext cx="7380964" cy="5363070"/>
          </a:xfrm>
          <a:prstGeom prst="rect">
            <a:avLst/>
          </a:prstGeom>
        </p:spPr>
      </p:pic>
      <p:cxnSp>
        <p:nvCxnSpPr>
          <p:cNvPr id="26" name="直接箭头连接符 25"/>
          <p:cNvCxnSpPr>
            <a:endCxn id="13" idx="0"/>
          </p:cNvCxnSpPr>
          <p:nvPr/>
        </p:nvCxnSpPr>
        <p:spPr>
          <a:xfrm>
            <a:off x="6074604" y="3950752"/>
            <a:ext cx="14506" cy="763664"/>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sp>
        <p:nvSpPr>
          <p:cNvPr id="27" name="右大括号 26"/>
          <p:cNvSpPr/>
          <p:nvPr/>
        </p:nvSpPr>
        <p:spPr>
          <a:xfrm>
            <a:off x="6132538" y="3950752"/>
            <a:ext cx="246107" cy="704873"/>
          </a:xfrm>
          <a:prstGeom prst="righ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矩形 27"/>
              <p:cNvSpPr/>
              <p:nvPr/>
            </p:nvSpPr>
            <p:spPr>
              <a:xfrm>
                <a:off x="6378645" y="3992123"/>
                <a:ext cx="2642476" cy="486672"/>
              </a:xfrm>
              <a:prstGeom prst="rect">
                <a:avLst/>
              </a:prstGeom>
            </p:spPr>
            <p:txBody>
              <a:bodyPr wrap="square">
                <a:spAutoFit/>
              </a:bodyPr>
              <a:lstStyle/>
              <a:p>
                <a14:m>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𝑒</m:t>
                        </m:r>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𝑖</m:t>
                            </m:r>
                          </m:e>
                        </m:d>
                      </m:sup>
                    </m:sSup>
                  </m:oMath>
                </a14:m>
                <a:r>
                  <a:rPr lang="en-US" altLang="zh-CN" sz="2400" dirty="0" smtClean="0">
                    <a:cs typeface="Cambria Math" panose="02040503050406030204" pitchFamily="18" charset="0"/>
                  </a:rPr>
                  <a:t> =</a:t>
                </a:r>
                <a14:m>
                  <m:oMath xmlns:m="http://schemas.openxmlformats.org/officeDocument/2006/math">
                    <m:sSup>
                      <m:sSupPr>
                        <m:ctrlPr>
                          <a:rPr lang="en-US" altLang="zh-CN" sz="2400" i="1">
                            <a:latin typeface="Cambria Math" panose="02040503050406030204" pitchFamily="18" charset="0"/>
                            <a:cs typeface="Cambria Math" panose="02040503050406030204" pitchFamily="18" charset="0"/>
                          </a:rPr>
                        </m:ctrlPr>
                      </m:sSupPr>
                      <m:e>
                        <m:acc>
                          <m:accPr>
                            <m:ctrlPr>
                              <a:rPr lang="en-US" altLang="zh-CN" sz="2400" i="1">
                                <a:latin typeface="Cambria Math" panose="02040503050406030204" pitchFamily="18" charset="0"/>
                                <a:cs typeface="Cambria Math" panose="02040503050406030204" pitchFamily="18" charset="0"/>
                              </a:rPr>
                            </m:ctrlPr>
                          </m:accPr>
                          <m:e>
                            <m:r>
                              <a:rPr lang="en-US" altLang="zh-CN" sz="2400" i="1">
                                <a:latin typeface="Cambria Math" panose="02040503050406030204" pitchFamily="18" charset="0"/>
                                <a:cs typeface="Cambria Math" panose="02040503050406030204" pitchFamily="18" charset="0"/>
                              </a:rPr>
                              <m:t>𝑦</m:t>
                            </m:r>
                          </m:e>
                        </m:acc>
                      </m:e>
                      <m:sup>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𝑖</m:t>
                        </m:r>
                        <m:r>
                          <a:rPr lang="en-US" altLang="zh-CN" sz="2400" i="1">
                            <a:latin typeface="Cambria Math" panose="02040503050406030204" pitchFamily="18" charset="0"/>
                            <a:cs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𝑦</m:t>
                        </m:r>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𝑖</m:t>
                            </m:r>
                          </m:e>
                        </m:d>
                      </m:sup>
                    </m:sSup>
                  </m:oMath>
                </a14:m>
                <a:endParaRPr lang="zh-CN" altLang="en-US" sz="2400" dirty="0"/>
              </a:p>
            </p:txBody>
          </p:sp>
        </mc:Choice>
        <mc:Fallback>
          <p:sp>
            <p:nvSpPr>
              <p:cNvPr id="28" name="矩形 27"/>
              <p:cNvSpPr>
                <a:spLocks noRot="1" noChangeAspect="1" noMove="1" noResize="1" noEditPoints="1" noAdjustHandles="1" noChangeArrowheads="1" noChangeShapeType="1" noTextEdit="1"/>
              </p:cNvSpPr>
              <p:nvPr/>
            </p:nvSpPr>
            <p:spPr>
              <a:xfrm>
                <a:off x="6378645" y="3992123"/>
                <a:ext cx="2642476" cy="486672"/>
              </a:xfrm>
              <a:prstGeom prst="rect">
                <a:avLst/>
              </a:prstGeom>
              <a:blipFill rotWithShape="1">
                <a:blip r:embed="rId2"/>
                <a:stretch>
                  <a:fillRect l="-3" t="-105" r="12" b="29"/>
                </a:stretch>
              </a:blipFill>
            </p:spPr>
            <p:txBody>
              <a:bodyPr/>
              <a:lstStyle/>
              <a:p>
                <a:r>
                  <a:rPr lang="zh-CN" altLang="en-US">
                    <a:noFill/>
                  </a:rPr>
                  <a:t> </a:t>
                </a:r>
              </a:p>
            </p:txBody>
          </p:sp>
        </mc:Fallback>
      </mc:AlternateContent>
      <p:sp>
        <p:nvSpPr>
          <p:cNvPr id="13" name="椭圆 12"/>
          <p:cNvSpPr/>
          <p:nvPr/>
        </p:nvSpPr>
        <p:spPr bwMode="auto">
          <a:xfrm>
            <a:off x="6007376" y="4714416"/>
            <a:ext cx="163468" cy="169051"/>
          </a:xfrm>
          <a:prstGeom prst="ellipse">
            <a:avLst/>
          </a:prstGeom>
          <a:solidFill>
            <a:srgbClr val="0000FF"/>
          </a:solidFill>
          <a:ln w="25400" cap="flat" cmpd="sng">
            <a:noFill/>
            <a:prstDash val="sysDash"/>
            <a:round/>
          </a:ln>
        </p:spPr>
        <p:txBody>
          <a:bodyPr rtlCol="0" anchor="ctr"/>
          <a:lstStyle/>
          <a:p>
            <a:pPr algn="ctr"/>
            <a:endParaRPr lang="zh-CN" altLang="en-US"/>
          </a:p>
        </p:txBody>
      </p:sp>
      <p:cxnSp>
        <p:nvCxnSpPr>
          <p:cNvPr id="8" name="直接箭头连接符 7"/>
          <p:cNvCxnSpPr/>
          <p:nvPr/>
        </p:nvCxnSpPr>
        <p:spPr>
          <a:xfrm>
            <a:off x="3807928" y="5433007"/>
            <a:ext cx="7101" cy="593411"/>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flipV="1">
            <a:off x="3373716" y="4883468"/>
            <a:ext cx="0" cy="743657"/>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3934506" y="5032897"/>
            <a:ext cx="756040" cy="400110"/>
          </a:xfrm>
          <a:prstGeom prst="rect">
            <a:avLst/>
          </a:prstGeom>
          <a:noFill/>
        </p:spPr>
        <p:txBody>
          <a:bodyPr wrap="square" rtlCol="0">
            <a:spAutoFit/>
          </a:bodyPr>
          <a:lstStyle/>
          <a:p>
            <a:r>
              <a:rPr lang="en-US" altLang="zh-CN" sz="2000" dirty="0" smtClean="0"/>
              <a:t>+e</a:t>
            </a:r>
            <a:endParaRPr lang="zh-CN" altLang="en-US" sz="2000" dirty="0"/>
          </a:p>
        </p:txBody>
      </p:sp>
      <p:sp>
        <p:nvSpPr>
          <p:cNvPr id="15" name="文本框 14"/>
          <p:cNvSpPr txBox="1"/>
          <p:nvPr/>
        </p:nvSpPr>
        <p:spPr>
          <a:xfrm>
            <a:off x="3649568" y="5032897"/>
            <a:ext cx="454646" cy="400110"/>
          </a:xfrm>
          <a:prstGeom prst="rect">
            <a:avLst/>
          </a:prstGeom>
          <a:noFill/>
        </p:spPr>
        <p:txBody>
          <a:bodyPr wrap="square" rtlCol="0">
            <a:spAutoFit/>
          </a:bodyPr>
          <a:lstStyle/>
          <a:p>
            <a:r>
              <a:rPr lang="en-US" altLang="zh-CN" sz="2000" dirty="0" smtClean="0"/>
              <a:t>-e</a:t>
            </a:r>
            <a:endParaRPr lang="zh-CN" altLang="en-US" sz="2000" dirty="0"/>
          </a:p>
        </p:txBody>
      </p:sp>
      <p:sp>
        <p:nvSpPr>
          <p:cNvPr id="18" name="圆角矩形 17"/>
          <p:cNvSpPr/>
          <p:nvPr/>
        </p:nvSpPr>
        <p:spPr>
          <a:xfrm>
            <a:off x="287655" y="1038225"/>
            <a:ext cx="280289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均方误差</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a:xfrm>
            <a:off x="9789795" y="3081020"/>
            <a:ext cx="2329180" cy="922020"/>
          </a:xfrm>
          <a:prstGeom prst="rect">
            <a:avLst/>
          </a:prstGeom>
        </p:spPr>
        <p:txBody>
          <a:bodyPr wrap="square">
            <a:spAutoFit/>
          </a:bodyPr>
          <a:p>
            <a:r>
              <a:rPr lang="zh-CN" altLang="en-US" dirty="0">
                <a:solidFill>
                  <a:srgbClr val="2F2F2F"/>
                </a:solidFill>
                <a:latin typeface="微软雅黑" panose="020B0503020204020204" pitchFamily="34" charset="-122"/>
                <a:ea typeface="微软雅黑" panose="020B0503020204020204" pitchFamily="34" charset="-122"/>
              </a:rPr>
              <a:t>平方可以消除误差正负方向上的差异，单纯的只比较长度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最小二乘法</a:t>
            </a:r>
            <a:endParaRPr lang="zh-CN" altLang="en-US" dirty="0"/>
          </a:p>
        </p:txBody>
      </p:sp>
      <p:pic>
        <p:nvPicPr>
          <p:cNvPr id="25" name="图片 24"/>
          <p:cNvPicPr>
            <a:picLocks noChangeAspect="1"/>
          </p:cNvPicPr>
          <p:nvPr/>
        </p:nvPicPr>
        <p:blipFill>
          <a:blip r:embed="rId1"/>
          <a:stretch>
            <a:fillRect/>
          </a:stretch>
        </p:blipFill>
        <p:spPr>
          <a:xfrm>
            <a:off x="608112" y="1364602"/>
            <a:ext cx="7380964" cy="5363070"/>
          </a:xfrm>
          <a:prstGeom prst="rect">
            <a:avLst/>
          </a:prstGeom>
        </p:spPr>
      </p:pic>
      <p:cxnSp>
        <p:nvCxnSpPr>
          <p:cNvPr id="26" name="直接箭头连接符 25"/>
          <p:cNvCxnSpPr>
            <a:endCxn id="13" idx="0"/>
          </p:cNvCxnSpPr>
          <p:nvPr/>
        </p:nvCxnSpPr>
        <p:spPr>
          <a:xfrm>
            <a:off x="4135314" y="3891697"/>
            <a:ext cx="14506" cy="763664"/>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sp>
        <p:nvSpPr>
          <p:cNvPr id="27" name="右大括号 26"/>
          <p:cNvSpPr/>
          <p:nvPr/>
        </p:nvSpPr>
        <p:spPr>
          <a:xfrm>
            <a:off x="4193248" y="3891697"/>
            <a:ext cx="246107" cy="704873"/>
          </a:xfrm>
          <a:prstGeom prst="rightBrace">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8" name="矩形 27"/>
              <p:cNvSpPr/>
              <p:nvPr/>
            </p:nvSpPr>
            <p:spPr>
              <a:xfrm>
                <a:off x="4439355" y="3933068"/>
                <a:ext cx="2642476" cy="493277"/>
              </a:xfrm>
              <a:prstGeom prst="rect">
                <a:avLst/>
              </a:prstGeom>
            </p:spPr>
            <p:txBody>
              <a:bodyPr wrap="square">
                <a:spAutoFit/>
              </a:bodyPr>
              <a:lstStyle/>
              <a:p>
                <a14:m>
                  <m:oMath xmlns:m="http://schemas.openxmlformats.org/officeDocument/2006/math">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𝑒</m:t>
                        </m:r>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𝑖</m:t>
                            </m:r>
                          </m:e>
                        </m:d>
                      </m:sup>
                    </m:sSup>
                  </m:oMath>
                </a14:m>
                <a:r>
                  <a:rPr lang="en-US" altLang="zh-CN" sz="2400" dirty="0" smtClean="0">
                    <a:cs typeface="Cambria Math" panose="02040503050406030204" pitchFamily="18" charset="0"/>
                  </a:rPr>
                  <a:t> =</a:t>
                </a:r>
                <a14:m>
                  <m:oMath xmlns:m="http://schemas.openxmlformats.org/officeDocument/2006/math">
                    <m:sSup>
                      <m:sSupPr>
                        <m:ctrlPr>
                          <a:rPr lang="en-US" altLang="zh-CN" sz="2400" b="0" i="1" smtClean="0">
                            <a:latin typeface="Cambria Math" panose="02040503050406030204" pitchFamily="18" charset="0"/>
                            <a:ea typeface="Cambria Math" panose="02040503050406030204" pitchFamily="18" charset="0"/>
                          </a:rPr>
                        </m:ctrlPr>
                      </m:sSupPr>
                      <m:e>
                        <m:sSup>
                          <m:sSupPr>
                            <m:ctrlPr>
                              <a:rPr lang="en-US" altLang="zh-CN" sz="2400" i="1">
                                <a:latin typeface="Cambria Math" panose="02040503050406030204" pitchFamily="18" charset="0"/>
                                <a:cs typeface="Cambria Math" panose="02040503050406030204" pitchFamily="18" charset="0"/>
                              </a:rPr>
                            </m:ctrlPr>
                          </m:sSupPr>
                          <m:e>
                            <m:r>
                              <a:rPr lang="en-US" altLang="zh-CN" sz="2400" i="1">
                                <a:latin typeface="Cambria Math" panose="02040503050406030204" pitchFamily="18" charset="0"/>
                                <a:cs typeface="Cambria Math" panose="02040503050406030204" pitchFamily="18" charset="0"/>
                              </a:rPr>
                              <m:t>(</m:t>
                            </m:r>
                            <m:acc>
                              <m:accPr>
                                <m:ctrlPr>
                                  <a:rPr lang="en-US" altLang="zh-CN" sz="2400" i="1">
                                    <a:latin typeface="Cambria Math" panose="02040503050406030204" pitchFamily="18" charset="0"/>
                                    <a:cs typeface="Cambria Math" panose="02040503050406030204" pitchFamily="18" charset="0"/>
                                  </a:rPr>
                                </m:ctrlPr>
                              </m:accPr>
                              <m:e>
                                <m:r>
                                  <a:rPr lang="en-US" altLang="zh-CN" sz="2400" i="1">
                                    <a:latin typeface="Cambria Math" panose="02040503050406030204" pitchFamily="18" charset="0"/>
                                    <a:cs typeface="Cambria Math" panose="02040503050406030204" pitchFamily="18" charset="0"/>
                                  </a:rPr>
                                  <m:t>𝑦</m:t>
                                </m:r>
                              </m:e>
                            </m:acc>
                          </m:e>
                          <m:sup>
                            <m:r>
                              <a:rPr lang="en-US" altLang="zh-CN" sz="2400" i="1">
                                <a:latin typeface="Cambria Math" panose="02040503050406030204" pitchFamily="18" charset="0"/>
                                <a:cs typeface="Cambria Math" panose="02040503050406030204" pitchFamily="18" charset="0"/>
                              </a:rPr>
                              <m:t>(</m:t>
                            </m:r>
                            <m:r>
                              <a:rPr lang="en-US" altLang="zh-CN" sz="2400" i="1">
                                <a:latin typeface="Cambria Math" panose="02040503050406030204" pitchFamily="18" charset="0"/>
                                <a:cs typeface="Cambria Math" panose="02040503050406030204" pitchFamily="18" charset="0"/>
                              </a:rPr>
                              <m:t>𝑖</m:t>
                            </m:r>
                            <m:r>
                              <a:rPr lang="en-US" altLang="zh-CN" sz="2400" i="1">
                                <a:latin typeface="Cambria Math" panose="02040503050406030204" pitchFamily="18" charset="0"/>
                                <a:cs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𝑦</m:t>
                            </m:r>
                          </m:e>
                          <m:sup>
                            <m:d>
                              <m:dPr>
                                <m:ctrlPr>
                                  <a:rPr lang="en-US" altLang="zh-CN" sz="2400" i="1">
                                    <a:latin typeface="Cambria Math" panose="02040503050406030204" pitchFamily="18" charset="0"/>
                                    <a:ea typeface="Cambria Math" panose="02040503050406030204" pitchFamily="18" charset="0"/>
                                  </a:rPr>
                                </m:ctrlPr>
                              </m:dPr>
                              <m:e>
                                <m:r>
                                  <a:rPr lang="en-US" altLang="zh-CN" sz="2400" i="1">
                                    <a:latin typeface="Cambria Math" panose="02040503050406030204" pitchFamily="18" charset="0"/>
                                    <a:ea typeface="Cambria Math" panose="02040503050406030204" pitchFamily="18" charset="0"/>
                                  </a:rPr>
                                  <m:t>𝑖</m:t>
                                </m:r>
                              </m:e>
                            </m:d>
                          </m:sup>
                        </m:sSup>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2</m:t>
                        </m:r>
                      </m:sup>
                    </m:sSup>
                  </m:oMath>
                </a14:m>
                <a:endParaRPr lang="zh-CN" altLang="en-US" sz="2400" dirty="0"/>
              </a:p>
            </p:txBody>
          </p:sp>
        </mc:Choice>
        <mc:Fallback>
          <p:sp>
            <p:nvSpPr>
              <p:cNvPr id="28" name="矩形 27"/>
              <p:cNvSpPr>
                <a:spLocks noRot="1" noChangeAspect="1" noMove="1" noResize="1" noEditPoints="1" noAdjustHandles="1" noChangeArrowheads="1" noChangeShapeType="1" noTextEdit="1"/>
              </p:cNvSpPr>
              <p:nvPr/>
            </p:nvSpPr>
            <p:spPr>
              <a:xfrm>
                <a:off x="4439355" y="3933068"/>
                <a:ext cx="2642476" cy="493277"/>
              </a:xfrm>
              <a:prstGeom prst="rect">
                <a:avLst/>
              </a:prstGeom>
              <a:blipFill rotWithShape="1">
                <a:blip r:embed="rId2"/>
                <a:stretch>
                  <a:fillRect l="-3" t="-104" r="12" b="80"/>
                </a:stretch>
              </a:blipFill>
            </p:spPr>
            <p:txBody>
              <a:bodyPr/>
              <a:lstStyle/>
              <a:p>
                <a:r>
                  <a:rPr lang="zh-CN" altLang="en-US">
                    <a:noFill/>
                  </a:rPr>
                  <a:t> </a:t>
                </a:r>
              </a:p>
            </p:txBody>
          </p:sp>
        </mc:Fallback>
      </mc:AlternateContent>
      <p:sp>
        <p:nvSpPr>
          <p:cNvPr id="13" name="椭圆 12"/>
          <p:cNvSpPr/>
          <p:nvPr/>
        </p:nvSpPr>
        <p:spPr bwMode="auto">
          <a:xfrm>
            <a:off x="4068086" y="4655361"/>
            <a:ext cx="163468" cy="169051"/>
          </a:xfrm>
          <a:prstGeom prst="ellipse">
            <a:avLst/>
          </a:prstGeom>
          <a:solidFill>
            <a:srgbClr val="0000FF"/>
          </a:solidFill>
          <a:ln w="25400" cap="flat" cmpd="sng">
            <a:noFill/>
            <a:prstDash val="sysDash"/>
            <a:round/>
          </a:ln>
        </p:spPr>
        <p:txBody>
          <a:bodyPr rtlCol="0" anchor="ctr"/>
          <a:lstStyle/>
          <a:p>
            <a:pPr algn="ctr"/>
            <a:endParaRPr lang="zh-CN" altLang="en-US"/>
          </a:p>
        </p:txBody>
      </p:sp>
      <p:cxnSp>
        <p:nvCxnSpPr>
          <p:cNvPr id="8" name="直接箭头连接符 7"/>
          <p:cNvCxnSpPr/>
          <p:nvPr/>
        </p:nvCxnSpPr>
        <p:spPr>
          <a:xfrm>
            <a:off x="1447455" y="4824412"/>
            <a:ext cx="14506" cy="763664"/>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3153588" y="4046137"/>
            <a:ext cx="9114" cy="479824"/>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3098684" y="3806225"/>
            <a:ext cx="26271" cy="717141"/>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p:nvPr/>
        </p:nvCxnSpPr>
        <p:spPr>
          <a:xfrm>
            <a:off x="6689875" y="2069376"/>
            <a:ext cx="0" cy="204460"/>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flipV="1">
            <a:off x="1877781" y="5307543"/>
            <a:ext cx="0" cy="746369"/>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nvCxnSpPr>
        <p:spPr>
          <a:xfrm flipV="1">
            <a:off x="2020815" y="5251351"/>
            <a:ext cx="0" cy="746369"/>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p:nvPr/>
        </p:nvCxnSpPr>
        <p:spPr>
          <a:xfrm flipH="1" flipV="1">
            <a:off x="4868459" y="3362822"/>
            <a:ext cx="14123" cy="197655"/>
          </a:xfrm>
          <a:prstGeom prst="straightConnector1">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2" name="矩形 11"/>
              <p:cNvSpPr/>
              <p:nvPr/>
            </p:nvSpPr>
            <p:spPr>
              <a:xfrm>
                <a:off x="8534400" y="1890395"/>
                <a:ext cx="2655570" cy="2585720"/>
              </a:xfrm>
              <a:prstGeom prst="rect">
                <a:avLst/>
              </a:prstGeom>
            </p:spPr>
            <p:txBody>
              <a:bodyPr wrap="none">
                <a:noAutofit/>
              </a:bodyPr>
              <a:lstStyle/>
              <a:p>
                <a:pPr algn="l">
                  <a:lnSpc>
                    <a:spcPct val="150000"/>
                  </a:lnSpc>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rPr>
                        <m:t>𝑀𝑆𝐸</m:t>
                      </m:r>
                      <m:r>
                        <a:rPr lang="en-US" altLang="zh-CN" sz="2000" b="0" i="1" smtClean="0">
                          <a:solidFill>
                            <a:schemeClr val="tx1"/>
                          </a:solidFill>
                          <a:latin typeface="Cambria Math" panose="02040503050406030204" pitchFamily="18" charset="0"/>
                        </a:rPr>
                        <m:t>=</m:t>
                      </m:r>
                      <m:f>
                        <m:fPr>
                          <m:ctrlPr>
                            <a:rPr lang="en-US" altLang="zh-CN" sz="200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1</m:t>
                          </m:r>
                        </m:num>
                        <m:den>
                          <m:r>
                            <a:rPr lang="en-US" altLang="zh-CN" sz="2000" b="0" i="1" smtClean="0">
                              <a:solidFill>
                                <a:schemeClr val="tx1"/>
                              </a:solidFill>
                              <a:latin typeface="Cambria Math" panose="02040503050406030204" pitchFamily="18" charset="0"/>
                            </a:rPr>
                            <m:t>𝑛</m:t>
                          </m:r>
                        </m:den>
                      </m:f>
                      <m:nary>
                        <m:naryPr>
                          <m:chr m:val="∑"/>
                          <m:ctrlPr>
                            <a:rPr lang="en-US" altLang="zh-CN" sz="2000" i="1" smtClean="0">
                              <a:solidFill>
                                <a:schemeClr val="tx1"/>
                              </a:solidFill>
                              <a:latin typeface="Cambria Math" panose="02040503050406030204" pitchFamily="18" charset="0"/>
                            </a:rPr>
                          </m:ctrlPr>
                        </m:naryPr>
                        <m:sub>
                          <m:r>
                            <m:rPr>
                              <m:brk m:alnAt="23"/>
                            </m:rPr>
                            <a:rPr lang="en-US" altLang="zh-CN" sz="2000" i="1">
                              <a:solidFill>
                                <a:schemeClr val="tx1"/>
                              </a:solidFill>
                              <a:latin typeface="Cambria Math" panose="02040503050406030204" pitchFamily="18" charset="0"/>
                            </a:rPr>
                            <m:t>𝑖</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sub>
                        <m:sup>
                          <m:r>
                            <a:rPr lang="en-US" altLang="zh-CN" sz="2000" i="1">
                              <a:solidFill>
                                <a:schemeClr val="tx1"/>
                              </a:solidFill>
                              <a:latin typeface="Cambria Math" panose="02040503050406030204" pitchFamily="18" charset="0"/>
                            </a:rPr>
                            <m:t>𝑛</m:t>
                          </m:r>
                        </m:sup>
                        <m:e>
                          <m:sSup>
                            <m:sSupPr>
                              <m:ctrlPr>
                                <a:rPr lang="en-US" altLang="zh-CN" sz="2000" i="1">
                                  <a:solidFill>
                                    <a:schemeClr val="tx1"/>
                                  </a:solidFill>
                                  <a:latin typeface="Cambria Math" panose="02040503050406030204" pitchFamily="18" charset="0"/>
                                </a:rPr>
                              </m:ctrlPr>
                            </m:sSupPr>
                            <m:e>
                              <m:d>
                                <m:dPr>
                                  <m:ctrlPr>
                                    <a:rPr lang="en-US" altLang="zh-CN" sz="2000" i="1">
                                      <a:solidFill>
                                        <a:schemeClr val="tx1"/>
                                      </a:solidFill>
                                      <a:latin typeface="Cambria Math" panose="02040503050406030204" pitchFamily="18" charset="0"/>
                                    </a:rPr>
                                  </m:ctrlPr>
                                </m:dPr>
                                <m:e>
                                  <m:sSup>
                                    <m:sSupPr>
                                      <m:ctrlPr>
                                        <a:rPr lang="en-US" altLang="zh-CN" sz="2000" i="1" smtClean="0">
                                          <a:solidFill>
                                            <a:schemeClr val="tx1"/>
                                          </a:solidFill>
                                          <a:latin typeface="Cambria Math" panose="02040503050406030204" pitchFamily="18" charset="0"/>
                                          <a:ea typeface="Cambria Math" panose="02040503050406030204" pitchFamily="18" charset="0"/>
                                        </a:rPr>
                                      </m:ctrlPr>
                                    </m:sSupPr>
                                    <m:e>
                                      <m:r>
                                        <a:rPr lang="en-US" altLang="zh-CN" sz="2000" b="0" i="1" smtClean="0">
                                          <a:solidFill>
                                            <a:schemeClr val="tx1"/>
                                          </a:solidFill>
                                          <a:latin typeface="Cambria Math" panose="02040503050406030204" pitchFamily="18" charset="0"/>
                                          <a:ea typeface="Cambria Math" panose="02040503050406030204" pitchFamily="18" charset="0"/>
                                        </a:rPr>
                                        <m:t>𝑒</m:t>
                                      </m:r>
                                    </m:e>
                                    <m:sup>
                                      <m:d>
                                        <m:dPr>
                                          <m:ctrlPr>
                                            <a:rPr lang="en-US" altLang="zh-CN" sz="2000" i="1">
                                              <a:solidFill>
                                                <a:schemeClr val="tx1"/>
                                              </a:solidFill>
                                              <a:latin typeface="Cambria Math" panose="02040503050406030204" pitchFamily="18" charset="0"/>
                                              <a:ea typeface="Cambria Math" panose="02040503050406030204" pitchFamily="18" charset="0"/>
                                            </a:rPr>
                                          </m:ctrlPr>
                                        </m:dPr>
                                        <m:e>
                                          <m:r>
                                            <a:rPr lang="en-US" altLang="zh-CN" sz="2000" i="1">
                                              <a:solidFill>
                                                <a:schemeClr val="tx1"/>
                                              </a:solidFill>
                                              <a:latin typeface="Cambria Math" panose="02040503050406030204" pitchFamily="18" charset="0"/>
                                              <a:ea typeface="Cambria Math" panose="02040503050406030204" pitchFamily="18" charset="0"/>
                                            </a:rPr>
                                            <m:t>𝑖</m:t>
                                          </m:r>
                                        </m:e>
                                      </m:d>
                                    </m:sup>
                                  </m:sSup>
                                </m:e>
                              </m:d>
                            </m:e>
                            <m:sup>
                              <m:r>
                                <a:rPr lang="en-US" altLang="zh-CN" sz="2000" i="1">
                                  <a:solidFill>
                                    <a:schemeClr val="tx1"/>
                                  </a:solidFill>
                                  <a:latin typeface="Cambria Math" panose="02040503050406030204" pitchFamily="18" charset="0"/>
                                </a:rPr>
                                <m:t>2</m:t>
                              </m:r>
                            </m:sup>
                          </m:sSup>
                        </m:e>
                      </m:nary>
                    </m:oMath>
                  </m:oMathPara>
                </a14:m>
                <a:endParaRPr lang="en-US" altLang="zh-CN" sz="2000" i="1" dirty="0">
                  <a:solidFill>
                    <a:schemeClr val="tx1"/>
                  </a:solidFill>
                  <a:latin typeface="Cambria Math" panose="02040503050406030204" pitchFamily="18" charset="0"/>
                </a:endParaRPr>
              </a:p>
              <a:p>
                <a:pPr algn="l">
                  <a:lnSpc>
                    <a:spcPct val="150000"/>
                  </a:lnSpc>
                </a:pPr>
                <a:r>
                  <a:rPr lang="en-US" altLang="zh-CN" sz="2000" dirty="0">
                    <a:solidFill>
                      <a:schemeClr val="tx1"/>
                    </a:solidFill>
                  </a:rPr>
                  <a:t>   =</a:t>
                </a:r>
                <a14:m>
                  <m:oMath xmlns:m="http://schemas.openxmlformats.org/officeDocument/2006/math">
                    <m:f>
                      <m:fPr>
                        <m:ctrlPr>
                          <a:rPr lang="en-US"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𝑛</m:t>
                        </m:r>
                      </m:den>
                    </m:f>
                    <m:nary>
                      <m:naryPr>
                        <m:chr m:val="∑"/>
                        <m:ctrlPr>
                          <a:rPr lang="en-US" altLang="zh-CN" sz="2000" i="1">
                            <a:solidFill>
                              <a:schemeClr val="tx1"/>
                            </a:solidFill>
                            <a:latin typeface="Cambria Math" panose="02040503050406030204" pitchFamily="18" charset="0"/>
                          </a:rPr>
                        </m:ctrlPr>
                      </m:naryPr>
                      <m:sub>
                        <m:r>
                          <m:rPr>
                            <m:brk m:alnAt="23"/>
                          </m:rPr>
                          <a:rPr lang="en-US" altLang="zh-CN" sz="2000" i="1">
                            <a:solidFill>
                              <a:schemeClr val="tx1"/>
                            </a:solidFill>
                            <a:latin typeface="Cambria Math" panose="02040503050406030204" pitchFamily="18" charset="0"/>
                          </a:rPr>
                          <m:t>𝑖</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sub>
                      <m:sup>
                        <m:r>
                          <a:rPr lang="en-US" altLang="zh-CN" sz="2000" i="1">
                            <a:solidFill>
                              <a:schemeClr val="tx1"/>
                            </a:solidFill>
                            <a:latin typeface="Cambria Math" panose="02040503050406030204" pitchFamily="18" charset="0"/>
                          </a:rPr>
                          <m:t>𝑛</m:t>
                        </m:r>
                      </m:sup>
                      <m:e>
                        <m:sSup>
                          <m:sSupPr>
                            <m:ctrlPr>
                              <a:rPr lang="en-US" altLang="zh-CN" sz="2000" i="1">
                                <a:solidFill>
                                  <a:schemeClr val="tx1"/>
                                </a:solidFill>
                                <a:latin typeface="Cambria Math" panose="02040503050406030204" pitchFamily="18" charset="0"/>
                              </a:rPr>
                            </m:ctrlPr>
                          </m:sSupPr>
                          <m:e>
                            <m:d>
                              <m:dPr>
                                <m:ctrlPr>
                                  <a:rPr lang="en-US" altLang="zh-CN" sz="2000" i="1">
                                    <a:solidFill>
                                      <a:schemeClr val="tx1"/>
                                    </a:solidFill>
                                    <a:latin typeface="Cambria Math" panose="02040503050406030204" pitchFamily="18" charset="0"/>
                                  </a:rPr>
                                </m:ctrlPr>
                              </m:dPr>
                              <m:e>
                                <m:sSup>
                                  <m:sSupPr>
                                    <m:ctrlPr>
                                      <a:rPr lang="en-US" altLang="zh-CN" sz="2000" i="1">
                                        <a:solidFill>
                                          <a:schemeClr val="tx1"/>
                                        </a:solidFill>
                                        <a:latin typeface="Cambria Math" panose="02040503050406030204" pitchFamily="18" charset="0"/>
                                        <a:cs typeface="Cambria Math" panose="02040503050406030204" pitchFamily="18" charset="0"/>
                                      </a:rPr>
                                    </m:ctrlPr>
                                  </m:sSupPr>
                                  <m:e>
                                    <m:acc>
                                      <m:accPr>
                                        <m:ctrlPr>
                                          <a:rPr lang="en-US" altLang="zh-CN" sz="2000" i="1">
                                            <a:solidFill>
                                              <a:schemeClr val="tx1"/>
                                            </a:solidFill>
                                            <a:latin typeface="Cambria Math" panose="02040503050406030204" pitchFamily="18" charset="0"/>
                                            <a:cs typeface="Cambria Math" panose="02040503050406030204" pitchFamily="18" charset="0"/>
                                          </a:rPr>
                                        </m:ctrlPr>
                                      </m:accPr>
                                      <m:e>
                                        <m:r>
                                          <a:rPr lang="en-US" altLang="zh-CN" sz="2000" i="1">
                                            <a:solidFill>
                                              <a:schemeClr val="tx1"/>
                                            </a:solidFill>
                                            <a:latin typeface="Cambria Math" panose="02040503050406030204" pitchFamily="18" charset="0"/>
                                            <a:cs typeface="Cambria Math" panose="02040503050406030204" pitchFamily="18" charset="0"/>
                                          </a:rPr>
                                          <m:t>𝑦</m:t>
                                        </m:r>
                                      </m:e>
                                    </m:acc>
                                  </m:e>
                                  <m:sup>
                                    <m:r>
                                      <a:rPr lang="en-US" altLang="zh-CN" sz="2000" i="1">
                                        <a:solidFill>
                                          <a:schemeClr val="tx1"/>
                                        </a:solidFill>
                                        <a:latin typeface="Cambria Math" panose="02040503050406030204" pitchFamily="18" charset="0"/>
                                        <a:cs typeface="Cambria Math" panose="02040503050406030204" pitchFamily="18" charset="0"/>
                                      </a:rPr>
                                      <m:t>(</m:t>
                                    </m:r>
                                    <m:r>
                                      <a:rPr lang="en-US" altLang="zh-CN" sz="2000" i="1">
                                        <a:solidFill>
                                          <a:schemeClr val="tx1"/>
                                        </a:solidFill>
                                        <a:latin typeface="Cambria Math" panose="02040503050406030204" pitchFamily="18" charset="0"/>
                                        <a:cs typeface="Cambria Math" panose="02040503050406030204" pitchFamily="18" charset="0"/>
                                      </a:rPr>
                                      <m:t>𝑖</m:t>
                                    </m:r>
                                    <m:r>
                                      <a:rPr lang="en-US" altLang="zh-CN" sz="2000" i="1">
                                        <a:solidFill>
                                          <a:schemeClr val="tx1"/>
                                        </a:solidFill>
                                        <a:latin typeface="Cambria Math" panose="02040503050406030204" pitchFamily="18" charset="0"/>
                                        <a:cs typeface="Cambria Math" panose="02040503050406030204" pitchFamily="18" charset="0"/>
                                      </a:rPr>
                                      <m:t>)</m:t>
                                    </m:r>
                                  </m:sup>
                                </m:sSup>
                                <m:r>
                                  <a:rPr lang="en-US" altLang="zh-CN" sz="2000" i="1">
                                    <a:solidFill>
                                      <a:schemeClr val="tx1"/>
                                    </a:solidFill>
                                    <a:latin typeface="Cambria Math" panose="02040503050406030204" pitchFamily="18" charset="0"/>
                                    <a:ea typeface="Cambria Math" panose="02040503050406030204" pitchFamily="18" charset="0"/>
                                  </a:rPr>
                                  <m:t>−</m:t>
                                </m:r>
                                <m:sSup>
                                  <m:sSupPr>
                                    <m:ctrlPr>
                                      <a:rPr lang="en-US" altLang="zh-CN" sz="2000" i="1">
                                        <a:solidFill>
                                          <a:schemeClr val="tx1"/>
                                        </a:solidFill>
                                        <a:latin typeface="Cambria Math" panose="02040503050406030204" pitchFamily="18" charset="0"/>
                                        <a:ea typeface="Cambria Math" panose="02040503050406030204" pitchFamily="18" charset="0"/>
                                      </a:rPr>
                                    </m:ctrlPr>
                                  </m:sSupPr>
                                  <m:e>
                                    <m:r>
                                      <a:rPr lang="en-US" altLang="zh-CN" sz="2000" i="1">
                                        <a:solidFill>
                                          <a:schemeClr val="tx1"/>
                                        </a:solidFill>
                                        <a:latin typeface="Cambria Math" panose="02040503050406030204" pitchFamily="18" charset="0"/>
                                        <a:ea typeface="Cambria Math" panose="02040503050406030204" pitchFamily="18" charset="0"/>
                                      </a:rPr>
                                      <m:t>𝑦</m:t>
                                    </m:r>
                                  </m:e>
                                  <m:sup>
                                    <m:d>
                                      <m:dPr>
                                        <m:ctrlPr>
                                          <a:rPr lang="en-US" altLang="zh-CN" sz="2000" i="1">
                                            <a:solidFill>
                                              <a:schemeClr val="tx1"/>
                                            </a:solidFill>
                                            <a:latin typeface="Cambria Math" panose="02040503050406030204" pitchFamily="18" charset="0"/>
                                            <a:ea typeface="Cambria Math" panose="02040503050406030204" pitchFamily="18" charset="0"/>
                                          </a:rPr>
                                        </m:ctrlPr>
                                      </m:dPr>
                                      <m:e>
                                        <m:r>
                                          <a:rPr lang="en-US" altLang="zh-CN" sz="2000" i="1">
                                            <a:solidFill>
                                              <a:schemeClr val="tx1"/>
                                            </a:solidFill>
                                            <a:latin typeface="Cambria Math" panose="02040503050406030204" pitchFamily="18" charset="0"/>
                                            <a:ea typeface="Cambria Math" panose="02040503050406030204" pitchFamily="18" charset="0"/>
                                          </a:rPr>
                                          <m:t>𝑖</m:t>
                                        </m:r>
                                      </m:e>
                                    </m:d>
                                  </m:sup>
                                </m:sSup>
                              </m:e>
                            </m:d>
                          </m:e>
                          <m:sup>
                            <m:r>
                              <a:rPr lang="en-US" altLang="zh-CN" sz="2000" i="1">
                                <a:solidFill>
                                  <a:schemeClr val="tx1"/>
                                </a:solidFill>
                                <a:latin typeface="Cambria Math" panose="02040503050406030204" pitchFamily="18" charset="0"/>
                              </a:rPr>
                              <m:t>2</m:t>
                            </m:r>
                          </m:sup>
                        </m:sSup>
                      </m:e>
                    </m:nary>
                  </m:oMath>
                </a14:m>
                <a:endParaRPr lang="en-US" altLang="zh-CN" sz="2000" i="1" dirty="0">
                  <a:solidFill>
                    <a:schemeClr val="tx1"/>
                  </a:solidFill>
                  <a:latin typeface="Cambria Math" panose="02040503050406030204" pitchFamily="18" charset="0"/>
                </a:endParaRPr>
              </a:p>
              <a:p>
                <a:pPr algn="l">
                  <a:lnSpc>
                    <a:spcPct val="150000"/>
                  </a:lnSpc>
                </a:pPr>
                <a:r>
                  <a:rPr lang="en-US" altLang="zh-CN" sz="2000" dirty="0">
                    <a:solidFill>
                      <a:schemeClr val="tx1"/>
                    </a:solidFill>
                  </a:rPr>
                  <a:t>   =</a:t>
                </a:r>
                <a14:m>
                  <m:oMath xmlns:m="http://schemas.openxmlformats.org/officeDocument/2006/math">
                    <m:f>
                      <m:fPr>
                        <m:ctrlPr>
                          <a:rPr lang="en-US"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𝑛</m:t>
                        </m:r>
                      </m:den>
                    </m:f>
                    <m:nary>
                      <m:naryPr>
                        <m:chr m:val="∑"/>
                        <m:ctrlPr>
                          <a:rPr lang="en-US" altLang="zh-CN" sz="2000" i="1">
                            <a:solidFill>
                              <a:schemeClr val="tx1"/>
                            </a:solidFill>
                            <a:latin typeface="Cambria Math" panose="02040503050406030204" pitchFamily="18" charset="0"/>
                          </a:rPr>
                        </m:ctrlPr>
                      </m:naryPr>
                      <m:sub>
                        <m:r>
                          <m:rPr>
                            <m:brk m:alnAt="23"/>
                          </m:rPr>
                          <a:rPr lang="en-US" altLang="zh-CN" sz="2000" i="1">
                            <a:solidFill>
                              <a:schemeClr val="tx1"/>
                            </a:solidFill>
                            <a:latin typeface="Cambria Math" panose="02040503050406030204" pitchFamily="18" charset="0"/>
                          </a:rPr>
                          <m:t>𝑖</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sub>
                      <m:sup>
                        <m:r>
                          <a:rPr lang="en-US" altLang="zh-CN" sz="2000" i="1">
                            <a:solidFill>
                              <a:schemeClr val="tx1"/>
                            </a:solidFill>
                            <a:latin typeface="Cambria Math" panose="02040503050406030204" pitchFamily="18" charset="0"/>
                          </a:rPr>
                          <m:t>𝑛</m:t>
                        </m:r>
                      </m:sup>
                      <m:e>
                        <m:sSup>
                          <m:sSupPr>
                            <m:ctrlPr>
                              <a:rPr lang="en-US" altLang="zh-CN" sz="2000" i="1">
                                <a:solidFill>
                                  <a:schemeClr val="tx1"/>
                                </a:solidFill>
                                <a:latin typeface="Cambria Math" panose="02040503050406030204" pitchFamily="18" charset="0"/>
                              </a:rPr>
                            </m:ctrlPr>
                          </m:sSupPr>
                          <m:e>
                            <m:d>
                              <m:dPr>
                                <m:ctrlPr>
                                  <a:rPr lang="en-US" altLang="zh-CN" sz="2000" i="1">
                                    <a:solidFill>
                                      <a:schemeClr val="tx1"/>
                                    </a:solidFill>
                                    <a:latin typeface="Cambria Math" panose="02040503050406030204" pitchFamily="18" charset="0"/>
                                  </a:rPr>
                                </m:ctrlPr>
                              </m:dPr>
                              <m:e>
                                <m:sSup>
                                  <m:sSupPr>
                                    <m:ctrlPr>
                                      <a:rPr lang="en-US" altLang="zh-CN" sz="2000" i="1">
                                        <a:solidFill>
                                          <a:schemeClr val="tx1"/>
                                        </a:solidFill>
                                        <a:latin typeface="Cambria Math" panose="02040503050406030204" pitchFamily="18" charset="0"/>
                                        <a:cs typeface="Cambria Math" panose="02040503050406030204" pitchFamily="18" charset="0"/>
                                      </a:rPr>
                                    </m:ctrlPr>
                                  </m:sSupPr>
                                  <m:e>
                                    <m:sSup>
                                      <m:sSupPr>
                                        <m:ctrlPr>
                                          <a:rPr lang="en-US" altLang="zh-CN" sz="2000" i="1">
                                            <a:solidFill>
                                              <a:schemeClr val="tx1"/>
                                            </a:solidFill>
                                            <a:latin typeface="Cambria Math" panose="02040503050406030204" pitchFamily="18" charset="0"/>
                                            <a:cs typeface="Cambria Math" panose="02040503050406030204" pitchFamily="18" charset="0"/>
                                          </a:rPr>
                                        </m:ctrlPr>
                                      </m:sSupPr>
                                      <m:e>
                                        <m:r>
                                          <a:rPr lang="en-US" altLang="zh-CN" sz="2000" i="1">
                                            <a:solidFill>
                                              <a:schemeClr val="tx1"/>
                                            </a:solidFill>
                                            <a:latin typeface="Cambria Math" panose="02040503050406030204" pitchFamily="18" charset="0"/>
                                            <a:cs typeface="Cambria Math" panose="02040503050406030204" pitchFamily="18" charset="0"/>
                                          </a:rPr>
                                          <m:t>𝜃</m:t>
                                        </m:r>
                                      </m:e>
                                      <m:sup>
                                        <m:r>
                                          <a:rPr lang="en-US" altLang="zh-CN" sz="2000" i="1">
                                            <a:solidFill>
                                              <a:schemeClr val="tx1"/>
                                            </a:solidFill>
                                            <a:latin typeface="Cambria Math" panose="02040503050406030204" pitchFamily="18" charset="0"/>
                                            <a:cs typeface="Cambria Math" panose="02040503050406030204" pitchFamily="18" charset="0"/>
                                          </a:rPr>
                                          <m:t>𝑇</m:t>
                                        </m:r>
                                      </m:sup>
                                    </m:sSup>
                                    <m:r>
                                      <a:rPr lang="en-US" altLang="zh-CN" sz="2000" i="1">
                                        <a:solidFill>
                                          <a:schemeClr val="tx1"/>
                                        </a:solidFill>
                                        <a:latin typeface="Cambria Math" panose="02040503050406030204" pitchFamily="18" charset="0"/>
                                        <a:cs typeface="Cambria Math" panose="02040503050406030204" pitchFamily="18" charset="0"/>
                                      </a:rPr>
                                      <m:t>𝑥</m:t>
                                    </m:r>
                                  </m:e>
                                  <m:sup>
                                    <m:r>
                                      <a:rPr lang="en-US" altLang="zh-CN" sz="2000" i="1">
                                        <a:solidFill>
                                          <a:schemeClr val="tx1"/>
                                        </a:solidFill>
                                        <a:latin typeface="Cambria Math" panose="02040503050406030204" pitchFamily="18" charset="0"/>
                                        <a:cs typeface="Cambria Math" panose="02040503050406030204" pitchFamily="18" charset="0"/>
                                      </a:rPr>
                                      <m:t>(</m:t>
                                    </m:r>
                                    <m:r>
                                      <a:rPr lang="en-US" altLang="zh-CN" sz="2000" i="1">
                                        <a:solidFill>
                                          <a:schemeClr val="tx1"/>
                                        </a:solidFill>
                                        <a:latin typeface="Cambria Math" panose="02040503050406030204" pitchFamily="18" charset="0"/>
                                        <a:cs typeface="Cambria Math" panose="02040503050406030204" pitchFamily="18" charset="0"/>
                                      </a:rPr>
                                      <m:t>𝑖</m:t>
                                    </m:r>
                                    <m:r>
                                      <a:rPr lang="en-US" altLang="zh-CN" sz="2000" i="1">
                                        <a:solidFill>
                                          <a:schemeClr val="tx1"/>
                                        </a:solidFill>
                                        <a:latin typeface="Cambria Math" panose="02040503050406030204" pitchFamily="18" charset="0"/>
                                        <a:cs typeface="Cambria Math" panose="02040503050406030204" pitchFamily="18" charset="0"/>
                                      </a:rPr>
                                      <m:t>)</m:t>
                                    </m:r>
                                  </m:sup>
                                </m:sSup>
                                <m:r>
                                  <a:rPr lang="en-US" altLang="zh-CN" sz="2000" i="1">
                                    <a:solidFill>
                                      <a:schemeClr val="tx1"/>
                                    </a:solidFill>
                                    <a:latin typeface="Cambria Math" panose="02040503050406030204" pitchFamily="18" charset="0"/>
                                    <a:ea typeface="Cambria Math" panose="02040503050406030204" pitchFamily="18" charset="0"/>
                                  </a:rPr>
                                  <m:t>−</m:t>
                                </m:r>
                                <m:sSup>
                                  <m:sSupPr>
                                    <m:ctrlPr>
                                      <a:rPr lang="en-US" altLang="zh-CN" sz="2000" i="1">
                                        <a:solidFill>
                                          <a:schemeClr val="tx1"/>
                                        </a:solidFill>
                                        <a:latin typeface="Cambria Math" panose="02040503050406030204" pitchFamily="18" charset="0"/>
                                        <a:ea typeface="Cambria Math" panose="02040503050406030204" pitchFamily="18" charset="0"/>
                                      </a:rPr>
                                    </m:ctrlPr>
                                  </m:sSupPr>
                                  <m:e>
                                    <m:r>
                                      <a:rPr lang="en-US" altLang="zh-CN" sz="2000" i="1">
                                        <a:solidFill>
                                          <a:schemeClr val="tx1"/>
                                        </a:solidFill>
                                        <a:latin typeface="Cambria Math" panose="02040503050406030204" pitchFamily="18" charset="0"/>
                                        <a:ea typeface="Cambria Math" panose="02040503050406030204" pitchFamily="18" charset="0"/>
                                      </a:rPr>
                                      <m:t>𝑦</m:t>
                                    </m:r>
                                  </m:e>
                                  <m:sup>
                                    <m:d>
                                      <m:dPr>
                                        <m:ctrlPr>
                                          <a:rPr lang="en-US" altLang="zh-CN" sz="2000" i="1">
                                            <a:solidFill>
                                              <a:schemeClr val="tx1"/>
                                            </a:solidFill>
                                            <a:latin typeface="Cambria Math" panose="02040503050406030204" pitchFamily="18" charset="0"/>
                                            <a:ea typeface="Cambria Math" panose="02040503050406030204" pitchFamily="18" charset="0"/>
                                          </a:rPr>
                                        </m:ctrlPr>
                                      </m:dPr>
                                      <m:e>
                                        <m:r>
                                          <a:rPr lang="en-US" altLang="zh-CN" sz="2000" i="1">
                                            <a:solidFill>
                                              <a:schemeClr val="tx1"/>
                                            </a:solidFill>
                                            <a:latin typeface="Cambria Math" panose="02040503050406030204" pitchFamily="18" charset="0"/>
                                            <a:ea typeface="Cambria Math" panose="02040503050406030204" pitchFamily="18" charset="0"/>
                                          </a:rPr>
                                          <m:t>𝑖</m:t>
                                        </m:r>
                                      </m:e>
                                    </m:d>
                                  </m:sup>
                                </m:sSup>
                              </m:e>
                            </m:d>
                          </m:e>
                          <m:sup>
                            <m:r>
                              <a:rPr lang="en-US" altLang="zh-CN" sz="2000" i="1">
                                <a:solidFill>
                                  <a:schemeClr val="tx1"/>
                                </a:solidFill>
                                <a:latin typeface="Cambria Math" panose="02040503050406030204" pitchFamily="18" charset="0"/>
                              </a:rPr>
                              <m:t>2</m:t>
                            </m:r>
                          </m:sup>
                        </m:sSup>
                      </m:e>
                    </m:nary>
                  </m:oMath>
                </a14:m>
                <a:endParaRPr lang="en-US" altLang="zh-CN" sz="2000" i="1" dirty="0">
                  <a:solidFill>
                    <a:schemeClr val="tx1"/>
                  </a:solidFill>
                  <a:latin typeface="Cambria Math" panose="02040503050406030204" pitchFamily="18" charset="0"/>
                  <a:cs typeface="Cambria Math" panose="02040503050406030204" pitchFamily="18" charset="0"/>
                </a:endParaRPr>
              </a:p>
            </p:txBody>
          </p:sp>
        </mc:Choice>
        <mc:Fallback>
          <p:sp>
            <p:nvSpPr>
              <p:cNvPr id="12" name="矩形 11"/>
              <p:cNvSpPr>
                <a:spLocks noRot="1" noChangeAspect="1" noMove="1" noResize="1" noEditPoints="1" noAdjustHandles="1" noChangeArrowheads="1" noChangeShapeType="1" noTextEdit="1"/>
              </p:cNvSpPr>
              <p:nvPr/>
            </p:nvSpPr>
            <p:spPr>
              <a:xfrm>
                <a:off x="8534400" y="1890395"/>
                <a:ext cx="2655570" cy="2585720"/>
              </a:xfrm>
              <a:prstGeom prst="rect">
                <a:avLst/>
              </a:prstGeom>
              <a:blipFill rotWithShape="1">
                <a:blip r:embed="rId3"/>
                <a:stretch>
                  <a:fillRect r="-6528" b="-2308"/>
                </a:stretch>
              </a:blipFill>
            </p:spPr>
            <p:txBody>
              <a:bodyPr/>
              <a:lstStyle/>
              <a:p>
                <a:r>
                  <a:rPr lang="zh-CN" altLang="en-US">
                    <a:noFill/>
                  </a:rPr>
                  <a:t> </a:t>
                </a:r>
              </a:p>
            </p:txBody>
          </p:sp>
        </mc:Fallback>
      </mc:AlternateContent>
      <p:sp>
        <p:nvSpPr>
          <p:cNvPr id="2" name="圆角矩形 1"/>
          <p:cNvSpPr/>
          <p:nvPr/>
        </p:nvSpPr>
        <p:spPr>
          <a:xfrm>
            <a:off x="262255" y="951865"/>
            <a:ext cx="280289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均方误差</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最小二乘法</a:t>
            </a:r>
            <a:endParaRPr lang="zh-CN" altLang="en-US" dirty="0"/>
          </a:p>
        </p:txBody>
      </p:sp>
      <mc:AlternateContent xmlns:mc="http://schemas.openxmlformats.org/markup-compatibility/2006">
        <mc:Choice xmlns:a14="http://schemas.microsoft.com/office/drawing/2010/main" Requires="a14">
          <p:sp>
            <p:nvSpPr>
              <p:cNvPr id="13" name="文本框 12"/>
              <p:cNvSpPr txBox="1"/>
              <p:nvPr/>
            </p:nvSpPr>
            <p:spPr>
              <a:xfrm>
                <a:off x="762635" y="1607185"/>
                <a:ext cx="4196715" cy="610870"/>
              </a:xfrm>
              <a:prstGeom prst="rect">
                <a:avLst/>
              </a:prstGeom>
              <a:noFill/>
            </p:spPr>
            <p:txBody>
              <a:bodyPr wrap="square" rtlCol="0" anchor="t">
                <a:noAutofit/>
              </a:bodyPr>
              <a:lstStyle/>
              <a:p>
                <a:pPr marL="484505" lvl="1"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altLang="zh-CN" i="1">
                          <a:solidFill>
                            <a:srgbClr val="0000FF"/>
                          </a:solidFill>
                          <a:latin typeface="Cambria Math" panose="02040503050406030204" pitchFamily="18" charset="0"/>
                        </a:rPr>
                        <m:t>𝑀𝑆𝐸</m:t>
                      </m:r>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cs typeface="Cambria Math" panose="02040503050406030204" pitchFamily="18" charset="0"/>
                        </a:rPr>
                        <m:t>𝜃</m:t>
                      </m:r>
                      <m:r>
                        <a:rPr lang="en-US" altLang="zh-CN" i="1">
                          <a:solidFill>
                            <a:srgbClr val="0000FF"/>
                          </a:solidFill>
                          <a:latin typeface="Cambria Math" panose="02040503050406030204" pitchFamily="18" charset="0"/>
                        </a:rPr>
                        <m:t>)=</m:t>
                      </m:r>
                      <m:f>
                        <m:fPr>
                          <m:ctrlPr>
                            <a:rPr lang="en-US" altLang="zh-CN" i="1">
                              <a:solidFill>
                                <a:srgbClr val="0000FF"/>
                              </a:solidFill>
                              <a:latin typeface="Cambria Math" panose="02040503050406030204" pitchFamily="18" charset="0"/>
                            </a:rPr>
                          </m:ctrlPr>
                        </m:fPr>
                        <m:num>
                          <m:r>
                            <a:rPr lang="en-US" altLang="zh-CN" i="1">
                              <a:solidFill>
                                <a:srgbClr val="0000FF"/>
                              </a:solidFill>
                              <a:latin typeface="Cambria Math" panose="02040503050406030204" pitchFamily="18" charset="0"/>
                            </a:rPr>
                            <m:t>1</m:t>
                          </m:r>
                        </m:num>
                        <m:den>
                          <m:r>
                            <a:rPr lang="en-US" altLang="zh-CN" i="1">
                              <a:solidFill>
                                <a:srgbClr val="0000FF"/>
                              </a:solidFill>
                              <a:latin typeface="Cambria Math" panose="02040503050406030204" pitchFamily="18" charset="0"/>
                            </a:rPr>
                            <m:t>𝑛</m:t>
                          </m:r>
                        </m:den>
                      </m:f>
                      <m:nary>
                        <m:naryPr>
                          <m:chr m:val="∑"/>
                          <m:ctrlPr>
                            <a:rPr lang="en-US" altLang="zh-CN" i="1">
                              <a:solidFill>
                                <a:srgbClr val="0000FF"/>
                              </a:solidFill>
                              <a:latin typeface="Cambria Math" panose="02040503050406030204" pitchFamily="18" charset="0"/>
                            </a:rPr>
                          </m:ctrlPr>
                        </m:naryPr>
                        <m:sub>
                          <m:r>
                            <m:rPr>
                              <m:brk m:alnAt="23"/>
                            </m:rPr>
                            <a:rPr lang="en-US" altLang="zh-CN" i="1">
                              <a:solidFill>
                                <a:srgbClr val="0000FF"/>
                              </a:solidFill>
                              <a:latin typeface="Cambria Math" panose="02040503050406030204" pitchFamily="18" charset="0"/>
                            </a:rPr>
                            <m:t>𝑖</m:t>
                          </m:r>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1</m:t>
                          </m:r>
                        </m:sub>
                        <m:sup>
                          <m:r>
                            <a:rPr lang="en-US" altLang="zh-CN" i="1">
                              <a:solidFill>
                                <a:srgbClr val="0000FF"/>
                              </a:solidFill>
                              <a:latin typeface="Cambria Math" panose="02040503050406030204" pitchFamily="18" charset="0"/>
                            </a:rPr>
                            <m:t>𝑛</m:t>
                          </m:r>
                        </m:sup>
                        <m:e>
                          <m:sSup>
                            <m:sSupPr>
                              <m:ctrlPr>
                                <a:rPr lang="en-US" altLang="zh-CN" i="1">
                                  <a:solidFill>
                                    <a:srgbClr val="0000FF"/>
                                  </a:solidFill>
                                  <a:latin typeface="Cambria Math" panose="02040503050406030204" pitchFamily="18" charset="0"/>
                                </a:rPr>
                              </m:ctrlPr>
                            </m:sSupPr>
                            <m:e>
                              <m:d>
                                <m:dPr>
                                  <m:ctrlPr>
                                    <a:rPr lang="en-US" altLang="zh-CN" i="1">
                                      <a:solidFill>
                                        <a:srgbClr val="0000FF"/>
                                      </a:solidFill>
                                      <a:latin typeface="Cambria Math" panose="02040503050406030204" pitchFamily="18" charset="0"/>
                                    </a:rPr>
                                  </m:ctrlPr>
                                </m:dPr>
                                <m:e>
                                  <m:sSup>
                                    <m:sSupPr>
                                      <m:ctrlPr>
                                        <a:rPr lang="en-US" altLang="zh-CN" i="1">
                                          <a:solidFill>
                                            <a:srgbClr val="0000FF"/>
                                          </a:solidFill>
                                          <a:latin typeface="Cambria Math" panose="02040503050406030204" pitchFamily="18" charset="0"/>
                                          <a:cs typeface="Cambria Math" panose="02040503050406030204" pitchFamily="18" charset="0"/>
                                        </a:rPr>
                                      </m:ctrlPr>
                                    </m:sSupPr>
                                    <m:e>
                                      <m:sSup>
                                        <m:sSupPr>
                                          <m:ctrlPr>
                                            <a:rPr lang="en-US" altLang="zh-CN" i="1">
                                              <a:solidFill>
                                                <a:srgbClr val="0000FF"/>
                                              </a:solidFill>
                                              <a:latin typeface="Cambria Math" panose="02040503050406030204" pitchFamily="18" charset="0"/>
                                              <a:cs typeface="Cambria Math" panose="02040503050406030204" pitchFamily="18" charset="0"/>
                                            </a:rPr>
                                          </m:ctrlPr>
                                        </m:sSupPr>
                                        <m:e>
                                          <m:r>
                                            <a:rPr lang="en-US" altLang="zh-CN" i="1">
                                              <a:solidFill>
                                                <a:srgbClr val="0000FF"/>
                                              </a:solidFill>
                                              <a:latin typeface="Cambria Math" panose="02040503050406030204" pitchFamily="18" charset="0"/>
                                              <a:cs typeface="Cambria Math" panose="02040503050406030204" pitchFamily="18" charset="0"/>
                                            </a:rPr>
                                            <m:t>𝜃</m:t>
                                          </m:r>
                                        </m:e>
                                        <m:sup>
                                          <m:r>
                                            <a:rPr lang="en-US" altLang="zh-CN" i="1">
                                              <a:solidFill>
                                                <a:srgbClr val="0000FF"/>
                                              </a:solidFill>
                                              <a:latin typeface="Cambria Math" panose="02040503050406030204" pitchFamily="18" charset="0"/>
                                              <a:cs typeface="Cambria Math" panose="02040503050406030204" pitchFamily="18" charset="0"/>
                                            </a:rPr>
                                            <m:t>𝑇</m:t>
                                          </m:r>
                                        </m:sup>
                                      </m:sSup>
                                      <m:r>
                                        <a:rPr lang="en-US" altLang="zh-CN" i="1">
                                          <a:solidFill>
                                            <a:srgbClr val="0000FF"/>
                                          </a:solidFill>
                                          <a:latin typeface="Cambria Math" panose="02040503050406030204" pitchFamily="18" charset="0"/>
                                          <a:cs typeface="Cambria Math" panose="02040503050406030204" pitchFamily="18" charset="0"/>
                                        </a:rPr>
                                        <m:t>𝑥</m:t>
                                      </m:r>
                                    </m:e>
                                    <m:sup>
                                      <m:r>
                                        <a:rPr lang="en-US" altLang="zh-CN" i="1">
                                          <a:solidFill>
                                            <a:srgbClr val="0000FF"/>
                                          </a:solidFill>
                                          <a:latin typeface="Cambria Math" panose="02040503050406030204" pitchFamily="18" charset="0"/>
                                          <a:cs typeface="Cambria Math" panose="02040503050406030204" pitchFamily="18" charset="0"/>
                                        </a:rPr>
                                        <m:t>(</m:t>
                                      </m:r>
                                      <m:r>
                                        <a:rPr lang="en-US" altLang="zh-CN" i="1">
                                          <a:solidFill>
                                            <a:srgbClr val="0000FF"/>
                                          </a:solidFill>
                                          <a:latin typeface="Cambria Math" panose="02040503050406030204" pitchFamily="18" charset="0"/>
                                          <a:cs typeface="Cambria Math" panose="02040503050406030204" pitchFamily="18" charset="0"/>
                                        </a:rPr>
                                        <m:t>𝑖</m:t>
                                      </m:r>
                                      <m:r>
                                        <a:rPr lang="en-US" altLang="zh-CN" i="1">
                                          <a:solidFill>
                                            <a:srgbClr val="0000FF"/>
                                          </a:solidFill>
                                          <a:latin typeface="Cambria Math" panose="02040503050406030204" pitchFamily="18" charset="0"/>
                                          <a:cs typeface="Cambria Math" panose="02040503050406030204" pitchFamily="18" charset="0"/>
                                        </a:rPr>
                                        <m:t>)</m:t>
                                      </m:r>
                                    </m:sup>
                                  </m:sSup>
                                  <m:r>
                                    <a:rPr lang="en-US" altLang="zh-CN" i="1">
                                      <a:solidFill>
                                        <a:srgbClr val="0000FF"/>
                                      </a:solidFill>
                                      <a:latin typeface="Cambria Math" panose="02040503050406030204" pitchFamily="18" charset="0"/>
                                      <a:ea typeface="Cambria Math" panose="02040503050406030204" pitchFamily="18" charset="0"/>
                                    </a:rPr>
                                    <m:t>−</m:t>
                                  </m:r>
                                  <m:sSup>
                                    <m:sSupPr>
                                      <m:ctrlPr>
                                        <a:rPr lang="en-US" altLang="zh-CN" i="1">
                                          <a:solidFill>
                                            <a:srgbClr val="0000FF"/>
                                          </a:solidFill>
                                          <a:latin typeface="Cambria Math" panose="02040503050406030204" pitchFamily="18" charset="0"/>
                                          <a:ea typeface="Cambria Math" panose="02040503050406030204" pitchFamily="18" charset="0"/>
                                        </a:rPr>
                                      </m:ctrlPr>
                                    </m:sSupPr>
                                    <m:e>
                                      <m:r>
                                        <a:rPr lang="en-US" altLang="zh-CN" i="1">
                                          <a:solidFill>
                                            <a:srgbClr val="0000FF"/>
                                          </a:solidFill>
                                          <a:latin typeface="Cambria Math" panose="02040503050406030204" pitchFamily="18" charset="0"/>
                                          <a:ea typeface="Cambria Math" panose="02040503050406030204" pitchFamily="18" charset="0"/>
                                        </a:rPr>
                                        <m:t>𝑦</m:t>
                                      </m:r>
                                    </m:e>
                                    <m:sup>
                                      <m:d>
                                        <m:dPr>
                                          <m:ctrlPr>
                                            <a:rPr lang="en-US" altLang="zh-CN" i="1">
                                              <a:solidFill>
                                                <a:srgbClr val="0000FF"/>
                                              </a:solidFill>
                                              <a:latin typeface="Cambria Math" panose="02040503050406030204" pitchFamily="18" charset="0"/>
                                              <a:ea typeface="Cambria Math" panose="02040503050406030204" pitchFamily="18" charset="0"/>
                                            </a:rPr>
                                          </m:ctrlPr>
                                        </m:dPr>
                                        <m:e>
                                          <m:r>
                                            <a:rPr lang="en-US" altLang="zh-CN" i="1">
                                              <a:solidFill>
                                                <a:srgbClr val="0000FF"/>
                                              </a:solidFill>
                                              <a:latin typeface="Cambria Math" panose="02040503050406030204" pitchFamily="18" charset="0"/>
                                              <a:ea typeface="Cambria Math" panose="02040503050406030204" pitchFamily="18" charset="0"/>
                                            </a:rPr>
                                            <m:t>𝑖</m:t>
                                          </m:r>
                                        </m:e>
                                      </m:d>
                                    </m:sup>
                                  </m:sSup>
                                </m:e>
                              </m:d>
                            </m:e>
                            <m:sup>
                              <m:r>
                                <a:rPr lang="en-US" altLang="zh-CN" i="1">
                                  <a:solidFill>
                                    <a:srgbClr val="0000FF"/>
                                  </a:solidFill>
                                  <a:latin typeface="Cambria Math" panose="02040503050406030204" pitchFamily="18" charset="0"/>
                                </a:rPr>
                                <m:t>2</m:t>
                              </m:r>
                            </m:sup>
                          </m:sSup>
                        </m:e>
                      </m:nary>
                    </m:oMath>
                  </m:oMathPara>
                </a14:m>
                <a:endParaRPr lang="en-US" altLang="zh-CN" i="1" dirty="0">
                  <a:solidFill>
                    <a:srgbClr val="0000FF"/>
                  </a:solidFill>
                  <a:latin typeface="Cambria Math" panose="02040503050406030204" pitchFamily="18"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762635" y="1607185"/>
                <a:ext cx="4196715" cy="610870"/>
              </a:xfrm>
              <a:prstGeom prst="rect">
                <a:avLst/>
              </a:prstGeom>
              <a:blipFill rotWithShape="1">
                <a:blip r:embed="rId1"/>
                <a:stretch>
                  <a:fillRect b="-29626"/>
                </a:stretch>
              </a:blipFill>
            </p:spPr>
            <p:txBody>
              <a:bodyPr/>
              <a:lstStyle/>
              <a:p>
                <a:r>
                  <a:rPr lang="zh-CN" altLang="en-US">
                    <a:noFill/>
                  </a:rPr>
                  <a:t> </a:t>
                </a:r>
              </a:p>
            </p:txBody>
          </p:sp>
        </mc:Fallback>
      </mc:AlternateContent>
      <p:sp>
        <p:nvSpPr>
          <p:cNvPr id="16" name="文本框 15"/>
          <p:cNvSpPr txBox="1"/>
          <p:nvPr/>
        </p:nvSpPr>
        <p:spPr>
          <a:xfrm>
            <a:off x="5429250" y="1840230"/>
            <a:ext cx="3598545" cy="364490"/>
          </a:xfrm>
          <a:prstGeom prst="rect">
            <a:avLst/>
          </a:prstGeom>
          <a:noFill/>
          <a:ln>
            <a:noFill/>
          </a:ln>
        </p:spPr>
        <p:txBody>
          <a:bodyPr wrap="square" rtlCol="0" anchor="t">
            <a:noAutofit/>
          </a:bodyPr>
          <a:lstStyle/>
          <a:p>
            <a:r>
              <a:rPr lang="en-US" altLang="zh-CN">
                <a:solidFill>
                  <a:schemeClr val="tx1"/>
                </a:solidFill>
                <a:latin typeface="微软雅黑" panose="020B0503020204020204" pitchFamily="34" charset="-122"/>
                <a:ea typeface="微软雅黑" panose="020B0503020204020204" pitchFamily="34" charset="-122"/>
                <a:sym typeface="+mn-ea"/>
              </a:rPr>
              <a:t>MSE</a:t>
            </a:r>
            <a:r>
              <a:rPr lang="zh-CN" altLang="en-US">
                <a:solidFill>
                  <a:schemeClr val="tx1"/>
                </a:solidFill>
                <a:latin typeface="微软雅黑" panose="020B0503020204020204" pitchFamily="34" charset="-122"/>
                <a:ea typeface="微软雅黑" panose="020B0503020204020204" pitchFamily="34" charset="-122"/>
                <a:sym typeface="+mn-ea"/>
              </a:rPr>
              <a:t>反映直线与点的拟合程度</a:t>
            </a:r>
            <a:endParaRPr lang="zh-CN" altLang="en-US">
              <a:solidFill>
                <a:schemeClr val="tx1"/>
              </a:solidFill>
              <a:latin typeface="微软雅黑" panose="020B0503020204020204" pitchFamily="34" charset="-122"/>
              <a:ea typeface="微软雅黑" panose="020B0503020204020204" pitchFamily="34" charset="-122"/>
              <a:sym typeface="+mn-ea"/>
            </a:endParaRPr>
          </a:p>
        </p:txBody>
      </p:sp>
      <p:sp>
        <p:nvSpPr>
          <p:cNvPr id="17" name="右箭头 16"/>
          <p:cNvSpPr/>
          <p:nvPr/>
        </p:nvSpPr>
        <p:spPr>
          <a:xfrm>
            <a:off x="4563745" y="1852930"/>
            <a:ext cx="747395" cy="293370"/>
          </a:xfrm>
          <a:prstGeom prst="rightArrow">
            <a:avLst/>
          </a:prstGeom>
        </p:spPr>
        <p:style>
          <a:lnRef idx="0">
            <a:srgbClr val="FFFFFF"/>
          </a:lnRef>
          <a:fillRef idx="1">
            <a:schemeClr val="accent1"/>
          </a:fillRef>
          <a:effectRef idx="0">
            <a:srgbClr val="FFFFFF"/>
          </a:effectRef>
          <a:fontRef idx="minor">
            <a:schemeClr val="lt1"/>
          </a:fontRef>
        </p:style>
        <p:txBody>
          <a:bodyPr anchor="ctr"/>
          <a:lstStyle/>
          <a:p>
            <a:endParaRPr lang="zh-CN" altLang="en-US"/>
          </a:p>
        </p:txBody>
      </p:sp>
      <p:sp>
        <p:nvSpPr>
          <p:cNvPr id="18" name="圆角矩形 17"/>
          <p:cNvSpPr/>
          <p:nvPr/>
        </p:nvSpPr>
        <p:spPr>
          <a:xfrm>
            <a:off x="287655" y="1038225"/>
            <a:ext cx="280289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smtClean="0">
                <a:latin typeface="微软雅黑" panose="020B0503020204020204" pitchFamily="34" charset="-122"/>
                <a:ea typeface="微软雅黑" panose="020B0503020204020204" pitchFamily="34" charset="-122"/>
              </a:rPr>
              <a:t>均方误差</a:t>
            </a:r>
            <a:r>
              <a:rPr lang="en-US" altLang="zh-CN" sz="2000" dirty="0" smtClean="0">
                <a:latin typeface="微软雅黑" panose="020B0503020204020204" pitchFamily="34" charset="-122"/>
                <a:ea typeface="微软雅黑" panose="020B0503020204020204" pitchFamily="34" charset="-122"/>
              </a:rPr>
              <a:t>(MSE)</a:t>
            </a:r>
            <a:endParaRPr lang="en-US" altLang="zh-CN" sz="2000" dirty="0" smtClean="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0" name="图片 19"/>
          <p:cNvPicPr>
            <a:picLocks noChangeAspect="1"/>
          </p:cNvPicPr>
          <p:nvPr/>
        </p:nvPicPr>
        <p:blipFill>
          <a:blip r:embed="rId2"/>
          <a:stretch>
            <a:fillRect/>
          </a:stretch>
        </p:blipFill>
        <p:spPr>
          <a:xfrm>
            <a:off x="2931160" y="2630170"/>
            <a:ext cx="5996305" cy="38912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最小二乘法</a:t>
            </a:r>
            <a:endParaRPr lang="zh-CN" altLang="en-US" dirty="0"/>
          </a:p>
        </p:txBody>
      </p:sp>
      <p:cxnSp>
        <p:nvCxnSpPr>
          <p:cNvPr id="2" name="直接箭头连接符 1"/>
          <p:cNvCxnSpPr/>
          <p:nvPr/>
        </p:nvCxnSpPr>
        <p:spPr>
          <a:xfrm flipV="1">
            <a:off x="7197725" y="5105400"/>
            <a:ext cx="4088130" cy="165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 name="直接箭头连接符 3"/>
          <p:cNvCxnSpPr/>
          <p:nvPr/>
        </p:nvCxnSpPr>
        <p:spPr>
          <a:xfrm flipV="1">
            <a:off x="7285990" y="2420620"/>
            <a:ext cx="22225" cy="28587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 name="弧形 4"/>
          <p:cNvSpPr/>
          <p:nvPr/>
        </p:nvSpPr>
        <p:spPr>
          <a:xfrm>
            <a:off x="7686675" y="1374140"/>
            <a:ext cx="2987675" cy="3406775"/>
          </a:xfrm>
          <a:prstGeom prst="arc">
            <a:avLst>
              <a:gd name="adj1" fmla="val 442798"/>
              <a:gd name="adj2" fmla="val 10104118"/>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1335385" y="4857750"/>
                <a:ext cx="537210" cy="5219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cs typeface="Cambria Math" panose="02040503050406030204" pitchFamily="18" charset="0"/>
                        </a:rPr>
                        <m:t>𝜃</m:t>
                      </m:r>
                    </m:oMath>
                  </m:oMathPara>
                </a14:m>
                <a:endParaRPr lang="zh-CN" altLang="en-US" sz="2800"/>
              </a:p>
            </p:txBody>
          </p:sp>
        </mc:Choice>
        <mc:Fallback>
          <p:sp>
            <p:nvSpPr>
              <p:cNvPr id="7" name="文本框 6"/>
              <p:cNvSpPr txBox="1">
                <a:spLocks noRot="1" noChangeAspect="1" noMove="1" noResize="1" noEditPoints="1" noAdjustHandles="1" noChangeArrowheads="1" noChangeShapeType="1" noTextEdit="1"/>
              </p:cNvSpPr>
              <p:nvPr/>
            </p:nvSpPr>
            <p:spPr>
              <a:xfrm>
                <a:off x="11335385" y="4857750"/>
                <a:ext cx="537210" cy="521970"/>
              </a:xfrm>
              <a:prstGeom prst="rect">
                <a:avLst/>
              </a:prstGeom>
              <a:blipFill rotWithShape="1">
                <a:blip r:embed="rId1"/>
                <a:stretch>
                  <a:fillRect/>
                </a:stretch>
              </a:blipFill>
            </p:spPr>
            <p:txBody>
              <a:bodyPr/>
              <a:lstStyle/>
              <a:p>
                <a:r>
                  <a:rPr lang="zh-CN" altLang="en-US">
                    <a:noFill/>
                  </a:rPr>
                  <a:t> </a:t>
                </a:r>
              </a:p>
            </p:txBody>
          </p:sp>
        </mc:Fallback>
      </mc:AlternateContent>
      <p:sp>
        <p:nvSpPr>
          <p:cNvPr id="8" name="文本框 7"/>
          <p:cNvSpPr txBox="1"/>
          <p:nvPr/>
        </p:nvSpPr>
        <p:spPr>
          <a:xfrm>
            <a:off x="6527800" y="3395345"/>
            <a:ext cx="894080" cy="359410"/>
          </a:xfrm>
          <a:prstGeom prst="rect">
            <a:avLst/>
          </a:prstGeom>
          <a:noFill/>
        </p:spPr>
        <p:txBody>
          <a:bodyPr wrap="square" rtlCol="0">
            <a:noAutofit/>
          </a:bodyPr>
          <a:lstStyle/>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MSE</a:t>
            </a:r>
            <a:endParaRPr lang="en-US" altLang="zh-CN" sz="2000" i="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 name="直接连接符 8"/>
          <p:cNvCxnSpPr/>
          <p:nvPr/>
        </p:nvCxnSpPr>
        <p:spPr>
          <a:xfrm>
            <a:off x="9147175" y="4777740"/>
            <a:ext cx="1270" cy="337820"/>
          </a:xfrm>
          <a:prstGeom prst="line">
            <a:avLst/>
          </a:prstGeom>
          <a:ln w="28575" cap="flat" cmpd="sng" algn="ctr">
            <a:solidFill>
              <a:srgbClr val="FF0000"/>
            </a:solidFill>
            <a:prstDash val="sysDot"/>
          </a:ln>
        </p:spPr>
        <p:style>
          <a:lnRef idx="0">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1" name="文本框 10"/>
              <p:cNvSpPr txBox="1"/>
              <p:nvPr/>
            </p:nvSpPr>
            <p:spPr>
              <a:xfrm>
                <a:off x="8817610" y="5238115"/>
                <a:ext cx="725805" cy="4743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CN" sz="2400" i="1">
                              <a:solidFill>
                                <a:srgbClr val="FF0000"/>
                              </a:solidFill>
                              <a:latin typeface="Cambria Math" panose="02040503050406030204" pitchFamily="18" charset="0"/>
                              <a:cs typeface="Cambria Math" panose="02040503050406030204" pitchFamily="18" charset="0"/>
                            </a:rPr>
                          </m:ctrlPr>
                        </m:sSupPr>
                        <m:e>
                          <m:r>
                            <a:rPr lang="en-US" altLang="zh-CN" sz="2400" i="1">
                              <a:solidFill>
                                <a:srgbClr val="FF0000"/>
                              </a:solidFill>
                              <a:latin typeface="Cambria Math" panose="02040503050406030204" pitchFamily="18" charset="0"/>
                              <a:ea typeface="MS Mincho" panose="02020609040205080304" charset="-128"/>
                              <a:cs typeface="Cambria Math" panose="02040503050406030204" pitchFamily="18" charset="0"/>
                            </a:rPr>
                            <m:t>最优</m:t>
                          </m:r>
                          <m:r>
                            <a:rPr lang="en-US" altLang="zh-CN" sz="2400" i="1">
                              <a:solidFill>
                                <a:srgbClr val="FF0000"/>
                              </a:solidFill>
                              <a:latin typeface="Cambria Math" panose="02040503050406030204" pitchFamily="18" charset="0"/>
                              <a:cs typeface="Cambria Math" panose="02040503050406030204" pitchFamily="18" charset="0"/>
                            </a:rPr>
                            <m:t>𝜃</m:t>
                          </m:r>
                        </m:e>
                        <m:sup>
                          <m:r>
                            <a:rPr lang="en-US" altLang="zh-CN" sz="2400" i="1">
                              <a:solidFill>
                                <a:srgbClr val="FF0000"/>
                              </a:solidFill>
                              <a:latin typeface="Cambria Math" panose="02040503050406030204" pitchFamily="18" charset="0"/>
                              <a:cs typeface="Cambria Math" panose="02040503050406030204" pitchFamily="18" charset="0"/>
                            </a:rPr>
                            <m:t>∗</m:t>
                          </m:r>
                        </m:sup>
                      </m:sSup>
                    </m:oMath>
                  </m:oMathPara>
                </a14:m>
                <a:endParaRPr lang="en-US" altLang="zh-CN" sz="2400" i="1">
                  <a:solidFill>
                    <a:srgbClr val="FF0000"/>
                  </a:solidFill>
                  <a:latin typeface="Cambria Math" panose="02040503050406030204" pitchFamily="18" charset="0"/>
                  <a:cs typeface="Cambria Math" panose="020405030504060302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8817610" y="5238115"/>
                <a:ext cx="725805" cy="474345"/>
              </a:xfrm>
              <a:prstGeom prst="rect">
                <a:avLst/>
              </a:prstGeom>
              <a:blipFill rotWithShape="1">
                <a:blip r:embed="rId2"/>
                <a:stretch>
                  <a:fillRect r="-36658"/>
                </a:stretch>
              </a:blipFill>
            </p:spPr>
            <p:txBody>
              <a:bodyPr/>
              <a:lstStyle/>
              <a:p>
                <a:r>
                  <a:rPr lang="zh-CN" altLang="en-US">
                    <a:noFill/>
                  </a:rPr>
                  <a:t> </a:t>
                </a:r>
              </a:p>
            </p:txBody>
          </p:sp>
        </mc:Fallback>
      </mc:AlternateContent>
      <p:sp>
        <p:nvSpPr>
          <p:cNvPr id="18" name="圆角矩形 17"/>
          <p:cNvSpPr/>
          <p:nvPr/>
        </p:nvSpPr>
        <p:spPr>
          <a:xfrm>
            <a:off x="287655" y="1038225"/>
            <a:ext cx="234950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模型训练</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p:cNvSpPr txBox="1"/>
              <p:nvPr/>
            </p:nvSpPr>
            <p:spPr>
              <a:xfrm>
                <a:off x="341630" y="1687670"/>
                <a:ext cx="5933440" cy="3114675"/>
              </a:xfrm>
              <a:prstGeom prst="rect">
                <a:avLst/>
              </a:prstGeom>
              <a:noFill/>
            </p:spPr>
            <p:txBody>
              <a:bodyPr wrap="square" rtlCol="0">
                <a:noAutofit/>
              </a:bodyPr>
              <a:lstStyle/>
              <a:p>
                <a:pPr>
                  <a:lnSpc>
                    <a:spcPct val="150000"/>
                  </a:lnSpc>
                </a:pPr>
                <a:r>
                  <a:rPr lang="zh-CN" altLang="en-US"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最小二乘法</a:t>
                </a:r>
                <a:endParaRPr lang="zh-CN" altLang="en-US" b="1"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lvl="1" indent="-285750">
                  <a:lnSpc>
                    <a:spcPct val="150000"/>
                  </a:lnSpc>
                  <a:buFont typeface="Arial" panose="020B0604020202020204" pitchFamily="34" charset="0"/>
                  <a:buChar char="•"/>
                </a:pPr>
                <a:r>
                  <a:rPr lang="zh-CN" altLang="en-US" dirty="0">
                    <a:latin typeface="Cambria Math" panose="02040503050406030204" pitchFamily="18" charset="0"/>
                    <a:ea typeface="微软雅黑" panose="020B0503020204020204" pitchFamily="34" charset="-122"/>
                    <a:cs typeface="Cambria Math" panose="02040503050406030204" pitchFamily="18" charset="0"/>
                    <a:sym typeface="+mn-ea"/>
                  </a:rPr>
                  <a:t>最小化</a:t>
                </a:r>
                <a:r>
                  <a:rPr lang="zh-CN" altLang="en-US" dirty="0" smtClean="0">
                    <a:latin typeface="Cambria Math" panose="02040503050406030204" pitchFamily="18" charset="0"/>
                    <a:ea typeface="微软雅黑" panose="020B0503020204020204" pitchFamily="34" charset="-122"/>
                    <a:cs typeface="Cambria Math" panose="02040503050406030204" pitchFamily="18" charset="0"/>
                    <a:sym typeface="+mn-ea"/>
                  </a:rPr>
                  <a:t>均方误差</a:t>
                </a:r>
                <a:r>
                  <a:rPr lang="en-US" altLang="zh-CN" dirty="0" smtClean="0">
                    <a:latin typeface="Cambria Math" panose="02040503050406030204" pitchFamily="18" charset="0"/>
                    <a:ea typeface="微软雅黑" panose="020B0503020204020204" pitchFamily="34" charset="-122"/>
                    <a:cs typeface="Cambria Math" panose="02040503050406030204" pitchFamily="18" charset="0"/>
                    <a:sym typeface="+mn-ea"/>
                  </a:rPr>
                  <a:t>MSE</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sym typeface="+mn-ea"/>
                  </a:rPr>
                  <a:t>：</a:t>
                </a:r>
                <a14:m>
                  <m:oMath xmlns:m="http://schemas.openxmlformats.org/officeDocument/2006/math">
                    <m:r>
                      <m:rPr>
                        <m:sty m:val="p"/>
                      </m:rPr>
                      <a:rPr lang="en-US" altLang="zh-CN">
                        <a:solidFill>
                          <a:schemeClr val="tx1"/>
                        </a:solidFill>
                        <a:latin typeface="Cambria Math" panose="02040503050406030204" pitchFamily="18" charset="0"/>
                      </a:rPr>
                      <m:t>min</m:t>
                    </m:r>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𝑀𝑆𝐸</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cs typeface="Cambria Math" panose="02040503050406030204" pitchFamily="18" charset="0"/>
                      </a:rPr>
                      <m:t>𝜃</m:t>
                    </m:r>
                    <m:r>
                      <a:rPr lang="en-US" altLang="zh-CN" i="1">
                        <a:solidFill>
                          <a:schemeClr val="tx1"/>
                        </a:solidFill>
                        <a:latin typeface="Cambria Math" panose="02040503050406030204" pitchFamily="18" charset="0"/>
                      </a:rPr>
                      <m:t>)</m:t>
                    </m:r>
                  </m:oMath>
                </a14:m>
                <a:endPar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lvl="1" indent="-285750">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输入：训练集（历史数据</a:t>
                </a:r>
                <a:r>
                  <a:rPr lang="en-US" altLang="zh-CN" dirty="0" err="1">
                    <a:solidFill>
                      <a:schemeClr val="tx1"/>
                    </a:solidFill>
                    <a:latin typeface="微软雅黑" panose="020B0503020204020204" pitchFamily="34" charset="-122"/>
                    <a:ea typeface="微软雅黑" panose="020B0503020204020204" pitchFamily="34" charset="-122"/>
                  </a:rPr>
                  <a:t>x_train</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y_train</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0" lvl="1" indent="-285750">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输出：最</a:t>
                </a:r>
                <a:r>
                  <a:rPr lang="zh-CN" altLang="en-US" dirty="0" smtClean="0">
                    <a:solidFill>
                      <a:schemeClr val="tx1"/>
                    </a:solidFill>
                    <a:latin typeface="微软雅黑" panose="020B0503020204020204" pitchFamily="34" charset="-122"/>
                    <a:ea typeface="微软雅黑" panose="020B0503020204020204" pitchFamily="34" charset="-122"/>
                  </a:rPr>
                  <a:t>优</a:t>
                </a:r>
                <a14:m>
                  <m:oMath xmlns:m="http://schemas.openxmlformats.org/officeDocument/2006/math">
                    <m:acc>
                      <m:accPr>
                        <m:ctrlPr>
                          <a:rPr lang="en-US" altLang="zh-CN" i="1" smtClean="0">
                            <a:solidFill>
                              <a:schemeClr val="tx1"/>
                            </a:solidFill>
                            <a:latin typeface="Cambria Math" panose="02040503050406030204" pitchFamily="18" charset="0"/>
                          </a:rPr>
                        </m:ctrlPr>
                      </m:accPr>
                      <m:e>
                        <m:r>
                          <a:rPr lang="zh-CN" altLang="en-US" i="1" smtClean="0">
                            <a:solidFill>
                              <a:schemeClr val="tx1"/>
                            </a:solidFill>
                            <a:latin typeface="Cambria Math" panose="02040503050406030204" pitchFamily="18" charset="0"/>
                          </a:rPr>
                          <m:t>𝜃</m:t>
                        </m:r>
                      </m:e>
                    </m:acc>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𝑋</m:t>
                            </m:r>
                          </m:e>
                          <m:sup>
                            <m:r>
                              <a:rPr lang="en-US" altLang="zh-CN" b="0" i="1" smtClean="0">
                                <a:solidFill>
                                  <a:schemeClr val="tx1"/>
                                </a:solidFill>
                                <a:latin typeface="Cambria Math" panose="02040503050406030204" pitchFamily="18" charset="0"/>
                              </a:rPr>
                              <m:t>𝑇</m:t>
                            </m:r>
                          </m:sup>
                        </m:sSup>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𝑋</m:t>
                        </m:r>
                        <m:r>
                          <a:rPr lang="en-US" altLang="zh-CN" b="0" i="1" smtClean="0">
                            <a:solidFill>
                              <a:schemeClr val="tx1"/>
                            </a:solidFill>
                            <a:latin typeface="Cambria Math" panose="02040503050406030204" pitchFamily="18" charset="0"/>
                          </a:rPr>
                          <m:t>)</m:t>
                        </m:r>
                      </m:e>
                      <m: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sup>
                    </m:sSup>
                    <m:r>
                      <a:rPr lang="en-US" altLang="zh-CN" b="0" i="1" smtClean="0">
                        <a:solidFill>
                          <a:schemeClr val="tx1"/>
                        </a:solidFill>
                        <a:latin typeface="Cambria Math" panose="02040503050406030204" pitchFamily="18" charset="0"/>
                        <a:ea typeface="Cambria Math" panose="02040503050406030204" pitchFamily="18" charset="0"/>
                      </a:rPr>
                      <m:t>∙</m:t>
                    </m:r>
                    <m:sSup>
                      <m:sSupPr>
                        <m:ctrlPr>
                          <a:rPr lang="en-US" altLang="zh-CN" b="0" i="1" smtClean="0">
                            <a:solidFill>
                              <a:schemeClr val="tx1"/>
                            </a:solidFill>
                            <a:latin typeface="Cambria Math" panose="02040503050406030204" pitchFamily="18" charset="0"/>
                            <a:ea typeface="Cambria Math" panose="02040503050406030204" pitchFamily="18" charset="0"/>
                          </a:rPr>
                        </m:ctrlPr>
                      </m:sSupPr>
                      <m:e>
                        <m:r>
                          <a:rPr lang="en-US" altLang="zh-CN" b="0" i="1" smtClean="0">
                            <a:solidFill>
                              <a:schemeClr val="tx1"/>
                            </a:solidFill>
                            <a:latin typeface="Cambria Math" panose="02040503050406030204" pitchFamily="18" charset="0"/>
                            <a:ea typeface="Cambria Math" panose="02040503050406030204" pitchFamily="18" charset="0"/>
                          </a:rPr>
                          <m:t>𝑋</m:t>
                        </m:r>
                      </m:e>
                      <m:sup>
                        <m:r>
                          <a:rPr lang="en-US" altLang="zh-CN" b="0" i="1" smtClean="0">
                            <a:solidFill>
                              <a:schemeClr val="tx1"/>
                            </a:solidFill>
                            <a:latin typeface="Cambria Math" panose="02040503050406030204" pitchFamily="18" charset="0"/>
                            <a:ea typeface="Cambria Math" panose="02040503050406030204" pitchFamily="18" charset="0"/>
                          </a:rPr>
                          <m:t>𝑇</m:t>
                        </m:r>
                      </m:sup>
                    </m:sSup>
                    <m:r>
                      <a:rPr lang="en-US" altLang="zh-CN" b="0"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𝑦</m:t>
                    </m:r>
                  </m:oMath>
                </a14:m>
                <a:endParaRPr lang="en-US" altLang="zh-CN" i="1" dirty="0">
                  <a:solidFill>
                    <a:schemeClr val="tx1"/>
                  </a:solidFill>
                  <a:latin typeface="Cambria Math" panose="02040503050406030204" pitchFamily="18" charset="0"/>
                </a:endParaRPr>
              </a:p>
              <a:p>
                <a:pPr marL="0" lvl="1" indent="-285750">
                  <a:lnSpc>
                    <a:spcPct val="150000"/>
                  </a:lnSpc>
                  <a:buFont typeface="Arial" panose="020B0604020202020204" pitchFamily="34" charset="0"/>
                  <a:buChar char="•"/>
                </a:pP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工具：</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sklearn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库中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liner_model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模块下的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indent="0">
                  <a:lnSpc>
                    <a:spcPct val="150000"/>
                  </a:lnSpc>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LinearRegression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341630" y="1687670"/>
                <a:ext cx="5933440" cy="3114675"/>
              </a:xfrm>
              <a:prstGeom prst="rect">
                <a:avLst/>
              </a:prstGeom>
              <a:blipFill rotWithShape="1">
                <a:blip r:embed="rId3"/>
                <a:stretch>
                  <a:fillRect t="-15"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7" grpId="0"/>
      <p:bldP spid="7" grpId="1"/>
      <p:bldP spid="8" grpId="0"/>
      <p:bldP spid="8" grpId="1"/>
      <p:bldP spid="11" grpId="0"/>
      <p:bldP spid="1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最小二乘法</a:t>
            </a:r>
            <a:endParaRPr lang="zh-CN" altLang="en-US" dirty="0"/>
          </a:p>
        </p:txBody>
      </p:sp>
      <p:sp>
        <p:nvSpPr>
          <p:cNvPr id="18" name="圆角矩形 17"/>
          <p:cNvSpPr/>
          <p:nvPr>
            <p:custDataLst>
              <p:tags r:id="rId1"/>
            </p:custDataLst>
          </p:nvPr>
        </p:nvSpPr>
        <p:spPr>
          <a:xfrm>
            <a:off x="287655" y="1038225"/>
            <a:ext cx="234950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模型预测</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custDataLst>
              <p:tags r:id="rId2"/>
            </p:custDataLst>
          </p:nvPr>
        </p:nvSpPr>
        <p:spPr>
          <a:xfrm>
            <a:off x="426720" y="1687830"/>
            <a:ext cx="8232140" cy="1958340"/>
          </a:xfrm>
          <a:prstGeom prst="rect">
            <a:avLst/>
          </a:prstGeom>
          <a:noFill/>
        </p:spPr>
        <p:txBody>
          <a:bodyPr wrap="square" rtlCol="0">
            <a:noAutofit/>
          </a:bodyPr>
          <a:lstStyle/>
          <a:p>
            <a:pPr marL="0" lvl="1" indent="-285750">
              <a:lnSpc>
                <a:spcPct val="150000"/>
              </a:lnSpc>
              <a:buFont typeface="Arial" panose="020B0604020202020204" pitchFamily="34" charset="0"/>
              <a:buChar char="•"/>
            </a:pPr>
            <a:r>
              <a:rPr lang="zh-CN" altLang="en-US">
                <a:solidFill>
                  <a:schemeClr val="tx1"/>
                </a:solidFill>
                <a:latin typeface="微软雅黑" panose="020B0503020204020204" pitchFamily="34" charset="-122"/>
                <a:ea typeface="微软雅黑" panose="020B0503020204020204" pitchFamily="34" charset="-122"/>
              </a:rPr>
              <a:t>输入：测试集（</a:t>
            </a:r>
            <a:r>
              <a:rPr lang="en-US" altLang="zh-CN">
                <a:solidFill>
                  <a:schemeClr val="tx1"/>
                </a:solidFill>
                <a:latin typeface="微软雅黑" panose="020B0503020204020204" pitchFamily="34" charset="-122"/>
                <a:ea typeface="微软雅黑" panose="020B0503020204020204" pitchFamily="34" charset="-122"/>
              </a:rPr>
              <a:t>x_test</a:t>
            </a:r>
            <a:r>
              <a:rPr lang="zh-CN" altLang="en-US">
                <a:solidFill>
                  <a:schemeClr val="tx1"/>
                </a:solidFill>
                <a:latin typeface="微软雅黑" panose="020B0503020204020204" pitchFamily="34" charset="-122"/>
                <a:ea typeface="微软雅黑" panose="020B0503020204020204" pitchFamily="34" charset="-122"/>
              </a:rPr>
              <a:t>）</a:t>
            </a:r>
            <a:endParaRPr lang="en-US" altLang="zh-CN">
              <a:solidFill>
                <a:schemeClr val="tx1"/>
              </a:solidFill>
              <a:latin typeface="微软雅黑" panose="020B0503020204020204" pitchFamily="34" charset="-122"/>
              <a:ea typeface="微软雅黑" panose="020B0503020204020204" pitchFamily="34" charset="-122"/>
            </a:endParaRPr>
          </a:p>
          <a:p>
            <a:pPr marL="0" lvl="1" indent="-285750">
              <a:lnSpc>
                <a:spcPct val="150000"/>
              </a:lnSpc>
              <a:buFont typeface="Arial" panose="020B0604020202020204" pitchFamily="34" charset="0"/>
              <a:buChar char="•"/>
            </a:pPr>
            <a:r>
              <a:rPr lang="zh-CN" altLang="en-US">
                <a:solidFill>
                  <a:schemeClr val="tx1"/>
                </a:solidFill>
                <a:latin typeface="微软雅黑" panose="020B0503020204020204" pitchFamily="34" charset="-122"/>
                <a:ea typeface="微软雅黑" panose="020B0503020204020204" pitchFamily="34" charset="-122"/>
              </a:rPr>
              <a:t>输出：测试集的预测值（</a:t>
            </a:r>
            <a:r>
              <a:rPr lang="en-US" altLang="zh-CN">
                <a:solidFill>
                  <a:schemeClr val="tx1"/>
                </a:solidFill>
                <a:latin typeface="微软雅黑" panose="020B0503020204020204" pitchFamily="34" charset="-122"/>
                <a:ea typeface="微软雅黑" panose="020B0503020204020204" pitchFamily="34" charset="-122"/>
              </a:rPr>
              <a:t>y_test</a:t>
            </a:r>
            <a:r>
              <a:rPr lang="zh-CN" altLang="en-US">
                <a:solidFill>
                  <a:schemeClr val="tx1"/>
                </a:solidFill>
                <a:latin typeface="微软雅黑" panose="020B0503020204020204" pitchFamily="34" charset="-122"/>
                <a:ea typeface="微软雅黑" panose="020B0503020204020204" pitchFamily="34" charset="-122"/>
              </a:rPr>
              <a:t>）</a:t>
            </a:r>
            <a:endParaRPr lang="en-US" altLang="zh-CN" i="1">
              <a:solidFill>
                <a:schemeClr val="tx1"/>
              </a:solidFill>
              <a:latin typeface="Cambria Math" panose="02040503050406030204" pitchFamily="18" charset="0"/>
            </a:endParaRPr>
          </a:p>
          <a:p>
            <a:pPr marL="0" lvl="1" indent="-285750">
              <a:lnSpc>
                <a:spcPct val="150000"/>
              </a:lnSpc>
              <a:buFont typeface="Arial" panose="020B0604020202020204" pitchFamily="34" charset="0"/>
              <a:buChar char="•"/>
            </a:pPr>
            <a:r>
              <a:rPr lang="zh-CN" altLang="en-US">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工具：</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sklearn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库中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liner_model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模块下的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LinearRegression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圆角矩形 9"/>
          <p:cNvSpPr/>
          <p:nvPr>
            <p:custDataLst>
              <p:tags r:id="rId3"/>
            </p:custDataLst>
          </p:nvPr>
        </p:nvSpPr>
        <p:spPr>
          <a:xfrm>
            <a:off x="375920" y="3228975"/>
            <a:ext cx="234950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模型评估</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p:cNvSpPr txBox="1"/>
          <p:nvPr>
            <p:custDataLst>
              <p:tags r:id="rId4"/>
            </p:custDataLst>
          </p:nvPr>
        </p:nvSpPr>
        <p:spPr>
          <a:xfrm>
            <a:off x="520700" y="3914775"/>
            <a:ext cx="8232140" cy="1958340"/>
          </a:xfrm>
          <a:prstGeom prst="rect">
            <a:avLst/>
          </a:prstGeom>
          <a:noFill/>
        </p:spPr>
        <p:txBody>
          <a:bodyPr wrap="square" rtlCol="0">
            <a:noAutofit/>
          </a:bodyPr>
          <a:lstStyle/>
          <a:p>
            <a:pPr marL="0" lvl="1" indent="-285750">
              <a:lnSpc>
                <a:spcPct val="150000"/>
              </a:lnSpc>
              <a:buFont typeface="Arial" panose="020B0604020202020204" pitchFamily="34" charset="0"/>
              <a:buChar char="•"/>
            </a:pPr>
            <a:r>
              <a:rPr lang="zh-CN" altLang="en-US">
                <a:solidFill>
                  <a:schemeClr val="tx1"/>
                </a:solidFill>
                <a:latin typeface="微软雅黑" panose="020B0503020204020204" pitchFamily="34" charset="-122"/>
                <a:ea typeface="微软雅黑" panose="020B0503020204020204" pitchFamily="34" charset="-122"/>
              </a:rPr>
              <a:t>输入：测试集的预测值和真实值</a:t>
            </a:r>
            <a:endParaRPr lang="en-US" altLang="zh-CN">
              <a:solidFill>
                <a:schemeClr val="tx1"/>
              </a:solidFill>
              <a:latin typeface="微软雅黑" panose="020B0503020204020204" pitchFamily="34" charset="-122"/>
              <a:ea typeface="微软雅黑" panose="020B0503020204020204" pitchFamily="34" charset="-122"/>
            </a:endParaRPr>
          </a:p>
          <a:p>
            <a:pPr marL="0" lvl="1" indent="-285750">
              <a:lnSpc>
                <a:spcPct val="150000"/>
              </a:lnSpc>
              <a:buFont typeface="Arial" panose="020B0604020202020204" pitchFamily="34" charset="0"/>
              <a:buChar char="•"/>
            </a:pPr>
            <a:r>
              <a:rPr lang="zh-CN" altLang="en-US">
                <a:solidFill>
                  <a:schemeClr val="tx1"/>
                </a:solidFill>
                <a:latin typeface="微软雅黑" panose="020B0503020204020204" pitchFamily="34" charset="-122"/>
                <a:ea typeface="微软雅黑" panose="020B0503020204020204" pitchFamily="34" charset="-122"/>
              </a:rPr>
              <a:t>输出：均方误差值</a:t>
            </a:r>
            <a:endParaRPr lang="en-US" altLang="zh-CN" i="1">
              <a:solidFill>
                <a:schemeClr val="tx1"/>
              </a:solidFill>
              <a:latin typeface="Cambria Math" panose="02040503050406030204" pitchFamily="18" charset="0"/>
            </a:endParaRPr>
          </a:p>
          <a:p>
            <a:pPr marL="0" lvl="1" indent="-285750">
              <a:lnSpc>
                <a:spcPct val="150000"/>
              </a:lnSpc>
              <a:buFont typeface="Arial" panose="020B0604020202020204" pitchFamily="34" charset="0"/>
              <a:buChar char="•"/>
            </a:pPr>
            <a:r>
              <a:rPr lang="zh-CN" altLang="en-US">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工具：</a:t>
            </a:r>
            <a:r>
              <a:rPr dirty="0">
                <a:latin typeface="微软雅黑" panose="020B0503020204020204" pitchFamily="34" charset="-122"/>
                <a:ea typeface="微软雅黑" panose="020B0503020204020204" pitchFamily="34" charset="-122"/>
                <a:cs typeface="微软雅黑" panose="020B0503020204020204" pitchFamily="34" charset="-122"/>
                <a:sym typeface="+mn-ea"/>
              </a:rPr>
              <a:t>sklearn库中的metrics模块下的import mean_squared_error类</a:t>
            </a:r>
            <a:endParaRPr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5610" y="1643380"/>
            <a:ext cx="11627485" cy="4742180"/>
          </a:xfrm>
        </p:spPr>
        <p:txBody>
          <a:bodyPr/>
          <a:lstStyle/>
          <a:p>
            <a:pPr marL="0" lvl="1" indent="0" latinLnBrk="0">
              <a:lnSpc>
                <a:spcPct val="150000"/>
              </a:lnSpc>
              <a:spcBef>
                <a:spcPts val="0"/>
              </a:spcBef>
              <a:buNone/>
            </a:pPr>
            <a:r>
              <a:rPr lang="en-US" dirty="0">
                <a:highlight>
                  <a:srgbClr val="FFFF00"/>
                </a:highlight>
              </a:rPr>
              <a:t>#1 导入</a:t>
            </a:r>
            <a:r>
              <a:rPr lang="zh-CN" altLang="en-US" dirty="0">
                <a:highlight>
                  <a:srgbClr val="FFFF00"/>
                </a:highlight>
              </a:rPr>
              <a:t>工具</a:t>
            </a:r>
            <a:r>
              <a:rPr lang="zh-CN" altLang="en-US" dirty="0"/>
              <a:t>：</a:t>
            </a:r>
            <a:r>
              <a:rPr lang="en-US" dirty="0">
                <a:sym typeface="+mn-ea"/>
              </a:rPr>
              <a:t>pandas</a:t>
            </a:r>
            <a:r>
              <a:rPr lang="zh-CN" altLang="en-US" dirty="0">
                <a:sym typeface="+mn-ea"/>
              </a:rPr>
              <a:t>、LinearRegression、mean_squared_error、train_test_split</a:t>
            </a:r>
            <a:endParaRPr lang="zh-CN" altLang="en-US" dirty="0">
              <a:sym typeface="+mn-ea"/>
            </a:endParaRPr>
          </a:p>
          <a:p>
            <a:pPr marL="0" lvl="1" indent="0" latinLnBrk="0">
              <a:lnSpc>
                <a:spcPct val="150000"/>
              </a:lnSpc>
              <a:spcBef>
                <a:spcPts val="0"/>
              </a:spcBef>
              <a:buNone/>
            </a:pPr>
            <a:r>
              <a:rPr lang="en-US" dirty="0">
                <a:highlight>
                  <a:srgbClr val="FFFF00"/>
                </a:highlight>
              </a:rPr>
              <a:t>#2. 读取数据</a:t>
            </a:r>
            <a:endParaRPr lang="en-US" dirty="0">
              <a:highlight>
                <a:srgbClr val="FFFF00"/>
              </a:highlight>
            </a:endParaRPr>
          </a:p>
          <a:p>
            <a:pPr marL="0" lvl="1" indent="0" latinLnBrk="0">
              <a:lnSpc>
                <a:spcPct val="150000"/>
              </a:lnSpc>
              <a:spcBef>
                <a:spcPts val="0"/>
              </a:spcBef>
              <a:buNone/>
            </a:pPr>
            <a:r>
              <a:rPr lang="en-US" dirty="0">
                <a:highlight>
                  <a:srgbClr val="FFFF00"/>
                </a:highlight>
              </a:rPr>
              <a:t>#3. 划分数据集 </a:t>
            </a:r>
            <a:r>
              <a:rPr lang="en-US" dirty="0"/>
              <a:t>   </a:t>
            </a:r>
            <a:endParaRPr lang="en-US" dirty="0"/>
          </a:p>
          <a:p>
            <a:pPr marL="0" lvl="1" indent="0" latinLnBrk="0">
              <a:lnSpc>
                <a:spcPct val="150000"/>
              </a:lnSpc>
              <a:spcBef>
                <a:spcPts val="0"/>
              </a:spcBef>
              <a:buNone/>
            </a:pPr>
            <a:r>
              <a:rPr dirty="0">
                <a:highlight>
                  <a:srgbClr val="FFFF00"/>
                </a:highlight>
              </a:rPr>
              <a:t>#4. 模型训练</a:t>
            </a:r>
            <a:endParaRPr dirty="0">
              <a:highlight>
                <a:srgbClr val="FFFF00"/>
              </a:highlight>
            </a:endParaRPr>
          </a:p>
          <a:p>
            <a:pPr marL="0" lvl="1" latinLnBrk="0">
              <a:lnSpc>
                <a:spcPct val="150000"/>
              </a:lnSpc>
              <a:spcBef>
                <a:spcPts val="0"/>
              </a:spcBef>
            </a:pPr>
            <a:r>
              <a:rPr dirty="0"/>
              <a:t>reg = LinearRegression().fit(x_train,y_train)</a:t>
            </a:r>
            <a:endParaRPr dirty="0"/>
          </a:p>
          <a:p>
            <a:pPr marL="0" lvl="1" indent="0" latinLnBrk="0">
              <a:lnSpc>
                <a:spcPct val="150000"/>
              </a:lnSpc>
              <a:spcBef>
                <a:spcPts val="0"/>
              </a:spcBef>
              <a:buNone/>
            </a:pPr>
            <a:r>
              <a:rPr dirty="0">
                <a:highlight>
                  <a:srgbClr val="FFFF00"/>
                </a:highlight>
              </a:rPr>
              <a:t>#5. 模型预测</a:t>
            </a:r>
            <a:endParaRPr dirty="0">
              <a:highlight>
                <a:srgbClr val="FFFF00"/>
              </a:highlight>
            </a:endParaRPr>
          </a:p>
          <a:p>
            <a:pPr marL="0" lvl="1" latinLnBrk="0">
              <a:lnSpc>
                <a:spcPct val="150000"/>
              </a:lnSpc>
              <a:spcBef>
                <a:spcPts val="0"/>
              </a:spcBef>
            </a:pPr>
            <a:r>
              <a:rPr dirty="0"/>
              <a:t>y_pred = reg.predict(x_test)</a:t>
            </a:r>
            <a:endParaRPr dirty="0"/>
          </a:p>
          <a:p>
            <a:pPr marL="0" lvl="1" indent="0" latinLnBrk="0">
              <a:lnSpc>
                <a:spcPct val="150000"/>
              </a:lnSpc>
              <a:spcBef>
                <a:spcPts val="0"/>
              </a:spcBef>
              <a:buNone/>
            </a:pPr>
            <a:r>
              <a:rPr dirty="0">
                <a:highlight>
                  <a:srgbClr val="FFFF00"/>
                </a:highlight>
              </a:rPr>
              <a:t># 6. 模型评价</a:t>
            </a:r>
            <a:endParaRPr dirty="0">
              <a:highlight>
                <a:srgbClr val="FFFF00"/>
              </a:highlight>
            </a:endParaRPr>
          </a:p>
          <a:p>
            <a:pPr marL="0" lvl="1" latinLnBrk="0">
              <a:lnSpc>
                <a:spcPct val="150000"/>
              </a:lnSpc>
              <a:spcBef>
                <a:spcPts val="0"/>
              </a:spcBef>
            </a:pPr>
            <a:r>
              <a:rPr dirty="0"/>
              <a:t>mse = mean_squared_error(y_test,y_pred)</a:t>
            </a:r>
            <a:endParaRPr dirty="0"/>
          </a:p>
          <a:p>
            <a:pPr marL="0" lvl="1" latinLnBrk="0">
              <a:lnSpc>
                <a:spcPct val="150000"/>
              </a:lnSpc>
              <a:spcBef>
                <a:spcPts val="0"/>
              </a:spcBef>
            </a:pPr>
            <a:r>
              <a:rPr dirty="0"/>
              <a:t># 输出截距</a:t>
            </a:r>
            <a:r>
              <a:rPr lang="zh-CN" dirty="0"/>
              <a:t>、</a:t>
            </a:r>
            <a:r>
              <a:rPr dirty="0"/>
              <a:t>斜率</a:t>
            </a:r>
            <a:r>
              <a:rPr lang="zh-CN" dirty="0"/>
              <a:t>、均方误差</a:t>
            </a:r>
            <a:endParaRPr dirty="0"/>
          </a:p>
          <a:p>
            <a:pPr marL="0" lvl="1" latinLnBrk="0">
              <a:lnSpc>
                <a:spcPct val="150000"/>
              </a:lnSpc>
              <a:spcBef>
                <a:spcPts val="0"/>
              </a:spcBef>
            </a:pPr>
            <a:r>
              <a:rPr dirty="0"/>
              <a:t>print("直线方程的截距为: ", reg.intercept_,"\n直线方程的斜率为: ", reg.coef_,"\n均方误差为：",mse)</a:t>
            </a:r>
            <a:endParaRPr dirty="0"/>
          </a:p>
        </p:txBody>
      </p:sp>
      <p:sp>
        <p:nvSpPr>
          <p:cNvPr id="3" name="标题 2"/>
          <p:cNvSpPr>
            <a:spLocks noGrp="1"/>
          </p:cNvSpPr>
          <p:nvPr>
            <p:ph type="title"/>
          </p:nvPr>
        </p:nvSpPr>
        <p:spPr/>
        <p:txBody>
          <a:bodyPr/>
          <a:lstStyle/>
          <a:p>
            <a:r>
              <a:rPr lang="zh-CN" altLang="en-US" dirty="0" smtClean="0">
                <a:sym typeface="+mn-ea"/>
              </a:rPr>
              <a:t>最小二乘法</a:t>
            </a:r>
            <a:endParaRPr lang="zh-CN" altLang="en-US" dirty="0"/>
          </a:p>
        </p:txBody>
      </p:sp>
      <p:sp>
        <p:nvSpPr>
          <p:cNvPr id="18" name="圆角矩形 17"/>
          <p:cNvSpPr/>
          <p:nvPr/>
        </p:nvSpPr>
        <p:spPr>
          <a:xfrm>
            <a:off x="287655" y="1038225"/>
            <a:ext cx="305752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代码实现</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p:cNvSpPr txBox="1"/>
          <p:nvPr/>
        </p:nvSpPr>
        <p:spPr>
          <a:xfrm>
            <a:off x="5761355" y="4749165"/>
            <a:ext cx="5275580" cy="368300"/>
          </a:xfrm>
          <a:prstGeom prst="rect">
            <a:avLst/>
          </a:prstGeom>
          <a:noFill/>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实训例题</a:t>
            </a:r>
            <a:r>
              <a:rPr lang="en-US" altLang="zh-CN" b="1">
                <a:solidFill>
                  <a:srgbClr val="FF0000"/>
                </a:solidFill>
                <a:latin typeface="楷体" panose="02010609060101010101" charset="-122"/>
                <a:ea typeface="楷体" panose="02010609060101010101" charset="-122"/>
                <a:cs typeface="楷体" panose="02010609060101010101" charset="-122"/>
              </a:rPr>
              <a:t>2</a:t>
            </a:r>
            <a:r>
              <a:rPr lang="zh-CN" altLang="en-US" b="1">
                <a:solidFill>
                  <a:srgbClr val="FF0000"/>
                </a:solidFill>
                <a:latin typeface="楷体" panose="02010609060101010101" charset="-122"/>
                <a:ea typeface="楷体" panose="02010609060101010101" charset="-122"/>
                <a:cs typeface="楷体" panose="02010609060101010101" charset="-122"/>
              </a:rPr>
              <a:t>和</a:t>
            </a:r>
            <a:r>
              <a:rPr lang="zh-CN" altLang="en-US" b="1">
                <a:solidFill>
                  <a:srgbClr val="FF0000"/>
                </a:solidFill>
                <a:latin typeface="楷体" panose="02010609060101010101" charset="-122"/>
                <a:ea typeface="楷体" panose="02010609060101010101" charset="-122"/>
                <a:cs typeface="楷体" panose="02010609060101010101" charset="-122"/>
                <a:sym typeface="+mn-ea"/>
              </a:rPr>
              <a:t>例题</a:t>
            </a:r>
            <a:r>
              <a:rPr lang="en-US" altLang="zh-CN" b="1">
                <a:solidFill>
                  <a:srgbClr val="FF0000"/>
                </a:solidFill>
                <a:latin typeface="楷体" panose="02010609060101010101" charset="-122"/>
                <a:ea typeface="楷体" panose="02010609060101010101" charset="-122"/>
                <a:cs typeface="楷体" panose="02010609060101010101" charset="-122"/>
              </a:rPr>
              <a:t>3</a:t>
            </a:r>
            <a:r>
              <a:rPr lang="zh-CN" altLang="en-US" b="1">
                <a:solidFill>
                  <a:srgbClr val="FF0000"/>
                </a:solidFill>
                <a:latin typeface="楷体" panose="02010609060101010101" charset="-122"/>
                <a:ea typeface="楷体" panose="02010609060101010101" charset="-122"/>
                <a:cs typeface="楷体" panose="02010609060101010101" charset="-122"/>
              </a:rPr>
              <a:t>：（最小二乘法）</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最小二乘法</a:t>
            </a:r>
            <a:endParaRPr lang="zh-CN" altLang="en-US" dirty="0"/>
          </a:p>
        </p:txBody>
      </p:sp>
      <p:sp>
        <p:nvSpPr>
          <p:cNvPr id="3" name="内容占位符 2"/>
          <p:cNvSpPr>
            <a:spLocks noGrp="1"/>
          </p:cNvSpPr>
          <p:nvPr>
            <p:ph idx="1"/>
          </p:nvPr>
        </p:nvSpPr>
        <p:spPr>
          <a:xfrm>
            <a:off x="390525" y="1687830"/>
            <a:ext cx="11107420" cy="906145"/>
          </a:xfrm>
        </p:spPr>
        <p:txBody>
          <a:bodyPr/>
          <a:lstStyle/>
          <a:p>
            <a:pPr lvl="1"/>
            <a:r>
              <a:rPr lang="zh-CN" altLang="en-US" sz="1800" dirty="0" smtClean="0"/>
              <a:t>可以处理大量数据集</a:t>
            </a:r>
            <a:endParaRPr lang="en-US" altLang="zh-CN" sz="1800" dirty="0" smtClean="0"/>
          </a:p>
          <a:p>
            <a:pPr lvl="1"/>
            <a:r>
              <a:rPr lang="zh-CN" altLang="en-US" sz="1800" dirty="0" smtClean="0"/>
              <a:t>预测速度快</a:t>
            </a:r>
            <a:endParaRPr lang="zh-CN" altLang="en-US" sz="1800" dirty="0"/>
          </a:p>
        </p:txBody>
      </p:sp>
      <p:sp>
        <p:nvSpPr>
          <p:cNvPr id="18" name="圆角矩形 17"/>
          <p:cNvSpPr/>
          <p:nvPr/>
        </p:nvSpPr>
        <p:spPr>
          <a:xfrm>
            <a:off x="287655" y="1038225"/>
            <a:ext cx="127952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优点</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圆角矩形 3"/>
          <p:cNvSpPr/>
          <p:nvPr/>
        </p:nvSpPr>
        <p:spPr>
          <a:xfrm>
            <a:off x="254635" y="2871470"/>
            <a:ext cx="127952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缺点</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p:cNvSpPr txBox="1"/>
          <p:nvPr/>
        </p:nvSpPr>
        <p:spPr>
          <a:xfrm>
            <a:off x="868680" y="3429000"/>
            <a:ext cx="11101705" cy="1337945"/>
          </a:xfrm>
          <a:prstGeom prst="rect">
            <a:avLst/>
          </a:prstGeom>
          <a:noFill/>
        </p:spPr>
        <p:txBody>
          <a:bodyPr wrap="square" rtlCol="0" anchor="t">
            <a:spAutoFit/>
          </a:bodyPr>
          <a:lstStyle/>
          <a:p>
            <a:pPr marL="0" lvl="1" indent="-285750" latinLnBrk="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对于特征数较多的数据，时间复杂度高。</a:t>
            </a: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lvl="2" indent="-285750" latinLnBrk="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当特征数很大时（例如</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100000</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个特征），训练时间会非常长。</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lvl="2" indent="-285750" latinLnBrk="0">
              <a:lnSpc>
                <a:spcPct val="150000"/>
              </a:lnSpc>
              <a:buFont typeface="Arial" panose="020B0604020202020204" pitchFamily="34" charset="0"/>
              <a:buChar char="•"/>
            </a:pP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总体来看，特征数每增加一倍，训练时间增加</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到</a:t>
            </a:r>
            <a:r>
              <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倍</a:t>
            </a: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576481" y="1651743"/>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3618065" y="2306356"/>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损失函数</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nvSpPr>
        <p:spPr bwMode="auto">
          <a:xfrm>
            <a:off x="3618065" y="3062706"/>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梯度下降法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nvSpPr>
        <p:spPr bwMode="auto">
          <a:xfrm>
            <a:off x="3618065" y="3825319"/>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随机梯度下降</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a:xfrm>
            <a:off x="255588" y="358775"/>
            <a:ext cx="10972800" cy="528638"/>
          </a:xfrm>
        </p:spPr>
        <p:txBody>
          <a:bodyPr/>
          <a:lstStyle/>
          <a:p>
            <a:r>
              <a:rPr lang="zh-CN" altLang="en-US" smtClean="0"/>
              <a:t>目录</a:t>
            </a:r>
            <a:endParaRPr lang="zh-CN" altLang="en-US" smtClean="0"/>
          </a:p>
        </p:txBody>
      </p:sp>
      <p:sp>
        <p:nvSpPr>
          <p:cNvPr id="13" name="AutoShape 17"/>
          <p:cNvSpPr>
            <a:spLocks noChangeArrowheads="1"/>
          </p:cNvSpPr>
          <p:nvPr/>
        </p:nvSpPr>
        <p:spPr bwMode="auto">
          <a:xfrm>
            <a:off x="3618065"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线性回归</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nvSpPr>
        <p:spPr bwMode="auto">
          <a:xfrm>
            <a:off x="2576481" y="2378356"/>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576481" y="3134706"/>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576481" y="3905270"/>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5" name="AutoShape 17"/>
          <p:cNvSpPr>
            <a:spLocks noChangeArrowheads="1"/>
          </p:cNvSpPr>
          <p:nvPr/>
        </p:nvSpPr>
        <p:spPr bwMode="auto">
          <a:xfrm>
            <a:off x="3618065" y="4601013"/>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小批量梯度下降</a:t>
            </a:r>
            <a:endParaRPr lang="zh-CN" altLang="en-US" sz="2200" dirty="0">
              <a:latin typeface="微软雅黑" panose="020B0503020204020204" pitchFamily="34" charset="-122"/>
              <a:ea typeface="微软雅黑" panose="020B0503020204020204" pitchFamily="34" charset="-122"/>
            </a:endParaRPr>
          </a:p>
        </p:txBody>
      </p:sp>
      <p:sp>
        <p:nvSpPr>
          <p:cNvPr id="21" name="Oval 15"/>
          <p:cNvSpPr>
            <a:spLocks noChangeArrowheads="1"/>
          </p:cNvSpPr>
          <p:nvPr/>
        </p:nvSpPr>
        <p:spPr bwMode="auto">
          <a:xfrm>
            <a:off x="2576481" y="468096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smtClean="0">
                <a:solidFill>
                  <a:schemeClr val="bg1"/>
                </a:solidFill>
                <a:latin typeface="微软雅黑" panose="020B0503020204020204" pitchFamily="34" charset="-122"/>
                <a:ea typeface="微软雅黑" panose="020B0503020204020204" pitchFamily="34" charset="-122"/>
              </a:rPr>
              <a:t>5</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576481" y="1651743"/>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3618065" y="2306356"/>
            <a:ext cx="4859850" cy="720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最小二乘法</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nvSpPr>
        <p:spPr bwMode="auto">
          <a:xfrm>
            <a:off x="3618065" y="3062706"/>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梯度下降法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nvSpPr>
        <p:spPr bwMode="auto">
          <a:xfrm>
            <a:off x="3618065" y="3825319"/>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随机梯度下降</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a:xfrm>
            <a:off x="255588" y="358775"/>
            <a:ext cx="10972800" cy="528638"/>
          </a:xfrm>
        </p:spPr>
        <p:txBody>
          <a:bodyPr/>
          <a:lstStyle/>
          <a:p>
            <a:r>
              <a:rPr lang="zh-CN" altLang="en-US" smtClean="0"/>
              <a:t>目录</a:t>
            </a:r>
            <a:endParaRPr lang="zh-CN" altLang="en-US" smtClean="0"/>
          </a:p>
        </p:txBody>
      </p:sp>
      <p:sp>
        <p:nvSpPr>
          <p:cNvPr id="13" name="AutoShape 17"/>
          <p:cNvSpPr>
            <a:spLocks noChangeArrowheads="1"/>
          </p:cNvSpPr>
          <p:nvPr/>
        </p:nvSpPr>
        <p:spPr bwMode="auto">
          <a:xfrm>
            <a:off x="3618065" y="1579743"/>
            <a:ext cx="4859850" cy="684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线性回归</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nvSpPr>
        <p:spPr bwMode="auto">
          <a:xfrm>
            <a:off x="2576481" y="2378356"/>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576481" y="3134706"/>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576481" y="3905270"/>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5" name="AutoShape 17"/>
          <p:cNvSpPr>
            <a:spLocks noChangeArrowheads="1"/>
          </p:cNvSpPr>
          <p:nvPr/>
        </p:nvSpPr>
        <p:spPr bwMode="auto">
          <a:xfrm>
            <a:off x="3618065" y="4601013"/>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小批量梯度下降</a:t>
            </a:r>
            <a:endParaRPr lang="zh-CN" altLang="en-US" sz="2200" dirty="0">
              <a:latin typeface="微软雅黑" panose="020B0503020204020204" pitchFamily="34" charset="-122"/>
              <a:ea typeface="微软雅黑" panose="020B0503020204020204" pitchFamily="34" charset="-122"/>
            </a:endParaRPr>
          </a:p>
        </p:txBody>
      </p:sp>
      <p:sp>
        <p:nvSpPr>
          <p:cNvPr id="21" name="Oval 15"/>
          <p:cNvSpPr>
            <a:spLocks noChangeArrowheads="1"/>
          </p:cNvSpPr>
          <p:nvPr/>
        </p:nvSpPr>
        <p:spPr bwMode="auto">
          <a:xfrm>
            <a:off x="2576481" y="468096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smtClean="0">
                <a:solidFill>
                  <a:schemeClr val="bg1"/>
                </a:solidFill>
                <a:latin typeface="微软雅黑" panose="020B0503020204020204" pitchFamily="34" charset="-122"/>
                <a:ea typeface="微软雅黑" panose="020B0503020204020204" pitchFamily="34" charset="-122"/>
              </a:rPr>
              <a:t>5</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梯度下降法</a:t>
            </a:r>
            <a:endParaRPr lang="zh-CN" altLang="en-US" dirty="0"/>
          </a:p>
        </p:txBody>
      </p:sp>
      <p:sp>
        <p:nvSpPr>
          <p:cNvPr id="7" name="圆角矩形 6"/>
          <p:cNvSpPr/>
          <p:nvPr/>
        </p:nvSpPr>
        <p:spPr>
          <a:xfrm>
            <a:off x="287655" y="1038225"/>
            <a:ext cx="189928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什么是梯度</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326393" y="1687670"/>
            <a:ext cx="7724414"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mj-ea"/>
                <a:ea typeface="+mj-ea"/>
              </a:rPr>
              <a:t>函数上某一点的梯度表示该点除函数的变化程度</a:t>
            </a:r>
            <a:endParaRPr lang="en-US" altLang="zh-CN" dirty="0" smtClean="0">
              <a:latin typeface="+mj-ea"/>
              <a:ea typeface="+mj-ea"/>
            </a:endParaRPr>
          </a:p>
          <a:p>
            <a:pPr marL="742950" lvl="1" indent="-285750">
              <a:lnSpc>
                <a:spcPct val="150000"/>
              </a:lnSpc>
              <a:buFont typeface="Arial" panose="020B0604020202020204" pitchFamily="34" charset="0"/>
              <a:buChar char="•"/>
            </a:pPr>
            <a:r>
              <a:rPr lang="zh-CN" altLang="en-US" dirty="0" smtClean="0">
                <a:latin typeface="+mj-ea"/>
                <a:ea typeface="+mj-ea"/>
              </a:rPr>
              <a:t>线性函数：梯度就是斜率</a:t>
            </a:r>
            <a:endParaRPr lang="en-US" altLang="zh-CN" dirty="0" smtClean="0">
              <a:latin typeface="+mj-ea"/>
              <a:ea typeface="+mj-ea"/>
            </a:endParaRPr>
          </a:p>
          <a:p>
            <a:pPr marL="742950" lvl="1" indent="-285750">
              <a:lnSpc>
                <a:spcPct val="150000"/>
              </a:lnSpc>
              <a:buFont typeface="Arial" panose="020B0604020202020204" pitchFamily="34" charset="0"/>
              <a:buChar char="•"/>
            </a:pPr>
            <a:r>
              <a:rPr lang="zh-CN" altLang="en-US" dirty="0">
                <a:latin typeface="+mj-ea"/>
                <a:ea typeface="+mj-ea"/>
              </a:rPr>
              <a:t>一元函数：梯度就是</a:t>
            </a:r>
            <a:r>
              <a:rPr lang="zh-CN" altLang="en-US" dirty="0" smtClean="0">
                <a:latin typeface="+mj-ea"/>
                <a:ea typeface="+mj-ea"/>
              </a:rPr>
              <a:t>导数</a:t>
            </a:r>
            <a:endParaRPr lang="en-US" altLang="zh-CN" dirty="0">
              <a:latin typeface="+mj-ea"/>
              <a:ea typeface="+mj-ea"/>
            </a:endParaRPr>
          </a:p>
        </p:txBody>
      </p:sp>
      <p:cxnSp>
        <p:nvCxnSpPr>
          <p:cNvPr id="9" name="直接箭头连接符 8"/>
          <p:cNvCxnSpPr/>
          <p:nvPr/>
        </p:nvCxnSpPr>
        <p:spPr>
          <a:xfrm flipV="1">
            <a:off x="4255298" y="6190280"/>
            <a:ext cx="4088130" cy="165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flipV="1">
            <a:off x="4343563" y="3505500"/>
            <a:ext cx="22225" cy="28587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弧形 10"/>
          <p:cNvSpPr/>
          <p:nvPr/>
        </p:nvSpPr>
        <p:spPr>
          <a:xfrm>
            <a:off x="4750793" y="1687670"/>
            <a:ext cx="2981130" cy="4178126"/>
          </a:xfrm>
          <a:prstGeom prst="arc">
            <a:avLst>
              <a:gd name="adj1" fmla="val 442798"/>
              <a:gd name="adj2" fmla="val 9904267"/>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8392958" y="5942630"/>
                <a:ext cx="537210" cy="5219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cs typeface="Cambria Math" panose="02040503050406030204" pitchFamily="18" charset="0"/>
                        </a:rPr>
                        <m:t>𝜃</m:t>
                      </m:r>
                    </m:oMath>
                  </m:oMathPara>
                </a14:m>
                <a:endParaRPr lang="zh-CN" altLang="en-US" sz="2800" dirty="0"/>
              </a:p>
            </p:txBody>
          </p:sp>
        </mc:Choice>
        <mc:Fallback>
          <p:sp>
            <p:nvSpPr>
              <p:cNvPr id="12" name="文本框 11"/>
              <p:cNvSpPr txBox="1">
                <a:spLocks noRot="1" noChangeAspect="1" noMove="1" noResize="1" noEditPoints="1" noAdjustHandles="1" noChangeArrowheads="1" noChangeShapeType="1" noTextEdit="1"/>
              </p:cNvSpPr>
              <p:nvPr/>
            </p:nvSpPr>
            <p:spPr>
              <a:xfrm>
                <a:off x="8392958" y="5942630"/>
                <a:ext cx="537210" cy="521970"/>
              </a:xfrm>
              <a:prstGeom prst="rect">
                <a:avLst/>
              </a:prstGeom>
              <a:blipFill rotWithShape="1">
                <a:blip r:embed="rId1"/>
                <a:stretch>
                  <a:fillRect l="-30" t="-57" r="30" b="57"/>
                </a:stretch>
              </a:blipFill>
            </p:spPr>
            <p:txBody>
              <a:bodyPr/>
              <a:lstStyle/>
              <a:p>
                <a:r>
                  <a:rPr lang="zh-CN" altLang="en-US">
                    <a:noFill/>
                  </a:rPr>
                  <a:t> </a:t>
                </a:r>
              </a:p>
            </p:txBody>
          </p:sp>
        </mc:Fallback>
      </mc:AlternateContent>
      <p:sp>
        <p:nvSpPr>
          <p:cNvPr id="15" name="文本框 14"/>
          <p:cNvSpPr txBox="1"/>
          <p:nvPr/>
        </p:nvSpPr>
        <p:spPr>
          <a:xfrm>
            <a:off x="3599513" y="3364967"/>
            <a:ext cx="766275" cy="369332"/>
          </a:xfrm>
          <a:prstGeom prst="rect">
            <a:avLst/>
          </a:prstGeom>
          <a:noFill/>
        </p:spPr>
        <p:txBody>
          <a:bodyPr wrap="square" rtlCol="0">
            <a:spAutoFit/>
          </a:bodyPr>
          <a:lstStyle/>
          <a:p>
            <a:r>
              <a:rPr lang="en-US" altLang="zh-CN" dirty="0"/>
              <a:t>MSE</a:t>
            </a:r>
            <a:endParaRPr lang="zh-CN" altLang="en-US" dirty="0"/>
          </a:p>
        </p:txBody>
      </p:sp>
      <p:sp>
        <p:nvSpPr>
          <p:cNvPr id="23" name="椭圆 22"/>
          <p:cNvSpPr/>
          <p:nvPr/>
        </p:nvSpPr>
        <p:spPr bwMode="auto">
          <a:xfrm>
            <a:off x="4985780" y="4975562"/>
            <a:ext cx="81734" cy="45975"/>
          </a:xfrm>
          <a:prstGeom prst="ellipse">
            <a:avLst/>
          </a:prstGeom>
          <a:solidFill>
            <a:srgbClr val="FF0000"/>
          </a:solidFill>
          <a:ln w="25400" cap="flat" cmpd="sng">
            <a:solidFill>
              <a:srgbClr val="FF0000"/>
            </a:solidFill>
            <a:prstDash val="solid"/>
            <a:round/>
          </a:ln>
        </p:spPr>
        <p:txBody>
          <a:bodyPr rtlCol="0" anchor="ctr"/>
          <a:lstStyle/>
          <a:p>
            <a:pPr algn="ctr"/>
            <a:endParaRPr lang="zh-CN" altLang="en-US"/>
          </a:p>
        </p:txBody>
      </p:sp>
      <p:cxnSp>
        <p:nvCxnSpPr>
          <p:cNvPr id="25" name="直接连接符 24"/>
          <p:cNvCxnSpPr/>
          <p:nvPr/>
        </p:nvCxnSpPr>
        <p:spPr>
          <a:xfrm>
            <a:off x="4640963" y="4287306"/>
            <a:ext cx="853102" cy="157849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bwMode="auto">
          <a:xfrm>
            <a:off x="7524644" y="4776335"/>
            <a:ext cx="61301" cy="61301"/>
          </a:xfrm>
          <a:prstGeom prst="ellipse">
            <a:avLst/>
          </a:prstGeom>
          <a:solidFill>
            <a:srgbClr val="FF0000"/>
          </a:solidFill>
          <a:ln w="25400" cap="flat" cmpd="sng">
            <a:solidFill>
              <a:srgbClr val="FF0000"/>
            </a:solidFill>
            <a:prstDash val="sysDash"/>
            <a:round/>
          </a:ln>
        </p:spPr>
        <p:txBody>
          <a:bodyPr rtlCol="0" anchor="ctr"/>
          <a:lstStyle/>
          <a:p>
            <a:pPr algn="ctr"/>
            <a:endParaRPr lang="zh-CN" altLang="en-US"/>
          </a:p>
        </p:txBody>
      </p:sp>
      <p:cxnSp>
        <p:nvCxnSpPr>
          <p:cNvPr id="29" name="直接连接符 28"/>
          <p:cNvCxnSpPr/>
          <p:nvPr/>
        </p:nvCxnSpPr>
        <p:spPr>
          <a:xfrm flipH="1">
            <a:off x="7213032" y="3734299"/>
            <a:ext cx="753878" cy="18440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1" grpId="1" animBg="1"/>
      <p:bldP spid="12" grpId="0"/>
      <p:bldP spid="1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p:cNvPicPr>
            <a:picLocks noChangeAspect="1"/>
          </p:cNvPicPr>
          <p:nvPr/>
        </p:nvPicPr>
        <p:blipFill>
          <a:blip r:embed="rId1"/>
          <a:stretch>
            <a:fillRect/>
          </a:stretch>
        </p:blipFill>
        <p:spPr>
          <a:xfrm>
            <a:off x="6003925" y="3159760"/>
            <a:ext cx="6188075" cy="3010535"/>
          </a:xfrm>
          <a:prstGeom prst="rect">
            <a:avLst/>
          </a:prstGeom>
        </p:spPr>
      </p:pic>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48615" y="1687830"/>
                <a:ext cx="5346700" cy="2607310"/>
              </a:xfrm>
            </p:spPr>
            <p:txBody>
              <a:bodyPr/>
              <a:lstStyle/>
              <a:p>
                <a:pPr marL="0" indent="0">
                  <a:buFont typeface="Arial" panose="020B0604020202020204" pitchFamily="34" charset="0"/>
                  <a:buNone/>
                </a:pPr>
                <a:r>
                  <a:rPr lang="zh-CN" altLang="en-US" dirty="0" smtClean="0">
                    <a:sym typeface="+mn-ea"/>
                  </a:rPr>
                  <a:t>确定目标：求均方误差函数</a:t>
                </a:r>
                <a:r>
                  <a:rPr lang="en-US" altLang="zh-CN" dirty="0" smtClean="0">
                    <a:sym typeface="+mn-ea"/>
                  </a:rPr>
                  <a:t>MSE</a:t>
                </a:r>
                <a:r>
                  <a:rPr lang="zh-CN" altLang="en-US" dirty="0" smtClean="0">
                    <a:sym typeface="+mn-ea"/>
                  </a:rPr>
                  <a:t>的</a:t>
                </a:r>
                <a:r>
                  <a:rPr lang="zh-CN" altLang="en-US" dirty="0" smtClean="0">
                    <a:solidFill>
                      <a:srgbClr val="FF0000"/>
                    </a:solidFill>
                    <a:sym typeface="+mn-ea"/>
                  </a:rPr>
                  <a:t>最小值</a:t>
                </a:r>
                <a:endParaRPr lang="zh-CN" altLang="en-US" dirty="0" smtClean="0">
                  <a:sym typeface="+mn-ea"/>
                </a:endParaRPr>
              </a:p>
              <a:p>
                <a:pPr>
                  <a:buFont typeface="Arial" panose="020B0604020202020204" pitchFamily="34" charset="0"/>
                  <a:buChar char="•"/>
                </a:pPr>
                <a:r>
                  <a:rPr lang="zh-CN" altLang="en-US" dirty="0" smtClean="0"/>
                  <a:t>选择出发点：随机给定初始值</a:t>
                </a:r>
                <a14:m>
                  <m:oMath xmlns:m="http://schemas.openxmlformats.org/officeDocument/2006/math">
                    <m:r>
                      <a:rPr lang="en-US" altLang="zh-CN" i="1" dirty="0" smtClean="0">
                        <a:latin typeface="Cambria Math" panose="02040503050406030204" pitchFamily="18" charset="0"/>
                        <a:cs typeface="Cambria Math" panose="02040503050406030204" pitchFamily="18" charset="0"/>
                      </a:rPr>
                      <m:t>𝜃</m:t>
                    </m:r>
                  </m:oMath>
                </a14:m>
                <a:endParaRPr lang="zh-CN" altLang="en-US" dirty="0" smtClean="0"/>
              </a:p>
              <a:p>
                <a:pPr lvl="0">
                  <a:buFont typeface="Arial" panose="020B0604020202020204" pitchFamily="34" charset="0"/>
                  <a:buChar char="•"/>
                </a:pPr>
                <a:r>
                  <a:rPr lang="zh-CN" altLang="en-US" dirty="0" smtClean="0"/>
                  <a:t>明确方向</a:t>
                </a:r>
                <a:r>
                  <a:rPr lang="en-US" altLang="zh-CN" dirty="0" smtClean="0"/>
                  <a:t>—</a:t>
                </a:r>
                <a:r>
                  <a:rPr lang="zh-CN" altLang="en-US" dirty="0" smtClean="0">
                    <a:sym typeface="+mn-ea"/>
                  </a:rPr>
                  <a:t>梯度：</a:t>
                </a:r>
                <a:r>
                  <a:rPr lang="zh-CN" altLang="en-US" dirty="0" smtClean="0">
                    <a:latin typeface="Cambria Math" panose="02040503050406030204" pitchFamily="18" charset="0"/>
                    <a:cs typeface="Cambria Math" panose="02040503050406030204" pitchFamily="18" charset="0"/>
                    <a:sym typeface="+mn-ea"/>
                  </a:rPr>
                  <a:t>表示曲线上切线方向</a:t>
                </a:r>
                <a:endParaRPr lang="zh-CN" altLang="en-US" dirty="0" smtClean="0">
                  <a:latin typeface="Cambria Math" panose="02040503050406030204" pitchFamily="18" charset="0"/>
                  <a:cs typeface="Cambria Math" panose="02040503050406030204" pitchFamily="18" charset="0"/>
                  <a:sym typeface="+mn-ea"/>
                </a:endParaRPr>
              </a:p>
              <a:p>
                <a:pPr lvl="0">
                  <a:buFont typeface="Arial" panose="020B0604020202020204" pitchFamily="34" charset="0"/>
                  <a:buChar char="•"/>
                </a:pPr>
                <a:r>
                  <a:rPr lang="zh-CN" altLang="en-US" dirty="0" smtClean="0">
                    <a:sym typeface="+mn-ea"/>
                  </a:rPr>
                  <a:t>确定步长：新</a:t>
                </a:r>
                <a14:m>
                  <m:oMath xmlns:m="http://schemas.openxmlformats.org/officeDocument/2006/math">
                    <m:r>
                      <a:rPr lang="en-US" altLang="zh-CN" i="1" dirty="0" smtClean="0">
                        <a:latin typeface="Cambria Math" panose="02040503050406030204" pitchFamily="18" charset="0"/>
                        <a:cs typeface="Cambria Math" panose="02040503050406030204" pitchFamily="18" charset="0"/>
                      </a:rPr>
                      <m:t>𝜃</m:t>
                    </m:r>
                  </m:oMath>
                </a14:m>
                <a:r>
                  <a:rPr lang="en-US" altLang="zh-CN" dirty="0" smtClean="0">
                    <a:sym typeface="+mn-ea"/>
                  </a:rPr>
                  <a:t> = </a:t>
                </a:r>
                <a:r>
                  <a:rPr lang="zh-CN" altLang="en-US" dirty="0" smtClean="0">
                    <a:sym typeface="+mn-ea"/>
                  </a:rPr>
                  <a:t>旧</a:t>
                </a:r>
                <a14:m>
                  <m:oMath xmlns:m="http://schemas.openxmlformats.org/officeDocument/2006/math">
                    <m:r>
                      <a:rPr lang="en-US" altLang="zh-CN" i="1" dirty="0" smtClean="0">
                        <a:latin typeface="Cambria Math" panose="02040503050406030204" pitchFamily="18" charset="0"/>
                        <a:cs typeface="Cambria Math" panose="02040503050406030204" pitchFamily="18" charset="0"/>
                      </a:rPr>
                      <m:t>𝜃</m:t>
                    </m:r>
                  </m:oMath>
                </a14:m>
                <a:r>
                  <a:rPr lang="en-US" altLang="zh-CN" dirty="0" smtClean="0">
                    <a:solidFill>
                      <a:srgbClr val="FF0000"/>
                    </a:solidFill>
                    <a:sym typeface="+mn-ea"/>
                  </a:rPr>
                  <a:t>-</a:t>
                </a:r>
                <a:r>
                  <a:rPr lang="zh-CN" altLang="en-US" dirty="0" smtClean="0">
                    <a:solidFill>
                      <a:srgbClr val="FF0000"/>
                    </a:solidFill>
                    <a:sym typeface="+mn-ea"/>
                  </a:rPr>
                  <a:t>梯度</a:t>
                </a:r>
                <a:r>
                  <a:rPr lang="en-US" altLang="zh-CN" dirty="0" smtClean="0">
                    <a:solidFill>
                      <a:srgbClr val="FF0000"/>
                    </a:solidFill>
                    <a:sym typeface="+mn-ea"/>
                  </a:rPr>
                  <a:t>*</a:t>
                </a:r>
                <a:r>
                  <a:rPr lang="zh-CN" altLang="en-US" dirty="0" smtClean="0">
                    <a:solidFill>
                      <a:srgbClr val="FF0000"/>
                    </a:solidFill>
                    <a:sym typeface="+mn-ea"/>
                  </a:rPr>
                  <a:t>学习率</a:t>
                </a:r>
                <a:endParaRPr lang="zh-CN" altLang="en-US" dirty="0" smtClean="0">
                  <a:solidFill>
                    <a:srgbClr val="FF0000"/>
                  </a:solidFill>
                  <a:sym typeface="+mn-ea"/>
                </a:endParaRPr>
              </a:p>
              <a:p>
                <a:pPr lvl="0">
                  <a:buFont typeface="Arial" panose="020B0604020202020204" pitchFamily="34" charset="0"/>
                  <a:buChar char="•"/>
                </a:pPr>
                <a:r>
                  <a:rPr lang="zh-CN" altLang="en-US" dirty="0" smtClean="0">
                    <a:solidFill>
                      <a:schemeClr val="tx1"/>
                    </a:solidFill>
                    <a:sym typeface="+mn-ea"/>
                  </a:rPr>
                  <a:t>不达目标不罢休</a:t>
                </a:r>
                <a:r>
                  <a:rPr lang="en-US" altLang="zh-CN" dirty="0" smtClean="0">
                    <a:solidFill>
                      <a:schemeClr val="tx1"/>
                    </a:solidFill>
                    <a:sym typeface="+mn-ea"/>
                  </a:rPr>
                  <a:t>——</a:t>
                </a:r>
                <a:r>
                  <a:rPr lang="zh-CN" altLang="en-US" dirty="0" smtClean="0">
                    <a:solidFill>
                      <a:srgbClr val="FF0000"/>
                    </a:solidFill>
                    <a:sym typeface="+mn-ea"/>
                  </a:rPr>
                  <a:t>循环迭代</a:t>
                </a:r>
                <a:endParaRPr lang="zh-CN" altLang="en-US" dirty="0" smtClean="0">
                  <a:solidFill>
                    <a:srgbClr val="FF0000"/>
                  </a:solidFill>
                  <a:sym typeface="+mn-ea"/>
                </a:endParaRPr>
              </a:p>
              <a:p>
                <a:pPr lvl="0">
                  <a:buFont typeface="Arial" panose="020B0604020202020204" pitchFamily="34" charset="0"/>
                  <a:buChar char="•"/>
                </a:pPr>
                <a:endParaRPr lang="zh-CN" altLang="en-US" dirty="0" smtClean="0">
                  <a:solidFill>
                    <a:srgbClr val="FF0000"/>
                  </a:solidFill>
                  <a:sym typeface="+mn-ea"/>
                </a:endParaRPr>
              </a:p>
              <a:p>
                <a:pPr lvl="0">
                  <a:buFont typeface="Arial" panose="020B0604020202020204" pitchFamily="34" charset="0"/>
                  <a:buChar char="•"/>
                </a:pPr>
                <a:r>
                  <a:rPr lang="zh-CN" altLang="en-US" dirty="0" smtClean="0">
                    <a:sym typeface="+mn-ea"/>
                  </a:rPr>
                  <a:t>沿着梯度指示的方向不断下降，直到不能再下降为止。</a:t>
                </a:r>
                <a:endParaRPr lang="zh-CN" altLang="en-US" dirty="0" smtClean="0">
                  <a:sym typeface="+mn-ea"/>
                </a:endParaRPr>
              </a:p>
              <a:p>
                <a:pPr>
                  <a:buFont typeface="Arial" panose="020B0604020202020204" pitchFamily="34" charset="0"/>
                  <a:buChar char="•"/>
                </a:pPr>
                <a:endParaRPr lang="en-US" altLang="zh-CN" dirty="0" smtClean="0">
                  <a:solidFill>
                    <a:srgbClr val="FF0000"/>
                  </a:solidFill>
                </a:endParaRPr>
              </a:p>
              <a:p>
                <a:pPr>
                  <a:buFont typeface="Arial" panose="020B0604020202020204" pitchFamily="34" charset="0"/>
                  <a:buChar char="•"/>
                </a:pPr>
                <a:endParaRPr lang="zh-CN" altLang="en-US" dirty="0" smtClean="0"/>
              </a:p>
              <a:p>
                <a:endParaRPr lang="en-US" altLang="zh-CN" dirty="0" smtClean="0">
                  <a:solidFill>
                    <a:srgbClr val="FF0000"/>
                  </a:solidFill>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348615" y="1687830"/>
                <a:ext cx="5346700" cy="2607310"/>
              </a:xfrm>
              <a:blipFill rotWithShape="1">
                <a:blip r:embed="rId2"/>
                <a:stretch>
                  <a:fillRect b="-94204"/>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梯度下降法</a:t>
            </a:r>
            <a:endParaRPr lang="zh-CN" altLang="en-US" dirty="0"/>
          </a:p>
        </p:txBody>
      </p:sp>
      <p:sp>
        <p:nvSpPr>
          <p:cNvPr id="5" name="圆角矩形 4"/>
          <p:cNvSpPr/>
          <p:nvPr/>
        </p:nvSpPr>
        <p:spPr>
          <a:xfrm>
            <a:off x="287655" y="1038225"/>
            <a:ext cx="267779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基本思想</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4" name="文本框 33"/>
              <p:cNvSpPr txBox="1"/>
              <p:nvPr/>
            </p:nvSpPr>
            <p:spPr>
              <a:xfrm>
                <a:off x="7409815" y="3827145"/>
                <a:ext cx="1573530" cy="368300"/>
              </a:xfrm>
              <a:prstGeom prst="rect">
                <a:avLst/>
              </a:prstGeom>
              <a:noFill/>
            </p:spPr>
            <p:txBody>
              <a:bodyPr wrap="square" rtlCol="0" anchor="t">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MS Mincho" panose="02020609040205080304" charset="-128"/>
                          <a:cs typeface="Cambria Math" panose="02040503050406030204" pitchFamily="18" charset="0"/>
                        </a:rPr>
                        <m:t>=−</m:t>
                      </m:r>
                      <m:r>
                        <a:rPr lang="zh-CN" altLang="en-US" b="0" i="1" smtClean="0">
                          <a:latin typeface="Cambria Math" panose="02040503050406030204" pitchFamily="18" charset="0"/>
                          <a:ea typeface="MS Mincho" panose="02020609040205080304" charset="-128"/>
                          <a:cs typeface="Cambria Math" panose="02040503050406030204" pitchFamily="18" charset="0"/>
                        </a:rPr>
                        <m:t>𝜂</m:t>
                      </m:r>
                      <m:sSub>
                        <m:sSubPr>
                          <m:ctrlP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zh-CN" altLang="en-US" b="0" i="1" smtClean="0">
                              <a:latin typeface="Cambria Math" panose="02040503050406030204" pitchFamily="18" charset="0"/>
                              <a:ea typeface="MS Mincho" panose="02020609040205080304" charset="-128"/>
                              <a:cs typeface="Cambria Math" panose="02040503050406030204" pitchFamily="18" charset="0"/>
                            </a:rPr>
                            <m:t>𝛻</m:t>
                          </m:r>
                        </m:e>
                        <m:sub>
                          <m:r>
                            <a:rPr lang="zh-CN" altLang="en-US" i="1">
                              <a:latin typeface="Cambria Math" panose="02040503050406030204" pitchFamily="18" charset="0"/>
                              <a:ea typeface="MS Mincho" panose="02020609040205080304" charset="-128"/>
                              <a:cs typeface="Cambria Math" panose="02040503050406030204" pitchFamily="18" charset="0"/>
                            </a:rPr>
                            <m:t>𝜃</m:t>
                          </m:r>
                        </m:sub>
                      </m:sSub>
                      <m:r>
                        <a:rPr lang="en-US" altLang="zh-CN" b="0" i="1" smtClean="0">
                          <a:latin typeface="Cambria Math" panose="02040503050406030204" pitchFamily="18" charset="0"/>
                          <a:ea typeface="微软雅黑" panose="020B0503020204020204" pitchFamily="34" charset="-122"/>
                          <a:cs typeface="Cambria Math" panose="02040503050406030204" pitchFamily="18" charset="0"/>
                        </a:rPr>
                        <m:t>𝑀𝑆𝐸</m:t>
                      </m:r>
                    </m:oMath>
                  </m:oMathPara>
                </a14:m>
                <a:endParaRPr lang="zh-CN" altLang="en-US" i="1">
                  <a:latin typeface="Cambria Math" panose="02040503050406030204" pitchFamily="18" charset="0"/>
                  <a:ea typeface="MS Mincho" panose="02020609040205080304" charset="-128"/>
                  <a:cs typeface="Cambria Math" panose="02040503050406030204" pitchFamily="18" charset="0"/>
                </a:endParaRPr>
              </a:p>
            </p:txBody>
          </p:sp>
        </mc:Choice>
        <mc:Fallback>
          <p:sp>
            <p:nvSpPr>
              <p:cNvPr id="34" name="文本框 33"/>
              <p:cNvSpPr txBox="1">
                <a:spLocks noRot="1" noChangeAspect="1" noMove="1" noResize="1" noEditPoints="1" noAdjustHandles="1" noChangeArrowheads="1" noChangeShapeType="1" noTextEdit="1"/>
              </p:cNvSpPr>
              <p:nvPr/>
            </p:nvSpPr>
            <p:spPr>
              <a:xfrm>
                <a:off x="7409815" y="3827145"/>
                <a:ext cx="1573530" cy="36830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梯度下降法</a:t>
            </a:r>
            <a:endParaRPr lang="zh-CN" altLang="en-US" dirty="0"/>
          </a:p>
        </p:txBody>
      </p:sp>
      <mc:AlternateContent xmlns:mc="http://schemas.openxmlformats.org/markup-compatibility/2006">
        <mc:Choice xmlns:a14="http://schemas.microsoft.com/office/drawing/2010/main" Requires="a14">
          <p:sp>
            <p:nvSpPr>
              <p:cNvPr id="7" name="矩形 6"/>
              <p:cNvSpPr/>
              <p:nvPr/>
            </p:nvSpPr>
            <p:spPr bwMode="auto">
              <a:xfrm>
                <a:off x="7960360" y="2131695"/>
                <a:ext cx="1477010" cy="505460"/>
              </a:xfrm>
              <a:prstGeom prst="rect">
                <a:avLst/>
              </a:prstGeom>
              <a:solidFill>
                <a:schemeClr val="accent5">
                  <a:lumMod val="60000"/>
                  <a:lumOff val="40000"/>
                </a:schemeClr>
              </a:solidFill>
              <a:ln w="12700" cap="flat" cmpd="sng">
                <a:noFill/>
                <a:prstDash val="solid"/>
                <a:round/>
              </a:ln>
            </p:spPr>
            <p:txBody>
              <a:bodyPr rtlCol="0" anchor="ctr"/>
              <a:lstStyle/>
              <a:p>
                <a:pPr algn="ctr"/>
                <a14:m>
                  <m:oMath xmlns:m="http://schemas.openxmlformats.org/officeDocument/2006/math">
                    <m:r>
                      <a:rPr lang="en-US" altLang="zh-CN" i="1" dirty="0">
                        <a:latin typeface="Cambria Math" panose="02040503050406030204" pitchFamily="18" charset="0"/>
                        <a:ea typeface="+mj-ea"/>
                        <a:cs typeface="Cambria Math" panose="02040503050406030204" pitchFamily="18" charset="0"/>
                      </a:rPr>
                      <m:t>初始化</m:t>
                    </m:r>
                    <m:r>
                      <a:rPr lang="en-US" altLang="zh-CN" i="1" dirty="0">
                        <a:latin typeface="Cambria Math" panose="02040503050406030204" pitchFamily="18" charset="0"/>
                        <a:ea typeface="+mj-ea"/>
                        <a:cs typeface="Cambria Math" panose="02040503050406030204" pitchFamily="18" charset="0"/>
                      </a:rPr>
                      <m:t>𝜃</m:t>
                    </m:r>
                  </m:oMath>
                </a14:m>
                <a:r>
                  <a:rPr lang="zh-CN" altLang="en-US" dirty="0">
                    <a:latin typeface="Cambria Math" panose="02040503050406030204" pitchFamily="18" charset="0"/>
                    <a:ea typeface="+mj-ea"/>
                    <a:cs typeface="Cambria Math" panose="02040503050406030204" pitchFamily="18" charset="0"/>
                  </a:rPr>
                  <a:t>，</a:t>
                </a:r>
                <a:r>
                  <a:rPr lang="en-US" altLang="zh-CN" dirty="0">
                    <a:latin typeface="Cambria Math" panose="02040503050406030204" pitchFamily="18" charset="0"/>
                    <a:ea typeface="+mj-ea"/>
                    <a:cs typeface="Cambria Math" panose="02040503050406030204" pitchFamily="18" charset="0"/>
                  </a:rPr>
                  <a:t>η</a:t>
                </a:r>
                <a:endParaRPr lang="en-US" altLang="zh-CN" dirty="0">
                  <a:latin typeface="Cambria Math" panose="02040503050406030204" pitchFamily="18" charset="0"/>
                  <a:ea typeface="+mj-ea"/>
                  <a:cs typeface="Cambria Math" panose="02040503050406030204" pitchFamily="18" charset="0"/>
                </a:endParaRPr>
              </a:p>
            </p:txBody>
          </p:sp>
        </mc:Choice>
        <mc:Fallback>
          <p:sp>
            <p:nvSpPr>
              <p:cNvPr id="7" name="矩形 6"/>
              <p:cNvSpPr>
                <a:spLocks noRot="1" noChangeAspect="1" noMove="1" noResize="1" noEditPoints="1" noAdjustHandles="1" noChangeArrowheads="1" noChangeShapeType="1" noTextEdit="1"/>
              </p:cNvSpPr>
              <p:nvPr/>
            </p:nvSpPr>
            <p:spPr bwMode="auto">
              <a:xfrm>
                <a:off x="7960360" y="2131695"/>
                <a:ext cx="1477010" cy="505460"/>
              </a:xfrm>
              <a:prstGeom prst="rect">
                <a:avLst/>
              </a:prstGeom>
              <a:blipFill rotWithShape="1">
                <a:blip r:embed="rId1"/>
                <a:stretch>
                  <a:fillRect/>
                </a:stretch>
              </a:blipFill>
              <a:ln w="12700" cap="flat" cmpd="sng">
                <a:noFill/>
                <a:prstDash val="solid"/>
                <a:round/>
              </a:ln>
            </p:spPr>
            <p:txBody>
              <a:bodyPr/>
              <a:lstStyle/>
              <a:p>
                <a:r>
                  <a:rPr lang="zh-CN" altLang="en-US">
                    <a:noFill/>
                  </a:rPr>
                  <a:t> </a:t>
                </a:r>
              </a:p>
            </p:txBody>
          </p:sp>
        </mc:Fallback>
      </mc:AlternateContent>
      <p:sp>
        <p:nvSpPr>
          <p:cNvPr id="10" name="流程图: 决策 9"/>
          <p:cNvSpPr/>
          <p:nvPr/>
        </p:nvSpPr>
        <p:spPr bwMode="auto">
          <a:xfrm>
            <a:off x="7884847" y="3844652"/>
            <a:ext cx="1619357" cy="618114"/>
          </a:xfrm>
          <a:prstGeom prst="flowChartDecision">
            <a:avLst/>
          </a:prstGeom>
          <a:solidFill>
            <a:schemeClr val="accent5">
              <a:lumMod val="60000"/>
              <a:lumOff val="40000"/>
            </a:schemeClr>
          </a:solidFill>
          <a:ln w="12700" cap="flat" cmpd="sng">
            <a:noFill/>
            <a:prstDash val="solid"/>
            <a:round/>
          </a:ln>
        </p:spPr>
        <p:txBody>
          <a:bodyPr rtlCol="0" anchor="ctr"/>
          <a:lstStyle/>
          <a:p>
            <a:pPr algn="ctr"/>
            <a:r>
              <a:rPr lang="zh-CN" altLang="en-US" dirty="0" smtClean="0">
                <a:latin typeface="+mj-ea"/>
                <a:ea typeface="+mj-ea"/>
              </a:rPr>
              <a:t>是否收敛</a:t>
            </a:r>
            <a:endParaRPr lang="zh-CN" altLang="en-US" dirty="0">
              <a:latin typeface="+mj-ea"/>
              <a:ea typeface="+mj-ea"/>
            </a:endParaRPr>
          </a:p>
        </p:txBody>
      </p:sp>
      <mc:AlternateContent xmlns:mc="http://schemas.openxmlformats.org/markup-compatibility/2006">
        <mc:Choice xmlns:a14="http://schemas.microsoft.com/office/drawing/2010/main" Requires="a14">
          <p:sp>
            <p:nvSpPr>
              <p:cNvPr id="11" name="矩形 10"/>
              <p:cNvSpPr/>
              <p:nvPr/>
            </p:nvSpPr>
            <p:spPr bwMode="auto">
              <a:xfrm>
                <a:off x="10330985" y="2937608"/>
                <a:ext cx="1440563" cy="505730"/>
              </a:xfrm>
              <a:prstGeom prst="rect">
                <a:avLst/>
              </a:prstGeom>
              <a:solidFill>
                <a:schemeClr val="accent5">
                  <a:lumMod val="60000"/>
                  <a:lumOff val="40000"/>
                </a:schemeClr>
              </a:solidFill>
              <a:ln w="12700" cap="flat" cmpd="sng">
                <a:noFill/>
                <a:prstDash val="solid"/>
                <a:round/>
              </a:ln>
            </p:spPr>
            <p:txBody>
              <a:bodyPr rtlCol="0" anchor="ctr"/>
              <a:lstStyle/>
              <a:p>
                <a:pPr algn="ctr"/>
                <a:r>
                  <a:rPr lang="zh-CN" altLang="en-US" dirty="0" smtClean="0">
                    <a:latin typeface="+mj-ea"/>
                    <a:ea typeface="+mj-ea"/>
                  </a:rPr>
                  <a:t>更新</a:t>
                </a:r>
                <a14:m>
                  <m:oMath xmlns:m="http://schemas.openxmlformats.org/officeDocument/2006/math">
                    <m:r>
                      <a:rPr lang="en-US" altLang="zh-CN" i="1" dirty="0" smtClean="0">
                        <a:latin typeface="Cambria Math" panose="02040503050406030204" pitchFamily="18" charset="0"/>
                        <a:ea typeface="+mj-ea"/>
                        <a:cs typeface="Cambria Math" panose="02040503050406030204" pitchFamily="18" charset="0"/>
                      </a:rPr>
                      <m:t>𝜃</m:t>
                    </m:r>
                  </m:oMath>
                </a14:m>
                <a:endParaRPr lang="zh-CN" altLang="en-US" dirty="0">
                  <a:latin typeface="+mj-ea"/>
                  <a:ea typeface="+mj-ea"/>
                </a:endParaRPr>
              </a:p>
            </p:txBody>
          </p:sp>
        </mc:Choice>
        <mc:Fallback>
          <p:sp>
            <p:nvSpPr>
              <p:cNvPr id="11" name="矩形 10"/>
              <p:cNvSpPr>
                <a:spLocks noRot="1" noChangeAspect="1" noMove="1" noResize="1" noEditPoints="1" noAdjustHandles="1" noChangeArrowheads="1" noChangeShapeType="1" noTextEdit="1"/>
              </p:cNvSpPr>
              <p:nvPr/>
            </p:nvSpPr>
            <p:spPr bwMode="auto">
              <a:xfrm>
                <a:off x="10330985" y="2937608"/>
                <a:ext cx="1440563" cy="505730"/>
              </a:xfrm>
              <a:prstGeom prst="rect">
                <a:avLst/>
              </a:prstGeom>
              <a:blipFill rotWithShape="1">
                <a:blip r:embed="rId2"/>
                <a:stretch>
                  <a:fillRect l="-12" t="-19" r="38" b="73"/>
                </a:stretch>
              </a:blipFill>
              <a:ln w="12700" cap="flat" cmpd="sng">
                <a:noFill/>
                <a:prstDash val="solid"/>
                <a:round/>
              </a:ln>
            </p:spPr>
            <p:txBody>
              <a:bodyPr/>
              <a:lstStyle/>
              <a:p>
                <a:r>
                  <a:rPr lang="zh-CN" altLang="en-US">
                    <a:noFill/>
                  </a:rPr>
                  <a:t> </a:t>
                </a:r>
              </a:p>
            </p:txBody>
          </p:sp>
        </mc:Fallback>
      </mc:AlternateContent>
      <p:cxnSp>
        <p:nvCxnSpPr>
          <p:cNvPr id="13" name="直接箭头连接符 12"/>
          <p:cNvCxnSpPr>
            <a:stCxn id="7" idx="2"/>
          </p:cNvCxnSpPr>
          <p:nvPr/>
        </p:nvCxnSpPr>
        <p:spPr>
          <a:xfrm>
            <a:off x="8698972" y="2637424"/>
            <a:ext cx="0" cy="300184"/>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0" idx="3"/>
            <a:endCxn id="11" idx="2"/>
          </p:cNvCxnSpPr>
          <p:nvPr/>
        </p:nvCxnSpPr>
        <p:spPr>
          <a:xfrm flipV="1">
            <a:off x="9504045" y="3442970"/>
            <a:ext cx="1547495" cy="711200"/>
          </a:xfrm>
          <a:prstGeom prst="bentConnector2">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1"/>
            <a:endCxn id="9" idx="3"/>
          </p:cNvCxnSpPr>
          <p:nvPr/>
        </p:nvCxnSpPr>
        <p:spPr>
          <a:xfrm flipH="1">
            <a:off x="9477886" y="3190473"/>
            <a:ext cx="853099" cy="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bwMode="auto">
          <a:xfrm>
            <a:off x="8174752" y="1421631"/>
            <a:ext cx="1047218" cy="475079"/>
          </a:xfrm>
          <a:prstGeom prst="roundRect">
            <a:avLst/>
          </a:prstGeom>
          <a:solidFill>
            <a:schemeClr val="accent5">
              <a:lumMod val="60000"/>
              <a:lumOff val="40000"/>
            </a:schemeClr>
          </a:solidFill>
          <a:ln w="12700" cap="flat" cmpd="sng">
            <a:noFill/>
            <a:prstDash val="solid"/>
            <a:round/>
          </a:ln>
        </p:spPr>
        <p:txBody>
          <a:bodyPr rtlCol="0" anchor="ctr"/>
          <a:lstStyle/>
          <a:p>
            <a:pPr algn="ctr"/>
            <a:r>
              <a:rPr lang="zh-CN" altLang="en-US" dirty="0" smtClean="0">
                <a:latin typeface="+mj-ea"/>
                <a:ea typeface="+mj-ea"/>
              </a:rPr>
              <a:t>开始</a:t>
            </a:r>
            <a:endParaRPr lang="zh-CN" altLang="en-US" dirty="0">
              <a:latin typeface="+mj-ea"/>
              <a:ea typeface="+mj-ea"/>
            </a:endParaRPr>
          </a:p>
        </p:txBody>
      </p:sp>
      <p:sp>
        <p:nvSpPr>
          <p:cNvPr id="27" name="圆角矩形 26"/>
          <p:cNvSpPr/>
          <p:nvPr/>
        </p:nvSpPr>
        <p:spPr bwMode="auto">
          <a:xfrm>
            <a:off x="8170916" y="4884441"/>
            <a:ext cx="1047218" cy="475079"/>
          </a:xfrm>
          <a:prstGeom prst="roundRect">
            <a:avLst/>
          </a:prstGeom>
          <a:solidFill>
            <a:schemeClr val="accent5">
              <a:lumMod val="60000"/>
              <a:lumOff val="40000"/>
            </a:schemeClr>
          </a:solidFill>
          <a:ln w="12700" cap="flat" cmpd="sng">
            <a:noFill/>
            <a:prstDash val="solid"/>
            <a:round/>
          </a:ln>
        </p:spPr>
        <p:txBody>
          <a:bodyPr rtlCol="0" anchor="ctr"/>
          <a:lstStyle/>
          <a:p>
            <a:pPr algn="ctr"/>
            <a:r>
              <a:rPr lang="zh-CN" altLang="en-US" dirty="0" smtClean="0">
                <a:latin typeface="+mj-ea"/>
                <a:ea typeface="+mj-ea"/>
              </a:rPr>
              <a:t>结束</a:t>
            </a:r>
            <a:endParaRPr lang="zh-CN" altLang="en-US" dirty="0">
              <a:latin typeface="+mj-ea"/>
              <a:ea typeface="+mj-ea"/>
            </a:endParaRPr>
          </a:p>
        </p:txBody>
      </p:sp>
      <p:cxnSp>
        <p:nvCxnSpPr>
          <p:cNvPr id="29" name="直接箭头连接符 28"/>
          <p:cNvCxnSpPr>
            <a:stCxn id="26" idx="2"/>
            <a:endCxn id="7" idx="0"/>
          </p:cNvCxnSpPr>
          <p:nvPr/>
        </p:nvCxnSpPr>
        <p:spPr>
          <a:xfrm>
            <a:off x="8698996" y="1896710"/>
            <a:ext cx="0" cy="23495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
            <a:endCxn id="27" idx="0"/>
          </p:cNvCxnSpPr>
          <p:nvPr/>
        </p:nvCxnSpPr>
        <p:spPr>
          <a:xfrm>
            <a:off x="8694526" y="4462766"/>
            <a:ext cx="635" cy="42164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9" name="圆角矩形 38"/>
          <p:cNvSpPr/>
          <p:nvPr/>
        </p:nvSpPr>
        <p:spPr>
          <a:xfrm>
            <a:off x="287655" y="1038225"/>
            <a:ext cx="302196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算法过程</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bwMode="auto">
          <a:xfrm>
            <a:off x="7992915" y="2948403"/>
            <a:ext cx="1440563" cy="505730"/>
          </a:xfrm>
          <a:prstGeom prst="rect">
            <a:avLst/>
          </a:prstGeom>
          <a:solidFill>
            <a:schemeClr val="accent5">
              <a:lumMod val="60000"/>
              <a:lumOff val="40000"/>
            </a:schemeClr>
          </a:solidFill>
          <a:ln w="12700" cap="flat" cmpd="sng">
            <a:noFill/>
            <a:prstDash val="solid"/>
            <a:round/>
          </a:ln>
        </p:spPr>
        <p:txBody>
          <a:bodyPr rtlCol="0" anchor="ctr"/>
          <a:lstStyle/>
          <a:p>
            <a:pPr algn="ctr"/>
            <a:r>
              <a:rPr lang="zh-CN" altLang="en-US" dirty="0" smtClean="0">
                <a:latin typeface="+mj-ea"/>
                <a:ea typeface="+mj-ea"/>
              </a:rPr>
              <a:t>计算梯度</a:t>
            </a:r>
            <a:endParaRPr lang="zh-CN" altLang="en-US" dirty="0">
              <a:latin typeface="+mj-ea"/>
              <a:ea typeface="+mj-ea"/>
            </a:endParaRPr>
          </a:p>
        </p:txBody>
      </p:sp>
      <p:cxnSp>
        <p:nvCxnSpPr>
          <p:cNvPr id="6" name="直接箭头连接符 5"/>
          <p:cNvCxnSpPr>
            <a:endCxn id="10" idx="0"/>
          </p:cNvCxnSpPr>
          <p:nvPr/>
        </p:nvCxnSpPr>
        <p:spPr>
          <a:xfrm>
            <a:off x="8694527" y="3454133"/>
            <a:ext cx="0" cy="390525"/>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985375" y="4574540"/>
            <a:ext cx="752475" cy="368300"/>
          </a:xfrm>
          <a:prstGeom prst="rect">
            <a:avLst/>
          </a:prstGeom>
        </p:spPr>
        <p:txBody>
          <a:bodyPr wrap="square">
            <a:spAutoFit/>
            <a:extLst>
              <a:ext uri="{4A0BC546-FE56-4ADE-93B0-CB8AF2F6F144}">
                <wpsdc:textFrameExt xmlns:wpsdc="http://www.wps.cn/officeDocument/2022/drawingmlCustomData" type="text"/>
              </a:ext>
            </a:extLst>
          </a:bodyPr>
          <a:lstStyle/>
          <a:p>
            <a:pPr algn="l"/>
            <a:r>
              <a:rPr lang="zh-CN" altLang="en-US" sz="1800">
                <a:latin typeface="Arial" panose="020B0604020202020204" pitchFamily="34" charset="0"/>
                <a:ea typeface="微软雅黑" panose="020B0503020204020204" pitchFamily="34" charset="-122"/>
              </a:rPr>
              <a:t>否</a:t>
            </a:r>
            <a:endParaRPr lang="zh-CN" altLang="en-US" sz="1800">
              <a:latin typeface="Arial" panose="020B0604020202020204" pitchFamily="34" charset="0"/>
              <a:ea typeface="微软雅黑" panose="020B0503020204020204" pitchFamily="34" charset="-122"/>
            </a:endParaRPr>
          </a:p>
        </p:txBody>
      </p:sp>
      <p:sp>
        <p:nvSpPr>
          <p:cNvPr id="12" name="文本框 11"/>
          <p:cNvSpPr txBox="1"/>
          <p:nvPr/>
        </p:nvSpPr>
        <p:spPr>
          <a:xfrm>
            <a:off x="8695055" y="4461510"/>
            <a:ext cx="752475" cy="368300"/>
          </a:xfrm>
          <a:prstGeom prst="rect">
            <a:avLst/>
          </a:prstGeom>
        </p:spPr>
        <p:txBody>
          <a:bodyPr wrap="square">
            <a:spAutoFit/>
            <a:extLst>
              <a:ext uri="{4A0BC546-FE56-4ADE-93B0-CB8AF2F6F144}">
                <wpsdc:textFrameExt xmlns:wpsdc="http://www.wps.cn/officeDocument/2022/drawingmlCustomData" type="text"/>
              </a:ext>
            </a:extLst>
          </a:bodyPr>
          <a:lstStyle/>
          <a:p>
            <a:pPr algn="l"/>
            <a:r>
              <a:rPr lang="zh-CN" altLang="en-US" sz="1800">
                <a:latin typeface="Arial" panose="020B0604020202020204" pitchFamily="34" charset="0"/>
                <a:ea typeface="微软雅黑" panose="020B0503020204020204" pitchFamily="34" charset="-122"/>
              </a:rPr>
              <a:t>是</a:t>
            </a:r>
            <a:endParaRPr lang="zh-CN" altLang="en-US" sz="1800">
              <a:latin typeface="Arial" panose="020B0604020202020204" pitchFamily="34" charset="0"/>
              <a:ea typeface="微软雅黑" panose="020B0503020204020204" pitchFamily="34" charset="-122"/>
            </a:endParaRPr>
          </a:p>
        </p:txBody>
      </p:sp>
      <mc:AlternateContent xmlns:mc="http://schemas.openxmlformats.org/markup-compatibility/2006">
        <mc:Choice xmlns:a14="http://schemas.microsoft.com/office/drawing/2010/main" Requires="a14">
          <p:sp>
            <p:nvSpPr>
              <p:cNvPr id="14" name="内容占位符 13"/>
              <p:cNvSpPr>
                <a:spLocks noGrp="1"/>
              </p:cNvSpPr>
              <p:nvPr>
                <p:ph idx="1"/>
              </p:nvPr>
            </p:nvSpPr>
            <p:spPr>
              <a:xfrm>
                <a:off x="596265" y="1687830"/>
                <a:ext cx="6390640" cy="4718685"/>
              </a:xfrm>
              <a:solidFill>
                <a:schemeClr val="accent5">
                  <a:lumMod val="60000"/>
                  <a:lumOff val="40000"/>
                </a:schemeClr>
              </a:solidFill>
            </p:spPr>
            <p:txBody>
              <a:bodyPr/>
              <a:lstStyle/>
              <a:p>
                <a:pPr marL="0" lvl="1" latinLnBrk="0">
                  <a:spcBef>
                    <a:spcPts val="0"/>
                  </a:spcBef>
                </a:pPr>
                <a:r>
                  <a:rPr lang="zh-CN" altLang="en-US" sz="1800" b="1" dirty="0" smtClean="0"/>
                  <a:t>初始化</a:t>
                </a:r>
                <a:r>
                  <a:rPr lang="zh-CN" altLang="en-US" sz="1800" dirty="0" smtClean="0"/>
                  <a:t>：参数向量</a:t>
                </a:r>
                <a14:m>
                  <m:oMath xmlns:m="http://schemas.openxmlformats.org/officeDocument/2006/math">
                    <m:r>
                      <a:rPr lang="zh-CN" altLang="en-US" sz="1800" i="1">
                        <a:latin typeface="Cambria Math" panose="02040503050406030204" pitchFamily="18" charset="0"/>
                      </a:rPr>
                      <m:t>𝜃</m:t>
                    </m:r>
                  </m:oMath>
                </a14:m>
                <a:r>
                  <a:rPr lang="zh-CN" altLang="en-US" sz="1800" dirty="0" smtClean="0"/>
                  <a:t>，学习率</a:t>
                </a:r>
                <a14:m>
                  <m:oMath xmlns:m="http://schemas.openxmlformats.org/officeDocument/2006/math">
                    <m:r>
                      <a:rPr lang="zh-CN" altLang="en-US" sz="1800" b="0" i="1" smtClean="0">
                        <a:latin typeface="Cambria Math" panose="02040503050406030204" pitchFamily="18" charset="0"/>
                        <a:ea typeface="MS Mincho" panose="02020609040205080304" charset="-128"/>
                        <a:cs typeface="Cambria Math" panose="02040503050406030204" pitchFamily="18" charset="0"/>
                      </a:rPr>
                      <m:t>𝜂</m:t>
                    </m:r>
                  </m:oMath>
                </a14:m>
                <a:endParaRPr lang="zh-CN" altLang="en-US" sz="1800" dirty="0" smtClean="0"/>
              </a:p>
              <a:p>
                <a:pPr marL="0" lvl="1" latinLnBrk="0">
                  <a:spcBef>
                    <a:spcPts val="0"/>
                  </a:spcBef>
                </a:pPr>
                <a:r>
                  <a:rPr lang="zh-CN" altLang="en-US" sz="1800" b="1" dirty="0" smtClean="0"/>
                  <a:t>计算梯度</a:t>
                </a:r>
                <a:r>
                  <a:rPr lang="zh-CN" altLang="en-US" sz="1800" dirty="0" smtClean="0"/>
                  <a:t>：对于当前</a:t>
                </a:r>
                <a14:m>
                  <m:oMath xmlns:m="http://schemas.openxmlformats.org/officeDocument/2006/math">
                    <m:r>
                      <a:rPr lang="zh-CN" altLang="en-US" sz="1800" i="1">
                        <a:latin typeface="Cambria Math" panose="02040503050406030204" pitchFamily="18" charset="0"/>
                      </a:rPr>
                      <m:t>𝜃</m:t>
                    </m:r>
                  </m:oMath>
                </a14:m>
                <a:r>
                  <a:rPr lang="zh-CN" altLang="en-US" sz="1800" dirty="0" smtClean="0"/>
                  <a:t>，使用如下批量梯度</a:t>
                </a:r>
                <a:r>
                  <a:rPr lang="zh-CN" altLang="en-US" sz="1800" dirty="0"/>
                  <a:t>向量</a:t>
                </a:r>
                <a:r>
                  <a:rPr lang="zh-CN" altLang="en-US" sz="1800" dirty="0" smtClean="0"/>
                  <a:t>：</a:t>
                </a:r>
                <a:endParaRPr lang="zh-CN" altLang="en-US" sz="1800" dirty="0" smtClean="0"/>
              </a:p>
              <a:p>
                <a:pPr marL="0" lvl="1" latinLnBrk="0">
                  <a:spcBef>
                    <a:spcPts val="0"/>
                  </a:spcBef>
                </a:pPr>
                <a:endParaRPr lang="en-US" altLang="zh-CN" sz="1800" dirty="0" smtClean="0"/>
              </a:p>
              <a:p>
                <a:pPr marL="0" lvl="1" latinLnBrk="0">
                  <a:spcBef>
                    <a:spcPts val="0"/>
                  </a:spcBef>
                </a:pPr>
                <a:endParaRPr lang="en-US" altLang="zh-CN" sz="1800" dirty="0" smtClean="0"/>
              </a:p>
              <a:p>
                <a:pPr marL="0" lvl="1" latinLnBrk="0">
                  <a:spcBef>
                    <a:spcPts val="0"/>
                  </a:spcBef>
                </a:pPr>
                <a:endParaRPr lang="en-US" altLang="zh-CN" sz="1800" dirty="0" smtClean="0"/>
              </a:p>
              <a:p>
                <a:pPr marL="0" lvl="1" latinLnBrk="0">
                  <a:spcBef>
                    <a:spcPts val="0"/>
                  </a:spcBef>
                </a:pPr>
                <a:endParaRPr lang="en-US" altLang="zh-CN" sz="1800" dirty="0" smtClean="0"/>
              </a:p>
              <a:p>
                <a:pPr marL="0" lvl="3" indent="-285750" latinLnBrk="0">
                  <a:lnSpc>
                    <a:spcPct val="150000"/>
                  </a:lnSpc>
                  <a:spcBef>
                    <a:spcPts val="0"/>
                  </a:spcBef>
                  <a:buFont typeface="Arial" panose="020B0604020202020204" pitchFamily="34" charset="0"/>
                  <a:buChar char="•"/>
                </a:pPr>
                <a:r>
                  <a:rPr lang="zh-CN" altLang="en-US" sz="1800" b="1" dirty="0" smtClean="0">
                    <a:cs typeface="微软雅黑" panose="020B0503020204020204" pitchFamily="34" charset="-122"/>
                    <a:sym typeface="+mn-ea"/>
                  </a:rPr>
                  <a:t>判断是否收敛</a:t>
                </a:r>
                <a:r>
                  <a:rPr lang="zh-CN" altLang="en-US" sz="1800" dirty="0" smtClean="0">
                    <a:cs typeface="微软雅黑" panose="020B0503020204020204" pitchFamily="34" charset="-122"/>
                    <a:sym typeface="+mn-ea"/>
                  </a:rPr>
                  <a:t>：</a:t>
                </a:r>
                <a:r>
                  <a:rPr lang="zh-CN" sz="1800" dirty="0" smtClean="0">
                    <a:cs typeface="微软雅黑" panose="020B0503020204020204" pitchFamily="34" charset="-122"/>
                    <a:sym typeface="+mn-ea"/>
                  </a:rPr>
                  <a:t>如果收敛</a:t>
                </a:r>
                <a:r>
                  <a:rPr lang="zh-CN" altLang="en-US" sz="1800" dirty="0" smtClean="0">
                    <a:latin typeface="Cambria Math" panose="02040503050406030204" pitchFamily="18" charset="0"/>
                    <a:cs typeface="Cambria Math" panose="02040503050406030204" pitchFamily="18" charset="0"/>
                    <a:sym typeface="+mn-ea"/>
                  </a:rPr>
                  <a:t>，则算法终止，否则进入下一步</a:t>
                </a:r>
                <a:endParaRPr lang="zh-CN" altLang="en-US" sz="1800" dirty="0" smtClean="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3" indent="-285750" latinLnBrk="0">
                  <a:lnSpc>
                    <a:spcPct val="150000"/>
                  </a:lnSpc>
                  <a:spcBef>
                    <a:spcPts val="0"/>
                  </a:spcBef>
                  <a:buFont typeface="Arial" panose="020B0604020202020204" pitchFamily="34" charset="0"/>
                  <a:buChar char="•"/>
                </a:pPr>
                <a:r>
                  <a:rPr lang="zh-CN" altLang="en-US" sz="1800" b="1" dirty="0" smtClean="0">
                    <a:cs typeface="微软雅黑" panose="020B0503020204020204" pitchFamily="34" charset="-122"/>
                    <a:sym typeface="+mn-ea"/>
                  </a:rPr>
                  <a:t>更新</a:t>
                </a:r>
                <a14:m>
                  <m:oMath xmlns:m="http://schemas.openxmlformats.org/officeDocument/2006/math">
                    <m:r>
                      <a:rPr lang="zh-CN" altLang="en-US" sz="1800" b="1" i="1">
                        <a:latin typeface="Cambria Math" panose="02040503050406030204" pitchFamily="18" charset="0"/>
                        <a:ea typeface="MS Mincho" panose="02020609040205080304" charset="-128"/>
                        <a:cs typeface="Cambria Math" panose="02040503050406030204" pitchFamily="18" charset="0"/>
                      </a:rPr>
                      <m:t>𝜽</m:t>
                    </m:r>
                  </m:oMath>
                </a14:m>
                <a:r>
                  <a:rPr lang="zh-CN" altLang="en-US" sz="1800" dirty="0" smtClean="0">
                    <a:cs typeface="微软雅黑" panose="020B0503020204020204" pitchFamily="34" charset="-122"/>
                    <a:sym typeface="+mn-ea"/>
                  </a:rPr>
                  <a:t>：</a:t>
                </a:r>
                <a:endParaRPr lang="en-US" altLang="zh-CN" sz="1800" dirty="0" smtClean="0">
                  <a:latin typeface="微软雅黑" panose="020B0503020204020204" pitchFamily="34" charset="-122"/>
                  <a:ea typeface="微软雅黑" panose="020B0503020204020204" pitchFamily="34" charset="-122"/>
                  <a:cs typeface="微软雅黑" panose="020B0503020204020204" pitchFamily="34" charset="-122"/>
                </a:endParaRPr>
              </a:p>
              <a:p>
                <a:pPr marL="0" lvl="1" indent="0" latinLnBrk="0">
                  <a:lnSpc>
                    <a:spcPct val="150000"/>
                  </a:lnSpc>
                  <a:spcBef>
                    <a:spcPts val="0"/>
                  </a:spcBef>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altLang="zh-CN" sz="1800" b="0" i="1" smtClean="0">
                              <a:latin typeface="Cambria Math" panose="02040503050406030204" pitchFamily="18" charset="0"/>
                              <a:ea typeface="微软雅黑" panose="020B0503020204020204" pitchFamily="34" charset="-122"/>
                              <a:cs typeface="Cambria Math" panose="02040503050406030204" pitchFamily="18" charset="0"/>
                            </a:rPr>
                          </m:ctrlPr>
                        </m:sSupPr>
                        <m:e>
                          <m:r>
                            <a:rPr lang="zh-CN" altLang="en-US" sz="1800" i="1">
                              <a:latin typeface="Cambria Math" panose="02040503050406030204" pitchFamily="18" charset="0"/>
                              <a:ea typeface="MS Mincho" panose="02020609040205080304" charset="-128"/>
                              <a:cs typeface="Cambria Math" panose="02040503050406030204" pitchFamily="18" charset="0"/>
                            </a:rPr>
                            <m:t>𝜃</m:t>
                          </m:r>
                        </m:e>
                        <m:sup>
                          <m:d>
                            <m:dPr>
                              <m:ctrlPr>
                                <a:rPr lang="en-US" altLang="zh-CN" sz="1800" b="0" i="1" smtClean="0">
                                  <a:latin typeface="Cambria Math" panose="02040503050406030204" pitchFamily="18" charset="0"/>
                                  <a:ea typeface="微软雅黑" panose="020B0503020204020204" pitchFamily="34" charset="-122"/>
                                  <a:cs typeface="Cambria Math" panose="02040503050406030204" pitchFamily="18" charset="0"/>
                                </a:rPr>
                              </m:ctrlPr>
                            </m:dPr>
                            <m:e>
                              <m:r>
                                <a:rPr lang="en-US" altLang="zh-CN" sz="1800" b="0" i="1" smtClean="0">
                                  <a:latin typeface="Cambria Math" panose="02040503050406030204" pitchFamily="18" charset="0"/>
                                  <a:ea typeface="微软雅黑" panose="020B0503020204020204" pitchFamily="34" charset="-122"/>
                                  <a:cs typeface="Cambria Math" panose="02040503050406030204" pitchFamily="18" charset="0"/>
                                </a:rPr>
                                <m:t>𝑛𝑒𝑥𝑡</m:t>
                              </m:r>
                              <m:r>
                                <a:rPr lang="en-US" altLang="zh-CN" sz="1800" b="0" i="1" smtClean="0">
                                  <a:latin typeface="Cambria Math" panose="02040503050406030204" pitchFamily="18" charset="0"/>
                                  <a:ea typeface="MS Mincho" panose="02020609040205080304" charset="-128"/>
                                  <a:cs typeface="Cambria Math" panose="02040503050406030204" pitchFamily="18" charset="0"/>
                                </a:rPr>
                                <m:t> </m:t>
                              </m:r>
                              <m:r>
                                <a:rPr lang="en-US" altLang="zh-CN" sz="1800" b="0" i="1" smtClean="0">
                                  <a:latin typeface="Cambria Math" panose="02040503050406030204" pitchFamily="18" charset="0"/>
                                  <a:ea typeface="微软雅黑" panose="020B0503020204020204" pitchFamily="34" charset="-122"/>
                                  <a:cs typeface="Cambria Math" panose="02040503050406030204" pitchFamily="18" charset="0"/>
                                </a:rPr>
                                <m:t>𝑠𝑡𝑒𝑝</m:t>
                              </m:r>
                            </m:e>
                          </m:d>
                        </m:sup>
                      </m:sSup>
                      <m:r>
                        <a:rPr lang="en-US" altLang="zh-CN" sz="1800" b="0" i="1" smtClean="0">
                          <a:latin typeface="Cambria Math" panose="02040503050406030204" pitchFamily="18" charset="0"/>
                          <a:ea typeface="MS Mincho" panose="02020609040205080304" charset="-128"/>
                          <a:cs typeface="Cambria Math" panose="02040503050406030204" pitchFamily="18" charset="0"/>
                        </a:rPr>
                        <m:t>=</m:t>
                      </m:r>
                      <m:r>
                        <a:rPr lang="zh-CN" altLang="en-US" sz="1800" i="1">
                          <a:latin typeface="Cambria Math" panose="02040503050406030204" pitchFamily="18" charset="0"/>
                          <a:ea typeface="MS Mincho" panose="02020609040205080304" charset="-128"/>
                          <a:cs typeface="Cambria Math" panose="02040503050406030204" pitchFamily="18" charset="0"/>
                        </a:rPr>
                        <m:t>𝜃</m:t>
                      </m:r>
                      <m:r>
                        <a:rPr lang="en-US" altLang="zh-CN" sz="1800" b="0" i="1" smtClean="0">
                          <a:latin typeface="Cambria Math" panose="02040503050406030204" pitchFamily="18" charset="0"/>
                          <a:ea typeface="MS Mincho" panose="02020609040205080304" charset="-128"/>
                          <a:cs typeface="Cambria Math" panose="02040503050406030204" pitchFamily="18" charset="0"/>
                        </a:rPr>
                        <m:t>−</m:t>
                      </m:r>
                      <m:r>
                        <a:rPr lang="zh-CN" altLang="en-US" sz="1800" b="0" i="1" smtClean="0">
                          <a:latin typeface="Cambria Math" panose="02040503050406030204" pitchFamily="18" charset="0"/>
                          <a:ea typeface="MS Mincho" panose="02020609040205080304" charset="-128"/>
                          <a:cs typeface="Cambria Math" panose="02040503050406030204" pitchFamily="18" charset="0"/>
                        </a:rPr>
                        <m:t>𝜂</m:t>
                      </m:r>
                      <m:sSub>
                        <m:sSubPr>
                          <m:ctrlPr>
                            <a:rPr lang="en-US" altLang="zh-CN" sz="1800" b="0" i="1" smtClean="0">
                              <a:latin typeface="Cambria Math" panose="02040503050406030204" pitchFamily="18" charset="0"/>
                              <a:ea typeface="微软雅黑" panose="020B0503020204020204" pitchFamily="34" charset="-122"/>
                              <a:cs typeface="Cambria Math" panose="02040503050406030204" pitchFamily="18" charset="0"/>
                            </a:rPr>
                          </m:ctrlPr>
                        </m:sSubPr>
                        <m:e>
                          <m:r>
                            <a:rPr lang="zh-CN" altLang="en-US" sz="1800" b="0" i="1" smtClean="0">
                              <a:latin typeface="Cambria Math" panose="02040503050406030204" pitchFamily="18" charset="0"/>
                              <a:ea typeface="MS Mincho" panose="02020609040205080304" charset="-128"/>
                              <a:cs typeface="Cambria Math" panose="02040503050406030204" pitchFamily="18" charset="0"/>
                            </a:rPr>
                            <m:t>𝛻</m:t>
                          </m:r>
                        </m:e>
                        <m:sub>
                          <m:r>
                            <a:rPr lang="zh-CN" altLang="en-US" sz="1800" i="1">
                              <a:latin typeface="Cambria Math" panose="02040503050406030204" pitchFamily="18" charset="0"/>
                              <a:ea typeface="MS Mincho" panose="02020609040205080304" charset="-128"/>
                              <a:cs typeface="Cambria Math" panose="02040503050406030204" pitchFamily="18" charset="0"/>
                            </a:rPr>
                            <m:t>𝜃</m:t>
                          </m:r>
                        </m:sub>
                      </m:sSub>
                      <m:r>
                        <a:rPr lang="en-US" altLang="zh-CN" sz="1800" b="0" i="1" smtClean="0">
                          <a:latin typeface="Cambria Math" panose="02040503050406030204" pitchFamily="18" charset="0"/>
                          <a:ea typeface="微软雅黑" panose="020B0503020204020204" pitchFamily="34" charset="-122"/>
                          <a:cs typeface="Cambria Math" panose="02040503050406030204" pitchFamily="18" charset="0"/>
                        </a:rPr>
                        <m:t>𝑀𝑆𝐸</m:t>
                      </m:r>
                      <m:d>
                        <m:dPr>
                          <m:ctrlPr>
                            <a:rPr lang="en-US" altLang="zh-CN" sz="1800" b="0" i="1" smtClean="0">
                              <a:latin typeface="Cambria Math" panose="02040503050406030204" pitchFamily="18" charset="0"/>
                              <a:ea typeface="微软雅黑" panose="020B0503020204020204" pitchFamily="34" charset="-122"/>
                              <a:cs typeface="Cambria Math" panose="02040503050406030204" pitchFamily="18" charset="0"/>
                            </a:rPr>
                          </m:ctrlPr>
                        </m:dPr>
                        <m:e>
                          <m:r>
                            <a:rPr lang="zh-CN" altLang="en-US" sz="1800" i="1">
                              <a:latin typeface="Cambria Math" panose="02040503050406030204" pitchFamily="18" charset="0"/>
                              <a:ea typeface="MS Mincho" panose="02020609040205080304" charset="-128"/>
                              <a:cs typeface="Cambria Math" panose="02040503050406030204" pitchFamily="18" charset="0"/>
                            </a:rPr>
                            <m:t>𝜃</m:t>
                          </m:r>
                        </m:e>
                      </m:d>
                    </m:oMath>
                  </m:oMathPara>
                </a14:m>
                <a:endParaRPr lang="zh-CN" altLang="en-US" sz="1800" i="1">
                  <a:latin typeface="微软雅黑" panose="020B0503020204020204" pitchFamily="34" charset="-122"/>
                  <a:ea typeface="微软雅黑" panose="020B0503020204020204" pitchFamily="34" charset="-122"/>
                  <a:cs typeface="微软雅黑" panose="020B0503020204020204" pitchFamily="34" charset="-122"/>
                </a:endParaRPr>
              </a:p>
              <a:p>
                <a:pPr marL="0" lvl="1" latinLnBrk="0">
                  <a:spcBef>
                    <a:spcPts val="0"/>
                  </a:spcBef>
                </a:pPr>
                <a:endParaRPr lang="en-US" altLang="zh-CN" sz="1800" dirty="0" smtClean="0"/>
              </a:p>
            </p:txBody>
          </p:sp>
        </mc:Choice>
        <mc:Fallback>
          <p:sp>
            <p:nvSpPr>
              <p:cNvPr id="14" name="内容占位符 13"/>
              <p:cNvSpPr>
                <a:spLocks noRot="1" noChangeAspect="1" noMove="1" noResize="1" noEditPoints="1" noAdjustHandles="1" noChangeArrowheads="1" noChangeShapeType="1" noTextEdit="1"/>
              </p:cNvSpPr>
              <p:nvPr>
                <p:ph idx="1"/>
              </p:nvPr>
            </p:nvSpPr>
            <p:spPr>
              <a:xfrm>
                <a:off x="596265" y="1687830"/>
                <a:ext cx="6390640" cy="4718685"/>
              </a:xfrm>
              <a:blipFill rotWithShape="1">
                <a:blip r:embed="rId3"/>
                <a:stretch>
                  <a:fillRect/>
                </a:stretch>
              </a:blipFill>
            </p:spPr>
            <p:txBody>
              <a:bodyPr/>
              <a:lstStyle/>
              <a:p>
                <a:r>
                  <a:rPr lang="zh-CN" altLang="en-US">
                    <a:noFill/>
                  </a:rPr>
                  <a:t> </a:t>
                </a:r>
              </a:p>
            </p:txBody>
          </p:sp>
        </mc:Fallback>
      </mc:AlternateContent>
      <p:pic>
        <p:nvPicPr>
          <p:cNvPr id="15" name="图片 14"/>
          <p:cNvPicPr>
            <a:picLocks noChangeAspect="1"/>
          </p:cNvPicPr>
          <p:nvPr/>
        </p:nvPicPr>
        <p:blipFill>
          <a:blip r:embed="rId4"/>
          <a:stretch>
            <a:fillRect/>
          </a:stretch>
        </p:blipFill>
        <p:spPr>
          <a:xfrm>
            <a:off x="1793875" y="2637155"/>
            <a:ext cx="3876675" cy="10083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30505" y="1050925"/>
            <a:ext cx="11107420" cy="1845310"/>
          </a:xfrm>
        </p:spPr>
        <p:txBody>
          <a:bodyPr/>
          <a:lstStyle/>
          <a:p>
            <a:r>
              <a:rPr lang="zh-CN" altLang="en-US" dirty="0" smtClean="0"/>
              <a:t>学习率：每次迭代的步长</a:t>
            </a:r>
            <a:endParaRPr lang="en-US" altLang="zh-CN" dirty="0" smtClean="0"/>
          </a:p>
          <a:p>
            <a:pPr lvl="1"/>
            <a:r>
              <a:rPr lang="zh-CN" altLang="en-US" dirty="0" smtClean="0"/>
              <a:t>通过设定超参数学习率来控制迭代的步长。</a:t>
            </a:r>
            <a:endParaRPr lang="en-US" altLang="zh-CN" dirty="0" smtClean="0"/>
          </a:p>
          <a:p>
            <a:pPr lvl="1"/>
            <a:r>
              <a:rPr lang="zh-CN" altLang="en-US" dirty="0"/>
              <a:t>学习率太小</a:t>
            </a:r>
            <a:r>
              <a:rPr lang="zh-CN" altLang="en-US" dirty="0" smtClean="0"/>
              <a:t>，走得慢、效率低。</a:t>
            </a:r>
            <a:endParaRPr lang="en-US" altLang="zh-CN" dirty="0"/>
          </a:p>
          <a:p>
            <a:pPr lvl="1"/>
            <a:r>
              <a:rPr lang="zh-CN" altLang="en-US" dirty="0"/>
              <a:t>学习率太大</a:t>
            </a:r>
            <a:r>
              <a:rPr lang="zh-CN" altLang="en-US" dirty="0" smtClean="0"/>
              <a:t>，走得快、</a:t>
            </a:r>
            <a:r>
              <a:rPr lang="zh-CN" altLang="en-US" dirty="0"/>
              <a:t>计算不准，可能错过</a:t>
            </a:r>
            <a:r>
              <a:rPr lang="zh-CN" altLang="en-US" dirty="0" smtClean="0"/>
              <a:t>极值点。</a:t>
            </a:r>
            <a:endParaRPr lang="zh-CN" altLang="en-US" dirty="0"/>
          </a:p>
        </p:txBody>
      </p:sp>
      <p:sp>
        <p:nvSpPr>
          <p:cNvPr id="3" name="标题 2"/>
          <p:cNvSpPr>
            <a:spLocks noGrp="1"/>
          </p:cNvSpPr>
          <p:nvPr>
            <p:ph type="title"/>
          </p:nvPr>
        </p:nvSpPr>
        <p:spPr/>
        <p:txBody>
          <a:bodyPr/>
          <a:lstStyle/>
          <a:p>
            <a:r>
              <a:rPr lang="zh-CN" altLang="en-US" dirty="0" smtClean="0"/>
              <a:t>梯度下降法</a:t>
            </a:r>
            <a:endParaRPr lang="zh-CN" altLang="en-US" dirty="0"/>
          </a:p>
        </p:txBody>
      </p:sp>
      <p:pic>
        <p:nvPicPr>
          <p:cNvPr id="5" name="object 6"/>
          <p:cNvPicPr/>
          <p:nvPr/>
        </p:nvPicPr>
        <p:blipFill>
          <a:blip r:embed="rId1" cstate="print"/>
          <a:stretch>
            <a:fillRect/>
          </a:stretch>
        </p:blipFill>
        <p:spPr>
          <a:xfrm>
            <a:off x="74095" y="3610890"/>
            <a:ext cx="5606846" cy="2378885"/>
          </a:xfrm>
          <a:prstGeom prst="rect">
            <a:avLst/>
          </a:prstGeom>
        </p:spPr>
      </p:pic>
      <p:pic>
        <p:nvPicPr>
          <p:cNvPr id="8" name="图片 7"/>
          <p:cNvPicPr>
            <a:picLocks noChangeAspect="1"/>
          </p:cNvPicPr>
          <p:nvPr/>
        </p:nvPicPr>
        <p:blipFill>
          <a:blip r:embed="rId2"/>
          <a:stretch>
            <a:fillRect/>
          </a:stretch>
        </p:blipFill>
        <p:spPr>
          <a:xfrm>
            <a:off x="5741276" y="3581028"/>
            <a:ext cx="5596613" cy="2438611"/>
          </a:xfrm>
          <a:prstGeom prst="rect">
            <a:avLst/>
          </a:prstGeom>
        </p:spPr>
      </p:pic>
      <p:sp>
        <p:nvSpPr>
          <p:cNvPr id="4" name="文本框 3"/>
          <p:cNvSpPr txBox="1"/>
          <p:nvPr/>
        </p:nvSpPr>
        <p:spPr>
          <a:xfrm>
            <a:off x="2205295" y="6092749"/>
            <a:ext cx="1765300" cy="369332"/>
          </a:xfrm>
          <a:prstGeom prst="rect">
            <a:avLst/>
          </a:prstGeom>
          <a:noFill/>
        </p:spPr>
        <p:txBody>
          <a:bodyPr wrap="square" rtlCol="0">
            <a:spAutoFit/>
          </a:bodyPr>
          <a:lstStyle/>
          <a:p>
            <a:r>
              <a:rPr lang="en-US" altLang="zh-CN" b="1" dirty="0" smtClean="0"/>
              <a:t>η=0.02</a:t>
            </a:r>
            <a:endParaRPr lang="zh-CN" altLang="en-US" b="1" dirty="0"/>
          </a:p>
        </p:txBody>
      </p:sp>
      <p:sp>
        <p:nvSpPr>
          <p:cNvPr id="9" name="文本框 8"/>
          <p:cNvSpPr txBox="1"/>
          <p:nvPr/>
        </p:nvSpPr>
        <p:spPr>
          <a:xfrm>
            <a:off x="7876592" y="6019639"/>
            <a:ext cx="1765300" cy="369332"/>
          </a:xfrm>
          <a:prstGeom prst="rect">
            <a:avLst/>
          </a:prstGeom>
          <a:noFill/>
        </p:spPr>
        <p:txBody>
          <a:bodyPr wrap="square" rtlCol="0">
            <a:spAutoFit/>
          </a:bodyPr>
          <a:lstStyle/>
          <a:p>
            <a:r>
              <a:rPr lang="en-US" altLang="zh-CN" b="1" dirty="0" smtClean="0"/>
              <a:t>η=0.5</a:t>
            </a:r>
            <a:endParaRPr lang="zh-CN" altLang="en-US"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845185" y="1536700"/>
                <a:ext cx="11107420" cy="4752975"/>
              </a:xfrm>
            </p:spPr>
            <p:txBody>
              <a:bodyPr/>
              <a:lstStyle/>
              <a:p>
                <a:pPr>
                  <a:buFont typeface="Arial" panose="020B0604020202020204" pitchFamily="34" charset="0"/>
                  <a:buChar char="•"/>
                </a:pPr>
                <a:r>
                  <a:rPr lang="zh-CN" altLang="en-US" b="1" dirty="0" smtClean="0"/>
                  <a:t>最高迭代次数</a:t>
                </a:r>
                <a:r>
                  <a:rPr lang="en-US" altLang="zh-CN" b="1" dirty="0" smtClean="0"/>
                  <a:t>n_iter</a:t>
                </a:r>
                <a:endParaRPr lang="en-US" altLang="zh-CN" b="1" dirty="0" smtClean="0"/>
              </a:p>
              <a:p>
                <a:pPr lvl="1"/>
                <a:r>
                  <a:rPr lang="zh-CN" altLang="en-US" dirty="0"/>
                  <a:t>迭代</a:t>
                </a:r>
                <a:r>
                  <a:rPr lang="zh-CN" altLang="en-US" dirty="0" smtClean="0"/>
                  <a:t>次数太小，可能没得到最优解就停止了</a:t>
                </a:r>
                <a:endParaRPr lang="en-US" altLang="zh-CN" dirty="0" smtClean="0"/>
              </a:p>
              <a:p>
                <a:pPr lvl="1"/>
                <a:r>
                  <a:rPr lang="zh-CN" altLang="en-US" dirty="0"/>
                  <a:t>迭代</a:t>
                </a:r>
                <a:r>
                  <a:rPr lang="zh-CN" altLang="en-US" dirty="0" smtClean="0"/>
                  <a:t>次数太大，可能非常靠近最优解后还在不断迭代，非常耗时。</a:t>
                </a:r>
                <a:endParaRPr lang="zh-CN" altLang="en-US" dirty="0" smtClean="0"/>
              </a:p>
              <a:p>
                <a:pPr lvl="0">
                  <a:buFont typeface="Arial" panose="020B0604020202020204" pitchFamily="34" charset="0"/>
                  <a:buChar char="•"/>
                </a:pPr>
                <a:r>
                  <a:rPr lang="zh-CN" altLang="en-US" b="1" dirty="0" smtClean="0"/>
                  <a:t>梯度向量变化阈值</a:t>
                </a:r>
                <a14:m>
                  <m:oMath xmlns:m="http://schemas.openxmlformats.org/officeDocument/2006/math">
                    <m:r>
                      <a:rPr lang="en-US" altLang="zh-CN" b="1" i="1" dirty="0" smtClean="0">
                        <a:latin typeface="Cambria Math" panose="02040503050406030204" pitchFamily="18" charset="0"/>
                        <a:ea typeface="微软雅黑" panose="020B0503020204020204" pitchFamily="34" charset="-122"/>
                        <a:cs typeface="Cambria Math" panose="02040503050406030204" pitchFamily="18" charset="0"/>
                        <a:sym typeface="+mn-ea"/>
                      </a:rPr>
                      <m:t>𝜺</m:t>
                    </m:r>
                  </m:oMath>
                </a14:m>
                <a:endParaRPr lang="zh-CN" altLang="en-US" b="1" dirty="0" smtClean="0"/>
              </a:p>
              <a:p>
                <a:pPr lvl="1"/>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ctrlPr>
                      </m:sSubPr>
                      <m:e>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m:t>
                        </m:r>
                      </m:e>
                      <m:sub>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𝜃</m:t>
                        </m:r>
                      </m:sub>
                    </m:sSub>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𝑀𝑆𝐸</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𝜃</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𝜀</m:t>
                    </m:r>
                  </m:oMath>
                </a14:m>
                <a:r>
                  <a:rPr lang="zh-CN" altLang="en-US" dirty="0">
                    <a:sym typeface="+mn-ea"/>
                  </a:rPr>
                  <a:t>。</a:t>
                </a:r>
                <a:endParaRPr lang="zh-CN" altLang="en-US" dirty="0">
                  <a:sym typeface="+mn-ea"/>
                </a:endParaRPr>
              </a:p>
              <a:p>
                <a:pPr lvl="1"/>
                <a:r>
                  <a:rPr lang="zh-CN" altLang="en-US" dirty="0">
                    <a:sym typeface="+mn-ea"/>
                  </a:rPr>
                  <a:t>这时候可以认为梯度下降几乎已经达到了最小值</a:t>
                </a:r>
                <a:r>
                  <a:rPr lang="zh-CN" altLang="en-US" dirty="0" smtClean="0">
                    <a:sym typeface="+mn-ea"/>
                  </a:rPr>
                  <a:t>。</a:t>
                </a:r>
                <a:endParaRPr lang="en-US" altLang="zh-CN" dirty="0" smtClean="0"/>
              </a:p>
              <a:p>
                <a:pPr>
                  <a:buFont typeface="Arial" panose="020B0604020202020204" pitchFamily="34" charset="0"/>
                  <a:buChar char="•"/>
                </a:pPr>
                <a:r>
                  <a:rPr lang="zh-CN" altLang="en-US" b="1" dirty="0"/>
                  <a:t>综合考虑迭代次数和梯度变化</a:t>
                </a:r>
                <a:endParaRPr lang="zh-CN" altLang="en-US" b="1" dirty="0"/>
              </a:p>
              <a:p>
                <a:pPr lvl="1"/>
                <a:r>
                  <a:rPr lang="zh-CN" altLang="en-US" dirty="0" smtClean="0">
                    <a:sym typeface="+mn-ea"/>
                  </a:rPr>
                  <a:t>迭代次数</a:t>
                </a:r>
                <a:r>
                  <a:rPr lang="en-US" altLang="zh-CN" dirty="0" smtClean="0">
                    <a:sym typeface="+mn-ea"/>
                  </a:rPr>
                  <a:t>≤n_iter </a:t>
                </a:r>
                <a:r>
                  <a:rPr lang="zh-CN" altLang="en-US" b="1" dirty="0" smtClean="0">
                    <a:solidFill>
                      <a:srgbClr val="FF0000"/>
                    </a:solidFill>
                    <a:sym typeface="+mn-ea"/>
                  </a:rPr>
                  <a:t>且</a:t>
                </a:r>
                <a:r>
                  <a:rPr lang="en-US" altLang="zh-CN" dirty="0" smtClean="0">
                    <a:sym typeface="+mn-ea"/>
                  </a:rPr>
                  <a:t> </a:t>
                </a:r>
                <a14:m>
                  <m:oMath xmlns:m="http://schemas.openxmlformats.org/officeDocument/2006/math">
                    <m:sSub>
                      <m:sSubPr>
                        <m:ctrlP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ctrlPr>
                      </m:sSubPr>
                      <m:e>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m:t>
                        </m:r>
                      </m:e>
                      <m:sub>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𝜃</m:t>
                        </m:r>
                      </m:sub>
                    </m:sSub>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𝑀𝑆𝐸</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𝜃</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m:t>
                    </m:r>
                    <m:r>
                      <a:rPr lang="en-US" altLang="zh-CN" i="1" dirty="0" smtClean="0">
                        <a:latin typeface="Cambria Math" panose="02040503050406030204" pitchFamily="18" charset="0"/>
                        <a:ea typeface="微软雅黑" panose="020B0503020204020204" pitchFamily="34" charset="-122"/>
                        <a:cs typeface="Cambria Math" panose="02040503050406030204" pitchFamily="18" charset="0"/>
                        <a:sym typeface="+mn-ea"/>
                      </a:rPr>
                      <m:t>𝜀</m:t>
                    </m:r>
                  </m:oMath>
                </a14:m>
                <a:endParaRPr lang="en-US" altLang="zh-CN" dirty="0" smtClean="0"/>
              </a:p>
              <a:p>
                <a:pPr lvl="1"/>
                <a:r>
                  <a:rPr lang="zh-CN" altLang="en-US" dirty="0" smtClean="0"/>
                  <a:t>在</a:t>
                </a:r>
                <a:r>
                  <a:rPr lang="zh-CN" altLang="en-US" dirty="0"/>
                  <a:t>凸函数并且斜率不会突变的前提下，如果阈值</a:t>
                </a:r>
                <a14:m>
                  <m:oMath xmlns:m="http://schemas.openxmlformats.org/officeDocument/2006/math">
                    <m:r>
                      <a:rPr lang="zh-CN" altLang="en-US" i="1" dirty="0">
                        <a:latin typeface="Cambria Math" panose="02040503050406030204" pitchFamily="18" charset="0"/>
                        <a:ea typeface="Cambria Math" panose="02040503050406030204" pitchFamily="18" charset="0"/>
                      </a:rPr>
                      <m:t>𝜀</m:t>
                    </m:r>
                  </m:oMath>
                </a14:m>
                <a:r>
                  <a:rPr lang="zh-CN" altLang="en-US" dirty="0"/>
                  <a:t>缩小十倍，迭代次数也会增加十倍左右。</a:t>
                </a:r>
                <a:endParaRPr lang="en-US" altLang="zh-CN"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845185" y="1536700"/>
                <a:ext cx="11107420" cy="4752975"/>
              </a:xfrm>
              <a:blipFill rotWithShape="1">
                <a:blip r:embed="rId1"/>
                <a:stretch>
                  <a:fillRect/>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梯度下降法</a:t>
            </a:r>
            <a:endParaRPr lang="zh-CN" altLang="en-US" dirty="0"/>
          </a:p>
        </p:txBody>
      </p:sp>
      <p:sp>
        <p:nvSpPr>
          <p:cNvPr id="6" name="圆角矩形 5"/>
          <p:cNvSpPr/>
          <p:nvPr/>
        </p:nvSpPr>
        <p:spPr>
          <a:xfrm>
            <a:off x="287655" y="1038225"/>
            <a:ext cx="2773045" cy="498475"/>
          </a:xfrm>
          <a:prstGeom prst="roundRect">
            <a:avLst/>
          </a:prstGeom>
          <a:noFill/>
          <a:ln>
            <a:noFill/>
          </a:ln>
          <a:extLst>
            <a:ext uri="{909E8E84-426E-40DD-AFC4-6F175D3DCCD1}">
              <a14:hiddenFill xmlns:a14="http://schemas.microsoft.com/office/drawing/2010/main">
                <a:solidFill>
                  <a:srgbClr val="0070C0"/>
                </a:solidFill>
              </a14:hiddenFill>
            </a:ext>
          </a:extLst>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收敛条件</a:t>
            </a:r>
            <a:endParaRPr lang="zh-CN" altLang="en-US" sz="2000"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8"/>
          <p:cNvPicPr/>
          <p:nvPr/>
        </p:nvPicPr>
        <p:blipFill>
          <a:blip r:embed="rId1" cstate="print"/>
          <a:stretch>
            <a:fillRect/>
          </a:stretch>
        </p:blipFill>
        <p:spPr>
          <a:xfrm>
            <a:off x="6138747" y="3742311"/>
            <a:ext cx="5754623" cy="2737104"/>
          </a:xfrm>
          <a:prstGeom prst="rect">
            <a:avLst/>
          </a:prstGeom>
        </p:spPr>
      </p:pic>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23545" y="1233805"/>
                <a:ext cx="11107420" cy="2508250"/>
              </a:xfrm>
            </p:spPr>
            <p:txBody>
              <a:bodyPr/>
              <a:lstStyle/>
              <a:p>
                <a:pPr lvl="0"/>
                <a:r>
                  <a:rPr lang="zh-CN" altLang="en-US" dirty="0">
                    <a:sym typeface="+mn-ea"/>
                  </a:rPr>
                  <a:t>计算速度慢：</a:t>
                </a:r>
                <a:r>
                  <a:rPr lang="zh-CN" altLang="en-US" dirty="0" smtClean="0">
                    <a:sym typeface="+mn-ea"/>
                  </a:rPr>
                  <a:t>每次迭代需要把所有数据带进去计算</a:t>
                </a:r>
                <a:r>
                  <a:rPr lang="zh-CN" altLang="en-US" dirty="0">
                    <a:sym typeface="+mn-ea"/>
                  </a:rPr>
                  <a:t>（但对于大维度数据，仍快于最小二乘法</a:t>
                </a:r>
                <a:r>
                  <a:rPr lang="zh-CN" altLang="en-US" dirty="0" smtClean="0">
                    <a:sym typeface="+mn-ea"/>
                  </a:rPr>
                  <a:t>）</a:t>
                </a:r>
                <a:endParaRPr lang="zh-CN" altLang="en-US" dirty="0" smtClean="0">
                  <a:sym typeface="+mn-ea"/>
                </a:endParaRPr>
              </a:p>
              <a:p>
                <a:pPr marL="0" lvl="0" indent="0" latinLnBrk="0">
                  <a:lnSpc>
                    <a:spcPct val="100000"/>
                  </a:lnSpc>
                  <a:spcBef>
                    <a:spcPts val="0"/>
                  </a:spcBef>
                  <a:buNone/>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zh-CN" altLang="en-US" i="1">
                              <a:latin typeface="Cambria Math" panose="02040503050406030204" pitchFamily="18" charset="0"/>
                            </a:rPr>
                            <m:t>𝜕</m:t>
                          </m:r>
                        </m:num>
                        <m:den>
                          <m:r>
                            <a:rPr lang="zh-CN" altLang="en-US" i="1">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𝜃</m:t>
                              </m:r>
                            </m:e>
                            <m:sub>
                              <m:r>
                                <a:rPr lang="en-US" altLang="zh-CN" i="1">
                                  <a:latin typeface="Cambria Math" panose="02040503050406030204" pitchFamily="18" charset="0"/>
                                  <a:ea typeface="Cambria Math" panose="02040503050406030204" pitchFamily="18" charset="0"/>
                                </a:rPr>
                                <m:t>𝑗</m:t>
                              </m:r>
                            </m:sub>
                          </m:sSub>
                        </m:den>
                      </m:f>
                      <m:r>
                        <a:rPr lang="en-US" altLang="zh-CN" i="1">
                          <a:latin typeface="Cambria Math" panose="02040503050406030204" pitchFamily="18" charset="0"/>
                        </a:rPr>
                        <m:t>𝑀𝑆𝐸</m:t>
                      </m:r>
                      <m:d>
                        <m:dPr>
                          <m:ctrlPr>
                            <a:rPr lang="en-US" altLang="zh-CN" i="1">
                              <a:latin typeface="Cambria Math" panose="02040503050406030204" pitchFamily="18" charset="0"/>
                            </a:rPr>
                          </m:ctrlPr>
                        </m:dPr>
                        <m:e>
                          <m:r>
                            <a:rPr lang="zh-CN" altLang="en-US" i="1">
                              <a:latin typeface="Cambria Math" panose="02040503050406030204" pitchFamily="18" charset="0"/>
                            </a:rPr>
                            <m:t>𝜃</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num>
                        <m:den>
                          <m:r>
                            <a:rPr lang="en-US" altLang="zh-CN" i="1">
                              <a:latin typeface="Cambria Math" panose="02040503050406030204" pitchFamily="18" charset="0"/>
                            </a:rPr>
                            <m:t>𝑚</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𝑚</m:t>
                          </m:r>
                        </m:sup>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zh-CN" altLang="en-US" i="1">
                                      <a:latin typeface="Cambria Math" panose="02040503050406030204" pitchFamily="18" charset="0"/>
                                    </a:rPr>
                                    <m:t>𝜃</m:t>
                                  </m:r>
                                </m:e>
                                <m:sup>
                                  <m:r>
                                    <a:rPr lang="en-US" altLang="zh-CN" i="1">
                                      <a:latin typeface="Cambria Math" panose="02040503050406030204" pitchFamily="18" charset="0"/>
                                    </a:rPr>
                                    <m:t>𝑇</m:t>
                                  </m:r>
                                </m:sup>
                              </m:sSup>
                              <m:r>
                                <a:rPr lang="en-US" altLang="zh-CN" i="1">
                                  <a:latin typeface="Cambria Math" panose="02040503050406030204" pitchFamily="18" charset="0"/>
                                  <a:ea typeface="Cambria Math" panose="02040503050406030204" pitchFamily="18" charset="0"/>
                                </a:rPr>
                                <m:t>∙</m:t>
                              </m:r>
                              <m:sSup>
                                <m:sSupPr>
                                  <m:ctrlPr>
                                    <a:rPr lang="en-US" altLang="zh-CN" b="1" i="1">
                                      <a:latin typeface="Cambria Math" panose="02040503050406030204" pitchFamily="18" charset="0"/>
                                      <a:ea typeface="Cambria Math" panose="02040503050406030204" pitchFamily="18" charset="0"/>
                                    </a:rPr>
                                  </m:ctrlPr>
                                </m:sSupPr>
                                <m:e>
                                  <m:r>
                                    <a:rPr lang="en-US" altLang="zh-CN" b="1">
                                      <a:latin typeface="Cambria Math" panose="02040503050406030204" pitchFamily="18" charset="0"/>
                                      <a:ea typeface="Cambria Math" panose="02040503050406030204" pitchFamily="18" charset="0"/>
                                    </a:rPr>
                                    <m:t>𝐱</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e>
                                  </m:d>
                                </m:sup>
                              </m:sSup>
                              <m:r>
                                <a:rPr lang="en-US" altLang="zh-CN" i="1">
                                  <a:latin typeface="Cambria Math" panose="02040503050406030204" pitchFamily="18" charset="0"/>
                                  <a:ea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𝑦</m:t>
                                  </m:r>
                                </m:e>
                                <m:sup>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𝑖</m:t>
                                      </m:r>
                                    </m:e>
                                  </m:d>
                                </m:sup>
                              </m:sSup>
                            </m:e>
                          </m:d>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𝑗</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e>
                              </m:d>
                            </m:sup>
                          </m:sSubSup>
                        </m:e>
                      </m:nary>
                    </m:oMath>
                  </m:oMathPara>
                </a14:m>
                <a:endParaRPr lang="en-US" altLang="zh-CN" dirty="0" smtClean="0"/>
              </a:p>
              <a:p>
                <a:pPr lvl="0"/>
                <a:r>
                  <a:rPr lang="zh-CN" altLang="en-US" dirty="0" smtClean="0">
                    <a:sym typeface="+mn-ea"/>
                  </a:rPr>
                  <a:t>对于非凸函数，会陷入局部最小值。</a:t>
                </a:r>
                <a:endParaRPr lang="zh-CN" altLang="en-US" dirty="0" smtClean="0">
                  <a:sym typeface="+mn-ea"/>
                </a:endParaRPr>
              </a:p>
              <a:p>
                <a:pPr lvl="0"/>
                <a:r>
                  <a:rPr lang="zh-CN" altLang="en-US" dirty="0">
                    <a:sym typeface="+mn-ea"/>
                  </a:rPr>
                  <a:t>对于凸函数，比如：均方误差，</a:t>
                </a:r>
                <a:r>
                  <a:rPr lang="zh-CN" altLang="en-US" dirty="0" smtClean="0">
                    <a:sym typeface="+mn-ea"/>
                  </a:rPr>
                  <a:t>可以得到全局最优。</a:t>
                </a:r>
                <a:endParaRPr lang="zh-CN" altLang="en-US" dirty="0" smtClean="0"/>
              </a:p>
              <a:p>
                <a:pPr lvl="1"/>
                <a:endParaRPr lang="en-US" altLang="zh-CN"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423545" y="1233805"/>
                <a:ext cx="11107420" cy="2508250"/>
              </a:xfrm>
              <a:blipFill rotWithShape="1">
                <a:blip r:embed="rId2"/>
                <a:stretch>
                  <a:fillRect b="-1519"/>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zh-CN" altLang="en-US" dirty="0" smtClean="0"/>
              <a:t>梯度下降法</a:t>
            </a:r>
            <a:endParaRPr lang="zh-CN" altLang="en-US" dirty="0"/>
          </a:p>
        </p:txBody>
      </p:sp>
      <p:sp>
        <p:nvSpPr>
          <p:cNvPr id="5" name="文本框 4"/>
          <p:cNvSpPr txBox="1"/>
          <p:nvPr/>
        </p:nvSpPr>
        <p:spPr>
          <a:xfrm>
            <a:off x="757555" y="4572635"/>
            <a:ext cx="5225415" cy="645160"/>
          </a:xfrm>
          <a:prstGeom prst="rect">
            <a:avLst/>
          </a:prstGeom>
          <a:noFill/>
        </p:spPr>
        <p:txBody>
          <a:bodyPr wrap="square" rtlCol="0" anchor="t">
            <a:spAutoFit/>
          </a:bodyPr>
          <a:lstStyle/>
          <a:p>
            <a:r>
              <a:rPr lang="zh-CN" altLang="en-US" dirty="0" smtClean="0">
                <a:solidFill>
                  <a:srgbClr val="FF0000"/>
                </a:solidFill>
                <a:latin typeface="+mj-ea"/>
                <a:ea typeface="+mj-ea"/>
                <a:sym typeface="+mn-ea"/>
              </a:rPr>
              <a:t>有没有什么方法可以进一步加快梯度下降算法的计算速度呢？</a:t>
            </a:r>
            <a:endParaRPr lang="zh-CN" altLang="en-US" dirty="0" smtClean="0">
              <a:solidFill>
                <a:srgbClr val="FF0000"/>
              </a:solidFill>
              <a:latin typeface="+mj-ea"/>
              <a:ea typeface="+mj-ea"/>
              <a:sym typeface="+mn-ea"/>
            </a:endParaRPr>
          </a:p>
        </p:txBody>
      </p:sp>
      <p:sp>
        <p:nvSpPr>
          <p:cNvPr id="6" name="文本框 5"/>
          <p:cNvSpPr txBox="1"/>
          <p:nvPr/>
        </p:nvSpPr>
        <p:spPr>
          <a:xfrm>
            <a:off x="7615555" y="2971800"/>
            <a:ext cx="2860675" cy="368300"/>
          </a:xfrm>
          <a:prstGeom prst="rect">
            <a:avLst/>
          </a:prstGeom>
          <a:noFill/>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实训</a:t>
            </a:r>
            <a:r>
              <a:rPr b="1">
                <a:solidFill>
                  <a:srgbClr val="FF0000"/>
                </a:solidFill>
                <a:latin typeface="楷体" panose="02010609060101010101" charset="-122"/>
                <a:ea typeface="楷体" panose="02010609060101010101" charset="-122"/>
                <a:cs typeface="楷体" panose="02010609060101010101" charset="-122"/>
              </a:rPr>
              <a:t>二、梯度下降法</a:t>
            </a:r>
            <a:endParaRPr b="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576481" y="1651743"/>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3618065" y="2306356"/>
            <a:ext cx="4859850" cy="720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最小二乘法</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nvSpPr>
        <p:spPr bwMode="auto">
          <a:xfrm>
            <a:off x="3618065" y="3062706"/>
            <a:ext cx="4859850" cy="720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梯度下降法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nvSpPr>
        <p:spPr bwMode="auto">
          <a:xfrm>
            <a:off x="3618065" y="3825319"/>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随机梯度下降</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a:xfrm>
            <a:off x="255588" y="358775"/>
            <a:ext cx="10972800" cy="528638"/>
          </a:xfrm>
        </p:spPr>
        <p:txBody>
          <a:bodyPr/>
          <a:lstStyle/>
          <a:p>
            <a:r>
              <a:rPr lang="zh-CN" altLang="en-US" smtClean="0"/>
              <a:t>目录</a:t>
            </a:r>
            <a:endParaRPr lang="zh-CN" altLang="en-US" smtClean="0"/>
          </a:p>
        </p:txBody>
      </p:sp>
      <p:sp>
        <p:nvSpPr>
          <p:cNvPr id="13" name="AutoShape 17"/>
          <p:cNvSpPr>
            <a:spLocks noChangeArrowheads="1"/>
          </p:cNvSpPr>
          <p:nvPr/>
        </p:nvSpPr>
        <p:spPr bwMode="auto">
          <a:xfrm>
            <a:off x="3618065" y="1579743"/>
            <a:ext cx="4859850" cy="684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线性回归</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nvSpPr>
        <p:spPr bwMode="auto">
          <a:xfrm>
            <a:off x="2576481" y="2378356"/>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576481" y="3134706"/>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576481" y="3905270"/>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5" name="AutoShape 17"/>
          <p:cNvSpPr>
            <a:spLocks noChangeArrowheads="1"/>
          </p:cNvSpPr>
          <p:nvPr/>
        </p:nvSpPr>
        <p:spPr bwMode="auto">
          <a:xfrm>
            <a:off x="3618065" y="4601013"/>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小批量梯度下降</a:t>
            </a:r>
            <a:endParaRPr lang="zh-CN" altLang="en-US" sz="2200" dirty="0">
              <a:latin typeface="微软雅黑" panose="020B0503020204020204" pitchFamily="34" charset="-122"/>
              <a:ea typeface="微软雅黑" panose="020B0503020204020204" pitchFamily="34" charset="-122"/>
            </a:endParaRPr>
          </a:p>
        </p:txBody>
      </p:sp>
      <p:sp>
        <p:nvSpPr>
          <p:cNvPr id="21" name="Oval 15"/>
          <p:cNvSpPr>
            <a:spLocks noChangeArrowheads="1"/>
          </p:cNvSpPr>
          <p:nvPr/>
        </p:nvSpPr>
        <p:spPr bwMode="auto">
          <a:xfrm>
            <a:off x="2576481" y="468096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smtClean="0">
                <a:solidFill>
                  <a:schemeClr val="bg1"/>
                </a:solidFill>
                <a:latin typeface="微软雅黑" panose="020B0503020204020204" pitchFamily="34" charset="-122"/>
                <a:ea typeface="微软雅黑" panose="020B0503020204020204" pitchFamily="34" charset="-122"/>
              </a:rPr>
              <a:t>5</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19" y="1233815"/>
            <a:ext cx="11107601" cy="2183692"/>
          </a:xfrm>
        </p:spPr>
        <p:txBody>
          <a:bodyPr/>
          <a:lstStyle/>
          <a:p>
            <a:r>
              <a:rPr lang="zh-CN" altLang="en-US" dirty="0" smtClean="0"/>
              <a:t>随机</a:t>
            </a:r>
            <a:r>
              <a:rPr lang="zh-CN" altLang="en-US" dirty="0"/>
              <a:t>梯度下降法：不同于批量梯度下降，它</a:t>
            </a:r>
            <a:r>
              <a:rPr lang="zh-CN" altLang="en-US" dirty="0" smtClean="0"/>
              <a:t>每次迭代</a:t>
            </a:r>
            <a:r>
              <a:rPr lang="zh-CN" altLang="en-US" dirty="0" smtClean="0">
                <a:solidFill>
                  <a:srgbClr val="FF0000"/>
                </a:solidFill>
              </a:rPr>
              <a:t>只用</a:t>
            </a:r>
            <a:r>
              <a:rPr lang="zh-CN" altLang="en-US" dirty="0">
                <a:solidFill>
                  <a:srgbClr val="FF0000"/>
                </a:solidFill>
              </a:rPr>
              <a:t>其中</a:t>
            </a:r>
            <a:r>
              <a:rPr lang="zh-CN" altLang="en-US" dirty="0" smtClean="0">
                <a:solidFill>
                  <a:srgbClr val="FF0000"/>
                </a:solidFill>
              </a:rPr>
              <a:t>一个样本</a:t>
            </a:r>
            <a:r>
              <a:rPr lang="zh-CN" altLang="en-US" dirty="0" smtClean="0"/>
              <a:t>，极大</a:t>
            </a:r>
            <a:r>
              <a:rPr lang="zh-CN" altLang="en-US" dirty="0" smtClean="0">
                <a:solidFill>
                  <a:srgbClr val="FF0000"/>
                </a:solidFill>
              </a:rPr>
              <a:t>减少了计算量</a:t>
            </a:r>
            <a:r>
              <a:rPr lang="zh-CN" altLang="en-US" dirty="0" smtClean="0"/>
              <a:t>。</a:t>
            </a:r>
            <a:endParaRPr lang="en-US" altLang="zh-CN" dirty="0" smtClean="0"/>
          </a:p>
          <a:p>
            <a:r>
              <a:rPr lang="zh-CN" altLang="en-US" dirty="0" smtClean="0"/>
              <a:t>优点：计算速度快。</a:t>
            </a:r>
            <a:endParaRPr lang="en-US" altLang="zh-CN" dirty="0" smtClean="0"/>
          </a:p>
          <a:p>
            <a:r>
              <a:rPr lang="zh-CN" altLang="en-US" dirty="0" smtClean="0"/>
              <a:t>缺点：可能</a:t>
            </a:r>
            <a:r>
              <a:rPr lang="zh-CN" altLang="en-US" dirty="0" smtClean="0">
                <a:sym typeface="+mn-ea"/>
              </a:rPr>
              <a:t>无法收敛到最优解</a:t>
            </a:r>
            <a:r>
              <a:rPr lang="zh-CN" altLang="en-US" dirty="0" smtClean="0"/>
              <a:t>，即使到达最优解，也可能会反弹出去。</a:t>
            </a:r>
            <a:endParaRPr lang="en-US" altLang="zh-CN" dirty="0"/>
          </a:p>
          <a:p>
            <a:r>
              <a:rPr lang="zh-CN" altLang="en-US" dirty="0" smtClean="0"/>
              <a:t>工具：</a:t>
            </a:r>
            <a:r>
              <a:rPr lang="en-US" altLang="zh-CN" dirty="0" err="1" smtClean="0"/>
              <a:t>sklearn</a:t>
            </a:r>
            <a:r>
              <a:rPr lang="zh-CN" altLang="en-US" dirty="0" smtClean="0"/>
              <a:t>下的</a:t>
            </a:r>
            <a:r>
              <a:rPr lang="en-US" dirty="0" err="1">
                <a:sym typeface="+mn-ea"/>
              </a:rPr>
              <a:t>SGDRegressor</a:t>
            </a:r>
            <a:r>
              <a:rPr lang="zh-CN" altLang="en-US" dirty="0" smtClean="0"/>
              <a:t>类。</a:t>
            </a:r>
            <a:endParaRPr lang="en-US" altLang="zh-CN" dirty="0" smtClean="0"/>
          </a:p>
        </p:txBody>
      </p:sp>
      <p:sp>
        <p:nvSpPr>
          <p:cNvPr id="3" name="标题 2"/>
          <p:cNvSpPr>
            <a:spLocks noGrp="1"/>
          </p:cNvSpPr>
          <p:nvPr>
            <p:ph type="title"/>
          </p:nvPr>
        </p:nvSpPr>
        <p:spPr/>
        <p:txBody>
          <a:bodyPr/>
          <a:lstStyle/>
          <a:p>
            <a:r>
              <a:rPr lang="zh-CN" altLang="en-US" dirty="0" smtClean="0"/>
              <a:t>随机梯度下降法</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随机梯度下降法</a:t>
            </a:r>
            <a:endParaRPr lang="zh-CN" altLang="en-US" dirty="0"/>
          </a:p>
        </p:txBody>
      </p:sp>
      <p:cxnSp>
        <p:nvCxnSpPr>
          <p:cNvPr id="2" name="直接箭头连接符 1"/>
          <p:cNvCxnSpPr/>
          <p:nvPr/>
        </p:nvCxnSpPr>
        <p:spPr>
          <a:xfrm flipV="1">
            <a:off x="7197725" y="5105400"/>
            <a:ext cx="4088130" cy="165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 name="直接箭头连接符 3"/>
          <p:cNvCxnSpPr/>
          <p:nvPr/>
        </p:nvCxnSpPr>
        <p:spPr>
          <a:xfrm flipV="1">
            <a:off x="7285990" y="2420620"/>
            <a:ext cx="22225" cy="28587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 name="弧形 4"/>
          <p:cNvSpPr/>
          <p:nvPr/>
        </p:nvSpPr>
        <p:spPr>
          <a:xfrm>
            <a:off x="7686675" y="1374140"/>
            <a:ext cx="2987675" cy="3406775"/>
          </a:xfrm>
          <a:prstGeom prst="arc">
            <a:avLst>
              <a:gd name="adj1" fmla="val 442798"/>
              <a:gd name="adj2" fmla="val 10104118"/>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nvSpPr>
            <p:spPr>
              <a:xfrm>
                <a:off x="11335385" y="4857750"/>
                <a:ext cx="537210" cy="5219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cs typeface="Cambria Math" panose="02040503050406030204" pitchFamily="18" charset="0"/>
                        </a:rPr>
                        <m:t>𝜃</m:t>
                      </m:r>
                    </m:oMath>
                  </m:oMathPara>
                </a14:m>
                <a:endParaRPr lang="zh-CN" altLang="en-US" sz="2800"/>
              </a:p>
            </p:txBody>
          </p:sp>
        </mc:Choice>
        <mc:Fallback>
          <p:sp>
            <p:nvSpPr>
              <p:cNvPr id="7" name="文本框 6"/>
              <p:cNvSpPr txBox="1">
                <a:spLocks noRot="1" noChangeAspect="1" noMove="1" noResize="1" noEditPoints="1" noAdjustHandles="1" noChangeArrowheads="1" noChangeShapeType="1" noTextEdit="1"/>
              </p:cNvSpPr>
              <p:nvPr/>
            </p:nvSpPr>
            <p:spPr>
              <a:xfrm>
                <a:off x="11335385" y="4857750"/>
                <a:ext cx="537210" cy="521970"/>
              </a:xfrm>
              <a:prstGeom prst="rect">
                <a:avLst/>
              </a:prstGeom>
              <a:blipFill rotWithShape="1">
                <a:blip r:embed="rId1"/>
                <a:stretch>
                  <a:fillRect/>
                </a:stretch>
              </a:blipFill>
            </p:spPr>
            <p:txBody>
              <a:bodyPr/>
              <a:lstStyle/>
              <a:p>
                <a:r>
                  <a:rPr lang="zh-CN" altLang="en-US">
                    <a:noFill/>
                  </a:rPr>
                  <a:t> </a:t>
                </a:r>
              </a:p>
            </p:txBody>
          </p:sp>
        </mc:Fallback>
      </mc:AlternateContent>
      <p:sp>
        <p:nvSpPr>
          <p:cNvPr id="8" name="文本框 7"/>
          <p:cNvSpPr txBox="1"/>
          <p:nvPr/>
        </p:nvSpPr>
        <p:spPr>
          <a:xfrm>
            <a:off x="6527800" y="3395345"/>
            <a:ext cx="894080" cy="359410"/>
          </a:xfrm>
          <a:prstGeom prst="rect">
            <a:avLst/>
          </a:prstGeom>
          <a:noFill/>
        </p:spPr>
        <p:txBody>
          <a:bodyPr wrap="square" rtlCol="0">
            <a:noAutofit/>
          </a:bodyPr>
          <a:lstStyle/>
          <a:p>
            <a:r>
              <a:rPr lang="en-US" altLang="zh-CN" sz="2000">
                <a:latin typeface="微软雅黑" panose="020B0503020204020204" pitchFamily="34" charset="-122"/>
                <a:ea typeface="微软雅黑" panose="020B0503020204020204" pitchFamily="34" charset="-122"/>
                <a:cs typeface="微软雅黑" panose="020B0503020204020204" pitchFamily="34" charset="-122"/>
              </a:rPr>
              <a:t>MSE</a:t>
            </a:r>
            <a:endParaRPr lang="en-US" altLang="zh-CN" sz="2000" i="1">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 name="直接连接符 8"/>
          <p:cNvCxnSpPr/>
          <p:nvPr/>
        </p:nvCxnSpPr>
        <p:spPr>
          <a:xfrm>
            <a:off x="9147175" y="4777740"/>
            <a:ext cx="1270" cy="337820"/>
          </a:xfrm>
          <a:prstGeom prst="line">
            <a:avLst/>
          </a:prstGeom>
          <a:ln w="28575" cap="flat" cmpd="sng" algn="ctr">
            <a:solidFill>
              <a:srgbClr val="FF0000"/>
            </a:solidFill>
            <a:prstDash val="sysDot"/>
          </a:ln>
        </p:spPr>
        <p:style>
          <a:lnRef idx="0">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1" name="文本框 10"/>
              <p:cNvSpPr txBox="1"/>
              <p:nvPr/>
            </p:nvSpPr>
            <p:spPr>
              <a:xfrm>
                <a:off x="8817610" y="5238115"/>
                <a:ext cx="725805" cy="47434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p>
                        <m:sSupPr>
                          <m:ctrlPr>
                            <a:rPr lang="en-US" altLang="zh-CN" sz="2400" i="1">
                              <a:solidFill>
                                <a:srgbClr val="FF0000"/>
                              </a:solidFill>
                              <a:latin typeface="Cambria Math" panose="02040503050406030204" pitchFamily="18" charset="0"/>
                              <a:cs typeface="Cambria Math" panose="02040503050406030204" pitchFamily="18" charset="0"/>
                            </a:rPr>
                          </m:ctrlPr>
                        </m:sSupPr>
                        <m:e>
                          <m:r>
                            <a:rPr lang="en-US" altLang="zh-CN" sz="2400" i="1">
                              <a:solidFill>
                                <a:srgbClr val="FF0000"/>
                              </a:solidFill>
                              <a:latin typeface="Cambria Math" panose="02040503050406030204" pitchFamily="18" charset="0"/>
                              <a:ea typeface="MS Mincho" panose="02020609040205080304" charset="-128"/>
                              <a:cs typeface="Cambria Math" panose="02040503050406030204" pitchFamily="18" charset="0"/>
                            </a:rPr>
                            <m:t>最优</m:t>
                          </m:r>
                          <m:r>
                            <a:rPr lang="en-US" altLang="zh-CN" sz="2400" i="1">
                              <a:solidFill>
                                <a:srgbClr val="FF0000"/>
                              </a:solidFill>
                              <a:latin typeface="Cambria Math" panose="02040503050406030204" pitchFamily="18" charset="0"/>
                              <a:cs typeface="Cambria Math" panose="02040503050406030204" pitchFamily="18" charset="0"/>
                            </a:rPr>
                            <m:t>𝜃</m:t>
                          </m:r>
                        </m:e>
                        <m:sup>
                          <m:r>
                            <a:rPr lang="en-US" altLang="zh-CN" sz="2400" i="1">
                              <a:solidFill>
                                <a:srgbClr val="FF0000"/>
                              </a:solidFill>
                              <a:latin typeface="Cambria Math" panose="02040503050406030204" pitchFamily="18" charset="0"/>
                              <a:cs typeface="Cambria Math" panose="02040503050406030204" pitchFamily="18" charset="0"/>
                            </a:rPr>
                            <m:t>∗</m:t>
                          </m:r>
                        </m:sup>
                      </m:sSup>
                    </m:oMath>
                  </m:oMathPara>
                </a14:m>
                <a:endParaRPr lang="en-US" altLang="zh-CN" sz="2400" i="1">
                  <a:solidFill>
                    <a:srgbClr val="FF0000"/>
                  </a:solidFill>
                  <a:latin typeface="Cambria Math" panose="02040503050406030204" pitchFamily="18" charset="0"/>
                  <a:cs typeface="Cambria Math" panose="020405030504060302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8817610" y="5238115"/>
                <a:ext cx="725805" cy="474345"/>
              </a:xfrm>
              <a:prstGeom prst="rect">
                <a:avLst/>
              </a:prstGeom>
              <a:blipFill rotWithShape="1">
                <a:blip r:embed="rId2"/>
                <a:stretch>
                  <a:fillRect r="-36658"/>
                </a:stretch>
              </a:blipFill>
            </p:spPr>
            <p:txBody>
              <a:bodyPr/>
              <a:lstStyle/>
              <a:p>
                <a:r>
                  <a:rPr lang="zh-CN" altLang="en-US">
                    <a:noFill/>
                  </a:rPr>
                  <a:t> </a:t>
                </a:r>
              </a:p>
            </p:txBody>
          </p:sp>
        </mc:Fallback>
      </mc:AlternateContent>
      <p:sp>
        <p:nvSpPr>
          <p:cNvPr id="18" name="圆角矩形 17"/>
          <p:cNvSpPr/>
          <p:nvPr/>
        </p:nvSpPr>
        <p:spPr>
          <a:xfrm>
            <a:off x="287655" y="1038225"/>
            <a:ext cx="234950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模型训练</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文本框 5"/>
              <p:cNvSpPr txBox="1"/>
              <p:nvPr/>
            </p:nvSpPr>
            <p:spPr>
              <a:xfrm>
                <a:off x="341630" y="1687670"/>
                <a:ext cx="5933440" cy="3114675"/>
              </a:xfrm>
              <a:prstGeom prst="rect">
                <a:avLst/>
              </a:prstGeom>
              <a:noFill/>
            </p:spPr>
            <p:txBody>
              <a:bodyPr wrap="square" rtlCol="0">
                <a:noAutofit/>
              </a:bodyPr>
              <a:lstStyle/>
              <a:p>
                <a:pPr marL="0" lvl="1" indent="-285750">
                  <a:lnSpc>
                    <a:spcPct val="150000"/>
                  </a:lnSpc>
                  <a:buFont typeface="Arial" panose="020B0604020202020204" pitchFamily="34" charset="0"/>
                  <a:buChar char="•"/>
                </a:pPr>
                <a:r>
                  <a:rPr lang="zh-CN" altLang="en-US" dirty="0" smtClean="0">
                    <a:latin typeface="Cambria Math" panose="02040503050406030204" pitchFamily="18" charset="0"/>
                    <a:ea typeface="微软雅黑" panose="020B0503020204020204" pitchFamily="34" charset="-122"/>
                    <a:cs typeface="Cambria Math" panose="02040503050406030204" pitchFamily="18" charset="0"/>
                    <a:sym typeface="+mn-ea"/>
                  </a:rPr>
                  <a:t>目标：最小</a:t>
                </a:r>
                <a:r>
                  <a:rPr lang="zh-CN" altLang="en-US" dirty="0">
                    <a:latin typeface="Cambria Math" panose="02040503050406030204" pitchFamily="18" charset="0"/>
                    <a:ea typeface="微软雅黑" panose="020B0503020204020204" pitchFamily="34" charset="-122"/>
                    <a:cs typeface="Cambria Math" panose="02040503050406030204" pitchFamily="18" charset="0"/>
                    <a:sym typeface="+mn-ea"/>
                  </a:rPr>
                  <a:t>化</a:t>
                </a:r>
                <a:r>
                  <a:rPr lang="zh-CN" altLang="en-US" dirty="0" smtClean="0">
                    <a:latin typeface="Cambria Math" panose="02040503050406030204" pitchFamily="18" charset="0"/>
                    <a:ea typeface="微软雅黑" panose="020B0503020204020204" pitchFamily="34" charset="-122"/>
                    <a:cs typeface="Cambria Math" panose="02040503050406030204" pitchFamily="18" charset="0"/>
                    <a:sym typeface="+mn-ea"/>
                  </a:rPr>
                  <a:t>均方误差</a:t>
                </a:r>
                <a:r>
                  <a:rPr lang="en-US" altLang="zh-CN" dirty="0" smtClean="0">
                    <a:latin typeface="Cambria Math" panose="02040503050406030204" pitchFamily="18" charset="0"/>
                    <a:ea typeface="微软雅黑" panose="020B0503020204020204" pitchFamily="34" charset="-122"/>
                    <a:cs typeface="Cambria Math" panose="02040503050406030204" pitchFamily="18" charset="0"/>
                    <a:sym typeface="+mn-ea"/>
                  </a:rPr>
                  <a:t>MSE</a:t>
                </a:r>
                <a:r>
                  <a:rPr lang="zh-CN" altLang="en-US" dirty="0" smtClean="0">
                    <a:latin typeface="Times New Roman" panose="02020603050405020304" pitchFamily="18" charset="0"/>
                    <a:ea typeface="微软雅黑" panose="020B0503020204020204" pitchFamily="34" charset="-122"/>
                    <a:cs typeface="Times New Roman" panose="02020603050405020304" pitchFamily="18" charset="0"/>
                    <a:sym typeface="+mn-ea"/>
                  </a:rPr>
                  <a:t>：</a:t>
                </a:r>
                <a14:m>
                  <m:oMath xmlns:m="http://schemas.openxmlformats.org/officeDocument/2006/math">
                    <m:r>
                      <m:rPr>
                        <m:sty m:val="p"/>
                      </m:rPr>
                      <a:rPr lang="en-US" altLang="zh-CN">
                        <a:solidFill>
                          <a:schemeClr val="tx1"/>
                        </a:solidFill>
                        <a:latin typeface="Cambria Math" panose="02040503050406030204" pitchFamily="18" charset="0"/>
                      </a:rPr>
                      <m:t>min</m:t>
                    </m:r>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𝑀𝑆𝐸</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cs typeface="Cambria Math" panose="02040503050406030204" pitchFamily="18" charset="0"/>
                      </a:rPr>
                      <m:t>𝜃</m:t>
                    </m:r>
                    <m:r>
                      <a:rPr lang="en-US" altLang="zh-CN" i="1">
                        <a:solidFill>
                          <a:schemeClr val="tx1"/>
                        </a:solidFill>
                        <a:latin typeface="Cambria Math" panose="02040503050406030204" pitchFamily="18" charset="0"/>
                      </a:rPr>
                      <m:t>)</m:t>
                    </m:r>
                  </m:oMath>
                </a14:m>
                <a:endParaRPr lang="en-US" altLang="zh-CN" b="1" i="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0" lvl="1" indent="-285750">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输入：训练集（历史数据</a:t>
                </a:r>
                <a:r>
                  <a:rPr lang="en-US" altLang="zh-CN" dirty="0" err="1">
                    <a:solidFill>
                      <a:schemeClr val="tx1"/>
                    </a:solidFill>
                    <a:latin typeface="微软雅黑" panose="020B0503020204020204" pitchFamily="34" charset="-122"/>
                    <a:ea typeface="微软雅黑" panose="020B0503020204020204" pitchFamily="34" charset="-122"/>
                  </a:rPr>
                  <a:t>x_train</a:t>
                </a: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err="1">
                    <a:solidFill>
                      <a:schemeClr val="tx1"/>
                    </a:solidFill>
                    <a:latin typeface="微软雅黑" panose="020B0503020204020204" pitchFamily="34" charset="-122"/>
                    <a:ea typeface="微软雅黑" panose="020B0503020204020204" pitchFamily="34" charset="-122"/>
                  </a:rPr>
                  <a:t>y_train</a:t>
                </a:r>
                <a:r>
                  <a:rPr lang="zh-CN" altLang="en-US" dirty="0" smtClean="0">
                    <a:solidFill>
                      <a:schemeClr val="tx1"/>
                    </a:solidFill>
                    <a:latin typeface="微软雅黑" panose="020B0503020204020204" pitchFamily="34" charset="-122"/>
                    <a:ea typeface="微软雅黑" panose="020B0503020204020204" pitchFamily="34" charset="-122"/>
                  </a:rPr>
                  <a:t>）</a:t>
                </a:r>
                <a:endParaRPr lang="en-US" altLang="zh-CN" dirty="0">
                  <a:solidFill>
                    <a:schemeClr val="tx1"/>
                  </a:solidFill>
                  <a:latin typeface="微软雅黑" panose="020B0503020204020204" pitchFamily="34" charset="-122"/>
                  <a:ea typeface="微软雅黑" panose="020B0503020204020204" pitchFamily="34" charset="-122"/>
                </a:endParaRPr>
              </a:p>
              <a:p>
                <a:pPr marL="0" lvl="1" indent="-285750">
                  <a:lnSpc>
                    <a:spcPct val="15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输出：最</a:t>
                </a:r>
                <a:r>
                  <a:rPr lang="zh-CN" altLang="en-US" dirty="0" smtClean="0">
                    <a:solidFill>
                      <a:schemeClr val="tx1"/>
                    </a:solidFill>
                    <a:latin typeface="微软雅黑" panose="020B0503020204020204" pitchFamily="34" charset="-122"/>
                    <a:ea typeface="微软雅黑" panose="020B0503020204020204" pitchFamily="34" charset="-122"/>
                  </a:rPr>
                  <a:t>优</a:t>
                </a:r>
                <a14:m>
                  <m:oMath xmlns:m="http://schemas.openxmlformats.org/officeDocument/2006/math">
                    <m:acc>
                      <m:accPr>
                        <m:ctrlPr>
                          <a:rPr lang="en-US" altLang="zh-CN" i="1" smtClean="0">
                            <a:solidFill>
                              <a:schemeClr val="tx1"/>
                            </a:solidFill>
                            <a:latin typeface="Cambria Math" panose="02040503050406030204" pitchFamily="18" charset="0"/>
                          </a:rPr>
                        </m:ctrlPr>
                      </m:accPr>
                      <m:e>
                        <m:r>
                          <a:rPr lang="zh-CN" altLang="en-US" i="1" smtClean="0">
                            <a:solidFill>
                              <a:schemeClr val="tx1"/>
                            </a:solidFill>
                            <a:latin typeface="Cambria Math" panose="02040503050406030204" pitchFamily="18" charset="0"/>
                          </a:rPr>
                          <m:t>𝜃</m:t>
                        </m:r>
                      </m:e>
                    </m:acc>
                  </m:oMath>
                </a14:m>
                <a:endParaRPr lang="en-US" altLang="zh-CN" dirty="0" smtClean="0">
                  <a:solidFill>
                    <a:schemeClr val="tx1"/>
                  </a:solidFill>
                  <a:latin typeface="微软雅黑" panose="020B0503020204020204" pitchFamily="34" charset="-122"/>
                </a:endParaRPr>
              </a:p>
              <a:p>
                <a:pPr marL="0" lvl="1" indent="-285750">
                  <a:lnSpc>
                    <a:spcPct val="150000"/>
                  </a:lnSpc>
                  <a:buFont typeface="Arial" panose="020B0604020202020204" pitchFamily="34" charset="0"/>
                  <a:buChar char="•"/>
                </a:pPr>
                <a:r>
                  <a:rPr lang="zh-CN" altLang="en-US" dirty="0" smtClean="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工具</a:t>
                </a:r>
                <a:r>
                  <a:rPr lang="zh-CN" altLang="en-US"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sklearn</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库中</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liner_model</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模块下的</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lvl="1" indent="0">
                  <a:lnSpc>
                    <a:spcPct val="150000"/>
                  </a:lnSpc>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dirty="0" err="1">
                    <a:sym typeface="+mn-ea"/>
                  </a:rPr>
                  <a:t>SGDRegressor</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en-US" alt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341630" y="1687670"/>
                <a:ext cx="5933440" cy="3114675"/>
              </a:xfrm>
              <a:prstGeom prst="rect">
                <a:avLst/>
              </a:prstGeom>
              <a:blipFill rotWithShape="1">
                <a:blip r:embed="rId3"/>
                <a:stretch>
                  <a:fillRect t="-15" b="1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7" grpId="0"/>
      <p:bldP spid="7" grpId="1"/>
      <p:bldP spid="8" grpId="0"/>
      <p:bldP spid="8" grpId="1"/>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知识回归：什么</a:t>
            </a:r>
            <a:r>
              <a:rPr lang="zh-CN" altLang="en-US" dirty="0"/>
              <a:t>是回归</a:t>
            </a:r>
            <a:endParaRPr lang="zh-CN" altLang="en-US" dirty="0"/>
          </a:p>
        </p:txBody>
      </p:sp>
      <p:sp>
        <p:nvSpPr>
          <p:cNvPr id="2" name="内容占位符 1"/>
          <p:cNvSpPr>
            <a:spLocks noGrp="1"/>
          </p:cNvSpPr>
          <p:nvPr>
            <p:ph idx="1"/>
          </p:nvPr>
        </p:nvSpPr>
        <p:spPr>
          <a:xfrm>
            <a:off x="423545" y="1221105"/>
            <a:ext cx="11107420" cy="1168400"/>
          </a:xfrm>
        </p:spPr>
        <p:txBody>
          <a:bodyPr/>
          <a:lstStyle/>
          <a:p>
            <a:pPr>
              <a:lnSpc>
                <a:spcPct val="150000"/>
              </a:lnSpc>
            </a:pPr>
            <a:r>
              <a:rPr lang="zh-CN" altLang="en-US" sz="1800" dirty="0"/>
              <a:t>分类：监督学习中，预测值的变量是离散的</a:t>
            </a:r>
            <a:endParaRPr lang="zh-CN" altLang="en-US" sz="1800" dirty="0"/>
          </a:p>
          <a:p>
            <a:pPr>
              <a:lnSpc>
                <a:spcPct val="150000"/>
              </a:lnSpc>
            </a:pPr>
            <a:r>
              <a:rPr lang="zh-CN" altLang="en-US" sz="1800" dirty="0"/>
              <a:t>回归：监督学习中，预测值的变量是连续的</a:t>
            </a:r>
            <a:endParaRPr lang="zh-CN" altLang="en-US" sz="1800" dirty="0"/>
          </a:p>
          <a:p>
            <a:pPr>
              <a:lnSpc>
                <a:spcPct val="150000"/>
              </a:lnSpc>
            </a:pPr>
            <a:endParaRPr lang="en-US" altLang="zh-CN" sz="1800" dirty="0" smtClean="0"/>
          </a:p>
        </p:txBody>
      </p:sp>
      <p:pic>
        <p:nvPicPr>
          <p:cNvPr id="5" name="图片 4"/>
          <p:cNvPicPr>
            <a:picLocks noChangeAspect="1"/>
          </p:cNvPicPr>
          <p:nvPr/>
        </p:nvPicPr>
        <p:blipFill>
          <a:blip r:embed="rId1"/>
          <a:srcRect b="8519"/>
          <a:stretch>
            <a:fillRect/>
          </a:stretch>
        </p:blipFill>
        <p:spPr>
          <a:xfrm>
            <a:off x="2356485" y="2173605"/>
            <a:ext cx="7967345" cy="3723005"/>
          </a:xfrm>
          <a:prstGeom prst="rect">
            <a:avLst/>
          </a:prstGeom>
        </p:spPr>
      </p:pic>
      <p:sp>
        <p:nvSpPr>
          <p:cNvPr id="9" name="等腰三角形 8"/>
          <p:cNvSpPr/>
          <p:nvPr/>
        </p:nvSpPr>
        <p:spPr>
          <a:xfrm>
            <a:off x="8065135" y="4337050"/>
            <a:ext cx="154940" cy="138430"/>
          </a:xfrm>
          <a:prstGeom prst="triangle">
            <a:avLst/>
          </a:prstGeom>
          <a:solidFill>
            <a:srgbClr val="FF0000"/>
          </a:solidFill>
          <a:ln w="25400" cap="flat" cmpd="sng">
            <a:solidFill>
              <a:srgbClr val="FF0000"/>
            </a:solidFill>
            <a:prstDash val="solid"/>
            <a:round/>
          </a:ln>
        </p:spPr>
        <p:txBody>
          <a:bodyPr anchor="ctr"/>
          <a:lstStyle/>
          <a:p>
            <a:endParaRPr lang="zh-CN" altLang="en-US"/>
          </a:p>
        </p:txBody>
      </p:sp>
      <p:sp>
        <p:nvSpPr>
          <p:cNvPr id="12" name="等腰三角形 11"/>
          <p:cNvSpPr/>
          <p:nvPr/>
        </p:nvSpPr>
        <p:spPr>
          <a:xfrm>
            <a:off x="8355965" y="4198620"/>
            <a:ext cx="154940" cy="138430"/>
          </a:xfrm>
          <a:prstGeom prst="triangle">
            <a:avLst/>
          </a:prstGeom>
          <a:solidFill>
            <a:srgbClr val="FF0000"/>
          </a:solidFill>
          <a:ln w="25400" cap="flat" cmpd="sng">
            <a:solidFill>
              <a:srgbClr val="FF0000"/>
            </a:solidFill>
            <a:prstDash val="solid"/>
            <a:round/>
          </a:ln>
        </p:spPr>
        <p:txBody>
          <a:bodyPr anchor="ctr"/>
          <a:lstStyle/>
          <a:p>
            <a:endParaRPr lang="zh-CN" altLang="en-US"/>
          </a:p>
        </p:txBody>
      </p:sp>
      <p:sp>
        <p:nvSpPr>
          <p:cNvPr id="13" name="等腰三角形 12"/>
          <p:cNvSpPr/>
          <p:nvPr/>
        </p:nvSpPr>
        <p:spPr>
          <a:xfrm>
            <a:off x="8510905" y="4420870"/>
            <a:ext cx="154940" cy="138430"/>
          </a:xfrm>
          <a:prstGeom prst="triangle">
            <a:avLst/>
          </a:prstGeom>
          <a:solidFill>
            <a:srgbClr val="FF0000"/>
          </a:solidFill>
          <a:ln w="25400" cap="flat" cmpd="sng">
            <a:solidFill>
              <a:srgbClr val="FF0000"/>
            </a:solidFill>
            <a:prstDash val="solid"/>
            <a:round/>
          </a:ln>
        </p:spPr>
        <p:txBody>
          <a:bodyPr anchor="ctr"/>
          <a:lstStyle/>
          <a:p>
            <a:endParaRPr lang="zh-CN" altLang="en-US"/>
          </a:p>
        </p:txBody>
      </p:sp>
      <p:sp>
        <p:nvSpPr>
          <p:cNvPr id="14" name="等腰三角形 13"/>
          <p:cNvSpPr/>
          <p:nvPr/>
        </p:nvSpPr>
        <p:spPr>
          <a:xfrm>
            <a:off x="8717915" y="4282440"/>
            <a:ext cx="154940" cy="138430"/>
          </a:xfrm>
          <a:prstGeom prst="triangle">
            <a:avLst/>
          </a:prstGeom>
          <a:solidFill>
            <a:srgbClr val="FF0000"/>
          </a:solidFill>
          <a:ln w="25400" cap="flat" cmpd="sng">
            <a:solidFill>
              <a:srgbClr val="FF0000"/>
            </a:solidFill>
            <a:prstDash val="solid"/>
            <a:round/>
          </a:ln>
        </p:spPr>
        <p:txBody>
          <a:bodyPr anchor="ctr"/>
          <a:lstStyle/>
          <a:p>
            <a:endParaRPr lang="zh-CN" altLang="en-US"/>
          </a:p>
        </p:txBody>
      </p:sp>
      <p:sp>
        <p:nvSpPr>
          <p:cNvPr id="15" name="等腰三角形 14"/>
          <p:cNvSpPr/>
          <p:nvPr/>
        </p:nvSpPr>
        <p:spPr>
          <a:xfrm>
            <a:off x="8771255" y="4420870"/>
            <a:ext cx="154940" cy="138430"/>
          </a:xfrm>
          <a:prstGeom prst="triangle">
            <a:avLst/>
          </a:prstGeom>
          <a:solidFill>
            <a:srgbClr val="FF0000"/>
          </a:solidFill>
          <a:ln w="25400" cap="flat" cmpd="sng">
            <a:solidFill>
              <a:srgbClr val="FF0000"/>
            </a:solidFill>
            <a:prstDash val="solid"/>
            <a:round/>
          </a:ln>
        </p:spPr>
        <p:txBody>
          <a:bodyPr anchor="ctr"/>
          <a:lstStyle/>
          <a:p>
            <a:endParaRPr lang="zh-CN" altLang="en-US"/>
          </a:p>
        </p:txBody>
      </p:sp>
      <p:sp>
        <p:nvSpPr>
          <p:cNvPr id="16" name="等腰三角形 15"/>
          <p:cNvSpPr/>
          <p:nvPr/>
        </p:nvSpPr>
        <p:spPr>
          <a:xfrm>
            <a:off x="8892540" y="4420870"/>
            <a:ext cx="154940" cy="138430"/>
          </a:xfrm>
          <a:prstGeom prst="triangle">
            <a:avLst/>
          </a:prstGeom>
          <a:solidFill>
            <a:srgbClr val="FF0000"/>
          </a:solidFill>
          <a:ln w="25400" cap="flat" cmpd="sng">
            <a:solidFill>
              <a:srgbClr val="FF0000"/>
            </a:solidFill>
            <a:prstDash val="solid"/>
            <a:round/>
          </a:ln>
        </p:spPr>
        <p:txBody>
          <a:bodyPr anchor="ctr"/>
          <a:lstStyle/>
          <a:p>
            <a:endParaRPr lang="zh-CN" altLang="en-US"/>
          </a:p>
        </p:txBody>
      </p:sp>
      <p:sp>
        <p:nvSpPr>
          <p:cNvPr id="17" name="文本框 16"/>
          <p:cNvSpPr txBox="1"/>
          <p:nvPr/>
        </p:nvSpPr>
        <p:spPr>
          <a:xfrm>
            <a:off x="3372485" y="6001385"/>
            <a:ext cx="1185545" cy="368300"/>
          </a:xfrm>
          <a:prstGeom prst="rect">
            <a:avLst/>
          </a:prstGeom>
          <a:noFill/>
        </p:spPr>
        <p:txBody>
          <a:bodyPr wrap="square" rtlCol="0">
            <a:spAutoFit/>
          </a:bodyPr>
          <a:lstStyle/>
          <a:p>
            <a:r>
              <a:rPr lang="en-US" altLang="zh-CN">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a:latin typeface="Times New Roman" panose="02020603050405020304" pitchFamily="18" charset="0"/>
                <a:ea typeface="微软雅黑" panose="020B0503020204020204" pitchFamily="34" charset="-122"/>
                <a:cs typeface="Times New Roman" panose="02020603050405020304" pitchFamily="18" charset="0"/>
              </a:rPr>
              <a:t>回归</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文本框 17"/>
          <p:cNvSpPr txBox="1"/>
          <p:nvPr/>
        </p:nvSpPr>
        <p:spPr>
          <a:xfrm>
            <a:off x="7953375" y="5951855"/>
            <a:ext cx="1185545" cy="368300"/>
          </a:xfrm>
          <a:prstGeom prst="rect">
            <a:avLst/>
          </a:prstGeom>
          <a:noFill/>
        </p:spPr>
        <p:txBody>
          <a:bodyPr wrap="square" rtlCol="0">
            <a:spAutoFit/>
          </a:bodyPr>
          <a:lstStyle/>
          <a:p>
            <a:r>
              <a:rPr lang="en-US" altLang="zh-CN">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a:latin typeface="Times New Roman" panose="02020603050405020304" pitchFamily="18" charset="0"/>
                <a:ea typeface="微软雅黑" panose="020B0503020204020204" pitchFamily="34" charset="-122"/>
                <a:cs typeface="Times New Roman" panose="02020603050405020304" pitchFamily="18" charset="0"/>
              </a:rPr>
              <a:t>分类</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5610" y="1643380"/>
            <a:ext cx="11627485" cy="5074140"/>
          </a:xfrm>
        </p:spPr>
        <p:txBody>
          <a:bodyPr/>
          <a:lstStyle/>
          <a:p>
            <a:pPr marL="0" lvl="1" indent="0" latinLnBrk="0">
              <a:lnSpc>
                <a:spcPct val="150000"/>
              </a:lnSpc>
              <a:spcBef>
                <a:spcPts val="0"/>
              </a:spcBef>
              <a:buNone/>
            </a:pPr>
            <a:r>
              <a:rPr lang="en-US" dirty="0">
                <a:highlight>
                  <a:srgbClr val="FFFF00"/>
                </a:highlight>
              </a:rPr>
              <a:t>#1 导入</a:t>
            </a:r>
            <a:r>
              <a:rPr lang="zh-CN" altLang="en-US" dirty="0">
                <a:highlight>
                  <a:srgbClr val="FFFF00"/>
                </a:highlight>
              </a:rPr>
              <a:t>工具</a:t>
            </a:r>
            <a:r>
              <a:rPr lang="zh-CN" altLang="en-US" dirty="0"/>
              <a:t>：</a:t>
            </a:r>
            <a:r>
              <a:rPr lang="en-US" dirty="0">
                <a:sym typeface="+mn-ea"/>
              </a:rPr>
              <a:t>pandas</a:t>
            </a:r>
            <a:r>
              <a:rPr lang="zh-CN" altLang="en-US" dirty="0" smtClean="0">
                <a:sym typeface="+mn-ea"/>
              </a:rPr>
              <a:t>、</a:t>
            </a:r>
            <a:r>
              <a:rPr lang="en-US" altLang="zh-CN" dirty="0">
                <a:cs typeface="微软雅黑" panose="020B0503020204020204" pitchFamily="34" charset="-122"/>
                <a:sym typeface="+mn-ea"/>
              </a:rPr>
              <a:t> </a:t>
            </a:r>
            <a:r>
              <a:rPr lang="en-US" dirty="0" err="1">
                <a:sym typeface="+mn-ea"/>
              </a:rPr>
              <a:t>SGDRegressor</a:t>
            </a:r>
            <a:r>
              <a:rPr lang="en-US" altLang="zh-CN" dirty="0">
                <a:cs typeface="微软雅黑" panose="020B0503020204020204" pitchFamily="34" charset="-122"/>
                <a:sym typeface="+mn-ea"/>
              </a:rPr>
              <a:t> </a:t>
            </a:r>
            <a:r>
              <a:rPr lang="zh-CN" altLang="en-US" dirty="0" smtClean="0">
                <a:sym typeface="+mn-ea"/>
              </a:rPr>
              <a:t>、</a:t>
            </a:r>
            <a:r>
              <a:rPr lang="zh-CN" altLang="en-US" dirty="0">
                <a:sym typeface="+mn-ea"/>
              </a:rPr>
              <a:t>mean_squared_error、train_test_split</a:t>
            </a:r>
            <a:endParaRPr lang="zh-CN" altLang="en-US" dirty="0">
              <a:sym typeface="+mn-ea"/>
            </a:endParaRPr>
          </a:p>
          <a:p>
            <a:pPr marL="0" lvl="1" indent="0" latinLnBrk="0">
              <a:lnSpc>
                <a:spcPct val="150000"/>
              </a:lnSpc>
              <a:spcBef>
                <a:spcPts val="0"/>
              </a:spcBef>
              <a:buNone/>
            </a:pPr>
            <a:r>
              <a:rPr lang="en-US" dirty="0">
                <a:highlight>
                  <a:srgbClr val="FFFF00"/>
                </a:highlight>
              </a:rPr>
              <a:t>#2. 读取数据</a:t>
            </a:r>
            <a:endParaRPr lang="en-US" dirty="0">
              <a:highlight>
                <a:srgbClr val="FFFF00"/>
              </a:highlight>
            </a:endParaRPr>
          </a:p>
          <a:p>
            <a:pPr marL="0" lvl="1" indent="0" latinLnBrk="0">
              <a:lnSpc>
                <a:spcPct val="150000"/>
              </a:lnSpc>
              <a:spcBef>
                <a:spcPts val="0"/>
              </a:spcBef>
              <a:buNone/>
            </a:pPr>
            <a:r>
              <a:rPr lang="en-US" dirty="0">
                <a:highlight>
                  <a:srgbClr val="FFFF00"/>
                </a:highlight>
              </a:rPr>
              <a:t>#3. 划分数据集 </a:t>
            </a:r>
            <a:r>
              <a:rPr lang="en-US" dirty="0"/>
              <a:t>   </a:t>
            </a:r>
            <a:endParaRPr lang="en-US" dirty="0"/>
          </a:p>
          <a:p>
            <a:pPr marL="0" lvl="1" indent="0" latinLnBrk="0">
              <a:lnSpc>
                <a:spcPct val="150000"/>
              </a:lnSpc>
              <a:spcBef>
                <a:spcPts val="0"/>
              </a:spcBef>
              <a:buNone/>
            </a:pPr>
            <a:r>
              <a:rPr dirty="0">
                <a:highlight>
                  <a:srgbClr val="FFFF00"/>
                </a:highlight>
              </a:rPr>
              <a:t>#4. 模型训练</a:t>
            </a:r>
            <a:endParaRPr dirty="0">
              <a:highlight>
                <a:srgbClr val="FFFF00"/>
              </a:highlight>
            </a:endParaRPr>
          </a:p>
          <a:p>
            <a:pPr marL="0" lvl="1" latinLnBrk="0">
              <a:lnSpc>
                <a:spcPct val="150000"/>
              </a:lnSpc>
              <a:spcBef>
                <a:spcPts val="0"/>
              </a:spcBef>
            </a:pPr>
            <a:r>
              <a:rPr lang="en-US" dirty="0" err="1"/>
              <a:t>sgd_reg</a:t>
            </a:r>
            <a:r>
              <a:rPr lang="en-US" dirty="0"/>
              <a:t> = </a:t>
            </a:r>
            <a:r>
              <a:rPr lang="en-US" dirty="0" err="1"/>
              <a:t>SGDRegressor</a:t>
            </a:r>
            <a:r>
              <a:rPr lang="en-US" dirty="0"/>
              <a:t>(</a:t>
            </a:r>
            <a:r>
              <a:rPr lang="en-US" dirty="0" err="1"/>
              <a:t>max_iter</a:t>
            </a:r>
            <a:r>
              <a:rPr lang="en-US" dirty="0"/>
              <a:t>=50, </a:t>
            </a:r>
            <a:r>
              <a:rPr lang="en-US" dirty="0" err="1" smtClean="0"/>
              <a:t>tol</a:t>
            </a:r>
            <a:r>
              <a:rPr lang="en-US" dirty="0" smtClean="0"/>
              <a:t>=1</a:t>
            </a:r>
            <a:r>
              <a:rPr lang="en-US" altLang="zh-CN" dirty="0" smtClean="0"/>
              <a:t>e-6</a:t>
            </a:r>
            <a:r>
              <a:rPr lang="en-US" dirty="0" smtClean="0"/>
              <a:t>, </a:t>
            </a:r>
            <a:r>
              <a:rPr lang="en-US" dirty="0"/>
              <a:t>penalty=None, eta0=0.1, </a:t>
            </a:r>
            <a:r>
              <a:rPr lang="en-US" dirty="0" err="1"/>
              <a:t>random_state</a:t>
            </a:r>
            <a:r>
              <a:rPr lang="en-US" dirty="0"/>
              <a:t>=42)</a:t>
            </a:r>
            <a:endParaRPr lang="en-US" dirty="0"/>
          </a:p>
          <a:p>
            <a:pPr marL="0" lvl="1" latinLnBrk="0">
              <a:lnSpc>
                <a:spcPct val="150000"/>
              </a:lnSpc>
              <a:spcBef>
                <a:spcPts val="0"/>
              </a:spcBef>
            </a:pPr>
            <a:r>
              <a:rPr lang="en-US" altLang="zh-CN" dirty="0" err="1" smtClean="0"/>
              <a:t>sgd_reg</a:t>
            </a:r>
            <a:r>
              <a:rPr dirty="0" err="1" smtClean="0"/>
              <a:t>.fit</a:t>
            </a:r>
            <a:r>
              <a:rPr dirty="0" smtClean="0"/>
              <a:t>(</a:t>
            </a:r>
            <a:r>
              <a:rPr dirty="0" err="1" smtClean="0"/>
              <a:t>x_train,y_train</a:t>
            </a:r>
            <a:r>
              <a:rPr dirty="0"/>
              <a:t>)</a:t>
            </a:r>
            <a:endParaRPr dirty="0"/>
          </a:p>
          <a:p>
            <a:pPr marL="0" lvl="1" indent="0" latinLnBrk="0">
              <a:lnSpc>
                <a:spcPct val="150000"/>
              </a:lnSpc>
              <a:spcBef>
                <a:spcPts val="0"/>
              </a:spcBef>
              <a:buNone/>
            </a:pPr>
            <a:r>
              <a:rPr dirty="0">
                <a:highlight>
                  <a:srgbClr val="FFFF00"/>
                </a:highlight>
              </a:rPr>
              <a:t>#5. 模型预测</a:t>
            </a:r>
            <a:endParaRPr dirty="0">
              <a:highlight>
                <a:srgbClr val="FFFF00"/>
              </a:highlight>
            </a:endParaRPr>
          </a:p>
          <a:p>
            <a:pPr marL="0" lvl="1" latinLnBrk="0">
              <a:lnSpc>
                <a:spcPct val="150000"/>
              </a:lnSpc>
              <a:spcBef>
                <a:spcPts val="0"/>
              </a:spcBef>
            </a:pPr>
            <a:r>
              <a:rPr dirty="0"/>
              <a:t>y_pred = </a:t>
            </a:r>
            <a:r>
              <a:rPr lang="en-US" altLang="zh-CN" dirty="0" err="1"/>
              <a:t>sgd_reg</a:t>
            </a:r>
            <a:r>
              <a:rPr dirty="0" err="1" smtClean="0"/>
              <a:t>.predict</a:t>
            </a:r>
            <a:r>
              <a:rPr dirty="0" smtClean="0"/>
              <a:t>(</a:t>
            </a:r>
            <a:r>
              <a:rPr dirty="0" err="1" smtClean="0"/>
              <a:t>x_test</a:t>
            </a:r>
            <a:r>
              <a:rPr dirty="0"/>
              <a:t>)</a:t>
            </a:r>
            <a:endParaRPr dirty="0"/>
          </a:p>
          <a:p>
            <a:pPr marL="0" lvl="1" indent="0" latinLnBrk="0">
              <a:lnSpc>
                <a:spcPct val="150000"/>
              </a:lnSpc>
              <a:spcBef>
                <a:spcPts val="0"/>
              </a:spcBef>
              <a:buNone/>
            </a:pPr>
            <a:r>
              <a:rPr dirty="0">
                <a:highlight>
                  <a:srgbClr val="FFFF00"/>
                </a:highlight>
              </a:rPr>
              <a:t># 6. 模型评价</a:t>
            </a:r>
            <a:endParaRPr dirty="0">
              <a:highlight>
                <a:srgbClr val="FFFF00"/>
              </a:highlight>
            </a:endParaRPr>
          </a:p>
          <a:p>
            <a:pPr marL="0" lvl="1" latinLnBrk="0">
              <a:lnSpc>
                <a:spcPct val="150000"/>
              </a:lnSpc>
              <a:spcBef>
                <a:spcPts val="0"/>
              </a:spcBef>
            </a:pPr>
            <a:r>
              <a:rPr dirty="0"/>
              <a:t>mse = </a:t>
            </a:r>
            <a:r>
              <a:rPr dirty="0" err="1"/>
              <a:t>mean_squared_error</a:t>
            </a:r>
            <a:r>
              <a:rPr dirty="0"/>
              <a:t>(</a:t>
            </a:r>
            <a:r>
              <a:rPr dirty="0" err="1"/>
              <a:t>y_test,y_pred</a:t>
            </a:r>
            <a:r>
              <a:rPr dirty="0" smtClean="0"/>
              <a:t>)</a:t>
            </a:r>
            <a:endParaRPr dirty="0"/>
          </a:p>
        </p:txBody>
      </p:sp>
      <p:sp>
        <p:nvSpPr>
          <p:cNvPr id="3" name="标题 2"/>
          <p:cNvSpPr>
            <a:spLocks noGrp="1"/>
          </p:cNvSpPr>
          <p:nvPr>
            <p:ph type="title"/>
          </p:nvPr>
        </p:nvSpPr>
        <p:spPr/>
        <p:txBody>
          <a:bodyPr/>
          <a:lstStyle/>
          <a:p>
            <a:r>
              <a:rPr lang="zh-CN" altLang="en-US" dirty="0"/>
              <a:t>随机梯度下降法</a:t>
            </a:r>
            <a:endParaRPr lang="zh-CN" altLang="en-US" dirty="0"/>
          </a:p>
        </p:txBody>
      </p:sp>
      <p:sp>
        <p:nvSpPr>
          <p:cNvPr id="18" name="圆角矩形 17"/>
          <p:cNvSpPr/>
          <p:nvPr/>
        </p:nvSpPr>
        <p:spPr>
          <a:xfrm>
            <a:off x="287655" y="1038225"/>
            <a:ext cx="305752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altLang="en-US" sz="2000">
                <a:latin typeface="Times New Roman" panose="02020603050405020304" pitchFamily="18" charset="0"/>
                <a:ea typeface="微软雅黑" panose="020B0503020204020204" pitchFamily="34" charset="-122"/>
                <a:cs typeface="Times New Roman" panose="02020603050405020304" pitchFamily="18" charset="0"/>
              </a:rPr>
              <a:t>代码实现</a:t>
            </a:r>
            <a:endParaRPr lang="zh-CN" altLang="en-US" sz="20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文本框 5"/>
          <p:cNvSpPr txBox="1"/>
          <p:nvPr/>
        </p:nvSpPr>
        <p:spPr>
          <a:xfrm>
            <a:off x="7615555" y="2838450"/>
            <a:ext cx="2860675" cy="368300"/>
          </a:xfrm>
          <a:prstGeom prst="rect">
            <a:avLst/>
          </a:prstGeom>
          <a:noFill/>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实训</a:t>
            </a:r>
            <a:r>
              <a:rPr b="1">
                <a:solidFill>
                  <a:srgbClr val="FF0000"/>
                </a:solidFill>
                <a:latin typeface="楷体" panose="02010609060101010101" charset="-122"/>
                <a:ea typeface="楷体" panose="02010609060101010101" charset="-122"/>
                <a:cs typeface="楷体" panose="02010609060101010101" charset="-122"/>
              </a:rPr>
              <a:t>三、随机梯度下降</a:t>
            </a:r>
            <a:endParaRPr b="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案例</a:t>
            </a:r>
            <a:endParaRPr lang="en-US" altLang="zh-CN"/>
          </a:p>
        </p:txBody>
      </p:sp>
      <p:sp>
        <p:nvSpPr>
          <p:cNvPr id="3" name="内容占位符 2"/>
          <p:cNvSpPr>
            <a:spLocks noGrp="1"/>
          </p:cNvSpPr>
          <p:nvPr>
            <p:ph idx="1"/>
          </p:nvPr>
        </p:nvSpPr>
        <p:spPr>
          <a:xfrm>
            <a:off x="423545" y="1196340"/>
            <a:ext cx="11107420" cy="1866265"/>
          </a:xfrm>
        </p:spPr>
        <p:txBody>
          <a:bodyPr/>
          <a:lstStyle/>
          <a:p>
            <a:pPr marL="0" indent="0">
              <a:buNone/>
            </a:pPr>
            <a:r>
              <a:rPr lang="zh-CN" altLang="en-US"/>
              <a:t>【案例</a:t>
            </a:r>
            <a:r>
              <a:rPr lang="en-US" altLang="zh-CN"/>
              <a:t>1</a:t>
            </a:r>
            <a:r>
              <a:rPr lang="zh-CN" altLang="en-US"/>
              <a:t>】预测电影票房的收入</a:t>
            </a:r>
            <a:endParaRPr lang="zh-CN" altLang="en-US"/>
          </a:p>
          <a:p>
            <a:pPr marL="0" indent="457200" latinLnBrk="0">
              <a:spcBef>
                <a:spcPts val="0"/>
              </a:spcBef>
              <a:buNone/>
            </a:pPr>
            <a:r>
              <a:rPr lang="zh-CN" altLang="en-US" b="0"/>
              <a:t>大明电影公司投资拍摄了五部电影，并且整理了各影片的投资金额(百万元)和票房收入(百万元)。电影的投入和票房收入的数据见下面表格。接下来要拍一部投资2千万的电影，</a:t>
            </a:r>
            <a:r>
              <a:rPr lang="zh-CN" altLang="en-US" b="0">
                <a:solidFill>
                  <a:srgbClr val="FF0000"/>
                </a:solidFill>
              </a:rPr>
              <a:t>使用一元线性回归预测一下新电影的票房收入</a:t>
            </a:r>
            <a:r>
              <a:rPr lang="zh-CN" altLang="en-US" b="0"/>
              <a:t>。</a:t>
            </a:r>
            <a:endParaRPr lang="zh-CN" altLang="en-US" b="0"/>
          </a:p>
        </p:txBody>
      </p:sp>
      <p:graphicFrame>
        <p:nvGraphicFramePr>
          <p:cNvPr id="4" name="表格 3"/>
          <p:cNvGraphicFramePr/>
          <p:nvPr>
            <p:custDataLst>
              <p:tags r:id="rId1"/>
            </p:custDataLst>
          </p:nvPr>
        </p:nvGraphicFramePr>
        <p:xfrm>
          <a:off x="3526155" y="2891155"/>
          <a:ext cx="4902200" cy="2689225"/>
        </p:xfrm>
        <a:graphic>
          <a:graphicData uri="http://schemas.openxmlformats.org/drawingml/2006/table">
            <a:tbl>
              <a:tblPr firstRow="1" bandRow="1">
                <a:tableStyleId>{5C22544A-7EE6-4342-B048-85BDC9FD1C3A}</a:tableStyleId>
              </a:tblPr>
              <a:tblGrid>
                <a:gridCol w="403860"/>
                <a:gridCol w="1859280"/>
                <a:gridCol w="2639060"/>
              </a:tblGrid>
              <a:tr h="384175">
                <a:tc>
                  <a:txBody>
                    <a:bodyPr/>
                    <a:lstStyle/>
                    <a:p>
                      <a:pPr algn="ctr">
                        <a:buNone/>
                      </a:pPr>
                      <a:endParaRPr lang="zh-CN" altLang="en-US"/>
                    </a:p>
                  </a:txBody>
                  <a:tcPr/>
                </a:tc>
                <a:tc>
                  <a:txBody>
                    <a:bodyPr/>
                    <a:lstStyle/>
                    <a:p>
                      <a:pPr algn="ctr">
                        <a:buNone/>
                      </a:pPr>
                      <a:r>
                        <a:rPr lang="zh-CN" altLang="en-US"/>
                        <a:t>成本</a:t>
                      </a:r>
                      <a:endParaRPr lang="zh-CN" altLang="en-US"/>
                    </a:p>
                  </a:txBody>
                  <a:tcPr/>
                </a:tc>
                <a:tc>
                  <a:txBody>
                    <a:bodyPr/>
                    <a:lstStyle/>
                    <a:p>
                      <a:pPr algn="ctr">
                        <a:buNone/>
                      </a:pPr>
                      <a:r>
                        <a:rPr lang="zh-CN" altLang="en-US" dirty="0"/>
                        <a:t>收入</a:t>
                      </a:r>
                      <a:endParaRPr lang="zh-CN" altLang="en-US" dirty="0"/>
                    </a:p>
                  </a:txBody>
                  <a:tcPr/>
                </a:tc>
              </a:tr>
              <a:tr h="384175">
                <a:tc>
                  <a:txBody>
                    <a:bodyPr/>
                    <a:lstStyle/>
                    <a:p>
                      <a:pPr algn="ctr">
                        <a:buNone/>
                      </a:pPr>
                      <a:r>
                        <a:rPr lang="en-US" altLang="zh-CN"/>
                        <a:t>1</a:t>
                      </a:r>
                      <a:endParaRPr lang="en-US" altLang="zh-CN"/>
                    </a:p>
                  </a:txBody>
                  <a:tcPr/>
                </a:tc>
                <a:tc>
                  <a:txBody>
                    <a:bodyPr/>
                    <a:lstStyle/>
                    <a:p>
                      <a:pPr algn="ctr">
                        <a:buNone/>
                      </a:pPr>
                      <a:r>
                        <a:rPr lang="en-US" altLang="zh-CN" dirty="0"/>
                        <a:t>6</a:t>
                      </a:r>
                      <a:endParaRPr lang="en-US" altLang="zh-CN" dirty="0"/>
                    </a:p>
                  </a:txBody>
                  <a:tcPr/>
                </a:tc>
                <a:tc>
                  <a:txBody>
                    <a:bodyPr/>
                    <a:lstStyle/>
                    <a:p>
                      <a:pPr algn="ctr">
                        <a:buNone/>
                      </a:pPr>
                      <a:r>
                        <a:rPr lang="en-US" altLang="zh-CN" dirty="0"/>
                        <a:t>9</a:t>
                      </a:r>
                      <a:endParaRPr lang="en-US" altLang="zh-CN" dirty="0"/>
                    </a:p>
                  </a:txBody>
                  <a:tcPr/>
                </a:tc>
              </a:tr>
              <a:tr h="384175">
                <a:tc>
                  <a:txBody>
                    <a:bodyPr/>
                    <a:lstStyle/>
                    <a:p>
                      <a:pPr algn="ctr">
                        <a:buNone/>
                      </a:pPr>
                      <a:r>
                        <a:rPr lang="en-US" altLang="zh-CN"/>
                        <a:t>2</a:t>
                      </a:r>
                      <a:endParaRPr lang="en-US" altLang="zh-CN"/>
                    </a:p>
                  </a:txBody>
                  <a:tcPr/>
                </a:tc>
                <a:tc>
                  <a:txBody>
                    <a:bodyPr/>
                    <a:lstStyle/>
                    <a:p>
                      <a:pPr algn="ctr">
                        <a:buNone/>
                      </a:pPr>
                      <a:r>
                        <a:rPr lang="en-US" altLang="zh-CN"/>
                        <a:t>9</a:t>
                      </a:r>
                      <a:endParaRPr lang="en-US" altLang="zh-CN"/>
                    </a:p>
                  </a:txBody>
                  <a:tcPr/>
                </a:tc>
                <a:tc>
                  <a:txBody>
                    <a:bodyPr/>
                    <a:lstStyle/>
                    <a:p>
                      <a:pPr algn="ctr">
                        <a:buNone/>
                      </a:pPr>
                      <a:r>
                        <a:rPr lang="en-US" altLang="zh-CN" dirty="0"/>
                        <a:t>12</a:t>
                      </a:r>
                      <a:endParaRPr lang="en-US" altLang="zh-CN" dirty="0"/>
                    </a:p>
                  </a:txBody>
                  <a:tcPr/>
                </a:tc>
              </a:tr>
              <a:tr h="384175">
                <a:tc>
                  <a:txBody>
                    <a:bodyPr/>
                    <a:lstStyle/>
                    <a:p>
                      <a:pPr algn="ctr">
                        <a:buNone/>
                      </a:pPr>
                      <a:r>
                        <a:rPr lang="en-US" altLang="zh-CN"/>
                        <a:t>3</a:t>
                      </a:r>
                      <a:endParaRPr lang="en-US" altLang="zh-CN"/>
                    </a:p>
                  </a:txBody>
                  <a:tcPr/>
                </a:tc>
                <a:tc>
                  <a:txBody>
                    <a:bodyPr/>
                    <a:lstStyle/>
                    <a:p>
                      <a:pPr algn="ctr">
                        <a:buNone/>
                      </a:pPr>
                      <a:r>
                        <a:rPr lang="en-US" altLang="zh-CN"/>
                        <a:t>12</a:t>
                      </a:r>
                      <a:endParaRPr lang="en-US" altLang="zh-CN"/>
                    </a:p>
                  </a:txBody>
                  <a:tcPr/>
                </a:tc>
                <a:tc>
                  <a:txBody>
                    <a:bodyPr/>
                    <a:lstStyle/>
                    <a:p>
                      <a:pPr algn="ctr">
                        <a:buNone/>
                      </a:pPr>
                      <a:r>
                        <a:rPr lang="en-US" altLang="zh-CN" dirty="0"/>
                        <a:t>29</a:t>
                      </a:r>
                      <a:endParaRPr lang="en-US" altLang="zh-CN" dirty="0"/>
                    </a:p>
                  </a:txBody>
                  <a:tcPr/>
                </a:tc>
              </a:tr>
              <a:tr h="384175">
                <a:tc>
                  <a:txBody>
                    <a:bodyPr/>
                    <a:lstStyle/>
                    <a:p>
                      <a:pPr algn="ctr">
                        <a:buNone/>
                      </a:pPr>
                      <a:r>
                        <a:rPr lang="en-US" altLang="zh-CN"/>
                        <a:t>4</a:t>
                      </a:r>
                      <a:endParaRPr lang="en-US" altLang="zh-CN"/>
                    </a:p>
                  </a:txBody>
                  <a:tcPr/>
                </a:tc>
                <a:tc>
                  <a:txBody>
                    <a:bodyPr/>
                    <a:lstStyle/>
                    <a:p>
                      <a:pPr algn="ctr">
                        <a:buNone/>
                      </a:pPr>
                      <a:r>
                        <a:rPr lang="en-US" altLang="zh-CN"/>
                        <a:t>14</a:t>
                      </a:r>
                      <a:endParaRPr lang="en-US" altLang="zh-CN"/>
                    </a:p>
                  </a:txBody>
                  <a:tcPr/>
                </a:tc>
                <a:tc>
                  <a:txBody>
                    <a:bodyPr/>
                    <a:lstStyle/>
                    <a:p>
                      <a:pPr algn="ctr">
                        <a:buNone/>
                      </a:pPr>
                      <a:r>
                        <a:rPr lang="en-US" altLang="zh-CN" dirty="0"/>
                        <a:t>35</a:t>
                      </a:r>
                      <a:endParaRPr lang="en-US" altLang="zh-CN" dirty="0"/>
                    </a:p>
                  </a:txBody>
                  <a:tcPr/>
                </a:tc>
              </a:tr>
              <a:tr h="384175">
                <a:tc>
                  <a:txBody>
                    <a:bodyPr/>
                    <a:lstStyle/>
                    <a:p>
                      <a:pPr algn="ctr">
                        <a:buNone/>
                      </a:pPr>
                      <a:r>
                        <a:rPr lang="en-US" altLang="zh-CN"/>
                        <a:t>5</a:t>
                      </a:r>
                      <a:endParaRPr lang="en-US" altLang="zh-CN"/>
                    </a:p>
                  </a:txBody>
                  <a:tcPr/>
                </a:tc>
                <a:tc>
                  <a:txBody>
                    <a:bodyPr/>
                    <a:lstStyle/>
                    <a:p>
                      <a:pPr algn="ctr">
                        <a:buNone/>
                      </a:pPr>
                      <a:r>
                        <a:rPr lang="en-US" altLang="zh-CN" dirty="0"/>
                        <a:t>16</a:t>
                      </a:r>
                      <a:endParaRPr lang="en-US" altLang="zh-CN" dirty="0"/>
                    </a:p>
                  </a:txBody>
                  <a:tcPr/>
                </a:tc>
                <a:tc>
                  <a:txBody>
                    <a:bodyPr/>
                    <a:lstStyle/>
                    <a:p>
                      <a:pPr algn="ctr">
                        <a:buNone/>
                      </a:pPr>
                      <a:r>
                        <a:rPr lang="en-US" altLang="zh-CN" dirty="0"/>
                        <a:t>59</a:t>
                      </a:r>
                      <a:endParaRPr lang="en-US" altLang="zh-CN" dirty="0"/>
                    </a:p>
                  </a:txBody>
                  <a:tcPr/>
                </a:tc>
              </a:tr>
              <a:tr h="384175">
                <a:tc>
                  <a:txBody>
                    <a:bodyPr/>
                    <a:lstStyle/>
                    <a:p>
                      <a:pPr algn="ctr">
                        <a:buNone/>
                      </a:pPr>
                      <a:r>
                        <a:rPr lang="en-US" altLang="zh-CN"/>
                        <a:t>6</a:t>
                      </a:r>
                      <a:endParaRPr lang="en-US" altLang="zh-CN"/>
                    </a:p>
                  </a:txBody>
                  <a:tcPr/>
                </a:tc>
                <a:tc>
                  <a:txBody>
                    <a:bodyPr/>
                    <a:lstStyle/>
                    <a:p>
                      <a:pPr algn="ctr">
                        <a:buNone/>
                      </a:pPr>
                      <a:r>
                        <a:rPr lang="en-US" altLang="zh-CN" dirty="0"/>
                        <a:t>20</a:t>
                      </a:r>
                      <a:endParaRPr lang="en-US" altLang="zh-CN" dirty="0"/>
                    </a:p>
                  </a:txBody>
                  <a:tcPr/>
                </a:tc>
                <a:tc>
                  <a:txBody>
                    <a:bodyPr/>
                    <a:lstStyle/>
                    <a:p>
                      <a:pPr algn="ctr">
                        <a:buNone/>
                      </a:pPr>
                      <a:r>
                        <a:rPr lang="zh-CN" altLang="en-US" dirty="0"/>
                        <a:t>？</a:t>
                      </a:r>
                      <a:endParaRPr lang="zh-CN" altLang="en-US" dirty="0"/>
                    </a:p>
                  </a:txBody>
                  <a:tcPr/>
                </a:tc>
              </a:tr>
            </a:tbl>
          </a:graphicData>
        </a:graphic>
      </p:graphicFrame>
      <p:sp>
        <p:nvSpPr>
          <p:cNvPr id="5" name="文本框 4"/>
          <p:cNvSpPr txBox="1"/>
          <p:nvPr/>
        </p:nvSpPr>
        <p:spPr>
          <a:xfrm>
            <a:off x="547370" y="5580380"/>
            <a:ext cx="3844290" cy="368300"/>
          </a:xfrm>
          <a:prstGeom prst="rect">
            <a:avLst/>
          </a:prstGeom>
          <a:noFill/>
        </p:spPr>
        <p:txBody>
          <a:bodyPr wrap="square" rtlCol="0">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案例</a:t>
            </a:r>
            <a:endParaRPr lang="zh-CN" altLang="en-US"/>
          </a:p>
        </p:txBody>
      </p:sp>
      <p:sp>
        <p:nvSpPr>
          <p:cNvPr id="3" name="内容占位符 2"/>
          <p:cNvSpPr>
            <a:spLocks noGrp="1"/>
          </p:cNvSpPr>
          <p:nvPr>
            <p:ph idx="1"/>
          </p:nvPr>
        </p:nvSpPr>
        <p:spPr>
          <a:xfrm>
            <a:off x="423545" y="1196340"/>
            <a:ext cx="11107420" cy="731520"/>
          </a:xfrm>
        </p:spPr>
        <p:txBody>
          <a:bodyPr/>
          <a:lstStyle/>
          <a:p>
            <a:pPr marL="0" indent="0">
              <a:buNone/>
            </a:pPr>
            <a:r>
              <a:rPr lang="zh-CN" altLang="en-US"/>
              <a:t>【案例</a:t>
            </a:r>
            <a:r>
              <a:rPr lang="en-US" altLang="zh-CN"/>
              <a:t>2</a:t>
            </a:r>
            <a:r>
              <a:rPr lang="zh-CN" altLang="en-US"/>
              <a:t>】预测不同工作经验的工资</a:t>
            </a:r>
            <a:endParaRPr lang="zh-CN" altLang="en-US"/>
          </a:p>
          <a:p>
            <a:pPr marL="0" indent="457200" latinLnBrk="0">
              <a:spcBef>
                <a:spcPts val="0"/>
              </a:spcBef>
              <a:buNone/>
            </a:pPr>
            <a:endParaRPr lang="zh-CN" altLang="en-US" b="0"/>
          </a:p>
        </p:txBody>
      </p:sp>
      <p:sp>
        <p:nvSpPr>
          <p:cNvPr id="5" name="文本框 4"/>
          <p:cNvSpPr txBox="1"/>
          <p:nvPr/>
        </p:nvSpPr>
        <p:spPr>
          <a:xfrm>
            <a:off x="547370" y="5580380"/>
            <a:ext cx="3844290" cy="368300"/>
          </a:xfrm>
          <a:prstGeom prst="rect">
            <a:avLst/>
          </a:prstGeom>
          <a:noFill/>
        </p:spPr>
        <p:txBody>
          <a:bodyPr wrap="square" rtlCol="0">
            <a:spAutoFit/>
          </a:bodyPr>
          <a:lstStyle/>
          <a:p>
            <a:endParaRPr lang="zh-CN" altLang="en-US"/>
          </a:p>
        </p:txBody>
      </p:sp>
      <p:sp>
        <p:nvSpPr>
          <p:cNvPr id="6" name="内容占位符 2"/>
          <p:cNvSpPr>
            <a:spLocks noGrp="1"/>
          </p:cNvSpPr>
          <p:nvPr/>
        </p:nvSpPr>
        <p:spPr>
          <a:xfrm>
            <a:off x="423545" y="3273425"/>
            <a:ext cx="11107420" cy="731520"/>
          </a:xfrm>
          <a:prstGeom prst="rect">
            <a:avLst/>
          </a:prstGeom>
          <a:noFill/>
          <a:ln>
            <a:noFill/>
          </a:ln>
        </p:spPr>
        <p:txBody>
          <a:bodyPr vert="horz" wrap="square" lIns="91440" tIns="45720" rIns="91440" bIns="45720" numCol="1" anchor="t" anchorCtr="0" compatLnSpc="1">
            <a:noAutofit/>
          </a:bodyPr>
          <a:lstStyle>
            <a:lvl1pPr marL="361950" indent="-361950" algn="l" rtl="0" eaLnBrk="0" fontAlgn="base" hangingPunct="0">
              <a:lnSpc>
                <a:spcPct val="150000"/>
              </a:lnSpc>
              <a:spcBef>
                <a:spcPct val="20000"/>
              </a:spcBef>
              <a:spcAft>
                <a:spcPct val="0"/>
              </a:spcAft>
              <a:buClr>
                <a:srgbClr val="032089"/>
              </a:buClr>
              <a:buFont typeface="Arial" panose="020B0604020202020204" pitchFamily="34" charset="0"/>
              <a:buChar char="•"/>
              <a:defRPr kumimoji="1" sz="18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84860" indent="-300990" algn="l" rtl="0" eaLnBrk="0" fontAlgn="base" hangingPunct="0">
              <a:lnSpc>
                <a:spcPct val="130000"/>
              </a:lnSpc>
              <a:spcBef>
                <a:spcPct val="20000"/>
              </a:spcBef>
              <a:spcAft>
                <a:spcPct val="0"/>
              </a:spcAft>
              <a:buClr>
                <a:srgbClr val="032089"/>
              </a:buClr>
              <a:buFont typeface="Arial" panose="020B0604020202020204" pitchFamily="34" charset="0"/>
              <a:buChar char="•"/>
              <a:defRPr kumimoji="1" sz="1600" b="0">
                <a:solidFill>
                  <a:schemeClr val="tx1"/>
                </a:solidFill>
                <a:latin typeface="微软雅黑" panose="020B0503020204020204" pitchFamily="34" charset="-122"/>
                <a:ea typeface="微软雅黑" panose="020B0503020204020204" pitchFamily="34" charset="-122"/>
              </a:defRPr>
            </a:lvl2pPr>
            <a:lvl3pPr marL="1208405"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3pPr>
            <a:lvl4pPr marL="1692275"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4pPr>
            <a:lvl5pPr marL="2176780"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a:lstStyle>
          <a:p>
            <a:pPr marL="0" indent="0">
              <a:buNone/>
            </a:pPr>
            <a:r>
              <a:rPr lang="zh-CN" altLang="en-US"/>
              <a:t>【案例</a:t>
            </a:r>
            <a:r>
              <a:rPr lang="en-US" altLang="zh-CN"/>
              <a:t>3</a:t>
            </a:r>
            <a:r>
              <a:rPr lang="zh-CN" altLang="en-US"/>
              <a:t>】对于</a:t>
            </a:r>
            <a:r>
              <a:rPr lang="en-US" altLang="zh-CN"/>
              <a:t>kc_house_data.csv</a:t>
            </a:r>
            <a:r>
              <a:rPr lang="zh-CN" altLang="en-US"/>
              <a:t>中与房价存在线性相关的变量，进行回归分析</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作业：</a:t>
            </a:r>
            <a:endParaRPr lang="zh-CN" altLang="en-US" dirty="0"/>
          </a:p>
        </p:txBody>
      </p:sp>
      <p:sp>
        <p:nvSpPr>
          <p:cNvPr id="4" name="内容占位符 3"/>
          <p:cNvSpPr>
            <a:spLocks noGrp="1"/>
          </p:cNvSpPr>
          <p:nvPr>
            <p:ph idx="10"/>
          </p:nvPr>
        </p:nvSpPr>
        <p:spPr>
          <a:xfrm>
            <a:off x="534431" y="1426573"/>
            <a:ext cx="11107601" cy="426469"/>
          </a:xfrm>
        </p:spPr>
        <p:txBody>
          <a:bodyPr/>
          <a:lstStyle/>
          <a:p>
            <a:r>
              <a:rPr>
                <a:sym typeface="+mn-ea"/>
              </a:rPr>
              <a:t>在学习通提交作业。</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4876" y="1033940"/>
            <a:ext cx="11299825" cy="575310"/>
          </a:xfrm>
        </p:spPr>
        <p:txBody>
          <a:bodyPr/>
          <a:lstStyle/>
          <a:p>
            <a:pPr>
              <a:buFont typeface="Wingdings" panose="05000000000000000000" charset="0"/>
              <a:buChar char="Ø"/>
            </a:pPr>
            <a:r>
              <a:rPr lang="zh-CN" altLang="en-US">
                <a:solidFill>
                  <a:schemeClr val="tx1"/>
                </a:solidFill>
                <a:sym typeface="+mn-ea"/>
              </a:rPr>
              <a:t>房价评估系统</a:t>
            </a:r>
            <a:endParaRPr lang="zh-CN" altLang="en-US">
              <a:solidFill>
                <a:schemeClr val="tx1"/>
              </a:solidFill>
            </a:endParaRPr>
          </a:p>
          <a:p>
            <a:pPr marL="0" indent="0">
              <a:buNone/>
            </a:pPr>
            <a:endParaRPr lang="zh-CN" altLang="en-US">
              <a:solidFill>
                <a:schemeClr val="tx1"/>
              </a:solidFill>
            </a:endParaRPr>
          </a:p>
        </p:txBody>
      </p:sp>
      <p:sp>
        <p:nvSpPr>
          <p:cNvPr id="3" name="标题 2"/>
          <p:cNvSpPr>
            <a:spLocks noGrp="1"/>
          </p:cNvSpPr>
          <p:nvPr>
            <p:ph type="title"/>
          </p:nvPr>
        </p:nvSpPr>
        <p:spPr/>
        <p:txBody>
          <a:bodyPr/>
          <a:lstStyle/>
          <a:p>
            <a:r>
              <a:rPr lang="zh-CN" altLang="en-US">
                <a:sym typeface="+mn-ea"/>
              </a:rPr>
              <a:t>项目背景</a:t>
            </a:r>
            <a:endParaRPr lang="zh-CN" altLang="en-US"/>
          </a:p>
        </p:txBody>
      </p:sp>
      <p:sp>
        <p:nvSpPr>
          <p:cNvPr id="4" name="文本框 3"/>
          <p:cNvSpPr txBox="1"/>
          <p:nvPr/>
        </p:nvSpPr>
        <p:spPr>
          <a:xfrm>
            <a:off x="2896063" y="1689735"/>
            <a:ext cx="1724025" cy="434340"/>
          </a:xfrm>
          <a:prstGeom prst="rect">
            <a:avLst/>
          </a:prstGeom>
          <a:solidFill>
            <a:schemeClr val="tx2">
              <a:lumMod val="20000"/>
              <a:lumOff val="80000"/>
            </a:schemeClr>
          </a:solidFill>
        </p:spPr>
        <p:txBody>
          <a:bodyPr wrap="square" rtlCol="0" anchor="t">
            <a:noAutofit/>
          </a:bodyPr>
          <a:lstStyle/>
          <a:p>
            <a:pPr marL="0" indent="0" algn="ctr">
              <a:buNone/>
            </a:pPr>
            <a:r>
              <a:rPr lang="zh-CN" altLang="en-US">
                <a:latin typeface="+mj-ea"/>
                <a:ea typeface="+mj-ea"/>
                <a:sym typeface="+mn-ea"/>
              </a:rPr>
              <a:t>历史房价信息</a:t>
            </a:r>
            <a:endParaRPr lang="zh-CN" altLang="en-US">
              <a:latin typeface="+mj-ea"/>
              <a:ea typeface="+mj-ea"/>
              <a:sym typeface="+mn-ea"/>
            </a:endParaRPr>
          </a:p>
        </p:txBody>
      </p:sp>
      <p:sp>
        <p:nvSpPr>
          <p:cNvPr id="9" name="文本框 8"/>
          <p:cNvSpPr txBox="1"/>
          <p:nvPr/>
        </p:nvSpPr>
        <p:spPr>
          <a:xfrm>
            <a:off x="6623513" y="1689735"/>
            <a:ext cx="2286000" cy="434340"/>
          </a:xfrm>
          <a:prstGeom prst="rect">
            <a:avLst/>
          </a:prstGeom>
          <a:solidFill>
            <a:schemeClr val="tx2">
              <a:lumMod val="20000"/>
              <a:lumOff val="80000"/>
            </a:schemeClr>
          </a:solidFill>
        </p:spPr>
        <p:txBody>
          <a:bodyPr wrap="square" rtlCol="0" anchor="t">
            <a:noAutofit/>
          </a:bodyPr>
          <a:lstStyle/>
          <a:p>
            <a:pPr marL="0" indent="0">
              <a:buNone/>
            </a:pPr>
            <a:r>
              <a:rPr lang="zh-CN" altLang="en-US">
                <a:latin typeface="+mj-ea"/>
                <a:ea typeface="+mj-ea"/>
                <a:sym typeface="+mn-ea"/>
              </a:rPr>
              <a:t>打算购买房屋的价格</a:t>
            </a:r>
            <a:endParaRPr lang="zh-CN" altLang="en-US">
              <a:latin typeface="+mj-ea"/>
              <a:ea typeface="+mj-ea"/>
              <a:sym typeface="+mn-ea"/>
            </a:endParaRPr>
          </a:p>
        </p:txBody>
      </p:sp>
      <p:sp>
        <p:nvSpPr>
          <p:cNvPr id="15" name="文本框 14"/>
          <p:cNvSpPr txBox="1"/>
          <p:nvPr/>
        </p:nvSpPr>
        <p:spPr>
          <a:xfrm>
            <a:off x="5281758" y="1510030"/>
            <a:ext cx="680085" cy="368300"/>
          </a:xfrm>
          <a:prstGeom prst="rect">
            <a:avLst/>
          </a:prstGeom>
          <a:noFill/>
        </p:spPr>
        <p:txBody>
          <a:bodyPr wrap="square" rtlCol="0" anchor="t">
            <a:spAutoFit/>
          </a:bodyPr>
          <a:lstStyle/>
          <a:p>
            <a:r>
              <a:rPr lang="zh-CN" altLang="en-US">
                <a:latin typeface="+mj-ea"/>
                <a:ea typeface="+mj-ea"/>
                <a:sym typeface="+mn-ea"/>
              </a:rPr>
              <a:t>预测</a:t>
            </a:r>
            <a:endParaRPr lang="zh-CN" altLang="en-US">
              <a:latin typeface="+mj-ea"/>
              <a:ea typeface="+mj-ea"/>
              <a:sym typeface="+mn-ea"/>
            </a:endParaRPr>
          </a:p>
        </p:txBody>
      </p:sp>
      <p:sp>
        <p:nvSpPr>
          <p:cNvPr id="16" name="右箭头 15"/>
          <p:cNvSpPr/>
          <p:nvPr/>
        </p:nvSpPr>
        <p:spPr>
          <a:xfrm>
            <a:off x="4748993" y="1773555"/>
            <a:ext cx="1839595" cy="307975"/>
          </a:xfrm>
          <a:prstGeom prst="rightArrow">
            <a:avLst/>
          </a:prstGeom>
          <a:noFill/>
          <a:ln w="25400" cap="flat" cmpd="sng">
            <a:solidFill>
              <a:schemeClr val="tx2">
                <a:lumMod val="60000"/>
                <a:lumOff val="40000"/>
              </a:schemeClr>
            </a:solidFill>
            <a:prstDash val="solid"/>
            <a:round/>
          </a:ln>
        </p:spPr>
        <p:txBody>
          <a:bodyPr anchor="ctr"/>
          <a:lstStyle/>
          <a:p>
            <a:endParaRPr lang="zh-CN" altLang="en-US">
              <a:ln>
                <a:solidFill>
                  <a:schemeClr val="tx2">
                    <a:lumMod val="60000"/>
                    <a:lumOff val="40000"/>
                  </a:schemeClr>
                </a:solidFill>
              </a:ln>
              <a:solidFill>
                <a:schemeClr val="tx2">
                  <a:lumMod val="40000"/>
                  <a:lumOff val="60000"/>
                </a:schemeClr>
              </a:solidFill>
            </a:endParaRPr>
          </a:p>
        </p:txBody>
      </p:sp>
      <p:graphicFrame>
        <p:nvGraphicFramePr>
          <p:cNvPr id="10" name="表格 9"/>
          <p:cNvGraphicFramePr/>
          <p:nvPr>
            <p:custDataLst>
              <p:tags r:id="rId1"/>
            </p:custDataLst>
          </p:nvPr>
        </p:nvGraphicFramePr>
        <p:xfrm>
          <a:off x="823077" y="3016334"/>
          <a:ext cx="6960870" cy="3169920"/>
        </p:xfrm>
        <a:graphic>
          <a:graphicData uri="http://schemas.openxmlformats.org/drawingml/2006/table">
            <a:tbl>
              <a:tblPr firstRow="1" bandRow="1">
                <a:tableStyleId>{5C22544A-7EE6-4342-B048-85BDC9FD1C3A}</a:tableStyleId>
              </a:tblPr>
              <a:tblGrid>
                <a:gridCol w="3480435"/>
                <a:gridCol w="3480435"/>
              </a:tblGrid>
              <a:tr h="396240">
                <a:tc>
                  <a:txBody>
                    <a:bodyPr/>
                    <a:lstStyle/>
                    <a:p>
                      <a:pPr algn="ctr">
                        <a:buNone/>
                      </a:pPr>
                      <a:r>
                        <a:rPr lang="zh-CN" altLang="en-US" sz="2000" dirty="0"/>
                        <a:t>面积</a:t>
                      </a:r>
                      <a:r>
                        <a:rPr lang="en-US" altLang="zh-CN" sz="2000" dirty="0"/>
                        <a:t>/m</a:t>
                      </a:r>
                      <a:r>
                        <a:rPr lang="en-US" altLang="zh-CN" sz="2000" baseline="30000" dirty="0"/>
                        <a:t>2</a:t>
                      </a:r>
                      <a:endParaRPr lang="en-US" altLang="zh-CN" sz="2000" baseline="30000" dirty="0"/>
                    </a:p>
                  </a:txBody>
                  <a:tcPr/>
                </a:tc>
                <a:tc>
                  <a:txBody>
                    <a:bodyPr/>
                    <a:lstStyle/>
                    <a:p>
                      <a:pPr algn="ctr">
                        <a:buNone/>
                      </a:pPr>
                      <a:r>
                        <a:rPr lang="zh-CN" altLang="en-US" sz="2000"/>
                        <a:t>价格</a:t>
                      </a:r>
                      <a:r>
                        <a:rPr lang="en-US" altLang="zh-CN" sz="2000"/>
                        <a:t>/</a:t>
                      </a:r>
                      <a:r>
                        <a:rPr lang="zh-CN" altLang="en-US" sz="2000"/>
                        <a:t>万元</a:t>
                      </a:r>
                      <a:endParaRPr lang="zh-CN" altLang="en-US" sz="2000"/>
                    </a:p>
                  </a:txBody>
                  <a:tcPr/>
                </a:tc>
              </a:tr>
              <a:tr h="389255">
                <a:tc>
                  <a:txBody>
                    <a:bodyPr/>
                    <a:lstStyle/>
                    <a:p>
                      <a:pPr algn="ctr">
                        <a:buNone/>
                      </a:pPr>
                      <a:r>
                        <a:rPr lang="en-US" altLang="zh-CN" sz="2000" dirty="0"/>
                        <a:t>123</a:t>
                      </a:r>
                      <a:endParaRPr lang="en-US" altLang="zh-CN" sz="2000" dirty="0"/>
                    </a:p>
                  </a:txBody>
                  <a:tcPr/>
                </a:tc>
                <a:tc>
                  <a:txBody>
                    <a:bodyPr/>
                    <a:lstStyle/>
                    <a:p>
                      <a:pPr algn="ctr">
                        <a:buNone/>
                      </a:pPr>
                      <a:r>
                        <a:rPr lang="en-US" altLang="zh-CN" sz="2000" dirty="0"/>
                        <a:t>250</a:t>
                      </a:r>
                      <a:endParaRPr lang="en-US" altLang="zh-CN" sz="2000" dirty="0"/>
                    </a:p>
                  </a:txBody>
                  <a:tcPr/>
                </a:tc>
              </a:tr>
              <a:tr h="389255">
                <a:tc>
                  <a:txBody>
                    <a:bodyPr/>
                    <a:lstStyle/>
                    <a:p>
                      <a:pPr algn="ctr">
                        <a:buNone/>
                      </a:pPr>
                      <a:r>
                        <a:rPr lang="en-US" altLang="zh-CN" sz="2000"/>
                        <a:t>150</a:t>
                      </a:r>
                      <a:endParaRPr lang="en-US" altLang="zh-CN" sz="2000"/>
                    </a:p>
                  </a:txBody>
                  <a:tcPr/>
                </a:tc>
                <a:tc>
                  <a:txBody>
                    <a:bodyPr/>
                    <a:lstStyle/>
                    <a:p>
                      <a:pPr algn="ctr">
                        <a:buNone/>
                      </a:pPr>
                      <a:r>
                        <a:rPr lang="en-US" altLang="zh-CN" sz="2000" dirty="0"/>
                        <a:t>320</a:t>
                      </a:r>
                      <a:endParaRPr lang="en-US" altLang="zh-CN" sz="2000" dirty="0"/>
                    </a:p>
                  </a:txBody>
                  <a:tcPr/>
                </a:tc>
              </a:tr>
              <a:tr h="389255">
                <a:tc>
                  <a:txBody>
                    <a:bodyPr/>
                    <a:lstStyle/>
                    <a:p>
                      <a:pPr algn="ctr">
                        <a:buNone/>
                      </a:pPr>
                      <a:r>
                        <a:rPr lang="en-US" altLang="zh-CN" sz="2000"/>
                        <a:t>87</a:t>
                      </a:r>
                      <a:endParaRPr lang="en-US" altLang="zh-CN" sz="2000"/>
                    </a:p>
                  </a:txBody>
                  <a:tcPr/>
                </a:tc>
                <a:tc>
                  <a:txBody>
                    <a:bodyPr/>
                    <a:lstStyle/>
                    <a:p>
                      <a:pPr algn="ctr">
                        <a:buNone/>
                      </a:pPr>
                      <a:r>
                        <a:rPr lang="en-US" altLang="zh-CN" sz="2000" dirty="0"/>
                        <a:t>160</a:t>
                      </a:r>
                      <a:endParaRPr lang="en-US" altLang="zh-CN" sz="2000" dirty="0"/>
                    </a:p>
                  </a:txBody>
                  <a:tcPr/>
                </a:tc>
              </a:tr>
              <a:tr h="389255">
                <a:tc>
                  <a:txBody>
                    <a:bodyPr/>
                    <a:lstStyle/>
                    <a:p>
                      <a:pPr algn="ctr">
                        <a:buNone/>
                      </a:pPr>
                      <a:r>
                        <a:rPr lang="en-US" altLang="zh-CN" sz="2000"/>
                        <a:t>102</a:t>
                      </a:r>
                      <a:endParaRPr lang="en-US" altLang="zh-CN" sz="2000"/>
                    </a:p>
                  </a:txBody>
                  <a:tcPr/>
                </a:tc>
                <a:tc>
                  <a:txBody>
                    <a:bodyPr/>
                    <a:lstStyle/>
                    <a:p>
                      <a:pPr algn="ctr">
                        <a:buNone/>
                      </a:pPr>
                      <a:r>
                        <a:rPr lang="en-US" altLang="zh-CN" sz="2000" dirty="0"/>
                        <a:t>220</a:t>
                      </a:r>
                      <a:endParaRPr lang="en-US" altLang="zh-CN" sz="2000" dirty="0"/>
                    </a:p>
                  </a:txBody>
                  <a:tcPr/>
                </a:tc>
              </a:tr>
              <a:tr h="389255">
                <a:tc>
                  <a:txBody>
                    <a:bodyPr/>
                    <a:lstStyle/>
                    <a:p>
                      <a:pPr algn="ctr">
                        <a:buNone/>
                      </a:pPr>
                      <a:r>
                        <a:rPr lang="en-US" altLang="zh-CN" sz="2000"/>
                        <a:t>96</a:t>
                      </a:r>
                      <a:endParaRPr lang="en-US" altLang="zh-CN" sz="2000"/>
                    </a:p>
                  </a:txBody>
                  <a:tcPr/>
                </a:tc>
                <a:tc>
                  <a:txBody>
                    <a:bodyPr/>
                    <a:lstStyle/>
                    <a:p>
                      <a:pPr algn="ctr">
                        <a:buNone/>
                      </a:pPr>
                      <a:r>
                        <a:rPr lang="en-US" altLang="zh-CN" sz="2000" dirty="0"/>
                        <a:t>200</a:t>
                      </a:r>
                      <a:endParaRPr lang="en-US" altLang="zh-CN" sz="2000" dirty="0"/>
                    </a:p>
                  </a:txBody>
                  <a:tcPr/>
                </a:tc>
              </a:tr>
              <a:tr h="389255">
                <a:tc>
                  <a:txBody>
                    <a:bodyPr/>
                    <a:lstStyle/>
                    <a:p>
                      <a:pPr algn="ctr">
                        <a:buNone/>
                      </a:pPr>
                      <a:r>
                        <a:rPr lang="en-US" altLang="zh-CN" sz="2000"/>
                        <a:t>65</a:t>
                      </a:r>
                      <a:endParaRPr lang="en-US" altLang="zh-CN" sz="2000"/>
                    </a:p>
                  </a:txBody>
                  <a:tcPr/>
                </a:tc>
                <a:tc>
                  <a:txBody>
                    <a:bodyPr/>
                    <a:lstStyle/>
                    <a:p>
                      <a:pPr algn="ctr">
                        <a:buNone/>
                      </a:pPr>
                      <a:r>
                        <a:rPr lang="en-US" altLang="zh-CN" sz="2000" dirty="0"/>
                        <a:t>130</a:t>
                      </a:r>
                      <a:endParaRPr lang="en-US" altLang="zh-CN" sz="2000" dirty="0"/>
                    </a:p>
                  </a:txBody>
                  <a:tcPr/>
                </a:tc>
              </a:tr>
              <a:tr h="389255">
                <a:tc>
                  <a:txBody>
                    <a:bodyPr/>
                    <a:lstStyle/>
                    <a:p>
                      <a:pPr algn="ctr">
                        <a:buNone/>
                      </a:pPr>
                      <a:r>
                        <a:rPr lang="en-US" altLang="zh-CN" sz="2000"/>
                        <a:t>90</a:t>
                      </a:r>
                      <a:endParaRPr lang="en-US" altLang="zh-CN" sz="2000"/>
                    </a:p>
                  </a:txBody>
                  <a:tcPr/>
                </a:tc>
                <a:tc>
                  <a:txBody>
                    <a:bodyPr/>
                    <a:lstStyle/>
                    <a:p>
                      <a:pPr algn="ctr">
                        <a:buNone/>
                      </a:pPr>
                      <a:r>
                        <a:rPr lang="zh-CN" altLang="en-US" sz="2000" b="1" dirty="0">
                          <a:solidFill>
                            <a:srgbClr val="FF0000"/>
                          </a:solidFill>
                        </a:rPr>
                        <a:t>？</a:t>
                      </a:r>
                      <a:endParaRPr lang="zh-CN" altLang="en-US" sz="2000" b="1" dirty="0">
                        <a:solidFill>
                          <a:srgbClr val="FF0000"/>
                        </a:solidFill>
                      </a:endParaRPr>
                    </a:p>
                  </a:txBody>
                  <a:tcPr/>
                </a:tc>
              </a:tr>
            </a:tbl>
          </a:graphicData>
        </a:graphic>
      </p:graphicFrame>
      <p:sp>
        <p:nvSpPr>
          <p:cNvPr id="11" name="文本框 10"/>
          <p:cNvSpPr txBox="1"/>
          <p:nvPr/>
        </p:nvSpPr>
        <p:spPr>
          <a:xfrm>
            <a:off x="3294755" y="2502232"/>
            <a:ext cx="2658110" cy="36830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rPr>
              <a:t>房屋面积</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价格表</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8436517" y="3567196"/>
            <a:ext cx="3238064" cy="923330"/>
          </a:xfrm>
          <a:prstGeom prst="rect">
            <a:avLst/>
          </a:prstGeom>
          <a:noFill/>
        </p:spPr>
        <p:txBody>
          <a:bodyPr wrap="square" rtlCol="0" anchor="t">
            <a:spAutoFit/>
          </a:body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sym typeface="+mn-ea"/>
              </a:rPr>
              <a:t>预测</a:t>
            </a:r>
            <a:r>
              <a:rPr lang="zh-CN" altLang="en-US" b="1" dirty="0" smtClean="0">
                <a:solidFill>
                  <a:srgbClr val="FF0000"/>
                </a:solidFill>
                <a:latin typeface="微软雅黑" panose="020B0503020204020204" pitchFamily="34" charset="-122"/>
                <a:ea typeface="微软雅黑" panose="020B0503020204020204" pitchFamily="34" charset="-122"/>
                <a:sym typeface="+mn-ea"/>
              </a:rPr>
              <a:t>：</a:t>
            </a:r>
            <a:r>
              <a:rPr lang="zh-CN" altLang="en-US" b="1" dirty="0" smtClean="0">
                <a:latin typeface="微软雅黑" panose="020B0503020204020204" pitchFamily="34" charset="-122"/>
                <a:ea typeface="微软雅黑" panose="020B0503020204020204" pitchFamily="34" charset="-122"/>
                <a:sym typeface="+mn-ea"/>
              </a:rPr>
              <a:t>面积</a:t>
            </a:r>
            <a:r>
              <a:rPr lang="zh-CN" altLang="en-US" b="1" dirty="0">
                <a:latin typeface="微软雅黑" panose="020B0503020204020204" pitchFamily="34" charset="-122"/>
                <a:ea typeface="微软雅黑" panose="020B0503020204020204" pitchFamily="34" charset="-122"/>
                <a:sym typeface="+mn-ea"/>
              </a:rPr>
              <a:t>是</a:t>
            </a:r>
            <a:r>
              <a:rPr lang="en-US" altLang="zh-CN" b="1" dirty="0" smtClean="0">
                <a:latin typeface="微软雅黑" panose="020B0503020204020204" pitchFamily="34" charset="-122"/>
                <a:ea typeface="微软雅黑" panose="020B0503020204020204" pitchFamily="34" charset="-122"/>
                <a:sym typeface="+mn-ea"/>
              </a:rPr>
              <a:t>90m</a:t>
            </a:r>
            <a:r>
              <a:rPr lang="en-US" altLang="zh-CN" b="1" baseline="30000" dirty="0" smtClean="0">
                <a:latin typeface="微软雅黑" panose="020B0503020204020204" pitchFamily="34" charset="-122"/>
                <a:ea typeface="微软雅黑" panose="020B0503020204020204" pitchFamily="34" charset="-122"/>
                <a:sym typeface="+mn-ea"/>
              </a:rPr>
              <a:t>2</a:t>
            </a:r>
            <a:r>
              <a:rPr lang="zh-CN" altLang="en-US" b="1" dirty="0">
                <a:latin typeface="微软雅黑" panose="020B0503020204020204" pitchFamily="34" charset="-122"/>
                <a:ea typeface="微软雅黑" panose="020B0503020204020204" pitchFamily="34" charset="-122"/>
                <a:sym typeface="+mn-ea"/>
              </a:rPr>
              <a:t>的</a:t>
            </a:r>
            <a:r>
              <a:rPr lang="zh-CN" altLang="en-US" b="1" dirty="0" smtClean="0">
                <a:latin typeface="微软雅黑" panose="020B0503020204020204" pitchFamily="34" charset="-122"/>
                <a:ea typeface="微软雅黑" panose="020B0503020204020204" pitchFamily="34" charset="-122"/>
                <a:sym typeface="+mn-ea"/>
              </a:rPr>
              <a:t>价格多少呢</a:t>
            </a:r>
            <a:r>
              <a:rPr lang="zh-CN" altLang="en-US" b="1" dirty="0">
                <a:latin typeface="微软雅黑" panose="020B0503020204020204" pitchFamily="34" charset="-122"/>
                <a:ea typeface="微软雅黑" panose="020B0503020204020204" pitchFamily="34" charset="-122"/>
                <a:sym typeface="+mn-ea"/>
              </a:rPr>
              <a:t>？</a:t>
            </a:r>
            <a:endParaRPr lang="zh-CN" altLang="en-US" b="1"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stretch>
            <a:fillRect/>
          </a:stretch>
        </p:blipFill>
        <p:spPr>
          <a:xfrm>
            <a:off x="765113" y="1608316"/>
            <a:ext cx="6080936" cy="4082080"/>
          </a:xfrm>
          <a:prstGeom prst="rect">
            <a:avLst/>
          </a:prstGeom>
        </p:spPr>
      </p:pic>
      <p:cxnSp>
        <p:nvCxnSpPr>
          <p:cNvPr id="5" name="直接连接符 4"/>
          <p:cNvCxnSpPr/>
          <p:nvPr/>
        </p:nvCxnSpPr>
        <p:spPr>
          <a:xfrm flipV="1">
            <a:off x="2971397" y="4188871"/>
            <a:ext cx="0" cy="1143939"/>
          </a:xfrm>
          <a:prstGeom prst="line">
            <a:avLst/>
          </a:prstGeom>
          <a:ln>
            <a:prstDash val="sysDash"/>
          </a:ln>
        </p:spPr>
        <p:style>
          <a:lnRef idx="2">
            <a:schemeClr val="accent1"/>
          </a:lnRef>
          <a:fillRef idx="0">
            <a:srgbClr val="FFFFFF"/>
          </a:fillRef>
          <a:effectRef idx="0">
            <a:srgbClr val="FFFFFF"/>
          </a:effectRef>
          <a:fontRef idx="minor">
            <a:schemeClr val="tx1"/>
          </a:fontRef>
        </p:style>
      </p:cxnSp>
      <p:cxnSp>
        <p:nvCxnSpPr>
          <p:cNvPr id="6" name="直接连接符 5"/>
          <p:cNvCxnSpPr/>
          <p:nvPr/>
        </p:nvCxnSpPr>
        <p:spPr>
          <a:xfrm flipH="1" flipV="1">
            <a:off x="1231119" y="4188871"/>
            <a:ext cx="1740279" cy="16455"/>
          </a:xfrm>
          <a:prstGeom prst="line">
            <a:avLst/>
          </a:prstGeom>
          <a:ln>
            <a:prstDash val="sysDash"/>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2740921" y="5342326"/>
            <a:ext cx="819619" cy="338554"/>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90</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标题 2"/>
          <p:cNvSpPr>
            <a:spLocks noGrp="1"/>
          </p:cNvSpPr>
          <p:nvPr>
            <p:ph type="title"/>
          </p:nvPr>
        </p:nvSpPr>
        <p:spPr>
          <a:xfrm>
            <a:off x="254876" y="359079"/>
            <a:ext cx="10972801" cy="528176"/>
          </a:xfrm>
        </p:spPr>
        <p:txBody>
          <a:bodyPr/>
          <a:lstStyle/>
          <a:p>
            <a:r>
              <a:rPr lang="zh-CN" altLang="en-US" dirty="0" smtClean="0"/>
              <a:t>项目背景</a:t>
            </a:r>
            <a:endParaRPr lang="zh-CN" altLang="en-US" dirty="0"/>
          </a:p>
        </p:txBody>
      </p:sp>
      <p:sp>
        <p:nvSpPr>
          <p:cNvPr id="18" name="文本框 17"/>
          <p:cNvSpPr txBox="1"/>
          <p:nvPr/>
        </p:nvSpPr>
        <p:spPr>
          <a:xfrm>
            <a:off x="6798851" y="2431687"/>
            <a:ext cx="5274993" cy="1753235"/>
          </a:xfrm>
          <a:prstGeom prst="rect">
            <a:avLst/>
          </a:prstGeom>
          <a:noFill/>
        </p:spPr>
        <p:txBody>
          <a:bodyPr wrap="square" rtlCol="0">
            <a:spAutoFit/>
          </a:bodyPr>
          <a:lstStyle/>
          <a:p>
            <a:pPr>
              <a:lnSpc>
                <a:spcPct val="150000"/>
              </a:lnSpc>
            </a:pPr>
            <a:r>
              <a:rPr lang="zh-CN" altLang="en-US" dirty="0" smtClean="0">
                <a:latin typeface="+mn-ea"/>
                <a:ea typeface="+mn-ea"/>
              </a:rPr>
              <a:t>数据：坐标系中的点</a:t>
            </a:r>
            <a:endParaRPr lang="en-US" altLang="zh-CN" dirty="0" smtClean="0">
              <a:latin typeface="+mn-ea"/>
              <a:ea typeface="+mn-ea"/>
            </a:endParaRPr>
          </a:p>
          <a:p>
            <a:pPr>
              <a:lnSpc>
                <a:spcPct val="150000"/>
              </a:lnSpc>
            </a:pPr>
            <a:r>
              <a:rPr lang="zh-CN" altLang="en-US" dirty="0" smtClean="0">
                <a:latin typeface="+mn-ea"/>
                <a:ea typeface="+mn-ea"/>
              </a:rPr>
              <a:t>直线：回归模型</a:t>
            </a:r>
            <a:endParaRPr lang="en-US" altLang="zh-CN" dirty="0" smtClean="0">
              <a:latin typeface="+mn-ea"/>
              <a:ea typeface="+mn-ea"/>
            </a:endParaRPr>
          </a:p>
          <a:p>
            <a:pPr>
              <a:lnSpc>
                <a:spcPct val="150000"/>
              </a:lnSpc>
            </a:pPr>
            <a:r>
              <a:rPr lang="zh-CN" altLang="en-US" dirty="0" smtClean="0">
                <a:latin typeface="+mn-ea"/>
                <a:ea typeface="+mn-ea"/>
              </a:rPr>
              <a:t>回归：就是找到这一条直线，让所有点离它最近</a:t>
            </a:r>
            <a:endParaRPr lang="zh-CN" altLang="en-US" dirty="0" smtClean="0">
              <a:latin typeface="+mn-ea"/>
              <a:ea typeface="+mn-ea"/>
            </a:endParaRPr>
          </a:p>
          <a:p>
            <a:pPr>
              <a:lnSpc>
                <a:spcPct val="150000"/>
              </a:lnSpc>
            </a:pPr>
            <a:r>
              <a:rPr lang="zh-CN" altLang="en-US" dirty="0">
                <a:latin typeface="+mn-ea"/>
                <a:ea typeface="+mn-ea"/>
              </a:rPr>
              <a:t>预测值：直线的</a:t>
            </a:r>
            <a:r>
              <a:rPr lang="en-US" altLang="zh-CN" dirty="0">
                <a:latin typeface="+mn-ea"/>
                <a:ea typeface="+mn-ea"/>
              </a:rPr>
              <a:t>y</a:t>
            </a:r>
            <a:r>
              <a:rPr lang="zh-CN" altLang="en-US" dirty="0">
                <a:latin typeface="+mn-ea"/>
                <a:ea typeface="+mn-ea"/>
              </a:rPr>
              <a:t>值</a:t>
            </a:r>
            <a:endParaRPr lang="zh-CN" altLang="en-US" dirty="0">
              <a:latin typeface="+mn-ea"/>
              <a:ea typeface="+mn-ea"/>
            </a:endParaRPr>
          </a:p>
        </p:txBody>
      </p:sp>
      <p:sp>
        <p:nvSpPr>
          <p:cNvPr id="9" name="文本框 8"/>
          <p:cNvSpPr txBox="1"/>
          <p:nvPr/>
        </p:nvSpPr>
        <p:spPr>
          <a:xfrm>
            <a:off x="3233420" y="5680710"/>
            <a:ext cx="1236345" cy="368300"/>
          </a:xfrm>
          <a:prstGeom prst="rect">
            <a:avLst/>
          </a:prstGeom>
        </p:spPr>
        <p:txBody>
          <a:bodyPr wrap="square">
            <a:spAutoFit/>
            <a:extLst>
              <a:ext uri="{4A0BC546-FE56-4ADE-93B0-CB8AF2F6F144}">
                <wpsdc:textFrameExt xmlns:wpsdc="http://www.wps.cn/officeDocument/2022/drawingmlCustomData" type="text"/>
              </a:ext>
            </a:extLst>
          </a:bodyPr>
          <a:lstStyle/>
          <a:p>
            <a:pPr algn="l"/>
            <a:r>
              <a:rPr lang="zh-CN" altLang="en-US" sz="1800" dirty="0" smtClean="0">
                <a:latin typeface="Arial" panose="020B0604020202020204" pitchFamily="34" charset="0"/>
                <a:ea typeface="微软雅黑" panose="020B0503020204020204" pitchFamily="34" charset="-122"/>
              </a:rPr>
              <a:t>房屋</a:t>
            </a:r>
            <a:r>
              <a:rPr lang="zh-CN" altLang="en-US" sz="1800" dirty="0">
                <a:latin typeface="Arial" panose="020B0604020202020204" pitchFamily="34" charset="0"/>
                <a:ea typeface="微软雅黑" panose="020B0503020204020204" pitchFamily="34" charset="-122"/>
              </a:rPr>
              <a:t>面积</a:t>
            </a:r>
            <a:endParaRPr lang="zh-CN" altLang="en-US" sz="1800" dirty="0">
              <a:latin typeface="Arial" panose="020B0604020202020204" pitchFamily="34" charset="0"/>
              <a:ea typeface="微软雅黑" panose="020B0503020204020204" pitchFamily="34" charset="-122"/>
            </a:endParaRPr>
          </a:p>
        </p:txBody>
      </p:sp>
      <p:sp>
        <p:nvSpPr>
          <p:cNvPr id="2" name="内容占位符 1"/>
          <p:cNvSpPr>
            <a:spLocks noGrp="1"/>
          </p:cNvSpPr>
          <p:nvPr>
            <p:ph idx="1"/>
          </p:nvPr>
        </p:nvSpPr>
        <p:spPr>
          <a:xfrm>
            <a:off x="254876" y="1033940"/>
            <a:ext cx="11299825" cy="575310"/>
          </a:xfrm>
        </p:spPr>
        <p:txBody>
          <a:bodyPr/>
          <a:lstStyle/>
          <a:p>
            <a:pPr>
              <a:buFont typeface="Wingdings" panose="05000000000000000000" charset="0"/>
              <a:buChar char="Ø"/>
            </a:pPr>
            <a:r>
              <a:rPr lang="zh-CN" altLang="en-US">
                <a:solidFill>
                  <a:schemeClr val="tx1"/>
                </a:solidFill>
                <a:sym typeface="+mn-ea"/>
              </a:rPr>
              <a:t>房价评估系统</a:t>
            </a:r>
            <a:endParaRPr lang="zh-CN" altLang="en-US">
              <a:solidFill>
                <a:schemeClr val="tx1"/>
              </a:solidFill>
            </a:endParaRPr>
          </a:p>
          <a:p>
            <a:pPr marL="0" indent="0">
              <a:buNone/>
            </a:pPr>
            <a:endParaRPr lang="zh-CN" altLang="en-US">
              <a:solidFill>
                <a:schemeClr val="tx1"/>
              </a:solidFill>
            </a:endParaRPr>
          </a:p>
        </p:txBody>
      </p:sp>
      <p:sp>
        <p:nvSpPr>
          <p:cNvPr id="3" name="文本框 2"/>
          <p:cNvSpPr txBox="1"/>
          <p:nvPr/>
        </p:nvSpPr>
        <p:spPr>
          <a:xfrm>
            <a:off x="351790" y="3106420"/>
            <a:ext cx="588645" cy="645160"/>
          </a:xfrm>
          <a:prstGeom prst="rect">
            <a:avLst/>
          </a:prstGeom>
        </p:spPr>
        <p:txBody>
          <a:bodyPr wrap="square">
            <a:spAutoFit/>
            <a:extLst>
              <a:ext uri="{4A0BC546-FE56-4ADE-93B0-CB8AF2F6F144}">
                <wpsdc:textFrameExt xmlns:wpsdc="http://www.wps.cn/officeDocument/2022/drawingmlCustomData" type="text"/>
              </a:ext>
            </a:extLst>
          </a:bodyPr>
          <a:lstStyle/>
          <a:p>
            <a:pPr algn="l"/>
            <a:r>
              <a:rPr lang="zh-CN" altLang="en-US" sz="1800" dirty="0">
                <a:latin typeface="Arial" panose="020B0604020202020204" pitchFamily="34" charset="0"/>
                <a:ea typeface="微软雅黑" panose="020B0503020204020204" pitchFamily="34" charset="-122"/>
              </a:rPr>
              <a:t>房价</a:t>
            </a:r>
            <a:endParaRPr lang="zh-CN" altLang="en-US" sz="1800" dirty="0">
              <a:latin typeface="Arial" panose="020B0604020202020204" pitchFamily="34" charset="0"/>
              <a:ea typeface="微软雅黑" panose="020B0503020204020204" pitchFamily="34" charset="-122"/>
            </a:endParaRPr>
          </a:p>
        </p:txBody>
      </p:sp>
      <p:sp>
        <p:nvSpPr>
          <p:cNvPr id="4" name="文本框 3"/>
          <p:cNvSpPr txBox="1"/>
          <p:nvPr/>
        </p:nvSpPr>
        <p:spPr>
          <a:xfrm>
            <a:off x="6894830" y="5883275"/>
            <a:ext cx="4555490" cy="368300"/>
          </a:xfrm>
          <a:prstGeom prst="rect">
            <a:avLst/>
          </a:prstGeom>
          <a:noFill/>
        </p:spPr>
        <p:txBody>
          <a:bodyPr wrap="square" rtlCol="0" anchor="t">
            <a:spAutoFit/>
          </a:bodyPr>
          <a:p>
            <a:r>
              <a:rPr lang="zh-CN" altLang="en-US" b="1">
                <a:solidFill>
                  <a:srgbClr val="FF0000"/>
                </a:solidFill>
                <a:latin typeface="楷体" panose="02010609060101010101" charset="-122"/>
                <a:ea typeface="楷体" panose="02010609060101010101" charset="-122"/>
                <a:cs typeface="楷体" panose="02010609060101010101" charset="-122"/>
              </a:rPr>
              <a:t>实训例题1：房价评估系统（最小二乘法）</a:t>
            </a:r>
            <a:endParaRPr lang="zh-CN" altLang="en-US" b="1">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什么是回归</a:t>
            </a:r>
            <a:endParaRPr lang="zh-CN" altLang="en-US" dirty="0"/>
          </a:p>
        </p:txBody>
      </p:sp>
      <p:sp>
        <p:nvSpPr>
          <p:cNvPr id="2" name="内容占位符 1"/>
          <p:cNvSpPr>
            <a:spLocks noGrp="1"/>
          </p:cNvSpPr>
          <p:nvPr>
            <p:ph idx="1"/>
          </p:nvPr>
        </p:nvSpPr>
        <p:spPr>
          <a:xfrm>
            <a:off x="287655" y="1819910"/>
            <a:ext cx="7005955" cy="1464945"/>
          </a:xfrm>
        </p:spPr>
        <p:txBody>
          <a:bodyPr/>
          <a:lstStyle/>
          <a:p>
            <a:pPr lvl="1">
              <a:lnSpc>
                <a:spcPct val="150000"/>
              </a:lnSpc>
            </a:pPr>
            <a:r>
              <a:rPr lang="zh-CN" altLang="en-US" sz="1800" dirty="0"/>
              <a:t>定义：分析自变量</a:t>
            </a:r>
            <a:r>
              <a:rPr lang="zh-CN" altLang="en-US" sz="1800" dirty="0" smtClean="0"/>
              <a:t>与因变量</a:t>
            </a:r>
            <a:r>
              <a:rPr lang="zh-CN" altLang="en-US" sz="1800" dirty="0"/>
              <a:t>之间的</a:t>
            </a:r>
            <a:r>
              <a:rPr lang="zh-CN" altLang="en-US" dirty="0" smtClean="0"/>
              <a:t>关系</a:t>
            </a:r>
            <a:endParaRPr lang="en-US" altLang="zh-CN" dirty="0" smtClean="0"/>
          </a:p>
          <a:p>
            <a:pPr lvl="1">
              <a:lnSpc>
                <a:spcPct val="150000"/>
              </a:lnSpc>
            </a:pPr>
            <a:r>
              <a:rPr lang="zh-CN" altLang="en-US" dirty="0" smtClean="0">
                <a:sym typeface="+mn-ea"/>
              </a:rPr>
              <a:t>过程：建立一个数学模型，来描述因变量和自变量的关系</a:t>
            </a:r>
            <a:endParaRPr lang="zh-CN" altLang="en-US" dirty="0" smtClean="0">
              <a:sym typeface="+mn-ea"/>
            </a:endParaRPr>
          </a:p>
          <a:p>
            <a:pPr lvl="1">
              <a:lnSpc>
                <a:spcPct val="150000"/>
              </a:lnSpc>
            </a:pPr>
            <a:r>
              <a:rPr lang="zh-CN" altLang="en-US" dirty="0">
                <a:sym typeface="+mn-ea"/>
              </a:rPr>
              <a:t>目的：</a:t>
            </a:r>
            <a:r>
              <a:rPr lang="zh-CN" altLang="en-US" dirty="0" smtClean="0">
                <a:sym typeface="+mn-ea"/>
              </a:rPr>
              <a:t>预测，比如预测明天的气温、预测股票走势等</a:t>
            </a:r>
            <a:endParaRPr lang="zh-CN" altLang="en-US" dirty="0" smtClean="0"/>
          </a:p>
          <a:p>
            <a:pPr lvl="1">
              <a:lnSpc>
                <a:spcPct val="150000"/>
              </a:lnSpc>
            </a:pPr>
            <a:endParaRPr lang="zh-CN" altLang="en-US" dirty="0" smtClean="0">
              <a:sym typeface="+mn-ea"/>
            </a:endParaRPr>
          </a:p>
        </p:txBody>
      </p:sp>
      <p:grpSp>
        <p:nvGrpSpPr>
          <p:cNvPr id="20" name="组合 19"/>
          <p:cNvGrpSpPr/>
          <p:nvPr/>
        </p:nvGrpSpPr>
        <p:grpSpPr>
          <a:xfrm>
            <a:off x="7964805" y="1819910"/>
            <a:ext cx="3262630" cy="1252723"/>
            <a:chOff x="4125017" y="3646221"/>
            <a:chExt cx="3052255" cy="1170757"/>
          </a:xfrm>
        </p:grpSpPr>
        <mc:AlternateContent xmlns:mc="http://schemas.openxmlformats.org/markup-compatibility/2006">
          <mc:Choice xmlns:a14="http://schemas.microsoft.com/office/drawing/2010/main" Requires="a14">
            <p:sp>
              <p:nvSpPr>
                <p:cNvPr id="4" name="文本框 3"/>
                <p:cNvSpPr txBox="1"/>
                <p:nvPr/>
              </p:nvSpPr>
              <p:spPr>
                <a:xfrm>
                  <a:off x="5016428" y="3646221"/>
                  <a:ext cx="1558056" cy="40236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oMath>
                    </m:oMathPara>
                  </a14:m>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5016428" y="3646221"/>
                  <a:ext cx="1558056" cy="402360"/>
                </a:xfrm>
                <a:prstGeom prst="rect">
                  <a:avLst/>
                </a:prstGeom>
                <a:blipFill rotWithShape="1">
                  <a:blip r:embed="rId1"/>
                </a:blipFill>
              </p:spPr>
              <p:txBody>
                <a:bodyPr/>
                <a:lstStyle/>
                <a:p>
                  <a:r>
                    <a:rPr lang="zh-CN" altLang="en-US">
                      <a:noFill/>
                    </a:rPr>
                    <a:t> </a:t>
                  </a:r>
                </a:p>
              </p:txBody>
            </p:sp>
          </mc:Fallback>
        </mc:AlternateContent>
        <p:cxnSp>
          <p:nvCxnSpPr>
            <p:cNvPr id="7" name="直接连接符 6"/>
            <p:cNvCxnSpPr/>
            <p:nvPr/>
          </p:nvCxnSpPr>
          <p:spPr>
            <a:xfrm flipH="1">
              <a:off x="4735468" y="4035620"/>
              <a:ext cx="403562" cy="46997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25017" y="4444290"/>
              <a:ext cx="1220902" cy="372688"/>
            </a:xfrm>
            <a:prstGeom prst="rect">
              <a:avLst/>
            </a:prstGeom>
            <a:noFill/>
          </p:spPr>
          <p:txBody>
            <a:bodyPr wrap="square" rtlCol="0">
              <a:spAutoFit/>
            </a:bodyPr>
            <a:lstStyle/>
            <a:p>
              <a:r>
                <a:rPr lang="zh-CN" altLang="en-US" sz="2000" dirty="0">
                  <a:latin typeface="+mj-ea"/>
                  <a:ea typeface="+mj-ea"/>
                </a:rPr>
                <a:t>因变量</a:t>
              </a:r>
              <a:endParaRPr lang="zh-CN" altLang="en-US" sz="2000" dirty="0">
                <a:latin typeface="+mj-ea"/>
                <a:ea typeface="+mj-ea"/>
              </a:endParaRPr>
            </a:p>
          </p:txBody>
        </p:sp>
        <p:sp>
          <p:nvSpPr>
            <p:cNvPr id="16" name="文本框 15"/>
            <p:cNvSpPr txBox="1"/>
            <p:nvPr/>
          </p:nvSpPr>
          <p:spPr>
            <a:xfrm>
              <a:off x="5956370" y="4444290"/>
              <a:ext cx="1220902" cy="372688"/>
            </a:xfrm>
            <a:prstGeom prst="rect">
              <a:avLst/>
            </a:prstGeom>
            <a:noFill/>
          </p:spPr>
          <p:txBody>
            <a:bodyPr wrap="square" rtlCol="0">
              <a:spAutoFit/>
            </a:bodyPr>
            <a:lstStyle/>
            <a:p>
              <a:r>
                <a:rPr lang="zh-CN" altLang="en-US" sz="2000" dirty="0" smtClean="0">
                  <a:latin typeface="+mj-ea"/>
                  <a:ea typeface="+mj-ea"/>
                </a:rPr>
                <a:t>自变量</a:t>
              </a:r>
              <a:endParaRPr lang="zh-CN" altLang="en-US" sz="2000" dirty="0">
                <a:latin typeface="+mj-ea"/>
                <a:ea typeface="+mj-ea"/>
              </a:endParaRPr>
            </a:p>
          </p:txBody>
        </p:sp>
        <p:cxnSp>
          <p:nvCxnSpPr>
            <p:cNvPr id="18" name="直接连接符 17"/>
            <p:cNvCxnSpPr/>
            <p:nvPr/>
          </p:nvCxnSpPr>
          <p:spPr>
            <a:xfrm>
              <a:off x="6176031" y="4025714"/>
              <a:ext cx="322572" cy="50740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圆角矩形 7"/>
          <p:cNvSpPr/>
          <p:nvPr/>
        </p:nvSpPr>
        <p:spPr>
          <a:xfrm>
            <a:off x="287655" y="1038225"/>
            <a:ext cx="135572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回归</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28" name="文本框 27"/>
          <p:cNvSpPr txBox="1"/>
          <p:nvPr/>
        </p:nvSpPr>
        <p:spPr>
          <a:xfrm>
            <a:off x="6993255" y="3820795"/>
            <a:ext cx="4914265" cy="922020"/>
          </a:xfrm>
          <a:prstGeom prst="rect">
            <a:avLst/>
          </a:prstGeom>
        </p:spPr>
        <p:txBody>
          <a:bodyPr wrap="square">
            <a:spAutoFit/>
            <a:extLst>
              <a:ext uri="{4A0BC546-FE56-4ADE-93B0-CB8AF2F6F144}">
                <wpsdc:textFrameExt xmlns:wpsdc="http://www.wps.cn/officeDocument/2022/drawingmlCustomData" type="text"/>
              </a:ext>
            </a:extLst>
          </a:bodyPr>
          <a:lstStyle/>
          <a:p>
            <a:pPr marL="285750" indent="-285750" algn="l">
              <a:lnSpc>
                <a:spcPct val="150000"/>
              </a:lnSpc>
              <a:buFont typeface="Arial" panose="020B0604020202020204" pitchFamily="34" charset="0"/>
              <a:buChar char="•"/>
            </a:pPr>
            <a:r>
              <a:rPr lang="zh-CN" altLang="en-US" sz="1800">
                <a:latin typeface="Arial" panose="020B0604020202020204" pitchFamily="34" charset="0"/>
                <a:ea typeface="微软雅黑" panose="020B0503020204020204" pitchFamily="34" charset="-122"/>
              </a:rPr>
              <a:t>自变量</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a:latin typeface="Arial" panose="020B0604020202020204" pitchFamily="34" charset="0"/>
                <a:ea typeface="微软雅黑" panose="020B0503020204020204" pitchFamily="34" charset="-122"/>
              </a:rPr>
              <a:t>：特征值，比如：面积，房龄等</a:t>
            </a:r>
            <a:endParaRPr lang="zh-CN" altLang="en-US" sz="1800">
              <a:latin typeface="Arial" panose="020B0604020202020204" pitchFamily="34" charset="0"/>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a:latin typeface="Arial" panose="020B0604020202020204" pitchFamily="34" charset="0"/>
                <a:ea typeface="微软雅黑" panose="020B0503020204020204" pitchFamily="34" charset="-122"/>
              </a:rPr>
              <a:t>因变量</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1800">
                <a:latin typeface="Arial" panose="020B0604020202020204" pitchFamily="34" charset="0"/>
                <a:ea typeface="微软雅黑" panose="020B0503020204020204" pitchFamily="34" charset="-122"/>
              </a:rPr>
              <a:t>：目标值，比如：房价</a:t>
            </a:r>
            <a:endParaRPr lang="zh-CN" altLang="en-US" sz="1800">
              <a:latin typeface="Arial" panose="020B0604020202020204" pitchFamily="34" charset="0"/>
              <a:ea typeface="微软雅黑" panose="020B0503020204020204" pitchFamily="34" charset="-122"/>
            </a:endParaRPr>
          </a:p>
        </p:txBody>
      </p:sp>
      <p:sp>
        <p:nvSpPr>
          <p:cNvPr id="5" name="圆角矩形 4"/>
          <p:cNvSpPr/>
          <p:nvPr/>
        </p:nvSpPr>
        <p:spPr>
          <a:xfrm>
            <a:off x="327660" y="3744595"/>
            <a:ext cx="172974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线性回归</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6" name="内容占位符 1"/>
          <p:cNvSpPr>
            <a:spLocks noGrp="1"/>
          </p:cNvSpPr>
          <p:nvPr/>
        </p:nvSpPr>
        <p:spPr>
          <a:xfrm>
            <a:off x="327660" y="4376420"/>
            <a:ext cx="7005955" cy="1464945"/>
          </a:xfrm>
          <a:prstGeom prst="rect">
            <a:avLst/>
          </a:prstGeom>
          <a:noFill/>
          <a:ln>
            <a:noFill/>
          </a:ln>
        </p:spPr>
        <p:txBody>
          <a:bodyPr vert="horz" wrap="square" lIns="91440" tIns="45720" rIns="91440" bIns="45720" numCol="1" anchor="t" anchorCtr="0" compatLnSpc="1">
            <a:noAutofit/>
          </a:bodyPr>
          <a:lstStyle>
            <a:lvl1pPr marL="362585" indent="-362585" algn="l" rtl="0" eaLnBrk="0" fontAlgn="base" hangingPunct="0">
              <a:lnSpc>
                <a:spcPct val="150000"/>
              </a:lnSpc>
              <a:spcBef>
                <a:spcPct val="20000"/>
              </a:spcBef>
              <a:spcAft>
                <a:spcPct val="0"/>
              </a:spcAft>
              <a:buClr>
                <a:srgbClr val="032089"/>
              </a:buClr>
              <a:buFont typeface="Wingdings" panose="05000000000000000000" pitchFamily="2" charset="2"/>
              <a:buChar char="Ø"/>
              <a:defRPr kumimoji="1" sz="1800" b="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86130" indent="-301625" algn="l" rtl="0" eaLnBrk="0" fontAlgn="base" hangingPunct="0">
              <a:lnSpc>
                <a:spcPct val="130000"/>
              </a:lnSpc>
              <a:spcBef>
                <a:spcPct val="20000"/>
              </a:spcBef>
              <a:spcAft>
                <a:spcPct val="0"/>
              </a:spcAft>
              <a:buClr>
                <a:srgbClr val="032089"/>
              </a:buClr>
              <a:buFont typeface="Arial" panose="020B0604020202020204" pitchFamily="34" charset="0"/>
              <a:buChar char="•"/>
              <a:defRPr kumimoji="1" sz="1800" b="0">
                <a:solidFill>
                  <a:schemeClr val="tx1"/>
                </a:solidFill>
                <a:latin typeface="微软雅黑" panose="020B0503020204020204" pitchFamily="34" charset="-122"/>
                <a:ea typeface="微软雅黑" panose="020B0503020204020204" pitchFamily="34" charset="-122"/>
              </a:defRPr>
            </a:lvl2pPr>
            <a:lvl3pPr marL="1208405"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3pPr>
            <a:lvl4pPr marL="1692275"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4pPr>
            <a:lvl5pPr marL="2176780"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a:lstStyle>
          <a:p>
            <a:pPr lvl="1">
              <a:lnSpc>
                <a:spcPct val="150000"/>
              </a:lnSpc>
            </a:pPr>
            <a:r>
              <a:rPr lang="zh-CN" altLang="en-US" dirty="0" smtClean="0"/>
              <a:t>回归中的一种</a:t>
            </a:r>
            <a:endParaRPr lang="zh-CN" altLang="en-US" dirty="0" smtClean="0"/>
          </a:p>
          <a:p>
            <a:pPr lvl="1">
              <a:lnSpc>
                <a:spcPct val="150000"/>
              </a:lnSpc>
            </a:pPr>
            <a:r>
              <a:rPr lang="zh-CN" altLang="en-US" dirty="0" smtClean="0"/>
              <a:t>自变量与因变量之间线性相关</a:t>
            </a:r>
            <a:endParaRPr lang="en-US" altLang="zh-CN" dirty="0" smtClean="0"/>
          </a:p>
          <a:p>
            <a:pPr lvl="1">
              <a:lnSpc>
                <a:spcPct val="150000"/>
              </a:lnSpc>
            </a:pPr>
            <a:endParaRPr lang="zh-CN" altLang="en-US" dirty="0" smtClean="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ym typeface="+mn-ea"/>
              </a:rPr>
              <a:t>线性回归模型</a:t>
            </a:r>
            <a:endParaRPr lang="zh-CN" altLang="en-US" dirty="0"/>
          </a:p>
        </p:txBody>
      </p:sp>
      <p:sp>
        <p:nvSpPr>
          <p:cNvPr id="2" name="内容占位符 1"/>
          <p:cNvSpPr>
            <a:spLocks noGrp="1"/>
          </p:cNvSpPr>
          <p:nvPr>
            <p:ph idx="1"/>
          </p:nvPr>
        </p:nvSpPr>
        <p:spPr>
          <a:xfrm>
            <a:off x="254635" y="2489835"/>
            <a:ext cx="6928485" cy="1106805"/>
          </a:xfrm>
        </p:spPr>
        <p:txBody>
          <a:bodyPr/>
          <a:lstStyle/>
          <a:p>
            <a:pPr lvl="1">
              <a:lnSpc>
                <a:spcPct val="150000"/>
              </a:lnSpc>
            </a:pPr>
            <a:r>
              <a:rPr lang="zh-CN" altLang="en-US" dirty="0" smtClean="0"/>
              <a:t>一个自变量和一个因变量</a:t>
            </a:r>
            <a:endParaRPr lang="en-US" altLang="zh-CN" dirty="0" smtClean="0"/>
          </a:p>
          <a:p>
            <a:pPr lvl="1">
              <a:lnSpc>
                <a:spcPct val="150000"/>
              </a:lnSpc>
            </a:pPr>
            <a:r>
              <a:rPr lang="zh-CN" altLang="en-US" dirty="0" smtClean="0"/>
              <a:t>自变量</a:t>
            </a:r>
            <a:r>
              <a:rPr lang="zh-CN" altLang="en-US" dirty="0"/>
              <a:t>与因变量</a:t>
            </a:r>
            <a:r>
              <a:rPr dirty="0" err="1" smtClean="0">
                <a:sym typeface="+mn-ea"/>
              </a:rPr>
              <a:t>之间</a:t>
            </a:r>
            <a:r>
              <a:rPr b="1" dirty="0" err="1" smtClean="0">
                <a:sym typeface="+mn-ea"/>
              </a:rPr>
              <a:t>线性相关</a:t>
            </a:r>
            <a:endParaRPr lang="en-US" altLang="zh-CN" b="1" i="1" dirty="0">
              <a:latin typeface="Cambria Math" panose="02040503050406030204" pitchFamily="18" charset="0"/>
              <a:cs typeface="Cambria Math" panose="02040503050406030204" pitchFamily="18" charset="0"/>
            </a:endParaRPr>
          </a:p>
          <a:p>
            <a:pPr lvl="1">
              <a:lnSpc>
                <a:spcPct val="150000"/>
              </a:lnSpc>
            </a:pPr>
            <a:endParaRPr lang="en-US" b="1" dirty="0">
              <a:sym typeface="+mn-ea"/>
            </a:endParaRPr>
          </a:p>
        </p:txBody>
      </p:sp>
      <p:sp>
        <p:nvSpPr>
          <p:cNvPr id="4" name="文本框 3"/>
          <p:cNvSpPr txBox="1"/>
          <p:nvPr/>
        </p:nvSpPr>
        <p:spPr>
          <a:xfrm>
            <a:off x="5940425" y="2454275"/>
            <a:ext cx="5722620" cy="1142365"/>
          </a:xfrm>
          <a:prstGeom prst="rect">
            <a:avLst/>
          </a:prstGeom>
          <a:noFill/>
        </p:spPr>
        <p:txBody>
          <a:bodyPr wrap="square" rtlCol="0" anchor="t">
            <a:noAutofit/>
          </a:bodyPr>
          <a:lstStyle/>
          <a:p>
            <a:pPr marL="742950" lvl="1" indent="-285750">
              <a:lnSpc>
                <a:spcPct val="150000"/>
              </a:lnSpc>
              <a:buFont typeface="Arial" panose="020B0604020202020204" pitchFamily="34" charset="0"/>
              <a:buChar char="•"/>
            </a:pPr>
            <a:r>
              <a:rPr lang="zh-CN" altLang="en-US" dirty="0" smtClean="0">
                <a:latin typeface="+mj-ea"/>
                <a:ea typeface="+mj-ea"/>
                <a:sym typeface="+mn-ea"/>
              </a:rPr>
              <a:t>两</a:t>
            </a:r>
            <a:r>
              <a:rPr lang="zh-CN" altLang="en-US" dirty="0">
                <a:latin typeface="+mj-ea"/>
                <a:ea typeface="+mj-ea"/>
                <a:sym typeface="+mn-ea"/>
              </a:rPr>
              <a:t>个或两个以上的自变量、一个</a:t>
            </a:r>
            <a:r>
              <a:rPr lang="zh-CN" altLang="en-US" dirty="0" smtClean="0">
                <a:latin typeface="+mj-ea"/>
                <a:ea typeface="+mj-ea"/>
                <a:sym typeface="+mn-ea"/>
              </a:rPr>
              <a:t>因变量</a:t>
            </a:r>
            <a:endParaRPr lang="en-US" altLang="zh-CN" dirty="0" smtClean="0">
              <a:latin typeface="+mj-ea"/>
              <a:ea typeface="+mj-ea"/>
            </a:endParaRPr>
          </a:p>
          <a:p>
            <a:pPr marL="742950" lvl="1" indent="-285750">
              <a:lnSpc>
                <a:spcPct val="150000"/>
              </a:lnSpc>
              <a:buFont typeface="Arial" panose="020B0604020202020204" pitchFamily="34" charset="0"/>
              <a:buChar char="•"/>
            </a:pPr>
            <a:r>
              <a:rPr lang="zh-CN" altLang="en-US" dirty="0">
                <a:latin typeface="+mj-ea"/>
                <a:ea typeface="+mj-ea"/>
                <a:sym typeface="+mn-ea"/>
              </a:rPr>
              <a:t>自变量与因变量之间</a:t>
            </a:r>
            <a:r>
              <a:rPr lang="zh-CN" altLang="en-US" dirty="0" smtClean="0">
                <a:latin typeface="+mj-ea"/>
                <a:ea typeface="+mj-ea"/>
                <a:sym typeface="+mn-ea"/>
              </a:rPr>
              <a:t>线性相关</a:t>
            </a:r>
            <a:endParaRPr lang="zh-CN" altLang="en-US" dirty="0" smtClean="0">
              <a:latin typeface="+mj-ea"/>
              <a:ea typeface="+mj-ea"/>
              <a:sym typeface="+mn-ea"/>
            </a:endParaRPr>
          </a:p>
          <a:p>
            <a:pPr marL="742950" lvl="1" indent="-285750">
              <a:lnSpc>
                <a:spcPct val="150000"/>
              </a:lnSpc>
              <a:buFont typeface="Arial" panose="020B0604020202020204" pitchFamily="34" charset="0"/>
              <a:buChar char="•"/>
            </a:pPr>
            <a:endParaRPr lang="en-US" altLang="zh-CN" i="1" dirty="0">
              <a:latin typeface="Cambria Math" panose="02040503050406030204" pitchFamily="18" charset="0"/>
              <a:cs typeface="Cambria Math" panose="02040503050406030204" pitchFamily="18" charset="0"/>
            </a:endParaRPr>
          </a:p>
        </p:txBody>
      </p:sp>
      <p:sp>
        <p:nvSpPr>
          <p:cNvPr id="9" name="圆角矩形 8"/>
          <p:cNvSpPr/>
          <p:nvPr/>
        </p:nvSpPr>
        <p:spPr>
          <a:xfrm>
            <a:off x="1329055" y="1855470"/>
            <a:ext cx="233235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一元线性回归</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6" name="圆角矩形 5"/>
          <p:cNvSpPr/>
          <p:nvPr/>
        </p:nvSpPr>
        <p:spPr>
          <a:xfrm>
            <a:off x="6684010" y="1855470"/>
            <a:ext cx="263144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多元线性回归</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cxnSp>
        <p:nvCxnSpPr>
          <p:cNvPr id="8" name="直接连接符 7"/>
          <p:cNvCxnSpPr/>
          <p:nvPr/>
        </p:nvCxnSpPr>
        <p:spPr>
          <a:xfrm flipH="1">
            <a:off x="5253355" y="1767205"/>
            <a:ext cx="9525" cy="4733290"/>
          </a:xfrm>
          <a:prstGeom prst="line">
            <a:avLst/>
          </a:prstGeom>
          <a:ln w="31750" cap="rnd">
            <a:solidFill>
              <a:schemeClr val="accent1"/>
            </a:solidFill>
            <a:prstDash val="sysDot"/>
            <a:round/>
          </a:ln>
        </p:spPr>
        <p:style>
          <a:lnRef idx="0">
            <a:srgbClr val="FFFFFF"/>
          </a:lnRef>
          <a:fillRef idx="0">
            <a:srgbClr val="FFFFFF"/>
          </a:fillRef>
          <a:effectRef idx="0">
            <a:srgbClr val="FFFFFF"/>
          </a:effectRef>
          <a:fontRef idx="minor">
            <a:schemeClr val="tx1"/>
          </a:fontRef>
        </p:style>
      </p:cxnSp>
      <p:sp>
        <p:nvSpPr>
          <p:cNvPr id="10" name="矩形 9"/>
          <p:cNvSpPr/>
          <p:nvPr/>
        </p:nvSpPr>
        <p:spPr>
          <a:xfrm>
            <a:off x="1943100" y="3732530"/>
            <a:ext cx="990600" cy="549275"/>
          </a:xfrm>
          <a:prstGeom prst="rect">
            <a:avLst/>
          </a:prstGeom>
          <a:noFill/>
          <a:ln w="25400" cap="flat" cmpd="sng">
            <a:solidFill>
              <a:schemeClr val="tx1"/>
            </a:solidFill>
            <a:prstDash val="solid"/>
            <a:round/>
          </a:ln>
        </p:spPr>
        <p:txBody>
          <a:bodyPr anchor="ctr"/>
          <a:lstStyle/>
          <a:p>
            <a:pPr algn="ctr"/>
            <a:r>
              <a:rPr lang="zh-CN" altLang="en-US">
                <a:latin typeface="微软雅黑" panose="020B0503020204020204" pitchFamily="34" charset="-122"/>
                <a:ea typeface="微软雅黑" panose="020B0503020204020204" pitchFamily="34" charset="-122"/>
              </a:rPr>
              <a:t>自变量</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x</a:t>
            </a:r>
            <a:endParaRPr lang="en-US" altLang="zh-CN">
              <a:latin typeface="微软雅黑" panose="020B0503020204020204" pitchFamily="34" charset="-122"/>
              <a:ea typeface="微软雅黑" panose="020B0503020204020204" pitchFamily="34" charset="-122"/>
            </a:endParaRPr>
          </a:p>
        </p:txBody>
      </p:sp>
      <p:sp>
        <p:nvSpPr>
          <p:cNvPr id="14" name="矩形 13"/>
          <p:cNvSpPr/>
          <p:nvPr/>
        </p:nvSpPr>
        <p:spPr>
          <a:xfrm>
            <a:off x="1943100" y="4989830"/>
            <a:ext cx="990600" cy="549275"/>
          </a:xfrm>
          <a:prstGeom prst="rect">
            <a:avLst/>
          </a:prstGeom>
          <a:noFill/>
          <a:ln w="25400" cap="flat" cmpd="sng">
            <a:solidFill>
              <a:schemeClr val="tx1"/>
            </a:solidFill>
            <a:prstDash val="solid"/>
            <a:round/>
          </a:ln>
        </p:spPr>
        <p:txBody>
          <a:bodyPr anchor="ctr"/>
          <a:lstStyle/>
          <a:p>
            <a:pPr algn="ctr"/>
            <a:r>
              <a:rPr lang="zh-CN" altLang="en-US">
                <a:latin typeface="微软雅黑" panose="020B0503020204020204" pitchFamily="34" charset="-122"/>
                <a:ea typeface="微软雅黑" panose="020B0503020204020204" pitchFamily="34" charset="-122"/>
              </a:rPr>
              <a:t>因变量</a:t>
            </a:r>
            <a:r>
              <a:rPr lang="en-US" altLang="zh-CN" sz="1800" i="1">
                <a:latin typeface="Times New Roman" panose="02020603050405020304" pitchFamily="18" charset="0"/>
                <a:ea typeface="微软雅黑" panose="020B0503020204020204" pitchFamily="34" charset="-122"/>
                <a:cs typeface="Times New Roman" panose="02020603050405020304" pitchFamily="18" charset="0"/>
              </a:rPr>
              <a:t>y</a:t>
            </a:r>
            <a:endParaRPr lang="en-US" altLang="zh-CN">
              <a:latin typeface="微软雅黑" panose="020B0503020204020204" pitchFamily="34" charset="-122"/>
              <a:ea typeface="微软雅黑" panose="020B0503020204020204" pitchFamily="34" charset="-122"/>
            </a:endParaRPr>
          </a:p>
        </p:txBody>
      </p:sp>
      <p:cxnSp>
        <p:nvCxnSpPr>
          <p:cNvPr id="22" name="直接箭头连接符 21"/>
          <p:cNvCxnSpPr/>
          <p:nvPr/>
        </p:nvCxnSpPr>
        <p:spPr>
          <a:xfrm flipH="1">
            <a:off x="2424430" y="4281805"/>
            <a:ext cx="2540" cy="685165"/>
          </a:xfrm>
          <a:prstGeom prst="straightConnector1">
            <a:avLst/>
          </a:prstGeom>
          <a:ln>
            <a:solidFill>
              <a:srgbClr val="FF0000"/>
            </a:solidFill>
            <a:headEnd type="arrow"/>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23" name="文本框 22"/>
              <p:cNvSpPr txBox="1"/>
              <p:nvPr/>
            </p:nvSpPr>
            <p:spPr>
              <a:xfrm>
                <a:off x="1075690" y="5746750"/>
                <a:ext cx="2394585" cy="506730"/>
              </a:xfrm>
              <a:prstGeom prst="rect">
                <a:avLst/>
              </a:prstGeom>
              <a:solidFill>
                <a:schemeClr val="tx2">
                  <a:lumMod val="20000"/>
                  <a:lumOff val="80000"/>
                </a:schemeClr>
              </a:solidFill>
            </p:spPr>
            <p:style>
              <a:lnRef idx="0">
                <a:srgbClr val="FFFFFF"/>
              </a:lnRef>
              <a:fillRef idx="1">
                <a:schemeClr val="accent1"/>
              </a:fillRef>
              <a:effectRef idx="0">
                <a:srgbClr val="FFFFFF"/>
              </a:effectRef>
              <a:fontRef idx="minor">
                <a:schemeClr val="lt1"/>
              </a:fontRef>
            </p:style>
            <p:txBody>
              <a:bodyPr wrap="square" rtlCol="0" anchor="t">
                <a:spAutoFit/>
              </a:bodyPr>
              <a:lstStyle/>
              <a:p>
                <a:pPr marL="0" lvl="1" indent="0" latinLnBrk="0">
                  <a:lnSpc>
                    <a:spcPct val="150000"/>
                  </a:lnSpc>
                  <a:buNone/>
                </a:pPr>
                <a14:m>
                  <m:oMathPara xmlns:m="http://schemas.openxmlformats.org/officeDocument/2006/math">
                    <m:oMathParaPr>
                      <m:jc m:val="center"/>
                    </m:oMathParaPr>
                    <m:oMath xmlns:m="http://schemas.openxmlformats.org/officeDocument/2006/math">
                      <m:acc>
                        <m:accPr>
                          <m:ctrlPr>
                            <a:rPr lang="en-US" altLang="zh-CN" b="1" i="1" dirty="0">
                              <a:solidFill>
                                <a:schemeClr val="tx1"/>
                              </a:solidFill>
                              <a:latin typeface="Cambria Math" panose="02040503050406030204" pitchFamily="18" charset="0"/>
                              <a:cs typeface="Cambria Math" panose="02040503050406030204" pitchFamily="18" charset="0"/>
                            </a:rPr>
                          </m:ctrlPr>
                        </m:accPr>
                        <m:e>
                          <m:r>
                            <a:rPr lang="en-US" altLang="zh-CN" b="1" i="1" dirty="0">
                              <a:solidFill>
                                <a:schemeClr val="tx1"/>
                              </a:solidFill>
                              <a:latin typeface="Cambria Math" panose="02040503050406030204" pitchFamily="18" charset="0"/>
                              <a:cs typeface="Cambria Math" panose="02040503050406030204" pitchFamily="18" charset="0"/>
                            </a:rPr>
                            <m:t>𝒚</m:t>
                          </m:r>
                        </m:e>
                      </m:acc>
                      <m:r>
                        <a:rPr lang="en-US" altLang="zh-CN" b="1" i="1" dirty="0">
                          <a:solidFill>
                            <a:schemeClr val="tx1"/>
                          </a:solidFill>
                          <a:latin typeface="Cambria Math" panose="02040503050406030204" pitchFamily="18" charset="0"/>
                          <a:cs typeface="Cambria Math" panose="02040503050406030204" pitchFamily="18" charset="0"/>
                        </a:rPr>
                        <m:t>=</m:t>
                      </m:r>
                      <m:sSub>
                        <m:sSubPr>
                          <m:ctrlPr>
                            <a:rPr lang="en-US" altLang="zh-CN" b="1" i="1" dirty="0">
                              <a:solidFill>
                                <a:schemeClr val="tx1"/>
                              </a:solidFill>
                              <a:latin typeface="Cambria Math" panose="02040503050406030204" pitchFamily="18" charset="0"/>
                              <a:cs typeface="Cambria Math" panose="02040503050406030204" pitchFamily="18" charset="0"/>
                            </a:rPr>
                          </m:ctrlPr>
                        </m:sSubPr>
                        <m:e>
                          <m:r>
                            <a:rPr lang="en-US" altLang="zh-CN" b="1" i="1" dirty="0">
                              <a:solidFill>
                                <a:schemeClr val="tx1"/>
                              </a:solidFill>
                              <a:latin typeface="Cambria Math" panose="02040503050406030204" pitchFamily="18" charset="0"/>
                              <a:cs typeface="Cambria Math" panose="02040503050406030204" pitchFamily="18" charset="0"/>
                            </a:rPr>
                            <m:t>𝜽</m:t>
                          </m:r>
                        </m:e>
                        <m:sub>
                          <m:r>
                            <a:rPr lang="en-US" b="1" i="1">
                              <a:solidFill>
                                <a:schemeClr val="tx1"/>
                              </a:solidFill>
                              <a:latin typeface="Cambria Math" panose="02040503050406030204" pitchFamily="18" charset="0"/>
                            </a:rPr>
                            <m:t>𝟏</m:t>
                          </m:r>
                        </m:sub>
                      </m:sSub>
                      <m:sSub>
                        <m:sSubPr>
                          <m:ctrlPr>
                            <a:rPr lang="en-US" altLang="zh-CN" b="1" i="1" dirty="0">
                              <a:solidFill>
                                <a:schemeClr val="tx1"/>
                              </a:solidFill>
                              <a:latin typeface="Cambria Math" panose="02040503050406030204" pitchFamily="18" charset="0"/>
                              <a:cs typeface="Cambria Math" panose="02040503050406030204" pitchFamily="18" charset="0"/>
                            </a:rPr>
                          </m:ctrlPr>
                        </m:sSubPr>
                        <m:e>
                          <m:r>
                            <a:rPr lang="en-US" altLang="zh-CN" b="1" i="1" dirty="0">
                              <a:solidFill>
                                <a:schemeClr val="tx1"/>
                              </a:solidFill>
                              <a:latin typeface="Cambria Math" panose="02040503050406030204" pitchFamily="18" charset="0"/>
                              <a:cs typeface="Cambria Math" panose="02040503050406030204" pitchFamily="18" charset="0"/>
                            </a:rPr>
                            <m:t>𝒙</m:t>
                          </m:r>
                        </m:e>
                        <m:sub>
                          <m:r>
                            <a:rPr lang="en-US" b="1" i="1">
                              <a:solidFill>
                                <a:schemeClr val="tx1"/>
                              </a:solidFill>
                              <a:latin typeface="Cambria Math" panose="02040503050406030204" pitchFamily="18" charset="0"/>
                            </a:rPr>
                            <m:t>𝟏</m:t>
                          </m:r>
                        </m:sub>
                      </m:sSub>
                      <m:r>
                        <a:rPr lang="en-US" altLang="zh-CN" b="1" i="1" dirty="0">
                          <a:solidFill>
                            <a:schemeClr val="tx1"/>
                          </a:solidFill>
                          <a:latin typeface="Cambria Math" panose="02040503050406030204" pitchFamily="18" charset="0"/>
                          <a:cs typeface="Cambria Math" panose="02040503050406030204" pitchFamily="18" charset="0"/>
                        </a:rPr>
                        <m:t>+</m:t>
                      </m:r>
                      <m:sSub>
                        <m:sSubPr>
                          <m:ctrlPr>
                            <a:rPr lang="en-US" altLang="zh-CN" b="1" i="1" dirty="0">
                              <a:solidFill>
                                <a:schemeClr val="tx1"/>
                              </a:solidFill>
                              <a:latin typeface="Cambria Math" panose="02040503050406030204" pitchFamily="18" charset="0"/>
                              <a:cs typeface="Cambria Math" panose="02040503050406030204" pitchFamily="18" charset="0"/>
                            </a:rPr>
                          </m:ctrlPr>
                        </m:sSubPr>
                        <m:e>
                          <m:r>
                            <a:rPr lang="en-US" altLang="zh-CN" b="1" i="1" dirty="0">
                              <a:solidFill>
                                <a:schemeClr val="tx1"/>
                              </a:solidFill>
                              <a:latin typeface="Cambria Math" panose="02040503050406030204" pitchFamily="18" charset="0"/>
                              <a:cs typeface="Cambria Math" panose="02040503050406030204" pitchFamily="18" charset="0"/>
                            </a:rPr>
                            <m:t>𝜽</m:t>
                          </m:r>
                        </m:e>
                        <m:sub>
                          <m:r>
                            <a:rPr lang="en-US" altLang="zh-CN" b="1" i="1" dirty="0">
                              <a:solidFill>
                                <a:schemeClr val="tx1"/>
                              </a:solidFill>
                              <a:latin typeface="Cambria Math" panose="02040503050406030204" pitchFamily="18" charset="0"/>
                              <a:cs typeface="Cambria Math" panose="02040503050406030204" pitchFamily="18" charset="0"/>
                            </a:rPr>
                            <m:t>𝟎</m:t>
                          </m:r>
                        </m:sub>
                      </m:sSub>
                    </m:oMath>
                  </m:oMathPara>
                </a14:m>
                <a:endParaRPr lang="en-US" altLang="zh-CN" b="1" i="1" dirty="0">
                  <a:solidFill>
                    <a:schemeClr val="tx1"/>
                  </a:solidFill>
                  <a:latin typeface="Cambria Math" panose="02040503050406030204" pitchFamily="18" charset="0"/>
                  <a:cs typeface="Cambria Math" panose="02040503050406030204" pitchFamily="18" charset="0"/>
                </a:endParaRPr>
              </a:p>
            </p:txBody>
          </p:sp>
        </mc:Choice>
        <mc:Fallback>
          <p:sp>
            <p:nvSpPr>
              <p:cNvPr id="23" name="文本框 22"/>
              <p:cNvSpPr txBox="1">
                <a:spLocks noRot="1" noChangeAspect="1" noMove="1" noResize="1" noEditPoints="1" noAdjustHandles="1" noChangeArrowheads="1" noChangeShapeType="1" noTextEdit="1"/>
              </p:cNvSpPr>
              <p:nvPr/>
            </p:nvSpPr>
            <p:spPr>
              <a:xfrm>
                <a:off x="1075690" y="5746750"/>
                <a:ext cx="2394585" cy="506730"/>
              </a:xfrm>
              <a:prstGeom prst="rect">
                <a:avLst/>
              </a:prstGeom>
              <a:blipFill rotWithShape="1">
                <a:blip r:embed="rId1"/>
                <a:stretch>
                  <a:fillRect/>
                </a:stretch>
              </a:blipFill>
            </p:spPr>
            <p:style>
              <a:lnRef idx="0">
                <a:srgbClr val="FFFFFF"/>
              </a:lnRef>
              <a:fillRef idx="1">
                <a:schemeClr val="accent1"/>
              </a:fillRef>
              <a:effectRef idx="0">
                <a:srgbClr val="FFFFFF"/>
              </a:effectRef>
              <a:fontRef idx="minor">
                <a:schemeClr val="lt1"/>
              </a:fontRef>
            </p:style>
            <p:txBody>
              <a:bodyPr/>
              <a:lstStyle/>
              <a:p>
                <a:r>
                  <a:rPr lang="zh-CN" altLang="en-US">
                    <a:noFill/>
                  </a:rPr>
                  <a:t> </a:t>
                </a:r>
              </a:p>
            </p:txBody>
          </p:sp>
        </mc:Fallback>
      </mc:AlternateContent>
      <p:sp>
        <p:nvSpPr>
          <p:cNvPr id="24" name="矩形 23"/>
          <p:cNvSpPr/>
          <p:nvPr/>
        </p:nvSpPr>
        <p:spPr>
          <a:xfrm>
            <a:off x="5805170" y="3681730"/>
            <a:ext cx="1104265" cy="549275"/>
          </a:xfrm>
          <a:prstGeom prst="rect">
            <a:avLst/>
          </a:prstGeom>
          <a:noFill/>
          <a:ln w="25400" cap="flat" cmpd="sng">
            <a:solidFill>
              <a:schemeClr val="tx1"/>
            </a:solidFill>
            <a:prstDash val="solid"/>
            <a:round/>
          </a:ln>
        </p:spPr>
        <p:txBody>
          <a:bodyPr anchor="ctr"/>
          <a:lstStyle/>
          <a:p>
            <a:pPr algn="ctr"/>
            <a:r>
              <a:rPr lang="zh-CN" altLang="en-US">
                <a:latin typeface="微软雅黑" panose="020B0503020204020204" pitchFamily="34" charset="-122"/>
                <a:ea typeface="微软雅黑" panose="020B0503020204020204" pitchFamily="34" charset="-122"/>
              </a:rPr>
              <a:t>自变量</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aseline="-25000">
                <a:latin typeface="微软雅黑" panose="020B0503020204020204" pitchFamily="34" charset="-122"/>
                <a:ea typeface="微软雅黑" panose="020B0503020204020204" pitchFamily="34" charset="-122"/>
              </a:rPr>
              <a:t>1</a:t>
            </a:r>
            <a:endParaRPr lang="en-US" altLang="zh-CN" baseline="-25000">
              <a:latin typeface="微软雅黑" panose="020B0503020204020204" pitchFamily="34" charset="-122"/>
              <a:ea typeface="微软雅黑" panose="020B0503020204020204" pitchFamily="34" charset="-122"/>
            </a:endParaRPr>
          </a:p>
        </p:txBody>
      </p:sp>
      <p:sp>
        <p:nvSpPr>
          <p:cNvPr id="25" name="矩形 24"/>
          <p:cNvSpPr/>
          <p:nvPr/>
        </p:nvSpPr>
        <p:spPr>
          <a:xfrm>
            <a:off x="8009255" y="4916170"/>
            <a:ext cx="990600" cy="549275"/>
          </a:xfrm>
          <a:prstGeom prst="rect">
            <a:avLst/>
          </a:prstGeom>
          <a:noFill/>
          <a:ln w="25400" cap="flat" cmpd="sng">
            <a:solidFill>
              <a:schemeClr val="tx1"/>
            </a:solidFill>
            <a:prstDash val="solid"/>
            <a:round/>
          </a:ln>
        </p:spPr>
        <p:txBody>
          <a:bodyPr anchor="ctr"/>
          <a:lstStyle/>
          <a:p>
            <a:pPr algn="ctr"/>
            <a:r>
              <a:rPr lang="zh-CN" altLang="en-US">
                <a:latin typeface="微软雅黑" panose="020B0503020204020204" pitchFamily="34" charset="-122"/>
                <a:ea typeface="微软雅黑" panose="020B0503020204020204" pitchFamily="34" charset="-122"/>
              </a:rPr>
              <a:t>因变量</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y</a:t>
            </a:r>
            <a:endParaRPr lang="en-US" altLang="zh-CN" i="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6" name="直接箭头连接符 25"/>
          <p:cNvCxnSpPr/>
          <p:nvPr/>
        </p:nvCxnSpPr>
        <p:spPr>
          <a:xfrm>
            <a:off x="6289040" y="4231005"/>
            <a:ext cx="2251710" cy="675640"/>
          </a:xfrm>
          <a:prstGeom prst="straightConnector1">
            <a:avLst/>
          </a:prstGeom>
          <a:ln>
            <a:solidFill>
              <a:srgbClr val="FF0000"/>
            </a:solidFill>
            <a:headEnd type="arrow"/>
            <a:tailEnd type="arrow"/>
          </a:ln>
        </p:spPr>
        <p:style>
          <a:lnRef idx="2">
            <a:schemeClr val="accent1"/>
          </a:lnRef>
          <a:fillRef idx="0">
            <a:srgbClr val="FFFFFF"/>
          </a:fillRef>
          <a:effectRef idx="0">
            <a:srgbClr val="FFFFFF"/>
          </a:effectRef>
          <a:fontRef idx="minor">
            <a:schemeClr val="tx1"/>
          </a:fontRef>
        </p:style>
      </p:cxnSp>
      <p:sp>
        <p:nvSpPr>
          <p:cNvPr id="27" name="矩形 26"/>
          <p:cNvSpPr/>
          <p:nvPr/>
        </p:nvSpPr>
        <p:spPr>
          <a:xfrm>
            <a:off x="7220585" y="3681730"/>
            <a:ext cx="1104265" cy="549275"/>
          </a:xfrm>
          <a:prstGeom prst="rect">
            <a:avLst/>
          </a:prstGeom>
          <a:noFill/>
          <a:ln w="25400" cap="flat" cmpd="sng">
            <a:solidFill>
              <a:schemeClr val="tx1"/>
            </a:solidFill>
            <a:prstDash val="solid"/>
            <a:round/>
          </a:ln>
        </p:spPr>
        <p:txBody>
          <a:bodyPr anchor="ctr"/>
          <a:lstStyle/>
          <a:p>
            <a:pPr algn="ctr"/>
            <a:r>
              <a:rPr lang="zh-CN" altLang="en-US">
                <a:latin typeface="微软雅黑" panose="020B0503020204020204" pitchFamily="34" charset="-122"/>
                <a:ea typeface="微软雅黑" panose="020B0503020204020204" pitchFamily="34" charset="-122"/>
              </a:rPr>
              <a:t>自变量</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aseline="-25000">
                <a:latin typeface="微软雅黑" panose="020B0503020204020204" pitchFamily="34" charset="-122"/>
                <a:ea typeface="微软雅黑" panose="020B0503020204020204" pitchFamily="34" charset="-122"/>
              </a:rPr>
              <a:t>2</a:t>
            </a:r>
            <a:endParaRPr lang="en-US" altLang="zh-CN" baseline="-25000">
              <a:latin typeface="微软雅黑" panose="020B0503020204020204" pitchFamily="34" charset="-122"/>
              <a:ea typeface="微软雅黑" panose="020B0503020204020204" pitchFamily="34" charset="-122"/>
            </a:endParaRPr>
          </a:p>
        </p:txBody>
      </p:sp>
      <p:sp>
        <p:nvSpPr>
          <p:cNvPr id="28" name="矩形 27"/>
          <p:cNvSpPr/>
          <p:nvPr/>
        </p:nvSpPr>
        <p:spPr>
          <a:xfrm>
            <a:off x="8636000" y="3681730"/>
            <a:ext cx="1104265" cy="549275"/>
          </a:xfrm>
          <a:prstGeom prst="rect">
            <a:avLst/>
          </a:prstGeom>
          <a:noFill/>
          <a:ln w="25400" cap="flat" cmpd="sng">
            <a:solidFill>
              <a:schemeClr val="tx1"/>
            </a:solidFill>
            <a:prstDash val="solid"/>
            <a:round/>
          </a:ln>
        </p:spPr>
        <p:txBody>
          <a:bodyPr anchor="ctr"/>
          <a:lstStyle/>
          <a:p>
            <a:pPr algn="ctr"/>
            <a:r>
              <a:rPr lang="en-US" altLang="zh-CN">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p:txBody>
      </p:sp>
      <p:sp>
        <p:nvSpPr>
          <p:cNvPr id="29" name="矩形 28"/>
          <p:cNvSpPr/>
          <p:nvPr/>
        </p:nvSpPr>
        <p:spPr>
          <a:xfrm>
            <a:off x="9995535" y="3681730"/>
            <a:ext cx="1104265" cy="549275"/>
          </a:xfrm>
          <a:prstGeom prst="rect">
            <a:avLst/>
          </a:prstGeom>
          <a:noFill/>
          <a:ln w="25400" cap="flat" cmpd="sng">
            <a:solidFill>
              <a:schemeClr val="tx1"/>
            </a:solidFill>
            <a:prstDash val="solid"/>
            <a:round/>
          </a:ln>
        </p:spPr>
        <p:txBody>
          <a:bodyPr anchor="ctr"/>
          <a:lstStyle/>
          <a:p>
            <a:pPr algn="ctr"/>
            <a:r>
              <a:rPr lang="zh-CN" altLang="en-US">
                <a:latin typeface="微软雅黑" panose="020B0503020204020204" pitchFamily="34" charset="-122"/>
                <a:ea typeface="微软雅黑" panose="020B0503020204020204" pitchFamily="34" charset="-122"/>
              </a:rPr>
              <a:t>自变量</a:t>
            </a:r>
            <a:r>
              <a:rPr lang="en-US" altLang="zh-CN" i="1">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i="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0" name="直接箭头连接符 29"/>
          <p:cNvCxnSpPr>
            <a:stCxn id="27" idx="2"/>
          </p:cNvCxnSpPr>
          <p:nvPr/>
        </p:nvCxnSpPr>
        <p:spPr>
          <a:xfrm>
            <a:off x="7773035" y="4231005"/>
            <a:ext cx="756285" cy="698500"/>
          </a:xfrm>
          <a:prstGeom prst="straightConnector1">
            <a:avLst/>
          </a:prstGeom>
          <a:ln>
            <a:solidFill>
              <a:srgbClr val="FF0000"/>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a:stCxn id="28" idx="2"/>
            <a:endCxn id="25" idx="0"/>
          </p:cNvCxnSpPr>
          <p:nvPr/>
        </p:nvCxnSpPr>
        <p:spPr>
          <a:xfrm flipH="1">
            <a:off x="8504555" y="4231005"/>
            <a:ext cx="683895" cy="685165"/>
          </a:xfrm>
          <a:prstGeom prst="straightConnector1">
            <a:avLst/>
          </a:prstGeom>
          <a:ln>
            <a:solidFill>
              <a:srgbClr val="FF0000"/>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a:stCxn id="29" idx="2"/>
          </p:cNvCxnSpPr>
          <p:nvPr/>
        </p:nvCxnSpPr>
        <p:spPr>
          <a:xfrm flipH="1">
            <a:off x="8535035" y="4231005"/>
            <a:ext cx="2012950" cy="659130"/>
          </a:xfrm>
          <a:prstGeom prst="straightConnector1">
            <a:avLst/>
          </a:prstGeom>
          <a:ln>
            <a:solidFill>
              <a:srgbClr val="FF0000"/>
            </a:solidFill>
            <a:headEnd type="arrow"/>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33" name="文本框 32"/>
              <p:cNvSpPr txBox="1"/>
              <p:nvPr/>
            </p:nvSpPr>
            <p:spPr>
              <a:xfrm>
                <a:off x="6801485" y="5746750"/>
                <a:ext cx="3660140" cy="506730"/>
              </a:xfrm>
              <a:prstGeom prst="rect">
                <a:avLst/>
              </a:prstGeom>
              <a:solidFill>
                <a:schemeClr val="tx2">
                  <a:lumMod val="20000"/>
                  <a:lumOff val="80000"/>
                </a:schemeClr>
              </a:solidFill>
            </p:spPr>
            <p:txBody>
              <a:bodyPr wrap="square" rtlCol="0" anchor="t">
                <a:spAutoFit/>
              </a:bodyPr>
              <a:lstStyle/>
              <a:p>
                <a:pPr marL="0" lvl="1" indent="0">
                  <a:lnSpc>
                    <a:spcPct val="150000"/>
                  </a:lnSpc>
                  <a:buFont typeface="Arial" panose="020B0604020202020204" pitchFamily="34" charset="0"/>
                  <a:buNone/>
                </a:pPr>
                <a14:m>
                  <m:oMathPara xmlns:m="http://schemas.openxmlformats.org/officeDocument/2006/math">
                    <m:oMathParaPr>
                      <m:jc m:val="centerGroup"/>
                    </m:oMathParaPr>
                    <m:oMath xmlns:m="http://schemas.openxmlformats.org/officeDocument/2006/math">
                      <m:acc>
                        <m:accPr>
                          <m:ctrlPr>
                            <a:rPr lang="en-US" altLang="zh-CN" b="1" i="1" dirty="0">
                              <a:latin typeface="Cambria Math" panose="02040503050406030204" pitchFamily="18" charset="0"/>
                              <a:cs typeface="Cambria Math" panose="02040503050406030204" pitchFamily="18" charset="0"/>
                            </a:rPr>
                          </m:ctrlPr>
                        </m:accPr>
                        <m:e>
                          <m:r>
                            <a:rPr lang="en-US" altLang="zh-CN" b="1" i="1" dirty="0">
                              <a:latin typeface="Cambria Math" panose="02040503050406030204" pitchFamily="18" charset="0"/>
                              <a:cs typeface="Cambria Math" panose="02040503050406030204" pitchFamily="18" charset="0"/>
                            </a:rPr>
                            <m:t>𝒚</m:t>
                          </m:r>
                        </m:e>
                      </m:acc>
                      <m:r>
                        <a:rPr lang="en-US" altLang="zh-CN" b="1" i="1" dirty="0">
                          <a:latin typeface="Cambria Math" panose="02040503050406030204" pitchFamily="18" charset="0"/>
                          <a:cs typeface="Cambria Math" panose="02040503050406030204" pitchFamily="18" charset="0"/>
                        </a:rPr>
                        <m:t>=</m:t>
                      </m:r>
                      <m:sSub>
                        <m:sSubPr>
                          <m:ctrlPr>
                            <a:rPr lang="en-US" altLang="zh-CN" b="1" i="1" dirty="0">
                              <a:latin typeface="Cambria Math" panose="02040503050406030204" pitchFamily="18" charset="0"/>
                              <a:cs typeface="Cambria Math" panose="02040503050406030204" pitchFamily="18" charset="0"/>
                            </a:rPr>
                          </m:ctrlPr>
                        </m:sSubPr>
                        <m:e>
                          <m:r>
                            <a:rPr lang="en-US" altLang="zh-CN" b="1" i="1" dirty="0">
                              <a:latin typeface="Cambria Math" panose="02040503050406030204" pitchFamily="18" charset="0"/>
                              <a:cs typeface="Cambria Math" panose="02040503050406030204" pitchFamily="18" charset="0"/>
                            </a:rPr>
                            <m:t>𝜽</m:t>
                          </m:r>
                        </m:e>
                        <m:sub>
                          <m:r>
                            <a:rPr lang="en-US" altLang="zh-CN" b="1" i="1">
                              <a:latin typeface="Cambria Math" panose="02040503050406030204" pitchFamily="18" charset="0"/>
                            </a:rPr>
                            <m:t>𝟏</m:t>
                          </m:r>
                        </m:sub>
                      </m:sSub>
                      <m:sSub>
                        <m:sSubPr>
                          <m:ctrlPr>
                            <a:rPr lang="en-US" altLang="zh-CN" b="1" i="1" dirty="0">
                              <a:latin typeface="Cambria Math" panose="02040503050406030204" pitchFamily="18" charset="0"/>
                              <a:cs typeface="Cambria Math" panose="02040503050406030204" pitchFamily="18" charset="0"/>
                            </a:rPr>
                          </m:ctrlPr>
                        </m:sSubPr>
                        <m:e>
                          <m:r>
                            <a:rPr lang="en-US" altLang="zh-CN" b="1" i="1" dirty="0">
                              <a:latin typeface="Cambria Math" panose="02040503050406030204" pitchFamily="18" charset="0"/>
                              <a:cs typeface="Cambria Math" panose="02040503050406030204" pitchFamily="18" charset="0"/>
                            </a:rPr>
                            <m:t>𝒙</m:t>
                          </m:r>
                        </m:e>
                        <m:sub>
                          <m:r>
                            <a:rPr lang="en-US" altLang="zh-CN" b="1" i="1">
                              <a:latin typeface="Cambria Math" panose="02040503050406030204" pitchFamily="18" charset="0"/>
                            </a:rPr>
                            <m:t>𝟏</m:t>
                          </m:r>
                        </m:sub>
                      </m:sSub>
                      <m:r>
                        <a:rPr lang="en-US" altLang="zh-CN" b="1" i="1">
                          <a:latin typeface="Cambria Math" panose="02040503050406030204" pitchFamily="18" charset="0"/>
                        </a:rPr>
                        <m:t>+</m:t>
                      </m:r>
                      <m:sSub>
                        <m:sSubPr>
                          <m:ctrlPr>
                            <a:rPr lang="en-US" altLang="zh-CN" b="1" i="1" dirty="0">
                              <a:latin typeface="Cambria Math" panose="02040503050406030204" pitchFamily="18" charset="0"/>
                              <a:cs typeface="Cambria Math" panose="02040503050406030204" pitchFamily="18" charset="0"/>
                            </a:rPr>
                          </m:ctrlPr>
                        </m:sSubPr>
                        <m:e>
                          <m:r>
                            <a:rPr lang="en-US" altLang="zh-CN" b="1" i="1" dirty="0">
                              <a:latin typeface="Cambria Math" panose="02040503050406030204" pitchFamily="18" charset="0"/>
                              <a:cs typeface="Cambria Math" panose="02040503050406030204" pitchFamily="18" charset="0"/>
                            </a:rPr>
                            <m:t>𝜽</m:t>
                          </m:r>
                        </m:e>
                        <m:sub>
                          <m:r>
                            <a:rPr lang="en-US" altLang="zh-CN" b="1" i="1">
                              <a:latin typeface="Cambria Math" panose="02040503050406030204" pitchFamily="18" charset="0"/>
                            </a:rPr>
                            <m:t>𝟐</m:t>
                          </m:r>
                        </m:sub>
                      </m:sSub>
                      <m:sSub>
                        <m:sSubPr>
                          <m:ctrlPr>
                            <a:rPr lang="en-US" altLang="zh-CN" b="1" i="1" dirty="0">
                              <a:latin typeface="Cambria Math" panose="02040503050406030204" pitchFamily="18" charset="0"/>
                              <a:cs typeface="Cambria Math" panose="02040503050406030204" pitchFamily="18" charset="0"/>
                            </a:rPr>
                          </m:ctrlPr>
                        </m:sSubPr>
                        <m:e>
                          <m:r>
                            <a:rPr lang="en-US" altLang="zh-CN" b="1" i="1" dirty="0">
                              <a:latin typeface="Cambria Math" panose="02040503050406030204" pitchFamily="18" charset="0"/>
                              <a:cs typeface="Cambria Math" panose="02040503050406030204" pitchFamily="18" charset="0"/>
                            </a:rPr>
                            <m:t>𝒙</m:t>
                          </m:r>
                        </m:e>
                        <m:sub>
                          <m:r>
                            <a:rPr lang="en-US" altLang="zh-CN" b="1" i="1">
                              <a:latin typeface="Cambria Math" panose="02040503050406030204" pitchFamily="18" charset="0"/>
                            </a:rPr>
                            <m:t>𝟐</m:t>
                          </m:r>
                        </m:sub>
                      </m:sSub>
                      <m:r>
                        <a:rPr lang="en-US" b="1" i="1">
                          <a:latin typeface="Cambria Math" panose="02040503050406030204" pitchFamily="18" charset="0"/>
                        </a:rPr>
                        <m:t>+</m:t>
                      </m:r>
                      <m:r>
                        <a:rPr lang="en-US" b="1" i="1">
                          <a:latin typeface="Cambria Math" panose="02040503050406030204" pitchFamily="18" charset="0"/>
                          <a:cs typeface="Cambria Math" panose="02040503050406030204" pitchFamily="18" charset="0"/>
                        </a:rPr>
                        <m:t>⋯</m:t>
                      </m:r>
                      <m:r>
                        <a:rPr lang="en-US" altLang="zh-CN" b="1" i="1" dirty="0">
                          <a:latin typeface="Cambria Math" panose="02040503050406030204" pitchFamily="18" charset="0"/>
                          <a:cs typeface="Cambria Math" panose="02040503050406030204" pitchFamily="18" charset="0"/>
                        </a:rPr>
                        <m:t>+</m:t>
                      </m:r>
                      <m:sSub>
                        <m:sSubPr>
                          <m:ctrlPr>
                            <a:rPr lang="en-US" altLang="zh-CN" b="1" i="1" dirty="0">
                              <a:latin typeface="Cambria Math" panose="02040503050406030204" pitchFamily="18" charset="0"/>
                              <a:cs typeface="Cambria Math" panose="02040503050406030204" pitchFamily="18" charset="0"/>
                            </a:rPr>
                          </m:ctrlPr>
                        </m:sSubPr>
                        <m:e>
                          <m:r>
                            <a:rPr lang="en-US" altLang="zh-CN" b="1" i="1" dirty="0">
                              <a:latin typeface="Cambria Math" panose="02040503050406030204" pitchFamily="18" charset="0"/>
                              <a:cs typeface="Cambria Math" panose="02040503050406030204" pitchFamily="18" charset="0"/>
                            </a:rPr>
                            <m:t>𝜽</m:t>
                          </m:r>
                        </m:e>
                        <m:sub>
                          <m:r>
                            <a:rPr lang="en-US" altLang="zh-CN" b="1" i="1" dirty="0">
                              <a:latin typeface="Cambria Math" panose="02040503050406030204" pitchFamily="18" charset="0"/>
                              <a:cs typeface="Cambria Math" panose="02040503050406030204" pitchFamily="18" charset="0"/>
                            </a:rPr>
                            <m:t>𝟎</m:t>
                          </m:r>
                        </m:sub>
                      </m:sSub>
                    </m:oMath>
                  </m:oMathPara>
                </a14:m>
                <a:endParaRPr lang="en-US" altLang="zh-CN" b="1" i="1" dirty="0">
                  <a:latin typeface="Cambria Math" panose="02040503050406030204" pitchFamily="18" charset="0"/>
                  <a:cs typeface="Cambria Math" panose="02040503050406030204" pitchFamily="18" charset="0"/>
                </a:endParaRPr>
              </a:p>
            </p:txBody>
          </p:sp>
        </mc:Choice>
        <mc:Fallback>
          <p:sp>
            <p:nvSpPr>
              <p:cNvPr id="33" name="文本框 32"/>
              <p:cNvSpPr txBox="1">
                <a:spLocks noRot="1" noChangeAspect="1" noMove="1" noResize="1" noEditPoints="1" noAdjustHandles="1" noChangeArrowheads="1" noChangeShapeType="1" noTextEdit="1"/>
              </p:cNvSpPr>
              <p:nvPr/>
            </p:nvSpPr>
            <p:spPr>
              <a:xfrm>
                <a:off x="6801485" y="5746750"/>
                <a:ext cx="3660140" cy="506730"/>
              </a:xfrm>
              <a:prstGeom prst="rect">
                <a:avLst/>
              </a:prstGeom>
              <a:blipFill rotWithShape="1">
                <a:blip r:embed="rId2"/>
                <a:stretch>
                  <a:fillRect/>
                </a:stretch>
              </a:blipFill>
            </p:spPr>
            <p:txBody>
              <a:bodyPr/>
              <a:lstStyle/>
              <a:p>
                <a:r>
                  <a:rPr lang="zh-CN" altLang="en-US">
                    <a:noFill/>
                  </a:rPr>
                  <a:t> </a:t>
                </a:r>
              </a:p>
            </p:txBody>
          </p:sp>
        </mc:Fallback>
      </mc:AlternateContent>
      <p:sp>
        <p:nvSpPr>
          <p:cNvPr id="5" name="圆角矩形 4"/>
          <p:cNvSpPr/>
          <p:nvPr/>
        </p:nvSpPr>
        <p:spPr>
          <a:xfrm>
            <a:off x="4392930" y="935355"/>
            <a:ext cx="1729740"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p>
            <a:pPr marL="0" indent="0" algn="ctr">
              <a:buFont typeface="Wingdings" panose="05000000000000000000" charset="0"/>
              <a:buNone/>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线性回归</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cxnSp>
        <p:nvCxnSpPr>
          <p:cNvPr id="11" name="肘形连接符 10"/>
          <p:cNvCxnSpPr>
            <a:stCxn id="5" idx="2"/>
            <a:endCxn id="6" idx="0"/>
          </p:cNvCxnSpPr>
          <p:nvPr/>
        </p:nvCxnSpPr>
        <p:spPr>
          <a:xfrm rot="5400000" flipV="1">
            <a:off x="6417945" y="273685"/>
            <a:ext cx="421640" cy="2741930"/>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肘形连接符 11"/>
          <p:cNvCxnSpPr>
            <a:stCxn id="5" idx="2"/>
            <a:endCxn id="9" idx="0"/>
          </p:cNvCxnSpPr>
          <p:nvPr/>
        </p:nvCxnSpPr>
        <p:spPr>
          <a:xfrm rot="5400000">
            <a:off x="3665855" y="263525"/>
            <a:ext cx="421640" cy="2762250"/>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线性回归模型</a:t>
            </a:r>
            <a:endParaRPr lang="zh-CN" altLang="en-US" dirty="0"/>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998855" y="1844675"/>
                <a:ext cx="4653915" cy="2729230"/>
              </a:xfrm>
              <a:solidFill>
                <a:schemeClr val="accent1">
                  <a:lumMod val="20000"/>
                  <a:lumOff val="80000"/>
                </a:schemeClr>
              </a:solidFill>
            </p:spPr>
            <p:txBody>
              <a:bodyPr/>
              <a:lstStyle/>
              <a:p>
                <a:pPr marL="0" lvl="2" indent="0" latinLnBrk="0">
                  <a:lnSpc>
                    <a:spcPct val="150000"/>
                  </a:lnSpc>
                  <a:spcBef>
                    <a:spcPts val="0"/>
                  </a:spcBef>
                  <a:buNone/>
                </a:pPr>
                <a14:m>
                  <m:oMathPara xmlns:m="http://schemas.openxmlformats.org/officeDocument/2006/math">
                    <m:oMathParaPr>
                      <m:jc m:val="left"/>
                    </m:oMathParaPr>
                    <m:oMath xmlns:m="http://schemas.openxmlformats.org/officeDocument/2006/math">
                      <m:acc>
                        <m:accPr>
                          <m:ctrlPr>
                            <a:rPr lang="en-US" altLang="zh-CN" b="1" i="1" dirty="0">
                              <a:solidFill>
                                <a:srgbClr val="0000FF"/>
                              </a:solidFill>
                              <a:latin typeface="Cambria Math" panose="02040503050406030204" pitchFamily="18" charset="0"/>
                              <a:cs typeface="Cambria Math" panose="02040503050406030204" pitchFamily="18" charset="0"/>
                            </a:rPr>
                          </m:ctrlPr>
                        </m:accPr>
                        <m:e>
                          <m:r>
                            <a:rPr lang="en-US" altLang="zh-CN" b="1" i="1" dirty="0">
                              <a:solidFill>
                                <a:srgbClr val="0000FF"/>
                              </a:solidFill>
                              <a:latin typeface="Cambria Math" panose="02040503050406030204" pitchFamily="18" charset="0"/>
                              <a:cs typeface="Cambria Math" panose="02040503050406030204" pitchFamily="18" charset="0"/>
                            </a:rPr>
                            <m:t>𝒚</m:t>
                          </m:r>
                        </m:e>
                      </m:acc>
                      <m:r>
                        <a:rPr lang="en-US" altLang="zh-CN" b="1" i="1" dirty="0">
                          <a:solidFill>
                            <a:srgbClr val="0000FF"/>
                          </a:solidFill>
                          <a:latin typeface="Cambria Math" panose="02040503050406030204" pitchFamily="18" charset="0"/>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altLang="zh-CN" b="1" i="1" dirty="0">
                              <a:solidFill>
                                <a:srgbClr val="0000FF"/>
                              </a:solidFill>
                              <a:latin typeface="Cambria Math" panose="02040503050406030204" pitchFamily="18" charset="0"/>
                              <a:cs typeface="Cambria Math" panose="02040503050406030204" pitchFamily="18" charset="0"/>
                            </a:rPr>
                            <m:t>𝟎</m:t>
                          </m:r>
                        </m:sub>
                      </m:sSub>
                      <m:r>
                        <a:rPr lang="en-US" altLang="zh-CN" b="1" i="1" dirty="0">
                          <a:solidFill>
                            <a:srgbClr val="0000FF"/>
                          </a:solidFill>
                          <a:latin typeface="Cambria Math" panose="02040503050406030204" pitchFamily="18" charset="0"/>
                          <a:cs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𝟏</m:t>
                          </m:r>
                        </m:sub>
                      </m:sSub>
                      <m:r>
                        <a:rPr lang="en-US" b="1" i="1">
                          <a:solidFill>
                            <a:srgbClr val="0000FF"/>
                          </a:solidFill>
                          <a:latin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𝟐</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𝟐</m:t>
                          </m:r>
                        </m:sub>
                      </m:sSub>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cs typeface="Cambria Math" panose="02040503050406030204" pitchFamily="18" charset="0"/>
                        </a:rPr>
                        <m:t>⋯</m:t>
                      </m:r>
                      <m:r>
                        <a:rPr lang="en-US" b="1" i="1">
                          <a:solidFill>
                            <a:srgbClr val="0000FF"/>
                          </a:solidFill>
                          <a:latin typeface="Cambria Math" panose="02040503050406030204" pitchFamily="18" charset="0"/>
                        </a:rPr>
                        <m:t>+</m:t>
                      </m:r>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𝜽</m:t>
                          </m:r>
                        </m:e>
                        <m:sub>
                          <m:r>
                            <a:rPr lang="en-US" b="1" i="1">
                              <a:solidFill>
                                <a:srgbClr val="0000FF"/>
                              </a:solidFill>
                              <a:latin typeface="Cambria Math" panose="02040503050406030204" pitchFamily="18" charset="0"/>
                            </a:rPr>
                            <m:t>𝒏</m:t>
                          </m:r>
                        </m:sub>
                      </m:sSub>
                      <m:sSub>
                        <m:sSubPr>
                          <m:ctrlPr>
                            <a:rPr lang="en-US" altLang="zh-CN" b="1" i="1" dirty="0">
                              <a:solidFill>
                                <a:srgbClr val="0000FF"/>
                              </a:solidFill>
                              <a:latin typeface="Cambria Math" panose="02040503050406030204" pitchFamily="18" charset="0"/>
                              <a:cs typeface="Cambria Math" panose="02040503050406030204" pitchFamily="18" charset="0"/>
                            </a:rPr>
                          </m:ctrlPr>
                        </m:sSubPr>
                        <m:e>
                          <m:r>
                            <a:rPr lang="en-US" altLang="zh-CN" b="1" i="1" dirty="0">
                              <a:solidFill>
                                <a:srgbClr val="0000FF"/>
                              </a:solidFill>
                              <a:latin typeface="Cambria Math" panose="02040503050406030204" pitchFamily="18" charset="0"/>
                              <a:cs typeface="Cambria Math" panose="02040503050406030204" pitchFamily="18" charset="0"/>
                            </a:rPr>
                            <m:t>𝒙</m:t>
                          </m:r>
                        </m:e>
                        <m:sub>
                          <m:r>
                            <a:rPr lang="en-US" b="1" i="1">
                              <a:solidFill>
                                <a:srgbClr val="0000FF"/>
                              </a:solidFill>
                              <a:latin typeface="Cambria Math" panose="02040503050406030204" pitchFamily="18" charset="0"/>
                            </a:rPr>
                            <m:t>𝒏</m:t>
                          </m:r>
                        </m:sub>
                      </m:sSub>
                    </m:oMath>
                  </m:oMathPara>
                </a14:m>
                <a:endParaRPr lang="en-US" altLang="zh-CN" b="1" i="1" dirty="0">
                  <a:solidFill>
                    <a:srgbClr val="0000FF"/>
                  </a:solidFill>
                  <a:latin typeface="Cambria Math" panose="02040503050406030204" pitchFamily="18" charset="0"/>
                  <a:cs typeface="Cambria Math" panose="02040503050406030204" pitchFamily="18" charset="0"/>
                </a:endParaRPr>
              </a:p>
              <a:p>
                <a:pPr marL="457200" lvl="3" latinLnBrk="0">
                  <a:lnSpc>
                    <a:spcPct val="150000"/>
                  </a:lnSpc>
                  <a:spcBef>
                    <a:spcPts val="0"/>
                  </a:spcBef>
                </a:pPr>
                <a14:m>
                  <m:oMath xmlns:m="http://schemas.openxmlformats.org/officeDocument/2006/math">
                    <m:acc>
                      <m:accPr>
                        <m:ctrlPr>
                          <a:rPr lang="en-US" altLang="zh-CN" sz="1800" i="1" dirty="0">
                            <a:latin typeface="Cambria Math" panose="02040503050406030204" pitchFamily="18" charset="0"/>
                            <a:cs typeface="Cambria Math" panose="02040503050406030204" pitchFamily="18" charset="0"/>
                          </a:rPr>
                        </m:ctrlPr>
                      </m:accPr>
                      <m:e>
                        <m:r>
                          <a:rPr lang="en-US" altLang="zh-CN" sz="1800" i="1" dirty="0">
                            <a:latin typeface="Cambria Math" panose="02040503050406030204" pitchFamily="18" charset="0"/>
                            <a:cs typeface="Cambria Math" panose="02040503050406030204" pitchFamily="18" charset="0"/>
                          </a:rPr>
                          <m:t>𝑦</m:t>
                        </m:r>
                      </m:e>
                    </m:acc>
                  </m:oMath>
                </a14:m>
                <a:r>
                  <a:rPr lang="zh-CN" altLang="en-US" sz="1800" dirty="0">
                    <a:latin typeface="Cambria Math" panose="02040503050406030204" pitchFamily="18" charset="0"/>
                    <a:cs typeface="Cambria Math" panose="02040503050406030204" pitchFamily="18" charset="0"/>
                  </a:rPr>
                  <a:t>：预测</a:t>
                </a:r>
                <a:r>
                  <a:rPr lang="zh-CN" altLang="en-US" sz="1800" dirty="0" smtClean="0">
                    <a:latin typeface="Cambria Math" panose="02040503050406030204" pitchFamily="18" charset="0"/>
                    <a:cs typeface="Cambria Math" panose="02040503050406030204" pitchFamily="18" charset="0"/>
                  </a:rPr>
                  <a:t>值</a:t>
                </a:r>
                <a:endParaRPr lang="en-US" altLang="zh-CN" sz="1800" i="1" dirty="0" smtClean="0">
                  <a:latin typeface="Cambria Math" panose="02040503050406030204" pitchFamily="18" charset="0"/>
                  <a:cs typeface="Cambria Math" panose="02040503050406030204" pitchFamily="18" charset="0"/>
                </a:endParaRPr>
              </a:p>
              <a:p>
                <a:pPr marL="457200" lvl="3" latinLnBrk="0">
                  <a:lnSpc>
                    <a:spcPct val="150000"/>
                  </a:lnSpc>
                  <a:spcBef>
                    <a:spcPts val="0"/>
                  </a:spcBef>
                </a:pPr>
                <a14:m>
                  <m:oMath xmlns:m="http://schemas.openxmlformats.org/officeDocument/2006/math">
                    <m:sSub>
                      <m:sSubPr>
                        <m:ctrlPr>
                          <a:rPr lang="en-US" altLang="zh-CN" sz="1800" i="1" dirty="0">
                            <a:latin typeface="Cambria Math" panose="02040503050406030204" pitchFamily="18" charset="0"/>
                            <a:cs typeface="Cambria Math" panose="02040503050406030204" pitchFamily="18" charset="0"/>
                          </a:rPr>
                        </m:ctrlPr>
                      </m:sSubPr>
                      <m:e>
                        <m:r>
                          <a:rPr lang="en-US" altLang="zh-CN" sz="1800" i="1" dirty="0">
                            <a:latin typeface="Cambria Math" panose="02040503050406030204" pitchFamily="18" charset="0"/>
                            <a:cs typeface="Cambria Math" panose="02040503050406030204" pitchFamily="18" charset="0"/>
                          </a:rPr>
                          <m:t>𝑥</m:t>
                        </m:r>
                      </m:e>
                      <m:sub>
                        <m:r>
                          <a:rPr lang="en-US" altLang="zh-CN" sz="1800" i="1" dirty="0">
                            <a:latin typeface="Cambria Math" panose="02040503050406030204" pitchFamily="18" charset="0"/>
                            <a:cs typeface="Cambria Math" panose="02040503050406030204" pitchFamily="18" charset="0"/>
                          </a:rPr>
                          <m:t>𝑖</m:t>
                        </m:r>
                      </m:sub>
                    </m:sSub>
                  </m:oMath>
                </a14:m>
                <a:r>
                  <a:rPr lang="zh-CN" altLang="en-US" sz="1800" dirty="0">
                    <a:latin typeface="Cambria Math" panose="02040503050406030204" pitchFamily="18" charset="0"/>
                    <a:cs typeface="Cambria Math" panose="02040503050406030204" pitchFamily="18" charset="0"/>
                  </a:rPr>
                  <a:t>：</a:t>
                </a:r>
                <a:r>
                  <a:rPr lang="zh-CN" altLang="en-US" sz="1800" dirty="0">
                    <a:latin typeface="Cambria Math" panose="02040503050406030204" pitchFamily="18" charset="0"/>
                    <a:cs typeface="Cambria Math" panose="02040503050406030204" pitchFamily="18" charset="0"/>
                    <a:sym typeface="+mn-ea"/>
                  </a:rPr>
                  <a:t>第</a:t>
                </a:r>
                <a:r>
                  <a:rPr lang="en-US" altLang="zh-CN" sz="1800" dirty="0">
                    <a:latin typeface="Cambria Math" panose="02040503050406030204" pitchFamily="18" charset="0"/>
                    <a:cs typeface="Cambria Math" panose="02040503050406030204" pitchFamily="18" charset="0"/>
                    <a:sym typeface="+mn-ea"/>
                  </a:rPr>
                  <a:t> </a:t>
                </a:r>
                <a:r>
                  <a:rPr lang="en-US" altLang="zh-CN" sz="1800" i="1" dirty="0">
                    <a:latin typeface="Times New Roman" panose="02020603050405020304" pitchFamily="18" charset="0"/>
                    <a:cs typeface="Times New Roman" panose="02020603050405020304" pitchFamily="18" charset="0"/>
                    <a:sym typeface="+mn-ea"/>
                  </a:rPr>
                  <a:t>i </a:t>
                </a:r>
                <a:r>
                  <a:rPr lang="zh-CN" altLang="en-US" sz="1800" dirty="0">
                    <a:latin typeface="Cambria Math" panose="02040503050406030204" pitchFamily="18" charset="0"/>
                    <a:cs typeface="Cambria Math" panose="02040503050406030204" pitchFamily="18" charset="0"/>
                    <a:sym typeface="+mn-ea"/>
                  </a:rPr>
                  <a:t>个特征的值</a:t>
                </a:r>
                <a:endParaRPr lang="zh-CN" altLang="en-US" sz="1800" dirty="0">
                  <a:latin typeface="Cambria Math" panose="02040503050406030204" pitchFamily="18" charset="0"/>
                  <a:cs typeface="Cambria Math" panose="02040503050406030204" pitchFamily="18" charset="0"/>
                  <a:sym typeface="+mn-ea"/>
                </a:endParaRPr>
              </a:p>
              <a:p>
                <a:pPr marL="457200" lvl="3" latinLnBrk="0">
                  <a:lnSpc>
                    <a:spcPct val="150000"/>
                  </a:lnSpc>
                  <a:spcBef>
                    <a:spcPts val="0"/>
                  </a:spcBef>
                </a:pPr>
                <a14:m>
                  <m:oMath xmlns:m="http://schemas.openxmlformats.org/officeDocument/2006/math">
                    <m:sSub>
                      <m:sSubPr>
                        <m:ctrlPr>
                          <a:rPr lang="en-US" altLang="zh-CN" sz="1800" i="1" dirty="0">
                            <a:latin typeface="Cambria Math" panose="02040503050406030204" pitchFamily="18" charset="0"/>
                            <a:cs typeface="Cambria Math" panose="02040503050406030204" pitchFamily="18" charset="0"/>
                          </a:rPr>
                        </m:ctrlPr>
                      </m:sSubPr>
                      <m:e>
                        <m:r>
                          <a:rPr lang="en-US" altLang="zh-CN" sz="1800" i="1" dirty="0">
                            <a:latin typeface="Cambria Math" panose="02040503050406030204" pitchFamily="18" charset="0"/>
                            <a:cs typeface="Cambria Math" panose="02040503050406030204" pitchFamily="18" charset="0"/>
                          </a:rPr>
                          <m:t>𝜃</m:t>
                        </m:r>
                      </m:e>
                      <m:sub>
                        <m:r>
                          <a:rPr lang="en-US" altLang="zh-CN" sz="1800" i="1" dirty="0">
                            <a:latin typeface="Cambria Math" panose="02040503050406030204" pitchFamily="18" charset="0"/>
                            <a:cs typeface="Cambria Math" panose="02040503050406030204" pitchFamily="18" charset="0"/>
                          </a:rPr>
                          <m:t>𝑖</m:t>
                        </m:r>
                      </m:sub>
                    </m:sSub>
                  </m:oMath>
                </a14:m>
                <a:r>
                  <a:rPr lang="en-US" altLang="zh-CN" sz="1800" dirty="0">
                    <a:latin typeface="Cambria Math" panose="02040503050406030204" pitchFamily="18" charset="0"/>
                    <a:cs typeface="Cambria Math" panose="02040503050406030204" pitchFamily="18" charset="0"/>
                  </a:rPr>
                  <a:t>(</a:t>
                </a:r>
                <a14:m>
                  <m:oMath xmlns:m="http://schemas.openxmlformats.org/officeDocument/2006/math">
                    <m:r>
                      <a:rPr lang="en-US" altLang="zh-CN" sz="1800" i="1" dirty="0">
                        <a:latin typeface="Cambria Math" panose="02040503050406030204" pitchFamily="18" charset="0"/>
                        <a:cs typeface="Cambria Math" panose="02040503050406030204" pitchFamily="18" charset="0"/>
                      </a:rPr>
                      <m:t>𝑖</m:t>
                    </m:r>
                    <m:r>
                      <a:rPr lang="en-US" altLang="zh-CN" sz="1800" i="1" dirty="0">
                        <a:latin typeface="Cambria Math" panose="02040503050406030204" pitchFamily="18" charset="0"/>
                        <a:cs typeface="Cambria Math" panose="02040503050406030204" pitchFamily="18" charset="0"/>
                      </a:rPr>
                      <m:t>=</m:t>
                    </m:r>
                    <m:r>
                      <a:rPr lang="en-US" altLang="zh-CN" sz="1800" i="1" dirty="0">
                        <a:latin typeface="Cambria Math" panose="02040503050406030204" pitchFamily="18" charset="0"/>
                        <a:cs typeface="Cambria Math" panose="02040503050406030204" pitchFamily="18" charset="0"/>
                      </a:rPr>
                      <m:t>1</m:t>
                    </m:r>
                    <m:r>
                      <a:rPr lang="en-US" altLang="zh-CN" sz="1800" i="1" dirty="0">
                        <a:latin typeface="Cambria Math" panose="02040503050406030204" pitchFamily="18" charset="0"/>
                        <a:cs typeface="Cambria Math" panose="02040503050406030204" pitchFamily="18" charset="0"/>
                      </a:rPr>
                      <m:t>,</m:t>
                    </m:r>
                    <m:r>
                      <a:rPr lang="en-US" altLang="zh-CN" sz="1800" i="1" dirty="0">
                        <a:latin typeface="Cambria Math" panose="02040503050406030204" pitchFamily="18" charset="0"/>
                        <a:cs typeface="Cambria Math" panose="02040503050406030204" pitchFamily="18" charset="0"/>
                      </a:rPr>
                      <m:t>2</m:t>
                    </m:r>
                    <m:r>
                      <a:rPr lang="en-US" altLang="zh-CN" sz="1800" i="1" dirty="0">
                        <a:latin typeface="Cambria Math" panose="02040503050406030204" pitchFamily="18" charset="0"/>
                        <a:cs typeface="Cambria Math" panose="02040503050406030204" pitchFamily="18" charset="0"/>
                      </a:rPr>
                      <m:t>,⋯,</m:t>
                    </m:r>
                    <m:r>
                      <a:rPr lang="en-US" altLang="zh-CN" sz="1800" i="1" dirty="0">
                        <a:latin typeface="Cambria Math" panose="02040503050406030204" pitchFamily="18" charset="0"/>
                        <a:cs typeface="Cambria Math" panose="02040503050406030204" pitchFamily="18" charset="0"/>
                      </a:rPr>
                      <m:t>𝑛</m:t>
                    </m:r>
                  </m:oMath>
                </a14:m>
                <a:r>
                  <a:rPr lang="en-US" altLang="zh-CN" sz="1800" dirty="0">
                    <a:latin typeface="Cambria Math" panose="02040503050406030204" pitchFamily="18" charset="0"/>
                    <a:cs typeface="Cambria Math" panose="02040503050406030204" pitchFamily="18" charset="0"/>
                  </a:rPr>
                  <a:t>)</a:t>
                </a:r>
                <a:r>
                  <a:rPr lang="zh-CN" altLang="en-US" sz="1800" dirty="0">
                    <a:latin typeface="Cambria Math" panose="02040503050406030204" pitchFamily="18" charset="0"/>
                    <a:cs typeface="Cambria Math" panose="02040503050406030204" pitchFamily="18" charset="0"/>
                  </a:rPr>
                  <a:t>：表示每个特征的权重</a:t>
                </a:r>
                <a:endParaRPr lang="zh-CN" altLang="en-US" sz="1800" dirty="0">
                  <a:latin typeface="Cambria Math" panose="02040503050406030204" pitchFamily="18" charset="0"/>
                  <a:cs typeface="Cambria Math" panose="02040503050406030204" pitchFamily="18" charset="0"/>
                </a:endParaRPr>
              </a:p>
              <a:p>
                <a:pPr marL="457200" lvl="3" latinLnBrk="0">
                  <a:lnSpc>
                    <a:spcPct val="150000"/>
                  </a:lnSpc>
                  <a:spcBef>
                    <a:spcPts val="0"/>
                  </a:spcBef>
                </a:pPr>
                <a14:m>
                  <m:oMath xmlns:m="http://schemas.openxmlformats.org/officeDocument/2006/math">
                    <m:sSub>
                      <m:sSubPr>
                        <m:ctrlPr>
                          <a:rPr lang="en-US" altLang="zh-CN" sz="1800" i="1" dirty="0">
                            <a:latin typeface="Cambria Math" panose="02040503050406030204" pitchFamily="18" charset="0"/>
                            <a:cs typeface="Cambria Math" panose="02040503050406030204" pitchFamily="18" charset="0"/>
                          </a:rPr>
                        </m:ctrlPr>
                      </m:sSubPr>
                      <m:e>
                        <m:r>
                          <a:rPr lang="en-US" altLang="zh-CN" sz="1800" i="1" dirty="0">
                            <a:latin typeface="Cambria Math" panose="02040503050406030204" pitchFamily="18" charset="0"/>
                            <a:cs typeface="Cambria Math" panose="02040503050406030204" pitchFamily="18" charset="0"/>
                          </a:rPr>
                          <m:t>𝜃</m:t>
                        </m:r>
                      </m:e>
                      <m:sub>
                        <m:r>
                          <a:rPr lang="en-US" altLang="zh-CN" sz="1800" i="1" dirty="0">
                            <a:latin typeface="Cambria Math" panose="02040503050406030204" pitchFamily="18" charset="0"/>
                            <a:cs typeface="Cambria Math" panose="02040503050406030204" pitchFamily="18" charset="0"/>
                          </a:rPr>
                          <m:t>0</m:t>
                        </m:r>
                      </m:sub>
                    </m:sSub>
                  </m:oMath>
                </a14:m>
                <a:r>
                  <a:rPr lang="zh-CN" altLang="en-US" sz="1800" dirty="0" smtClean="0">
                    <a:latin typeface="Cambria Math" panose="02040503050406030204" pitchFamily="18" charset="0"/>
                    <a:cs typeface="Cambria Math" panose="02040503050406030204" pitchFamily="18" charset="0"/>
                  </a:rPr>
                  <a:t>：参数，表示截距</a:t>
                </a:r>
                <a:endParaRPr lang="zh-CN" altLang="en-US" sz="1800" dirty="0" smtClean="0">
                  <a:latin typeface="Cambria Math" panose="02040503050406030204" pitchFamily="18" charset="0"/>
                  <a:cs typeface="Cambria Math" panose="02040503050406030204" pitchFamily="18" charset="0"/>
                </a:endParaRPr>
              </a:p>
              <a:p>
                <a:pPr marL="457200" lvl="3" latinLnBrk="0">
                  <a:lnSpc>
                    <a:spcPct val="150000"/>
                  </a:lnSpc>
                  <a:spcBef>
                    <a:spcPts val="0"/>
                  </a:spcBef>
                </a:pPr>
                <a:r>
                  <a:rPr lang="en-US" altLang="zh-CN" sz="1800" i="1" dirty="0">
                    <a:latin typeface="Times New Roman" panose="02020603050405020304" pitchFamily="18" charset="0"/>
                    <a:cs typeface="Times New Roman" panose="02020603050405020304" pitchFamily="18" charset="0"/>
                    <a:sym typeface="+mn-ea"/>
                  </a:rPr>
                  <a:t>n</a:t>
                </a:r>
                <a:r>
                  <a:rPr lang="zh-CN" altLang="en-US" sz="1800" dirty="0">
                    <a:latin typeface="Cambria Math" panose="02040503050406030204" pitchFamily="18" charset="0"/>
                    <a:cs typeface="Cambria Math" panose="02040503050406030204" pitchFamily="18" charset="0"/>
                    <a:sym typeface="+mn-ea"/>
                  </a:rPr>
                  <a:t>：特征的个数</a:t>
                </a:r>
                <a:endParaRPr lang="en-US" altLang="zh-CN" sz="1800" i="1" dirty="0">
                  <a:latin typeface="Cambria Math" panose="02040503050406030204" pitchFamily="18" charset="0"/>
                  <a:cs typeface="Cambria Math" panose="02040503050406030204" pitchFamily="18" charset="0"/>
                </a:endParaRPr>
              </a:p>
              <a:p>
                <a:pPr lvl="2">
                  <a:lnSpc>
                    <a:spcPct val="150000"/>
                  </a:lnSpc>
                </a:pPr>
                <a:endParaRPr lang="zh-CN" altLang="en-US" sz="1800" dirty="0">
                  <a:latin typeface="Cambria Math" panose="02040503050406030204" pitchFamily="18" charset="0"/>
                  <a:cs typeface="Cambria Math" panose="02040503050406030204" pitchFamily="18" charset="0"/>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998855" y="1844675"/>
                <a:ext cx="4653915" cy="2729230"/>
              </a:xfrm>
              <a:blipFill rotWithShape="1">
                <a:blip r:embed="rId1"/>
                <a:stretch>
                  <a:fillRect b="-10121"/>
                </a:stretch>
              </a:blipFill>
            </p:spPr>
            <p:txBody>
              <a:bodyPr/>
              <a:lstStyle/>
              <a:p>
                <a:r>
                  <a:rPr lang="zh-CN" altLang="en-US">
                    <a:noFill/>
                  </a:rPr>
                  <a:t> </a:t>
                </a:r>
              </a:p>
            </p:txBody>
          </p:sp>
        </mc:Fallback>
      </mc:AlternateContent>
      <p:sp>
        <p:nvSpPr>
          <p:cNvPr id="9" name="圆角矩形 8"/>
          <p:cNvSpPr/>
          <p:nvPr/>
        </p:nvSpPr>
        <p:spPr>
          <a:xfrm>
            <a:off x="215900" y="1040130"/>
            <a:ext cx="3606165" cy="498475"/>
          </a:xfrm>
          <a:prstGeom prst="roundRect">
            <a:avLst/>
          </a:prstGeom>
          <a:solidFill>
            <a:srgbClr val="0070C0"/>
          </a:solidFill>
        </p:spPr>
        <p:style>
          <a:lnRef idx="0">
            <a:srgbClr val="FFFFFF"/>
          </a:lnRef>
          <a:fillRef idx="1">
            <a:schemeClr val="accent1"/>
          </a:fillRef>
          <a:effectRef idx="0">
            <a:srgbClr val="FFFFFF"/>
          </a:effectRef>
          <a:fontRef idx="minor">
            <a:schemeClr val="lt1"/>
          </a:fontRef>
        </p:style>
        <p:txBody>
          <a:bodyPr anchor="ctr"/>
          <a:lstStyle/>
          <a:p>
            <a:pPr marL="342900" indent="-342900">
              <a:buFont typeface="Wingdings" panose="05000000000000000000" charset="0"/>
              <a:buChar char="Ø"/>
            </a:pPr>
            <a:r>
              <a:rPr lang="zh-CN" sz="2000" dirty="0" smtClean="0">
                <a:latin typeface="Cambria Math" panose="02040503050406030204" pitchFamily="18" charset="0"/>
                <a:ea typeface="微软雅黑" panose="020B0503020204020204" pitchFamily="34" charset="-122"/>
                <a:cs typeface="Cambria Math" panose="02040503050406030204" pitchFamily="18" charset="0"/>
              </a:rPr>
              <a:t>线性回归模型的通用形式</a:t>
            </a:r>
            <a:endParaRPr lang="zh-CN" sz="2000" dirty="0" smtClean="0">
              <a:latin typeface="Cambria Math" panose="02040503050406030204" pitchFamily="18" charset="0"/>
              <a:ea typeface="微软雅黑" panose="020B0503020204020204" pitchFamily="34" charset="-122"/>
              <a:cs typeface="Cambria Math" panose="02040503050406030204" pitchFamily="18" charset="0"/>
            </a:endParaRPr>
          </a:p>
        </p:txBody>
      </p:sp>
      <p:sp>
        <p:nvSpPr>
          <p:cNvPr id="10" name="圆角矩形 9"/>
          <p:cNvSpPr/>
          <p:nvPr/>
        </p:nvSpPr>
        <p:spPr>
          <a:xfrm>
            <a:off x="6053455" y="2722880"/>
            <a:ext cx="1144905" cy="498475"/>
          </a:xfrm>
          <a:prstGeom prst="roundRect">
            <a:avLst/>
          </a:prstGeom>
          <a:noFill/>
          <a:extLst>
            <a:ext uri="{909E8E84-426E-40DD-AFC4-6F175D3DCCD1}">
              <a14:hiddenFill xmlns:a14="http://schemas.microsoft.com/office/drawing/2010/main">
                <a:solidFill>
                  <a:srgbClr val="0070C0"/>
                </a:solidFill>
              </a14:hiddenFill>
            </a:ext>
          </a:extLst>
        </p:spPr>
        <p:style>
          <a:lnRef idx="0">
            <a:srgbClr val="FFFFFF"/>
          </a:lnRef>
          <a:fillRef idx="1">
            <a:schemeClr val="accent1"/>
          </a:fillRef>
          <a:effectRef idx="0">
            <a:srgbClr val="FFFFFF"/>
          </a:effectRef>
          <a:fontRef idx="minor">
            <a:schemeClr val="lt1"/>
          </a:fontRef>
        </p:style>
        <p:txBody>
          <a:bodyPr anchor="ctr"/>
          <a:lstStyle/>
          <a:p>
            <a:pPr marL="0" indent="0">
              <a:buFont typeface="Wingdings" panose="05000000000000000000" charset="0"/>
              <a:buNone/>
            </a:pPr>
            <a:r>
              <a:rPr lang="zh-CN" sz="2000" dirty="0" smtClean="0">
                <a:solidFill>
                  <a:schemeClr val="tx1"/>
                </a:solidFill>
                <a:latin typeface="Cambria Math" panose="02040503050406030204" pitchFamily="18" charset="0"/>
                <a:ea typeface="微软雅黑" panose="020B0503020204020204" pitchFamily="34" charset="-122"/>
                <a:cs typeface="Cambria Math" panose="02040503050406030204" pitchFamily="18" charset="0"/>
              </a:rPr>
              <a:t>简写为</a:t>
            </a:r>
            <a:endParaRPr lang="zh-CN" sz="2000" dirty="0" smtClean="0">
              <a:solidFill>
                <a:schemeClr val="tx1"/>
              </a:solidFill>
              <a:latin typeface="Cambria Math" panose="02040503050406030204" pitchFamily="18" charset="0"/>
              <a:ea typeface="微软雅黑" panose="020B0503020204020204" pitchFamily="34" charset="-122"/>
              <a:cs typeface="Cambria Math" panose="02040503050406030204" pitchFamily="18" charset="0"/>
            </a:endParaRPr>
          </a:p>
        </p:txBody>
      </p:sp>
      <mc:AlternateContent xmlns:mc="http://schemas.openxmlformats.org/markup-compatibility/2006">
        <mc:Choice xmlns:a14="http://schemas.microsoft.com/office/drawing/2010/main" Requires="a14">
          <p:sp>
            <p:nvSpPr>
              <p:cNvPr id="11" name="文本框 10"/>
              <p:cNvSpPr txBox="1"/>
              <p:nvPr/>
            </p:nvSpPr>
            <p:spPr>
              <a:xfrm>
                <a:off x="7653020" y="1807210"/>
                <a:ext cx="3222625" cy="2804160"/>
              </a:xfrm>
              <a:prstGeom prst="rect">
                <a:avLst/>
              </a:prstGeom>
              <a:solidFill>
                <a:schemeClr val="accent1">
                  <a:lumMod val="20000"/>
                  <a:lumOff val="80000"/>
                </a:schemeClr>
              </a:solidFill>
            </p:spPr>
            <p:txBody>
              <a:bodyPr wrap="square" rtlCol="0" anchor="t">
                <a:noAutofit/>
              </a:bodyPr>
              <a:lstStyle/>
              <a:p>
                <a:pPr marL="0" lvl="2" indent="0" latinLnBrk="0">
                  <a:lnSpc>
                    <a:spcPct val="150000"/>
                  </a:lnSpc>
                  <a:buNone/>
                </a:pPr>
                <a14:m>
                  <m:oMathPara xmlns:m="http://schemas.openxmlformats.org/officeDocument/2006/math">
                    <m:oMathParaPr>
                      <m:jc m:val="left"/>
                    </m:oMathParaPr>
                    <m:oMath xmlns:m="http://schemas.openxmlformats.org/officeDocument/2006/math">
                      <m:acc>
                        <m:accPr>
                          <m:ctrlPr>
                            <a:rPr lang="en-US" altLang="zh-CN" b="1" i="1" dirty="0">
                              <a:solidFill>
                                <a:srgbClr val="0000FF"/>
                              </a:solidFill>
                              <a:latin typeface="Cambria Math" panose="02040503050406030204" pitchFamily="18" charset="0"/>
                              <a:cs typeface="Cambria Math" panose="02040503050406030204" pitchFamily="18" charset="0"/>
                            </a:rPr>
                          </m:ctrlPr>
                        </m:accPr>
                        <m:e>
                          <m:r>
                            <a:rPr lang="en-US" altLang="zh-CN" b="1" i="1" dirty="0">
                              <a:solidFill>
                                <a:srgbClr val="0000FF"/>
                              </a:solidFill>
                              <a:latin typeface="Cambria Math" panose="02040503050406030204" pitchFamily="18" charset="0"/>
                              <a:cs typeface="Cambria Math" panose="02040503050406030204" pitchFamily="18" charset="0"/>
                            </a:rPr>
                            <m:t>𝒚</m:t>
                          </m:r>
                        </m:e>
                      </m:acc>
                      <m:r>
                        <a:rPr lang="en-US" altLang="zh-CN" b="1" i="1" dirty="0">
                          <a:solidFill>
                            <a:srgbClr val="0000FF"/>
                          </a:solidFill>
                          <a:latin typeface="Cambria Math" panose="02040503050406030204" pitchFamily="18" charset="0"/>
                          <a:cs typeface="Cambria Math" panose="02040503050406030204" pitchFamily="18" charset="0"/>
                        </a:rPr>
                        <m:t>=</m:t>
                      </m:r>
                      <m:sSup>
                        <m:sSupPr>
                          <m:ctrlPr>
                            <a:rPr lang="en-US" b="1" i="1">
                              <a:solidFill>
                                <a:srgbClr val="0000FF"/>
                              </a:solidFill>
                              <a:latin typeface="Cambria Math" panose="02040503050406030204" pitchFamily="18" charset="0"/>
                              <a:cs typeface="Cambria Math" panose="02040503050406030204" pitchFamily="18" charset="0"/>
                            </a:rPr>
                          </m:ctrlPr>
                        </m:sSupPr>
                        <m:e>
                          <m:r>
                            <a:rPr lang="en-US" b="1" i="1">
                              <a:solidFill>
                                <a:srgbClr val="0000FF"/>
                              </a:solidFill>
                              <a:latin typeface="Cambria Math" panose="02040503050406030204" pitchFamily="18" charset="0"/>
                              <a:cs typeface="Cambria Math" panose="02040503050406030204" pitchFamily="18" charset="0"/>
                            </a:rPr>
                            <m:t>𝜽</m:t>
                          </m:r>
                        </m:e>
                        <m:sup>
                          <m:r>
                            <a:rPr lang="en-US" b="1" i="1">
                              <a:solidFill>
                                <a:srgbClr val="0000FF"/>
                              </a:solidFill>
                              <a:latin typeface="Cambria Math" panose="02040503050406030204" pitchFamily="18" charset="0"/>
                              <a:cs typeface="Cambria Math" panose="02040503050406030204" pitchFamily="18" charset="0"/>
                            </a:rPr>
                            <m:t>𝑻</m:t>
                          </m:r>
                        </m:sup>
                      </m:sSup>
                      <m:r>
                        <a:rPr lang="en-US" b="1" i="1">
                          <a:solidFill>
                            <a:srgbClr val="0000FF"/>
                          </a:solidFill>
                          <a:latin typeface="Cambria Math" panose="02040503050406030204" pitchFamily="18" charset="0"/>
                          <a:cs typeface="Cambria Math" panose="02040503050406030204" pitchFamily="18" charset="0"/>
                        </a:rPr>
                        <m:t>∙</m:t>
                      </m:r>
                      <m:r>
                        <a:rPr lang="en-US" b="1" i="1">
                          <a:solidFill>
                            <a:srgbClr val="0000FF"/>
                          </a:solidFill>
                          <a:latin typeface="Cambria Math" panose="02040503050406030204" pitchFamily="18" charset="0"/>
                          <a:cs typeface="Cambria Math" panose="02040503050406030204" pitchFamily="18" charset="0"/>
                        </a:rPr>
                        <m:t>𝒙</m:t>
                      </m:r>
                    </m:oMath>
                  </m:oMathPara>
                </a14:m>
                <a:endParaRPr lang="en-US" b="1" i="1">
                  <a:solidFill>
                    <a:srgbClr val="0000FF"/>
                  </a:solidFill>
                  <a:latin typeface="Cambria Math" panose="02040503050406030204" pitchFamily="18" charset="0"/>
                  <a:cs typeface="Cambria Math" panose="02040503050406030204" pitchFamily="18" charset="0"/>
                </a:endParaRPr>
              </a:p>
              <a:p>
                <a:pPr marL="457200" lvl="4" indent="-241300" algn="l" latinLnBrk="0">
                  <a:lnSpc>
                    <a:spcPct val="150000"/>
                  </a:lnSpc>
                  <a:spcBef>
                    <a:spcPts val="0"/>
                  </a:spcBef>
                  <a:buClrTx/>
                  <a:buSzTx/>
                  <a:buFont typeface="Arial" panose="020B0604020202020204" pitchFamily="34" charset="0"/>
                  <a:buChar char="–"/>
                </a:pPr>
                <a14:m>
                  <m:oMath xmlns:m="http://schemas.openxmlformats.org/officeDocument/2006/math">
                    <m:acc>
                      <m:accPr>
                        <m:ctrlP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accPr>
                      <m:e>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𝑦</m:t>
                        </m:r>
                      </m:e>
                    </m:acc>
                  </m:oMath>
                </a14:m>
                <a:r>
                  <a:rPr kumimoji="1" lang="en-US" altLang="zh-CN" sz="1800" i="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en-US" altLang="zh-CN" sz="18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预测值</a:t>
                </a:r>
                <a:endParaRPr kumimoji="1" lang="en-US" altLang="zh-CN" sz="1800" i="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3" indent="-241300" algn="l">
                  <a:lnSpc>
                    <a:spcPct val="150000"/>
                  </a:lnSpc>
                  <a:spcBef>
                    <a:spcPts val="0"/>
                  </a:spcBef>
                  <a:buClrTx/>
                  <a:buSzTx/>
                  <a:buFont typeface="Arial" panose="020B0604020202020204" pitchFamily="34" charset="0"/>
                  <a:buChar char="–"/>
                </a:pPr>
                <a14:m>
                  <m:oMath xmlns:m="http://schemas.openxmlformats.org/officeDocument/2006/math">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𝜃</m:t>
                    </m:r>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m:t>
                    </m:r>
                    <m:sSub>
                      <m:sSubPr>
                        <m:ctrlP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bPr>
                      <m:e>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𝜃</m:t>
                        </m:r>
                      </m:e>
                      <m: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0</m:t>
                        </m:r>
                      </m:sub>
                    </m:s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m:t>
                    </m:r>
                    <m:sSub>
                      <m:sSubPr>
                        <m:ctrlP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bPr>
                      <m:e>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𝜃</m:t>
                        </m:r>
                      </m:e>
                      <m: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1</m:t>
                        </m:r>
                      </m:sub>
                    </m:s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m:t>
                    </m:r>
                    <m:sSub>
                      <m:sSubPr>
                        <m:ctrlP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bPr>
                      <m:e>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𝜃</m:t>
                        </m:r>
                      </m:e>
                      <m: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2</m:t>
                        </m:r>
                      </m:sub>
                    </m:s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m:t>
                    </m:r>
                    <m:sSub>
                      <m:sSubPr>
                        <m:ctrlP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ctrlPr>
                      </m:sSubPr>
                      <m:e>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𝜃</m:t>
                        </m:r>
                      </m:e>
                      <m: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3</m:t>
                        </m:r>
                      </m:sub>
                    </m:sSub>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m:t>
                    </m:r>
                  </m:oMath>
                </a14:m>
                <a:endPar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endParaRPr>
              </a:p>
              <a:p>
                <a:pPr marL="457200" lvl="3" indent="-241300" algn="l">
                  <a:lnSpc>
                    <a:spcPct val="150000"/>
                  </a:lnSpc>
                  <a:spcBef>
                    <a:spcPts val="0"/>
                  </a:spcBef>
                  <a:buClrTx/>
                  <a:buSzTx/>
                  <a:buFont typeface="Arial" panose="020B0604020202020204" pitchFamily="34" charset="0"/>
                  <a:buChar char="–"/>
                </a:pPr>
                <a14:m>
                  <m:oMath xmlns:m="http://schemas.openxmlformats.org/officeDocument/2006/math">
                    <m:sSup>
                      <m:sSupPr>
                        <m:ctrlP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pPr>
                      <m:e>
                        <m:r>
                          <a:rPr lang="en-US" sz="1800" i="1">
                            <a:solidFill>
                              <a:schemeClr val="tx1"/>
                            </a:solidFill>
                            <a:latin typeface="Cambria Math" panose="02040503050406030204" pitchFamily="18" charset="0"/>
                            <a:ea typeface="MS Mincho" panose="02020609040205080304" charset="-128"/>
                            <a:cs typeface="Cambria Math" panose="02040503050406030204" pitchFamily="18" charset="0"/>
                          </a:rPr>
                          <m:t>𝜃</m:t>
                        </m:r>
                      </m:e>
                      <m:sup>
                        <m: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𝑇</m:t>
                        </m:r>
                      </m:sup>
                    </m:sSup>
                  </m:oMath>
                </a14:m>
                <a:r>
                  <a:rPr lang="zh-CN" altLang="en-US" sz="1800">
                    <a:latin typeface="微软雅黑" panose="020B0503020204020204" pitchFamily="34" charset="-122"/>
                    <a:ea typeface="微软雅黑" panose="020B0503020204020204" pitchFamily="34" charset="-122"/>
                    <a:cs typeface="微软雅黑" panose="020B0503020204020204" pitchFamily="34" charset="-122"/>
                    <a:sym typeface="+mn-ea"/>
                  </a:rPr>
                  <a:t>表示向量</a:t>
                </a:r>
                <a14:m>
                  <m:oMath xmlns:m="http://schemas.openxmlformats.org/officeDocument/2006/math">
                    <m:r>
                      <a:rPr kumimoji="1" lang="en-US" altLang="zh-CN" sz="1800" i="1" kern="0" dirty="0">
                        <a:solidFill>
                          <a:schemeClr val="tx1"/>
                        </a:solidFill>
                        <a:latin typeface="Cambria Math" panose="02040503050406030204" pitchFamily="18" charset="0"/>
                        <a:ea typeface="MS Mincho" panose="02020609040205080304" charset="-128"/>
                        <a:cs typeface="Cambria Math" panose="02040503050406030204" pitchFamily="18" charset="0"/>
                      </a:rPr>
                      <m:t>𝜃</m:t>
                    </m:r>
                  </m:oMath>
                </a14:m>
                <a:r>
                  <a:rPr kumimoji="1" lang="zh-CN" altLang="en-US" sz="1800" kern="0" dirty="0">
                    <a:latin typeface="微软雅黑" panose="020B0503020204020204" pitchFamily="34" charset="-122"/>
                    <a:ea typeface="微软雅黑" panose="020B0503020204020204" pitchFamily="34" charset="-122"/>
                    <a:cs typeface="微软雅黑" panose="020B0503020204020204" pitchFamily="34" charset="-122"/>
                    <a:sym typeface="+mn-ea"/>
                  </a:rPr>
                  <a:t>的转置</a:t>
                </a:r>
                <a:endPar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endParaRPr>
              </a:p>
              <a:p>
                <a:pPr marL="457200" lvl="3" indent="-241300" algn="l">
                  <a:lnSpc>
                    <a:spcPct val="150000"/>
                  </a:lnSpc>
                  <a:spcBef>
                    <a:spcPts val="0"/>
                  </a:spcBef>
                  <a:buClrTx/>
                  <a:buSzTx/>
                  <a:buFont typeface="Arial" panose="020B0604020202020204" pitchFamily="34" charset="0"/>
                  <a:buChar char="–"/>
                </a:pPr>
                <a14:m>
                  <m:oMath xmlns:m="http://schemas.openxmlformats.org/officeDocument/2006/math">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𝑥</m:t>
                    </m:r>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m:t>
                    </m:r>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1</m:t>
                    </m:r>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m:t>
                    </m:r>
                    <m:sSub>
                      <m:sSubPr>
                        <m:ctrlP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bPr>
                      <m:e>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𝑥</m:t>
                        </m:r>
                      </m:e>
                      <m:sub>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1</m:t>
                        </m:r>
                      </m:sub>
                    </m:sSub>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m:t>
                    </m:r>
                    <m:sSub>
                      <m:sSubPr>
                        <m:ctrlP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bPr>
                      <m:e>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𝑥</m:t>
                        </m:r>
                      </m:e>
                      <m:sub>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2</m:t>
                        </m:r>
                      </m:sub>
                    </m:sSub>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m:t>
                    </m:r>
                    <m:sSub>
                      <m:sSubPr>
                        <m:ctrlP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bPr>
                      <m:e>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𝑥</m:t>
                        </m:r>
                      </m:e>
                      <m:sub>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3</m:t>
                        </m:r>
                      </m:sub>
                    </m:sSub>
                    <m:r>
                      <a:rPr kumimoji="1" lang="en-US" altLang="zh-CN" sz="1800" i="1" kern="0" dirty="0">
                        <a:solidFill>
                          <a:schemeClr val="tx1"/>
                        </a:solidFill>
                        <a:latin typeface="Cambria Math" panose="02040503050406030204" pitchFamily="18" charset="0"/>
                        <a:ea typeface="微软雅黑" panose="020B0503020204020204" pitchFamily="34" charset="-122"/>
                        <a:cs typeface="Cambria Math" panose="02040503050406030204" pitchFamily="18" charset="0"/>
                      </a:rPr>
                      <m:t>;⋯)</m:t>
                    </m:r>
                  </m:oMath>
                </a14:m>
                <a:endParaRPr kumimoji="1" lang="en-US" altLang="zh-CN" sz="1800" i="1"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lvl="3" indent="-241300" algn="l">
                  <a:lnSpc>
                    <a:spcPct val="150000"/>
                  </a:lnSpc>
                  <a:spcBef>
                    <a:spcPts val="0"/>
                  </a:spcBef>
                  <a:buClrTx/>
                  <a:buSzTx/>
                  <a:buFont typeface="Arial" panose="020B0604020202020204" pitchFamily="34" charset="0"/>
                  <a:buChar char="–"/>
                </a:pPr>
                <a14:m>
                  <m:oMath xmlns:m="http://schemas.openxmlformats.org/officeDocument/2006/math">
                    <m:sSup>
                      <m:sSupPr>
                        <m:ctrlP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pPr>
                      <m:e>
                        <m:r>
                          <a:rPr lang="en-US" sz="1800" i="1">
                            <a:solidFill>
                              <a:schemeClr val="tx1"/>
                            </a:solidFill>
                            <a:latin typeface="Cambria Math" panose="02040503050406030204" pitchFamily="18" charset="0"/>
                            <a:ea typeface="MS Mincho" panose="02020609040205080304" charset="-128"/>
                            <a:cs typeface="Cambria Math" panose="02040503050406030204" pitchFamily="18" charset="0"/>
                          </a:rPr>
                          <m:t>𝜃</m:t>
                        </m:r>
                      </m:e>
                      <m:sup>
                        <m: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𝑇</m:t>
                        </m:r>
                      </m:sup>
                    </m:sSup>
                    <m:r>
                      <a:rPr lang="en-US" sz="1800" i="1">
                        <a:solidFill>
                          <a:schemeClr val="tx1"/>
                        </a:solidFill>
                        <a:latin typeface="Cambria Math" panose="02040503050406030204" pitchFamily="18" charset="0"/>
                        <a:ea typeface="MS Mincho" panose="02020609040205080304" charset="-128"/>
                        <a:cs typeface="Cambria Math" panose="02040503050406030204" pitchFamily="18" charset="0"/>
                      </a:rPr>
                      <m:t>∙</m:t>
                    </m:r>
                    <m: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𝑥</m:t>
                    </m:r>
                  </m:oMath>
                </a14:m>
                <a:r>
                  <a:rPr kumimoji="1" lang="zh-CN" altLang="en-US" sz="18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表示</a:t>
                </a:r>
                <a14:m>
                  <m:oMath xmlns:m="http://schemas.openxmlformats.org/officeDocument/2006/math">
                    <m:sSup>
                      <m:sSupPr>
                        <m:ctrlP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ctrlPr>
                      </m:sSupPr>
                      <m:e>
                        <m:r>
                          <a:rPr lang="en-US" sz="1800" i="1">
                            <a:solidFill>
                              <a:schemeClr val="tx1"/>
                            </a:solidFill>
                            <a:latin typeface="Cambria Math" panose="02040503050406030204" pitchFamily="18" charset="0"/>
                            <a:ea typeface="MS Mincho" panose="02020609040205080304" charset="-128"/>
                            <a:cs typeface="Cambria Math" panose="02040503050406030204" pitchFamily="18" charset="0"/>
                          </a:rPr>
                          <m:t>𝜃</m:t>
                        </m:r>
                      </m:e>
                      <m:sup>
                        <m: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𝑇</m:t>
                        </m:r>
                      </m:sup>
                    </m:sSup>
                  </m:oMath>
                </a14:m>
                <a:r>
                  <a:rPr lang="zh-CN" altLang="en-US" sz="18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14:m>
                  <m:oMath xmlns:m="http://schemas.openxmlformats.org/officeDocument/2006/math">
                    <m:r>
                      <a:rPr lang="en-US" sz="1800" i="1">
                        <a:solidFill>
                          <a:schemeClr val="tx1"/>
                        </a:solidFill>
                        <a:latin typeface="Cambria Math" panose="02040503050406030204" pitchFamily="18" charset="0"/>
                        <a:ea typeface="微软雅黑" panose="020B0503020204020204" pitchFamily="34" charset="-122"/>
                        <a:cs typeface="Cambria Math" panose="02040503050406030204" pitchFamily="18" charset="0"/>
                      </a:rPr>
                      <m:t>𝑥</m:t>
                    </m:r>
                  </m:oMath>
                </a14:m>
                <a:r>
                  <a:rPr kumimoji="1" lang="zh-CN" altLang="en-US" sz="1800" kern="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点积</a:t>
                </a:r>
                <a:endParaRPr kumimoji="1" lang="en-US" altLang="zh-CN" sz="1800" i="1" kern="0" dirty="0">
                  <a:latin typeface="Cambria Math" panose="02040503050406030204" pitchFamily="18" charset="0"/>
                  <a:ea typeface="微软雅黑" panose="020B0503020204020204" pitchFamily="34" charset="-122"/>
                  <a:cs typeface="Cambria Math" panose="02040503050406030204" pitchFamily="18" charset="0"/>
                </a:endParaRPr>
              </a:p>
              <a:p>
                <a:pPr marL="457200" lvl="3" indent="-241300" algn="l">
                  <a:lnSpc>
                    <a:spcPct val="150000"/>
                  </a:lnSpc>
                  <a:spcBef>
                    <a:spcPts val="0"/>
                  </a:spcBef>
                  <a:buClrTx/>
                  <a:buSzTx/>
                  <a:buFont typeface="Arial" panose="020B0604020202020204" pitchFamily="34" charset="0"/>
                  <a:buChar char="–"/>
                </a:pPr>
                <a:endParaRPr kumimoji="1" lang="en-US" altLang="zh-CN" sz="1800" i="1" kern="0" dirty="0">
                  <a:latin typeface="Cambria Math" panose="02040503050406030204" pitchFamily="18" charset="0"/>
                  <a:ea typeface="微软雅黑" panose="020B0503020204020204" pitchFamily="34" charset="-122"/>
                  <a:cs typeface="Cambria Math" panose="02040503050406030204" pitchFamily="18" charset="0"/>
                </a:endParaRPr>
              </a:p>
            </p:txBody>
          </p:sp>
        </mc:Choice>
        <mc:Fallback>
          <p:sp>
            <p:nvSpPr>
              <p:cNvPr id="11" name="文本框 10"/>
              <p:cNvSpPr txBox="1">
                <a:spLocks noRot="1" noChangeAspect="1" noMove="1" noResize="1" noEditPoints="1" noAdjustHandles="1" noChangeArrowheads="1" noChangeShapeType="1" noTextEdit="1"/>
              </p:cNvSpPr>
              <p:nvPr/>
            </p:nvSpPr>
            <p:spPr>
              <a:xfrm>
                <a:off x="7653020" y="1807210"/>
                <a:ext cx="3222625" cy="2804160"/>
              </a:xfrm>
              <a:prstGeom prst="rect">
                <a:avLst/>
              </a:prstGeom>
              <a:blipFill rotWithShape="1">
                <a:blip r:embed="rId2"/>
                <a:stretch>
                  <a:fillRect b="-5344"/>
                </a:stretch>
              </a:blipFill>
            </p:spPr>
            <p:txBody>
              <a:bodyPr/>
              <a:lstStyle/>
              <a:p>
                <a:r>
                  <a:rPr lang="zh-CN" altLang="en-US">
                    <a:noFill/>
                  </a:rPr>
                  <a:t> </a:t>
                </a:r>
              </a:p>
            </p:txBody>
          </p:sp>
        </mc:Fallback>
      </mc:AlternateContent>
      <p:sp>
        <p:nvSpPr>
          <p:cNvPr id="4" name="右箭头 3"/>
          <p:cNvSpPr/>
          <p:nvPr/>
        </p:nvSpPr>
        <p:spPr>
          <a:xfrm>
            <a:off x="6047105" y="3133090"/>
            <a:ext cx="1133475" cy="295910"/>
          </a:xfrm>
          <a:prstGeom prst="rightArrow">
            <a:avLst/>
          </a:prstGeom>
        </p:spPr>
        <p:style>
          <a:lnRef idx="0">
            <a:srgbClr val="FFFFFF"/>
          </a:lnRef>
          <a:fillRef idx="1">
            <a:schemeClr val="accent1"/>
          </a:fillRef>
          <a:effectRef idx="0">
            <a:srgbClr val="FFFFFF"/>
          </a:effectRef>
          <a:fontRef idx="minor">
            <a:schemeClr val="lt1"/>
          </a:fontRef>
        </p:style>
        <p:txBody>
          <a:bodyPr anchor="ctr"/>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576481" y="1651743"/>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3618065" y="2306356"/>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最小二乘法</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nvSpPr>
        <p:spPr bwMode="auto">
          <a:xfrm>
            <a:off x="3618065" y="3062706"/>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梯度下降法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nvSpPr>
        <p:spPr bwMode="auto">
          <a:xfrm>
            <a:off x="3618065" y="3825319"/>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随机梯度下降</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a:xfrm>
            <a:off x="255588" y="358775"/>
            <a:ext cx="10972800" cy="528638"/>
          </a:xfrm>
        </p:spPr>
        <p:txBody>
          <a:bodyPr/>
          <a:lstStyle/>
          <a:p>
            <a:r>
              <a:rPr lang="zh-CN" altLang="en-US" smtClean="0"/>
              <a:t>目录</a:t>
            </a:r>
            <a:endParaRPr lang="zh-CN" altLang="en-US" smtClean="0"/>
          </a:p>
        </p:txBody>
      </p:sp>
      <p:sp>
        <p:nvSpPr>
          <p:cNvPr id="13" name="AutoShape 17"/>
          <p:cNvSpPr>
            <a:spLocks noChangeArrowheads="1"/>
          </p:cNvSpPr>
          <p:nvPr/>
        </p:nvSpPr>
        <p:spPr bwMode="auto">
          <a:xfrm>
            <a:off x="3618065" y="1579743"/>
            <a:ext cx="4859850" cy="684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线性回归</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nvSpPr>
        <p:spPr bwMode="auto">
          <a:xfrm>
            <a:off x="2576481" y="2378356"/>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576481" y="3134706"/>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576481" y="3905270"/>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5" name="AutoShape 17"/>
          <p:cNvSpPr>
            <a:spLocks noChangeArrowheads="1"/>
          </p:cNvSpPr>
          <p:nvPr/>
        </p:nvSpPr>
        <p:spPr bwMode="auto">
          <a:xfrm>
            <a:off x="3618065" y="4601013"/>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小批量梯度下降</a:t>
            </a:r>
            <a:endParaRPr lang="zh-CN" altLang="en-US" sz="2200" dirty="0">
              <a:latin typeface="微软雅黑" panose="020B0503020204020204" pitchFamily="34" charset="-122"/>
              <a:ea typeface="微软雅黑" panose="020B0503020204020204" pitchFamily="34" charset="-122"/>
            </a:endParaRPr>
          </a:p>
        </p:txBody>
      </p:sp>
      <p:sp>
        <p:nvSpPr>
          <p:cNvPr id="21" name="Oval 15"/>
          <p:cNvSpPr>
            <a:spLocks noChangeArrowheads="1"/>
          </p:cNvSpPr>
          <p:nvPr/>
        </p:nvSpPr>
        <p:spPr bwMode="auto">
          <a:xfrm>
            <a:off x="2576481" y="4680964"/>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smtClean="0">
                <a:solidFill>
                  <a:schemeClr val="bg1"/>
                </a:solidFill>
                <a:latin typeface="微软雅黑" panose="020B0503020204020204" pitchFamily="34" charset="-122"/>
                <a:ea typeface="微软雅黑" panose="020B0503020204020204" pitchFamily="34" charset="-122"/>
              </a:rPr>
              <a:t>5</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607*199"/>
  <p:tag name="TABLE_ENDDRAG_RECT" val="148*256*607*199"/>
</p:tagLst>
</file>

<file path=ppt/tags/tag2.xml><?xml version="1.0" encoding="utf-8"?>
<p:tagLst xmlns:p="http://schemas.openxmlformats.org/presentationml/2006/main">
  <p:tag name="KSO_WM_DIAGRAM_VIRTUALLY_FRAME" val="{&quot;height&quot;:380.7,&quot;left&quot;:22.65,&quot;top&quot;:81.75,&quot;width&quot;:666.55}"/>
</p:tagLst>
</file>

<file path=ppt/tags/tag3.xml><?xml version="1.0" encoding="utf-8"?>
<p:tagLst xmlns:p="http://schemas.openxmlformats.org/presentationml/2006/main">
  <p:tag name="KSO_WM_DIAGRAM_VIRTUALLY_FRAME" val="{&quot;height&quot;:380.7,&quot;left&quot;:22.65,&quot;top&quot;:81.75,&quot;width&quot;:666.55}"/>
</p:tagLst>
</file>

<file path=ppt/tags/tag4.xml><?xml version="1.0" encoding="utf-8"?>
<p:tagLst xmlns:p="http://schemas.openxmlformats.org/presentationml/2006/main">
  <p:tag name="KSO_WM_DIAGRAM_VIRTUALLY_FRAME" val="{&quot;height&quot;:380.7,&quot;left&quot;:22.65,&quot;top&quot;:81.75,&quot;width&quot;:666.55}"/>
</p:tagLst>
</file>

<file path=ppt/tags/tag5.xml><?xml version="1.0" encoding="utf-8"?>
<p:tagLst xmlns:p="http://schemas.openxmlformats.org/presentationml/2006/main">
  <p:tag name="KSO_WM_DIAGRAM_VIRTUALLY_FRAME" val="{&quot;height&quot;:380.7,&quot;left&quot;:22.65,&quot;top&quot;:81.75,&quot;width&quot;:666.55}"/>
</p:tagLst>
</file>

<file path=ppt/tags/tag6.xml><?xml version="1.0" encoding="utf-8"?>
<p:tagLst xmlns:p="http://schemas.openxmlformats.org/presentationml/2006/main">
  <p:tag name="TABLE_ENDDRAG_ORIGIN_RECT" val="385*211"/>
  <p:tag name="TABLE_ENDDRAG_RECT" val="137*241*386*211"/>
</p:tagLst>
</file>

<file path=ppt/tags/tag7.xml><?xml version="1.0" encoding="utf-8"?>
<p:tagLst xmlns:p="http://schemas.openxmlformats.org/presentationml/2006/main">
  <p:tag name="COMMONDATA" val="eyJoZGlkIjoiZDg2MWY1NjBjM2M5N2UwZDExZDliZTI5NmZiYTdkNzkifQ=="/>
  <p:tag name="commondata" val="eyJoZGlkIjoiMTZkYjg0N2JiYWNhNTQ5NzI1NWQ0NDkwNzA4NjVlODcifQ=="/>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3895</Words>
  <Application>WPS 演示</Application>
  <PresentationFormat>宽屏</PresentationFormat>
  <Paragraphs>554</Paragraphs>
  <Slides>33</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宋体</vt:lpstr>
      <vt:lpstr>Wingdings</vt:lpstr>
      <vt:lpstr>黑体</vt:lpstr>
      <vt:lpstr>微软雅黑</vt:lpstr>
      <vt:lpstr>Arial Black</vt:lpstr>
      <vt:lpstr>Calibri</vt:lpstr>
      <vt:lpstr>Calibri</vt:lpstr>
      <vt:lpstr>Times New Roman</vt:lpstr>
      <vt:lpstr>等线</vt:lpstr>
      <vt:lpstr>Wingdings</vt:lpstr>
      <vt:lpstr>楷体</vt:lpstr>
      <vt:lpstr>Cambria Math</vt:lpstr>
      <vt:lpstr>MS Mincho</vt:lpstr>
      <vt:lpstr>Arial Unicode MS</vt:lpstr>
      <vt:lpstr>2_Office 主题</vt:lpstr>
      <vt:lpstr>PowerPoint 演示文稿</vt:lpstr>
      <vt:lpstr>目录</vt:lpstr>
      <vt:lpstr>知识回归：什么是回归</vt:lpstr>
      <vt:lpstr>项目背景</vt:lpstr>
      <vt:lpstr>项目背景</vt:lpstr>
      <vt:lpstr>什么是回归</vt:lpstr>
      <vt:lpstr>线性回归模型</vt:lpstr>
      <vt:lpstr>线性回归模型</vt:lpstr>
      <vt:lpstr>目录</vt:lpstr>
      <vt:lpstr>最小二乘法</vt:lpstr>
      <vt:lpstr>最小二乘法</vt:lpstr>
      <vt:lpstr>最小二乘法</vt:lpstr>
      <vt:lpstr>最小二乘法</vt:lpstr>
      <vt:lpstr>最小二乘法</vt:lpstr>
      <vt:lpstr>最小二乘法</vt:lpstr>
      <vt:lpstr>最小二乘法</vt:lpstr>
      <vt:lpstr>最小二乘法</vt:lpstr>
      <vt:lpstr>最小二乘法</vt:lpstr>
      <vt:lpstr>最小二乘法</vt:lpstr>
      <vt:lpstr>目录</vt:lpstr>
      <vt:lpstr>梯度下降法</vt:lpstr>
      <vt:lpstr>梯度下降法</vt:lpstr>
      <vt:lpstr>梯度下降法</vt:lpstr>
      <vt:lpstr>梯度下降法</vt:lpstr>
      <vt:lpstr>梯度下降法</vt:lpstr>
      <vt:lpstr>梯度下降法</vt:lpstr>
      <vt:lpstr>目录</vt:lpstr>
      <vt:lpstr>随机梯度下降法</vt:lpstr>
      <vt:lpstr>随机梯度下降法</vt:lpstr>
      <vt:lpstr>随机梯度下降法</vt:lpstr>
      <vt:lpstr>案例</vt:lpstr>
      <vt:lpstr>案例</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498081096@qq.com</dc:creator>
  <cp:lastModifiedBy>一一</cp:lastModifiedBy>
  <cp:revision>846</cp:revision>
  <dcterms:created xsi:type="dcterms:W3CDTF">2018-01-08T07:09:00Z</dcterms:created>
  <dcterms:modified xsi:type="dcterms:W3CDTF">2024-09-19T11:11:17Z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69D5C25903664EE4A0917E168934E5C8_13</vt:lpwstr>
  </property>
  <property fmtid="{D5CDD505-2E9C-101B-9397-08002B2CF9AE}" pid="3" name="KSOProductBuildVer">
    <vt:lpwstr>2052-12.1.0.18276</vt:lpwstr>
  </property>
</Properties>
</file>