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449" r:id="rId3"/>
    <p:sldId id="450" r:id="rId4"/>
    <p:sldId id="552" r:id="rId5"/>
    <p:sldId id="553" r:id="rId6"/>
    <p:sldId id="315" r:id="rId7"/>
    <p:sldId id="380" r:id="rId8"/>
    <p:sldId id="434" r:id="rId9"/>
    <p:sldId id="484" r:id="rId10"/>
    <p:sldId id="436" r:id="rId11"/>
    <p:sldId id="528" r:id="rId12"/>
    <p:sldId id="435" r:id="rId13"/>
    <p:sldId id="507" r:id="rId14"/>
    <p:sldId id="508" r:id="rId15"/>
    <p:sldId id="451" r:id="rId16"/>
    <p:sldId id="485" r:id="rId17"/>
    <p:sldId id="459" r:id="rId18"/>
    <p:sldId id="464" r:id="rId19"/>
    <p:sldId id="460" r:id="rId20"/>
    <p:sldId id="509" r:id="rId21"/>
    <p:sldId id="457" r:id="rId22"/>
    <p:sldId id="469" r:id="rId23"/>
    <p:sldId id="510" r:id="rId24"/>
    <p:sldId id="470" r:id="rId25"/>
    <p:sldId id="471" r:id="rId26"/>
    <p:sldId id="474" r:id="rId27"/>
    <p:sldId id="511" r:id="rId28"/>
    <p:sldId id="475" r:id="rId29"/>
    <p:sldId id="514" r:id="rId30"/>
    <p:sldId id="515" r:id="rId31"/>
    <p:sldId id="477" r:id="rId32"/>
    <p:sldId id="516" r:id="rId33"/>
    <p:sldId id="478" r:id="rId34"/>
    <p:sldId id="551" r:id="rId35"/>
  </p:sldIdLst>
  <p:sldSz cx="12192000" cy="6858000"/>
  <p:notesSz cx="6858000" cy="9144000"/>
  <p:embeddedFontLst>
    <p:embeddedFont>
      <p:font typeface="黑体" panose="02010609060101010101" pitchFamily="49" charset="-122"/>
      <p:regular r:id="rId41"/>
    </p:embeddedFont>
    <p:embeddedFont>
      <p:font typeface="微软雅黑" panose="020B0503020204020204" pitchFamily="34" charset="-122"/>
      <p:regular r:id="rId42"/>
    </p:embeddedFont>
    <p:embeddedFont>
      <p:font typeface="Arial Black" panose="020B0A04020102020204" pitchFamily="34" charset="0"/>
      <p:bold r:id="rId43"/>
    </p:embeddedFont>
    <p:embeddedFont>
      <p:font typeface="等线" panose="02010600030101010101" pitchFamily="2" charset="-122"/>
      <p:regular r:id="rId44"/>
    </p:embeddedFont>
    <p:embeddedFont>
      <p:font typeface="Cambria Math" panose="02040503050406030204" pitchFamily="18" charset="0"/>
      <p:regular r:id="rId45"/>
    </p:embeddedFont>
    <p:embeddedFont>
      <p:font typeface="楷体" panose="02010609060101010101" charset="-122"/>
      <p:regular r:id="rId46"/>
    </p:embeddedFont>
  </p:embeddedFontLst>
  <p:custDataLst>
    <p:tags r:id="rId4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D9354D-BAD1-4CBD-B68C-548C1E98E4A2}">
          <p14:sldIdLst>
            <p14:sldId id="449"/>
            <p14:sldId id="450"/>
            <p14:sldId id="552"/>
            <p14:sldId id="553"/>
            <p14:sldId id="315"/>
            <p14:sldId id="380"/>
            <p14:sldId id="434"/>
            <p14:sldId id="484"/>
            <p14:sldId id="436"/>
            <p14:sldId id="528"/>
            <p14:sldId id="435"/>
            <p14:sldId id="507"/>
            <p14:sldId id="508"/>
            <p14:sldId id="451"/>
            <p14:sldId id="485"/>
            <p14:sldId id="459"/>
            <p14:sldId id="464"/>
            <p14:sldId id="460"/>
            <p14:sldId id="509"/>
            <p14:sldId id="457"/>
            <p14:sldId id="469"/>
            <p14:sldId id="510"/>
            <p14:sldId id="470"/>
            <p14:sldId id="471"/>
            <p14:sldId id="474"/>
            <p14:sldId id="511"/>
            <p14:sldId id="475"/>
            <p14:sldId id="514"/>
            <p14:sldId id="515"/>
            <p14:sldId id="477"/>
            <p14:sldId id="516"/>
            <p14:sldId id="478"/>
            <p14:sldId id="551"/>
          </p14:sldIdLst>
        </p14:section>
        <p14:section name="无标题节" id="{4991F46E-110D-49BF-9D93-246EC74190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A20D"/>
    <a:srgbClr val="105BCA"/>
    <a:srgbClr val="0B53BE"/>
    <a:srgbClr val="FFA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3" y="75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6.xml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7T18:21:15.147" idx="2">
    <p:pos x="1562" y="272"/>
    <p:text>学习能力太弱，无论平时测验还是期末考试，成绩都不好。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7T18:21:15.147" idx="2">
    <p:pos x="1562" y="272"/>
    <p:text>学习能力太弱，无论平时测验还是期末考试，成绩都不好。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7T18:21:15.147" idx="2">
    <p:pos x="1562" y="272"/>
    <p:text>学习能力太弱，无论平时测验还是期末考试，成绩都不好。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D08292-C0AF-4055-8887-BDD459E972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B66F588D-B1F7-47ED-9FE4-9E555EB139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10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925902" y="2727325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smtClean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 smtClean="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5C5F16-930E-43D9-8A11-A51E7E6A2B5A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CE496B-A8C9-4209-8F29-112E926521A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F390A8-DE50-4830-A255-41B5D82D4E4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多项式回归与正则化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0015" y="1536700"/>
            <a:ext cx="11107420" cy="598805"/>
          </a:xfrm>
        </p:spPr>
        <p:txBody>
          <a:bodyPr/>
          <a:lstStyle/>
          <a:p>
            <a:pPr lvl="1"/>
            <a:r>
              <a:rPr lang="en-US" altLang="zh-CN" dirty="0" err="1"/>
              <a:t>Sklearn</a:t>
            </a:r>
            <a:r>
              <a:rPr lang="zh-CN" altLang="en-US" dirty="0"/>
              <a:t>中有</a:t>
            </a:r>
            <a:r>
              <a:rPr lang="en-US" altLang="zh-CN" dirty="0" err="1">
                <a:solidFill>
                  <a:srgbClr val="FF0000"/>
                </a:solidFill>
              </a:rPr>
              <a:t>PolynomialFeatures</a:t>
            </a:r>
            <a:r>
              <a:rPr lang="zh-CN" altLang="en-US" dirty="0"/>
              <a:t>类进行训练数据集的</a:t>
            </a:r>
            <a:r>
              <a:rPr lang="zh-CN" altLang="en-US" dirty="0" smtClean="0"/>
              <a:t>转换</a:t>
            </a:r>
            <a:r>
              <a:rPr lang="zh-CN" altLang="en-US" dirty="0"/>
              <a:t>，然后进行</a:t>
            </a:r>
            <a:r>
              <a:rPr lang="zh-CN" altLang="en-US" dirty="0" smtClean="0"/>
              <a:t>线性回归。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40" y="2356485"/>
            <a:ext cx="5600065" cy="36988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7655" y="1038225"/>
            <a:ext cx="135572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25" y="2312035"/>
            <a:ext cx="18289905" cy="364553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0015" y="1536700"/>
            <a:ext cx="11107420" cy="598805"/>
          </a:xfrm>
        </p:spPr>
        <p:txBody>
          <a:bodyPr/>
          <a:lstStyle/>
          <a:p>
            <a:pPr lvl="1"/>
            <a:r>
              <a:rPr lang="en-US" altLang="zh-CN" dirty="0" err="1"/>
              <a:t>Sklearn</a:t>
            </a:r>
            <a:r>
              <a:rPr lang="zh-CN" altLang="en-US" dirty="0"/>
              <a:t>中有</a:t>
            </a:r>
            <a:r>
              <a:rPr lang="en-US" altLang="zh-CN" dirty="0" err="1">
                <a:solidFill>
                  <a:srgbClr val="FF0000"/>
                </a:solidFill>
              </a:rPr>
              <a:t>PolynomialFeatures</a:t>
            </a:r>
            <a:r>
              <a:rPr lang="zh-CN" altLang="en-US" dirty="0"/>
              <a:t>类进行训练数据集的</a:t>
            </a:r>
            <a:r>
              <a:rPr lang="zh-CN" altLang="en-US" dirty="0" smtClean="0"/>
              <a:t>转换</a:t>
            </a:r>
            <a:r>
              <a:rPr lang="zh-CN" altLang="en-US" dirty="0"/>
              <a:t>，然后进行</a:t>
            </a:r>
            <a:r>
              <a:rPr lang="zh-CN" altLang="en-US" dirty="0" smtClean="0"/>
              <a:t>线性回归。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85" y="4295140"/>
            <a:ext cx="4209415" cy="278003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7655" y="1038225"/>
            <a:ext cx="135572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7660"/>
            <a:ext cx="12674600" cy="376301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7655" y="1038225"/>
            <a:ext cx="135572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36700"/>
            <a:ext cx="7894320" cy="318833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10" y="3544570"/>
            <a:ext cx="4604385" cy="313182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87655" y="1038225"/>
            <a:ext cx="135572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3810" cy="3293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515925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过拟合与欠拟合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359580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多项式回归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587925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59610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过拟合与欠拟合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589405" y="1297305"/>
            <a:ext cx="9267825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欠拟合表示模型的学习能力较弱，不能很好地表示出数据呈现的规律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训练集</a:t>
            </a:r>
            <a:r>
              <a:rPr lang="zh-CN" altLang="en-US" dirty="0" smtClean="0"/>
              <a:t>上表现不好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测试集</a:t>
            </a:r>
            <a:r>
              <a:rPr lang="zh-CN" altLang="en-US" dirty="0" smtClean="0"/>
              <a:t>上表现也不好</a:t>
            </a:r>
            <a:endParaRPr lang="en-US" altLang="zh-CN" dirty="0" smtClean="0"/>
          </a:p>
          <a:p>
            <a:r>
              <a:rPr lang="zh-CN" altLang="en-US" dirty="0" smtClean="0"/>
              <a:t>导致欠拟合的原因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模型学习能力太弱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数据过于复杂</a:t>
            </a:r>
            <a:endParaRPr lang="zh-CN" altLang="en-US" dirty="0" smtClean="0"/>
          </a:p>
          <a:p>
            <a:pPr lvl="0"/>
            <a:r>
              <a:rPr lang="zh-CN" altLang="en-US" dirty="0" smtClean="0">
                <a:sym typeface="+mn-ea"/>
              </a:rPr>
              <a:t>如何处理欠拟合？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使用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学习能力更强的模型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过拟合与欠拟合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 smtClean="0"/>
              <a:t>欠拟合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65554" b="22496"/>
          <a:stretch>
            <a:fillRect/>
          </a:stretch>
        </p:blipFill>
        <p:spPr>
          <a:xfrm>
            <a:off x="5785655" y="2275361"/>
            <a:ext cx="5944337" cy="4483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65333" b="20086"/>
          <a:stretch>
            <a:fillRect/>
          </a:stretch>
        </p:blipFill>
        <p:spPr>
          <a:xfrm>
            <a:off x="3506470" y="2609850"/>
            <a:ext cx="5289550" cy="408686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0224135" cy="1485900"/>
          </a:xfrm>
        </p:spPr>
        <p:txBody>
          <a:bodyPr/>
          <a:lstStyle/>
          <a:p>
            <a:r>
              <a:rPr lang="zh-CN" altLang="en-US" sz="1800" dirty="0" smtClean="0"/>
              <a:t>过拟合表示模型的学习能力太强，学习了过多数据中的噪声或者学习了数据中很片面的规律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训练集上</a:t>
            </a:r>
            <a:r>
              <a:rPr lang="zh-CN" altLang="en-US" dirty="0" smtClean="0"/>
              <a:t>表现很好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测试集上</a:t>
            </a:r>
            <a:r>
              <a:rPr lang="zh-CN" altLang="en-US" dirty="0" smtClean="0"/>
              <a:t>表现不好</a:t>
            </a: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过拟合与欠拟合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 smtClean="0"/>
              <a:t>过拟合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过拟合与欠拟合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23819" y="1102937"/>
            <a:ext cx="11107601" cy="426469"/>
          </a:xfrm>
        </p:spPr>
        <p:txBody>
          <a:bodyPr/>
          <a:lstStyle/>
          <a:p>
            <a:r>
              <a:rPr lang="zh-CN" altLang="en-US" b="1" dirty="0" smtClean="0"/>
              <a:t>过拟合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423820" y="1679738"/>
            <a:ext cx="4096520" cy="3413801"/>
          </a:xfrm>
        </p:spPr>
        <p:txBody>
          <a:bodyPr/>
          <a:lstStyle/>
          <a:p>
            <a:pPr lvl="0" rtl="0"/>
            <a:r>
              <a:rPr kumimoji="1" lang="zh-CN" altLang="en-US" sz="2000" b="0" dirty="0" smtClean="0">
                <a:latin typeface="+mj-ea"/>
                <a:ea typeface="+mj-ea"/>
              </a:rPr>
              <a:t>导致过拟合的原因</a:t>
            </a:r>
            <a:endParaRPr lang="zh-CN" altLang="en-US" sz="2000" dirty="0">
              <a:latin typeface="+mj-ea"/>
              <a:ea typeface="+mj-ea"/>
            </a:endParaRPr>
          </a:p>
          <a:p>
            <a:pPr lvl="1" rtl="0"/>
            <a:r>
              <a:rPr kumimoji="1" lang="zh-CN" altLang="en-US" sz="2000" b="0" dirty="0" smtClean="0">
                <a:latin typeface="+mj-ea"/>
                <a:ea typeface="+mj-ea"/>
              </a:rPr>
              <a:t>模型学习能力太强</a:t>
            </a:r>
            <a:endParaRPr lang="zh-CN" altLang="en-US" sz="2000" dirty="0">
              <a:latin typeface="+mj-ea"/>
              <a:ea typeface="+mj-ea"/>
            </a:endParaRPr>
          </a:p>
          <a:p>
            <a:pPr lvl="1" rtl="0"/>
            <a:r>
              <a:rPr kumimoji="1" lang="zh-CN" altLang="en-US" sz="2000" b="0" dirty="0" smtClean="0">
                <a:latin typeface="+mj-ea"/>
                <a:ea typeface="+mj-ea"/>
              </a:rPr>
              <a:t>数据噪声太多</a:t>
            </a:r>
            <a:endParaRPr lang="zh-CN" altLang="en-US" sz="2000" dirty="0">
              <a:latin typeface="+mj-ea"/>
              <a:ea typeface="+mj-ea"/>
            </a:endParaRPr>
          </a:p>
          <a:p>
            <a:pPr lvl="1" rtl="0"/>
            <a:r>
              <a:rPr kumimoji="1" lang="zh-CN" altLang="en-US" sz="2000" b="0" dirty="0" smtClean="0">
                <a:latin typeface="+mj-ea"/>
                <a:ea typeface="+mj-ea"/>
              </a:rPr>
              <a:t>数据量不够</a:t>
            </a:r>
            <a:endParaRPr lang="zh-CN" altLang="en-US" sz="2000" dirty="0">
              <a:latin typeface="+mj-ea"/>
              <a:ea typeface="+mj-ea"/>
            </a:endParaRPr>
          </a:p>
          <a:p>
            <a:pPr lvl="1" rtl="0"/>
            <a:r>
              <a:rPr kumimoji="1" lang="zh-CN" altLang="en-US" sz="2000" b="0" dirty="0" smtClean="0">
                <a:latin typeface="+mj-ea"/>
                <a:ea typeface="+mj-ea"/>
              </a:rPr>
              <a:t>过度训练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36950" y="1679463"/>
            <a:ext cx="6684934" cy="3951076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0" dirty="0" smtClean="0">
                <a:latin typeface="+mj-ea"/>
                <a:ea typeface="+mj-ea"/>
              </a:rPr>
              <a:t>如何处理过拟合？</a:t>
            </a:r>
            <a:endParaRPr lang="zh-CN" altLang="en-US" sz="2000" dirty="0">
              <a:latin typeface="+mj-ea"/>
              <a:ea typeface="+mj-ea"/>
            </a:endParaRPr>
          </a:p>
          <a:p>
            <a:pPr marL="800100" lvl="1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0" dirty="0" smtClean="0">
                <a:latin typeface="+mj-ea"/>
                <a:ea typeface="+mj-ea"/>
              </a:rPr>
              <a:t>简化模型，可以选择一个参数更少的模型</a:t>
            </a:r>
            <a:endParaRPr lang="zh-CN" altLang="en-US" sz="2000" dirty="0">
              <a:latin typeface="+mj-ea"/>
              <a:ea typeface="+mj-ea"/>
            </a:endParaRPr>
          </a:p>
          <a:p>
            <a:pPr marL="800100" lvl="1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0" dirty="0" smtClean="0">
                <a:latin typeface="+mj-ea"/>
                <a:ea typeface="+mj-ea"/>
              </a:rPr>
              <a:t>去除训练数据的噪声（修改错误和去除异常值）</a:t>
            </a:r>
            <a:endParaRPr lang="zh-CN" altLang="en-US" sz="2000" dirty="0">
              <a:latin typeface="+mj-ea"/>
              <a:ea typeface="+mj-ea"/>
            </a:endParaRPr>
          </a:p>
          <a:p>
            <a:pPr marL="800100" lvl="1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0" dirty="0" smtClean="0">
                <a:latin typeface="+mj-ea"/>
                <a:ea typeface="+mj-ea"/>
              </a:rPr>
              <a:t>收集更多的训练数据</a:t>
            </a:r>
            <a:endParaRPr lang="zh-CN" altLang="en-US" sz="2000" dirty="0">
              <a:latin typeface="+mj-ea"/>
              <a:ea typeface="+mj-ea"/>
            </a:endParaRPr>
          </a:p>
          <a:p>
            <a:pPr marL="800100" lvl="1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0" dirty="0" smtClean="0">
                <a:latin typeface="+mj-ea"/>
                <a:ea typeface="+mj-ea"/>
              </a:rPr>
              <a:t>减少模型训练次数</a:t>
            </a:r>
            <a:endParaRPr lang="zh-CN" altLang="en-US" sz="2000" dirty="0">
              <a:latin typeface="+mj-ea"/>
              <a:ea typeface="+mj-ea"/>
            </a:endParaRPr>
          </a:p>
          <a:p>
            <a:pPr marL="800100" lvl="1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0" dirty="0" smtClean="0">
                <a:latin typeface="+mj-ea"/>
                <a:ea typeface="+mj-ea"/>
              </a:rPr>
              <a:t>减少训练数据的属性数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过拟合与欠拟合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710180" y="1710690"/>
          <a:ext cx="7635875" cy="175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35"/>
                <a:gridCol w="1313815"/>
                <a:gridCol w="2178685"/>
                <a:gridCol w="2809240"/>
              </a:tblGrid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训练集上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过拟合</a:t>
                      </a:r>
                      <a:r>
                        <a:rPr lang="en-US" altLang="zh-CN"/>
                        <a:t>or</a:t>
                      </a:r>
                      <a:r>
                        <a:rPr lang="zh-CN" altLang="en-US"/>
                        <a:t>欠拟合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73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表现差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905">
                          <a:sym typeface="+mn-ea"/>
                        </a:rPr>
                        <a:t>表现差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欠拟合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选择自由度更高的模型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41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表现好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表现差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过拟合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简化模型、减小训练次数、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96236"/>
            <a:ext cx="11107601" cy="4914963"/>
          </a:xfrm>
        </p:spPr>
        <p:txBody>
          <a:bodyPr/>
          <a:lstStyle/>
          <a:p>
            <a:r>
              <a:rPr lang="zh-CN" altLang="en-US" dirty="0" smtClean="0"/>
              <a:t>什么是线性回归？</a:t>
            </a:r>
            <a:endParaRPr lang="en-US" altLang="zh-CN" dirty="0" smtClean="0"/>
          </a:p>
          <a:p>
            <a:r>
              <a:rPr lang="zh-CN" altLang="en-US" dirty="0" smtClean="0"/>
              <a:t>训练线性模型的过程就是寻找什么的过程？</a:t>
            </a:r>
            <a:endParaRPr lang="en-US" altLang="zh-CN" dirty="0" smtClean="0"/>
          </a:p>
          <a:p>
            <a:r>
              <a:rPr lang="zh-CN" altLang="en-US" dirty="0" smtClean="0"/>
              <a:t>迭代的方式训练线性模型的一般过程是什么？</a:t>
            </a:r>
            <a:endParaRPr lang="en-US" altLang="zh-CN" dirty="0" smtClean="0"/>
          </a:p>
          <a:p>
            <a:r>
              <a:rPr lang="zh-CN" altLang="en-US" dirty="0" smtClean="0"/>
              <a:t>梯度下降训练线性模型的一般步骤是什么？</a:t>
            </a:r>
            <a:endParaRPr lang="en-US" altLang="zh-CN" dirty="0" smtClean="0"/>
          </a:p>
          <a:p>
            <a:r>
              <a:rPr lang="zh-CN" altLang="en-US" dirty="0" smtClean="0"/>
              <a:t>我们学习了哪几种梯度下降的优化方法？</a:t>
            </a:r>
            <a:endParaRPr lang="en-US" altLang="zh-CN" dirty="0" smtClean="0"/>
          </a:p>
          <a:p>
            <a:r>
              <a:rPr lang="zh-CN" altLang="en-US" dirty="0" smtClean="0"/>
              <a:t>多项式回归与线性回归有何不同？</a:t>
            </a:r>
            <a:endParaRPr lang="en-US" altLang="zh-CN" dirty="0" smtClean="0"/>
          </a:p>
          <a:p>
            <a:r>
              <a:rPr lang="en-US" altLang="zh-CN" dirty="0" err="1" smtClean="0"/>
              <a:t>Sklearn</a:t>
            </a:r>
            <a:r>
              <a:rPr lang="zh-CN" altLang="en-US" dirty="0" smtClean="0"/>
              <a:t>下如何实现多项式回归？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107420" cy="545465"/>
          </a:xfrm>
        </p:spPr>
        <p:txBody>
          <a:bodyPr/>
          <a:lstStyle/>
          <a:p>
            <a:r>
              <a:rPr lang="zh-CN" altLang="en-US" sz="1800" dirty="0" smtClean="0"/>
              <a:t>欠拟合和过拟合都会减弱模型的</a:t>
            </a:r>
            <a:r>
              <a:rPr lang="zh-CN" altLang="en-US" sz="1800" dirty="0" smtClean="0">
                <a:solidFill>
                  <a:srgbClr val="FF0000"/>
                </a:solidFill>
              </a:rPr>
              <a:t>泛化能力</a:t>
            </a:r>
            <a:endParaRPr lang="zh-CN" alt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过拟合与欠拟合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 smtClean="0"/>
              <a:t>泛化能力更强的模型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4629"/>
          <a:stretch>
            <a:fillRect/>
          </a:stretch>
        </p:blipFill>
        <p:spPr>
          <a:xfrm>
            <a:off x="120015" y="2204720"/>
            <a:ext cx="11560175" cy="2920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9195" y="5208905"/>
            <a:ext cx="954405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just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欠拟合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好的拟合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过拟合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3810" cy="3377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515925"/>
            <a:ext cx="4859850" cy="720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过拟合与欠拟合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3631367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正则化与早期停止法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多项式回归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587925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576481" y="3711318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221105"/>
            <a:ext cx="11107420" cy="11176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早期停止法：</a:t>
            </a:r>
            <a:r>
              <a:rPr lang="zh-CN" altLang="en-US" dirty="0" smtClean="0"/>
              <a:t>就是通过限制模型训练次数</a:t>
            </a:r>
            <a:r>
              <a:rPr lang="zh-CN" altLang="en-US" dirty="0" smtClean="0">
                <a:solidFill>
                  <a:srgbClr val="0000FF"/>
                </a:solidFill>
              </a:rPr>
              <a:t>防止模型过拟合的方法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早期停止法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0" y="1955165"/>
            <a:ext cx="669417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264920"/>
            <a:ext cx="11768455" cy="4846320"/>
          </a:xfrm>
        </p:spPr>
        <p:txBody>
          <a:bodyPr/>
          <a:lstStyle/>
          <a:p>
            <a:r>
              <a:rPr lang="zh-CN" altLang="en-US" dirty="0" smtClean="0"/>
              <a:t>正则</a:t>
            </a:r>
            <a:r>
              <a:rPr lang="zh-CN" altLang="en-US" dirty="0" smtClean="0"/>
              <a:t>化方法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通过限制模型中的参数来</a:t>
            </a:r>
            <a:r>
              <a:rPr lang="en-US" altLang="zh-CN" dirty="0" smtClean="0">
                <a:solidFill>
                  <a:srgbClr val="0000FF"/>
                </a:solidFill>
              </a:rPr>
              <a:t>防止模型过拟合</a:t>
            </a:r>
            <a:r>
              <a:rPr lang="zh-CN" altLang="en-US" dirty="0" smtClean="0"/>
              <a:t>的一种方法。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由于多项式回归可以转化成线性回归</a:t>
            </a:r>
            <a:r>
              <a:rPr lang="zh-CN" altLang="en-US" dirty="0" smtClean="0">
                <a:sym typeface="+mn-ea"/>
              </a:rPr>
              <a:t>来实现，因此，研究线性回归的正则化就可以处理所有多项式回归</a:t>
            </a:r>
            <a:endParaRPr lang="en-US" altLang="zh-CN" dirty="0" smtClean="0"/>
          </a:p>
          <a:p>
            <a:pPr lvl="1"/>
            <a:r>
              <a:rPr lang="zh-CN" altLang="en-US" dirty="0"/>
              <a:t>对于一个线性模型，正则化的典型实现就是</a:t>
            </a:r>
            <a:r>
              <a:rPr lang="zh-CN" altLang="en-US" dirty="0">
                <a:solidFill>
                  <a:srgbClr val="FF0000"/>
                </a:solidFill>
              </a:rPr>
              <a:t>约束模型中参数的权重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dirty="0" smtClean="0"/>
              <a:t>经典的线性回归模型正则化方法：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岭回归（</a:t>
            </a:r>
            <a:r>
              <a:rPr lang="en-US" altLang="zh-CN" dirty="0" smtClean="0"/>
              <a:t>Ridge Regression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套索回归（</a:t>
            </a:r>
            <a:r>
              <a:rPr lang="en-US" altLang="zh-CN" dirty="0" smtClean="0"/>
              <a:t>Lasso Regression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弹性网络（</a:t>
            </a:r>
            <a:r>
              <a:rPr lang="en-US" altLang="zh-CN" dirty="0" smtClean="0"/>
              <a:t>Elastic Net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线性回归模型正则化方法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54635" y="1824990"/>
                <a:ext cx="11107420" cy="3747770"/>
              </a:xfrm>
            </p:spPr>
            <p:txBody>
              <a:bodyPr/>
              <a:lstStyle/>
              <a:p>
                <a:pPr marL="285750" lvl="1" indent="-285750" latinLnBrk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ym typeface="+mn-ea"/>
                  </a:rPr>
                  <a:t>使用</a:t>
                </a:r>
                <a:r>
                  <a:rPr lang="en-US" altLang="zh-CN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</a:t>
                </a:r>
                <a:r>
                  <a:rPr lang="en-US" altLang="zh-CN" b="1" baseline="-25000" dirty="0" smtClean="0">
                    <a:solidFill>
                      <a:srgbClr val="FF0000"/>
                    </a:solidFill>
                    <a:sym typeface="+mn-ea"/>
                  </a:rPr>
                  <a:t>2</a:t>
                </a:r>
                <a:r>
                  <a:rPr lang="zh-CN" altLang="en-US" b="1" dirty="0" smtClean="0">
                    <a:solidFill>
                      <a:srgbClr val="FF0000"/>
                    </a:solidFill>
                    <a:sym typeface="+mn-ea"/>
                  </a:rPr>
                  <a:t>范数</a:t>
                </a:r>
                <a:r>
                  <a:rPr lang="zh-CN" altLang="en-US" dirty="0" smtClean="0">
                    <a:sym typeface="+mn-ea"/>
                  </a:rPr>
                  <a:t>进行正则化的</a:t>
                </a:r>
                <a:r>
                  <a:rPr lang="zh-CN" altLang="en-US" dirty="0" smtClean="0">
                    <a:solidFill>
                      <a:srgbClr val="FF0000"/>
                    </a:solidFill>
                    <a:sym typeface="+mn-ea"/>
                  </a:rPr>
                  <a:t>线性回归模型</a:t>
                </a:r>
                <a:endParaRPr lang="zh-CN" altLang="en-US" dirty="0" smtClean="0">
                  <a:sym typeface="+mn-ea"/>
                </a:endParaRPr>
              </a:p>
              <a:p>
                <a:pPr marL="285750" lvl="1" indent="-285750" latinLnBrk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ym typeface="+mn-ea"/>
                  </a:rPr>
                  <a:t>损失函数如下：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目标：最小化损失函数</a:t>
                </a:r>
                <a:endParaRPr lang="zh-CN" altLang="en-US" dirty="0" smtClean="0"/>
              </a:p>
              <a:p>
                <a:pPr lvl="1"/>
                <a:r>
                  <a:rPr lang="zh-CN" altLang="en-US" dirty="0" smtClean="0"/>
                  <a:t>超参数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i="1" smtClean="0">
                    <a:latin typeface="Cambria Math" panose="02040503050406030204" pitchFamily="18" charset="0"/>
                  </a:rPr>
                  <a:t>：</a:t>
                </a:r>
                <a:r>
                  <a:rPr lang="zh-CN" altLang="en-US" dirty="0" smtClean="0">
                    <a:sym typeface="+mn-ea"/>
                  </a:rPr>
                  <a:t>决定了正则化强度</a:t>
                </a:r>
                <a:endParaRPr lang="zh-CN" altLang="en-US" i="1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，岭回归变为线性回归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非常大，所有的权重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最后都接近于</a:t>
                </a:r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635" y="1824990"/>
                <a:ext cx="11107420" cy="37477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1. </a:t>
            </a:r>
            <a:r>
              <a:rPr lang="zh-CN" dirty="0" smtClean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岭回归</a:t>
            </a:r>
            <a:endParaRPr 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214745" y="2823210"/>
            <a:ext cx="1120140" cy="909955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</a:ln>
        </p:spPr>
        <p:txBody>
          <a:bodyPr anchor="ctr"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73085" y="2011680"/>
            <a:ext cx="3407410" cy="1337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latin typeface="+mj-ea"/>
                <a:ea typeface="+mj-ea"/>
              </a:rPr>
              <a:t>正则项</a:t>
            </a:r>
            <a:endParaRPr lang="zh-CN" altLang="en-US" sz="180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j-ea"/>
                <a:ea typeface="+mj-ea"/>
                <a:sym typeface="+mn-ea"/>
              </a:rPr>
              <a:t>拟合数据</a:t>
            </a:r>
            <a:endParaRPr lang="zh-CN" altLang="en-US" sz="1800" dirty="0">
              <a:latin typeface="+mj-ea"/>
              <a:ea typeface="+mj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+mj-ea"/>
                <a:ea typeface="+mj-ea"/>
                <a:sym typeface="+mn-ea"/>
              </a:rPr>
              <a:t>使模型的参数权重尽量的小</a:t>
            </a:r>
            <a:endParaRPr lang="zh-CN" altLang="en-US" sz="180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404100" y="2298700"/>
            <a:ext cx="657860" cy="356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57505" y="1106805"/>
            <a:ext cx="169100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定义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1. </a:t>
            </a:r>
            <a:r>
              <a:rPr lang="zh-CN" dirty="0" smtClean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岭回归</a:t>
            </a:r>
            <a:endParaRPr lang="zh-CN" dirty="0"/>
          </a:p>
        </p:txBody>
      </p:sp>
      <p:sp>
        <p:nvSpPr>
          <p:cNvPr id="8" name="圆角矩形 7"/>
          <p:cNvSpPr/>
          <p:nvPr/>
        </p:nvSpPr>
        <p:spPr>
          <a:xfrm>
            <a:off x="357505" y="1057910"/>
            <a:ext cx="217487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3545" y="2295525"/>
            <a:ext cx="1114171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导入库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微软雅黑" panose="020B0503020204020204" pitchFamily="34" charset="-122"/>
                <a:sym typeface="+mn-ea"/>
              </a:rPr>
              <a:t>from sklearn.linear_model import Ridge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模型训练</a:t>
            </a:r>
            <a:endParaRPr lang="en-US" altLang="zh-CN"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>
                <a:ea typeface="微软雅黑" panose="020B0503020204020204" pitchFamily="34" charset="-122"/>
                <a:sym typeface="+mn-ea"/>
              </a:rPr>
              <a:t>ridge_reg = Ridge</a:t>
            </a:r>
            <a:r>
              <a:rPr lang="en-US" altLang="zh-CN">
                <a:ea typeface="微软雅黑" panose="020B0503020204020204" pitchFamily="34" charset="-122"/>
                <a:sym typeface="+mn-ea"/>
              </a:rPr>
              <a:t>(alpha=1.0,  solver='auto', random_state=None)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alpha :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正则化强度。取值非负数。较小的 alpha 值会使模型更复杂，可能导致过拟合；较大的 alpha 值则会使模型更简单，可能导致欠拟合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solver ({'auto', 'svd',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'cholesky'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'lsqr', 'sparse_cg', 'sag', 'saga'}, optional):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用于计算岭回归的算法。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ridge_reg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.fit()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学习训练集的规律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ridge_reg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.predict()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模型预测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时的值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819" y="1741968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方法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：用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Ridge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计算方程解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7565" y="1927225"/>
            <a:ext cx="4401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完成实训2.1 岭回归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用Ridge计算方程解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1. </a:t>
            </a:r>
            <a:r>
              <a:rPr lang="zh-CN" dirty="0" smtClean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岭回归</a:t>
            </a:r>
            <a:endParaRPr lang="zh-CN" dirty="0"/>
          </a:p>
        </p:txBody>
      </p:sp>
      <p:sp>
        <p:nvSpPr>
          <p:cNvPr id="8" name="圆角矩形 7"/>
          <p:cNvSpPr/>
          <p:nvPr/>
        </p:nvSpPr>
        <p:spPr>
          <a:xfrm>
            <a:off x="357505" y="1057910"/>
            <a:ext cx="217487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545" y="2214880"/>
            <a:ext cx="116166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from sklearn.linear_model import SGDRegressor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# </a:t>
            </a:r>
            <a:r>
              <a:rPr lang="zh-CN" altLang="en-US"/>
              <a:t>模型训练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sgd_reg = </a:t>
            </a:r>
            <a:r>
              <a:rPr lang="zh-CN" altLang="en-US"/>
              <a:t>SGDRegressor(penalty='l2',</a:t>
            </a:r>
            <a:r>
              <a:rPr lang="en-US" altLang="zh-CN"/>
              <a:t>  </a:t>
            </a:r>
            <a:r>
              <a:rPr lang="zh-CN" altLang="en-US"/>
              <a:t>alpha=0.0001,</a:t>
            </a:r>
            <a:r>
              <a:rPr lang="en-US" altLang="zh-CN"/>
              <a:t> </a:t>
            </a:r>
            <a:r>
              <a:rPr lang="zh-CN" altLang="en-US"/>
              <a:t> max_iter=1000,</a:t>
            </a:r>
            <a:r>
              <a:rPr lang="en-US" altLang="zh-CN"/>
              <a:t> </a:t>
            </a:r>
            <a:r>
              <a:rPr lang="zh-CN" altLang="en-US"/>
              <a:t>    tol=0.001,</a:t>
            </a:r>
            <a:r>
              <a:rPr lang="en-US" altLang="zh-CN"/>
              <a:t>  </a:t>
            </a:r>
            <a:r>
              <a:rPr lang="zh-CN" altLang="en-US"/>
              <a:t>   random_state=None)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4245" y="3552825"/>
            <a:ext cx="50539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penalty: 正则化项使用："l2"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alpha: 正则化项的强度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max_iter: 迭代的最大次数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tol: 迭代停止的阈值。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random_state: 每次运行结果将是可重复的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819" y="1741968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方法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：用随机梯度下降法的正则化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3545" y="57213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sgd_reg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.fit()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学习训练集的规律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sgd_reg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.predict()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模型预测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时的值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7565" y="1927225"/>
            <a:ext cx="5486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完成实训2.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岭回归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用随机梯度下降法的正则化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21288"/>
            <a:ext cx="11107601" cy="4889911"/>
          </a:xfrm>
        </p:spPr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回归：使用</a:t>
            </a:r>
            <a:r>
              <a:rPr lang="en-US" altLang="zh-CN" i="1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范数</a:t>
            </a:r>
            <a:r>
              <a:rPr lang="zh-CN" altLang="en-US" dirty="0" smtClean="0"/>
              <a:t>进行正则化的</a:t>
            </a:r>
            <a:r>
              <a:rPr lang="zh-CN" altLang="en-US" dirty="0" smtClean="0">
                <a:solidFill>
                  <a:srgbClr val="FF0000"/>
                </a:solidFill>
              </a:rPr>
              <a:t>线性回归模型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Lasso</a:t>
            </a:r>
            <a:r>
              <a:rPr lang="zh-CN" altLang="en-US" dirty="0" smtClean="0"/>
              <a:t>回归</a:t>
            </a:r>
            <a:r>
              <a:rPr lang="zh-CN" altLang="en-US" dirty="0"/>
              <a:t>的损失函数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ym typeface="+mn-ea"/>
              </a:rPr>
              <a:t>倾向于完全消除最不重要的特征的权重（即将它们设置为零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/>
          </a:p>
          <a:p>
            <a:pPr marL="484505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ym typeface="+mn-ea"/>
              </a:rPr>
              <a:t>套索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pic>
        <p:nvPicPr>
          <p:cNvPr id="4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73663" y="2382889"/>
            <a:ext cx="3341548" cy="35910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0954" y="1046028"/>
            <a:ext cx="11107601" cy="4889911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Lasso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505" y="1057910"/>
            <a:ext cx="1433830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en-US" alt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795" y="1845310"/>
            <a:ext cx="77546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j-ea"/>
                <a:ea typeface="+mj-ea"/>
                <a:cs typeface="+mj-ea"/>
              </a:rPr>
              <a:t>方法</a:t>
            </a:r>
            <a:r>
              <a:rPr lang="en-US" altLang="zh-CN">
                <a:latin typeface="+mj-ea"/>
                <a:ea typeface="+mj-ea"/>
                <a:cs typeface="+mj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</a:rPr>
              <a:t>：sklearn.linear_model中的Lasso类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j-ea"/>
                <a:ea typeface="+mj-ea"/>
                <a:cs typeface="+mj-ea"/>
              </a:rPr>
              <a:t>from sklearn.linear_model import Lasso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j-ea"/>
                <a:ea typeface="+mj-ea"/>
                <a:cs typeface="+mj-ea"/>
              </a:rPr>
              <a:t># </a:t>
            </a:r>
            <a:r>
              <a:rPr lang="zh-CN" altLang="en-US">
                <a:latin typeface="+mj-ea"/>
                <a:ea typeface="+mj-ea"/>
                <a:cs typeface="+mj-ea"/>
              </a:rPr>
              <a:t>模型训练</a:t>
            </a:r>
            <a:endParaRPr lang="zh-CN" altLang="en-US">
              <a:latin typeface="+mj-ea"/>
              <a:ea typeface="+mj-ea"/>
              <a:cs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lasso_reg = Lasso(alpha = 0.1)</a:t>
            </a:r>
            <a:endParaRPr lang="en-US" altLang="zh-CN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>
                <a:sym typeface="+mn-ea"/>
              </a:rPr>
              <a:t>lasso_reg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.fit()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学习训练集的规律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>
                <a:sym typeface="+mn-ea"/>
              </a:rPr>
              <a:t>lasso_reg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.predict()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模型预测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x=1.5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时的值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17565" y="1927225"/>
            <a:ext cx="5486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Lasso 回归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方法1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0954" y="1046028"/>
            <a:ext cx="11107601" cy="4889911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Lasso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505" y="1057910"/>
            <a:ext cx="1433830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en-US" alt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05" y="1727200"/>
            <a:ext cx="1086993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方法2：使用随机梯度下降法：SGDRegressor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sklearn.linear_model import SGDRegressor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#模型训练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sgd_reg = SGDRegressor(max_iter=50, tol=-np.infty,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penalty="l1"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random_state=42)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利用sgd_reg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.fit()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学习训练集的规律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sgd_reg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.predict()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模型预测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x=1.5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时的值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7565" y="1927225"/>
            <a:ext cx="5486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2.2 Lasso 回归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方法2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196340"/>
            <a:ext cx="11107420" cy="5607685"/>
          </a:xfrm>
        </p:spPr>
        <p:txBody>
          <a:bodyPr/>
          <a:lstStyle/>
          <a:p>
            <a:r>
              <a:rPr lang="zh-CN" altLang="en-US" b="1" dirty="0" smtClean="0"/>
              <a:t>什么是线性回归？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 smtClean="0"/>
              <a:t>       线性回归是一种基本的回归分析方法，用于寻找输入变量和输出变量之间的线性关系，拟合一条直线来预测结果。</a:t>
            </a:r>
            <a:endParaRPr lang="en-US" altLang="zh-CN" dirty="0" smtClean="0"/>
          </a:p>
          <a:p>
            <a:r>
              <a:rPr lang="zh-CN" altLang="en-US" b="1" dirty="0" smtClean="0"/>
              <a:t>训练线性模型的过程就是寻找什么的过程？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 smtClean="0"/>
              <a:t>      训练线性模型的过程就是寻找最优参数（权重和偏置）以最小化预测值和真实值之间误差的过程。</a:t>
            </a:r>
            <a:endParaRPr lang="en-US" altLang="zh-CN" dirty="0" smtClean="0"/>
          </a:p>
          <a:p>
            <a:r>
              <a:rPr lang="zh-CN" altLang="en-US" b="1" dirty="0" smtClean="0"/>
              <a:t>迭代的方式训练线性模型的一般过程是什么？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 smtClean="0"/>
              <a:t>      通过不断调整模型参数，逐步减少预测误差，直到模型收敛或达到指定的迭代次数。</a:t>
            </a:r>
            <a:endParaRPr lang="en-US" altLang="zh-CN" dirty="0" smtClean="0"/>
          </a:p>
          <a:p>
            <a:r>
              <a:rPr lang="zh-CN" altLang="en-US" b="1" dirty="0" smtClean="0"/>
              <a:t>梯度下降训练线性模型的一般步骤是什么？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 smtClean="0"/>
              <a:t>      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初始化参数</a:t>
            </a:r>
            <a:r>
              <a:rPr lang="zh-CN" altLang="en-US" dirty="0" smtClean="0"/>
              <a:t>；</a:t>
            </a:r>
            <a:r>
              <a:rPr lang="en-US" altLang="zh-CN" dirty="0" smtClean="0"/>
              <a:t>计算损失函数</a:t>
            </a:r>
            <a:r>
              <a:rPr lang="zh-CN" altLang="en-US" dirty="0" smtClean="0"/>
              <a:t>；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/>
              <a:t>计算损失函数对参数的梯度</a:t>
            </a:r>
            <a:r>
              <a:rPr lang="zh-CN" altLang="en-US" dirty="0" smtClean="0"/>
              <a:t>；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/>
              <a:t>按梯度方向更新参数</a:t>
            </a:r>
            <a:r>
              <a:rPr lang="zh-CN" altLang="en-US" dirty="0" smtClean="0"/>
              <a:t>；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/>
              <a:t>重复以上步骤，直到损失函数达到最小值或收敛。</a:t>
            </a:r>
            <a:endParaRPr lang="en-US" altLang="zh-CN" dirty="0" smtClean="0"/>
          </a:p>
          <a:p>
            <a:r>
              <a:rPr lang="zh-CN" altLang="en-US" b="1" dirty="0" smtClean="0"/>
              <a:t>我们学习了哪几种梯度下降的优化方法？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批量梯度下降，随机梯度下降，小批量梯度下降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21288"/>
            <a:ext cx="11107601" cy="4889911"/>
          </a:xfrm>
        </p:spPr>
        <p:txBody>
          <a:bodyPr/>
          <a:lstStyle/>
          <a:p>
            <a:r>
              <a:rPr lang="zh-CN" altLang="en-US" dirty="0"/>
              <a:t>弹性网络：是 </a:t>
            </a:r>
            <a:r>
              <a:rPr lang="en-US" altLang="zh-CN" dirty="0"/>
              <a:t>Ridge </a:t>
            </a:r>
            <a:r>
              <a:rPr lang="zh-CN" altLang="en-US" dirty="0"/>
              <a:t>回归（</a:t>
            </a:r>
            <a:r>
              <a:rPr lang="en-US" altLang="zh-CN" dirty="0"/>
              <a:t>L2</a:t>
            </a:r>
            <a:r>
              <a:rPr lang="zh-CN" altLang="en-US" dirty="0"/>
              <a:t>）和 </a:t>
            </a:r>
            <a:r>
              <a:rPr lang="en-US" altLang="zh-CN" dirty="0"/>
              <a:t>Lasso (L1)</a:t>
            </a:r>
            <a:r>
              <a:rPr lang="zh-CN" altLang="en-US" dirty="0"/>
              <a:t>回归的</a:t>
            </a:r>
            <a:r>
              <a:rPr lang="zh-CN" altLang="en-US" dirty="0">
                <a:solidFill>
                  <a:srgbClr val="FF0000"/>
                </a:solidFill>
              </a:rPr>
              <a:t>混合模型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混合率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r=0</a:t>
            </a:r>
            <a:r>
              <a:rPr lang="zh-CN" altLang="en-US" dirty="0"/>
              <a:t>时，弹性网络就是 </a:t>
            </a:r>
            <a:r>
              <a:rPr lang="en-US" altLang="zh-CN" dirty="0"/>
              <a:t>Ridge </a:t>
            </a:r>
            <a:r>
              <a:rPr lang="zh-CN" altLang="en-US" dirty="0"/>
              <a:t>回归，当</a:t>
            </a:r>
            <a:r>
              <a:rPr lang="en-US" altLang="zh-CN" dirty="0"/>
              <a:t>r=1 </a:t>
            </a:r>
            <a:r>
              <a:rPr lang="zh-CN" altLang="en-US" dirty="0"/>
              <a:t>时，其就是 </a:t>
            </a:r>
            <a:r>
              <a:rPr lang="en-US" altLang="zh-CN" dirty="0"/>
              <a:t>Lasso </a:t>
            </a:r>
            <a:r>
              <a:rPr lang="zh-CN" altLang="en-US" dirty="0"/>
              <a:t>回归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弹性网络</a:t>
            </a:r>
            <a:r>
              <a:rPr lang="zh-CN" altLang="en-US" dirty="0"/>
              <a:t>的损失函数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弹性网络</a:t>
            </a:r>
            <a:endParaRPr lang="zh-CN" altLang="en-US" dirty="0"/>
          </a:p>
        </p:txBody>
      </p:sp>
      <p:pic>
        <p:nvPicPr>
          <p:cNvPr id="1026" name="Picture 2" descr="https://picb.zhimg.com/80/v2-7357be4adfa7f654291379d2e447ea58_720w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7" y="3128377"/>
            <a:ext cx="5850656" cy="8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弹性网络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505" y="1057910"/>
            <a:ext cx="1433830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实现</a:t>
            </a:r>
            <a:endParaRPr lang="en-US" alt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535" y="1859280"/>
            <a:ext cx="90354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sklearn.linear_model import ElasticNet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#模型训练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elastic_net = ElasticNet(alpha=0.1, l1_ratio=0.5, random_state=42)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alpha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：正则化强度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l1_ratio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：混合率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r=0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时，弹性网络就是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Ridge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回归，当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r=1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时，其就是 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Lasso 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回归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6255" y="1927225"/>
            <a:ext cx="2686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弹性网络</a:t>
            </a:r>
            <a:endParaRPr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221105"/>
            <a:ext cx="11107420" cy="330136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岭回归：</a:t>
            </a:r>
            <a:r>
              <a:rPr lang="zh-CN" altLang="en-US" dirty="0" smtClean="0"/>
              <a:t>不会删除特征的系数，而是压缩，适合特征较少，数据量较大的情况。如果特征较多，岭回归会把所有参数都压缩到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附近</a:t>
            </a:r>
            <a:endParaRPr lang="zh-CN" altLang="en-US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Lasso</a:t>
            </a:r>
            <a:r>
              <a:rPr lang="zh-CN" altLang="en-US" dirty="0" smtClean="0">
                <a:solidFill>
                  <a:srgbClr val="FF0000"/>
                </a:solidFill>
              </a:rPr>
              <a:t>回归：</a:t>
            </a:r>
            <a:r>
              <a:rPr lang="zh-CN" altLang="en-US" dirty="0" smtClean="0"/>
              <a:t>适合特征较多，并且有用特征较少的情况。会舍弃一些特征。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弹性网络：</a:t>
            </a:r>
            <a:r>
              <a:rPr lang="zh-CN" altLang="en-US" dirty="0" smtClean="0"/>
              <a:t>是上面两种方法的结合，可以根据场景调节混合率。</a:t>
            </a:r>
            <a:endParaRPr lang="zh-CN" altLang="en-US" dirty="0" smtClean="0"/>
          </a:p>
          <a:p>
            <a:r>
              <a:rPr lang="zh-CN" altLang="en-US" dirty="0" smtClean="0"/>
              <a:t>一般来说，弹性网络表现要好于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岭回归、</a:t>
            </a:r>
            <a:r>
              <a:rPr lang="en-US" altLang="zh-CN" dirty="0" smtClean="0"/>
              <a:t>Lasso</a:t>
            </a:r>
            <a:r>
              <a:rPr lang="zh-CN" altLang="en-US" dirty="0" smtClean="0"/>
              <a:t>回归和弹性网络如何选择？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534431" y="1426573"/>
            <a:ext cx="11107601" cy="426469"/>
          </a:xfrm>
        </p:spPr>
        <p:txBody>
          <a:bodyPr/>
          <a:lstStyle/>
          <a:p>
            <a:r>
              <a:rPr>
                <a:sym typeface="+mn-ea"/>
              </a:rPr>
              <a:t>在学习通提交作业。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96236"/>
            <a:ext cx="11107601" cy="4914963"/>
          </a:xfrm>
        </p:spPr>
        <p:txBody>
          <a:bodyPr/>
          <a:lstStyle/>
          <a:p>
            <a:r>
              <a:rPr lang="zh-CN" altLang="en-US" b="1" dirty="0" smtClean="0"/>
              <a:t>多项式回归与线性回归有何不同？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 smtClean="0"/>
              <a:t>      多项式回归可以处理非线性关系，它通过将输入变量的幂次方作为特征来拟合非线性数据；而线性回归只能处理线性关系。</a:t>
            </a:r>
            <a:endParaRPr lang="en-US" altLang="zh-CN" dirty="0" smtClean="0"/>
          </a:p>
          <a:p>
            <a:r>
              <a:rPr lang="en-US" altLang="zh-CN" b="1" dirty="0" err="1" smtClean="0"/>
              <a:t>Sklearn</a:t>
            </a:r>
            <a:r>
              <a:rPr lang="zh-CN" altLang="en-US" b="1" dirty="0" smtClean="0"/>
              <a:t>下如何实现多项式回归？</a:t>
            </a:r>
            <a:endParaRPr lang="zh-CN" altLang="en-US" b="1" dirty="0" smtClean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使用 PolynomialFeatures 类来生成多项式特征，再用 LinearRegression 或正则化回归模型（如 Ridge）对这些特征进行回归。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回归模型的问题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3810" cy="3203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515925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过拟合与欠拟合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352849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多项式回归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587925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59610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65130"/>
            <a:ext cx="11107601" cy="4846070"/>
          </a:xfrm>
        </p:spPr>
        <p:txBody>
          <a:bodyPr/>
          <a:lstStyle/>
          <a:p>
            <a:r>
              <a:rPr lang="zh-CN" altLang="en-US" dirty="0" smtClean="0"/>
              <a:t>对于一些复杂问题，可能简单的线性回归无法解决。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5" y="2270633"/>
            <a:ext cx="5386027" cy="3556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23545" y="1264920"/>
                <a:ext cx="11107420" cy="374205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/>
                  <a:t>多项式回归</a:t>
                </a:r>
                <a:r>
                  <a:rPr lang="zh-CN" altLang="en-US" sz="2000" dirty="0" smtClean="0"/>
                  <a:t>：回归函数是回归变量多项式的回归。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i="1" smtClean="0">
                  <a:latin typeface="Cambria Math" panose="02040503050406030204" pitchFamily="18" charset="0"/>
                </a:endParaRPr>
              </a:p>
              <a:p>
                <a:pPr marL="914400" lvl="3">
                  <a:lnSpc>
                    <a:spcPct val="150000"/>
                  </a:lnSpc>
                </a:pPr>
                <a:r>
                  <a:rPr lang="zh-CN" altLang="en-US" sz="2115" dirty="0" smtClean="0">
                    <a:solidFill>
                      <a:schemeClr val="tx1"/>
                    </a:solidFill>
                    <a:sym typeface="+mn-ea"/>
                  </a:rPr>
                  <a:t>通过把</a:t>
                </a:r>
                <a:r>
                  <a:rPr lang="zh-CN" altLang="en-US" sz="2115" dirty="0" smtClean="0">
                    <a:solidFill>
                      <a:srgbClr val="FF0000"/>
                    </a:solidFill>
                    <a:sym typeface="+mn-ea"/>
                  </a:rPr>
                  <a:t>特征的幂次方</a:t>
                </a:r>
                <a:r>
                  <a:rPr lang="zh-CN" altLang="en-US" sz="2115" dirty="0" smtClean="0">
                    <a:solidFill>
                      <a:schemeClr val="tx1"/>
                    </a:solidFill>
                    <a:sym typeface="+mn-ea"/>
                  </a:rPr>
                  <a:t>作为一个</a:t>
                </a:r>
                <a:r>
                  <a:rPr lang="zh-CN" altLang="en-US" sz="2115" dirty="0" smtClean="0">
                    <a:solidFill>
                      <a:srgbClr val="FF0000"/>
                    </a:solidFill>
                    <a:sym typeface="+mn-ea"/>
                  </a:rPr>
                  <a:t>新的特征</a:t>
                </a:r>
                <a:r>
                  <a:rPr lang="zh-CN" altLang="en-US" sz="2115" dirty="0" smtClean="0">
                    <a:solidFill>
                      <a:schemeClr val="tx1"/>
                    </a:solidFill>
                    <a:sym typeface="+mn-ea"/>
                  </a:rPr>
                  <a:t>来实现多项式回归</a:t>
                </a:r>
                <a:endParaRPr lang="en-US" altLang="zh-CN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自由度</a:t>
                </a:r>
                <a:r>
                  <a:rPr lang="zh-CN" altLang="en-US" sz="2000" dirty="0" smtClean="0"/>
                  <a:t>：θ变量的个数</a:t>
                </a:r>
                <a:endParaRPr lang="zh-CN" altLang="en-US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 smtClean="0"/>
                  <a:t>随着多项式回归的阶数增加</a:t>
                </a:r>
                <a:endParaRPr lang="zh-CN" altLang="en-US" sz="2000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sz="2000">
                    <a:latin typeface="Cambria Math" panose="02040503050406030204" pitchFamily="18" charset="0"/>
                  </a:rPr>
                  <a:t>自由度</a:t>
                </a:r>
                <a:r>
                  <a:rPr lang="zh-CN" altLang="en-US" sz="2000" dirty="0" smtClean="0"/>
                  <a:t>也不断增加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45" y="1264920"/>
                <a:ext cx="11107420" cy="37420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5559" y="1700105"/>
            <a:ext cx="11107601" cy="4846070"/>
          </a:xfrm>
        </p:spPr>
        <p:txBody>
          <a:bodyPr/>
          <a:lstStyle/>
          <a:p>
            <a:r>
              <a:rPr lang="zh-CN" altLang="en-US" dirty="0" smtClean="0"/>
              <a:t>多项式回归模型的自由度越高，学习能力越强</a:t>
            </a:r>
            <a:endParaRPr lang="zh-CN" altLang="en-US" dirty="0" smtClean="0"/>
          </a:p>
          <a:p>
            <a:r>
              <a:rPr lang="zh-CN" altLang="en-US" dirty="0" smtClean="0"/>
              <a:t>实际应用中，不是自由度高的模型就一定是好模型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可能学习到不需要的规律，比如：噪声</a:t>
            </a:r>
            <a:endParaRPr lang="en-US" altLang="zh-CN" dirty="0" smtClean="0"/>
          </a:p>
          <a:p>
            <a:r>
              <a:rPr lang="zh-CN" altLang="en-US" dirty="0" smtClean="0"/>
              <a:t>右图所示：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</a:t>
            </a:r>
            <a:r>
              <a:rPr lang="zh-CN" altLang="en-US" dirty="0" smtClean="0"/>
              <a:t>自由度</a:t>
            </a:r>
            <a:r>
              <a:rPr lang="zh-CN" altLang="en-US" dirty="0"/>
              <a:t>：</a:t>
            </a:r>
            <a:endParaRPr lang="zh-CN" altLang="en-US" dirty="0"/>
          </a:p>
          <a:p>
            <a:pPr lvl="2"/>
            <a:r>
              <a:rPr lang="zh-CN" altLang="en-US" dirty="0" smtClean="0"/>
              <a:t>过拟合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无法推广到实际应用中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阶的线性回归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拟合效果很差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欠拟合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自由度：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泛化结果最好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70" y="2409190"/>
            <a:ext cx="6106160" cy="40322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87655" y="1038225"/>
            <a:ext cx="1929130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自由度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多项式回归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7655" y="1038225"/>
            <a:ext cx="1929130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sz="2000" dirty="0" smtClean="0">
                <a:latin typeface="Cambria Math" panose="02040503050406030204" pitchFamily="18" charset="0"/>
                <a:ea typeface="微软雅黑" panose="020B0503020204020204" pitchFamily="34" charset="-122"/>
                <a:cs typeface="Cambria Math" panose="02040503050406030204" pitchFamily="18" charset="0"/>
              </a:rPr>
              <a:t>原理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>
                <p:custDataLst>
                  <p:tags r:id="rId1"/>
                </p:custDataLst>
              </p:nvPr>
            </p:nvGraphicFramePr>
            <p:xfrm>
              <a:off x="201930" y="2548255"/>
              <a:ext cx="2232660" cy="164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220"/>
                    <a:gridCol w="744220"/>
                    <a:gridCol w="744220"/>
                  </a:tblGrid>
                  <a:tr h="41021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905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0.7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44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>
                <p:custDataLst>
                  <p:tags r:id="rId2"/>
                </p:custDataLst>
              </p:nvPr>
            </p:nvGraphicFramePr>
            <p:xfrm>
              <a:off x="201930" y="2548255"/>
              <a:ext cx="2232660" cy="164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4220"/>
                    <a:gridCol w="744220"/>
                    <a:gridCol w="744220"/>
                  </a:tblGrid>
                  <a:tr h="4102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102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0.7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44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4"/>
                </p:custDataLst>
              </p:nvPr>
            </p:nvGraphicFramePr>
            <p:xfrm>
              <a:off x="3469005" y="2572385"/>
              <a:ext cx="4427220" cy="1684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444"/>
                    <a:gridCol w="885444"/>
                    <a:gridCol w="885444"/>
                    <a:gridCol w="885444"/>
                    <a:gridCol w="885444"/>
                  </a:tblGrid>
                  <a:tr h="41402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905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>
                              <a:solidFill>
                                <a:schemeClr val="bg1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905">
                              <a:solidFill>
                                <a:schemeClr val="bg1"/>
                              </a:solidFill>
                              <a:sym typeface="+mn-ea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1905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n-US" altLang="zh-CN" sz="190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4210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1.44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121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210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2.56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210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0.7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0.49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25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44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5"/>
                </p:custDataLst>
              </p:nvPr>
            </p:nvGraphicFramePr>
            <p:xfrm>
              <a:off x="3469005" y="2572385"/>
              <a:ext cx="4427220" cy="1684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5444"/>
                    <a:gridCol w="885444"/>
                    <a:gridCol w="885444"/>
                    <a:gridCol w="885444"/>
                    <a:gridCol w="885444"/>
                  </a:tblGrid>
                  <a:tr h="414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4210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1.44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121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210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1.6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2.56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4210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0.7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0.49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solidFill>
                                <a:srgbClr val="C00000"/>
                              </a:solidFill>
                            </a:rPr>
                            <a:t>25</a:t>
                          </a:r>
                          <a:endParaRPr lang="en-US" altLang="zh-CN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44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965200" y="1640205"/>
            <a:ext cx="771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增加多项式特征，把多项式模型转换成线性回归模型处理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41290" y="2374900"/>
            <a:ext cx="1771015" cy="2063115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</a:ln>
        </p:spPr>
        <p:txBody>
          <a:bodyPr anchor="ctr"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126730" y="3725545"/>
                <a:ext cx="355536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线性回归模型</a:t>
                </a:r>
                <a:endPara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l" latinLnBrk="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/>
              </a:p>
              <a:p>
                <a:endParaRPr lang="en-US" altLang="zh-CN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30" y="3725545"/>
                <a:ext cx="3555365" cy="9220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126730" y="2307590"/>
                <a:ext cx="3681730" cy="66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多项式回归模型</a:t>
                </a:r>
                <a:endPara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l" latinLnBrk="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>
                    <a:sym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30" y="2307590"/>
                <a:ext cx="3681730" cy="6616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/>
          <p:cNvSpPr/>
          <p:nvPr/>
        </p:nvSpPr>
        <p:spPr>
          <a:xfrm>
            <a:off x="9819005" y="3108960"/>
            <a:ext cx="426720" cy="476250"/>
          </a:xfrm>
          <a:prstGeom prst="downArrow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679700" y="3180080"/>
            <a:ext cx="511175" cy="349885"/>
          </a:xfrm>
          <a:prstGeom prst="rightArrow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434590" y="2882900"/>
            <a:ext cx="11664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特征转换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28480" y="4647565"/>
            <a:ext cx="1798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简化模型的表示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5305" y="4647565"/>
            <a:ext cx="1280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数据扩展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75*129"/>
  <p:tag name="TABLE_ENDDRAG_RECT" val="28*230*175*129"/>
</p:tagLst>
</file>

<file path=ppt/tags/tag2.xml><?xml version="1.0" encoding="utf-8"?>
<p:tagLst xmlns:p="http://schemas.openxmlformats.org/presentationml/2006/main">
  <p:tag name="TABLE_ENDDRAG_ORIGIN_RECT" val="175*129"/>
  <p:tag name="TABLE_ENDDRAG_RECT" val="28*230*175*129"/>
</p:tagLst>
</file>

<file path=ppt/tags/tag3.xml><?xml version="1.0" encoding="utf-8"?>
<p:tagLst xmlns:p="http://schemas.openxmlformats.org/presentationml/2006/main">
  <p:tag name="TABLE_ENDDRAG_ORIGIN_RECT" val="348*132"/>
  <p:tag name="TABLE_ENDDRAG_RECT" val="473*179*348*132"/>
</p:tagLst>
</file>

<file path=ppt/tags/tag4.xml><?xml version="1.0" encoding="utf-8"?>
<p:tagLst xmlns:p="http://schemas.openxmlformats.org/presentationml/2006/main">
  <p:tag name="TABLE_ENDDRAG_ORIGIN_RECT" val="348*132"/>
  <p:tag name="TABLE_ENDDRAG_RECT" val="473*179*348*132"/>
</p:tagLst>
</file>

<file path=ppt/tags/tag5.xml><?xml version="1.0" encoding="utf-8"?>
<p:tagLst xmlns:p="http://schemas.openxmlformats.org/presentationml/2006/main">
  <p:tag name="TABLE_ENDDRAG_ORIGIN_RECT" val="601*135"/>
  <p:tag name="TABLE_ENDDRAG_RECT" val="213*134*601*135"/>
</p:tagLst>
</file>

<file path=ppt/tags/tag6.xml><?xml version="1.0" encoding="utf-8"?>
<p:tagLst xmlns:p="http://schemas.openxmlformats.org/presentationml/2006/main">
  <p:tag name="COMMONDATA" val="eyJoZGlkIjoiZDg2MWY1NjBjM2M5N2UwZDExZDliZTI5NmZiYTdkNzkifQ=="/>
  <p:tag name="commondata" val="eyJoZGlkIjoiMTZkYjg0N2JiYWNhNTQ5NzI1NWQ0NDkwNzA4NjVlODcifQ==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4089</Words>
  <Application>WPS 演示</Application>
  <PresentationFormat>宽屏</PresentationFormat>
  <Paragraphs>448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Calibri</vt:lpstr>
      <vt:lpstr>Times New Roman</vt:lpstr>
      <vt:lpstr>等线</vt:lpstr>
      <vt:lpstr>Cambria Math</vt:lpstr>
      <vt:lpstr>Wingdings</vt:lpstr>
      <vt:lpstr>楷体</vt:lpstr>
      <vt:lpstr>Arial Unicode MS</vt:lpstr>
      <vt:lpstr>2_Office 主题</vt:lpstr>
      <vt:lpstr>PowerPoint 演示文稿</vt:lpstr>
      <vt:lpstr>回归模型的问题</vt:lpstr>
      <vt:lpstr>回归模型的问题</vt:lpstr>
      <vt:lpstr>回归模型的问题</vt:lpstr>
      <vt:lpstr>目录</vt:lpstr>
      <vt:lpstr>多项式回归</vt:lpstr>
      <vt:lpstr>多项式回归</vt:lpstr>
      <vt:lpstr>多项式回归</vt:lpstr>
      <vt:lpstr>多项式回归</vt:lpstr>
      <vt:lpstr>多项式回归</vt:lpstr>
      <vt:lpstr>多项式回归</vt:lpstr>
      <vt:lpstr>多项式回归</vt:lpstr>
      <vt:lpstr>多项式回归</vt:lpstr>
      <vt:lpstr>目录</vt:lpstr>
      <vt:lpstr>过拟合与欠拟合</vt:lpstr>
      <vt:lpstr>过拟合与欠拟合</vt:lpstr>
      <vt:lpstr>过拟合与欠拟合</vt:lpstr>
      <vt:lpstr>过拟合与欠拟合</vt:lpstr>
      <vt:lpstr>过拟合与欠拟合</vt:lpstr>
      <vt:lpstr>过拟合与欠拟合</vt:lpstr>
      <vt:lpstr>目录</vt:lpstr>
      <vt:lpstr>早期停止法</vt:lpstr>
      <vt:lpstr>线性回归模型正则化方法</vt:lpstr>
      <vt:lpstr>1. 岭回归</vt:lpstr>
      <vt:lpstr>1. 岭回归</vt:lpstr>
      <vt:lpstr>1. 岭回归</vt:lpstr>
      <vt:lpstr>2. 套索回归</vt:lpstr>
      <vt:lpstr>2. Lasso回归</vt:lpstr>
      <vt:lpstr>2. Lasso回归</vt:lpstr>
      <vt:lpstr>3. 弹性网络</vt:lpstr>
      <vt:lpstr>3. 弹性网络</vt:lpstr>
      <vt:lpstr>岭回归、Lasso回归和弹性网络如何选择？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一一</cp:lastModifiedBy>
  <cp:revision>477</cp:revision>
  <dcterms:created xsi:type="dcterms:W3CDTF">2018-01-08T07:09:00Z</dcterms:created>
  <dcterms:modified xsi:type="dcterms:W3CDTF">2024-09-27T12:15:41Z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182696F42AAB443886BFAD11841556FD_13</vt:lpwstr>
  </property>
  <property fmtid="{D5CDD505-2E9C-101B-9397-08002B2CF9AE}" pid="3" name="KSOProductBuildVer">
    <vt:lpwstr>2052-12.1.0.18276</vt:lpwstr>
  </property>
</Properties>
</file>