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03" r:id="rId3"/>
    <p:sldId id="484" r:id="rId4"/>
    <p:sldId id="446" r:id="rId5"/>
    <p:sldId id="427" r:id="rId7"/>
    <p:sldId id="447" r:id="rId8"/>
    <p:sldId id="505" r:id="rId9"/>
    <p:sldId id="422" r:id="rId10"/>
    <p:sldId id="485" r:id="rId11"/>
    <p:sldId id="428" r:id="rId12"/>
    <p:sldId id="487" r:id="rId13"/>
    <p:sldId id="488" r:id="rId14"/>
    <p:sldId id="503" r:id="rId15"/>
    <p:sldId id="521" r:id="rId16"/>
    <p:sldId id="432" r:id="rId17"/>
    <p:sldId id="433" r:id="rId18"/>
    <p:sldId id="438" r:id="rId19"/>
    <p:sldId id="506" r:id="rId20"/>
    <p:sldId id="437" r:id="rId21"/>
    <p:sldId id="435" r:id="rId22"/>
    <p:sldId id="439" r:id="rId23"/>
    <p:sldId id="436" r:id="rId24"/>
    <p:sldId id="522" r:id="rId25"/>
    <p:sldId id="401" r:id="rId26"/>
  </p:sldIdLst>
  <p:sldSz cx="12192000" cy="6858000"/>
  <p:notesSz cx="6858000" cy="9144000"/>
  <p:custDataLst>
    <p:tags r:id="rId3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B3D9354D-BAD1-4CBD-B68C-548C1E98E4A2}">
          <p14:sldIdLst>
            <p14:sldId id="403"/>
            <p14:sldId id="484"/>
            <p14:sldId id="446"/>
            <p14:sldId id="427"/>
            <p14:sldId id="447"/>
            <p14:sldId id="505"/>
            <p14:sldId id="422"/>
            <p14:sldId id="485"/>
            <p14:sldId id="428"/>
            <p14:sldId id="487"/>
            <p14:sldId id="488"/>
            <p14:sldId id="503"/>
            <p14:sldId id="521"/>
            <p14:sldId id="432"/>
            <p14:sldId id="433"/>
            <p14:sldId id="438"/>
            <p14:sldId id="506"/>
            <p14:sldId id="437"/>
            <p14:sldId id="435"/>
            <p14:sldId id="439"/>
            <p14:sldId id="436"/>
            <p14:sldId id="522"/>
            <p14:sldId id="401"/>
          </p14:sldIdLst>
        </p14:section>
        <p14:section name="无标题节" id="{4991F46E-110D-49BF-9D93-246EC74190A7}">
          <p14:sldIdLst/>
        </p14:section>
      </p14:sectionLst>
    </p:ext>
    <p:ext uri="{EFAFB233-063F-42B5-8137-9DF3F51BA10A}">
      <p15:sldGuideLst xmlns:p15="http://schemas.microsoft.com/office/powerpoint/2012/main">
        <p15:guide id="1" orient="horz" pos="2145" userDrawn="1">
          <p15:clr>
            <a:srgbClr val="A4A3A4"/>
          </p15:clr>
        </p15:guide>
        <p15:guide id="2" pos="393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2C1E9"/>
    <a:srgbClr val="5BC4F2"/>
    <a:srgbClr val="6CBCEB"/>
    <a:srgbClr val="F9C28A"/>
    <a:srgbClr val="DB9FAC"/>
    <a:srgbClr val="FFFFFF"/>
    <a:srgbClr val="D4785D"/>
    <a:srgbClr val="F8DCD0"/>
    <a:srgbClr val="105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showGuides="1">
      <p:cViewPr varScale="1">
        <p:scale>
          <a:sx n="76" d="100"/>
          <a:sy n="76" d="100"/>
        </p:scale>
        <p:origin x="285" y="48"/>
      </p:cViewPr>
      <p:guideLst>
        <p:guide orient="horz" pos="2145"/>
        <p:guide pos="393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9.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19T00:21:38.722" idx="3">
    <p:pos x="10" y="10"/>
    <p:text>这里结合线性回归的损失函数特点，讲解逻辑回归损失函数的特点。</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19T00:21:38.722" idx="3">
    <p:pos x="10" y="10"/>
    <p:text>这里结合线性回归的损失函数特点，讲解逻辑回归损失函数的特点。</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DD08292-C0AF-4055-8887-BDD459E972E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a:defRPr/>
            </a:pPr>
            <a:fld id="{B66F588D-B1F7-47ED-9FE4-9E555EB1393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日期占位符 29"/>
          <p:cNvSpPr>
            <a:spLocks noGrp="1"/>
          </p:cNvSpPr>
          <p:nvPr>
            <p:ph type="dt" sz="half" idx="10"/>
          </p:nvPr>
        </p:nvSpPr>
        <p:spPr>
          <a:xfrm>
            <a:off x="9447213" y="3771900"/>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F283DF7F-7FE6-4797-99A7-8705EECD749B}" type="datetimeFigureOut">
              <a:rPr lang="zh-CN" altLang="en-US"/>
            </a:fld>
            <a:endParaRPr lang="zh-CN" altLang="en-US"/>
          </a:p>
        </p:txBody>
      </p:sp>
      <p:sp>
        <p:nvSpPr>
          <p:cNvPr id="10" name="内容占位符 15"/>
          <p:cNvSpPr>
            <a:spLocks noGrp="1"/>
          </p:cNvSpPr>
          <p:nvPr>
            <p:ph sz="quarter" idx="13" hasCustomPrompt="1"/>
          </p:nvPr>
        </p:nvSpPr>
        <p:spPr>
          <a:xfrm>
            <a:off x="5854036" y="2778001"/>
            <a:ext cx="5889861" cy="578099"/>
          </a:xfrm>
        </p:spPr>
        <p:txBody>
          <a:bodyPr/>
          <a:lstStyle>
            <a:lvl1pPr marL="0" indent="0" algn="ctr">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sz="3600" dirty="0" smtClean="0">
                <a:latin typeface="微软雅黑" panose="020B0503020204020204" pitchFamily="34" charset="-122"/>
                <a:ea typeface="微软雅黑" panose="020B0503020204020204" pitchFamily="34" charset="-122"/>
              </a:rPr>
              <a:t>单击此处编辑母版标题样式</a:t>
            </a:r>
            <a:endParaRPr lang="zh-CN" altLang="en-US" dirty="0"/>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smtClean="0">
                <a:solidFill>
                  <a:srgbClr val="7F7F7F"/>
                </a:solidFill>
                <a:cs typeface="Arial" panose="020B0604020202020204" pitchFamily="34" charset="0"/>
              </a:rPr>
              <a:t> </a:t>
            </a:r>
            <a:fld id="{0458E95B-1A27-43F7-98B2-91BC0B5380B0}" type="slidenum">
              <a:rPr lang="en-US" altLang="zh-CN" sz="1000" smtClean="0">
                <a:cs typeface="Arial" panose="020B0604020202020204" pitchFamily="34" charset="0"/>
              </a:rPr>
            </a:fld>
            <a:endParaRPr lang="en-US" altLang="zh-CN" sz="1000" smtClean="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marL="786130" indent="-301625">
              <a:lnSpc>
                <a:spcPct val="130000"/>
              </a:lnSpc>
              <a:buClr>
                <a:srgbClr val="032089"/>
              </a:buClr>
              <a:buFont typeface="Arial" panose="020B0604020202020204" pitchFamily="34" charset="0"/>
              <a:buChar char="•"/>
              <a:defRPr sz="160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r>
              <a:rPr lang="zh-CN" altLang="en-US" dirty="0"/>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smtClean="0"/>
              <a:t>单击此处编辑母版文本样式</a:t>
            </a:r>
            <a:endParaRPr lang="zh-CN" altLang="en-US" smtClean="0"/>
          </a:p>
        </p:txBody>
      </p:sp>
      <p:cxnSp>
        <p:nvCxnSpPr>
          <p:cNvPr id="16" name="直接连接符 14"/>
          <p:cNvCxnSpPr>
            <a:stCxn id="17" idx="3"/>
          </p:cNvCxnSpPr>
          <p:nvPr userDrawn="1"/>
        </p:nvCxnSpPr>
        <p:spPr>
          <a:xfrm>
            <a:off x="3571103" y="6500017"/>
            <a:ext cx="6477143" cy="8733"/>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7934" y="6295538"/>
            <a:ext cx="2077668" cy="44864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a:spLocks noChangeArrowheads="1"/>
          </p:cNvSpPr>
          <p:nvPr userDrawn="1"/>
        </p:nvSpPr>
        <p:spPr bwMode="auto">
          <a:xfrm>
            <a:off x="2466104" y="6346784"/>
            <a:ext cx="1104999"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49" charset="-122"/>
                <a:ea typeface="黑体" panose="02010609060101010101" pitchFamily="49" charset="-122"/>
              </a:rPr>
              <a:t>逻辑回归</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a:t>
            </a:r>
            <a:endParaRPr lang="zh-CN" altLang="en-US" smtClean="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85C5F16-930E-43D9-8A11-A51E7E6A2B5A}"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ea typeface="黑体" panose="02010609060101010101" pitchFamily="49" charset="-122"/>
              </a:defRPr>
            </a:lvl1pPr>
          </a:lstStyle>
          <a:p>
            <a:pPr>
              <a:defRPr/>
            </a:pPr>
            <a:fld id="{B9CE496B-A8C9-4209-8F29-112E926521A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79D922AC-4825-4529-941A-4F6A70BD5860}" type="datetime1">
              <a:rPr lang="zh-CN" altLang="en-US" smtClean="0"/>
            </a:fld>
            <a:endParaRPr lang="zh-CN" altLang="en-US"/>
          </a:p>
        </p:txBody>
      </p:sp>
      <p:sp>
        <p:nvSpPr>
          <p:cNvPr id="3" name="内容占位符 2"/>
          <p:cNvSpPr>
            <a:spLocks noGrp="1"/>
          </p:cNvSpPr>
          <p:nvPr>
            <p:ph sz="quarter" idx="13"/>
          </p:nvPr>
        </p:nvSpPr>
        <p:spPr/>
        <p:txBody>
          <a:bodyPr/>
          <a:lstStyle/>
          <a:p>
            <a:r>
              <a:rPr lang="zh-CN" altLang="en-US" dirty="0"/>
              <a:t>逻辑回归</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62915" y="3839210"/>
            <a:ext cx="3690620" cy="2614930"/>
          </a:xfrm>
          <a:prstGeom prst="rect">
            <a:avLst/>
          </a:prstGeom>
        </p:spPr>
      </p:pic>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51155" y="1450975"/>
                <a:ext cx="11107420" cy="689610"/>
              </a:xfrm>
            </p:spPr>
            <p:txBody>
              <a:bodyPr/>
              <a:lstStyle/>
              <a:p>
                <a:pPr>
                  <a:lnSpc>
                    <a:spcPct val="150000"/>
                  </a:lnSpc>
                </a:pPr>
                <a:r>
                  <a:rPr lang="zh-CN" altLang="en-US" dirty="0"/>
                  <a:t>单个样本的代价函数</a:t>
                </a:r>
                <a:r>
                  <a:rPr lang="zh-CN" altLang="en-US" dirty="0" smtClean="0"/>
                  <a:t>：</a:t>
                </a:r>
                <a14:m>
                  <m:oMath xmlns:m="http://schemas.openxmlformats.org/officeDocument/2006/math">
                    <m:r>
                      <a:rPr lang="en-US" altLang="zh-CN" i="1" dirty="0">
                        <a:latin typeface="Cambria Math" panose="02040503050406030204" pitchFamily="18" charset="0"/>
                        <a:cs typeface="Cambria Math" panose="02040503050406030204" pitchFamily="18" charset="0"/>
                      </a:rPr>
                      <m:t>𝑐𝑜𝑠𝑡</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ℎ</m:t>
                    </m:r>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𝑥</m:t>
                        </m:r>
                      </m:e>
                      <m:sup>
                        <m:r>
                          <a:rPr lang="en-US" altLang="zh-CN" i="1" dirty="0">
                            <a:latin typeface="Cambria Math" panose="02040503050406030204" pitchFamily="18" charset="0"/>
                            <a:cs typeface="Cambria Math" panose="02040503050406030204" pitchFamily="18" charset="0"/>
                          </a:rPr>
                          <m:t>𝑖</m:t>
                        </m:r>
                      </m:sup>
                    </m:sSup>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𝑦</m:t>
                        </m:r>
                      </m:e>
                      <m: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sup>
                    </m:sSup>
                    <m:r>
                      <a:rPr lang="en-US" altLang="zh-CN" i="1" dirty="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m:t>
                    </m:r>
                    <m:d>
                      <m:dPr>
                        <m:begChr m:val="{"/>
                        <m:endChr m:val=""/>
                        <m:ctrlPr>
                          <a:rPr lang="en-US" altLang="zh-CN" i="1" dirty="0" smtClean="0">
                            <a:latin typeface="Cambria Math" panose="02040503050406030204" pitchFamily="18" charset="0"/>
                            <a:cs typeface="Cambria Math" panose="02040503050406030204" pitchFamily="18" charset="0"/>
                          </a:rPr>
                        </m:ctrlPr>
                      </m:dPr>
                      <m:e>
                        <m:m>
                          <m:mPr>
                            <m:mcs>
                              <m:mc>
                                <m:mcPr>
                                  <m:count m:val="2"/>
                                  <m:mcJc m:val="center"/>
                                </m:mcPr>
                              </m:mc>
                            </m:mcs>
                            <m:ctrlPr>
                              <a:rPr lang="en-US" altLang="zh-CN" i="1" dirty="0" smtClean="0">
                                <a:latin typeface="Cambria Math" panose="02040503050406030204" pitchFamily="18" charset="0"/>
                                <a:cs typeface="Cambria Math" panose="02040503050406030204" pitchFamily="18" charset="0"/>
                              </a:rPr>
                            </m:ctrlPr>
                          </m:mPr>
                          <m:mr>
                            <m:e>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𝑙𝑜𝑔</m:t>
                              </m:r>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ℎ</m:t>
                              </m:r>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𝑥</m:t>
                              </m:r>
                              <m:r>
                                <a:rPr lang="en-US" altLang="zh-CN" i="1" dirty="0" smtClean="0">
                                  <a:latin typeface="Cambria Math" panose="02040503050406030204" pitchFamily="18" charset="0"/>
                                  <a:cs typeface="Cambria Math" panose="02040503050406030204" pitchFamily="18" charset="0"/>
                                </a:rPr>
                                <m:t>))</m:t>
                              </m:r>
                            </m:e>
                            <m:e>
                              <m:r>
                                <a:rPr lang="en-US" altLang="zh-CN" i="1" dirty="0" smtClean="0">
                                  <a:latin typeface="Cambria Math" panose="02040503050406030204" pitchFamily="18" charset="0"/>
                                  <a:cs typeface="Cambria Math" panose="02040503050406030204" pitchFamily="18" charset="0"/>
                                </a:rPr>
                                <m:t>𝑖𝑓</m:t>
                              </m:r>
                              <m:r>
                                <a:rPr lang="en-US" altLang="zh-CN" i="1" dirty="0" smtClean="0">
                                  <a:latin typeface="Cambria Math" panose="02040503050406030204" pitchFamily="18" charset="0"/>
                                  <a:cs typeface="Cambria Math" panose="02040503050406030204" pitchFamily="18" charset="0"/>
                                </a:rPr>
                                <m:t> </m:t>
                              </m:r>
                              <m:r>
                                <a:rPr lang="en-US" altLang="zh-CN" i="1" dirty="0" smtClean="0">
                                  <a:latin typeface="Cambria Math" panose="02040503050406030204" pitchFamily="18" charset="0"/>
                                  <a:cs typeface="Cambria Math" panose="02040503050406030204" pitchFamily="18" charset="0"/>
                                </a:rPr>
                                <m:t>𝑦</m:t>
                              </m:r>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1</m:t>
                              </m:r>
                            </m:e>
                          </m:mr>
                          <m:mr>
                            <m:e>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𝑙𝑜𝑔</m:t>
                              </m:r>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1</m:t>
                              </m:r>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ℎ</m:t>
                              </m:r>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𝑥</m:t>
                              </m:r>
                              <m:r>
                                <a:rPr lang="en-US" altLang="zh-CN" i="1" dirty="0" smtClean="0">
                                  <a:latin typeface="Cambria Math" panose="02040503050406030204" pitchFamily="18" charset="0"/>
                                  <a:cs typeface="Cambria Math" panose="02040503050406030204" pitchFamily="18" charset="0"/>
                                </a:rPr>
                                <m:t>))</m:t>
                              </m:r>
                            </m:e>
                            <m:e>
                              <m:r>
                                <a:rPr lang="en-US" altLang="zh-CN" i="1" dirty="0" smtClean="0">
                                  <a:latin typeface="Cambria Math" panose="02040503050406030204" pitchFamily="18" charset="0"/>
                                  <a:cs typeface="Cambria Math" panose="02040503050406030204" pitchFamily="18" charset="0"/>
                                </a:rPr>
                                <m:t>𝑖𝑓</m:t>
                              </m:r>
                              <m:r>
                                <a:rPr lang="en-US" altLang="zh-CN" i="1" dirty="0" smtClean="0">
                                  <a:latin typeface="Cambria Math" panose="02040503050406030204" pitchFamily="18" charset="0"/>
                                  <a:cs typeface="Cambria Math" panose="02040503050406030204" pitchFamily="18" charset="0"/>
                                </a:rPr>
                                <m:t> </m:t>
                              </m:r>
                              <m:r>
                                <a:rPr lang="en-US" altLang="zh-CN" i="1" dirty="0" smtClean="0">
                                  <a:latin typeface="Cambria Math" panose="02040503050406030204" pitchFamily="18" charset="0"/>
                                  <a:cs typeface="Cambria Math" panose="02040503050406030204" pitchFamily="18" charset="0"/>
                                </a:rPr>
                                <m:t>𝑦</m:t>
                              </m:r>
                              <m:r>
                                <a:rPr lang="en-US" altLang="zh-CN" i="1" dirty="0" smtClean="0">
                                  <a:latin typeface="Cambria Math" panose="02040503050406030204" pitchFamily="18" charset="0"/>
                                  <a:cs typeface="Cambria Math" panose="02040503050406030204" pitchFamily="18" charset="0"/>
                                </a:rPr>
                                <m:t>=</m:t>
                              </m:r>
                              <m:r>
                                <a:rPr lang="en-US" altLang="zh-CN" i="1" dirty="0" smtClean="0">
                                  <a:latin typeface="Cambria Math" panose="02040503050406030204" pitchFamily="18" charset="0"/>
                                  <a:cs typeface="Cambria Math" panose="02040503050406030204" pitchFamily="18" charset="0"/>
                                </a:rPr>
                                <m:t>0</m:t>
                              </m:r>
                            </m:e>
                          </m:mr>
                        </m:m>
                      </m:e>
                    </m:d>
                  </m:oMath>
                </a14:m>
                <a:endParaRPr lang="en-US" altLang="zh-CN" i="1" dirty="0">
                  <a:latin typeface="Cambria Math" panose="02040503050406030204" pitchFamily="18" charset="0"/>
                  <a:cs typeface="Cambria Math" panose="02040503050406030204" pitchFamily="18" charset="0"/>
                </a:endParaRPr>
              </a:p>
              <a:p>
                <a:pPr marL="0" indent="0">
                  <a:buNone/>
                </a:pPr>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nvPr>
            </p:nvSpPr>
            <p:spPr>
              <a:xfrm>
                <a:off x="351155" y="1450975"/>
                <a:ext cx="11107420" cy="689610"/>
              </a:xfrm>
              <a:blipFill rotWithShape="1">
                <a:blip r:embed="rId2"/>
                <a:stretch>
                  <a:fillRect b="-8839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逻辑回归：二分类问题</a:t>
            </a:r>
            <a:endParaRPr lang="zh-CN" altLang="en-US" dirty="0"/>
          </a:p>
        </p:txBody>
      </p:sp>
      <p:sp>
        <p:nvSpPr>
          <p:cNvPr id="11" name="圆角矩形 10"/>
          <p:cNvSpPr/>
          <p:nvPr/>
        </p:nvSpPr>
        <p:spPr>
          <a:xfrm>
            <a:off x="254635" y="1028700"/>
            <a:ext cx="219075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代价函数</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5" name="文本框 4"/>
          <p:cNvSpPr txBox="1"/>
          <p:nvPr/>
        </p:nvSpPr>
        <p:spPr>
          <a:xfrm>
            <a:off x="893445" y="2689225"/>
            <a:ext cx="2828925" cy="1198880"/>
          </a:xfrm>
          <a:prstGeom prst="rect">
            <a:avLst/>
          </a:prstGeom>
          <a:solidFill>
            <a:schemeClr val="accent5">
              <a:lumMod val="60000"/>
              <a:lumOff val="40000"/>
            </a:schemeClr>
          </a:solidFill>
        </p:spPr>
        <p:txBody>
          <a:bodyPr wrap="square" rtlCol="0">
            <a:spAutoFit/>
          </a:bodyPr>
          <a:p>
            <a:pPr>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当样本是</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正样本</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时，标记</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y=1</a:t>
            </a:r>
            <a:endPar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h-&gt;0，代价cost越大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h-&gt;1，代价cost越小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6663055" y="2689225"/>
            <a:ext cx="3117850" cy="1198880"/>
          </a:xfrm>
          <a:prstGeom prst="rect">
            <a:avLst/>
          </a:prstGeom>
          <a:solidFill>
            <a:schemeClr val="accent5">
              <a:lumMod val="60000"/>
              <a:lumOff val="40000"/>
            </a:schemeClr>
          </a:solidFill>
        </p:spPr>
        <p:txBody>
          <a:bodyPr wrap="square" rtlCol="0" anchor="t">
            <a:spAutoFit/>
          </a:bodyPr>
          <a:p>
            <a:pPr>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当样本是</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负样本</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时，标记</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y=0</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h-&gt;0，代价cost越小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h-&gt;1，代价cost越大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6626860" y="3940810"/>
            <a:ext cx="3286125" cy="2411095"/>
          </a:xfrm>
          <a:prstGeom prst="rect">
            <a:avLst/>
          </a:prstGeom>
        </p:spPr>
      </p:pic>
      <p:cxnSp>
        <p:nvCxnSpPr>
          <p:cNvPr id="7" name="直接连接符 6"/>
          <p:cNvCxnSpPr/>
          <p:nvPr/>
        </p:nvCxnSpPr>
        <p:spPr>
          <a:xfrm>
            <a:off x="5353050" y="2581275"/>
            <a:ext cx="0" cy="383032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逻辑回归：二分类问题</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356870" y="1632585"/>
                <a:ext cx="10045700" cy="1597660"/>
              </a:xfrm>
              <a:prstGeom prst="rect">
                <a:avLst/>
              </a:prstGeom>
              <a:noFill/>
            </p:spPr>
            <p:txBody>
              <a:bodyPr wrap="square" rtlCol="0" anchor="t">
                <a:noAutofit/>
              </a:bodyPr>
              <a:p>
                <a:pPr marL="0" indent="0">
                  <a:lnSpc>
                    <a:spcPct val="150000"/>
                  </a:lnSpc>
                  <a:buNone/>
                </a:pP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总代价函数：</a:t>
                </a:r>
                <a:r>
                  <a:rPr lang="zh-CN" altLang="en-US" sz="1800" dirty="0" smtClean="0">
                    <a:latin typeface="Times New Roman" panose="02020603050405020304" pitchFamily="18" charset="0"/>
                    <a:ea typeface="微软雅黑" panose="020B0503020204020204" pitchFamily="34" charset="-122"/>
                    <a:cs typeface="Times New Roman" panose="02020603050405020304" pitchFamily="18" charset="0"/>
                    <a:sym typeface="+mn-ea"/>
                  </a:rPr>
                  <a:t>衡量的是模型</a:t>
                </a:r>
                <a:r>
                  <a:rPr lang="zh-CN" altLang="en-US" sz="18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预测概率</a:t>
                </a:r>
                <a:r>
                  <a:rPr lang="zh-CN" altLang="en-US" sz="1800" dirty="0" smtClean="0">
                    <a:latin typeface="Times New Roman" panose="02020603050405020304" pitchFamily="18" charset="0"/>
                    <a:ea typeface="微软雅黑" panose="020B0503020204020204" pitchFamily="34" charset="-122"/>
                    <a:cs typeface="Times New Roman" panose="02020603050405020304" pitchFamily="18" charset="0"/>
                    <a:sym typeface="+mn-ea"/>
                  </a:rPr>
                  <a:t>与</a:t>
                </a:r>
                <a:r>
                  <a:rPr lang="zh-CN" altLang="en-US" sz="18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真实标签</a:t>
                </a:r>
                <a:r>
                  <a:rPr lang="zh-CN" altLang="en-US" sz="1800" dirty="0" smtClean="0">
                    <a:latin typeface="Times New Roman" panose="02020603050405020304" pitchFamily="18" charset="0"/>
                    <a:ea typeface="微软雅黑" panose="020B0503020204020204" pitchFamily="34" charset="-122"/>
                    <a:cs typeface="Times New Roman" panose="02020603050405020304" pitchFamily="18" charset="0"/>
                    <a:sym typeface="+mn-ea"/>
                  </a:rPr>
                  <a:t>之间的差异</a:t>
                </a:r>
                <a:endParaRPr lang="zh-CN" altLang="en-US" sz="1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cs typeface="Cambria Math" panose="02040503050406030204" pitchFamily="18" charset="0"/>
                        </a:rPr>
                        <m:t>𝐽</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𝜃</m:t>
                      </m:r>
                      <m:r>
                        <a:rPr lang="en-US" altLang="zh-CN" i="1" dirty="0">
                          <a:latin typeface="Cambria Math" panose="02040503050406030204" pitchFamily="18" charset="0"/>
                          <a:cs typeface="Cambria Math" panose="02040503050406030204" pitchFamily="18" charset="0"/>
                        </a:rPr>
                        <m:t>)=−</m:t>
                      </m:r>
                      <m:f>
                        <m:fPr>
                          <m:ctrlPr>
                            <a:rPr lang="en-US" altLang="zh-CN" i="1" dirty="0">
                              <a:latin typeface="Cambria Math" panose="02040503050406030204" pitchFamily="18" charset="0"/>
                              <a:cs typeface="Cambria Math" panose="02040503050406030204" pitchFamily="18" charset="0"/>
                            </a:rPr>
                          </m:ctrlPr>
                        </m:fPr>
                        <m:num>
                          <m:r>
                            <a:rPr lang="en-US" altLang="zh-CN" i="1" dirty="0">
                              <a:latin typeface="Cambria Math" panose="02040503050406030204" pitchFamily="18" charset="0"/>
                              <a:cs typeface="Cambria Math" panose="02040503050406030204" pitchFamily="18" charset="0"/>
                            </a:rPr>
                            <m:t>1</m:t>
                          </m:r>
                        </m:num>
                        <m:den>
                          <m:r>
                            <a:rPr lang="en-US" altLang="zh-CN" i="1" dirty="0">
                              <a:latin typeface="Cambria Math" panose="02040503050406030204" pitchFamily="18" charset="0"/>
                              <a:cs typeface="Cambria Math" panose="02040503050406030204" pitchFamily="18" charset="0"/>
                            </a:rPr>
                            <m:t>𝑚</m:t>
                          </m:r>
                        </m:den>
                      </m:f>
                      <m:nary>
                        <m:naryPr>
                          <m:chr m:val="∑"/>
                          <m:limLoc m:val="undOvr"/>
                          <m:ctrlPr>
                            <a:rPr lang="en-US" altLang="zh-CN" i="1" dirty="0">
                              <a:latin typeface="Cambria Math" panose="02040503050406030204" pitchFamily="18" charset="0"/>
                              <a:cs typeface="Cambria Math" panose="02040503050406030204" pitchFamily="18" charset="0"/>
                            </a:rPr>
                          </m:ctrlPr>
                        </m:naryPr>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up>
                          <m:r>
                            <a:rPr lang="en-US" altLang="zh-CN" i="1" dirty="0">
                              <a:latin typeface="Cambria Math" panose="02040503050406030204" pitchFamily="18" charset="0"/>
                              <a:cs typeface="Cambria Math" panose="02040503050406030204" pitchFamily="18" charset="0"/>
                            </a:rPr>
                            <m:t>𝑚</m:t>
                          </m:r>
                        </m:sup>
                        <m:e>
                          <m:d>
                            <m:dPr>
                              <m:begChr m:val="["/>
                              <m:endChr m:val="]"/>
                              <m:ctrlPr>
                                <a:rPr lang="en-US" altLang="zh-CN" i="1" dirty="0">
                                  <a:latin typeface="Cambria Math" panose="02040503050406030204" pitchFamily="18" charset="0"/>
                                  <a:cs typeface="Cambria Math" panose="02040503050406030204" pitchFamily="18" charset="0"/>
                                </a:rPr>
                              </m:ctrlPr>
                            </m:dPr>
                            <m:e>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𝑦</m:t>
                                  </m:r>
                                </m:e>
                                <m: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sup>
                              </m:sSup>
                              <m:r>
                                <a:rPr lang="en-US" altLang="zh-CN" i="1" dirty="0">
                                  <a:latin typeface="Cambria Math" panose="02040503050406030204" pitchFamily="18" charset="0"/>
                                  <a:cs typeface="Cambria Math" panose="02040503050406030204" pitchFamily="18" charset="0"/>
                                </a:rPr>
                                <m:t>𝑙𝑜𝑔</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ℎ</m:t>
                              </m:r>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𝑥</m:t>
                                  </m:r>
                                </m:e>
                                <m:sup>
                                  <m:r>
                                    <a:rPr lang="en-US" altLang="zh-CN" i="1" dirty="0">
                                      <a:latin typeface="Cambria Math" panose="02040503050406030204" pitchFamily="18" charset="0"/>
                                      <a:cs typeface="Cambria Math" panose="02040503050406030204" pitchFamily="18" charset="0"/>
                                    </a:rPr>
                                    <m:t>𝑖</m:t>
                                  </m:r>
                                </m:sup>
                              </m:s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𝑦</m:t>
                                  </m:r>
                                </m:e>
                                <m: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sup>
                              </m:s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𝑙𝑜𝑔</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ℎ</m:t>
                              </m:r>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𝑥</m:t>
                                  </m:r>
                                </m:e>
                                <m:sup>
                                  <m:r>
                                    <a:rPr lang="en-US" altLang="zh-CN" i="1" dirty="0">
                                      <a:latin typeface="Cambria Math" panose="02040503050406030204" pitchFamily="18" charset="0"/>
                                      <a:cs typeface="Cambria Math" panose="02040503050406030204" pitchFamily="18" charset="0"/>
                                    </a:rPr>
                                    <m:t>𝑖</m:t>
                                  </m:r>
                                </m:sup>
                              </m:sSup>
                              <m:r>
                                <a:rPr lang="en-US" altLang="zh-CN" i="1" dirty="0">
                                  <a:latin typeface="Cambria Math" panose="02040503050406030204" pitchFamily="18" charset="0"/>
                                  <a:cs typeface="Cambria Math" panose="02040503050406030204" pitchFamily="18" charset="0"/>
                                </a:rPr>
                                <m:t>))</m:t>
                              </m:r>
                            </m:e>
                          </m:d>
                        </m:e>
                      </m:nary>
                    </m:oMath>
                  </m:oMathPara>
                </a14:m>
                <a:endPar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356870" y="1632585"/>
                <a:ext cx="10045700" cy="1597660"/>
              </a:xfrm>
              <a:prstGeom prst="rect">
                <a:avLst/>
              </a:prstGeom>
              <a:blipFill rotWithShape="1">
                <a:blip r:embed="rId1"/>
                <a:stretch>
                  <a:fillRect/>
                </a:stretch>
              </a:blipFill>
            </p:spPr>
            <p:txBody>
              <a:bodyPr/>
              <a:lstStyle/>
              <a:p>
                <a:r>
                  <a:rPr lang="zh-CN" altLang="en-US">
                    <a:noFill/>
                  </a:rPr>
                  <a:t> </a:t>
                </a:r>
              </a:p>
            </p:txBody>
          </p:sp>
        </mc:Fallback>
      </mc:AlternateContent>
      <p:sp>
        <p:nvSpPr>
          <p:cNvPr id="11" name="圆角矩形 10"/>
          <p:cNvSpPr/>
          <p:nvPr/>
        </p:nvSpPr>
        <p:spPr>
          <a:xfrm>
            <a:off x="254635" y="1028700"/>
            <a:ext cx="219075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代价函数</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2" name="圆角矩形 1"/>
          <p:cNvSpPr/>
          <p:nvPr/>
        </p:nvSpPr>
        <p:spPr>
          <a:xfrm>
            <a:off x="254635" y="3505835"/>
            <a:ext cx="250317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最小梯度下降法</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pic>
        <p:nvPicPr>
          <p:cNvPr id="8" name="图片 7"/>
          <p:cNvPicPr>
            <a:picLocks noChangeAspect="1"/>
          </p:cNvPicPr>
          <p:nvPr/>
        </p:nvPicPr>
        <p:blipFill>
          <a:blip r:embed="rId2"/>
          <a:stretch>
            <a:fillRect/>
          </a:stretch>
        </p:blipFill>
        <p:spPr>
          <a:xfrm>
            <a:off x="4560570" y="3566795"/>
            <a:ext cx="3790315" cy="2892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23545" y="1741805"/>
            <a:ext cx="11107420" cy="2674620"/>
          </a:xfrm>
        </p:spPr>
        <p:txBody>
          <a:bodyPr/>
          <a:p>
            <a:pPr marL="0" lvl="1" indent="0">
              <a:buNone/>
            </a:pPr>
            <a:r>
              <a:rPr lang="zh-CN" altLang="en-US" sz="1800" dirty="0">
                <a:solidFill>
                  <a:srgbClr val="FF0000"/>
                </a:solidFill>
                <a:sym typeface="+mn-ea"/>
              </a:rPr>
              <a:t>分类报告：</a:t>
            </a:r>
            <a:r>
              <a:rPr lang="zh-CN" altLang="en-US" sz="1800" dirty="0">
                <a:sym typeface="+mn-ea"/>
              </a:rPr>
              <a:t>用于评估分类模型在测试集上的表现，包含：</a:t>
            </a:r>
            <a:endParaRPr lang="zh-CN" altLang="en-US" sz="1800" dirty="0">
              <a:sym typeface="+mn-ea"/>
            </a:endParaRPr>
          </a:p>
          <a:p>
            <a:pPr marL="285750" lvl="1" indent="-285750">
              <a:buFont typeface="Arial" panose="020B0604020202020204" pitchFamily="34" charset="0"/>
              <a:buChar char="•"/>
            </a:pPr>
            <a:r>
              <a:rPr lang="zh-CN" altLang="en-US" sz="1800" dirty="0">
                <a:sym typeface="+mn-ea"/>
              </a:rPr>
              <a:t>每个类别的性能指标（如精确率、召回率、F1 分数、支持（样本个数））</a:t>
            </a:r>
            <a:endParaRPr lang="zh-CN" altLang="en-US" sz="1800" dirty="0">
              <a:sym typeface="+mn-ea"/>
            </a:endParaRPr>
          </a:p>
          <a:p>
            <a:pPr marL="285750" lvl="1" indent="-285750">
              <a:buFont typeface="Arial" panose="020B0604020202020204" pitchFamily="34" charset="0"/>
              <a:buChar char="•"/>
            </a:pPr>
            <a:r>
              <a:rPr lang="zh-CN" altLang="en-US" sz="1800" dirty="0">
                <a:sym typeface="+mn-ea"/>
              </a:rPr>
              <a:t>整体性能指标（如准确率、宏平均、加权平均）</a:t>
            </a:r>
            <a:endParaRPr lang="zh-CN" altLang="en-US" sz="1800" dirty="0">
              <a:sym typeface="+mn-ea"/>
            </a:endParaRPr>
          </a:p>
          <a:p>
            <a:pPr marL="285750" lvl="1" indent="-285750">
              <a:buFont typeface="Arial" panose="020B0604020202020204" pitchFamily="34" charset="0"/>
              <a:buChar char="•"/>
            </a:pPr>
            <a:r>
              <a:rPr lang="zh-CN" altLang="en-US" sz="1800" dirty="0">
                <a:sym typeface="+mn-ea"/>
              </a:rPr>
              <a:t>代码</a:t>
            </a:r>
            <a:endParaRPr lang="zh-CN" altLang="en-US" sz="1800" dirty="0">
              <a:sym typeface="+mn-ea"/>
            </a:endParaRPr>
          </a:p>
          <a:p>
            <a:pPr marL="742950" lvl="2" indent="-285750">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sym typeface="+mn-ea"/>
              </a:rPr>
              <a:t>from sklearn.metrics import classification_report</a:t>
            </a:r>
            <a:endParaRPr lang="zh-CN" altLang="en-US" sz="1800" dirty="0">
              <a:latin typeface="Times New Roman" panose="02020603050405020304" pitchFamily="18" charset="0"/>
              <a:cs typeface="Times New Roman" panose="02020603050405020304" pitchFamily="18" charset="0"/>
              <a:sym typeface="+mn-ea"/>
            </a:endParaRPr>
          </a:p>
          <a:p>
            <a:pPr marL="742950" lvl="2" indent="-285750">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sym typeface="+mn-ea"/>
              </a:rPr>
              <a:t>report = classification_report(y_test, y_pred)</a:t>
            </a:r>
            <a:endParaRPr lang="zh-CN" altLang="en-US" sz="1800" dirty="0">
              <a:latin typeface="Times New Roman" panose="02020603050405020304" pitchFamily="18" charset="0"/>
              <a:cs typeface="Times New Roman" panose="02020603050405020304" pitchFamily="18" charset="0"/>
              <a:sym typeface="+mn-ea"/>
            </a:endParaRPr>
          </a:p>
        </p:txBody>
      </p:sp>
      <p:sp>
        <p:nvSpPr>
          <p:cNvPr id="3" name="标题 2"/>
          <p:cNvSpPr>
            <a:spLocks noGrp="1"/>
          </p:cNvSpPr>
          <p:nvPr>
            <p:ph type="title"/>
          </p:nvPr>
        </p:nvSpPr>
        <p:spPr/>
        <p:txBody>
          <a:bodyPr/>
          <a:p>
            <a:r>
              <a:rPr lang="zh-CN" altLang="en-US" dirty="0">
                <a:sym typeface="+mn-ea"/>
              </a:rPr>
              <a:t>逻辑回归：二分类问题</a:t>
            </a:r>
            <a:endParaRPr lang="zh-CN" altLang="en-US"/>
          </a:p>
        </p:txBody>
      </p:sp>
      <p:pic>
        <p:nvPicPr>
          <p:cNvPr id="5" name="图片 4"/>
          <p:cNvPicPr>
            <a:picLocks noChangeAspect="1"/>
          </p:cNvPicPr>
          <p:nvPr/>
        </p:nvPicPr>
        <p:blipFill>
          <a:blip r:embed="rId1"/>
          <a:stretch>
            <a:fillRect/>
          </a:stretch>
        </p:blipFill>
        <p:spPr>
          <a:xfrm>
            <a:off x="6019800" y="3097530"/>
            <a:ext cx="5553075" cy="2276475"/>
          </a:xfrm>
          <a:prstGeom prst="rect">
            <a:avLst/>
          </a:prstGeom>
        </p:spPr>
      </p:pic>
      <p:sp>
        <p:nvSpPr>
          <p:cNvPr id="11" name="圆角矩形 10"/>
          <p:cNvSpPr/>
          <p:nvPr/>
        </p:nvSpPr>
        <p:spPr>
          <a:xfrm>
            <a:off x="254635" y="1028700"/>
            <a:ext cx="219075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模型评价</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4" name="文本框 3"/>
          <p:cNvSpPr txBox="1"/>
          <p:nvPr/>
        </p:nvSpPr>
        <p:spPr>
          <a:xfrm>
            <a:off x="422910" y="4217035"/>
            <a:ext cx="5596890" cy="798830"/>
          </a:xfrm>
          <a:prstGeom prst="rect">
            <a:avLst/>
          </a:prstGeom>
          <a:noFill/>
        </p:spPr>
        <p:txBody>
          <a:bodyPr wrap="square" rtlCol="0" anchor="t">
            <a:spAutoFit/>
          </a:bodyPr>
          <a:p>
            <a:r>
              <a:rPr kumimoji="1" lang="zh-CN" altLang="en-US" sz="1800" kern="0" dirty="0">
                <a:latin typeface="微软雅黑" panose="020B0503020204020204" pitchFamily="34" charset="-122"/>
                <a:ea typeface="微软雅黑" panose="020B0503020204020204" pitchFamily="34" charset="-122"/>
                <a:cs typeface="+mn-ea"/>
              </a:rPr>
              <a:t>macro avg（宏平均）:</a:t>
            </a:r>
            <a:r>
              <a:rPr kumimoji="1" lang="en-US" altLang="zh-CN" sz="1800" kern="0" dirty="0">
                <a:latin typeface="微软雅黑" panose="020B0503020204020204" pitchFamily="34" charset="-122"/>
                <a:ea typeface="微软雅黑" panose="020B0503020204020204" pitchFamily="34" charset="-122"/>
                <a:cs typeface="+mn-ea"/>
              </a:rPr>
              <a:t> </a:t>
            </a:r>
            <a:r>
              <a:rPr kumimoji="1" lang="en-US" altLang="zh-CN" sz="1400" kern="0" dirty="0">
                <a:latin typeface="微软雅黑" panose="020B0503020204020204" pitchFamily="34" charset="-122"/>
                <a:ea typeface="微软雅黑" panose="020B0503020204020204" pitchFamily="34" charset="-122"/>
                <a:cs typeface="+mn-ea"/>
              </a:rPr>
              <a:t>不考虑各类别中样本数量的差异，简单地对每个类别的指标取平均值。它的计算方式是将每个类别的指标先计算出来，然后对它们进行平均。</a:t>
            </a:r>
            <a:endParaRPr kumimoji="1" lang="en-US" altLang="zh-CN" sz="1400" kern="0" dirty="0">
              <a:latin typeface="微软雅黑" panose="020B0503020204020204" pitchFamily="34" charset="-122"/>
              <a:ea typeface="微软雅黑" panose="020B0503020204020204" pitchFamily="34" charset="-122"/>
              <a:cs typeface="+mn-ea"/>
            </a:endParaRPr>
          </a:p>
        </p:txBody>
      </p:sp>
      <p:sp>
        <p:nvSpPr>
          <p:cNvPr id="6" name="文本框 5"/>
          <p:cNvSpPr txBox="1"/>
          <p:nvPr/>
        </p:nvSpPr>
        <p:spPr>
          <a:xfrm>
            <a:off x="423545" y="5186680"/>
            <a:ext cx="5596890" cy="798830"/>
          </a:xfrm>
          <a:prstGeom prst="rect">
            <a:avLst/>
          </a:prstGeom>
          <a:noFill/>
        </p:spPr>
        <p:txBody>
          <a:bodyPr wrap="square" rtlCol="0" anchor="t">
            <a:spAutoFit/>
          </a:bodyPr>
          <a:p>
            <a:r>
              <a:rPr kumimoji="1" lang="zh-CN" altLang="en-US" sz="1800" kern="0" dirty="0">
                <a:latin typeface="微软雅黑" panose="020B0503020204020204" pitchFamily="34" charset="-122"/>
                <a:ea typeface="微软雅黑" panose="020B0503020204020204" pitchFamily="34" charset="-122"/>
                <a:cs typeface="+mn-ea"/>
              </a:rPr>
              <a:t>weighted avg（加权平均）：</a:t>
            </a:r>
            <a:r>
              <a:rPr kumimoji="1" lang="en-US" altLang="zh-CN" sz="1800" kern="0" dirty="0">
                <a:latin typeface="微软雅黑" panose="020B0503020204020204" pitchFamily="34" charset="-122"/>
                <a:ea typeface="微软雅黑" panose="020B0503020204020204" pitchFamily="34" charset="-122"/>
                <a:cs typeface="+mn-ea"/>
              </a:rPr>
              <a:t> </a:t>
            </a:r>
            <a:r>
              <a:rPr kumimoji="1" lang="en-US" altLang="zh-CN" sz="1400" kern="0" dirty="0">
                <a:latin typeface="微软雅黑" panose="020B0503020204020204" pitchFamily="34" charset="-122"/>
                <a:ea typeface="微软雅黑" panose="020B0503020204020204" pitchFamily="34" charset="-122"/>
                <a:cs typeface="+mn-ea"/>
              </a:rPr>
              <a:t>加权平均考虑了每个类别中的样本数对总样本数的影响，即它根据各类别的 support （样本数量）对指标加权平均。</a:t>
            </a:r>
            <a:endParaRPr kumimoji="1" lang="en-US" altLang="zh-CN" sz="1400" kern="0" dirty="0">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221105"/>
            <a:ext cx="11400790" cy="4224655"/>
          </a:xfrm>
        </p:spPr>
        <p:txBody>
          <a:bodyPr/>
          <a:lstStyle/>
          <a:p>
            <a:r>
              <a:rPr lang="en-US" altLang="zh-CN" dirty="0">
                <a:sym typeface="+mn-ea"/>
              </a:rPr>
              <a:t>使用一个包含学生学习情况的数据集来预测学生是否能通过期末考试。通过期末成绩（G3）是否大于或等于10分来定义是否通过。</a:t>
            </a:r>
            <a:endParaRPr lang="en-US" altLang="zh-CN" dirty="0">
              <a:sym typeface="+mn-ea"/>
            </a:endParaRPr>
          </a:p>
          <a:p>
            <a:r>
              <a:rPr lang="en-US" altLang="zh-CN" dirty="0">
                <a:sym typeface="+mn-ea"/>
              </a:rPr>
              <a:t>数据集包含多个关于学生学习活动的变量，包括学习时间</a:t>
            </a:r>
            <a:r>
              <a:rPr lang="zh-CN" altLang="en-US" dirty="0">
                <a:sym typeface="+mn-ea"/>
              </a:rPr>
              <a:t>（</a:t>
            </a:r>
            <a:r>
              <a:rPr lang="en-US" altLang="zh-CN" dirty="0">
                <a:sym typeface="+mn-ea"/>
              </a:rPr>
              <a:t>studytime</a:t>
            </a:r>
            <a:r>
              <a:rPr lang="zh-CN" altLang="en-US" dirty="0">
                <a:sym typeface="+mn-ea"/>
              </a:rPr>
              <a:t>）</a:t>
            </a:r>
            <a:r>
              <a:rPr lang="en-US" altLang="zh-CN" dirty="0">
                <a:sym typeface="+mn-ea"/>
              </a:rPr>
              <a:t>、失败次数</a:t>
            </a:r>
            <a:r>
              <a:rPr lang="zh-CN" altLang="en-US" dirty="0">
                <a:sym typeface="+mn-ea"/>
              </a:rPr>
              <a:t>（</a:t>
            </a:r>
            <a:r>
              <a:rPr lang="en-US" altLang="zh-CN" dirty="0">
                <a:sym typeface="+mn-ea"/>
              </a:rPr>
              <a:t>failures</a:t>
            </a:r>
            <a:r>
              <a:rPr lang="zh-CN" altLang="en-US" dirty="0">
                <a:sym typeface="+mn-ea"/>
              </a:rPr>
              <a:t>）</a:t>
            </a:r>
            <a:r>
              <a:rPr lang="en-US" altLang="zh-CN" dirty="0">
                <a:sym typeface="+mn-ea"/>
              </a:rPr>
              <a:t>、缺课次数</a:t>
            </a:r>
            <a:r>
              <a:rPr lang="zh-CN" altLang="en-US" dirty="0">
                <a:sym typeface="+mn-ea"/>
              </a:rPr>
              <a:t>（</a:t>
            </a:r>
            <a:r>
              <a:rPr lang="en-US" altLang="zh-CN" dirty="0">
                <a:sym typeface="+mn-ea"/>
              </a:rPr>
              <a:t>absences</a:t>
            </a:r>
            <a:r>
              <a:rPr lang="zh-CN" altLang="en-US" dirty="0">
                <a:sym typeface="+mn-ea"/>
              </a:rPr>
              <a:t>）</a:t>
            </a:r>
            <a:r>
              <a:rPr lang="en-US" altLang="zh-CN" dirty="0">
                <a:sym typeface="+mn-ea"/>
              </a:rPr>
              <a:t>和</a:t>
            </a:r>
            <a:r>
              <a:rPr lang="zh-CN" altLang="en-US" dirty="0">
                <a:sym typeface="+mn-ea"/>
              </a:rPr>
              <a:t>最终</a:t>
            </a:r>
            <a:r>
              <a:rPr lang="en-US" altLang="zh-CN" dirty="0">
                <a:sym typeface="+mn-ea"/>
              </a:rPr>
              <a:t>成绩记录（G3）</a:t>
            </a:r>
            <a:r>
              <a:rPr lang="zh-CN" dirty="0">
                <a:sym typeface="+mn-ea"/>
              </a:rPr>
              <a:t>等，</a:t>
            </a:r>
            <a:r>
              <a:rPr lang="en-US" altLang="zh-CN" dirty="0">
                <a:sym typeface="+mn-ea"/>
              </a:rPr>
              <a:t>用于生成目标变量passed（通过/未通过）</a:t>
            </a:r>
            <a:r>
              <a:rPr lang="zh-CN" altLang="en-US" dirty="0">
                <a:sym typeface="+mn-ea"/>
              </a:rPr>
              <a:t>。</a:t>
            </a:r>
            <a:endParaRPr lang="zh-CN" altLang="en-US" dirty="0">
              <a:sym typeface="+mn-ea"/>
            </a:endParaRPr>
          </a:p>
          <a:p>
            <a:r>
              <a:rPr lang="en-US" altLang="zh-CN" dirty="0">
                <a:sym typeface="+mn-ea"/>
              </a:rPr>
              <a:t>1</a:t>
            </a:r>
            <a:r>
              <a:rPr lang="zh-CN" altLang="en-US" dirty="0">
                <a:sym typeface="+mn-ea"/>
              </a:rPr>
              <a:t>、</a:t>
            </a:r>
            <a:r>
              <a:rPr lang="en-US" altLang="zh-CN" dirty="0">
                <a:sym typeface="+mn-ea"/>
              </a:rPr>
              <a:t>数据预处理：从student-mat.csv文件加载数据，并为数据集添加一个新列passed，其中passed = 1表示学生通过考试（即G3 &gt;= 10），passed = 0表示未通过。选择studytime, failures, absences, G1, G2作为特征变量。</a:t>
            </a:r>
            <a:endParaRPr lang="en-US" altLang="zh-CN" dirty="0">
              <a:sym typeface="+mn-ea"/>
            </a:endParaRPr>
          </a:p>
          <a:p>
            <a:r>
              <a:rPr lang="en-US" altLang="zh-CN" dirty="0">
                <a:sym typeface="+mn-ea"/>
              </a:rPr>
              <a:t>2</a:t>
            </a:r>
            <a:r>
              <a:rPr lang="zh-CN" altLang="en-US" dirty="0">
                <a:sym typeface="+mn-ea"/>
              </a:rPr>
              <a:t>、</a:t>
            </a:r>
            <a:r>
              <a:rPr lang="en-US" altLang="zh-CN" dirty="0">
                <a:sym typeface="+mn-ea"/>
              </a:rPr>
              <a:t>特征标准化：使用StandardScaler对选定的特征进行标准化处理。</a:t>
            </a:r>
            <a:endParaRPr lang="en-US" altLang="zh-CN" dirty="0">
              <a:sym typeface="+mn-ea"/>
            </a:endParaRPr>
          </a:p>
          <a:p>
            <a:r>
              <a:rPr lang="en-US" altLang="zh-CN" dirty="0">
                <a:sym typeface="+mn-ea"/>
              </a:rPr>
              <a:t>3</a:t>
            </a:r>
            <a:r>
              <a:rPr lang="zh-CN" altLang="en-US" dirty="0">
                <a:sym typeface="+mn-ea"/>
              </a:rPr>
              <a:t>、</a:t>
            </a:r>
            <a:r>
              <a:rPr lang="en-US" altLang="zh-CN" dirty="0">
                <a:sym typeface="+mn-ea"/>
              </a:rPr>
              <a:t>模型训练与评估：使用LogisticRegression模型在训练数据上进行拟合。在测试集上进行预测，并计算模型的分类正确率以及输出分类报告（包括精确率、召回率、F1分数等指标）。</a:t>
            </a:r>
            <a:endParaRPr lang="en-US" altLang="zh-CN" dirty="0">
              <a:sym typeface="+mn-ea"/>
            </a:endParaRPr>
          </a:p>
          <a:p>
            <a:endParaRPr lang="en-US" altLang="zh-CN" dirty="0">
              <a:sym typeface="+mn-ea"/>
            </a:endParaRPr>
          </a:p>
        </p:txBody>
      </p:sp>
      <p:sp>
        <p:nvSpPr>
          <p:cNvPr id="3" name="标题 2"/>
          <p:cNvSpPr>
            <a:spLocks noGrp="1"/>
          </p:cNvSpPr>
          <p:nvPr>
            <p:ph type="title"/>
          </p:nvPr>
        </p:nvSpPr>
        <p:spPr/>
        <p:txBody>
          <a:bodyPr/>
          <a:lstStyle/>
          <a:p>
            <a:r>
              <a:rPr lang="zh-CN" altLang="en-US" dirty="0" smtClean="0"/>
              <a:t>案例</a:t>
            </a:r>
            <a:r>
              <a:rPr lang="en-US" altLang="zh-CN" dirty="0" smtClean="0"/>
              <a:t>1</a:t>
            </a:r>
            <a:endParaRPr lang="en-US" altLang="zh-CN" dirty="0" smtClean="0"/>
          </a:p>
        </p:txBody>
      </p:sp>
      <p:sp>
        <p:nvSpPr>
          <p:cNvPr id="4" name="文本框 3"/>
          <p:cNvSpPr txBox="1"/>
          <p:nvPr/>
        </p:nvSpPr>
        <p:spPr>
          <a:xfrm>
            <a:off x="3131185" y="5742940"/>
            <a:ext cx="4219575" cy="368300"/>
          </a:xfrm>
          <a:prstGeom prst="rect">
            <a:avLst/>
          </a:prstGeom>
          <a:noFill/>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完成实训</a:t>
            </a:r>
            <a:r>
              <a:rPr lang="en-US" altLang="zh-CN" b="1">
                <a:solidFill>
                  <a:srgbClr val="FF0000"/>
                </a:solidFill>
                <a:latin typeface="楷体" panose="02010609060101010101" charset="-122"/>
                <a:ea typeface="楷体" panose="02010609060101010101" charset="-122"/>
                <a:cs typeface="楷体" panose="02010609060101010101" charset="-122"/>
              </a:rPr>
              <a:t> </a:t>
            </a:r>
            <a:r>
              <a:rPr b="1">
                <a:solidFill>
                  <a:srgbClr val="FF0000"/>
                </a:solidFill>
                <a:latin typeface="楷体" panose="02010609060101010101" charset="-122"/>
                <a:ea typeface="楷体" panose="02010609060101010101" charset="-122"/>
                <a:cs typeface="楷体" panose="02010609060101010101" charset="-122"/>
              </a:rPr>
              <a:t>案例1：学生考试是否通过</a:t>
            </a:r>
            <a:endParaRPr b="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221105"/>
            <a:ext cx="11107420" cy="3503295"/>
          </a:xfrm>
        </p:spPr>
        <p:txBody>
          <a:bodyPr/>
          <a:lstStyle/>
          <a:p>
            <a:r>
              <a:rPr lang="en-US" altLang="zh-CN" dirty="0">
                <a:sym typeface="+mn-ea"/>
              </a:rPr>
              <a:t>from sklearn.linear_model import LogisticRegression</a:t>
            </a:r>
            <a:endParaRPr lang="zh-CN" altLang="en-US" dirty="0" smtClean="0"/>
          </a:p>
          <a:p>
            <a:r>
              <a:rPr lang="zh-CN" altLang="en-US" dirty="0" smtClean="0"/>
              <a:t>以乳腺癌数据集为例，利用逻辑回归模型完成乳腺癌的诊断</a:t>
            </a:r>
            <a:endParaRPr lang="zh-CN" altLang="en-US" dirty="0" smtClean="0"/>
          </a:p>
          <a:p>
            <a:pPr lvl="1"/>
            <a:r>
              <a:rPr lang="zh-CN" altLang="en-US" sz="1600" dirty="0" smtClean="0"/>
              <a:t>数据集导入：from sklearn.datasets import load_breast_cancer</a:t>
            </a:r>
            <a:endParaRPr lang="zh-CN" altLang="en-US" sz="1600" dirty="0" smtClean="0"/>
          </a:p>
          <a:p>
            <a:r>
              <a:rPr dirty="0"/>
              <a:t>包含了 569 个样本，每个样本有 30 个特征。这些特征描述了乳腺肿瘤的各种测量值，如肿瘤的半径、纹理、对称性等。</a:t>
            </a:r>
            <a:endParaRPr dirty="0"/>
          </a:p>
          <a:p>
            <a:r>
              <a:rPr lang="zh-CN" altLang="en-US" dirty="0"/>
              <a:t>数据集的目标数据是二分类的，</a:t>
            </a:r>
            <a:endParaRPr lang="zh-CN" altLang="en-US" dirty="0"/>
          </a:p>
          <a:p>
            <a:pPr lvl="1"/>
            <a:r>
              <a:rPr lang="zh-CN" altLang="en-US" dirty="0"/>
              <a:t>0 表示良性肿瘤</a:t>
            </a:r>
            <a:endParaRPr lang="zh-CN" altLang="en-US" dirty="0"/>
          </a:p>
          <a:p>
            <a:pPr lvl="1"/>
            <a:r>
              <a:rPr lang="zh-CN" altLang="en-US" dirty="0"/>
              <a:t>1 表示恶性肿瘤。</a:t>
            </a:r>
            <a:endParaRPr lang="zh-CN" altLang="en-US" dirty="0"/>
          </a:p>
        </p:txBody>
      </p:sp>
      <p:sp>
        <p:nvSpPr>
          <p:cNvPr id="3" name="标题 2"/>
          <p:cNvSpPr>
            <a:spLocks noGrp="1"/>
          </p:cNvSpPr>
          <p:nvPr>
            <p:ph type="title"/>
          </p:nvPr>
        </p:nvSpPr>
        <p:spPr/>
        <p:txBody>
          <a:bodyPr/>
          <a:lstStyle/>
          <a:p>
            <a:r>
              <a:rPr lang="zh-CN" altLang="en-US" dirty="0" smtClean="0"/>
              <a:t>案例</a:t>
            </a:r>
            <a:r>
              <a:rPr lang="en-US" altLang="zh-CN" dirty="0" smtClean="0"/>
              <a:t>2</a:t>
            </a:r>
            <a:endParaRPr lang="en-US" altLang="zh-CN" dirty="0" smtClean="0"/>
          </a:p>
        </p:txBody>
      </p:sp>
      <p:sp>
        <p:nvSpPr>
          <p:cNvPr id="4" name="文本框 3"/>
          <p:cNvSpPr txBox="1"/>
          <p:nvPr/>
        </p:nvSpPr>
        <p:spPr>
          <a:xfrm>
            <a:off x="3131185" y="5742940"/>
            <a:ext cx="5381625" cy="368300"/>
          </a:xfrm>
          <a:prstGeom prst="rect">
            <a:avLst/>
          </a:prstGeom>
          <a:noFill/>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完成实训</a:t>
            </a:r>
            <a:r>
              <a:rPr lang="en-US" altLang="zh-CN" b="1">
                <a:solidFill>
                  <a:srgbClr val="FF0000"/>
                </a:solidFill>
                <a:latin typeface="楷体" panose="02010609060101010101" charset="-122"/>
                <a:ea typeface="楷体" panose="02010609060101010101" charset="-122"/>
                <a:cs typeface="楷体" panose="02010609060101010101" charset="-122"/>
              </a:rPr>
              <a:t> </a:t>
            </a:r>
            <a:r>
              <a:rPr b="1">
                <a:solidFill>
                  <a:srgbClr val="FF0000"/>
                </a:solidFill>
                <a:latin typeface="楷体" panose="02010609060101010101" charset="-122"/>
                <a:ea typeface="楷体" panose="02010609060101010101" charset="-122"/>
                <a:cs typeface="楷体" panose="02010609060101010101" charset="-122"/>
              </a:rPr>
              <a:t>案例2：乳腺癌诊断（二分类问题）</a:t>
            </a:r>
            <a:endParaRPr b="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custDataLst>
              <p:tags r:id="rId1"/>
            </p:custDataLst>
          </p:nvPr>
        </p:nvCxnSpPr>
        <p:spPr>
          <a:xfrm>
            <a:off x="2882900" y="1347788"/>
            <a:ext cx="2540" cy="339026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custDataLst>
              <p:tags r:id="rId2"/>
            </p:custDataLst>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custDataLst>
              <p:tags r:id="rId3"/>
            </p:custDataLst>
          </p:nvPr>
        </p:nvSpPr>
        <p:spPr bwMode="auto">
          <a:xfrm>
            <a:off x="3618065" y="1584215"/>
            <a:ext cx="4859850" cy="720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逻辑回归：二分类问题</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custDataLst>
              <p:tags r:id="rId4"/>
            </p:custDataLst>
          </p:nvPr>
        </p:nvSpPr>
        <p:spPr bwMode="auto">
          <a:xfrm>
            <a:off x="3618065" y="3068727"/>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逻辑回归：多分类问题</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0" name="标题 3"/>
          <p:cNvSpPr>
            <a:spLocks noGrp="1"/>
          </p:cNvSpPr>
          <p:nvPr>
            <p:ph type="title"/>
          </p:nvPr>
        </p:nvSpPr>
        <p:spPr>
          <a:xfrm>
            <a:off x="255588" y="358775"/>
            <a:ext cx="10972800" cy="528638"/>
          </a:xfrm>
        </p:spPr>
        <p:txBody>
          <a:bodyPr/>
          <a:lstStyle/>
          <a:p>
            <a:r>
              <a:rPr lang="zh-CN" altLang="en-US" smtClean="0"/>
              <a:t>目录</a:t>
            </a:r>
            <a:endParaRPr lang="zh-CN" altLang="en-US" smtClean="0"/>
          </a:p>
        </p:txBody>
      </p:sp>
      <p:sp>
        <p:nvSpPr>
          <p:cNvPr id="14" name="Oval 15"/>
          <p:cNvSpPr>
            <a:spLocks noChangeArrowheads="1"/>
          </p:cNvSpPr>
          <p:nvPr>
            <p:custDataLst>
              <p:tags r:id="rId5"/>
            </p:custDataLst>
          </p:nvPr>
        </p:nvSpPr>
        <p:spPr bwMode="auto">
          <a:xfrm>
            <a:off x="2576481" y="1656215"/>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custDataLst>
              <p:tags r:id="rId6"/>
            </p:custDataLst>
          </p:nvPr>
        </p:nvSpPr>
        <p:spPr bwMode="auto">
          <a:xfrm>
            <a:off x="2576481" y="3140727"/>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7660" y="1745615"/>
            <a:ext cx="11107420" cy="495935"/>
          </a:xfrm>
        </p:spPr>
        <p:txBody>
          <a:bodyPr/>
          <a:lstStyle/>
          <a:p>
            <a:pPr lvl="1"/>
            <a:r>
              <a:rPr lang="en-US" altLang="zh-CN" dirty="0" err="1" smtClean="0">
                <a:latin typeface="+mj-ea"/>
              </a:rPr>
              <a:t>LogisticRegression</a:t>
            </a:r>
            <a:r>
              <a:rPr lang="en-US" altLang="zh-CN" dirty="0" smtClean="0">
                <a:latin typeface="+mj-ea"/>
              </a:rPr>
              <a:t>()</a:t>
            </a:r>
            <a:r>
              <a:rPr lang="zh-CN" altLang="en-US" dirty="0" smtClean="0">
                <a:latin typeface="+mj-ea"/>
              </a:rPr>
              <a:t>会自动使用</a:t>
            </a:r>
            <a:r>
              <a:rPr lang="zh-CN" altLang="en-US" dirty="0">
                <a:sym typeface="+mn-ea"/>
              </a:rPr>
              <a:t>一对多（</a:t>
            </a:r>
            <a:r>
              <a:rPr lang="en-US" altLang="zh-CN" dirty="0">
                <a:sym typeface="+mn-ea"/>
              </a:rPr>
              <a:t>one-vs-the-rest(</a:t>
            </a:r>
            <a:r>
              <a:rPr lang="en-US" altLang="zh-CN" dirty="0" err="1">
                <a:sym typeface="+mn-ea"/>
              </a:rPr>
              <a:t>OvR</a:t>
            </a:r>
            <a:r>
              <a:rPr lang="en-US" altLang="zh-CN" dirty="0">
                <a:sym typeface="+mn-ea"/>
              </a:rPr>
              <a:t>)</a:t>
            </a:r>
            <a:r>
              <a:rPr lang="zh-CN" altLang="en-US" dirty="0">
                <a:sym typeface="+mn-ea"/>
              </a:rPr>
              <a:t>）策略</a:t>
            </a:r>
            <a:endParaRPr lang="en-US" altLang="zh-CN" dirty="0" smtClean="0">
              <a:latin typeface="+mj-ea"/>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smtClean="0"/>
              <a:t>逻辑回归：多分类问题</a:t>
            </a:r>
            <a:endParaRPr lang="zh-CN" altLang="en-US" dirty="0"/>
          </a:p>
        </p:txBody>
      </p:sp>
      <p:sp>
        <p:nvSpPr>
          <p:cNvPr id="11" name="圆角矩形 10"/>
          <p:cNvSpPr/>
          <p:nvPr/>
        </p:nvSpPr>
        <p:spPr>
          <a:xfrm>
            <a:off x="254635" y="1028700"/>
            <a:ext cx="329374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en-US" altLang="zh-CN" sz="2000" dirty="0" smtClean="0">
                <a:sym typeface="+mn-ea"/>
              </a:rPr>
              <a:t>OvO</a:t>
            </a:r>
            <a:r>
              <a:rPr lang="zh-CN" altLang="en-US" sz="2000" dirty="0" smtClean="0">
                <a:sym typeface="+mn-ea"/>
              </a:rPr>
              <a:t>策略或者</a:t>
            </a:r>
            <a:r>
              <a:rPr lang="en-US" altLang="zh-CN" sz="2000" dirty="0" smtClean="0">
                <a:sym typeface="+mn-ea"/>
              </a:rPr>
              <a:t>OvR</a:t>
            </a:r>
            <a:r>
              <a:rPr lang="zh-CN" altLang="en-US" sz="2000" dirty="0" smtClean="0">
                <a:sym typeface="+mn-ea"/>
              </a:rPr>
              <a:t>策略</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4" name="圆角矩形 3"/>
          <p:cNvSpPr/>
          <p:nvPr/>
        </p:nvSpPr>
        <p:spPr>
          <a:xfrm>
            <a:off x="254635" y="2241550"/>
            <a:ext cx="329374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en-US" altLang="zh-CN" sz="2000" dirty="0" err="1" smtClean="0">
                <a:latin typeface="+mj-ea"/>
                <a:sym typeface="+mn-ea"/>
              </a:rPr>
              <a:t>softmax</a:t>
            </a:r>
            <a:r>
              <a:rPr lang="zh-CN" altLang="en-US" sz="2000" dirty="0" smtClean="0">
                <a:latin typeface="+mj-ea"/>
                <a:sym typeface="+mn-ea"/>
              </a:rPr>
              <a:t>回归</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6" name="文本框 5"/>
          <p:cNvSpPr txBox="1"/>
          <p:nvPr/>
        </p:nvSpPr>
        <p:spPr>
          <a:xfrm>
            <a:off x="913130" y="2943225"/>
            <a:ext cx="9936480" cy="92202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Logistic</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回归的一般形式，也叫多项式（多元）</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logistic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回归，用于处理多分类问题。</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每个类别都有一个独立的线性回归模型。</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逻辑回归：多分类问题</a:t>
            </a:r>
            <a:endParaRPr lang="zh-CN" altLang="en-US" dirty="0"/>
          </a:p>
        </p:txBody>
      </p:sp>
      <p:sp>
        <p:nvSpPr>
          <p:cNvPr id="4" name="圆角矩形 3"/>
          <p:cNvSpPr/>
          <p:nvPr/>
        </p:nvSpPr>
        <p:spPr>
          <a:xfrm>
            <a:off x="254635" y="1134110"/>
            <a:ext cx="329374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en-US" altLang="zh-CN" sz="2000" dirty="0" err="1" smtClean="0">
                <a:latin typeface="+mj-ea"/>
                <a:sym typeface="+mn-ea"/>
              </a:rPr>
              <a:t>softmax</a:t>
            </a:r>
            <a:r>
              <a:rPr lang="zh-CN" altLang="en-US" sz="2000" dirty="0" smtClean="0">
                <a:latin typeface="+mj-ea"/>
                <a:sym typeface="+mn-ea"/>
              </a:rPr>
              <a:t>回归</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743585" y="1924050"/>
                <a:ext cx="11324590" cy="2635250"/>
              </a:xfrm>
              <a:prstGeom prst="rect">
                <a:avLst/>
              </a:prstGeom>
              <a:noFill/>
            </p:spPr>
            <p:txBody>
              <a:bodyPr wrap="square" rtlCol="0" anchor="t">
                <a:spAutoFit/>
              </a:bodyPr>
              <a:p>
                <a:pPr marL="0" indent="0">
                  <a:lnSpc>
                    <a:spcPct val="150000"/>
                  </a:lnSpc>
                  <a:buNone/>
                </a:pP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）线性回归</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：计算每个样本在每个类别的得分：</a:t>
                </a:r>
                <a:r>
                  <a:rPr lang="en-US" altLang="zh-CN"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z</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k</a:t>
                </a: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sSub>
                      <m:sSubPr>
                        <m:ctrlP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1" i="1" dirty="0">
                            <a:solidFill>
                              <a:srgbClr val="0000FF"/>
                            </a:solidFill>
                            <a:latin typeface="Cambria Math" panose="02040503050406030204" pitchFamily="18" charset="0"/>
                            <a:ea typeface="MS Mincho" panose="02020609040205080304" charset="-128"/>
                            <a:cs typeface="Cambria Math" panose="02040503050406030204" pitchFamily="18" charset="0"/>
                          </a:rPr>
                          <m:t>𝜽</m:t>
                        </m:r>
                      </m:e>
                      <m:sub>
                        <m: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𝒌</m:t>
                        </m:r>
                        <m: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𝟎</m:t>
                        </m:r>
                      </m:sub>
                    </m:sSub>
                    <m:r>
                      <a:rPr lang="en-US" altLang="zh-CN" b="1" i="1" dirty="0">
                        <a:solidFill>
                          <a:srgbClr val="0000FF"/>
                        </a:solidFill>
                        <a:latin typeface="Cambria Math" panose="02040503050406030204" pitchFamily="18" charset="0"/>
                        <a:ea typeface="MS Mincho" panose="02020609040205080304" charset="-128"/>
                        <a:cs typeface="Cambria Math" panose="02040503050406030204" pitchFamily="18" charset="0"/>
                      </a:rPr>
                      <m:t>+</m:t>
                    </m:r>
                    <m:sSub>
                      <m:sSubPr>
                        <m:ctrlP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1" i="1" dirty="0">
                            <a:solidFill>
                              <a:srgbClr val="0000FF"/>
                            </a:solidFill>
                            <a:latin typeface="Cambria Math" panose="02040503050406030204" pitchFamily="18" charset="0"/>
                            <a:ea typeface="MS Mincho" panose="02020609040205080304" charset="-128"/>
                            <a:cs typeface="Cambria Math" panose="02040503050406030204" pitchFamily="18" charset="0"/>
                          </a:rPr>
                          <m:t>𝜽</m:t>
                        </m:r>
                      </m:e>
                      <m:sub>
                        <m:r>
                          <a:rPr lang="en-US" b="1" i="1">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𝒌</m:t>
                        </m:r>
                        <m:r>
                          <a:rPr lang="en-US" b="1" i="1">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𝟏</m:t>
                        </m:r>
                      </m:sub>
                    </m:sSub>
                    <m:sSub>
                      <m:sSubPr>
                        <m:ctrlP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𝒙</m:t>
                        </m:r>
                      </m:e>
                      <m:sub>
                        <m:r>
                          <a:rPr lang="en-US" b="1" i="1">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𝟏</m:t>
                        </m:r>
                      </m:sub>
                    </m:sSub>
                    <m:r>
                      <a:rPr lang="en-US" altLang="zh-CN" b="1" i="1">
                        <a:solidFill>
                          <a:srgbClr val="0000FF"/>
                        </a:solidFill>
                        <a:latin typeface="Cambria Math" panose="02040503050406030204" pitchFamily="18" charset="0"/>
                        <a:ea typeface="MS Mincho" panose="02020609040205080304" charset="-128"/>
                        <a:cs typeface="Cambria Math" panose="02040503050406030204" pitchFamily="18" charset="0"/>
                      </a:rPr>
                      <m:t>+⋯,+</m:t>
                    </m:r>
                    <m:sSub>
                      <m:sSubPr>
                        <m:ctrlP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1" i="1" dirty="0">
                            <a:solidFill>
                              <a:srgbClr val="0000FF"/>
                            </a:solidFill>
                            <a:latin typeface="Cambria Math" panose="02040503050406030204" pitchFamily="18" charset="0"/>
                            <a:ea typeface="MS Mincho" panose="02020609040205080304" charset="-128"/>
                            <a:cs typeface="Cambria Math" panose="02040503050406030204" pitchFamily="18" charset="0"/>
                          </a:rPr>
                          <m:t>𝜽</m:t>
                        </m:r>
                      </m:e>
                      <m:sub>
                        <m:r>
                          <a:rPr lang="en-US" b="1" i="1">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𝒌</m:t>
                        </m:r>
                        <m:r>
                          <a:rPr lang="en-US" b="1" i="1">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𝒏</m:t>
                        </m:r>
                      </m:sub>
                    </m:sSub>
                    <m:sSub>
                      <m:sSubPr>
                        <m:ctrlP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1" i="1" dirty="0">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𝒙</m:t>
                        </m:r>
                      </m:e>
                      <m:sub>
                        <m:r>
                          <a:rPr lang="en-US" b="1" i="1">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𝒏</m:t>
                        </m:r>
                      </m:sub>
                    </m:sSub>
                  </m:oMath>
                </a14:m>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2) softmaxt</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函数</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：将得分转换为概率：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ea typeface="MS Mincho" panose="02020609040205080304" charset="-128"/>
                          <a:cs typeface="Cambria Math" panose="02040503050406030204" pitchFamily="18" charset="0"/>
                        </a:rPr>
                        <m:t>𝑠𝑜𝑓𝑡𝑚𝑎𝑥</m:t>
                      </m:r>
                      <m:r>
                        <a:rPr lang="en-US" altLang="zh-CN" i="1">
                          <a:latin typeface="Cambria Math" panose="02040503050406030204" pitchFamily="18" charset="0"/>
                          <a:ea typeface="MS Mincho" panose="02020609040205080304" charset="-128"/>
                          <a:cs typeface="Cambria Math" panose="02040503050406030204" pitchFamily="18" charset="0"/>
                        </a:rPr>
                        <m:t>(</m:t>
                      </m:r>
                      <m:r>
                        <a:rPr lang="en-US" altLang="zh-CN"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m:t>𝑧</m:t>
                      </m:r>
                      <m: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m:t> </m:t>
                      </m:r>
                      <m:r>
                        <a:rPr lang="en-US" altLang="zh-CN"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m:t>𝑘</m:t>
                      </m:r>
                      <m:r>
                        <a:rPr lang="en-US" altLang="zh-CN" i="1">
                          <a:latin typeface="Cambria Math" panose="02040503050406030204" pitchFamily="18" charset="0"/>
                          <a:ea typeface="MS Mincho" panose="02020609040205080304" charset="-128"/>
                          <a:cs typeface="Cambria Math" panose="02040503050406030204" pitchFamily="18" charset="0"/>
                        </a:rPr>
                        <m:t>)</m:t>
                      </m:r>
                      <m:r>
                        <a:rPr lang="en-US" altLang="zh-CN" b="1" i="1">
                          <a:latin typeface="Cambria Math" panose="02040503050406030204" pitchFamily="18" charset="0"/>
                          <a:ea typeface="MS Mincho" panose="02020609040205080304" charset="-128"/>
                          <a:cs typeface="Cambria Math" panose="02040503050406030204" pitchFamily="18" charset="0"/>
                        </a:rPr>
                        <m:t>=</m:t>
                      </m:r>
                      <m:f>
                        <m:f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fPr>
                        <m:num>
                          <m:sSup>
                            <m:sSup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b="1" i="1">
                                  <a:latin typeface="Cambria Math" panose="02040503050406030204" pitchFamily="18" charset="0"/>
                                  <a:ea typeface="微软雅黑" panose="020B0503020204020204" pitchFamily="34" charset="-122"/>
                                  <a:cs typeface="Cambria Math" panose="02040503050406030204" pitchFamily="18" charset="0"/>
                                </a:rPr>
                                <m:t>𝒆</m:t>
                              </m:r>
                            </m:e>
                            <m:sup>
                              <m:sSub>
                                <m:sSub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1" i="1">
                                      <a:latin typeface="Cambria Math" panose="02040503050406030204" pitchFamily="18" charset="0"/>
                                      <a:ea typeface="微软雅黑" panose="020B0503020204020204" pitchFamily="34" charset="-122"/>
                                      <a:cs typeface="Cambria Math" panose="02040503050406030204" pitchFamily="18" charset="0"/>
                                    </a:rPr>
                                    <m:t>𝒛</m:t>
                                  </m:r>
                                </m:e>
                                <m:sub>
                                  <m:r>
                                    <a:rPr lang="en-US" altLang="zh-CN" b="1" i="1">
                                      <a:latin typeface="Cambria Math" panose="02040503050406030204" pitchFamily="18" charset="0"/>
                                      <a:ea typeface="微软雅黑" panose="020B0503020204020204" pitchFamily="34" charset="-122"/>
                                      <a:cs typeface="Cambria Math" panose="02040503050406030204" pitchFamily="18" charset="0"/>
                                    </a:rPr>
                                    <m:t>𝒌</m:t>
                                  </m:r>
                                </m:sub>
                              </m:sSub>
                            </m:sup>
                          </m:sSup>
                        </m:num>
                        <m:den>
                          <m:nary>
                            <m:naryPr>
                              <m:chr m:val="∑"/>
                              <m:limLoc m:val="subSup"/>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naryPr>
                            <m:sub>
                              <m:r>
                                <a:rPr lang="en-US" altLang="zh-CN" b="1" i="1">
                                  <a:latin typeface="Cambria Math" panose="02040503050406030204" pitchFamily="18" charset="0"/>
                                  <a:ea typeface="微软雅黑" panose="020B0503020204020204" pitchFamily="34" charset="-122"/>
                                  <a:cs typeface="Cambria Math" panose="02040503050406030204" pitchFamily="18" charset="0"/>
                                </a:rPr>
                                <m:t>𝒋</m:t>
                              </m:r>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r>
                                <a:rPr lang="en-US" altLang="zh-CN" b="1" i="1">
                                  <a:latin typeface="Cambria Math" panose="02040503050406030204" pitchFamily="18" charset="0"/>
                                  <a:ea typeface="微软雅黑" panose="020B0503020204020204" pitchFamily="34" charset="-122"/>
                                  <a:cs typeface="Cambria Math" panose="02040503050406030204" pitchFamily="18" charset="0"/>
                                </a:rPr>
                                <m:t>𝟏</m:t>
                              </m:r>
                            </m:sub>
                            <m:sup>
                              <m:r>
                                <a:rPr lang="en-US" altLang="zh-CN" b="1" i="1">
                                  <a:latin typeface="Cambria Math" panose="02040503050406030204" pitchFamily="18" charset="0"/>
                                  <a:ea typeface="微软雅黑" panose="020B0503020204020204" pitchFamily="34" charset="-122"/>
                                  <a:cs typeface="Cambria Math" panose="02040503050406030204" pitchFamily="18" charset="0"/>
                                </a:rPr>
                                <m:t>𝑲</m:t>
                              </m:r>
                            </m:sup>
                            <m:e>
                              <m:sSup>
                                <m:sSup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b="1" i="1">
                                      <a:latin typeface="Cambria Math" panose="02040503050406030204" pitchFamily="18" charset="0"/>
                                      <a:ea typeface="微软雅黑" panose="020B0503020204020204" pitchFamily="34" charset="-122"/>
                                      <a:cs typeface="Cambria Math" panose="02040503050406030204" pitchFamily="18" charset="0"/>
                                    </a:rPr>
                                    <m:t>𝒆</m:t>
                                  </m:r>
                                </m:e>
                                <m:sup>
                                  <m:sSub>
                                    <m:sSub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1" i="1">
                                          <a:latin typeface="Cambria Math" panose="02040503050406030204" pitchFamily="18" charset="0"/>
                                          <a:ea typeface="微软雅黑" panose="020B0503020204020204" pitchFamily="34" charset="-122"/>
                                          <a:cs typeface="Cambria Math" panose="02040503050406030204" pitchFamily="18" charset="0"/>
                                        </a:rPr>
                                        <m:t>𝒛</m:t>
                                      </m:r>
                                    </m:e>
                                    <m:sub>
                                      <m:r>
                                        <a:rPr lang="en-US" altLang="zh-CN" b="1" i="1">
                                          <a:latin typeface="Cambria Math" panose="02040503050406030204" pitchFamily="18" charset="0"/>
                                          <a:ea typeface="微软雅黑" panose="020B0503020204020204" pitchFamily="34" charset="-122"/>
                                          <a:cs typeface="Cambria Math" panose="02040503050406030204" pitchFamily="18" charset="0"/>
                                        </a:rPr>
                                        <m:t>𝒋</m:t>
                                      </m:r>
                                    </m:sub>
                                  </m:sSub>
                                </m:sup>
                              </m:sSup>
                            </m:e>
                          </m:nary>
                        </m:den>
                      </m:f>
                    </m:oMath>
                  </m:oMathPara>
                </a14:m>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a:latin typeface="微软雅黑" panose="020B0503020204020204" pitchFamily="34" charset="-122"/>
                    <a:ea typeface="微软雅黑" panose="020B0503020204020204" pitchFamily="34" charset="-122"/>
                    <a:cs typeface="微软雅黑" panose="020B0503020204020204" pitchFamily="34" charset="-122"/>
                    <a:sym typeface="+mn-ea"/>
                  </a:rPr>
                  <a:t>将概率最大的类别作为最终的分类结果。</a:t>
                </a:r>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743585" y="1924050"/>
                <a:ext cx="11324590" cy="263525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616258"/>
            <a:ext cx="11107601" cy="4889911"/>
          </a:xfrm>
        </p:spPr>
        <p:txBody>
          <a:bodyPr/>
          <a:lstStyle/>
          <a:p>
            <a:pPr marL="0" indent="0">
              <a:buNone/>
            </a:pPr>
            <a:r>
              <a:rPr lang="zh-CN" altLang="en-US" dirty="0" smtClean="0"/>
              <a:t>采用交叉熵的形式。主要用来衡量类别概率与目标类别的匹配程度：</a:t>
            </a:r>
            <a:endParaRPr lang="zh-CN" altLang="en-US" dirty="0"/>
          </a:p>
        </p:txBody>
      </p:sp>
      <p:sp>
        <p:nvSpPr>
          <p:cNvPr id="3" name="标题 2"/>
          <p:cNvSpPr>
            <a:spLocks noGrp="1"/>
          </p:cNvSpPr>
          <p:nvPr>
            <p:ph type="title"/>
          </p:nvPr>
        </p:nvSpPr>
        <p:spPr/>
        <p:txBody>
          <a:bodyPr/>
          <a:lstStyle/>
          <a:p>
            <a:r>
              <a:rPr lang="zh-CN" altLang="en-US" dirty="0" smtClean="0">
                <a:sym typeface="+mn-ea"/>
              </a:rPr>
              <a:t>逻辑回归：多分类问题</a:t>
            </a:r>
            <a:endParaRPr lang="zh-CN" altLang="en-US" dirty="0"/>
          </a:p>
        </p:txBody>
      </p:sp>
      <p:pic>
        <p:nvPicPr>
          <p:cNvPr id="4" name="图片 3"/>
          <p:cNvPicPr>
            <a:picLocks noChangeAspect="1"/>
          </p:cNvPicPr>
          <p:nvPr/>
        </p:nvPicPr>
        <p:blipFill>
          <a:blip r:embed="rId1"/>
          <a:stretch>
            <a:fillRect/>
          </a:stretch>
        </p:blipFill>
        <p:spPr>
          <a:xfrm>
            <a:off x="3350895" y="2252980"/>
            <a:ext cx="6003925" cy="878205"/>
          </a:xfrm>
          <a:prstGeom prst="rect">
            <a:avLst/>
          </a:prstGeom>
        </p:spPr>
      </p:pic>
      <p:sp>
        <p:nvSpPr>
          <p:cNvPr id="6" name="圆角矩形 5"/>
          <p:cNvSpPr/>
          <p:nvPr/>
        </p:nvSpPr>
        <p:spPr>
          <a:xfrm>
            <a:off x="254635" y="3505835"/>
            <a:ext cx="250317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梯度下降法</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pic>
        <p:nvPicPr>
          <p:cNvPr id="8" name="图片 7"/>
          <p:cNvPicPr>
            <a:picLocks noChangeAspect="1"/>
          </p:cNvPicPr>
          <p:nvPr/>
        </p:nvPicPr>
        <p:blipFill>
          <a:blip r:embed="rId2"/>
          <a:stretch>
            <a:fillRect/>
          </a:stretch>
        </p:blipFill>
        <p:spPr>
          <a:xfrm>
            <a:off x="4560570" y="3566795"/>
            <a:ext cx="3790315" cy="2892425"/>
          </a:xfrm>
          <a:prstGeom prst="rect">
            <a:avLst/>
          </a:prstGeom>
        </p:spPr>
      </p:pic>
      <p:sp>
        <p:nvSpPr>
          <p:cNvPr id="7" name="圆角矩形 6"/>
          <p:cNvSpPr/>
          <p:nvPr/>
        </p:nvSpPr>
        <p:spPr>
          <a:xfrm>
            <a:off x="212725" y="1117600"/>
            <a:ext cx="250317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代价函数</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err="1">
                <a:latin typeface="+mj-ea"/>
                <a:ea typeface="+mj-ea"/>
              </a:rPr>
              <a:t>LogisticRegression</a:t>
            </a:r>
            <a:r>
              <a:rPr lang="en-US" altLang="zh-CN" dirty="0">
                <a:latin typeface="+mj-ea"/>
                <a:ea typeface="+mj-ea"/>
              </a:rPr>
              <a:t>(</a:t>
            </a:r>
            <a:r>
              <a:rPr lang="en-US" altLang="zh-CN" dirty="0" err="1">
                <a:solidFill>
                  <a:srgbClr val="FF0000"/>
                </a:solidFill>
                <a:latin typeface="+mj-ea"/>
                <a:ea typeface="+mj-ea"/>
              </a:rPr>
              <a:t>multi_class</a:t>
            </a:r>
            <a:r>
              <a:rPr lang="en-US" altLang="zh-CN" dirty="0" smtClean="0">
                <a:latin typeface="+mj-ea"/>
                <a:ea typeface="+mj-ea"/>
              </a:rPr>
              <a:t>=“</a:t>
            </a:r>
            <a:r>
              <a:rPr lang="en-US" altLang="zh-CN" dirty="0" err="1" smtClean="0">
                <a:latin typeface="+mj-ea"/>
                <a:ea typeface="+mj-ea"/>
              </a:rPr>
              <a:t>multinomial”,</a:t>
            </a:r>
            <a:r>
              <a:rPr lang="en-US" altLang="zh-CN" dirty="0" err="1">
                <a:solidFill>
                  <a:srgbClr val="FF0000"/>
                </a:solidFill>
                <a:latin typeface="+mj-ea"/>
                <a:ea typeface="+mj-ea"/>
              </a:rPr>
              <a:t>solver</a:t>
            </a:r>
            <a:r>
              <a:rPr lang="en-US" altLang="zh-CN" dirty="0" smtClean="0">
                <a:latin typeface="+mj-ea"/>
                <a:ea typeface="+mj-ea"/>
              </a:rPr>
              <a:t>=“</a:t>
            </a:r>
            <a:r>
              <a:rPr lang="en-US" altLang="zh-CN" dirty="0" err="1" smtClean="0">
                <a:latin typeface="+mj-ea"/>
                <a:ea typeface="+mj-ea"/>
              </a:rPr>
              <a:t>lbfgs</a:t>
            </a:r>
            <a:r>
              <a:rPr lang="en-US" altLang="zh-CN" dirty="0" smtClean="0">
                <a:latin typeface="+mj-ea"/>
                <a:ea typeface="+mj-ea"/>
              </a:rPr>
              <a:t>”, </a:t>
            </a:r>
            <a:r>
              <a:rPr lang="en-US" altLang="zh-CN" dirty="0">
                <a:latin typeface="+mj-ea"/>
                <a:ea typeface="+mj-ea"/>
              </a:rPr>
              <a:t>C=10, penalty</a:t>
            </a:r>
            <a:r>
              <a:rPr lang="en-US" altLang="zh-CN" dirty="0" smtClean="0">
                <a:latin typeface="+mj-ea"/>
                <a:ea typeface="+mj-ea"/>
              </a:rPr>
              <a:t>=‘l2’</a:t>
            </a:r>
            <a:r>
              <a:rPr lang="zh-CN" altLang="en-US" dirty="0" smtClean="0">
                <a:latin typeface="+mj-ea"/>
                <a:ea typeface="+mj-ea"/>
              </a:rPr>
              <a:t>，</a:t>
            </a:r>
            <a:r>
              <a:rPr lang="en-US" altLang="zh-CN" dirty="0" smtClean="0">
                <a:latin typeface="+mj-ea"/>
                <a:ea typeface="+mj-ea"/>
              </a:rPr>
              <a:t> </a:t>
            </a:r>
            <a:r>
              <a:rPr lang="en-US" altLang="zh-CN" dirty="0" err="1">
                <a:latin typeface="+mj-ea"/>
                <a:ea typeface="+mj-ea"/>
              </a:rPr>
              <a:t>random_state</a:t>
            </a:r>
            <a:r>
              <a:rPr lang="en-US" altLang="zh-CN" dirty="0">
                <a:latin typeface="+mj-ea"/>
                <a:ea typeface="+mj-ea"/>
              </a:rPr>
              <a:t>=42</a:t>
            </a:r>
            <a:r>
              <a:rPr lang="en-US" altLang="zh-CN" dirty="0" smtClean="0">
                <a:latin typeface="+mj-ea"/>
                <a:ea typeface="+mj-ea"/>
              </a:rPr>
              <a:t>)</a:t>
            </a:r>
            <a:endParaRPr lang="en-US" altLang="zh-CN" dirty="0" smtClean="0">
              <a:latin typeface="+mj-ea"/>
              <a:ea typeface="+mj-ea"/>
            </a:endParaRPr>
          </a:p>
          <a:p>
            <a:pPr lvl="1">
              <a:lnSpc>
                <a:spcPct val="150000"/>
              </a:lnSpc>
              <a:buFont typeface="Arial" panose="020B0604020202020204" pitchFamily="34" charset="0"/>
              <a:buChar char="–"/>
            </a:pPr>
            <a:r>
              <a:rPr lang="zh-CN" altLang="en-US" dirty="0" smtClean="0"/>
              <a:t>使用</a:t>
            </a:r>
            <a:r>
              <a:rPr lang="en-US" altLang="zh-CN" dirty="0" smtClean="0">
                <a:solidFill>
                  <a:schemeClr val="tx1"/>
                </a:solidFill>
              </a:rPr>
              <a:t>softmax</a:t>
            </a:r>
            <a:r>
              <a:rPr lang="zh-CN" altLang="en-US" dirty="0" smtClean="0">
                <a:solidFill>
                  <a:schemeClr val="tx1"/>
                </a:solidFill>
              </a:rPr>
              <a:t>需要设置：</a:t>
            </a:r>
            <a:r>
              <a:rPr lang="en-US" altLang="zh-CN" dirty="0" err="1">
                <a:solidFill>
                  <a:schemeClr val="tx1"/>
                </a:solidFill>
              </a:rPr>
              <a:t>multi_class</a:t>
            </a:r>
            <a:r>
              <a:rPr lang="en-US" altLang="zh-CN" dirty="0">
                <a:solidFill>
                  <a:schemeClr val="tx1"/>
                </a:solidFill>
              </a:rPr>
              <a:t>=</a:t>
            </a:r>
            <a:r>
              <a:rPr lang="zh-CN" altLang="en-US" dirty="0">
                <a:solidFill>
                  <a:schemeClr val="tx1"/>
                </a:solidFill>
              </a:rPr>
              <a:t>“</a:t>
            </a:r>
            <a:r>
              <a:rPr lang="en-US" altLang="zh-CN" dirty="0">
                <a:solidFill>
                  <a:schemeClr val="tx1"/>
                </a:solidFill>
              </a:rPr>
              <a:t>multinomial</a:t>
            </a:r>
            <a:r>
              <a:rPr lang="en-US" altLang="zh-CN" dirty="0" smtClean="0">
                <a:solidFill>
                  <a:schemeClr val="tx1"/>
                </a:solidFill>
              </a:rPr>
              <a:t>”</a:t>
            </a:r>
            <a:r>
              <a:rPr lang="zh-CN" altLang="en-US" dirty="0" smtClean="0">
                <a:solidFill>
                  <a:schemeClr val="tx1"/>
                </a:solidFill>
              </a:rPr>
              <a:t>（多项式损失）。</a:t>
            </a:r>
            <a:endParaRPr lang="en-US" altLang="zh-CN" dirty="0" smtClean="0">
              <a:solidFill>
                <a:schemeClr val="tx1"/>
              </a:solidFill>
            </a:endParaRPr>
          </a:p>
          <a:p>
            <a:pPr lvl="1">
              <a:lnSpc>
                <a:spcPct val="150000"/>
              </a:lnSpc>
              <a:buFont typeface="Arial" panose="020B0604020202020204" pitchFamily="34" charset="0"/>
              <a:buChar char="–"/>
            </a:pPr>
            <a:r>
              <a:rPr lang="zh-CN" altLang="en-US" dirty="0"/>
              <a:t>支持 </a:t>
            </a:r>
            <a:r>
              <a:rPr lang="en-US" altLang="zh-CN" dirty="0" err="1" smtClean="0"/>
              <a:t>Softmax</a:t>
            </a:r>
            <a:r>
              <a:rPr lang="zh-CN" altLang="en-US" dirty="0" smtClean="0"/>
              <a:t>回归</a:t>
            </a:r>
            <a:r>
              <a:rPr lang="zh-CN" altLang="en-US" dirty="0"/>
              <a:t>的求解器：</a:t>
            </a:r>
            <a:r>
              <a:rPr lang="en-US" altLang="zh-CN" dirty="0" err="1"/>
              <a:t>lbfgs</a:t>
            </a:r>
            <a:r>
              <a:rPr lang="zh-CN" altLang="en-US" dirty="0" err="1"/>
              <a:t>、</a:t>
            </a:r>
            <a:r>
              <a:rPr lang="en-US" altLang="zh-CN" dirty="0" err="1"/>
              <a:t>sag</a:t>
            </a:r>
            <a:r>
              <a:rPr lang="zh-CN" altLang="en-US" dirty="0" err="1"/>
              <a:t>、</a:t>
            </a:r>
            <a:r>
              <a:rPr lang="en-US" altLang="zh-CN" dirty="0" err="1"/>
              <a:t>saga</a:t>
            </a:r>
            <a:r>
              <a:rPr lang="zh-CN" altLang="en-US" dirty="0" err="1"/>
              <a:t>、</a:t>
            </a:r>
            <a:r>
              <a:rPr lang="en-US" altLang="zh-CN" dirty="0" err="1"/>
              <a:t>newton-cg</a:t>
            </a:r>
            <a:r>
              <a:rPr lang="zh-CN" altLang="en-US" dirty="0"/>
              <a:t>求解</a:t>
            </a:r>
            <a:r>
              <a:rPr lang="zh-CN" altLang="en-US" dirty="0" smtClean="0"/>
              <a:t>器</a:t>
            </a:r>
            <a:r>
              <a:rPr lang="zh-CN" altLang="en-US" dirty="0" smtClean="0"/>
              <a:t>。</a:t>
            </a:r>
            <a:endParaRPr lang="en-US" altLang="zh-CN" dirty="0" smtClean="0"/>
          </a:p>
          <a:p>
            <a:pPr lvl="1">
              <a:lnSpc>
                <a:spcPct val="150000"/>
              </a:lnSpc>
              <a:buFont typeface="Arial" panose="020B0604020202020204" pitchFamily="34" charset="0"/>
              <a:buChar char="–"/>
            </a:pPr>
            <a:r>
              <a:rPr lang="zh-CN" altLang="en-US" dirty="0" smtClean="0"/>
              <a:t>一般情况，使用</a:t>
            </a:r>
            <a:r>
              <a:rPr lang="en-US" altLang="zh-CN" dirty="0" err="1" smtClean="0"/>
              <a:t>Softmax</a:t>
            </a:r>
            <a:r>
              <a:rPr lang="zh-CN" altLang="en-US" dirty="0" smtClean="0"/>
              <a:t>回归要比默认的</a:t>
            </a:r>
            <a:r>
              <a:rPr lang="en-US" altLang="zh-CN" dirty="0" err="1" smtClean="0"/>
              <a:t>OvR</a:t>
            </a:r>
            <a:r>
              <a:rPr lang="zh-CN" altLang="en-US" dirty="0" smtClean="0"/>
              <a:t>效果要好。</a:t>
            </a:r>
            <a:endParaRPr lang="zh-CN" altLang="en-US" dirty="0" smtClean="0"/>
          </a:p>
          <a:p>
            <a:pPr lvl="1">
              <a:lnSpc>
                <a:spcPct val="150000"/>
              </a:lnSpc>
              <a:buFont typeface="Arial" panose="020B0604020202020204" pitchFamily="34" charset="0"/>
              <a:buChar char="–"/>
            </a:pPr>
            <a:r>
              <a:rPr lang="zh-CN" altLang="en-US" dirty="0"/>
              <a:t>penalty : {'l1', 'l2', 'elasticnet', None}, default='l2'</a:t>
            </a:r>
            <a:endParaRPr lang="zh-CN" altLang="en-US" dirty="0"/>
          </a:p>
          <a:p>
            <a:pPr lvl="1"/>
            <a:r>
              <a:rPr lang="zh-CN" altLang="en-US" dirty="0" smtClean="0">
                <a:sym typeface="+mn-ea"/>
              </a:rPr>
              <a:t>'liblinear'：支持 'l1' 和 'l2' 正则化。</a:t>
            </a:r>
            <a:endParaRPr lang="zh-CN" altLang="en-US" dirty="0" smtClean="0"/>
          </a:p>
          <a:p>
            <a:pPr lvl="1"/>
            <a:r>
              <a:rPr lang="zh-CN" altLang="en-US" dirty="0" smtClean="0">
                <a:sym typeface="+mn-ea"/>
              </a:rPr>
              <a:t>'lbfgs'、'newton-cg'、'newton-cholesky'、'sag'：支持 'l2' 正则化。</a:t>
            </a:r>
            <a:endParaRPr lang="zh-CN" altLang="en-US" dirty="0" smtClean="0"/>
          </a:p>
          <a:p>
            <a:pPr lvl="1"/>
            <a:r>
              <a:rPr lang="zh-CN" altLang="en-US" dirty="0" smtClean="0">
                <a:sym typeface="+mn-ea"/>
              </a:rPr>
              <a:t>'saga'：支持 'elasticnet'、'l1'、'l2' 正则化。</a:t>
            </a:r>
            <a:endParaRPr lang="zh-CN" altLang="en-US" dirty="0" smtClean="0"/>
          </a:p>
          <a:p>
            <a:pPr lvl="1">
              <a:lnSpc>
                <a:spcPct val="150000"/>
              </a:lnSpc>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en-US" altLang="zh-CN" dirty="0"/>
              <a:t>Softmax</a:t>
            </a:r>
            <a:r>
              <a:rPr lang="zh-CN" altLang="en-US" dirty="0"/>
              <a:t>回归</a:t>
            </a:r>
            <a:endParaRPr lang="zh-CN" altLang="en-US" dirty="0"/>
          </a:p>
        </p:txBody>
      </p:sp>
      <p:sp>
        <p:nvSpPr>
          <p:cNvPr id="4" name="内容占位符 3"/>
          <p:cNvSpPr>
            <a:spLocks noGrp="1"/>
          </p:cNvSpPr>
          <p:nvPr>
            <p:ph idx="10"/>
          </p:nvPr>
        </p:nvSpPr>
        <p:spPr/>
        <p:txBody>
          <a:bodyPr/>
          <a:lstStyle/>
          <a:p>
            <a:r>
              <a:rPr lang="zh-CN" altLang="en-US" dirty="0" smtClean="0"/>
              <a:t>代码实现</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逻辑</a:t>
            </a:r>
            <a:r>
              <a:rPr lang="zh-CN" altLang="en-US"/>
              <a:t>回归</a:t>
            </a:r>
            <a:endParaRPr lang="zh-CN" altLang="en-US"/>
          </a:p>
          <a:p>
            <a:r>
              <a:rPr lang="zh-CN" altLang="en-US"/>
              <a:t>支持</a:t>
            </a:r>
            <a:r>
              <a:rPr lang="zh-CN" altLang="en-US"/>
              <a:t>向量机</a:t>
            </a:r>
            <a:endParaRPr lang="zh-CN" altLang="en-US"/>
          </a:p>
          <a:p>
            <a:r>
              <a:rPr lang="zh-CN" altLang="en-US"/>
              <a:t>决策</a:t>
            </a:r>
            <a:r>
              <a:rPr lang="zh-CN" altLang="en-US"/>
              <a:t>树</a:t>
            </a:r>
            <a:endParaRPr lang="zh-CN" altLang="en-US"/>
          </a:p>
          <a:p>
            <a:r>
              <a:rPr lang="zh-CN" altLang="en-US"/>
              <a:t>随机</a:t>
            </a:r>
            <a:r>
              <a:rPr lang="zh-CN" altLang="en-US"/>
              <a:t>森林</a:t>
            </a:r>
            <a:endParaRPr lang="zh-CN" altLang="en-US"/>
          </a:p>
          <a:p>
            <a:r>
              <a:rPr lang="zh-CN" altLang="en-US"/>
              <a:t>神经</a:t>
            </a:r>
            <a:r>
              <a:rPr lang="zh-CN" altLang="en-US"/>
              <a:t>网络</a:t>
            </a:r>
            <a:endParaRPr lang="zh-CN" altLang="en-US"/>
          </a:p>
          <a:p>
            <a:r>
              <a:rPr lang="en-US" altLang="zh-CN"/>
              <a:t>·····</a:t>
            </a:r>
            <a:endParaRPr lang="en-US" altLang="zh-CN"/>
          </a:p>
        </p:txBody>
      </p:sp>
      <p:sp>
        <p:nvSpPr>
          <p:cNvPr id="3" name="标题 2"/>
          <p:cNvSpPr>
            <a:spLocks noGrp="1"/>
          </p:cNvSpPr>
          <p:nvPr>
            <p:ph type="title"/>
          </p:nvPr>
        </p:nvSpPr>
        <p:spPr/>
        <p:txBody>
          <a:bodyPr/>
          <a:p>
            <a:r>
              <a:rPr lang="zh-CN" altLang="en-US"/>
              <a:t>二分类问题的经典</a:t>
            </a:r>
            <a:r>
              <a:rPr lang="zh-CN" altLang="en-US"/>
              <a:t>算法</a:t>
            </a:r>
            <a:endParaRPr lang="zh-CN" altLang="en-US"/>
          </a:p>
        </p:txBody>
      </p:sp>
      <p:pic>
        <p:nvPicPr>
          <p:cNvPr id="100" name="图片 99"/>
          <p:cNvPicPr/>
          <p:nvPr/>
        </p:nvPicPr>
        <p:blipFill>
          <a:blip r:embed="rId1"/>
          <a:stretch>
            <a:fillRect/>
          </a:stretch>
        </p:blipFill>
        <p:spPr>
          <a:xfrm>
            <a:off x="5443855" y="1402080"/>
            <a:ext cx="5396230" cy="481965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741805"/>
            <a:ext cx="11643995" cy="4369435"/>
          </a:xfrm>
        </p:spPr>
        <p:txBody>
          <a:bodyPr/>
          <a:lstStyle/>
          <a:p>
            <a:r>
              <a:rPr lang="zh-CN" altLang="en-US" sz="1600" dirty="0" smtClean="0"/>
              <a:t>数据集规模：</a:t>
            </a:r>
            <a:endParaRPr lang="zh-CN" altLang="en-US" sz="1600" dirty="0" smtClean="0"/>
          </a:p>
          <a:p>
            <a:pPr lvl="1"/>
            <a:r>
              <a:rPr lang="zh-CN" altLang="en-US" sz="1420" dirty="0" smtClean="0"/>
              <a:t>小数据集：'liblinear' 是不错的选择。</a:t>
            </a:r>
            <a:endParaRPr lang="zh-CN" altLang="en-US" sz="1420" dirty="0" smtClean="0"/>
          </a:p>
          <a:p>
            <a:pPr lvl="1"/>
            <a:r>
              <a:rPr lang="zh-CN" altLang="en-US" sz="1420" dirty="0" smtClean="0"/>
              <a:t>大数据集：'sag' 和 'saga' 更快。</a:t>
            </a:r>
            <a:endParaRPr lang="zh-CN" altLang="en-US" sz="1420" dirty="0" smtClean="0"/>
          </a:p>
          <a:p>
            <a:r>
              <a:rPr lang="zh-CN" altLang="en-US" sz="1600" dirty="0" smtClean="0"/>
              <a:t>分类问题类型：</a:t>
            </a:r>
            <a:endParaRPr lang="zh-CN" altLang="en-US" sz="1600" dirty="0" smtClean="0"/>
          </a:p>
          <a:p>
            <a:pPr lvl="1"/>
            <a:r>
              <a:rPr lang="zh-CN" altLang="en-US" sz="1420" dirty="0" smtClean="0"/>
              <a:t>二分类：可以使用所有求解器。</a:t>
            </a:r>
            <a:endParaRPr lang="zh-CN" altLang="en-US" sz="1420" dirty="0" smtClean="0"/>
          </a:p>
          <a:p>
            <a:pPr lvl="1"/>
            <a:r>
              <a:rPr lang="zh-CN" altLang="en-US" sz="1420" dirty="0" smtClean="0"/>
              <a:t>多分类：选择 'lbfgs'、'newton-cg'、'sag' 或 'saga'。</a:t>
            </a:r>
            <a:endParaRPr lang="zh-CN" altLang="en-US" sz="1420" dirty="0" smtClean="0"/>
          </a:p>
          <a:p>
            <a:r>
              <a:rPr lang="zh-CN" altLang="en-US" sz="1600" dirty="0" smtClean="0"/>
              <a:t>正则化类型：</a:t>
            </a:r>
            <a:endParaRPr lang="zh-CN" altLang="en-US" sz="1600" dirty="0" smtClean="0"/>
          </a:p>
          <a:p>
            <a:pPr lvl="1"/>
            <a:r>
              <a:rPr lang="zh-CN" altLang="en-US" sz="1420" dirty="0" smtClean="0"/>
              <a:t>'liblinear'：支持 'l1' 和 'l2' 正则化。</a:t>
            </a:r>
            <a:endParaRPr lang="zh-CN" altLang="en-US" sz="1420" dirty="0" smtClean="0"/>
          </a:p>
          <a:p>
            <a:pPr lvl="1"/>
            <a:r>
              <a:rPr lang="zh-CN" altLang="en-US" sz="1420" dirty="0" smtClean="0"/>
              <a:t>'lbfgs'、'newton-cg'、'newton-cholesky'、'sag'：支持 'l2' 正则化。</a:t>
            </a:r>
            <a:endParaRPr lang="zh-CN" altLang="en-US" sz="1420" dirty="0" smtClean="0"/>
          </a:p>
          <a:p>
            <a:pPr lvl="1"/>
            <a:r>
              <a:rPr lang="zh-CN" altLang="en-US" sz="1420" dirty="0" smtClean="0"/>
              <a:t>'saga'：支持 'elasticnet'、'l1'、'l2' 正则化。</a:t>
            </a:r>
            <a:endParaRPr lang="zh-CN" altLang="en-US" sz="1420" dirty="0" smtClean="0"/>
          </a:p>
        </p:txBody>
      </p:sp>
      <p:sp>
        <p:nvSpPr>
          <p:cNvPr id="3" name="标题 2"/>
          <p:cNvSpPr>
            <a:spLocks noGrp="1"/>
          </p:cNvSpPr>
          <p:nvPr>
            <p:ph type="title"/>
          </p:nvPr>
        </p:nvSpPr>
        <p:spPr/>
        <p:txBody>
          <a:bodyPr/>
          <a:lstStyle/>
          <a:p>
            <a:r>
              <a:rPr lang="en-US" altLang="zh-CN" dirty="0"/>
              <a:t>Softmax</a:t>
            </a:r>
            <a:r>
              <a:rPr lang="zh-CN" altLang="en-US" dirty="0"/>
              <a:t>回归</a:t>
            </a:r>
            <a:endParaRPr lang="zh-CN" altLang="en-US" dirty="0"/>
          </a:p>
        </p:txBody>
      </p:sp>
      <p:sp>
        <p:nvSpPr>
          <p:cNvPr id="4" name="内容占位符 3"/>
          <p:cNvSpPr>
            <a:spLocks noGrp="1"/>
          </p:cNvSpPr>
          <p:nvPr>
            <p:ph idx="10"/>
          </p:nvPr>
        </p:nvSpPr>
        <p:spPr/>
        <p:txBody>
          <a:bodyPr/>
          <a:lstStyle/>
          <a:p>
            <a:pPr marL="0" lvl="1" indent="0">
              <a:buNone/>
            </a:pPr>
            <a:r>
              <a:rPr lang="zh-CN" altLang="en-US" sz="1800" b="1" dirty="0" smtClean="0">
                <a:latin typeface="Times New Roman" panose="02020603050405020304" pitchFamily="18" charset="0"/>
                <a:ea typeface="微软雅黑" panose="020B0503020204020204" pitchFamily="34" charset="-122"/>
                <a:cs typeface="Times New Roman" panose="02020603050405020304" pitchFamily="18" charset="0"/>
              </a:rPr>
              <a:t>求解器的使用</a:t>
            </a: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sz="1800">
                <a:latin typeface="Times New Roman" panose="02020603050405020304" pitchFamily="18" charset="0"/>
                <a:cs typeface="Times New Roman" panose="02020603050405020304" pitchFamily="18" charset="0"/>
                <a:sym typeface="+mn-ea"/>
              </a:rPr>
              <a:t>solver : {'lbfgs', 'liblinear', 'newton-cg', 'newton-cholesky', 'sag', 'saga'}, default='lbfgs'</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dirty="0"/>
              <a:t>使用著名的鸢尾花数据集，该数据集包含三种不同类型的鸢尾花，每种类型由四个特征描述：花萼长度</a:t>
            </a:r>
            <a:r>
              <a:rPr lang="zh-CN" dirty="0"/>
              <a:t>（sepal length）</a:t>
            </a:r>
            <a:r>
              <a:rPr dirty="0"/>
              <a:t>、花萼宽度</a:t>
            </a:r>
            <a:r>
              <a:rPr lang="zh-CN" dirty="0"/>
              <a:t>（sepal width）</a:t>
            </a:r>
            <a:r>
              <a:rPr dirty="0"/>
              <a:t>、花瓣长度</a:t>
            </a:r>
            <a:r>
              <a:rPr lang="zh-CN" dirty="0"/>
              <a:t>（petal length）</a:t>
            </a:r>
            <a:r>
              <a:rPr dirty="0"/>
              <a:t>、花瓣宽度</a:t>
            </a:r>
            <a:r>
              <a:rPr lang="zh-CN" dirty="0"/>
              <a:t>（petal width）</a:t>
            </a:r>
            <a:r>
              <a:rPr dirty="0"/>
              <a:t>。</a:t>
            </a:r>
            <a:endParaRPr dirty="0"/>
          </a:p>
          <a:p>
            <a:r>
              <a:rPr dirty="0"/>
              <a:t>目标变量为鸢尾花的种类：0- Setosa, 1 - Versicolour, 2 - Virginica</a:t>
            </a:r>
            <a:endParaRPr dirty="0"/>
          </a:p>
          <a:p>
            <a:r>
              <a:rPr lang="en-US" dirty="0"/>
              <a:t>1</a:t>
            </a:r>
            <a:r>
              <a:rPr lang="zh-CN" altLang="en-US" dirty="0"/>
              <a:t>、</a:t>
            </a:r>
            <a:r>
              <a:rPr dirty="0"/>
              <a:t>数据预处理：从sklearn的load_iris函数加载鸢尾花数据集</a:t>
            </a:r>
            <a:r>
              <a:rPr lang="zh-CN" dirty="0"/>
              <a:t>。</a:t>
            </a:r>
            <a:r>
              <a:rPr dirty="0"/>
              <a:t>打印并查看数据集的结构和基本信息。</a:t>
            </a:r>
            <a:endParaRPr dirty="0"/>
          </a:p>
          <a:p>
            <a:r>
              <a:rPr lang="en-US" dirty="0"/>
              <a:t>2</a:t>
            </a:r>
            <a:r>
              <a:rPr lang="zh-CN" altLang="en-US" dirty="0"/>
              <a:t>、</a:t>
            </a:r>
            <a:r>
              <a:rPr dirty="0"/>
              <a:t>数据集拆分：使用train_test_split方法将数据集拆分为训练集和测试集，测试集占总数据的30%，并设置随机种子为0。</a:t>
            </a:r>
            <a:endParaRPr dirty="0"/>
          </a:p>
          <a:p>
            <a:r>
              <a:rPr lang="en-US" dirty="0"/>
              <a:t>3</a:t>
            </a:r>
            <a:r>
              <a:rPr lang="zh-CN" altLang="en-US" dirty="0"/>
              <a:t>、</a:t>
            </a:r>
            <a:r>
              <a:rPr dirty="0"/>
              <a:t>模型训练与评估：使用LogisticRegression模型进行训练。考虑到算法收敛问题，设置max_iter参数为200。在测试集上进行预测。计算并打印模型在测试集上的分类正确率。</a:t>
            </a:r>
            <a:endParaRPr dirty="0"/>
          </a:p>
        </p:txBody>
      </p:sp>
      <p:sp>
        <p:nvSpPr>
          <p:cNvPr id="3" name="标题 2"/>
          <p:cNvSpPr>
            <a:spLocks noGrp="1"/>
          </p:cNvSpPr>
          <p:nvPr>
            <p:ph type="title"/>
          </p:nvPr>
        </p:nvSpPr>
        <p:spPr/>
        <p:txBody>
          <a:bodyPr/>
          <a:lstStyle/>
          <a:p>
            <a:r>
              <a:rPr lang="en-US" altLang="zh-CN" dirty="0"/>
              <a:t>Softmax</a:t>
            </a:r>
            <a:r>
              <a:rPr lang="zh-CN" altLang="en-US" dirty="0"/>
              <a:t>回归</a:t>
            </a:r>
            <a:endParaRPr lang="zh-CN" altLang="en-US" dirty="0"/>
          </a:p>
        </p:txBody>
      </p:sp>
      <p:sp>
        <p:nvSpPr>
          <p:cNvPr id="4" name="内容占位符 3"/>
          <p:cNvSpPr>
            <a:spLocks noGrp="1"/>
          </p:cNvSpPr>
          <p:nvPr>
            <p:ph idx="10"/>
          </p:nvPr>
        </p:nvSpPr>
        <p:spPr/>
        <p:txBody>
          <a:bodyPr/>
          <a:lstStyle/>
          <a:p>
            <a:r>
              <a:rPr dirty="0" err="1" smtClean="0"/>
              <a:t>案例</a:t>
            </a:r>
            <a:r>
              <a:rPr lang="en-US" altLang="zh-CN" dirty="0" err="1" smtClean="0"/>
              <a:t>3 </a:t>
            </a:r>
            <a:r>
              <a:rPr smtClean="0"/>
              <a:t>ovr策略——鸢尾花数据</a:t>
            </a:r>
            <a:endParaRPr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741805"/>
            <a:ext cx="11282680" cy="4369435"/>
          </a:xfrm>
        </p:spPr>
        <p:txBody>
          <a:bodyPr/>
          <a:lstStyle/>
          <a:p>
            <a:r>
              <a:rPr lang="en-US" dirty="0"/>
              <a:t>3</a:t>
            </a:r>
            <a:r>
              <a:rPr lang="zh-CN" altLang="en-US" dirty="0"/>
              <a:t>、</a:t>
            </a:r>
            <a:r>
              <a:rPr dirty="0"/>
              <a:t>模型训练与预测：应用LogisticRegression，配置为多项式回归（multi_class="multinomial"），并使用lbfgs求解器、L2正则化，正则化强度为10。最大迭代次数设置为200次。训练模型并在测试集上进行预测。</a:t>
            </a:r>
            <a:endParaRPr dirty="0"/>
          </a:p>
          <a:p>
            <a:r>
              <a:rPr lang="zh-CN" dirty="0"/>
              <a:t>其它步骤和案例</a:t>
            </a:r>
            <a:r>
              <a:rPr lang="en-US" altLang="zh-CN" dirty="0"/>
              <a:t>3</a:t>
            </a:r>
            <a:r>
              <a:rPr lang="zh-CN" altLang="en-US" dirty="0"/>
              <a:t>相同。</a:t>
            </a:r>
            <a:endParaRPr lang="zh-CN" altLang="en-US" dirty="0"/>
          </a:p>
        </p:txBody>
      </p:sp>
      <p:sp>
        <p:nvSpPr>
          <p:cNvPr id="3" name="标题 2"/>
          <p:cNvSpPr>
            <a:spLocks noGrp="1"/>
          </p:cNvSpPr>
          <p:nvPr>
            <p:ph type="title"/>
          </p:nvPr>
        </p:nvSpPr>
        <p:spPr/>
        <p:txBody>
          <a:bodyPr/>
          <a:lstStyle/>
          <a:p>
            <a:r>
              <a:rPr lang="en-US" altLang="zh-CN" dirty="0"/>
              <a:t>Softmax</a:t>
            </a:r>
            <a:r>
              <a:rPr lang="zh-CN" altLang="en-US" dirty="0"/>
              <a:t>回归</a:t>
            </a:r>
            <a:endParaRPr lang="zh-CN" altLang="en-US" dirty="0"/>
          </a:p>
        </p:txBody>
      </p:sp>
      <p:sp>
        <p:nvSpPr>
          <p:cNvPr id="4" name="内容占位符 3"/>
          <p:cNvSpPr>
            <a:spLocks noGrp="1"/>
          </p:cNvSpPr>
          <p:nvPr>
            <p:ph idx="10"/>
          </p:nvPr>
        </p:nvSpPr>
        <p:spPr/>
        <p:txBody>
          <a:bodyPr/>
          <a:lstStyle/>
          <a:p>
            <a:r>
              <a:rPr dirty="0" err="1" smtClean="0"/>
              <a:t>案例</a:t>
            </a:r>
            <a:r>
              <a:rPr lang="en-US" altLang="zh-CN" dirty="0" err="1" smtClean="0"/>
              <a:t>4 </a:t>
            </a:r>
            <a:r>
              <a:rPr smtClean="0"/>
              <a:t>Softmax—鸢尾花数据</a:t>
            </a:r>
            <a:endParaRPr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代码：</a:t>
            </a:r>
            <a:endParaRPr lang="en-US" altLang="zh-CN" dirty="0" smtClean="0"/>
          </a:p>
          <a:p>
            <a:pPr marL="484505" lvl="1" indent="0">
              <a:buNone/>
            </a:pPr>
            <a:r>
              <a:rPr dirty="0" smtClean="0"/>
              <a:t>请使用 scikit-learn 提供的 Digits 数据集，训练一个逻辑回归模型对手写数字进行分类。具体要求如下：</a:t>
            </a:r>
            <a:endParaRPr dirty="0" smtClean="0"/>
          </a:p>
          <a:p>
            <a:pPr lvl="1"/>
            <a:r>
              <a:rPr dirty="0" smtClean="0"/>
              <a:t>加载数据集：加载 Digits 数据集，并展示数据集的基本信息。</a:t>
            </a:r>
            <a:endParaRPr dirty="0" smtClean="0"/>
          </a:p>
          <a:p>
            <a:pPr lvl="1"/>
            <a:r>
              <a:rPr dirty="0" smtClean="0"/>
              <a:t>数据预处理：对特征进行标准化处理。</a:t>
            </a:r>
            <a:endParaRPr dirty="0" smtClean="0"/>
          </a:p>
          <a:p>
            <a:pPr lvl="1"/>
            <a:r>
              <a:rPr dirty="0" smtClean="0"/>
              <a:t>数据划分：将数据集划分为训练集和测试集，比例为 80%：20%。</a:t>
            </a:r>
            <a:endParaRPr dirty="0" smtClean="0"/>
          </a:p>
          <a:p>
            <a:pPr lvl="1"/>
            <a:r>
              <a:rPr dirty="0" smtClean="0"/>
              <a:t>模型训练：使用逻辑回归模型（Softmax 回归）进行训练。</a:t>
            </a:r>
            <a:endParaRPr dirty="0" smtClean="0"/>
          </a:p>
          <a:p>
            <a:pPr lvl="1"/>
            <a:r>
              <a:rPr dirty="0" smtClean="0"/>
              <a:t>模型评估：评估模型在测试集上的性能，包括计算准确率和分类报告。</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内容占位符 3"/>
          <p:cNvSpPr>
            <a:spLocks noGrp="1"/>
          </p:cNvSpPr>
          <p:nvPr>
            <p:ph idx="10"/>
          </p:nvPr>
        </p:nvSpPr>
        <p:spPr/>
        <p:txBody>
          <a:bodyPr/>
          <a:lstStyle/>
          <a:p>
            <a:r>
              <a:rPr lang="zh-CN" altLang="en-US" dirty="0" smtClean="0"/>
              <a:t>完成如下内容，以学号</a:t>
            </a:r>
            <a:r>
              <a:rPr lang="en-US" altLang="zh-CN" dirty="0" smtClean="0"/>
              <a:t>+</a:t>
            </a:r>
            <a:r>
              <a:rPr lang="zh-CN" altLang="en-US" dirty="0" smtClean="0"/>
              <a:t>姓名命名保存为</a:t>
            </a:r>
            <a:r>
              <a:rPr lang="en-US" altLang="zh-CN" dirty="0" smtClean="0"/>
              <a:t>html</a:t>
            </a:r>
            <a:r>
              <a:rPr lang="zh-CN" altLang="en-US" dirty="0" smtClean="0"/>
              <a:t>文件，上传到学习通</a:t>
            </a:r>
            <a:r>
              <a:rPr lang="zh-CN" altLang="en-US" smtClean="0"/>
              <a:t>中</a:t>
            </a:r>
            <a:r>
              <a:rPr lang="zh-CN" altLang="en-US"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244600"/>
            <a:ext cx="11107420" cy="4959985"/>
          </a:xfrm>
        </p:spPr>
        <p:txBody>
          <a:bodyPr/>
          <a:lstStyle/>
          <a:p>
            <a:pPr marL="285750" lvl="1" indent="-285750">
              <a:lnSpc>
                <a:spcPct val="150000"/>
              </a:lnSpc>
              <a:buFont typeface="Wingdings" panose="05000000000000000000" charset="0"/>
              <a:buChar char="n"/>
            </a:pPr>
            <a:r>
              <a:rPr lang="zh-CN" altLang="en-US" sz="1800" dirty="0" smtClean="0"/>
              <a:t>处理分类问题的算法</a:t>
            </a:r>
            <a:endParaRPr lang="zh-CN" altLang="en-US" sz="1800" dirty="0" smtClean="0"/>
          </a:p>
          <a:p>
            <a:pPr marL="742950" lvl="2" indent="-285750">
              <a:lnSpc>
                <a:spcPct val="150000"/>
              </a:lnSpc>
              <a:buFont typeface="Arial" panose="020B0604020202020204" pitchFamily="34" charset="0"/>
              <a:buChar char="•"/>
            </a:pPr>
            <a:r>
              <a:rPr lang="zh-CN" altLang="en-US" sz="1800" dirty="0" smtClean="0"/>
              <a:t>多用于二分类问题，比如：</a:t>
            </a:r>
            <a:r>
              <a:rPr lang="zh-CN" altLang="en-US" sz="1800" dirty="0" smtClean="0">
                <a:sym typeface="+mn-ea"/>
              </a:rPr>
              <a:t>是否患病、是否为垃圾邮件、金融诈骗</a:t>
            </a:r>
            <a:endParaRPr lang="zh-CN" altLang="en-US" sz="1800" dirty="0" smtClean="0"/>
          </a:p>
          <a:p>
            <a:pPr marL="742950" lvl="2" indent="-285750">
              <a:lnSpc>
                <a:spcPct val="150000"/>
              </a:lnSpc>
              <a:buFont typeface="Arial" panose="020B0604020202020204" pitchFamily="34" charset="0"/>
              <a:buChar char="•"/>
            </a:pPr>
            <a:r>
              <a:rPr lang="zh-CN" altLang="en-US" sz="1800" dirty="0" smtClean="0"/>
              <a:t>多分类也可以用</a:t>
            </a:r>
            <a:endParaRPr lang="en-US" altLang="zh-CN" sz="1800" dirty="0" smtClean="0"/>
          </a:p>
          <a:p>
            <a:pPr marL="285750" lvl="1" indent="-285750">
              <a:lnSpc>
                <a:spcPct val="150000"/>
              </a:lnSpc>
              <a:buFont typeface="Wingdings" panose="05000000000000000000" charset="0"/>
              <a:buChar char="n"/>
            </a:pPr>
            <a:endParaRPr lang="en-US" altLang="zh-CN" sz="1800" dirty="0" smtClean="0"/>
          </a:p>
          <a:p>
            <a:pPr marL="285750" lvl="1" indent="-285750">
              <a:lnSpc>
                <a:spcPct val="150000"/>
              </a:lnSpc>
              <a:buFont typeface="Wingdings" panose="05000000000000000000" charset="0"/>
              <a:buChar char="n"/>
            </a:pPr>
            <a:r>
              <a:rPr lang="en-US" altLang="zh-CN" sz="1800" dirty="0" smtClean="0"/>
              <a:t>与线性回归的区别：</a:t>
            </a:r>
            <a:endParaRPr lang="en-US" altLang="zh-CN" sz="1800" dirty="0" smtClean="0"/>
          </a:p>
          <a:p>
            <a:pPr marL="742950" lvl="2" indent="-285750">
              <a:lnSpc>
                <a:spcPct val="150000"/>
              </a:lnSpc>
              <a:buFont typeface="Arial" panose="020B0604020202020204" pitchFamily="34" charset="0"/>
              <a:buChar char="•"/>
            </a:pPr>
            <a:r>
              <a:rPr lang="en-US" altLang="zh-CN" sz="1800" dirty="0" smtClean="0"/>
              <a:t>线性回归</a:t>
            </a:r>
            <a:r>
              <a:rPr lang="zh-CN" altLang="en-US" sz="1800" dirty="0" smtClean="0"/>
              <a:t>：</a:t>
            </a:r>
            <a:r>
              <a:rPr lang="en-US" altLang="zh-CN" sz="1800" dirty="0" smtClean="0"/>
              <a:t>用于预测</a:t>
            </a:r>
            <a:endParaRPr lang="en-US" altLang="zh-CN" sz="1800" dirty="0" smtClean="0"/>
          </a:p>
          <a:p>
            <a:pPr marL="742950" lvl="2" indent="-285750">
              <a:lnSpc>
                <a:spcPct val="150000"/>
              </a:lnSpc>
              <a:buFont typeface="Arial" panose="020B0604020202020204" pitchFamily="34" charset="0"/>
              <a:buChar char="•"/>
            </a:pPr>
            <a:r>
              <a:rPr lang="en-US" altLang="zh-CN" sz="1800" dirty="0" smtClean="0"/>
              <a:t>逻辑回归</a:t>
            </a:r>
            <a:r>
              <a:rPr lang="zh-CN" altLang="en-US" sz="1800" dirty="0" smtClean="0"/>
              <a:t>：用于分类</a:t>
            </a:r>
            <a:endParaRPr lang="en-US" altLang="zh-CN" sz="1800" dirty="0" smtClean="0"/>
          </a:p>
          <a:p>
            <a:pPr marL="742950" lvl="2" indent="-285750">
              <a:lnSpc>
                <a:spcPct val="150000"/>
              </a:lnSpc>
              <a:buFont typeface="Arial" panose="020B0604020202020204" pitchFamily="34" charset="0"/>
              <a:buChar char="•"/>
            </a:pPr>
            <a:endParaRPr lang="en-US" altLang="zh-CN" sz="1800" dirty="0" smtClean="0"/>
          </a:p>
        </p:txBody>
      </p:sp>
      <p:sp>
        <p:nvSpPr>
          <p:cNvPr id="3" name="标题 2"/>
          <p:cNvSpPr>
            <a:spLocks noGrp="1"/>
          </p:cNvSpPr>
          <p:nvPr>
            <p:ph type="title"/>
          </p:nvPr>
        </p:nvSpPr>
        <p:spPr/>
        <p:txBody>
          <a:bodyPr/>
          <a:lstStyle/>
          <a:p>
            <a:r>
              <a:rPr lang="zh-CN" altLang="en-US" dirty="0"/>
              <a:t>逻辑回归</a:t>
            </a:r>
            <a:endParaRPr lang="zh-CN" altLang="en-US" dirty="0"/>
          </a:p>
        </p:txBody>
      </p:sp>
      <p:pic>
        <p:nvPicPr>
          <p:cNvPr id="4" name="图片 3"/>
          <p:cNvPicPr>
            <a:picLocks noChangeAspect="1"/>
          </p:cNvPicPr>
          <p:nvPr/>
        </p:nvPicPr>
        <p:blipFill>
          <a:blip r:embed="rId1"/>
          <a:stretch>
            <a:fillRect/>
          </a:stretch>
        </p:blipFill>
        <p:spPr>
          <a:xfrm>
            <a:off x="3893185" y="2944495"/>
            <a:ext cx="7852410" cy="32124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custDataLst>
              <p:tags r:id="rId1"/>
            </p:custDataLst>
          </p:nvPr>
        </p:nvCxnSpPr>
        <p:spPr>
          <a:xfrm>
            <a:off x="2882900" y="1347788"/>
            <a:ext cx="7620" cy="3335020"/>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custDataLst>
              <p:tags r:id="rId2"/>
            </p:custDataLst>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custDataLst>
              <p:tags r:id="rId3"/>
            </p:custDataLst>
          </p:nvPr>
        </p:nvSpPr>
        <p:spPr bwMode="auto">
          <a:xfrm>
            <a:off x="3618065" y="1544210"/>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二分类问题</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custDataLst>
              <p:tags r:id="rId4"/>
            </p:custDataLst>
          </p:nvPr>
        </p:nvSpPr>
        <p:spPr bwMode="auto">
          <a:xfrm>
            <a:off x="3618065" y="3214142"/>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多分类问题</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0" name="标题 3"/>
          <p:cNvSpPr>
            <a:spLocks noGrp="1"/>
          </p:cNvSpPr>
          <p:nvPr>
            <p:ph type="title"/>
          </p:nvPr>
        </p:nvSpPr>
        <p:spPr>
          <a:xfrm>
            <a:off x="255588" y="358775"/>
            <a:ext cx="10972800" cy="528638"/>
          </a:xfrm>
        </p:spPr>
        <p:txBody>
          <a:bodyPr/>
          <a:lstStyle/>
          <a:p>
            <a:r>
              <a:rPr lang="zh-CN" altLang="en-US" smtClean="0"/>
              <a:t>目录</a:t>
            </a:r>
            <a:endParaRPr lang="zh-CN" altLang="en-US" smtClean="0"/>
          </a:p>
        </p:txBody>
      </p:sp>
      <p:sp>
        <p:nvSpPr>
          <p:cNvPr id="14" name="Oval 15"/>
          <p:cNvSpPr>
            <a:spLocks noChangeArrowheads="1"/>
          </p:cNvSpPr>
          <p:nvPr>
            <p:custDataLst>
              <p:tags r:id="rId5"/>
            </p:custDataLst>
          </p:nvPr>
        </p:nvSpPr>
        <p:spPr bwMode="auto">
          <a:xfrm>
            <a:off x="2576481" y="1616845"/>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custDataLst>
              <p:tags r:id="rId6"/>
            </p:custDataLst>
          </p:nvPr>
        </p:nvSpPr>
        <p:spPr bwMode="auto">
          <a:xfrm>
            <a:off x="2576481" y="3286142"/>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逻辑回归：二分类问题</a:t>
            </a:r>
            <a:endParaRPr lang="zh-CN" altLang="en-US" dirty="0"/>
          </a:p>
        </p:txBody>
      </p:sp>
      <p:sp>
        <p:nvSpPr>
          <p:cNvPr id="11" name="圆角矩形 10"/>
          <p:cNvSpPr/>
          <p:nvPr/>
        </p:nvSpPr>
        <p:spPr>
          <a:xfrm>
            <a:off x="327025" y="1118870"/>
            <a:ext cx="138747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原理</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4" name="文本框 3"/>
          <p:cNvSpPr txBox="1"/>
          <p:nvPr/>
        </p:nvSpPr>
        <p:spPr>
          <a:xfrm>
            <a:off x="532130" y="1715770"/>
            <a:ext cx="10161905" cy="506730"/>
          </a:xfrm>
          <a:prstGeom prst="rect">
            <a:avLst/>
          </a:prstGeom>
          <a:noFill/>
        </p:spPr>
        <p:txBody>
          <a:bodyPr wrap="square" rtlCol="0" anchor="t">
            <a:spAutoFit/>
          </a:bodyPr>
          <a:p>
            <a:pPr marL="0" indent="0">
              <a:lnSpc>
                <a:spcPct val="150000"/>
              </a:lnSpc>
              <a:buFont typeface="Arial" panose="020B0604020202020204" pitchFamily="34" charset="0"/>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通过逻辑函数（sigmoid 函数）将一元线性组合的特征映射到 [0, 1] 区间，表示事件发生的概率。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文本框 7"/>
              <p:cNvSpPr txBox="1"/>
              <p:nvPr/>
            </p:nvSpPr>
            <p:spPr>
              <a:xfrm>
                <a:off x="445135" y="2320925"/>
                <a:ext cx="10830560" cy="1884680"/>
              </a:xfrm>
              <a:prstGeom prst="rect">
                <a:avLst/>
              </a:prstGeom>
              <a:noFill/>
            </p:spPr>
            <p:txBody>
              <a:bodyPr wrap="square" rtlCol="0" anchor="t">
                <a:spAutoFit/>
              </a:bodyPr>
              <a:p>
                <a:pPr marL="27305" lvl="0" indent="0" latinLnBrk="0">
                  <a:lnSpc>
                    <a:spcPct val="100000"/>
                  </a:lnSpc>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MS Mincho" panose="02020609040205080304" charset="-128"/>
                          <a:cs typeface="Cambria Math" panose="02040503050406030204" pitchFamily="18" charset="0"/>
                        </a:rPr>
                        <m:t>ℎ</m:t>
                      </m:r>
                      <m:r>
                        <a:rPr lang="en-US" altLang="zh-CN" i="1">
                          <a:latin typeface="Cambria Math" panose="02040503050406030204" pitchFamily="18" charset="0"/>
                          <a:ea typeface="MS Mincho" panose="02020609040205080304" charset="-128"/>
                          <a:cs typeface="Cambria Math" panose="02040503050406030204" pitchFamily="18" charset="0"/>
                        </a:rPr>
                        <m:t>(</m:t>
                      </m:r>
                      <m:r>
                        <a:rPr lang="en-US" altLang="zh-CN" i="1">
                          <a:latin typeface="Cambria Math" panose="02040503050406030204" pitchFamily="18" charset="0"/>
                          <a:ea typeface="MS Mincho" panose="02020609040205080304" charset="-128"/>
                          <a:cs typeface="Cambria Math" panose="02040503050406030204" pitchFamily="18" charset="0"/>
                        </a:rPr>
                        <m:t>𝑥</m:t>
                      </m:r>
                      <m:r>
                        <a:rPr lang="en-US" altLang="zh-CN" i="1">
                          <a:latin typeface="Cambria Math" panose="02040503050406030204" pitchFamily="18" charset="0"/>
                          <a:ea typeface="MS Mincho" panose="02020609040205080304" charset="-128"/>
                          <a:cs typeface="Cambria Math" panose="02040503050406030204" pitchFamily="18" charset="0"/>
                        </a:rPr>
                        <m:t>)=</m:t>
                      </m:r>
                      <m:r>
                        <a:rPr lang="zh-CN" altLang="en-US" i="1">
                          <a:solidFill>
                            <a:srgbClr val="FF0000"/>
                          </a:solidFill>
                          <a:latin typeface="Cambria Math" panose="02040503050406030204" pitchFamily="18" charset="0"/>
                          <a:ea typeface="MS Mincho" panose="02020609040205080304" charset="-128"/>
                          <a:cs typeface="Cambria Math" panose="02040503050406030204" pitchFamily="18" charset="0"/>
                        </a:rPr>
                        <m:t>𝜎</m:t>
                      </m:r>
                      <m:d>
                        <m:dPr>
                          <m:ctrlPr>
                            <a:rPr lang="en-US" altLang="zh-CN" i="1">
                              <a:latin typeface="Cambria Math" panose="02040503050406030204" pitchFamily="18" charset="0"/>
                              <a:ea typeface="微软雅黑" panose="020B0503020204020204" pitchFamily="34" charset="-122"/>
                              <a:cs typeface="Cambria Math" panose="02040503050406030204" pitchFamily="18" charset="0"/>
                            </a:rPr>
                          </m:ctrlPr>
                        </m:dPr>
                        <m:e>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altLang="zh-CN" b="1" i="1" dirty="0">
                                  <a:solidFill>
                                    <a:srgbClr val="0000FF"/>
                                  </a:solidFill>
                                  <a:latin typeface="Cambria Math" panose="02040503050406030204" pitchFamily="18" charset="0"/>
                                  <a:cs typeface="Cambria Math" panose="02040503050406030204" pitchFamily="18" charset="0"/>
                                </a:rPr>
                                <m:t>𝟎</m:t>
                              </m:r>
                            </m:sub>
                          </m:sSub>
                          <m:r>
                            <a:rPr lang="en-US" altLang="zh-CN" b="1" i="1" dirty="0">
                              <a:solidFill>
                                <a:srgbClr val="0000FF"/>
                              </a:solidFill>
                              <a:latin typeface="Cambria Math" panose="02040503050406030204" pitchFamily="18" charset="0"/>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𝟏</m:t>
                              </m:r>
                            </m:sub>
                          </m:sSub>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𝒏</m:t>
                              </m:r>
                            </m:sub>
                          </m:sSub>
                        </m:e>
                      </m:d>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f>
                        <m:f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b="1" i="1">
                              <a:latin typeface="Cambria Math" panose="02040503050406030204" pitchFamily="18" charset="0"/>
                              <a:ea typeface="微软雅黑" panose="020B0503020204020204" pitchFamily="34" charset="-122"/>
                              <a:cs typeface="Cambria Math" panose="02040503050406030204" pitchFamily="18" charset="0"/>
                            </a:rPr>
                            <m:t>𝟏</m:t>
                          </m:r>
                        </m:num>
                        <m:den>
                          <m:r>
                            <a:rPr lang="en-US" altLang="zh-CN" b="1" i="1">
                              <a:latin typeface="Cambria Math" panose="02040503050406030204" pitchFamily="18" charset="0"/>
                              <a:ea typeface="微软雅黑" panose="020B0503020204020204" pitchFamily="34" charset="-122"/>
                              <a:cs typeface="Cambria Math" panose="02040503050406030204" pitchFamily="18" charset="0"/>
                            </a:rPr>
                            <m:t>𝟏</m:t>
                          </m:r>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sSup>
                            <m:sSup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b="1" i="1">
                                  <a:latin typeface="Cambria Math" panose="02040503050406030204" pitchFamily="18" charset="0"/>
                                  <a:ea typeface="微软雅黑" panose="020B0503020204020204" pitchFamily="34" charset="-122"/>
                                  <a:cs typeface="Cambria Math" panose="02040503050406030204" pitchFamily="18" charset="0"/>
                                </a:rPr>
                                <m:t>𝒆</m:t>
                              </m:r>
                            </m:e>
                            <m:sup>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altLang="zh-CN" b="1" i="1" dirty="0">
                                      <a:solidFill>
                                        <a:srgbClr val="0000FF"/>
                                      </a:solidFill>
                                      <a:latin typeface="Cambria Math" panose="02040503050406030204" pitchFamily="18" charset="0"/>
                                      <a:cs typeface="Cambria Math" panose="02040503050406030204" pitchFamily="18" charset="0"/>
                                    </a:rPr>
                                    <m:t>𝟎</m:t>
                                  </m:r>
                                </m:sub>
                              </m:sSub>
                              <m:r>
                                <a:rPr lang="en-US" altLang="zh-CN" b="1" i="1" dirty="0">
                                  <a:solidFill>
                                    <a:srgbClr val="0000FF"/>
                                  </a:solidFill>
                                  <a:latin typeface="Cambria Math" panose="02040503050406030204" pitchFamily="18" charset="0"/>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𝟏</m:t>
                                  </m:r>
                                </m:sub>
                              </m:sSub>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𝒏</m:t>
                                  </m:r>
                                </m:sub>
                              </m:sSub>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sup>
                          </m:sSup>
                        </m:den>
                      </m:f>
                    </m:oMath>
                  </m:oMathPara>
                </a14:m>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latinLnBrk="0">
                  <a:lnSpc>
                    <a:spcPct val="150000"/>
                  </a:lnSpc>
                  <a:buFont typeface="微软雅黑" panose="020B0503020204020204" pitchFamily="34" charset="-122"/>
                  <a:buChar char="-"/>
                </a:pPr>
                <a:r>
                  <a:rPr lang="zh-CN" b="1">
                    <a:solidFill>
                      <a:schemeClr val="tx1"/>
                    </a:solidFill>
                    <a:latin typeface="Cambria Math" panose="02040503050406030204" pitchFamily="18" charset="0"/>
                    <a:cs typeface="Cambria Math" panose="02040503050406030204" pitchFamily="18" charset="0"/>
                  </a:rPr>
                  <a:t>输入</a:t>
                </a:r>
                <a:r>
                  <a:rPr lang="zh-CN" altLang="en-US"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特征数据</a:t>
                </a:r>
                <a:r>
                  <a:rPr lang="en-US" altLang="zh-CN"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0" indent="-285750" latinLnBrk="0">
                  <a:lnSpc>
                    <a:spcPct val="1500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[0,1]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区间的概率值</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0" indent="-285750" latinLnBrk="0">
                  <a:lnSpc>
                    <a:spcPct val="150000"/>
                  </a:lnSpc>
                  <a:buFont typeface="微软雅黑" panose="020B0503020204020204" pitchFamily="34" charset="-122"/>
                  <a:buChar char="-"/>
                </a:pPr>
                <a:r>
                  <a:rPr lang="zh-CN" alt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逻辑函数：</a:t>
                </a:r>
                <a:r>
                  <a:rPr lang="en-US" altLang="zh-CN"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Sigmoid</a:t>
                </a:r>
                <a:r>
                  <a:rPr lang="zh-CN" alt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函数（</a:t>
                </a:r>
                <a14:m>
                  <m:oMath xmlns:m="http://schemas.openxmlformats.org/officeDocument/2006/math">
                    <m:r>
                      <a:rPr lang="zh-CN" altLang="en-US" i="1">
                        <a:solidFill>
                          <a:srgbClr val="FF0000"/>
                        </a:solidFill>
                        <a:latin typeface="Cambria Math" panose="02040503050406030204" pitchFamily="18" charset="0"/>
                        <a:ea typeface="MS Mincho" panose="02020609040205080304" charset="-128"/>
                        <a:cs typeface="Cambria Math" panose="02040503050406030204" pitchFamily="18" charset="0"/>
                      </a:rPr>
                      <m:t>𝜎</m:t>
                    </m:r>
                  </m:oMath>
                </a14:m>
                <a:r>
                  <a:rPr lang="zh-CN" alt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445135" y="2320925"/>
                <a:ext cx="10830560" cy="188468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逻辑回归：二分类问题</a:t>
            </a:r>
            <a:endParaRPr lang="zh-CN" altLang="en-US" dirty="0"/>
          </a:p>
        </p:txBody>
      </p:sp>
      <p:sp>
        <p:nvSpPr>
          <p:cNvPr id="2" name="矩形 1"/>
          <p:cNvSpPr/>
          <p:nvPr/>
        </p:nvSpPr>
        <p:spPr>
          <a:xfrm>
            <a:off x="1510030" y="1718945"/>
            <a:ext cx="1471295" cy="354965"/>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ltLang="en-US">
                <a:solidFill>
                  <a:schemeClr val="tx1"/>
                </a:solidFill>
              </a:rPr>
              <a:t>输入：</a:t>
            </a:r>
            <a:r>
              <a:rPr lang="en-US" altLang="zh-CN">
                <a:solidFill>
                  <a:schemeClr val="tx1"/>
                </a:solidFill>
                <a:sym typeface="+mn-ea"/>
              </a:rPr>
              <a:t>x</a:t>
            </a:r>
            <a:endParaRPr lang="zh-CN" altLang="en-US">
              <a:solidFill>
                <a:schemeClr val="tx1"/>
              </a:solidFill>
            </a:endParaRPr>
          </a:p>
        </p:txBody>
      </p:sp>
      <p:sp>
        <p:nvSpPr>
          <p:cNvPr id="6" name="矩形 5"/>
          <p:cNvSpPr/>
          <p:nvPr/>
        </p:nvSpPr>
        <p:spPr>
          <a:xfrm>
            <a:off x="7000240" y="1718945"/>
            <a:ext cx="1325880" cy="355600"/>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ltLang="en-US">
                <a:solidFill>
                  <a:schemeClr val="tx1"/>
                </a:solidFill>
              </a:rPr>
              <a:t>概率值</a:t>
            </a:r>
            <a:r>
              <a:rPr lang="en-US" altLang="zh-CN" i="1">
                <a:solidFill>
                  <a:schemeClr val="tx1"/>
                </a:solidFill>
                <a:latin typeface="Times New Roman" panose="02020603050405020304" pitchFamily="18" charset="0"/>
                <a:cs typeface="Times New Roman" panose="02020603050405020304" pitchFamily="18" charset="0"/>
              </a:rPr>
              <a:t>h</a:t>
            </a:r>
            <a:r>
              <a:rPr lang="en-US" altLang="zh-CN">
                <a:solidFill>
                  <a:schemeClr val="tx1"/>
                </a:solidFill>
              </a:rPr>
              <a:t>(</a:t>
            </a:r>
            <a:r>
              <a:rPr lang="en-US" altLang="zh-CN" i="1">
                <a:solidFill>
                  <a:schemeClr val="tx1"/>
                </a:solidFill>
                <a:latin typeface="Times New Roman" panose="02020603050405020304" pitchFamily="18" charset="0"/>
                <a:cs typeface="Times New Roman" panose="02020603050405020304" pitchFamily="18" charset="0"/>
              </a:rPr>
              <a:t>x</a:t>
            </a:r>
            <a:r>
              <a:rPr lang="en-US" altLang="zh-CN">
                <a:solidFill>
                  <a:schemeClr val="tx1"/>
                </a:solidFill>
              </a:rPr>
              <a:t>)</a:t>
            </a:r>
            <a:endParaRPr lang="zh-CN" altLang="en-US">
              <a:solidFill>
                <a:schemeClr val="tx1"/>
              </a:solidFill>
            </a:endParaRPr>
          </a:p>
        </p:txBody>
      </p:sp>
      <p:sp>
        <p:nvSpPr>
          <p:cNvPr id="11" name="圆角矩形 10"/>
          <p:cNvSpPr/>
          <p:nvPr/>
        </p:nvSpPr>
        <p:spPr>
          <a:xfrm>
            <a:off x="327025" y="1118870"/>
            <a:ext cx="138747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altLang="en-US" sz="2000" dirty="0" smtClean="0">
                <a:latin typeface="Cambria Math" panose="02040503050406030204" pitchFamily="18" charset="0"/>
                <a:ea typeface="微软雅黑" panose="020B0503020204020204" pitchFamily="34" charset="-122"/>
                <a:cs typeface="Cambria Math" panose="02040503050406030204" pitchFamily="18" charset="0"/>
              </a:rPr>
              <a:t>原理</a:t>
            </a:r>
            <a:endParaRPr lang="zh-CN" altLang="en-US"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cxnSp>
        <p:nvCxnSpPr>
          <p:cNvPr id="17" name="直接箭头连接符 16"/>
          <p:cNvCxnSpPr/>
          <p:nvPr/>
        </p:nvCxnSpPr>
        <p:spPr>
          <a:xfrm flipV="1">
            <a:off x="5545455" y="1887220"/>
            <a:ext cx="1454785" cy="762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8" name="文本框 17"/>
          <p:cNvSpPr txBox="1"/>
          <p:nvPr/>
        </p:nvSpPr>
        <p:spPr>
          <a:xfrm>
            <a:off x="5745480" y="1539875"/>
            <a:ext cx="1216660" cy="368300"/>
          </a:xfrm>
          <a:prstGeom prst="rect">
            <a:avLst/>
          </a:prstGeom>
          <a:noFill/>
          <a:extLst>
            <a:ext uri="{909E8E84-426E-40DD-AFC4-6F175D3DCCD1}">
              <a14:hiddenFill xmlns:a14="http://schemas.microsoft.com/office/drawing/2010/main">
                <a:solidFill>
                  <a:schemeClr val="accent5">
                    <a:lumMod val="40000"/>
                    <a:lumOff val="60000"/>
                  </a:schemeClr>
                </a:solidFill>
              </a14:hiddenFill>
            </a:ext>
          </a:extLst>
        </p:spPr>
        <p:txBody>
          <a:bodyPr wrap="square" rtlCol="0">
            <a:spAutoFit/>
          </a:bodyPr>
          <a:p>
            <a:r>
              <a:rPr lang="zh-CN" altLang="en-US">
                <a:solidFill>
                  <a:srgbClr val="FF0000"/>
                </a:solidFill>
                <a:latin typeface="+mj-ea"/>
                <a:ea typeface="+mj-ea"/>
              </a:rPr>
              <a:t>逻辑函数</a:t>
            </a:r>
            <a:endParaRPr lang="zh-CN" altLang="en-US" i="1">
              <a:solidFill>
                <a:srgbClr val="FF0000"/>
              </a:solidFill>
              <a:latin typeface="Cambria Math" panose="02040503050406030204" pitchFamily="18" charset="0"/>
              <a:ea typeface="MS Mincho" panose="02020609040205080304" charset="-128"/>
              <a:cs typeface="Cambria Math" panose="02040503050406030204" pitchFamily="18" charset="0"/>
            </a:endParaRPr>
          </a:p>
        </p:txBody>
      </p:sp>
      <p:sp>
        <p:nvSpPr>
          <p:cNvPr id="5" name="矩形 4"/>
          <p:cNvSpPr/>
          <p:nvPr/>
        </p:nvSpPr>
        <p:spPr>
          <a:xfrm>
            <a:off x="3785235" y="1718310"/>
            <a:ext cx="1760220" cy="354965"/>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solidFill>
                  <a:schemeClr val="tx1"/>
                </a:solidFill>
              </a:rPr>
              <a:t>线性回归结果</a:t>
            </a:r>
            <a:r>
              <a:rPr lang="en-US" altLang="zh-CN" i="1">
                <a:solidFill>
                  <a:schemeClr val="tx1"/>
                </a:solidFill>
                <a:latin typeface="Times New Roman" panose="02020603050405020304" pitchFamily="18" charset="0"/>
                <a:cs typeface="Times New Roman" panose="02020603050405020304" pitchFamily="18" charset="0"/>
              </a:rPr>
              <a:t>z</a:t>
            </a:r>
            <a:endParaRPr lang="en-US" altLang="zh-CN" i="1">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593090" y="2226310"/>
                <a:ext cx="10731500" cy="2948940"/>
              </a:xfrm>
              <a:prstGeom prst="rect">
                <a:avLst/>
              </a:prstGeom>
              <a:noFill/>
            </p:spPr>
            <p:txBody>
              <a:bodyPr wrap="square" rtlCol="0" anchor="t">
                <a:spAutoFit/>
              </a:bodyPr>
              <a:p>
                <a:pPr>
                  <a:lnSpc>
                    <a:spcPct val="150000"/>
                  </a:lnSpc>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）线性回归</a:t>
                </a:r>
                <a:r>
                  <a:rPr lang="zh-CN" altLang="en-US">
                    <a:latin typeface="Times New Roman" panose="02020603050405020304" pitchFamily="18" charset="0"/>
                    <a:ea typeface="微软雅黑" panose="020B0503020204020204" pitchFamily="34" charset="-122"/>
                    <a:cs typeface="Times New Roman" panose="02020603050405020304" pitchFamily="18" charset="0"/>
                  </a:rPr>
                  <a:t>：首先，使用线性回归模型计算线性组合的结果</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altLang="zh-CN" b="1" i="1" dirty="0">
                            <a:solidFill>
                              <a:srgbClr val="0000FF"/>
                            </a:solidFill>
                            <a:latin typeface="Cambria Math" panose="02040503050406030204" pitchFamily="18" charset="0"/>
                            <a:cs typeface="Cambria Math" panose="02040503050406030204" pitchFamily="18" charset="0"/>
                          </a:rPr>
                          <m:t>𝟎</m:t>
                        </m:r>
                      </m:sub>
                    </m:sSub>
                    <m:r>
                      <a:rPr lang="en-US" altLang="zh-CN" b="1" i="1" dirty="0">
                        <a:solidFill>
                          <a:srgbClr val="0000FF"/>
                        </a:solidFill>
                        <a:latin typeface="Cambria Math" panose="02040503050406030204" pitchFamily="18" charset="0"/>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𝟏</m:t>
                        </m:r>
                      </m:sub>
                    </m:sSub>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𝒏</m:t>
                        </m:r>
                      </m:sub>
                    </m:sSub>
                  </m:oMath>
                </a14:m>
                <a:endParaRPr lang="zh-CN" altLang="en-US">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逻辑函数</a:t>
                </a:r>
                <a:r>
                  <a:rPr lang="zh-CN" altLang="en-US">
                    <a:latin typeface="Times New Roman" panose="02020603050405020304" pitchFamily="18" charset="0"/>
                    <a:ea typeface="微软雅黑" panose="020B0503020204020204" pitchFamily="34" charset="-122"/>
                    <a:cs typeface="Times New Roman" panose="02020603050405020304" pitchFamily="18" charset="0"/>
                  </a:rPr>
                  <a:t>：然后，将</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a:latin typeface="Times New Roman" panose="02020603050405020304" pitchFamily="18" charset="0"/>
                    <a:ea typeface="微软雅黑" panose="020B0503020204020204" pitchFamily="34" charset="-122"/>
                    <a:cs typeface="Times New Roman" panose="02020603050405020304" pitchFamily="18" charset="0"/>
                  </a:rPr>
                  <a:t>传递给Sigmoid 函数以获得概率值：</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ea typeface="微软雅黑" panose="020B0503020204020204" pitchFamily="34" charset="-122"/>
                          <a:cs typeface="Cambria Math" panose="02040503050406030204" pitchFamily="18" charset="0"/>
                        </a:rPr>
                        <m:t>ℎ</m:t>
                      </m:r>
                      <m:r>
                        <a:rPr lang="en-US" altLang="zh-CN" i="1">
                          <a:latin typeface="Cambria Math" panose="02040503050406030204" pitchFamily="18" charset="0"/>
                          <a:ea typeface="MS Mincho" panose="02020609040205080304" charset="-128"/>
                          <a:cs typeface="Cambria Math" panose="02040503050406030204" pitchFamily="18" charset="0"/>
                        </a:rPr>
                        <m:t>(</m:t>
                      </m:r>
                      <m:r>
                        <a:rPr lang="en-US" altLang="zh-CN"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i="1">
                          <a:latin typeface="Cambria Math" panose="02040503050406030204" pitchFamily="18" charset="0"/>
                          <a:ea typeface="MS Mincho" panose="02020609040205080304" charset="-128"/>
                          <a:cs typeface="Cambria Math" panose="02040503050406030204" pitchFamily="18" charset="0"/>
                        </a:rPr>
                        <m:t>)=</m:t>
                      </m:r>
                      <m:r>
                        <a:rPr lang="zh-CN" altLang="en-US" i="1">
                          <a:solidFill>
                            <a:srgbClr val="FF0000"/>
                          </a:solidFill>
                          <a:latin typeface="Cambria Math" panose="02040503050406030204" pitchFamily="18" charset="0"/>
                          <a:ea typeface="MS Mincho" panose="02020609040205080304" charset="-128"/>
                          <a:cs typeface="Cambria Math" panose="02040503050406030204" pitchFamily="18" charset="0"/>
                        </a:rPr>
                        <m:t>𝜎</m:t>
                      </m:r>
                      <m:d>
                        <m:dPr>
                          <m:ctrlPr>
                            <a:rPr lang="en-US" altLang="zh-CN" i="1">
                              <a:latin typeface="Cambria Math" panose="02040503050406030204" pitchFamily="18" charset="0"/>
                              <a:ea typeface="微软雅黑" panose="020B0503020204020204" pitchFamily="34" charset="-122"/>
                              <a:cs typeface="Cambria Math" panose="02040503050406030204" pitchFamily="18" charset="0"/>
                            </a:rPr>
                          </m:ctrlPr>
                        </m:dPr>
                        <m:e>
                          <m:r>
                            <a:rPr lang="en-US" b="1" i="1">
                              <a:solidFill>
                                <a:srgbClr val="0000FF"/>
                              </a:solidFill>
                              <a:latin typeface="Cambria Math" panose="02040503050406030204" pitchFamily="18" charset="0"/>
                              <a:ea typeface="微软雅黑" panose="020B0503020204020204" pitchFamily="34" charset="-122"/>
                              <a:cs typeface="Cambria Math" panose="02040503050406030204" pitchFamily="18" charset="0"/>
                            </a:rPr>
                            <m:t>𝒚</m:t>
                          </m:r>
                        </m:e>
                      </m:d>
                      <m:r>
                        <a:rPr lang="en-US" altLang="zh-CN" b="1" i="1">
                          <a:latin typeface="Cambria Math" panose="02040503050406030204" pitchFamily="18" charset="0"/>
                          <a:ea typeface="MS Mincho" panose="02020609040205080304" charset="-128"/>
                          <a:cs typeface="Cambria Math" panose="02040503050406030204" pitchFamily="18" charset="0"/>
                        </a:rPr>
                        <m:t>=</m:t>
                      </m:r>
                      <m:f>
                        <m:f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b="1" i="1">
                              <a:latin typeface="Cambria Math" panose="02040503050406030204" pitchFamily="18" charset="0"/>
                              <a:ea typeface="微软雅黑" panose="020B0503020204020204" pitchFamily="34" charset="-122"/>
                              <a:cs typeface="Cambria Math" panose="02040503050406030204" pitchFamily="18" charset="0"/>
                            </a:rPr>
                            <m:t>𝟏</m:t>
                          </m:r>
                        </m:num>
                        <m:den>
                          <m:r>
                            <a:rPr lang="en-US" altLang="zh-CN" b="1" i="1">
                              <a:latin typeface="Cambria Math" panose="02040503050406030204" pitchFamily="18" charset="0"/>
                              <a:ea typeface="微软雅黑" panose="020B0503020204020204" pitchFamily="34" charset="-122"/>
                              <a:cs typeface="Cambria Math" panose="02040503050406030204" pitchFamily="18" charset="0"/>
                            </a:rPr>
                            <m:t>𝟏</m:t>
                          </m:r>
                          <m:r>
                            <a:rPr lang="en-US" altLang="zh-CN" b="1" i="1">
                              <a:latin typeface="Cambria Math" panose="02040503050406030204" pitchFamily="18" charset="0"/>
                              <a:ea typeface="MS Mincho" panose="02020609040205080304" charset="-128"/>
                              <a:cs typeface="Cambria Math" panose="02040503050406030204" pitchFamily="18" charset="0"/>
                            </a:rPr>
                            <m:t>+</m:t>
                          </m:r>
                          <m:sSup>
                            <m:sSup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b="1" i="1">
                                  <a:latin typeface="Cambria Math" panose="02040503050406030204" pitchFamily="18" charset="0"/>
                                  <a:ea typeface="微软雅黑" panose="020B0503020204020204" pitchFamily="34" charset="-122"/>
                                  <a:cs typeface="Cambria Math" panose="02040503050406030204" pitchFamily="18" charset="0"/>
                                </a:rPr>
                                <m:t>𝒆</m:t>
                              </m:r>
                            </m:e>
                            <m:sup>
                              <m:r>
                                <a:rPr lang="en-US" altLang="zh-CN" b="1" i="1">
                                  <a:latin typeface="Cambria Math" panose="02040503050406030204" pitchFamily="18" charset="0"/>
                                  <a:ea typeface="MS Mincho" panose="02020609040205080304" charset="-128"/>
                                  <a:cs typeface="Cambria Math" panose="02040503050406030204" pitchFamily="18" charset="0"/>
                                </a:rPr>
                                <m:t>−</m:t>
                              </m:r>
                              <m:r>
                                <a:rPr lang="en-US" altLang="zh-CN" b="1" i="1">
                                  <a:latin typeface="Cambria Math" panose="02040503050406030204" pitchFamily="18" charset="0"/>
                                  <a:ea typeface="微软雅黑" panose="020B0503020204020204" pitchFamily="34" charset="-122"/>
                                  <a:cs typeface="Cambria Math" panose="02040503050406030204" pitchFamily="18" charset="0"/>
                                </a:rPr>
                                <m:t>𝒚</m:t>
                              </m:r>
                            </m:sup>
                          </m:sSup>
                        </m:den>
                      </m:f>
                    </m:oMath>
                  </m:oMathPara>
                </a14:m>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这里的 σ(</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 是 Sigmoid 函数，将 </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 映射到 [0, 1] 的区间。</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）决策边界</a:t>
                </a:r>
                <a:r>
                  <a:rPr lang="zh-CN" altLang="en-US">
                    <a:latin typeface="Times New Roman" panose="02020603050405020304" pitchFamily="18" charset="0"/>
                    <a:ea typeface="微软雅黑" panose="020B0503020204020204" pitchFamily="34" charset="-122"/>
                    <a:cs typeface="Times New Roman" panose="02020603050405020304" pitchFamily="18" charset="0"/>
                  </a:rPr>
                  <a:t>：最后，通过对比</a:t>
                </a:r>
                <a:r>
                  <a:rPr lang="en-US" altLang="zh-CN">
                    <a:latin typeface="Times New Roman" panose="02020603050405020304" pitchFamily="18" charset="0"/>
                    <a:ea typeface="微软雅黑" panose="020B0503020204020204" pitchFamily="34" charset="-122"/>
                    <a:cs typeface="Times New Roman" panose="02020603050405020304" pitchFamily="18" charset="0"/>
                  </a:rPr>
                  <a:t>h(x)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和决策边界的大小，将数据分类两类</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593090" y="2226310"/>
                <a:ext cx="10731500" cy="2948940"/>
              </a:xfrm>
              <a:prstGeom prst="rect">
                <a:avLst/>
              </a:prstGeom>
              <a:blipFill rotWithShape="1">
                <a:blip r:embed="rId1"/>
                <a:stretch>
                  <a:fillRect/>
                </a:stretch>
              </a:blipFill>
            </p:spPr>
            <p:txBody>
              <a:bodyPr/>
              <a:lstStyle/>
              <a:p>
                <a:r>
                  <a:rPr lang="zh-CN" altLang="en-US">
                    <a:noFill/>
                  </a:rPr>
                  <a:t> </a:t>
                </a:r>
              </a:p>
            </p:txBody>
          </p:sp>
        </mc:Fallback>
      </mc:AlternateContent>
      <p:cxnSp>
        <p:nvCxnSpPr>
          <p:cNvPr id="9" name="直接箭头连接符 8"/>
          <p:cNvCxnSpPr/>
          <p:nvPr/>
        </p:nvCxnSpPr>
        <p:spPr>
          <a:xfrm>
            <a:off x="2981325" y="1913890"/>
            <a:ext cx="803910" cy="381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0" name="矩形 9"/>
          <p:cNvSpPr/>
          <p:nvPr/>
        </p:nvSpPr>
        <p:spPr>
          <a:xfrm>
            <a:off x="9628505" y="1718945"/>
            <a:ext cx="1325880" cy="355600"/>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ltLang="en-US">
                <a:solidFill>
                  <a:schemeClr val="tx1"/>
                </a:solidFill>
              </a:rPr>
              <a:t>类别</a:t>
            </a:r>
            <a:r>
              <a:rPr lang="en-US" altLang="zh-CN" i="1">
                <a:solidFill>
                  <a:schemeClr val="tx1"/>
                </a:solidFill>
                <a:latin typeface="Times New Roman" panose="02020603050405020304" pitchFamily="18" charset="0"/>
                <a:cs typeface="Times New Roman" panose="02020603050405020304" pitchFamily="18" charset="0"/>
              </a:rPr>
              <a:t>y</a:t>
            </a:r>
            <a:endParaRPr lang="en-US" altLang="zh-CN" i="1">
              <a:solidFill>
                <a:schemeClr val="tx1"/>
              </a:solidFill>
              <a:latin typeface="Times New Roman" panose="02020603050405020304" pitchFamily="18" charset="0"/>
              <a:cs typeface="Times New Roman" panose="02020603050405020304" pitchFamily="18" charset="0"/>
            </a:endParaRPr>
          </a:p>
        </p:txBody>
      </p:sp>
      <p:cxnSp>
        <p:nvCxnSpPr>
          <p:cNvPr id="12" name="直接箭头连接符 11"/>
          <p:cNvCxnSpPr>
            <a:stCxn id="6" idx="3"/>
            <a:endCxn id="10" idx="1"/>
          </p:cNvCxnSpPr>
          <p:nvPr/>
        </p:nvCxnSpPr>
        <p:spPr>
          <a:xfrm>
            <a:off x="8326120" y="1896745"/>
            <a:ext cx="1302385" cy="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8411845" y="1518920"/>
            <a:ext cx="1216660" cy="368300"/>
          </a:xfrm>
          <a:prstGeom prst="rect">
            <a:avLst/>
          </a:prstGeom>
          <a:noFill/>
          <a:extLst>
            <a:ext uri="{909E8E84-426E-40DD-AFC4-6F175D3DCCD1}">
              <a14:hiddenFill xmlns:a14="http://schemas.microsoft.com/office/drawing/2010/main">
                <a:solidFill>
                  <a:schemeClr val="accent5">
                    <a:lumMod val="40000"/>
                    <a:lumOff val="60000"/>
                  </a:schemeClr>
                </a:solidFill>
              </a14:hiddenFill>
            </a:ext>
          </a:extLst>
        </p:spPr>
        <p:txBody>
          <a:bodyPr wrap="square" rtlCol="0">
            <a:spAutoFit/>
          </a:bodyPr>
          <a:p>
            <a:r>
              <a:rPr lang="zh-CN" altLang="en-US">
                <a:solidFill>
                  <a:srgbClr val="FF0000"/>
                </a:solidFill>
                <a:latin typeface="+mj-ea"/>
                <a:ea typeface="+mj-ea"/>
              </a:rPr>
              <a:t>决策边界</a:t>
            </a:r>
            <a:endParaRPr lang="zh-CN" altLang="en-US" i="1">
              <a:solidFill>
                <a:srgbClr val="FF0000"/>
              </a:solidFill>
              <a:latin typeface="Cambria Math" panose="02040503050406030204" pitchFamily="18" charset="0"/>
              <a:ea typeface="MS Mincho" panose="02020609040205080304" charset="-128"/>
              <a:cs typeface="Cambria Math" panose="02040503050406030204" pitchFamily="18" charset="0"/>
            </a:endParaRPr>
          </a:p>
        </p:txBody>
      </p:sp>
      <p:sp>
        <p:nvSpPr>
          <p:cNvPr id="15" name="文本框 14"/>
          <p:cNvSpPr txBox="1"/>
          <p:nvPr/>
        </p:nvSpPr>
        <p:spPr>
          <a:xfrm>
            <a:off x="2523490" y="5671820"/>
            <a:ext cx="1861820" cy="368300"/>
          </a:xfrm>
          <a:prstGeom prst="rect">
            <a:avLst/>
          </a:prstGeom>
          <a:solidFill>
            <a:srgbClr val="F9C28A"/>
          </a:solidFill>
        </p:spPr>
        <p:txBody>
          <a:bodyPr wrap="square" rtlCol="0" anchor="t">
            <a:spAutoFit/>
          </a:bodyPr>
          <a:p>
            <a:pPr algn="l"/>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rPr>
              <a:t>0.5</a:t>
            </a:r>
            <a:r>
              <a:rPr lang="zh-CN" altLang="en-US" sz="1800">
                <a:latin typeface="Times New Roman" panose="02020603050405020304" pitchFamily="18" charset="0"/>
                <a:ea typeface="微软雅黑" panose="020B0503020204020204" pitchFamily="34" charset="-122"/>
                <a:cs typeface="Times New Roman" panose="02020603050405020304" pitchFamily="18" charset="0"/>
                <a:sym typeface="+mn-ea"/>
              </a:rPr>
              <a:t>作为决策边界</a:t>
            </a:r>
            <a:endParaRPr lang="zh-CN" altLang="en-US" sz="180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cxnSp>
        <p:nvCxnSpPr>
          <p:cNvPr id="16" name="直接箭头连接符 15"/>
          <p:cNvCxnSpPr>
            <a:stCxn id="15" idx="3"/>
            <a:endCxn id="20" idx="1"/>
          </p:cNvCxnSpPr>
          <p:nvPr/>
        </p:nvCxnSpPr>
        <p:spPr>
          <a:xfrm flipV="1">
            <a:off x="4385310" y="5381625"/>
            <a:ext cx="927100" cy="474345"/>
          </a:xfrm>
          <a:prstGeom prst="straightConnector1">
            <a:avLst/>
          </a:prstGeom>
          <a:ln w="19050" cap="rnd">
            <a:solidFill>
              <a:schemeClr val="tx1"/>
            </a:solidFill>
            <a:prstDash val="sysDash"/>
            <a:round/>
            <a:headEnd type="none"/>
            <a:tailEnd type="triangle"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a:endCxn id="24" idx="1"/>
          </p:cNvCxnSpPr>
          <p:nvPr/>
        </p:nvCxnSpPr>
        <p:spPr>
          <a:xfrm>
            <a:off x="4376420" y="5862320"/>
            <a:ext cx="946785" cy="361950"/>
          </a:xfrm>
          <a:prstGeom prst="straightConnector1">
            <a:avLst/>
          </a:prstGeom>
          <a:ln w="19050">
            <a:solidFill>
              <a:schemeClr val="tx1"/>
            </a:solidFill>
            <a:prstDash val="sysDash"/>
            <a:headEnd type="none"/>
            <a:tailEnd type="triangle" w="med" len="med"/>
          </a:ln>
        </p:spPr>
        <p:style>
          <a:lnRef idx="2">
            <a:schemeClr val="accent1"/>
          </a:lnRef>
          <a:fillRef idx="0">
            <a:srgbClr val="FFFFFF"/>
          </a:fillRef>
          <a:effectRef idx="0">
            <a:srgbClr val="FFFFFF"/>
          </a:effectRef>
          <a:fontRef idx="minor">
            <a:schemeClr val="tx1"/>
          </a:fontRef>
        </p:style>
      </p:cxnSp>
      <p:sp>
        <p:nvSpPr>
          <p:cNvPr id="20" name="文本框 19"/>
          <p:cNvSpPr txBox="1"/>
          <p:nvPr>
            <p:custDataLst>
              <p:tags r:id="rId2"/>
            </p:custDataLst>
          </p:nvPr>
        </p:nvSpPr>
        <p:spPr>
          <a:xfrm>
            <a:off x="5312410" y="5197475"/>
            <a:ext cx="1687830" cy="368300"/>
          </a:xfrm>
          <a:prstGeom prst="rect">
            <a:avLst/>
          </a:prstGeom>
          <a:solidFill>
            <a:srgbClr val="F9C28A"/>
          </a:solidFill>
        </p:spPr>
        <p:txBody>
          <a:bodyPr wrap="square" rtlCol="0" anchor="t">
            <a:spAutoFit/>
          </a:bodyPr>
          <a:p>
            <a:pPr algn="l"/>
            <a:r>
              <a:rPr lang="en-US" altLang="zh-CN" sz="1800" i="1">
                <a:latin typeface="Times New Roman" panose="02020603050405020304" pitchFamily="18" charset="0"/>
                <a:ea typeface="微软雅黑" panose="020B0503020204020204" pitchFamily="34" charset="-122"/>
                <a:cs typeface="Times New Roman" panose="02020603050405020304" pitchFamily="18" charset="0"/>
                <a:sym typeface="+mn-ea"/>
              </a:rPr>
              <a:t>h</a:t>
            </a: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rPr>
              <a:t>≥ 0.5</a:t>
            </a:r>
            <a:endPar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2" name="右箭头 21"/>
          <p:cNvSpPr/>
          <p:nvPr>
            <p:custDataLst>
              <p:tags r:id="rId3"/>
            </p:custDataLst>
          </p:nvPr>
        </p:nvSpPr>
        <p:spPr>
          <a:xfrm>
            <a:off x="6537325" y="5266690"/>
            <a:ext cx="361950" cy="229235"/>
          </a:xfrm>
          <a:prstGeom prst="rightArrow">
            <a:avLst/>
          </a:prstGeom>
          <a:noFill/>
          <a:ln w="25400" cap="flat" cmpd="sng">
            <a:solidFill>
              <a:srgbClr val="FF0000"/>
            </a:solidFill>
            <a:prstDash val="solid"/>
            <a:round/>
          </a:ln>
        </p:spPr>
        <p:txBody>
          <a:bodyPr anchor="ctr"/>
          <a:p>
            <a:endParaRPr lang="zh-CN" altLang="en-US"/>
          </a:p>
        </p:txBody>
      </p:sp>
      <p:sp>
        <p:nvSpPr>
          <p:cNvPr id="23" name="文本框 22"/>
          <p:cNvSpPr txBox="1"/>
          <p:nvPr>
            <p:custDataLst>
              <p:tags r:id="rId4"/>
            </p:custDataLst>
          </p:nvPr>
        </p:nvSpPr>
        <p:spPr>
          <a:xfrm>
            <a:off x="7000240" y="5197475"/>
            <a:ext cx="1590675" cy="368300"/>
          </a:xfrm>
          <a:prstGeom prst="rect">
            <a:avLst/>
          </a:prstGeom>
        </p:spPr>
        <p:style>
          <a:lnRef idx="0">
            <a:srgbClr val="FFFFFF"/>
          </a:lnRef>
          <a:fillRef idx="1">
            <a:schemeClr val="accent1"/>
          </a:fillRef>
          <a:effectRef idx="0">
            <a:srgbClr val="FFFFFF"/>
          </a:effectRef>
          <a:fontRef idx="minor">
            <a:schemeClr val="lt1"/>
          </a:fontRef>
        </p:style>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pitchFamily="34" charset="-122"/>
              </a:rPr>
              <a:t>正样本：</a:t>
            </a:r>
            <a:r>
              <a:rPr lang="en-US" altLang="zh-CN" sz="1800">
                <a:latin typeface="Arial" panose="020B0604020202020204" pitchFamily="34" charset="0"/>
                <a:ea typeface="微软雅黑" panose="020B0503020204020204" pitchFamily="34" charset="-122"/>
              </a:rPr>
              <a:t>y=1</a:t>
            </a:r>
            <a:endParaRPr lang="en-US" altLang="zh-CN" sz="1800">
              <a:latin typeface="Arial" panose="020B0604020202020204" pitchFamily="34" charset="0"/>
              <a:ea typeface="微软雅黑" panose="020B0503020204020204" pitchFamily="34" charset="-122"/>
            </a:endParaRPr>
          </a:p>
        </p:txBody>
      </p:sp>
      <p:sp>
        <p:nvSpPr>
          <p:cNvPr id="24" name="文本框 23"/>
          <p:cNvSpPr txBox="1"/>
          <p:nvPr>
            <p:custDataLst>
              <p:tags r:id="rId5"/>
            </p:custDataLst>
          </p:nvPr>
        </p:nvSpPr>
        <p:spPr>
          <a:xfrm>
            <a:off x="5323205" y="6040120"/>
            <a:ext cx="1687830" cy="368300"/>
          </a:xfrm>
          <a:prstGeom prst="rect">
            <a:avLst/>
          </a:prstGeom>
          <a:solidFill>
            <a:srgbClr val="F9C28A"/>
          </a:solidFill>
        </p:spPr>
        <p:txBody>
          <a:bodyPr wrap="square" rtlCol="0" anchor="t">
            <a:spAutoFit/>
          </a:bodyPr>
          <a:p>
            <a:pPr algn="l"/>
            <a:r>
              <a:rPr lang="en-US" altLang="zh-CN" sz="1800" i="1">
                <a:latin typeface="Times New Roman" panose="02020603050405020304" pitchFamily="18" charset="0"/>
                <a:ea typeface="微软雅黑" panose="020B0503020204020204" pitchFamily="34" charset="-122"/>
                <a:cs typeface="Times New Roman" panose="02020603050405020304" pitchFamily="18" charset="0"/>
                <a:sym typeface="+mn-ea"/>
              </a:rPr>
              <a:t>h</a:t>
            </a: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rPr>
              <a:t>) &lt; 0.5</a:t>
            </a:r>
            <a:endParaRPr lang="en-US" altLang="zh-CN" sz="180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5" name="右箭头 24"/>
          <p:cNvSpPr/>
          <p:nvPr>
            <p:custDataLst>
              <p:tags r:id="rId6"/>
            </p:custDataLst>
          </p:nvPr>
        </p:nvSpPr>
        <p:spPr>
          <a:xfrm>
            <a:off x="6548120" y="6120765"/>
            <a:ext cx="361950" cy="229235"/>
          </a:xfrm>
          <a:prstGeom prst="rightArrow">
            <a:avLst/>
          </a:prstGeom>
          <a:noFill/>
          <a:ln w="25400" cap="flat" cmpd="sng">
            <a:solidFill>
              <a:srgbClr val="FF0000"/>
            </a:solidFill>
            <a:prstDash val="solid"/>
            <a:round/>
          </a:ln>
        </p:spPr>
        <p:txBody>
          <a:bodyPr anchor="ctr"/>
          <a:p>
            <a:endParaRPr lang="zh-CN" altLang="en-US"/>
          </a:p>
        </p:txBody>
      </p:sp>
      <p:sp>
        <p:nvSpPr>
          <p:cNvPr id="26" name="文本框 25"/>
          <p:cNvSpPr txBox="1"/>
          <p:nvPr>
            <p:custDataLst>
              <p:tags r:id="rId7"/>
            </p:custDataLst>
          </p:nvPr>
        </p:nvSpPr>
        <p:spPr>
          <a:xfrm>
            <a:off x="7000240" y="6038850"/>
            <a:ext cx="1590675" cy="368300"/>
          </a:xfrm>
          <a:prstGeom prst="rect">
            <a:avLst/>
          </a:prstGeom>
          <a:solidFill>
            <a:srgbClr val="7030A0"/>
          </a:solidFill>
        </p:spPr>
        <p:style>
          <a:lnRef idx="0">
            <a:srgbClr val="FFFFFF"/>
          </a:lnRef>
          <a:fillRef idx="1">
            <a:schemeClr val="accent1"/>
          </a:fillRef>
          <a:effectRef idx="0">
            <a:srgbClr val="FFFFFF"/>
          </a:effectRef>
          <a:fontRef idx="minor">
            <a:schemeClr val="lt1"/>
          </a:fontRef>
        </p:style>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pitchFamily="34" charset="-122"/>
              </a:rPr>
              <a:t>负样本：</a:t>
            </a:r>
            <a:r>
              <a:rPr lang="en-US" altLang="zh-CN" sz="1800">
                <a:latin typeface="Arial" panose="020B0604020202020204" pitchFamily="34" charset="0"/>
                <a:ea typeface="微软雅黑" panose="020B0503020204020204" pitchFamily="34" charset="-122"/>
              </a:rPr>
              <a:t>y=0</a:t>
            </a:r>
            <a:endParaRPr lang="en-US" altLang="zh-CN" sz="1800">
              <a:latin typeface="Arial" panose="020B0604020202020204" pitchFamily="34" charset="0"/>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301365" y="3103245"/>
            <a:ext cx="4986020" cy="3414395"/>
          </a:xfrm>
          <a:prstGeom prst="rect">
            <a:avLst/>
          </a:prstGeom>
        </p:spPr>
      </p:pic>
      <p:sp>
        <p:nvSpPr>
          <p:cNvPr id="3" name="标题 2"/>
          <p:cNvSpPr>
            <a:spLocks noGrp="1"/>
          </p:cNvSpPr>
          <p:nvPr>
            <p:ph type="title"/>
          </p:nvPr>
        </p:nvSpPr>
        <p:spPr/>
        <p:txBody>
          <a:bodyPr/>
          <a:lstStyle/>
          <a:p>
            <a:r>
              <a:rPr lang="zh-CN" altLang="en-US" dirty="0">
                <a:sym typeface="+mn-ea"/>
              </a:rPr>
              <a:t>逻辑回归：二分类问题</a:t>
            </a: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326390" y="1527175"/>
                <a:ext cx="10161905" cy="3364865"/>
              </a:xfrm>
              <a:prstGeom prst="rect">
                <a:avLst/>
              </a:prstGeom>
              <a:noFill/>
            </p:spPr>
            <p:txBody>
              <a:bodyPr wrap="square" rtlCol="0" anchor="t">
                <a:spAutoFit/>
              </a:bodyPr>
              <a:p>
                <a:pPr marL="313055" lvl="0" indent="-285750" latinLnBrk="0">
                  <a:lnSpc>
                    <a:spcPct val="150000"/>
                  </a:lnSpc>
                  <a:buFont typeface="Arial" panose="020B0604020202020204" pitchFamily="34" charset="0"/>
                  <a:buChar char="•"/>
                </a:pPr>
                <a:r>
                  <a:rPr lang="zh-CN" altLang="en-US">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用于将线性组合的结果映射到 (0, 1) 的概率范围，其公式为</a:t>
                </a:r>
                <a:endParaRPr lang="zh-CN" altLang="en-US">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7305" lvl="0" indent="0" algn="ctr" latinLnBrk="0">
                  <a:lnSpc>
                    <a:spcPct val="150000"/>
                  </a:lnSpc>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ea typeface="MS Mincho" panose="02020609040205080304" charset="-128"/>
                          <a:cs typeface="Cambria Math" panose="02040503050406030204" pitchFamily="18" charset="0"/>
                        </a:rPr>
                        <m:t>𝜎</m:t>
                      </m:r>
                      <m:r>
                        <a:rPr lang="en-US" altLang="zh-CN" i="1">
                          <a:latin typeface="Cambria Math" panose="02040503050406030204" pitchFamily="18" charset="0"/>
                          <a:ea typeface="MS Mincho" panose="02020609040205080304" charset="-128"/>
                          <a:cs typeface="Cambria Math" panose="02040503050406030204" pitchFamily="18" charset="0"/>
                        </a:rPr>
                        <m:t>(</m:t>
                      </m:r>
                      <m:r>
                        <a:rPr lang="en-US" altLang="zh-CN" i="1">
                          <a:latin typeface="Cambria Math" panose="02040503050406030204" pitchFamily="18" charset="0"/>
                          <a:ea typeface="MS Mincho" panose="02020609040205080304" charset="-128"/>
                          <a:cs typeface="Cambria Math" panose="02040503050406030204" pitchFamily="18" charset="0"/>
                        </a:rPr>
                        <m:t>𝑥</m:t>
                      </m:r>
                      <m:r>
                        <a:rPr lang="en-US" altLang="zh-CN" i="1">
                          <a:latin typeface="Cambria Math" panose="02040503050406030204" pitchFamily="18" charset="0"/>
                          <a:ea typeface="MS Mincho" panose="02020609040205080304" charset="-128"/>
                          <a:cs typeface="Cambria Math" panose="02040503050406030204" pitchFamily="18" charset="0"/>
                        </a:rPr>
                        <m:t>)</m:t>
                      </m:r>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f>
                        <m:f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b="1" i="1">
                              <a:latin typeface="Cambria Math" panose="02040503050406030204" pitchFamily="18" charset="0"/>
                              <a:ea typeface="微软雅黑" panose="020B0503020204020204" pitchFamily="34" charset="-122"/>
                              <a:cs typeface="Cambria Math" panose="02040503050406030204" pitchFamily="18" charset="0"/>
                            </a:rPr>
                            <m:t>𝟏</m:t>
                          </m:r>
                        </m:num>
                        <m:den>
                          <m:r>
                            <a:rPr lang="en-US" altLang="zh-CN" b="1" i="1">
                              <a:latin typeface="Cambria Math" panose="02040503050406030204" pitchFamily="18" charset="0"/>
                              <a:ea typeface="微软雅黑" panose="020B0503020204020204" pitchFamily="34" charset="-122"/>
                              <a:cs typeface="Cambria Math" panose="02040503050406030204" pitchFamily="18" charset="0"/>
                            </a:rPr>
                            <m:t>𝟏</m:t>
                          </m:r>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sSup>
                            <m:sSupPr>
                              <m:ctrlPr>
                                <a:rPr lang="en-US" altLang="zh-CN" b="1" i="1">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b="1" i="1">
                                  <a:latin typeface="Cambria Math" panose="02040503050406030204" pitchFamily="18" charset="0"/>
                                  <a:ea typeface="微软雅黑" panose="020B0503020204020204" pitchFamily="34" charset="-122"/>
                                  <a:cs typeface="Cambria Math" panose="02040503050406030204" pitchFamily="18" charset="0"/>
                                </a:rPr>
                                <m:t>𝒆</m:t>
                              </m:r>
                            </m:e>
                            <m:sup>
                              <m:r>
                                <a:rPr lang="en-US" altLang="zh-CN" b="1" i="1">
                                  <a:latin typeface="Cambria Math" panose="02040503050406030204" pitchFamily="18" charset="0"/>
                                  <a:ea typeface="微软雅黑" panose="020B0503020204020204" pitchFamily="34" charset="-122"/>
                                  <a:cs typeface="Cambria Math" panose="02040503050406030204" pitchFamily="18" charset="0"/>
                                </a:rPr>
                                <m:t>−</m:t>
                              </m:r>
                              <m:r>
                                <a:rPr lang="en-US" altLang="zh-CN" b="1" i="1">
                                  <a:latin typeface="Cambria Math" panose="02040503050406030204" pitchFamily="18" charset="0"/>
                                  <a:ea typeface="微软雅黑" panose="020B0503020204020204" pitchFamily="34" charset="-122"/>
                                  <a:cs typeface="Cambria Math" panose="02040503050406030204" pitchFamily="18" charset="0"/>
                                </a:rPr>
                                <m:t>𝒙</m:t>
                              </m:r>
                            </m:sup>
                          </m:sSup>
                        </m:den>
                      </m:f>
                    </m:oMath>
                  </m:oMathPara>
                </a14:m>
                <a:endParaRPr lang="en-US" altLang="zh-CN" b="1" i="1">
                  <a:latin typeface="Cambria Math" panose="02040503050406030204" pitchFamily="18" charset="0"/>
                  <a:ea typeface="微软雅黑" panose="020B0503020204020204" pitchFamily="34" charset="-122"/>
                  <a:cs typeface="Cambria Math" panose="02040503050406030204" pitchFamily="18" charset="0"/>
                </a:endParaRPr>
              </a:p>
              <a:p>
                <a:pPr marL="285750" lvl="0" indent="-285750" latinLnBrk="0">
                  <a:lnSpc>
                    <a:spcPct val="150000"/>
                  </a:lnSpc>
                  <a:buFont typeface="微软雅黑" panose="020B0503020204020204" pitchFamily="34" charset="-122"/>
                  <a:buChar char="-"/>
                </a:pPr>
                <a14:m>
                  <m:oMath xmlns:m="http://schemas.openxmlformats.org/officeDocument/2006/math">
                    <m:r>
                      <a:rPr lang="en-US" i="1">
                        <a:solidFill>
                          <a:schemeClr val="tx1"/>
                        </a:solidFill>
                        <a:latin typeface="Cambria Math" panose="02040503050406030204" pitchFamily="18" charset="0"/>
                        <a:cs typeface="Cambria Math" panose="02040503050406030204" pitchFamily="18" charset="0"/>
                      </a:rPr>
                      <m:t>𝑥</m:t>
                    </m:r>
                  </m:oMath>
                </a14:m>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：取值</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0" indent="-285750" latinLnBrk="0">
                  <a:lnSpc>
                    <a:spcPct val="150000"/>
                  </a:lnSpc>
                  <a:buFont typeface="微软雅黑" panose="020B0503020204020204" pitchFamily="34" charset="-122"/>
                  <a:buChar cha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y</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：取值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1)</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13055" lvl="0" indent="-285750" latinLnBrk="0">
                  <a:lnSpc>
                    <a:spcPct val="150000"/>
                  </a:lnSpc>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marL="313055" lvl="0" indent="-285750" latinLnBrk="0">
                  <a:lnSpc>
                    <a:spcPct val="150000"/>
                  </a:lnSpc>
                  <a:buFont typeface="Arial" panose="020B0604020202020204" pitchFamily="34" charset="0"/>
                  <a:buChar char="•"/>
                </a:pPr>
                <a:endPar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lvl="0" indent="-285750" latinLnBrk="0">
                  <a:lnSpc>
                    <a:spcPct val="150000"/>
                  </a:lnSpc>
                  <a:buFont typeface="微软雅黑" panose="020B0503020204020204" pitchFamily="34" charset="-122"/>
                  <a:buChar char="-"/>
                </a:pPr>
                <a:endParaRPr lang="zh-CN" altLang="en-US"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326390" y="1527175"/>
                <a:ext cx="10161905" cy="3364865"/>
              </a:xfrm>
              <a:prstGeom prst="rect">
                <a:avLst/>
              </a:prstGeom>
              <a:blipFill rotWithShape="1">
                <a:blip r:embed="rId2"/>
                <a:stretch>
                  <a:fillRect/>
                </a:stretch>
              </a:blipFill>
            </p:spPr>
            <p:txBody>
              <a:bodyPr/>
              <a:lstStyle/>
              <a:p>
                <a:r>
                  <a:rPr lang="zh-CN" altLang="en-US">
                    <a:noFill/>
                  </a:rPr>
                  <a:t> </a:t>
                </a:r>
              </a:p>
            </p:txBody>
          </p:sp>
        </mc:Fallback>
      </mc:AlternateContent>
      <p:sp>
        <p:nvSpPr>
          <p:cNvPr id="11" name="圆角矩形 10"/>
          <p:cNvSpPr/>
          <p:nvPr/>
        </p:nvSpPr>
        <p:spPr>
          <a:xfrm>
            <a:off x="254635" y="1028700"/>
            <a:ext cx="219075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en-US" altLang="zh-CN" sz="2000" dirty="0" smtClean="0">
                <a:latin typeface="Cambria Math" panose="02040503050406030204" pitchFamily="18" charset="0"/>
                <a:ea typeface="微软雅黑" panose="020B0503020204020204" pitchFamily="34" charset="-122"/>
                <a:cs typeface="Cambria Math" panose="02040503050406030204" pitchFamily="18" charset="0"/>
              </a:rPr>
              <a:t>sigmoid</a:t>
            </a: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函数</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逻辑回归：二分类问题</a:t>
            </a:r>
            <a:endParaRPr lang="zh-CN" altLang="en-US" dirty="0"/>
          </a:p>
        </p:txBody>
      </p:sp>
      <p:pic>
        <p:nvPicPr>
          <p:cNvPr id="100" name="图片 99"/>
          <p:cNvPicPr/>
          <p:nvPr/>
        </p:nvPicPr>
        <p:blipFill>
          <a:blip r:embed="rId1"/>
          <a:srcRect t="22804" r="14901"/>
          <a:stretch>
            <a:fillRect/>
          </a:stretch>
        </p:blipFill>
        <p:spPr>
          <a:xfrm>
            <a:off x="762000" y="3259455"/>
            <a:ext cx="9717405" cy="2510790"/>
          </a:xfrm>
          <a:prstGeom prst="rect">
            <a:avLst/>
          </a:prstGeom>
          <a:noFill/>
          <a:ln w="9525">
            <a:noFill/>
          </a:ln>
        </p:spPr>
      </p:pic>
      <p:sp>
        <p:nvSpPr>
          <p:cNvPr id="11" name="圆角矩形 10"/>
          <p:cNvSpPr/>
          <p:nvPr/>
        </p:nvSpPr>
        <p:spPr>
          <a:xfrm>
            <a:off x="327025" y="1118870"/>
            <a:ext cx="200215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举个</a:t>
            </a: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例子</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2" name="矩形 1"/>
          <p:cNvSpPr/>
          <p:nvPr/>
        </p:nvSpPr>
        <p:spPr>
          <a:xfrm>
            <a:off x="1383030" y="2075180"/>
            <a:ext cx="1471295" cy="354965"/>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ltLang="en-US">
                <a:solidFill>
                  <a:schemeClr val="tx1"/>
                </a:solidFill>
              </a:rPr>
              <a:t>输入：</a:t>
            </a:r>
            <a:r>
              <a:rPr lang="en-US" altLang="zh-CN">
                <a:solidFill>
                  <a:schemeClr val="tx1"/>
                </a:solidFill>
                <a:sym typeface="+mn-ea"/>
              </a:rPr>
              <a:t>x</a:t>
            </a:r>
            <a:endParaRPr lang="zh-CN" altLang="en-US">
              <a:solidFill>
                <a:schemeClr val="tx1"/>
              </a:solidFill>
            </a:endParaRPr>
          </a:p>
        </p:txBody>
      </p:sp>
      <p:sp>
        <p:nvSpPr>
          <p:cNvPr id="6" name="矩形 5"/>
          <p:cNvSpPr/>
          <p:nvPr/>
        </p:nvSpPr>
        <p:spPr>
          <a:xfrm>
            <a:off x="6873240" y="2075180"/>
            <a:ext cx="1325880" cy="355600"/>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ltLang="en-US">
                <a:solidFill>
                  <a:schemeClr val="tx1"/>
                </a:solidFill>
              </a:rPr>
              <a:t>概率值</a:t>
            </a:r>
            <a:endParaRPr lang="en-US" altLang="zh-CN">
              <a:solidFill>
                <a:schemeClr val="tx1"/>
              </a:solidFill>
            </a:endParaRPr>
          </a:p>
        </p:txBody>
      </p:sp>
      <p:cxnSp>
        <p:nvCxnSpPr>
          <p:cNvPr id="4" name="直接箭头连接符 3"/>
          <p:cNvCxnSpPr/>
          <p:nvPr/>
        </p:nvCxnSpPr>
        <p:spPr>
          <a:xfrm flipV="1">
            <a:off x="5418455" y="2243455"/>
            <a:ext cx="1454785" cy="762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5618480" y="1896110"/>
            <a:ext cx="1216660" cy="368300"/>
          </a:xfrm>
          <a:prstGeom prst="rect">
            <a:avLst/>
          </a:prstGeom>
          <a:noFill/>
          <a:extLst>
            <a:ext uri="{909E8E84-426E-40DD-AFC4-6F175D3DCCD1}">
              <a14:hiddenFill xmlns:a14="http://schemas.microsoft.com/office/drawing/2010/main">
                <a:solidFill>
                  <a:schemeClr val="accent5">
                    <a:lumMod val="40000"/>
                    <a:lumOff val="60000"/>
                  </a:schemeClr>
                </a:solidFill>
              </a14:hiddenFill>
            </a:ext>
          </a:extLst>
        </p:spPr>
        <p:txBody>
          <a:bodyPr wrap="square" rtlCol="0">
            <a:spAutoFit/>
          </a:bodyPr>
          <a:p>
            <a:r>
              <a:rPr lang="zh-CN" altLang="en-US">
                <a:solidFill>
                  <a:srgbClr val="FF0000"/>
                </a:solidFill>
                <a:latin typeface="+mj-ea"/>
                <a:ea typeface="+mj-ea"/>
              </a:rPr>
              <a:t>逻辑函数</a:t>
            </a:r>
            <a:endParaRPr lang="zh-CN" altLang="en-US" i="1">
              <a:solidFill>
                <a:srgbClr val="FF0000"/>
              </a:solidFill>
              <a:latin typeface="Cambria Math" panose="02040503050406030204" pitchFamily="18" charset="0"/>
              <a:ea typeface="MS Mincho" panose="02020609040205080304" charset="-128"/>
              <a:cs typeface="Cambria Math" panose="02040503050406030204" pitchFamily="18" charset="0"/>
            </a:endParaRPr>
          </a:p>
        </p:txBody>
      </p:sp>
      <p:sp>
        <p:nvSpPr>
          <p:cNvPr id="7" name="矩形 6"/>
          <p:cNvSpPr/>
          <p:nvPr/>
        </p:nvSpPr>
        <p:spPr>
          <a:xfrm>
            <a:off x="3658235" y="2074545"/>
            <a:ext cx="1760220" cy="354965"/>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solidFill>
                  <a:schemeClr val="tx1"/>
                </a:solidFill>
              </a:rPr>
              <a:t>线性回归结果</a:t>
            </a:r>
            <a:endParaRPr lang="en-US" altLang="zh-CN">
              <a:solidFill>
                <a:schemeClr val="tx1"/>
              </a:solidFill>
            </a:endParaRPr>
          </a:p>
        </p:txBody>
      </p:sp>
      <p:cxnSp>
        <p:nvCxnSpPr>
          <p:cNvPr id="9" name="直接箭头连接符 8"/>
          <p:cNvCxnSpPr/>
          <p:nvPr/>
        </p:nvCxnSpPr>
        <p:spPr>
          <a:xfrm>
            <a:off x="2854325" y="2270125"/>
            <a:ext cx="803910" cy="381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0" name="矩形 9"/>
          <p:cNvSpPr/>
          <p:nvPr/>
        </p:nvSpPr>
        <p:spPr>
          <a:xfrm>
            <a:off x="9501505" y="2075180"/>
            <a:ext cx="1325880" cy="355600"/>
          </a:xfrm>
          <a:prstGeom prst="rect">
            <a:avLst/>
          </a:prstGeom>
          <a:solidFill>
            <a:schemeClr val="accent5">
              <a:lumMod val="40000"/>
              <a:lumOff val="60000"/>
            </a:schemeClr>
          </a:solidFill>
        </p:spPr>
        <p:style>
          <a:lnRef idx="0">
            <a:srgbClr val="FFFFFF"/>
          </a:lnRef>
          <a:fillRef idx="1">
            <a:schemeClr val="accent1"/>
          </a:fillRef>
          <a:effectRef idx="0">
            <a:srgbClr val="FFFFFF"/>
          </a:effectRef>
          <a:fontRef idx="minor">
            <a:schemeClr val="lt1"/>
          </a:fontRef>
        </p:style>
        <p:txBody>
          <a:bodyPr anchor="ctr"/>
          <a:p>
            <a:pPr algn="ctr"/>
            <a:r>
              <a:rPr lang="zh-CN" altLang="en-US">
                <a:solidFill>
                  <a:schemeClr val="tx1"/>
                </a:solidFill>
              </a:rPr>
              <a:t>类别</a:t>
            </a:r>
            <a:endParaRPr lang="en-US" altLang="zh-CN">
              <a:solidFill>
                <a:schemeClr val="tx1"/>
              </a:solidFill>
            </a:endParaRPr>
          </a:p>
        </p:txBody>
      </p:sp>
      <p:cxnSp>
        <p:nvCxnSpPr>
          <p:cNvPr id="12" name="直接箭头连接符 11"/>
          <p:cNvCxnSpPr>
            <a:stCxn id="6" idx="3"/>
            <a:endCxn id="10" idx="1"/>
          </p:cNvCxnSpPr>
          <p:nvPr/>
        </p:nvCxnSpPr>
        <p:spPr>
          <a:xfrm>
            <a:off x="8199120" y="2252980"/>
            <a:ext cx="1302385" cy="0"/>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8284845" y="1875155"/>
            <a:ext cx="1216660" cy="368300"/>
          </a:xfrm>
          <a:prstGeom prst="rect">
            <a:avLst/>
          </a:prstGeom>
          <a:noFill/>
          <a:extLst>
            <a:ext uri="{909E8E84-426E-40DD-AFC4-6F175D3DCCD1}">
              <a14:hiddenFill xmlns:a14="http://schemas.microsoft.com/office/drawing/2010/main">
                <a:solidFill>
                  <a:schemeClr val="accent5">
                    <a:lumMod val="40000"/>
                    <a:lumOff val="60000"/>
                  </a:schemeClr>
                </a:solidFill>
              </a14:hiddenFill>
            </a:ext>
          </a:extLst>
        </p:spPr>
        <p:txBody>
          <a:bodyPr wrap="square" rtlCol="0">
            <a:spAutoFit/>
          </a:bodyPr>
          <a:p>
            <a:r>
              <a:rPr lang="zh-CN" altLang="en-US">
                <a:solidFill>
                  <a:srgbClr val="FF0000"/>
                </a:solidFill>
                <a:latin typeface="+mj-ea"/>
                <a:ea typeface="+mj-ea"/>
              </a:rPr>
              <a:t>决策边界</a:t>
            </a:r>
            <a:endParaRPr lang="zh-CN" altLang="en-US" i="1">
              <a:solidFill>
                <a:srgbClr val="FF0000"/>
              </a:solidFill>
              <a:latin typeface="Cambria Math" panose="02040503050406030204" pitchFamily="18" charset="0"/>
              <a:ea typeface="MS Mincho" panose="02020609040205080304" charset="-128"/>
              <a:cs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23545" y="1746250"/>
                <a:ext cx="11107420" cy="1367790"/>
              </a:xfrm>
            </p:spPr>
            <p:txBody>
              <a:bodyPr/>
              <a:lstStyle/>
              <a:p>
                <a:pPr lvl="0">
                  <a:lnSpc>
                    <a:spcPct val="150000"/>
                  </a:lnSpc>
                </a:pPr>
                <a:r>
                  <a:rPr lang="zh-CN" altLang="en-US">
                    <a:sym typeface="+mn-ea"/>
                  </a:rPr>
                  <a:t>衡量的是模型预测概率与真实标签之间的差异</a:t>
                </a:r>
                <a:endParaRPr lang="zh-CN" altLang="en-US"/>
              </a:p>
              <a:p>
                <a:pPr lvl="1">
                  <a:lnSpc>
                    <a:spcPct val="150000"/>
                  </a:lnSpc>
                </a:pPr>
                <a:r>
                  <a:rPr lang="zh-CN" altLang="en-US" dirty="0" smtClean="0">
                    <a:solidFill>
                      <a:srgbClr val="7030A0"/>
                    </a:solidFill>
                    <a:sym typeface="+mn-ea"/>
                  </a:rPr>
                  <a:t>分类结果</a:t>
                </a:r>
                <a:r>
                  <a:rPr lang="en-US" altLang="zh-CN" dirty="0" smtClean="0">
                    <a:solidFill>
                      <a:srgbClr val="7030A0"/>
                    </a:solidFill>
                    <a:sym typeface="+mn-ea"/>
                  </a:rPr>
                  <a:t>=</a:t>
                </a:r>
                <a:r>
                  <a:rPr lang="zh-CN" altLang="en-US" dirty="0" smtClean="0">
                    <a:solidFill>
                      <a:srgbClr val="7030A0"/>
                    </a:solidFill>
                    <a:sym typeface="+mn-ea"/>
                  </a:rPr>
                  <a:t>真实结果</a:t>
                </a:r>
                <a:r>
                  <a:rPr lang="zh-CN" altLang="en-US" dirty="0" smtClean="0">
                    <a:solidFill>
                      <a:schemeClr val="tx1"/>
                    </a:solidFill>
                    <a:sym typeface="+mn-ea"/>
                  </a:rPr>
                  <a:t>，</a:t>
                </a:r>
                <a:r>
                  <a:rPr lang="zh-CN" altLang="en-US" dirty="0" smtClean="0">
                    <a:solidFill>
                      <a:schemeClr val="tx1"/>
                    </a:solidFill>
                    <a:sym typeface="+mn-ea"/>
                  </a:rPr>
                  <a:t>代价函数值应该</a:t>
                </a:r>
                <a:r>
                  <a:rPr lang="zh-CN" altLang="en-US" dirty="0" smtClean="0">
                    <a:solidFill>
                      <a:srgbClr val="7030A0"/>
                    </a:solidFill>
                    <a:sym typeface="+mn-ea"/>
                  </a:rPr>
                  <a:t>很小</a:t>
                </a:r>
                <a:r>
                  <a:rPr lang="zh-CN" altLang="en-US" dirty="0" smtClean="0">
                    <a:solidFill>
                      <a:schemeClr val="tx1"/>
                    </a:solidFill>
                    <a:sym typeface="+mn-ea"/>
                  </a:rPr>
                  <a:t>。</a:t>
                </a:r>
                <a:endParaRPr lang="zh-CN" altLang="en-US" dirty="0" smtClean="0">
                  <a:solidFill>
                    <a:schemeClr val="tx1"/>
                  </a:solidFill>
                  <a:sym typeface="+mn-ea"/>
                </a:endParaRPr>
              </a:p>
              <a:p>
                <a:pPr lvl="1">
                  <a:lnSpc>
                    <a:spcPct val="150000"/>
                  </a:lnSpc>
                </a:pPr>
                <a:r>
                  <a:rPr lang="zh-CN" altLang="en-US" dirty="0" smtClean="0">
                    <a:solidFill>
                      <a:srgbClr val="7030A0"/>
                    </a:solidFill>
                    <a:sym typeface="+mn-ea"/>
                  </a:rPr>
                  <a:t>分类结果</a:t>
                </a:r>
                <a:r>
                  <a:rPr lang="en-US" altLang="zh-CN" dirty="0" smtClean="0">
                    <a:solidFill>
                      <a:srgbClr val="7030A0"/>
                    </a:solidFill>
                    <a:sym typeface="+mn-ea"/>
                  </a:rPr>
                  <a:t>≠</a:t>
                </a:r>
                <a:r>
                  <a:rPr lang="zh-CN" altLang="en-US" dirty="0" smtClean="0">
                    <a:solidFill>
                      <a:srgbClr val="7030A0"/>
                    </a:solidFill>
                    <a:sym typeface="+mn-ea"/>
                  </a:rPr>
                  <a:t>真实结果</a:t>
                </a:r>
                <a:r>
                  <a:rPr lang="zh-CN" altLang="en-US" dirty="0" smtClean="0">
                    <a:solidFill>
                      <a:schemeClr val="tx1"/>
                    </a:solidFill>
                    <a:sym typeface="+mn-ea"/>
                  </a:rPr>
                  <a:t>，</a:t>
                </a:r>
                <a:r>
                  <a:rPr lang="zh-CN" altLang="en-US" dirty="0" smtClean="0">
                    <a:solidFill>
                      <a:schemeClr val="tx1"/>
                    </a:solidFill>
                    <a:sym typeface="+mn-ea"/>
                  </a:rPr>
                  <a:t>代价函数值应该</a:t>
                </a:r>
                <a:r>
                  <a:rPr lang="zh-CN" altLang="en-US" dirty="0" smtClean="0">
                    <a:solidFill>
                      <a:srgbClr val="7030A0"/>
                    </a:solidFill>
                    <a:sym typeface="+mn-ea"/>
                  </a:rPr>
                  <a:t>很大</a:t>
                </a:r>
                <a:r>
                  <a:rPr lang="zh-CN" altLang="en-US" dirty="0" smtClean="0">
                    <a:solidFill>
                      <a:schemeClr val="tx1"/>
                    </a:solidFill>
                    <a:sym typeface="+mn-ea"/>
                  </a:rPr>
                  <a:t>。</a:t>
                </a:r>
                <a:endParaRPr lang="en-US" altLang="zh-CN" dirty="0" smtClean="0">
                  <a:solidFill>
                    <a:schemeClr val="tx1"/>
                  </a:solidFill>
                </a:endParaRPr>
              </a:p>
              <a:p>
                <a:pPr lvl="2">
                  <a:lnSpc>
                    <a:spcPct val="150000"/>
                  </a:lnSpc>
                </a:pPr>
                <a:endParaRPr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lang="en-US" altLang="zh-CN" i="1" dirty="0">
                          <a:latin typeface="Cambria Math" panose="02040503050406030204" pitchFamily="18" charset="0"/>
                          <a:cs typeface="Cambria Math" panose="02040503050406030204" pitchFamily="18" charset="0"/>
                        </a:rPr>
                        <m:t>𝐽</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𝜃</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m:t>
                      </m:r>
                      <m:f>
                        <m:fPr>
                          <m:ctrlPr>
                            <a:rPr lang="en-US" altLang="zh-CN" i="1" dirty="0">
                              <a:latin typeface="Cambria Math" panose="02040503050406030204" pitchFamily="18" charset="0"/>
                              <a:cs typeface="Cambria Math" panose="02040503050406030204" pitchFamily="18" charset="0"/>
                            </a:rPr>
                          </m:ctrlPr>
                        </m:fPr>
                        <m:num>
                          <m:r>
                            <a:rPr lang="en-US" altLang="zh-CN" i="1" dirty="0">
                              <a:latin typeface="Cambria Math" panose="02040503050406030204" pitchFamily="18" charset="0"/>
                              <a:cs typeface="Cambria Math" panose="02040503050406030204" pitchFamily="18" charset="0"/>
                            </a:rPr>
                            <m:t>1</m:t>
                          </m:r>
                        </m:num>
                        <m:den>
                          <m:r>
                            <a:rPr lang="en-US" altLang="zh-CN" i="1" dirty="0">
                              <a:latin typeface="Cambria Math" panose="02040503050406030204" pitchFamily="18" charset="0"/>
                              <a:cs typeface="Cambria Math" panose="02040503050406030204" pitchFamily="18" charset="0"/>
                            </a:rPr>
                            <m:t>𝑚</m:t>
                          </m:r>
                        </m:den>
                      </m:f>
                      <m:nary>
                        <m:naryPr>
                          <m:chr m:val="∑"/>
                          <m:limLoc m:val="undOvr"/>
                          <m:ctrlPr>
                            <a:rPr lang="en-US" altLang="zh-CN" i="1" dirty="0">
                              <a:latin typeface="Cambria Math" panose="02040503050406030204" pitchFamily="18" charset="0"/>
                              <a:cs typeface="Cambria Math" panose="02040503050406030204" pitchFamily="18" charset="0"/>
                            </a:rPr>
                          </m:ctrlPr>
                        </m:naryPr>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up>
                          <m:r>
                            <a:rPr lang="en-US" altLang="zh-CN" i="1" dirty="0">
                              <a:latin typeface="Cambria Math" panose="02040503050406030204" pitchFamily="18" charset="0"/>
                              <a:cs typeface="Cambria Math" panose="02040503050406030204" pitchFamily="18" charset="0"/>
                            </a:rPr>
                            <m:t>𝑚</m:t>
                          </m:r>
                        </m:sup>
                        <m:e>
                          <m:d>
                            <m:dPr>
                              <m:begChr m:val="["/>
                              <m:endChr m:val="]"/>
                              <m:ctrlPr>
                                <a:rPr lang="en-US" altLang="zh-CN" i="1" dirty="0">
                                  <a:latin typeface="Cambria Math" panose="02040503050406030204" pitchFamily="18" charset="0"/>
                                  <a:cs typeface="Cambria Math" panose="02040503050406030204" pitchFamily="18" charset="0"/>
                                </a:rPr>
                              </m:ctrlPr>
                            </m:dPr>
                            <m:e>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𝑦</m:t>
                                  </m:r>
                                </m:e>
                                <m: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sup>
                              </m:sSup>
                              <m:r>
                                <a:rPr lang="en-US" altLang="zh-CN" i="1" dirty="0">
                                  <a:latin typeface="Cambria Math" panose="02040503050406030204" pitchFamily="18" charset="0"/>
                                  <a:cs typeface="Cambria Math" panose="02040503050406030204" pitchFamily="18" charset="0"/>
                                </a:rPr>
                                <m:t>𝑙𝑜𝑔</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ℎ</m:t>
                              </m:r>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𝑥</m:t>
                                  </m:r>
                                </m:e>
                                <m:sup>
                                  <m:r>
                                    <a:rPr lang="en-US" altLang="zh-CN" i="1" dirty="0">
                                      <a:latin typeface="Cambria Math" panose="02040503050406030204" pitchFamily="18" charset="0"/>
                                      <a:cs typeface="Cambria Math" panose="02040503050406030204" pitchFamily="18" charset="0"/>
                                    </a:rPr>
                                    <m:t>𝑖</m:t>
                                  </m:r>
                                </m:sup>
                              </m:s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𝑦</m:t>
                                  </m:r>
                                </m:e>
                                <m: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sup>
                              </m:s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𝑙𝑜𝑔</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ℎ</m:t>
                              </m:r>
                              <m:r>
                                <a:rPr lang="en-US" altLang="zh-CN" i="1" dirty="0">
                                  <a:latin typeface="Cambria Math" panose="02040503050406030204" pitchFamily="18" charset="0"/>
                                  <a:cs typeface="Cambria Math" panose="02040503050406030204" pitchFamily="18" charset="0"/>
                                </a:rPr>
                                <m:t>(</m:t>
                              </m:r>
                              <m:sSup>
                                <m:sSupPr>
                                  <m:ctrlPr>
                                    <a:rPr lang="en-US" altLang="zh-CN" i="1" dirty="0">
                                      <a:latin typeface="Cambria Math" panose="02040503050406030204" pitchFamily="18" charset="0"/>
                                      <a:cs typeface="Cambria Math" panose="02040503050406030204" pitchFamily="18" charset="0"/>
                                    </a:rPr>
                                  </m:ctrlPr>
                                </m:sSupPr>
                                <m:e>
                                  <m:r>
                                    <a:rPr lang="en-US" altLang="zh-CN" i="1" dirty="0">
                                      <a:latin typeface="Cambria Math" panose="02040503050406030204" pitchFamily="18" charset="0"/>
                                      <a:cs typeface="Cambria Math" panose="02040503050406030204" pitchFamily="18" charset="0"/>
                                    </a:rPr>
                                    <m:t>𝑥</m:t>
                                  </m:r>
                                </m:e>
                                <m:sup>
                                  <m:r>
                                    <a:rPr lang="en-US" altLang="zh-CN" i="1" dirty="0">
                                      <a:latin typeface="Cambria Math" panose="02040503050406030204" pitchFamily="18" charset="0"/>
                                      <a:cs typeface="Cambria Math" panose="02040503050406030204" pitchFamily="18" charset="0"/>
                                    </a:rPr>
                                    <m:t>𝑖</m:t>
                                  </m:r>
                                </m:sup>
                              </m:sSup>
                              <m:r>
                                <a:rPr lang="en-US" altLang="zh-CN" i="1" dirty="0">
                                  <a:latin typeface="Cambria Math" panose="02040503050406030204" pitchFamily="18" charset="0"/>
                                  <a:cs typeface="Cambria Math" panose="02040503050406030204" pitchFamily="18" charset="0"/>
                                </a:rPr>
                                <m:t>))</m:t>
                              </m:r>
                            </m:e>
                          </m:d>
                        </m:e>
                      </m:nary>
                    </m:oMath>
                  </m:oMathPara>
                </a14:m>
                <a:endParaRPr lang="en-US" altLang="zh-CN" i="1" dirty="0">
                  <a:latin typeface="Cambria Math" panose="02040503050406030204" pitchFamily="18" charset="0"/>
                  <a:cs typeface="Cambria Math" panose="02040503050406030204" pitchFamily="18" charset="0"/>
                </a:endParaRPr>
              </a:p>
              <a:p>
                <a:pPr>
                  <a:lnSpc>
                    <a:spcPct val="150000"/>
                  </a:lnSpc>
                  <a:buFont typeface="微软雅黑" panose="020B0503020204020204" pitchFamily="34" charset="-122"/>
                  <a:buChar char="-"/>
                </a:pPr>
                <a:r>
                  <a:rPr lang="en-US" altLang="zh-CN" sz="1600" dirty="0"/>
                  <a:t>x</a:t>
                </a:r>
                <a:r>
                  <a:rPr lang="zh-CN" altLang="en-US" sz="1600" dirty="0"/>
                  <a:t>：输入</a:t>
                </a:r>
                <a:r>
                  <a:rPr lang="zh-CN" altLang="en-US" sz="1600" dirty="0"/>
                  <a:t>的特征数据</a:t>
                </a:r>
                <a:endParaRPr lang="en-US" altLang="zh-CN" sz="1600" dirty="0"/>
              </a:p>
              <a:p>
                <a:pPr lvl="0">
                  <a:lnSpc>
                    <a:spcPct val="150000"/>
                  </a:lnSpc>
                  <a:buFont typeface="微软雅黑" panose="020B0503020204020204" pitchFamily="34" charset="-122"/>
                  <a:buChar char="-"/>
                </a:pPr>
                <a14:m>
                  <m:oMath xmlns:m="http://schemas.openxmlformats.org/officeDocument/2006/math">
                    <m:r>
                      <a:rPr lang="en-US" altLang="zh-CN" sz="1600" i="1" dirty="0">
                        <a:latin typeface="Cambria Math" panose="02040503050406030204" pitchFamily="18" charset="0"/>
                        <a:cs typeface="Cambria Math" panose="02040503050406030204" pitchFamily="18" charset="0"/>
                      </a:rPr>
                      <m:t>ℎ</m:t>
                    </m:r>
                    <m:r>
                      <a:rPr lang="en-US" altLang="zh-CN" sz="1600" i="1" dirty="0">
                        <a:latin typeface="Cambria Math" panose="02040503050406030204" pitchFamily="18" charset="0"/>
                        <a:cs typeface="Cambria Math" panose="02040503050406030204" pitchFamily="18" charset="0"/>
                      </a:rPr>
                      <m:t>(</m:t>
                    </m:r>
                    <m:sSup>
                      <m:sSupPr>
                        <m:ctrlPr>
                          <a:rPr lang="en-US" altLang="zh-CN" sz="1600" i="1" dirty="0">
                            <a:latin typeface="Cambria Math" panose="02040503050406030204" pitchFamily="18" charset="0"/>
                            <a:cs typeface="Cambria Math" panose="02040503050406030204" pitchFamily="18" charset="0"/>
                          </a:rPr>
                        </m:ctrlPr>
                      </m:sSupPr>
                      <m:e>
                        <m:r>
                          <a:rPr lang="en-US" altLang="zh-CN" sz="1600" i="1" dirty="0">
                            <a:latin typeface="Cambria Math" panose="02040503050406030204" pitchFamily="18" charset="0"/>
                            <a:cs typeface="Cambria Math" panose="02040503050406030204" pitchFamily="18" charset="0"/>
                          </a:rPr>
                          <m:t>𝑥</m:t>
                        </m:r>
                      </m:e>
                      <m:sup>
                        <m:r>
                          <a:rPr lang="en-US" altLang="zh-CN" sz="1600" i="1" dirty="0">
                            <a:latin typeface="Cambria Math" panose="02040503050406030204" pitchFamily="18" charset="0"/>
                            <a:cs typeface="Cambria Math" panose="02040503050406030204" pitchFamily="18" charset="0"/>
                          </a:rPr>
                          <m:t>𝑖</m:t>
                        </m:r>
                      </m:sup>
                    </m:sSup>
                    <m:r>
                      <a:rPr lang="en-US" altLang="zh-CN" sz="1600" i="1" dirty="0">
                        <a:latin typeface="Cambria Math" panose="02040503050406030204" pitchFamily="18" charset="0"/>
                        <a:cs typeface="Cambria Math" panose="02040503050406030204" pitchFamily="18" charset="0"/>
                      </a:rPr>
                      <m:t>)：</m:t>
                    </m:r>
                  </m:oMath>
                </a14:m>
                <a:r>
                  <a:rPr lang="zh-CN" altLang="en-US" sz="1600" dirty="0">
                    <a:latin typeface="Cambria Math" panose="02040503050406030204" pitchFamily="18" charset="0"/>
                    <a:cs typeface="Cambria Math" panose="02040503050406030204" pitchFamily="18" charset="0"/>
                    <a:sym typeface="+mn-ea"/>
                  </a:rPr>
                  <a:t>样本属于某个类别的概率</a:t>
                </a:r>
                <a:endParaRPr lang="zh-CN" altLang="en-US" sz="1600" dirty="0">
                  <a:latin typeface="Cambria Math" panose="02040503050406030204" pitchFamily="18" charset="0"/>
                  <a:cs typeface="Cambria Math" panose="02040503050406030204" pitchFamily="18" charset="0"/>
                </a:endParaRPr>
              </a:p>
              <a:p>
                <a:pPr lvl="0">
                  <a:lnSpc>
                    <a:spcPct val="150000"/>
                  </a:lnSpc>
                  <a:buFont typeface="微软雅黑" panose="020B0503020204020204" pitchFamily="34" charset="-122"/>
                  <a:buChar char="-"/>
                </a:pPr>
                <a:r>
                  <a:rPr lang="en-US" altLang="zh-CN" sz="1600" i="1" dirty="0">
                    <a:sym typeface="+mn-ea"/>
                  </a:rPr>
                  <a:t>y</a:t>
                </a:r>
                <a:r>
                  <a:rPr lang="zh-CN" altLang="en-US" sz="1600" dirty="0">
                    <a:latin typeface="Cambria Math" panose="02040503050406030204" pitchFamily="18" charset="0"/>
                    <a:cs typeface="Cambria Math" panose="02040503050406030204" pitchFamily="18" charset="0"/>
                    <a:sym typeface="+mn-ea"/>
                  </a:rPr>
                  <a:t>：样本的标签</a:t>
                </a:r>
                <a:endParaRPr lang="zh-CN" altLang="en-US" sz="1600" i="1" dirty="0" smtClean="0">
                  <a:latin typeface="Cambria Math" panose="02040503050406030204" pitchFamily="18" charset="0"/>
                  <a:cs typeface="Cambria Math" panose="02040503050406030204" pitchFamily="18" charset="0"/>
                </a:endParaRPr>
              </a:p>
              <a:p>
                <a:pPr marL="0" indent="0">
                  <a:lnSpc>
                    <a:spcPct val="150000"/>
                  </a:lnSpc>
                  <a:buNone/>
                </a:pPr>
                <a:endParaRPr lang="zh-CN" altLang="en-US" dirty="0">
                  <a:solidFill>
                    <a:srgbClr val="0000FF"/>
                  </a:solidFill>
                  <a:latin typeface="Cambria Math" panose="02040503050406030204" pitchFamily="18" charset="0"/>
                  <a:cs typeface="Cambria Math" panose="02040503050406030204" pitchFamily="18" charset="0"/>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23545" y="1746250"/>
                <a:ext cx="11107420" cy="1367790"/>
              </a:xfrm>
              <a:blipFill rotWithShape="1">
                <a:blip r:embed="rId1"/>
                <a:stretch>
                  <a:fillRect b="-23918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逻辑回归：二分类问题</a:t>
            </a:r>
            <a:endParaRPr lang="zh-CN" altLang="en-US" dirty="0"/>
          </a:p>
        </p:txBody>
      </p:sp>
      <p:sp>
        <p:nvSpPr>
          <p:cNvPr id="11" name="圆角矩形 10"/>
          <p:cNvSpPr/>
          <p:nvPr/>
        </p:nvSpPr>
        <p:spPr>
          <a:xfrm>
            <a:off x="254635" y="1028700"/>
            <a:ext cx="219075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代价函数</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4" name="文本框 3"/>
          <p:cNvSpPr txBox="1"/>
          <p:nvPr/>
        </p:nvSpPr>
        <p:spPr>
          <a:xfrm>
            <a:off x="423545" y="3284855"/>
            <a:ext cx="2055495" cy="368300"/>
          </a:xfrm>
          <a:prstGeom prst="rect">
            <a:avLst/>
          </a:prstGeom>
          <a:solidFill>
            <a:schemeClr val="accent5">
              <a:lumMod val="60000"/>
              <a:lumOff val="40000"/>
            </a:schemeClr>
          </a:solidFill>
        </p:spPr>
        <p:txBody>
          <a:bodyPr wrap="square" rtlCol="0">
            <a:spAutoFit/>
          </a:bodyPr>
          <a:p>
            <a:r>
              <a:rPr lang="zh-CN" altLang="en-US">
                <a:latin typeface="微软雅黑" panose="020B0503020204020204" pitchFamily="34" charset="-122"/>
                <a:ea typeface="微软雅黑" panose="020B0503020204020204" pitchFamily="34" charset="-122"/>
              </a:rPr>
              <a:t>交叉熵损失函数：</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DIAGRAM_VIRTUALLY_FRAME" val="{&quot;height&quot;:323.75000000000006,&quot;left&quot;:178.5,&quot;top&quot;:106.12503937007872,&quot;width&quot;:520.1250393700788}"/>
</p:tagLst>
</file>

<file path=ppt/tags/tag10.xml><?xml version="1.0" encoding="utf-8"?>
<p:tagLst xmlns:p="http://schemas.openxmlformats.org/presentationml/2006/main">
  <p:tag name="KSO_WM_DIAGRAM_VIRTUALLY_FRAME" val="{&quot;height&quot;:112.6,&quot;left&quot;:278.05,&quot;top&quot;:283.55,&quot;width&quot;:205.2}"/>
</p:tagLst>
</file>

<file path=ppt/tags/tag11.xml><?xml version="1.0" encoding="utf-8"?>
<p:tagLst xmlns:p="http://schemas.openxmlformats.org/presentationml/2006/main">
  <p:tag name="KSO_WM_DIAGRAM_VIRTUALLY_FRAME" val="{&quot;height&quot;:112.6,&quot;left&quot;:278.05,&quot;top&quot;:283.55,&quot;width&quot;:205.2}"/>
</p:tagLst>
</file>

<file path=ppt/tags/tag12.xml><?xml version="1.0" encoding="utf-8"?>
<p:tagLst xmlns:p="http://schemas.openxmlformats.org/presentationml/2006/main">
  <p:tag name="KSO_WM_DIAGRAM_VIRTUALLY_FRAME" val="{&quot;height&quot;:112.6,&quot;left&quot;:278.05,&quot;top&quot;:283.55,&quot;width&quot;:205.2}"/>
</p:tagLst>
</file>

<file path=ppt/tags/tag13.xml><?xml version="1.0" encoding="utf-8"?>
<p:tagLst xmlns:p="http://schemas.openxmlformats.org/presentationml/2006/main">
  <p:tag name="KSO_WM_DIAGRAM_VIRTUALLY_FRAME" val="{&quot;height&quot;:323.75000000000006,&quot;left&quot;:178.5,&quot;top&quot;:106.12503937007872,&quot;width&quot;:520.1250393700788}"/>
</p:tagLst>
</file>

<file path=ppt/tags/tag14.xml><?xml version="1.0" encoding="utf-8"?>
<p:tagLst xmlns:p="http://schemas.openxmlformats.org/presentationml/2006/main">
  <p:tag name="KSO_WM_DIAGRAM_VIRTUALLY_FRAME" val="{&quot;height&quot;:323.75000000000006,&quot;left&quot;:178.5,&quot;top&quot;:106.12503937007872,&quot;width&quot;:520.1250393700788}"/>
</p:tagLst>
</file>

<file path=ppt/tags/tag15.xml><?xml version="1.0" encoding="utf-8"?>
<p:tagLst xmlns:p="http://schemas.openxmlformats.org/presentationml/2006/main">
  <p:tag name="KSO_WM_DIAGRAM_VIRTUALLY_FRAME" val="{&quot;height&quot;:323.75000000000006,&quot;left&quot;:178.5,&quot;top&quot;:106.12503937007872,&quot;width&quot;:520.1250393700788}"/>
</p:tagLst>
</file>

<file path=ppt/tags/tag16.xml><?xml version="1.0" encoding="utf-8"?>
<p:tagLst xmlns:p="http://schemas.openxmlformats.org/presentationml/2006/main">
  <p:tag name="KSO_WM_DIAGRAM_VIRTUALLY_FRAME" val="{&quot;height&quot;:323.75000000000006,&quot;left&quot;:178.5,&quot;top&quot;:106.12503937007872,&quot;width&quot;:520.1250393700788}"/>
</p:tagLst>
</file>

<file path=ppt/tags/tag17.xml><?xml version="1.0" encoding="utf-8"?>
<p:tagLst xmlns:p="http://schemas.openxmlformats.org/presentationml/2006/main">
  <p:tag name="KSO_WM_DIAGRAM_VIRTUALLY_FRAME" val="{&quot;height&quot;:323.75000000000006,&quot;left&quot;:178.5,&quot;top&quot;:106.12503937007872,&quot;width&quot;:520.1250393700788}"/>
</p:tagLst>
</file>

<file path=ppt/tags/tag18.xml><?xml version="1.0" encoding="utf-8"?>
<p:tagLst xmlns:p="http://schemas.openxmlformats.org/presentationml/2006/main">
  <p:tag name="KSO_WM_DIAGRAM_VIRTUALLY_FRAME" val="{&quot;height&quot;:323.75000000000006,&quot;left&quot;:178.5,&quot;top&quot;:106.12503937007872,&quot;width&quot;:520.1250393700788}"/>
</p:tagLst>
</file>

<file path=ppt/tags/tag19.xml><?xml version="1.0" encoding="utf-8"?>
<p:tagLst xmlns:p="http://schemas.openxmlformats.org/presentationml/2006/main">
  <p:tag name="commondata" val="eyJoZGlkIjoiMTZkYjg0N2JiYWNhNTQ5NzI1NWQ0NDkwNzA4NjVlODcifQ=="/>
</p:tagLst>
</file>

<file path=ppt/tags/tag2.xml><?xml version="1.0" encoding="utf-8"?>
<p:tagLst xmlns:p="http://schemas.openxmlformats.org/presentationml/2006/main">
  <p:tag name="KSO_WM_DIAGRAM_VIRTUALLY_FRAME" val="{&quot;height&quot;:323.75000000000006,&quot;left&quot;:178.5,&quot;top&quot;:106.12503937007872,&quot;width&quot;:520.1250393700788}"/>
</p:tagLst>
</file>

<file path=ppt/tags/tag3.xml><?xml version="1.0" encoding="utf-8"?>
<p:tagLst xmlns:p="http://schemas.openxmlformats.org/presentationml/2006/main">
  <p:tag name="KSO_WM_DIAGRAM_VIRTUALLY_FRAME" val="{&quot;height&quot;:323.75000000000006,&quot;left&quot;:178.5,&quot;top&quot;:106.12503937007872,&quot;width&quot;:520.1250393700788}"/>
</p:tagLst>
</file>

<file path=ppt/tags/tag4.xml><?xml version="1.0" encoding="utf-8"?>
<p:tagLst xmlns:p="http://schemas.openxmlformats.org/presentationml/2006/main">
  <p:tag name="KSO_WM_DIAGRAM_VIRTUALLY_FRAME" val="{&quot;height&quot;:323.75000000000006,&quot;left&quot;:178.5,&quot;top&quot;:106.12503937007872,&quot;width&quot;:520.1250393700788}"/>
</p:tagLst>
</file>

<file path=ppt/tags/tag5.xml><?xml version="1.0" encoding="utf-8"?>
<p:tagLst xmlns:p="http://schemas.openxmlformats.org/presentationml/2006/main">
  <p:tag name="KSO_WM_DIAGRAM_VIRTUALLY_FRAME" val="{&quot;height&quot;:323.75000000000006,&quot;left&quot;:178.5,&quot;top&quot;:106.12503937007872,&quot;width&quot;:520.1250393700788}"/>
</p:tagLst>
</file>

<file path=ppt/tags/tag6.xml><?xml version="1.0" encoding="utf-8"?>
<p:tagLst xmlns:p="http://schemas.openxmlformats.org/presentationml/2006/main">
  <p:tag name="KSO_WM_DIAGRAM_VIRTUALLY_FRAME" val="{&quot;height&quot;:323.75000000000006,&quot;left&quot;:178.5,&quot;top&quot;:106.12503937007872,&quot;width&quot;:520.1250393700788}"/>
</p:tagLst>
</file>

<file path=ppt/tags/tag7.xml><?xml version="1.0" encoding="utf-8"?>
<p:tagLst xmlns:p="http://schemas.openxmlformats.org/presentationml/2006/main">
  <p:tag name="KSO_WM_DIAGRAM_VIRTUALLY_FRAME" val="{&quot;height&quot;:112.6,&quot;left&quot;:278.05,&quot;top&quot;:283.55,&quot;width&quot;:205.2}"/>
</p:tagLst>
</file>

<file path=ppt/tags/tag8.xml><?xml version="1.0" encoding="utf-8"?>
<p:tagLst xmlns:p="http://schemas.openxmlformats.org/presentationml/2006/main">
  <p:tag name="KSO_WM_DIAGRAM_VIRTUALLY_FRAME" val="{&quot;height&quot;:112.6,&quot;left&quot;:278.05,&quot;top&quot;:283.55,&quot;width&quot;:205.2}"/>
</p:tagLst>
</file>

<file path=ppt/tags/tag9.xml><?xml version="1.0" encoding="utf-8"?>
<p:tagLst xmlns:p="http://schemas.openxmlformats.org/presentationml/2006/main">
  <p:tag name="KSO_WM_DIAGRAM_VIRTUALLY_FRAME" val="{&quot;height&quot;:112.6,&quot;left&quot;:278.05,&quot;top&quot;:283.55,&quot;width&quot;:205.2}"/>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4333</Words>
  <Application>WPS 演示</Application>
  <PresentationFormat>宽屏</PresentationFormat>
  <Paragraphs>282</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宋体</vt:lpstr>
      <vt:lpstr>Wingdings</vt:lpstr>
      <vt:lpstr>黑体</vt:lpstr>
      <vt:lpstr>微软雅黑</vt:lpstr>
      <vt:lpstr>Arial Black</vt:lpstr>
      <vt:lpstr>Calibri</vt:lpstr>
      <vt:lpstr>Calibri</vt:lpstr>
      <vt:lpstr>Times New Roman</vt:lpstr>
      <vt:lpstr>等线</vt:lpstr>
      <vt:lpstr>Wingdings</vt:lpstr>
      <vt:lpstr>Cambria Math</vt:lpstr>
      <vt:lpstr>MS Mincho</vt:lpstr>
      <vt:lpstr>Arial Unicode MS</vt:lpstr>
      <vt:lpstr>楷体</vt:lpstr>
      <vt:lpstr>2_Office 主题</vt:lpstr>
      <vt:lpstr>PowerPoint 演示文稿</vt:lpstr>
      <vt:lpstr>二分类问题的经典算法</vt:lpstr>
      <vt:lpstr>逻辑回归</vt:lpstr>
      <vt:lpstr>目录</vt:lpstr>
      <vt:lpstr>逻辑回归：二分类问题</vt:lpstr>
      <vt:lpstr>逻辑回归：二分类问题</vt:lpstr>
      <vt:lpstr>逻辑回归：二分类问题</vt:lpstr>
      <vt:lpstr>逻辑回归：二分类问题</vt:lpstr>
      <vt:lpstr>逻辑回归：二分类问题</vt:lpstr>
      <vt:lpstr>逻辑回归：二分类问题</vt:lpstr>
      <vt:lpstr>逻辑回归：二分类问题</vt:lpstr>
      <vt:lpstr>逻辑回归：二分类问题</vt:lpstr>
      <vt:lpstr>案例1</vt:lpstr>
      <vt:lpstr>案例2</vt:lpstr>
      <vt:lpstr>目录</vt:lpstr>
      <vt:lpstr>逻辑回归：多分类问题</vt:lpstr>
      <vt:lpstr>逻辑回归：多分类问题</vt:lpstr>
      <vt:lpstr>逻辑回归：多分类问题</vt:lpstr>
      <vt:lpstr>Softmax回归</vt:lpstr>
      <vt:lpstr>Softmax回归</vt:lpstr>
      <vt:lpstr>Softmax回归</vt:lpstr>
      <vt:lpstr>Softmax回归</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498081096@qq.com</dc:creator>
  <cp:lastModifiedBy>一一</cp:lastModifiedBy>
  <cp:revision>483</cp:revision>
  <dcterms:created xsi:type="dcterms:W3CDTF">2018-01-08T07:09:00Z</dcterms:created>
  <dcterms:modified xsi:type="dcterms:W3CDTF">2024-10-14T06:44:24Z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A5CD83F333A64FEFB6C4588ABF29A7C5_13</vt:lpwstr>
  </property>
  <property fmtid="{D5CDD505-2E9C-101B-9397-08002B2CF9AE}" pid="3" name="KSOProductBuildVer">
    <vt:lpwstr>2052-12.1.0.18276</vt:lpwstr>
  </property>
</Properties>
</file>