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422" r:id="rId2"/>
    <p:sldId id="391" r:id="rId3"/>
    <p:sldId id="473" r:id="rId4"/>
    <p:sldId id="551" r:id="rId5"/>
    <p:sldId id="515" r:id="rId6"/>
    <p:sldId id="516" r:id="rId7"/>
    <p:sldId id="517" r:id="rId8"/>
    <p:sldId id="392" r:id="rId9"/>
    <p:sldId id="394" r:id="rId10"/>
    <p:sldId id="513" r:id="rId11"/>
    <p:sldId id="514" r:id="rId12"/>
    <p:sldId id="519" r:id="rId13"/>
    <p:sldId id="535" r:id="rId14"/>
    <p:sldId id="518" r:id="rId15"/>
    <p:sldId id="536" r:id="rId16"/>
    <p:sldId id="552" r:id="rId17"/>
    <p:sldId id="521" r:id="rId18"/>
    <p:sldId id="412" r:id="rId19"/>
    <p:sldId id="413" r:id="rId20"/>
    <p:sldId id="415" r:id="rId21"/>
    <p:sldId id="416" r:id="rId22"/>
    <p:sldId id="418" r:id="rId23"/>
    <p:sldId id="419" r:id="rId24"/>
    <p:sldId id="432" r:id="rId25"/>
    <p:sldId id="522" r:id="rId26"/>
    <p:sldId id="547" r:id="rId27"/>
    <p:sldId id="549" r:id="rId28"/>
    <p:sldId id="550" r:id="rId29"/>
  </p:sldIdLst>
  <p:sldSz cx="12192000" cy="6858000"/>
  <p:notesSz cx="6858000" cy="9144000"/>
  <p:custDataLst>
    <p:tags r:id="rId3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B3D9354D-BAD1-4CBD-B68C-548C1E98E4A2}">
          <p14:sldIdLst>
            <p14:sldId id="422"/>
            <p14:sldId id="391"/>
            <p14:sldId id="473"/>
            <p14:sldId id="551"/>
            <p14:sldId id="515"/>
            <p14:sldId id="516"/>
            <p14:sldId id="517"/>
            <p14:sldId id="392"/>
            <p14:sldId id="394"/>
            <p14:sldId id="513"/>
            <p14:sldId id="514"/>
            <p14:sldId id="519"/>
            <p14:sldId id="535"/>
            <p14:sldId id="518"/>
            <p14:sldId id="536"/>
            <p14:sldId id="552"/>
            <p14:sldId id="521"/>
            <p14:sldId id="412"/>
            <p14:sldId id="413"/>
            <p14:sldId id="415"/>
            <p14:sldId id="416"/>
            <p14:sldId id="418"/>
            <p14:sldId id="419"/>
            <p14:sldId id="432"/>
            <p14:sldId id="522"/>
            <p14:sldId id="547"/>
            <p14:sldId id="549"/>
            <p14:sldId id="550"/>
          </p14:sldIdLst>
        </p14:section>
        <p14:section name="无标题节" id="{4991F46E-110D-49BF-9D93-246EC74190A7}">
          <p14:sldIdLst/>
        </p14:section>
      </p14:sectionLst>
    </p:ext>
    <p:ext uri="{EFAFB233-063F-42B5-8137-9DF3F51BA10A}">
      <p15:sldGuideLst xmlns:p15="http://schemas.microsoft.com/office/powerpoint/2012/main">
        <p15:guide id="1" orient="horz" pos="2179" userDrawn="1">
          <p15:clr>
            <a:srgbClr val="A4A3A4"/>
          </p15:clr>
        </p15:guide>
        <p15:guide id="2" pos="37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05BCA"/>
    <a:srgbClr val="0B53BE"/>
    <a:srgbClr val="FFA20D"/>
    <a:srgbClr val="FFA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showGuides="1">
      <p:cViewPr varScale="1">
        <p:scale>
          <a:sx n="61" d="100"/>
          <a:sy n="61" d="100"/>
        </p:scale>
        <p:origin x="72" y="324"/>
      </p:cViewPr>
      <p:guideLst>
        <p:guide orient="horz" pos="2179"/>
        <p:guide pos="374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DD08292-C0AF-4055-8887-BDD459E972E8}" type="datetimeFigureOut">
              <a:rPr lang="zh-CN" altLang="en-US"/>
              <a:t>2024/10/16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a:defRPr/>
            </a:pPr>
            <a:fld id="{B66F588D-B1F7-47ED-9FE4-9E555EB1393B}"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日期占位符 29"/>
          <p:cNvSpPr>
            <a:spLocks noGrp="1"/>
          </p:cNvSpPr>
          <p:nvPr>
            <p:ph type="dt" sz="half" idx="10"/>
          </p:nvPr>
        </p:nvSpPr>
        <p:spPr>
          <a:xfrm>
            <a:off x="9447213" y="3771900"/>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F283DF7F-7FE6-4797-99A7-8705EECD749B}" type="datetimeFigureOut">
              <a:rPr lang="zh-CN" altLang="en-US"/>
              <a:t>2024/10/16</a:t>
            </a:fld>
            <a:endParaRPr lang="zh-CN" altLang="en-US"/>
          </a:p>
        </p:txBody>
      </p:sp>
      <p:sp>
        <p:nvSpPr>
          <p:cNvPr id="10" name="内容占位符 15"/>
          <p:cNvSpPr>
            <a:spLocks noGrp="1"/>
          </p:cNvSpPr>
          <p:nvPr>
            <p:ph sz="quarter" idx="13" hasCustomPrompt="1"/>
          </p:nvPr>
        </p:nvSpPr>
        <p:spPr>
          <a:xfrm>
            <a:off x="5872571" y="2778001"/>
            <a:ext cx="5889861" cy="578099"/>
          </a:xfrm>
        </p:spPr>
        <p:txBody>
          <a:bodyPr/>
          <a:lstStyle>
            <a:lvl1pPr marL="0" indent="0" algn="ctr">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sz="3600" dirty="0" smtClean="0">
                <a:latin typeface="微软雅黑" panose="020B0503020204020204" pitchFamily="34" charset="-122"/>
                <a:ea typeface="微软雅黑" panose="020B0503020204020204" pitchFamily="34" charset="-122"/>
              </a:rPr>
              <a:t>单击此处编辑母版标题样式</a:t>
            </a:r>
            <a:endParaRPr lang="zh-CN" altLang="en-US" dirty="0"/>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smtClean="0">
                <a:solidFill>
                  <a:srgbClr val="7F7F7F"/>
                </a:solidFill>
                <a:cs typeface="Arial" panose="020B0604020202020204" pitchFamily="34" charset="0"/>
              </a:rPr>
              <a:t> </a:t>
            </a:r>
            <a:fld id="{0458E95B-1A27-43F7-98B2-91BC0B5380B0}" type="slidenum">
              <a:rPr lang="en-US" altLang="zh-CN" sz="1000" smtClean="0">
                <a:cs typeface="Arial" panose="020B0604020202020204" pitchFamily="34" charset="0"/>
              </a:rPr>
              <a:t>‹#›</a:t>
            </a:fld>
            <a:endParaRPr lang="en-US" altLang="zh-CN" sz="1000" smtClean="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marL="786130" indent="-301625">
              <a:lnSpc>
                <a:spcPct val="130000"/>
              </a:lnSpc>
              <a:buClr>
                <a:srgbClr val="032089"/>
              </a:buClr>
              <a:buFont typeface="Arial" panose="020B0604020202020204" pitchFamily="34" charset="0"/>
              <a:buChar char="•"/>
              <a:defRPr sz="180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r>
              <a:rPr lang="zh-CN" altLang="en-US" dirty="0"/>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smtClean="0"/>
              <a:t>单击此处编辑母版文本样式</a:t>
            </a:r>
          </a:p>
        </p:txBody>
      </p:sp>
      <p:cxnSp>
        <p:nvCxnSpPr>
          <p:cNvPr id="13" name="直接连接符 14"/>
          <p:cNvCxnSpPr>
            <a:stCxn id="15" idx="3"/>
          </p:cNvCxnSpPr>
          <p:nvPr userDrawn="1"/>
        </p:nvCxnSpPr>
        <p:spPr>
          <a:xfrm flipV="1">
            <a:off x="3545600" y="6501767"/>
            <a:ext cx="6656316" cy="1111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7934" y="6295538"/>
            <a:ext cx="2077668" cy="44864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15" name="矩形 14"/>
          <p:cNvSpPr>
            <a:spLocks noChangeArrowheads="1"/>
          </p:cNvSpPr>
          <p:nvPr userDrawn="1"/>
        </p:nvSpPr>
        <p:spPr bwMode="auto">
          <a:xfrm>
            <a:off x="2440704" y="6340434"/>
            <a:ext cx="1104999"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49" charset="-122"/>
                <a:ea typeface="黑体" panose="02010609060101010101" pitchFamily="49" charset="-122"/>
              </a:rPr>
              <a:t>支持向量机</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85C5F16-930E-43D9-8A11-A51E7E6A2B5A}" type="datetimeFigureOut">
              <a:rPr lang="zh-CN" altLang="en-US"/>
              <a:t>2024/10/16</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ea typeface="黑体" panose="02010609060101010101" pitchFamily="49" charset="-122"/>
              </a:defRPr>
            </a:lvl1pPr>
          </a:lstStyle>
          <a:p>
            <a:pPr>
              <a:defRPr/>
            </a:pPr>
            <a:fld id="{B9CE496B-A8C9-4209-8F29-112E926521A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D063850-AB83-4784-9184-8F6EF973B1A2}" type="datetime1">
              <a:rPr lang="zh-CN" altLang="en-US" smtClean="0"/>
              <a:t>2024/10/16</a:t>
            </a:fld>
            <a:endParaRPr lang="zh-CN" altLang="en-US"/>
          </a:p>
        </p:txBody>
      </p:sp>
      <p:sp>
        <p:nvSpPr>
          <p:cNvPr id="3" name="内容占位符 2"/>
          <p:cNvSpPr>
            <a:spLocks noGrp="1"/>
          </p:cNvSpPr>
          <p:nvPr>
            <p:ph sz="quarter" idx="13"/>
          </p:nvPr>
        </p:nvSpPr>
        <p:spPr/>
        <p:txBody>
          <a:bodyPr/>
          <a:lstStyle/>
          <a:p>
            <a:r>
              <a:rPr lang="zh-CN" altLang="en-US" dirty="0" smtClean="0"/>
              <a:t>支持向量机</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支持向量机简介</a:t>
            </a:r>
            <a:endParaRPr lang="zh-CN" altLang="en-US" dirty="0"/>
          </a:p>
        </p:txBody>
      </p:sp>
      <p:sp>
        <p:nvSpPr>
          <p:cNvPr id="4" name="内容占位符 3"/>
          <p:cNvSpPr>
            <a:spLocks noGrp="1"/>
          </p:cNvSpPr>
          <p:nvPr>
            <p:ph idx="10"/>
          </p:nvPr>
        </p:nvSpPr>
        <p:spPr/>
        <p:txBody>
          <a:bodyPr/>
          <a:lstStyle/>
          <a:p>
            <a:r>
              <a:rPr b="1">
                <a:sym typeface="+mn-ea"/>
              </a:rPr>
              <a:t>支持向量</a:t>
            </a:r>
            <a:r>
              <a:rPr lang="zh-CN" altLang="en-US" b="1" dirty="0"/>
              <a:t>：</a:t>
            </a:r>
            <a:r>
              <a:rPr>
                <a:sym typeface="+mn-ea"/>
              </a:rPr>
              <a:t>每个类别中离超平面</a:t>
            </a:r>
            <a:r>
              <a:rPr b="1">
                <a:solidFill>
                  <a:srgbClr val="0B53BE"/>
                </a:solidFill>
                <a:sym typeface="+mn-ea"/>
              </a:rPr>
              <a:t>最近</a:t>
            </a:r>
            <a:r>
              <a:rPr>
                <a:sym typeface="+mn-ea"/>
              </a:rPr>
              <a:t>的点</a:t>
            </a:r>
            <a:endParaRPr lang="zh-CN" altLang="en-US" dirty="0"/>
          </a:p>
        </p:txBody>
      </p:sp>
      <p:pic>
        <p:nvPicPr>
          <p:cNvPr id="6" name="图片 5"/>
          <p:cNvPicPr>
            <a:picLocks noChangeAspect="1"/>
          </p:cNvPicPr>
          <p:nvPr/>
        </p:nvPicPr>
        <p:blipFill>
          <a:blip r:embed="rId2"/>
          <a:stretch>
            <a:fillRect/>
          </a:stretch>
        </p:blipFill>
        <p:spPr>
          <a:xfrm>
            <a:off x="2390775" y="1685925"/>
            <a:ext cx="8126095" cy="4906645"/>
          </a:xfrm>
          <a:prstGeom prst="rect">
            <a:avLst/>
          </a:prstGeom>
        </p:spPr>
      </p:pic>
      <p:sp>
        <p:nvSpPr>
          <p:cNvPr id="5" name="文本框 4"/>
          <p:cNvSpPr txBox="1"/>
          <p:nvPr/>
        </p:nvSpPr>
        <p:spPr>
          <a:xfrm>
            <a:off x="8296275" y="2189480"/>
            <a:ext cx="1506220" cy="402590"/>
          </a:xfrm>
          <a:prstGeom prst="rect">
            <a:avLst/>
          </a:prstGeom>
          <a:solidFill>
            <a:schemeClr val="accent1">
              <a:lumMod val="40000"/>
              <a:lumOff val="60000"/>
            </a:schemeClr>
          </a:solidFill>
        </p:spPr>
        <p:txBody>
          <a:bodyPr wrap="square" rtlCol="0">
            <a:noAutofit/>
          </a:bodyPr>
          <a:lstStyle/>
          <a:p>
            <a:pPr algn="ctr"/>
            <a:r>
              <a:rPr lang="zh-CN" altLang="en-US" sz="2000">
                <a:latin typeface="微软雅黑" panose="020B0503020204020204" pitchFamily="34" charset="-122"/>
                <a:ea typeface="微软雅黑" panose="020B0503020204020204" pitchFamily="34" charset="-122"/>
              </a:rPr>
              <a:t>几何间隔</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7205" y="5663565"/>
            <a:ext cx="11107420" cy="643255"/>
          </a:xfrm>
        </p:spPr>
        <p:txBody>
          <a:bodyPr/>
          <a:lstStyle/>
          <a:p>
            <a:pPr marL="0" indent="0">
              <a:buNone/>
            </a:pPr>
            <a:r>
              <a:rPr lang="zh-CN" altLang="en-US" b="1" dirty="0" smtClean="0">
                <a:solidFill>
                  <a:srgbClr val="0000FF"/>
                </a:solidFill>
                <a:sym typeface="+mn-ea"/>
              </a:rPr>
              <a:t>什么是最合适的超平面？</a:t>
            </a:r>
          </a:p>
        </p:txBody>
      </p:sp>
      <p:sp>
        <p:nvSpPr>
          <p:cNvPr id="3" name="标题 2"/>
          <p:cNvSpPr>
            <a:spLocks noGrp="1"/>
          </p:cNvSpPr>
          <p:nvPr>
            <p:ph type="title"/>
          </p:nvPr>
        </p:nvSpPr>
        <p:spPr/>
        <p:txBody>
          <a:bodyPr/>
          <a:lstStyle/>
          <a:p>
            <a:r>
              <a:rPr lang="zh-CN" altLang="en-US" dirty="0" smtClean="0"/>
              <a:t>支持向量机简介</a:t>
            </a:r>
            <a:endParaRPr lang="zh-CN" altLang="en-US" dirty="0"/>
          </a:p>
        </p:txBody>
      </p:sp>
      <p:sp>
        <p:nvSpPr>
          <p:cNvPr id="4" name="内容占位符 3"/>
          <p:cNvSpPr>
            <a:spLocks noGrp="1"/>
          </p:cNvSpPr>
          <p:nvPr>
            <p:ph idx="10"/>
          </p:nvPr>
        </p:nvSpPr>
        <p:spPr/>
        <p:txBody>
          <a:bodyPr/>
          <a:lstStyle/>
          <a:p>
            <a:r>
              <a:rPr b="1">
                <a:sym typeface="+mn-ea"/>
              </a:rPr>
              <a:t>支持向量</a:t>
            </a:r>
            <a:r>
              <a:rPr lang="zh-CN" altLang="en-US" b="1" dirty="0"/>
              <a:t>：</a:t>
            </a:r>
            <a:r>
              <a:rPr>
                <a:sym typeface="+mn-ea"/>
              </a:rPr>
              <a:t>每个类别中离超平面</a:t>
            </a:r>
            <a:r>
              <a:rPr b="1">
                <a:solidFill>
                  <a:srgbClr val="0B53BE"/>
                </a:solidFill>
                <a:sym typeface="+mn-ea"/>
              </a:rPr>
              <a:t>最近</a:t>
            </a:r>
            <a:r>
              <a:rPr>
                <a:sym typeface="+mn-ea"/>
              </a:rPr>
              <a:t>的点</a:t>
            </a:r>
            <a:endParaRPr lang="zh-CN" altLang="en-US" dirty="0"/>
          </a:p>
        </p:txBody>
      </p:sp>
      <p:pic>
        <p:nvPicPr>
          <p:cNvPr id="6" name="图片 5"/>
          <p:cNvPicPr>
            <a:picLocks noChangeAspect="1"/>
          </p:cNvPicPr>
          <p:nvPr/>
        </p:nvPicPr>
        <p:blipFill>
          <a:blip r:embed="rId2"/>
          <a:stretch>
            <a:fillRect/>
          </a:stretch>
        </p:blipFill>
        <p:spPr>
          <a:xfrm>
            <a:off x="3467735" y="1769110"/>
            <a:ext cx="6232525" cy="3763645"/>
          </a:xfrm>
          <a:prstGeom prst="rect">
            <a:avLst/>
          </a:prstGeom>
        </p:spPr>
      </p:pic>
      <p:sp>
        <p:nvSpPr>
          <p:cNvPr id="5" name="文本框 4"/>
          <p:cNvSpPr txBox="1"/>
          <p:nvPr/>
        </p:nvSpPr>
        <p:spPr>
          <a:xfrm>
            <a:off x="7992745" y="2113280"/>
            <a:ext cx="1402715" cy="368935"/>
          </a:xfrm>
          <a:prstGeom prst="rect">
            <a:avLst/>
          </a:prstGeom>
          <a:solidFill>
            <a:schemeClr val="accent1">
              <a:lumMod val="40000"/>
              <a:lumOff val="60000"/>
            </a:schemeClr>
          </a:solidFill>
        </p:spPr>
        <p:txBody>
          <a:bodyPr wrap="square" rtlCol="0">
            <a:noAutofit/>
          </a:bodyPr>
          <a:lstStyle/>
          <a:p>
            <a:pPr algn="ctr"/>
            <a:r>
              <a:rPr lang="zh-CN" altLang="en-US" sz="2000">
                <a:latin typeface="微软雅黑" panose="020B0503020204020204" pitchFamily="34" charset="-122"/>
                <a:ea typeface="微软雅黑" panose="020B0503020204020204" pitchFamily="34" charset="-122"/>
              </a:rPr>
              <a:t>几何间隔</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647353"/>
            <a:ext cx="11107601" cy="4369231"/>
          </a:xfrm>
        </p:spPr>
        <p:txBody>
          <a:bodyPr/>
          <a:lstStyle/>
          <a:p>
            <a:pPr lvl="1"/>
            <a:r>
              <a:rPr lang="zh-CN" altLang="en-US" dirty="0"/>
              <a:t>寻找</a:t>
            </a:r>
            <a:r>
              <a:rPr lang="zh-CN" altLang="en-US" dirty="0">
                <a:solidFill>
                  <a:srgbClr val="FF0000"/>
                </a:solidFill>
              </a:rPr>
              <a:t>几何间隔最大</a:t>
            </a:r>
            <a:r>
              <a:rPr lang="zh-CN" altLang="en-US" dirty="0"/>
              <a:t>的超平面</a:t>
            </a:r>
          </a:p>
          <a:p>
            <a:pPr lvl="1"/>
            <a:r>
              <a:rPr lang="zh-CN" altLang="en-US" dirty="0"/>
              <a:t>该超平面是唯一的</a:t>
            </a:r>
          </a:p>
        </p:txBody>
      </p:sp>
      <p:sp>
        <p:nvSpPr>
          <p:cNvPr id="3" name="标题 2"/>
          <p:cNvSpPr>
            <a:spLocks noGrp="1"/>
          </p:cNvSpPr>
          <p:nvPr>
            <p:ph type="title"/>
          </p:nvPr>
        </p:nvSpPr>
        <p:spPr/>
        <p:txBody>
          <a:bodyPr/>
          <a:lstStyle/>
          <a:p>
            <a:r>
              <a:rPr lang="zh-CN" altLang="en-US" dirty="0" smtClean="0"/>
              <a:t>支持向量机简介</a:t>
            </a:r>
            <a:endParaRPr lang="zh-CN" altLang="en-US" dirty="0"/>
          </a:p>
        </p:txBody>
      </p:sp>
      <p:sp>
        <p:nvSpPr>
          <p:cNvPr id="4" name="内容占位符 3"/>
          <p:cNvSpPr>
            <a:spLocks noGrp="1"/>
          </p:cNvSpPr>
          <p:nvPr>
            <p:ph idx="10"/>
          </p:nvPr>
        </p:nvSpPr>
        <p:spPr>
          <a:xfrm>
            <a:off x="423545" y="1139190"/>
            <a:ext cx="3369310" cy="426720"/>
          </a:xfrm>
        </p:spPr>
        <p:txBody>
          <a:bodyPr/>
          <a:lstStyle/>
          <a:p>
            <a:pPr marL="342900" indent="-342900">
              <a:buFont typeface="Wingdings" panose="05000000000000000000" charset="0"/>
              <a:buChar char="Ø"/>
            </a:pPr>
            <a:r>
              <a:rPr dirty="0" smtClean="0"/>
              <a:t>线性可分的数据集</a:t>
            </a:r>
          </a:p>
        </p:txBody>
      </p:sp>
      <p:pic>
        <p:nvPicPr>
          <p:cNvPr id="6146" name="Picture 2" descr="https://pics5.baidu.com/feed/8694a4c27d1ed21ba0a5809c2db0d7c150da3fba.jpeg?token=2e61dba3d779261df16921465b390801&amp;s=48A23D724DF3ECC41CD100CC0000A0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474" y="2905633"/>
            <a:ext cx="4854733" cy="346766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flipH="1">
            <a:off x="8030424" y="3449370"/>
            <a:ext cx="1620570" cy="25168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2" descr="https://pics5.baidu.com/feed/8694a4c27d1ed21ba0a5809c2db0d7c150da3fba.jpeg?token=2e61dba3d779261df16921465b390801&amp;s=48A23D724DF3ECC41CD100CC0000A0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74" y="2973578"/>
            <a:ext cx="4854733" cy="346766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blinds(horizontal)">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647190"/>
            <a:ext cx="11107420" cy="800100"/>
          </a:xfrm>
        </p:spPr>
        <p:txBody>
          <a:bodyPr/>
          <a:lstStyle/>
          <a:p>
            <a:pPr lvl="1"/>
            <a:r>
              <a:rPr lang="zh-CN" altLang="en-US" dirty="0"/>
              <a:t>寻找</a:t>
            </a:r>
            <a:r>
              <a:rPr lang="zh-CN" altLang="en-US" dirty="0">
                <a:solidFill>
                  <a:srgbClr val="FF0000"/>
                </a:solidFill>
              </a:rPr>
              <a:t>几何间隔最大</a:t>
            </a:r>
            <a:r>
              <a:rPr lang="zh-CN" altLang="en-US" dirty="0"/>
              <a:t>的超平面</a:t>
            </a:r>
          </a:p>
          <a:p>
            <a:pPr lvl="1"/>
            <a:r>
              <a:rPr lang="zh-CN" altLang="en-US" dirty="0"/>
              <a:t>该超平面是唯一的</a:t>
            </a:r>
          </a:p>
        </p:txBody>
      </p:sp>
      <p:sp>
        <p:nvSpPr>
          <p:cNvPr id="3" name="标题 2"/>
          <p:cNvSpPr>
            <a:spLocks noGrp="1"/>
          </p:cNvSpPr>
          <p:nvPr>
            <p:ph type="title"/>
          </p:nvPr>
        </p:nvSpPr>
        <p:spPr/>
        <p:txBody>
          <a:bodyPr/>
          <a:lstStyle/>
          <a:p>
            <a:r>
              <a:rPr lang="zh-CN" altLang="en-US" dirty="0" smtClean="0"/>
              <a:t>支持向量机简介</a:t>
            </a:r>
            <a:endParaRPr lang="zh-CN" altLang="en-US" dirty="0"/>
          </a:p>
        </p:txBody>
      </p:sp>
      <p:sp>
        <p:nvSpPr>
          <p:cNvPr id="4" name="内容占位符 3"/>
          <p:cNvSpPr>
            <a:spLocks noGrp="1"/>
          </p:cNvSpPr>
          <p:nvPr>
            <p:ph idx="10"/>
          </p:nvPr>
        </p:nvSpPr>
        <p:spPr>
          <a:xfrm>
            <a:off x="423545" y="1139190"/>
            <a:ext cx="3369310" cy="426720"/>
          </a:xfrm>
        </p:spPr>
        <p:txBody>
          <a:bodyPr/>
          <a:lstStyle/>
          <a:p>
            <a:pPr marL="342900" indent="-342900">
              <a:buFont typeface="Wingdings" panose="05000000000000000000" charset="0"/>
              <a:buChar char="Ø"/>
            </a:pPr>
            <a:r>
              <a:rPr dirty="0" smtClean="0"/>
              <a:t>线性可分的数据集</a:t>
            </a:r>
          </a:p>
        </p:txBody>
      </p:sp>
      <p:grpSp>
        <p:nvGrpSpPr>
          <p:cNvPr id="9" name="组合 8"/>
          <p:cNvGrpSpPr/>
          <p:nvPr/>
        </p:nvGrpSpPr>
        <p:grpSpPr>
          <a:xfrm>
            <a:off x="5318125" y="1265555"/>
            <a:ext cx="6873240" cy="4150360"/>
            <a:chOff x="3367" y="3900"/>
            <a:chExt cx="10824" cy="6536"/>
          </a:xfrm>
        </p:grpSpPr>
        <p:pic>
          <p:nvPicPr>
            <p:cNvPr id="6" name="图片 5"/>
            <p:cNvPicPr>
              <a:picLocks noChangeAspect="1"/>
            </p:cNvPicPr>
            <p:nvPr/>
          </p:nvPicPr>
          <p:blipFill>
            <a:blip r:embed="rId2"/>
            <a:stretch>
              <a:fillRect/>
            </a:stretch>
          </p:blipFill>
          <p:spPr>
            <a:xfrm>
              <a:off x="3367" y="3900"/>
              <a:ext cx="10825" cy="6536"/>
            </a:xfrm>
            <a:prstGeom prst="rect">
              <a:avLst/>
            </a:prstGeom>
          </p:spPr>
        </p:pic>
        <p:sp>
          <p:nvSpPr>
            <p:cNvPr id="5" name="文本框 4"/>
            <p:cNvSpPr txBox="1"/>
            <p:nvPr/>
          </p:nvSpPr>
          <p:spPr>
            <a:xfrm>
              <a:off x="11356" y="4440"/>
              <a:ext cx="2372" cy="634"/>
            </a:xfrm>
            <a:prstGeom prst="rect">
              <a:avLst/>
            </a:prstGeom>
            <a:solidFill>
              <a:schemeClr val="accent1">
                <a:lumMod val="40000"/>
                <a:lumOff val="60000"/>
              </a:schemeClr>
            </a:solidFill>
          </p:spPr>
          <p:txBody>
            <a:bodyPr wrap="square" rtlCol="0">
              <a:noAutofit/>
            </a:bodyPr>
            <a:lstStyle/>
            <a:p>
              <a:pPr algn="ctr"/>
              <a:r>
                <a:rPr lang="zh-CN" altLang="en-US" sz="2000">
                  <a:latin typeface="微软雅黑" panose="020B0503020204020204" pitchFamily="34" charset="-122"/>
                  <a:ea typeface="微软雅黑" panose="020B0503020204020204" pitchFamily="34" charset="-122"/>
                </a:rPr>
                <a:t>几何间隔</a:t>
              </a:r>
            </a:p>
          </p:txBody>
        </p:sp>
      </p:grpSp>
      <mc:AlternateContent xmlns:mc="http://schemas.openxmlformats.org/markup-compatibility/2006" xmlns:a14="http://schemas.microsoft.com/office/drawing/2010/main">
        <mc:Choice Requires="a14">
          <p:sp>
            <p:nvSpPr>
              <p:cNvPr id="10" name="文本框 9"/>
              <p:cNvSpPr txBox="1"/>
              <p:nvPr/>
            </p:nvSpPr>
            <p:spPr>
              <a:xfrm>
                <a:off x="254635" y="2682240"/>
                <a:ext cx="5518785" cy="2524125"/>
              </a:xfrm>
              <a:prstGeom prst="rect">
                <a:avLst/>
              </a:prstGeom>
            </p:spPr>
            <p:txBody>
              <a:bodyPr wrap="square">
                <a:spAutoFit/>
                <a:extLst>
                  <a:ext uri="{4A0BC546-FE56-4ADE-93B0-CB8AF2F6F144}">
                    <wpsdc:textFrameExt xmlns="" xmlns:wpsdc="http://www.wps.cn/officeDocument/2022/drawingmlCustomData" type="text"/>
                  </a:ext>
                </a:extLst>
              </a:bodyPr>
              <a:lstStyle/>
              <a:p>
                <a:pPr algn="l">
                  <a:lnSpc>
                    <a:spcPct val="150000"/>
                  </a:lnSpc>
                </a:pPr>
                <a:r>
                  <a:rPr lang="zh-CN" altLang="en-US" sz="1800" b="1">
                    <a:latin typeface="Arial" panose="020B0604020202020204" pitchFamily="34" charset="0"/>
                    <a:ea typeface="微软雅黑" panose="020B0503020204020204" pitchFamily="34" charset="-122"/>
                  </a:rPr>
                  <a:t>定义</a:t>
                </a:r>
                <a:r>
                  <a:rPr lang="zh-CN" altLang="en-US" sz="1800">
                    <a:latin typeface="Arial" panose="020B0604020202020204" pitchFamily="34" charset="0"/>
                    <a:ea typeface="微软雅黑" panose="020B0503020204020204" pitchFamily="34" charset="-122"/>
                  </a:rPr>
                  <a:t>：训练集</a:t>
                </a: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80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80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80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80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800"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800"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a:latin typeface="Arial" panose="020B0604020202020204" pitchFamily="34" charset="0"/>
                  <a:ea typeface="微软雅黑" panose="020B0503020204020204" pitchFamily="34" charset="-122"/>
                </a:endParaRPr>
              </a:p>
              <a:p>
                <a:pPr algn="l">
                  <a:lnSpc>
                    <a:spcPct val="150000"/>
                  </a:lnSpc>
                </a:pPr>
                <a:r>
                  <a:rPr lang="en-US" altLang="zh-CN" sz="18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80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800">
                    <a:latin typeface="Arial" panose="020B0604020202020204" pitchFamily="34" charset="0"/>
                    <a:ea typeface="微软雅黑" panose="020B0503020204020204" pitchFamily="34" charset="-122"/>
                  </a:rPr>
                  <a:t>=-1</a:t>
                </a:r>
                <a:r>
                  <a:rPr lang="zh-CN" altLang="en-US" sz="1800">
                    <a:latin typeface="Arial" panose="020B0604020202020204" pitchFamily="34" charset="0"/>
                    <a:ea typeface="微软雅黑" panose="020B0503020204020204" pitchFamily="34" charset="-122"/>
                  </a:rPr>
                  <a:t>表示负类，</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sym typeface="+mn-ea"/>
                  </a:rPr>
                  <a:t>y</a:t>
                </a:r>
                <a:r>
                  <a:rPr lang="en-US" altLang="zh-CN" sz="1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1800">
                    <a:latin typeface="Arial" panose="020B0604020202020204" pitchFamily="34" charset="0"/>
                    <a:ea typeface="微软雅黑" panose="020B0503020204020204" pitchFamily="34" charset="-122"/>
                  </a:rPr>
                  <a:t>=+1</a:t>
                </a:r>
                <a:r>
                  <a:rPr lang="zh-CN" altLang="en-US" sz="1800">
                    <a:latin typeface="Arial" panose="020B0604020202020204" pitchFamily="34" charset="0"/>
                    <a:ea typeface="微软雅黑" panose="020B0503020204020204" pitchFamily="34" charset="-122"/>
                  </a:rPr>
                  <a:t>表示正类</a:t>
                </a:r>
              </a:p>
              <a:p>
                <a:pPr algn="l">
                  <a:lnSpc>
                    <a:spcPct val="150000"/>
                  </a:lnSpc>
                </a:pPr>
                <a:r>
                  <a:rPr lang="zh-CN" altLang="en-US" sz="1800" b="1">
                    <a:latin typeface="Arial" panose="020B0604020202020204" pitchFamily="34" charset="0"/>
                    <a:ea typeface="微软雅黑" panose="020B0503020204020204" pitchFamily="34" charset="-122"/>
                  </a:rPr>
                  <a:t>目标</a:t>
                </a:r>
                <a:r>
                  <a:rPr lang="zh-CN" altLang="en-US" sz="1800">
                    <a:latin typeface="Arial" panose="020B0604020202020204" pitchFamily="34" charset="0"/>
                    <a:ea typeface="微软雅黑" panose="020B0503020204020204" pitchFamily="34" charset="-122"/>
                  </a:rPr>
                  <a:t>：最大化几何间隔</a:t>
                </a:r>
              </a:p>
              <a:p>
                <a:pPr algn="l">
                  <a:lnSpc>
                    <a:spcPct val="150000"/>
                  </a:lnSpc>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𝑚𝑖𝑛</m:t>
                          </m:r>
                        </m:e>
                        <m:sub>
                          <m:r>
                            <a:rPr lang="en-US" altLang="zh-CN" sz="1800" i="1">
                              <a:latin typeface="Cambria Math" panose="02040503050406030204" charset="0"/>
                              <a:ea typeface="微软雅黑" panose="020B0503020204020204" pitchFamily="34" charset="-122"/>
                              <a:cs typeface="Cambria Math" panose="02040503050406030204" charset="0"/>
                            </a:rPr>
                            <m:t>𝑤</m:t>
                          </m:r>
                          <m:r>
                            <a:rPr lang="en-US" altLang="zh-CN" sz="1800" i="1">
                              <a:latin typeface="Cambria Math" panose="02040503050406030204" charset="0"/>
                              <a:ea typeface="微软雅黑" panose="020B0503020204020204" pitchFamily="34" charset="-122"/>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𝑏</m:t>
                          </m:r>
                        </m:sub>
                      </m:sSub>
                      <m:f>
                        <m:fPr>
                          <m:ctrlPr>
                            <a:rPr lang="en-US" altLang="zh-CN" sz="1800" i="1">
                              <a:latin typeface="Cambria Math" panose="02040503050406030204" pitchFamily="18" charset="0"/>
                              <a:ea typeface="微软雅黑" panose="020B0503020204020204" pitchFamily="34" charset="-122"/>
                              <a:cs typeface="Cambria Math" panose="02040503050406030204" charset="0"/>
                            </a:rPr>
                          </m:ctrlPr>
                        </m:fPr>
                        <m:num>
                          <m:r>
                            <a:rPr lang="en-US" altLang="zh-CN" sz="1800" i="1">
                              <a:latin typeface="Cambria Math" panose="02040503050406030204" charset="0"/>
                              <a:ea typeface="微软雅黑" panose="020B0503020204020204" pitchFamily="34" charset="-122"/>
                              <a:cs typeface="Cambria Math" panose="02040503050406030204" charset="0"/>
                            </a:rPr>
                            <m:t>1</m:t>
                          </m:r>
                        </m:num>
                        <m:den>
                          <m:r>
                            <a:rPr lang="en-US" altLang="zh-CN" sz="1800" i="1">
                              <a:latin typeface="Cambria Math" panose="02040503050406030204" charset="0"/>
                              <a:ea typeface="微软雅黑" panose="020B0503020204020204" pitchFamily="34" charset="-122"/>
                              <a:cs typeface="Cambria Math" panose="02040503050406030204" charset="0"/>
                            </a:rPr>
                            <m:t>2</m:t>
                          </m:r>
                        </m:den>
                      </m:f>
                      <m:sSup>
                        <m:sSupPr>
                          <m:ctrlPr>
                            <a:rPr lang="en-US" altLang="zh-CN" sz="1800" i="1">
                              <a:latin typeface="Cambria Math" panose="02040503050406030204" pitchFamily="18" charset="0"/>
                              <a:ea typeface="微软雅黑" panose="020B0503020204020204" pitchFamily="34" charset="-122"/>
                              <a:cs typeface="Cambria Math" panose="02040503050406030204" charset="0"/>
                            </a:rPr>
                          </m:ctrlPr>
                        </m:sSupPr>
                        <m:e>
                          <m:d>
                            <m:dPr>
                              <m:begChr m:val="‖"/>
                              <m:endChr m:val="‖"/>
                              <m:ctrlPr>
                                <a:rPr lang="en-US" altLang="zh-CN" sz="1800" i="1">
                                  <a:latin typeface="Cambria Math" panose="02040503050406030204" pitchFamily="18" charset="0"/>
                                  <a:ea typeface="微软雅黑" panose="020B0503020204020204" pitchFamily="34" charset="-122"/>
                                  <a:cs typeface="Cambria Math" panose="02040503050406030204" charset="0"/>
                                </a:rPr>
                              </m:ctrlPr>
                            </m:dPr>
                            <m:e>
                              <m:r>
                                <a:rPr lang="en-US" altLang="zh-CN" sz="1800" i="1">
                                  <a:latin typeface="Cambria Math" panose="02040503050406030204" charset="0"/>
                                  <a:ea typeface="微软雅黑" panose="020B0503020204020204" pitchFamily="34" charset="-122"/>
                                  <a:cs typeface="Cambria Math" panose="02040503050406030204" charset="0"/>
                                </a:rPr>
                                <m:t>𝑤</m:t>
                              </m:r>
                            </m:e>
                          </m:d>
                        </m:e>
                        <m:sup>
                          <m:r>
                            <a:rPr lang="en-US" altLang="zh-CN" sz="1800" i="1">
                              <a:latin typeface="Cambria Math" panose="02040503050406030204" charset="0"/>
                              <a:ea typeface="微软雅黑" panose="020B0503020204020204" pitchFamily="34" charset="-122"/>
                              <a:cs typeface="Cambria Math" panose="02040503050406030204" charset="0"/>
                            </a:rPr>
                            <m:t>2</m:t>
                          </m:r>
                        </m:sup>
                      </m:sSup>
                    </m:oMath>
                  </m:oMathPara>
                </a14:m>
                <a:endParaRPr lang="en-US" altLang="zh-CN" sz="1800" i="1">
                  <a:latin typeface="Cambria Math" panose="02040503050406030204" charset="0"/>
                  <a:ea typeface="微软雅黑" panose="020B0503020204020204" pitchFamily="34" charset="-122"/>
                  <a:cs typeface="Cambria Math" panose="02040503050406030204" charset="0"/>
                </a:endParaRPr>
              </a:p>
              <a:p>
                <a:pPr algn="l">
                  <a:lnSpc>
                    <a:spcPct val="150000"/>
                  </a:lnSpc>
                </a:pPr>
                <a:r>
                  <a:rPr lang="zh-CN" altLang="en-US" sz="1800" b="1">
                    <a:latin typeface="Arial" panose="020B0604020202020204" pitchFamily="34" charset="0"/>
                    <a:ea typeface="微软雅黑" panose="020B0503020204020204" pitchFamily="34" charset="-122"/>
                  </a:rPr>
                  <a:t>约束条件</a:t>
                </a:r>
                <a:r>
                  <a:rPr lang="zh-CN" altLang="en-US" sz="1800">
                    <a:latin typeface="Arial" panose="020B0604020202020204" pitchFamily="34" charset="0"/>
                    <a:ea typeface="微软雅黑" panose="020B0503020204020204" pitchFamily="34" charset="-122"/>
                  </a:rPr>
                  <a:t>：</a:t>
                </a:r>
                <a14:m>
                  <m:oMath xmlns:m="http://schemas.openxmlformats.org/officeDocument/2006/math">
                    <m:sSub>
                      <m:sSubPr>
                        <m:ctrlPr>
                          <a:rPr lang="en-US" altLang="zh-CN" sz="1800" i="1">
                            <a:latin typeface="Cambria Math" panose="02040503050406030204" pitchFamily="18"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𝑦</m:t>
                        </m:r>
                      </m:e>
                      <m:sub>
                        <m:r>
                          <a:rPr lang="en-US" altLang="zh-CN" sz="1800" i="1">
                            <a:latin typeface="Cambria Math" panose="02040503050406030204" charset="0"/>
                            <a:ea typeface="微软雅黑" panose="020B0503020204020204" pitchFamily="34" charset="-122"/>
                            <a:cs typeface="Cambria Math" panose="02040503050406030204" charset="0"/>
                          </a:rPr>
                          <m:t>𝑖</m:t>
                        </m:r>
                      </m:sub>
                    </m:sSub>
                    <m:r>
                      <a:rPr lang="en-US" altLang="zh-CN" sz="1800" i="1">
                        <a:latin typeface="Cambria Math" panose="02040503050406030204" charset="0"/>
                        <a:ea typeface="微软雅黑" panose="020B0503020204020204" pitchFamily="34" charset="-122"/>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𝑤</m:t>
                    </m:r>
                    <m:r>
                      <a:rPr lang="en-US" altLang="zh-CN" sz="1800" i="1">
                        <a:latin typeface="Cambria Math" panose="02040503050406030204" charset="0"/>
                        <a:ea typeface="微软雅黑" panose="020B0503020204020204" pitchFamily="34" charset="-122"/>
                        <a:cs typeface="Cambria Math" panose="02040503050406030204" charset="0"/>
                      </a:rPr>
                      <m:t>∙</m:t>
                    </m:r>
                    <m:sSub>
                      <m:sSubPr>
                        <m:ctrlPr>
                          <a:rPr lang="en-US" altLang="zh-CN" sz="1800" i="1">
                            <a:latin typeface="Cambria Math" panose="02040503050406030204" pitchFamily="18" charset="0"/>
                            <a:ea typeface="微软雅黑" panose="020B0503020204020204" pitchFamily="34" charset="-122"/>
                            <a:cs typeface="Cambria Math" panose="02040503050406030204" charset="0"/>
                          </a:rPr>
                        </m:ctrlPr>
                      </m:sSubPr>
                      <m:e>
                        <m:r>
                          <a:rPr lang="en-US" altLang="zh-CN" sz="1800" i="1">
                            <a:latin typeface="Cambria Math" panose="02040503050406030204" charset="0"/>
                            <a:ea typeface="微软雅黑" panose="020B0503020204020204" pitchFamily="34" charset="-122"/>
                            <a:cs typeface="Cambria Math" panose="02040503050406030204" charset="0"/>
                          </a:rPr>
                          <m:t>𝑥</m:t>
                        </m:r>
                      </m:e>
                      <m:sub>
                        <m:r>
                          <a:rPr lang="en-US" altLang="zh-CN" sz="1800" i="1">
                            <a:latin typeface="Cambria Math" panose="02040503050406030204" charset="0"/>
                            <a:ea typeface="微软雅黑" panose="020B0503020204020204" pitchFamily="34" charset="-122"/>
                            <a:cs typeface="Cambria Math" panose="02040503050406030204" charset="0"/>
                          </a:rPr>
                          <m:t>𝑖</m:t>
                        </m:r>
                      </m:sub>
                    </m:sSub>
                    <m:r>
                      <a:rPr lang="en-US" altLang="zh-CN" sz="1800" i="1">
                        <a:latin typeface="Cambria Math" panose="02040503050406030204" charset="0"/>
                        <a:ea typeface="微软雅黑" panose="020B0503020204020204" pitchFamily="34" charset="-122"/>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𝑏</m:t>
                    </m:r>
                    <m:r>
                      <a:rPr lang="en-US" altLang="zh-CN" sz="1800" i="1">
                        <a:latin typeface="Cambria Math" panose="02040503050406030204" charset="0"/>
                        <a:ea typeface="微软雅黑" panose="020B0503020204020204" pitchFamily="34" charset="-122"/>
                        <a:cs typeface="Cambria Math" panose="02040503050406030204" charset="0"/>
                      </a:rPr>
                      <m:t>)≥1</m:t>
                    </m:r>
                  </m:oMath>
                </a14:m>
                <a:r>
                  <a:rPr lang="en-US" altLang="zh-CN" sz="1800">
                    <a:latin typeface="Arial" panose="020B0604020202020204" pitchFamily="34" charset="0"/>
                    <a:ea typeface="微软雅黑" panose="020B0503020204020204" pitchFamily="34" charset="-122"/>
                  </a:rPr>
                  <a:t>  </a:t>
                </a:r>
                <a14:m>
                  <m:oMath xmlns:m="http://schemas.openxmlformats.org/officeDocument/2006/math">
                    <m:r>
                      <a:rPr lang="en-US" altLang="zh-CN" sz="1800" i="1">
                        <a:latin typeface="Cambria Math" panose="02040503050406030204" charset="0"/>
                        <a:ea typeface="微软雅黑" panose="020B0503020204020204" pitchFamily="34" charset="-122"/>
                        <a:cs typeface="Cambria Math" panose="02040503050406030204" charset="0"/>
                      </a:rPr>
                      <m:t>∀</m:t>
                    </m:r>
                    <m:r>
                      <a:rPr lang="en-US" altLang="zh-CN" sz="1800" i="1">
                        <a:latin typeface="Cambria Math" panose="02040503050406030204" charset="0"/>
                        <a:ea typeface="微软雅黑" panose="020B0503020204020204" pitchFamily="34" charset="-122"/>
                        <a:cs typeface="Cambria Math" panose="02040503050406030204" charset="0"/>
                      </a:rPr>
                      <m:t>𝑖</m:t>
                    </m:r>
                  </m:oMath>
                </a14:m>
                <a:r>
                  <a:rPr lang="zh-CN" altLang="en-US" sz="1800">
                    <a:latin typeface="Cambria Math" panose="02040503050406030204" charset="0"/>
                    <a:ea typeface="微软雅黑" panose="020B0503020204020204" pitchFamily="34" charset="-122"/>
                    <a:cs typeface="Cambria Math" panose="02040503050406030204" charset="0"/>
                  </a:rPr>
                  <a:t>，使正负类分开</a:t>
                </a:r>
              </a:p>
            </p:txBody>
          </p:sp>
        </mc:Choice>
        <mc:Fallback xmlns="">
          <p:sp>
            <p:nvSpPr>
              <p:cNvPr id="10" name="文本框 9"/>
              <p:cNvSpPr txBox="1">
                <a:spLocks noRot="1" noChangeAspect="1" noMove="1" noResize="1" noEditPoints="1" noAdjustHandles="1" noChangeArrowheads="1" noChangeShapeType="1" noTextEdit="1"/>
              </p:cNvSpPr>
              <p:nvPr/>
            </p:nvSpPr>
            <p:spPr>
              <a:xfrm>
                <a:off x="254635" y="2682240"/>
                <a:ext cx="5518785" cy="2524125"/>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文本框 6"/>
          <p:cNvSpPr txBox="1"/>
          <p:nvPr/>
        </p:nvSpPr>
        <p:spPr>
          <a:xfrm>
            <a:off x="1321435" y="5504815"/>
            <a:ext cx="9657715" cy="645160"/>
          </a:xfrm>
          <a:prstGeom prst="rect">
            <a:avLst/>
          </a:prstGeom>
          <a:noFill/>
        </p:spPr>
        <p:txBody>
          <a:bodyPr wrap="square" rtlCol="0" anchor="t">
            <a:spAutoFit/>
          </a:bodyPr>
          <a:lstStyle/>
          <a:p>
            <a:r>
              <a:rPr lang="zh-CN" altLang="en-US" sz="1800">
                <a:latin typeface="Times New Roman" panose="02020603050405020304" pitchFamily="18" charset="0"/>
                <a:ea typeface="微软雅黑" panose="020B0503020204020204" pitchFamily="34" charset="-122"/>
                <a:cs typeface="Times New Roman" panose="02020603050405020304" pitchFamily="18" charset="0"/>
              </a:rPr>
              <a:t>SVM通过找到几何间隔最大的超平面来区分数据类别，并确保分类器对新数据的泛化能力。优化问题的目标是最小化法向量 w 的大小（范数），同时满足数据点在超平面两侧的约束条件。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支持向量机简介</a:t>
            </a:r>
            <a:endParaRPr lang="zh-CN" altLang="en-US" dirty="0"/>
          </a:p>
        </p:txBody>
      </p:sp>
      <p:sp>
        <p:nvSpPr>
          <p:cNvPr id="4" name="内容占位符 3"/>
          <p:cNvSpPr>
            <a:spLocks noGrp="1"/>
          </p:cNvSpPr>
          <p:nvPr>
            <p:ph idx="10"/>
          </p:nvPr>
        </p:nvSpPr>
        <p:spPr/>
        <p:txBody>
          <a:bodyPr/>
          <a:lstStyle/>
          <a:p>
            <a:pPr marL="342900" indent="-342900">
              <a:buFont typeface="Wingdings" panose="05000000000000000000" charset="0"/>
              <a:buChar char="Ø"/>
            </a:pPr>
            <a:r>
              <a:rPr>
                <a:sym typeface="+mn-ea"/>
              </a:rPr>
              <a:t>非线性可分的数据集</a:t>
            </a:r>
            <a:endParaRPr lang="zh-CN" altLang="en-US" dirty="0"/>
          </a:p>
        </p:txBody>
      </p:sp>
      <p:pic>
        <p:nvPicPr>
          <p:cNvPr id="5" name="图片 4"/>
          <p:cNvPicPr>
            <a:picLocks noChangeAspect="1"/>
          </p:cNvPicPr>
          <p:nvPr/>
        </p:nvPicPr>
        <p:blipFill>
          <a:blip r:embed="rId2"/>
          <a:stretch>
            <a:fillRect/>
          </a:stretch>
        </p:blipFill>
        <p:spPr>
          <a:xfrm>
            <a:off x="2410460" y="2556510"/>
            <a:ext cx="7874000" cy="3637915"/>
          </a:xfrm>
          <a:prstGeom prst="rect">
            <a:avLst/>
          </a:prstGeom>
        </p:spPr>
      </p:pic>
      <p:sp>
        <p:nvSpPr>
          <p:cNvPr id="7" name="文本框 6"/>
          <p:cNvSpPr txBox="1"/>
          <p:nvPr/>
        </p:nvSpPr>
        <p:spPr>
          <a:xfrm>
            <a:off x="544195" y="1565275"/>
            <a:ext cx="11147425" cy="1337945"/>
          </a:xfrm>
          <a:prstGeom prst="rect">
            <a:avLst/>
          </a:prstGeom>
          <a:noFill/>
        </p:spPr>
        <p:txBody>
          <a:bodyPr wrap="square" rtlCol="0" anchor="t">
            <a:spAutoFit/>
          </a:bodyPr>
          <a:lstStyle/>
          <a:p>
            <a:pPr marL="742950" lvl="1"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微软雅黑" panose="020B0503020204020204" pitchFamily="34" charset="-122"/>
              </a:rPr>
              <a:t>引入</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核函数</a:t>
            </a:r>
            <a:r>
              <a:rPr lang="zh-CN" altLang="en-US">
                <a:latin typeface="微软雅黑" panose="020B0503020204020204" pitchFamily="34" charset="-122"/>
                <a:ea typeface="微软雅黑" panose="020B0503020204020204" pitchFamily="34" charset="-122"/>
                <a:cs typeface="微软雅黑" panose="020B0503020204020204" pitchFamily="34" charset="-122"/>
              </a:rPr>
              <a:t>（kernel function）</a:t>
            </a:r>
          </a:p>
          <a:p>
            <a:pPr marL="1200150" lvl="2" indent="-285750">
              <a:lnSpc>
                <a:spcPct val="150000"/>
              </a:lnSpc>
              <a:buFont typeface="Arial" panose="020B0604020202020204" pitchFamily="34" charset="0"/>
              <a:buChar char="•"/>
            </a:pP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将数据映射到更高维的空间，使其在该空间中变得线性可分</a:t>
            </a:r>
          </a:p>
          <a:p>
            <a:pPr marL="742950" lvl="1" indent="-285750">
              <a:lnSpc>
                <a:spcPct val="150000"/>
              </a:lnSpc>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支持向量机</a:t>
            </a:r>
            <a:endParaRPr lang="zh-CN" altLang="en-US" dirty="0"/>
          </a:p>
        </p:txBody>
      </p:sp>
      <p:sp>
        <p:nvSpPr>
          <p:cNvPr id="4" name="内容占位符 3"/>
          <p:cNvSpPr>
            <a:spLocks noGrp="1"/>
          </p:cNvSpPr>
          <p:nvPr>
            <p:ph idx="10"/>
          </p:nvPr>
        </p:nvSpPr>
        <p:spPr/>
        <p:txBody>
          <a:bodyPr/>
          <a:lstStyle/>
          <a:p>
            <a:pPr marL="342900" indent="-342900">
              <a:buFont typeface="Wingdings" panose="05000000000000000000" charset="0"/>
              <a:buChar char="Ø"/>
            </a:pPr>
            <a:r>
              <a:rPr>
                <a:sym typeface="+mn-ea"/>
              </a:rPr>
              <a:t>非线性可分的数据集</a:t>
            </a:r>
            <a:endParaRPr lang="zh-CN" altLang="en-US" dirty="0"/>
          </a:p>
        </p:txBody>
      </p:sp>
      <p:sp>
        <p:nvSpPr>
          <p:cNvPr id="7" name="文本框 6"/>
          <p:cNvSpPr txBox="1"/>
          <p:nvPr/>
        </p:nvSpPr>
        <p:spPr>
          <a:xfrm>
            <a:off x="544195" y="1565275"/>
            <a:ext cx="11147425" cy="1337945"/>
          </a:xfrm>
          <a:prstGeom prst="rect">
            <a:avLst/>
          </a:prstGeom>
          <a:noFill/>
        </p:spPr>
        <p:txBody>
          <a:bodyPr wrap="square" rtlCol="0" anchor="t">
            <a:spAutoFit/>
          </a:bodyPr>
          <a:lstStyle/>
          <a:p>
            <a:pPr marL="742950" lvl="1"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微软雅黑" panose="020B0503020204020204" pitchFamily="34" charset="-122"/>
              </a:rPr>
              <a:t>引入</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核函数</a:t>
            </a:r>
            <a:r>
              <a:rPr lang="zh-CN" altLang="en-US">
                <a:latin typeface="微软雅黑" panose="020B0503020204020204" pitchFamily="34" charset="-122"/>
                <a:ea typeface="微软雅黑" panose="020B0503020204020204" pitchFamily="34" charset="-122"/>
                <a:cs typeface="微软雅黑" panose="020B0503020204020204" pitchFamily="34" charset="-122"/>
              </a:rPr>
              <a:t>（kernel function）</a:t>
            </a:r>
          </a:p>
          <a:p>
            <a:pPr marL="1200150" lvl="2" indent="-285750">
              <a:lnSpc>
                <a:spcPct val="150000"/>
              </a:lnSpc>
              <a:buFont typeface="Arial" panose="020B0604020202020204" pitchFamily="34" charset="0"/>
              <a:buChar char="•"/>
            </a:pP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将数据映射到更高维的空间，使其在该空间中变得线性可分</a:t>
            </a:r>
          </a:p>
          <a:p>
            <a:pPr marL="742950" lvl="1" indent="-285750">
              <a:lnSpc>
                <a:spcPct val="150000"/>
              </a:lnSpc>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923290" y="3233420"/>
            <a:ext cx="7228205" cy="257937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支持向量机</a:t>
            </a:r>
            <a:endParaRPr lang="zh-CN" altLang="en-US" dirty="0"/>
          </a:p>
        </p:txBody>
      </p:sp>
      <p:sp>
        <p:nvSpPr>
          <p:cNvPr id="4" name="内容占位符 3"/>
          <p:cNvSpPr>
            <a:spLocks noGrp="1"/>
          </p:cNvSpPr>
          <p:nvPr>
            <p:ph idx="10"/>
          </p:nvPr>
        </p:nvSpPr>
        <p:spPr>
          <a:xfrm>
            <a:off x="423545" y="1139190"/>
            <a:ext cx="11107420" cy="3655060"/>
          </a:xfrm>
        </p:spPr>
        <p:txBody>
          <a:bodyPr/>
          <a:lstStyle/>
          <a:p>
            <a:pPr marL="342900" indent="-342900">
              <a:buFont typeface="Wingdings" panose="05000000000000000000" charset="0"/>
              <a:buChar char="Ø"/>
            </a:pPr>
            <a:r>
              <a:rPr b="1">
                <a:sym typeface="+mn-ea"/>
              </a:rPr>
              <a:t>线性核</a:t>
            </a:r>
            <a:r>
              <a:rPr>
                <a:sym typeface="+mn-ea"/>
              </a:rPr>
              <a:t>：线性核并不涉及真正的高维映射，因为它实际上就是计算两个向量之间的内积，数据保持在原始空间中。</a:t>
            </a:r>
          </a:p>
          <a:p>
            <a:pPr marL="342900" indent="-342900">
              <a:buFont typeface="Wingdings" panose="05000000000000000000" charset="0"/>
              <a:buChar char="Ø"/>
            </a:pPr>
            <a:r>
              <a:rPr b="1">
                <a:sym typeface="+mn-ea"/>
              </a:rPr>
              <a:t>多项式核</a:t>
            </a:r>
            <a:r>
              <a:rPr>
                <a:sym typeface="+mn-ea"/>
              </a:rPr>
              <a:t>：映射的高维特征空间会包含原始输入变量的平方项和交叉项。这些项帮助捕捉输入特征之间的复杂关系，从而使非线性数据在高维空间中线性可分。</a:t>
            </a:r>
          </a:p>
          <a:p>
            <a:pPr marL="342900" indent="-342900">
              <a:buFont typeface="Wingdings" panose="05000000000000000000" charset="0"/>
              <a:buChar char="Ø"/>
            </a:pPr>
            <a:r>
              <a:rPr b="1">
                <a:sym typeface="+mn-ea"/>
              </a:rPr>
              <a:t>RBF核（高斯核）</a:t>
            </a:r>
            <a:r>
              <a:rPr>
                <a:sym typeface="+mn-ea"/>
              </a:rPr>
              <a:t>：RBF核通过高斯函数来度量两个样本之间的相似性。RBF核实际上将数据映射到了一个无限维的特征空间，在这个空间中，每个数据点被映射为一个以其为中心的高斯分布。这种核函数非常灵活，可以捕捉数据中的复杂非线性结构。</a:t>
            </a:r>
          </a:p>
          <a:p>
            <a:pPr marL="342900" indent="-342900">
              <a:buFont typeface="Wingdings" panose="05000000000000000000" charset="0"/>
              <a:buChar char="Ø"/>
            </a:pPr>
            <a:r>
              <a:rPr b="1">
                <a:sym typeface="+mn-ea"/>
              </a:rPr>
              <a:t>Sigmoid核</a:t>
            </a:r>
            <a:r>
              <a:rPr>
                <a:sym typeface="+mn-ea"/>
              </a:rPr>
              <a:t>：Sigmoid核类似于神经网络中的激活函数，它将数据映射到某个非线性空间。与多项式核和RBF核相比，Sigmoid核的非线性程度较小，适合于某些特定的应用场景（如模拟神经网络中的非线性映射）。</a:t>
            </a:r>
          </a:p>
        </p:txBody>
      </p:sp>
      <p:sp>
        <p:nvSpPr>
          <p:cNvPr id="2" name="文本框 1"/>
          <p:cNvSpPr txBox="1"/>
          <p:nvPr/>
        </p:nvSpPr>
        <p:spPr>
          <a:xfrm>
            <a:off x="2157730" y="5046345"/>
            <a:ext cx="8414385" cy="706755"/>
          </a:xfrm>
          <a:prstGeom prst="rect">
            <a:avLst/>
          </a:prstGeom>
          <a:noFill/>
        </p:spPr>
        <p:txBody>
          <a:bodyPr wrap="square" rtlCol="0" anchor="t">
            <a:spAutoFit/>
          </a:bodyPr>
          <a:lstStyle/>
          <a:p>
            <a:r>
              <a:rPr kumimoji="1" lang="zh-CN" altLang="en-US" sz="2000" kern="0" smtClean="0">
                <a:latin typeface="Times New Roman" panose="02020603050405020304" pitchFamily="18" charset="0"/>
                <a:ea typeface="微软雅黑" panose="020B0503020204020204" pitchFamily="34" charset="-122"/>
                <a:cs typeface="Times New Roman" panose="02020603050405020304" pitchFamily="18" charset="0"/>
              </a:rPr>
              <a:t>通过使用核函数，SVM可以避免显式计算每个数据点的高维坐标，且能够灵活处理复杂的非线性数据。</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支持向量机</a:t>
            </a:r>
          </a:p>
        </p:txBody>
      </p:sp>
      <p:sp>
        <p:nvSpPr>
          <p:cNvPr id="6" name="内容占位符 3"/>
          <p:cNvSpPr>
            <a:spLocks noGrp="1"/>
          </p:cNvSpPr>
          <p:nvPr/>
        </p:nvSpPr>
        <p:spPr>
          <a:xfrm>
            <a:off x="423819" y="1138980"/>
            <a:ext cx="11107601" cy="426469"/>
          </a:xfrm>
          <a:prstGeom prst="rect">
            <a:avLst/>
          </a:prstGeom>
          <a:noFill/>
          <a:ln>
            <a:noFill/>
          </a:ln>
        </p:spPr>
        <p:txBody>
          <a:bodyPr vert="horz" wrap="square" lIns="91440" tIns="45720" rIns="91440" bIns="45720" numCol="1" anchor="ctr" anchorCtr="0" compatLnSpc="1">
            <a:noAutofit/>
          </a:bodyPr>
          <a:lstStyle>
            <a:lvl1pPr marL="0" indent="0" algn="l" rtl="0" eaLnBrk="0" fontAlgn="base" hangingPunct="0">
              <a:spcBef>
                <a:spcPct val="20000"/>
              </a:spcBef>
              <a:spcAft>
                <a:spcPct val="0"/>
              </a:spcAft>
              <a:buClr>
                <a:srgbClr val="000066"/>
              </a:buClr>
              <a:buFont typeface="Wingdings" panose="05000000000000000000" pitchFamily="2" charset="2"/>
              <a:buNone/>
              <a:defRPr kumimoji="1" lang="zh-CN" altLang="en-US" sz="2000" b="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a:lstStyle>
          <a:p>
            <a:pPr marL="342900" indent="-342900">
              <a:buFont typeface="Wingdings" panose="05000000000000000000" charset="0"/>
              <a:buChar char="Ø"/>
            </a:pPr>
            <a:r>
              <a:rPr>
                <a:sym typeface="+mn-ea"/>
              </a:rPr>
              <a:t>参数的选择</a:t>
            </a:r>
            <a:endParaRPr lang="zh-CN" altLang="en-US" dirty="0"/>
          </a:p>
        </p:txBody>
      </p:sp>
      <p:pic>
        <p:nvPicPr>
          <p:cNvPr id="4" name="内容占位符 3"/>
          <p:cNvPicPr>
            <a:picLocks noGrp="1" noChangeAspect="1"/>
          </p:cNvPicPr>
          <p:nvPr>
            <p:ph idx="10"/>
          </p:nvPr>
        </p:nvPicPr>
        <p:blipFill>
          <a:blip r:embed="rId2"/>
          <a:srcRect t="8376"/>
          <a:stretch>
            <a:fillRect/>
          </a:stretch>
        </p:blipFill>
        <p:spPr>
          <a:xfrm>
            <a:off x="1588770" y="1565275"/>
            <a:ext cx="8910320" cy="463169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625600"/>
            <a:ext cx="11107420" cy="4761230"/>
          </a:xfrm>
        </p:spPr>
        <p:txBody>
          <a:bodyPr/>
          <a:lstStyle/>
          <a:p>
            <a:pPr lvl="1">
              <a:lnSpc>
                <a:spcPct val="150000"/>
              </a:lnSpc>
            </a:pPr>
            <a:r>
              <a:rPr lang="en-US" altLang="zh-CN" dirty="0">
                <a:solidFill>
                  <a:srgbClr val="FF0000"/>
                </a:solidFill>
              </a:rPr>
              <a:t>C</a:t>
            </a:r>
            <a:r>
              <a:rPr lang="zh-CN" altLang="en-US" dirty="0">
                <a:solidFill>
                  <a:srgbClr val="FF0000"/>
                </a:solidFill>
              </a:rPr>
              <a:t>：</a:t>
            </a:r>
            <a:r>
              <a:rPr lang="zh-CN" altLang="en-US" dirty="0">
                <a:sym typeface="+mn-ea"/>
              </a:rPr>
              <a:t>惩罚系数。</a:t>
            </a:r>
            <a:r>
              <a:rPr lang="zh-CN" altLang="en-US" dirty="0"/>
              <a:t>默认值为</a:t>
            </a:r>
            <a:r>
              <a:rPr lang="en-US" altLang="zh-CN" dirty="0" smtClean="0"/>
              <a:t>1.0</a:t>
            </a:r>
          </a:p>
          <a:p>
            <a:pPr lvl="2">
              <a:lnSpc>
                <a:spcPct val="150000"/>
              </a:lnSpc>
            </a:pPr>
            <a:r>
              <a:rPr lang="zh-CN" altLang="en-US" sz="1600" dirty="0"/>
              <a:t>C值越大，对误分类的惩罚越</a:t>
            </a:r>
            <a:r>
              <a:rPr lang="zh-CN" altLang="en-US" sz="1600" dirty="0" smtClean="0"/>
              <a:t>大，从而使模型对训练数据拟合得更好</a:t>
            </a:r>
            <a:r>
              <a:rPr lang="zh-CN" altLang="en-US" sz="1600" dirty="0"/>
              <a:t>（但可能</a:t>
            </a:r>
            <a:r>
              <a:rPr lang="zh-CN" altLang="en-US" sz="1600" dirty="0" smtClean="0"/>
              <a:t>导致欠拟合</a:t>
            </a:r>
            <a:r>
              <a:rPr lang="zh-CN" altLang="en-US" sz="1600" dirty="0"/>
              <a:t>）。</a:t>
            </a:r>
          </a:p>
          <a:p>
            <a:pPr lvl="2">
              <a:lnSpc>
                <a:spcPct val="150000"/>
              </a:lnSpc>
            </a:pPr>
            <a:r>
              <a:rPr lang="en-US" altLang="zh-CN" sz="1600" dirty="0"/>
              <a:t>C</a:t>
            </a:r>
            <a:r>
              <a:rPr lang="zh-CN" altLang="en-US" sz="1600" dirty="0"/>
              <a:t>越小，容许训练样本中有一些误分类错误样本，泛化能力强</a:t>
            </a:r>
            <a:r>
              <a:rPr lang="zh-CN" altLang="en-US" sz="1600" dirty="0" smtClean="0"/>
              <a:t>。对于</a:t>
            </a:r>
            <a:r>
              <a:rPr lang="zh-CN" altLang="en-US" sz="1600" dirty="0"/>
              <a:t>训练样本带有噪声的情况，一般采用后者，把训练样本集中错误分类的样本作为噪声</a:t>
            </a:r>
            <a:r>
              <a:rPr lang="zh-CN" altLang="en-US" sz="1600" dirty="0" smtClean="0"/>
              <a:t>。</a:t>
            </a:r>
          </a:p>
          <a:p>
            <a:pPr lvl="2">
              <a:lnSpc>
                <a:spcPct val="150000"/>
              </a:lnSpc>
            </a:pPr>
            <a:r>
              <a:rPr lang="en-US" altLang="zh-CN" sz="1600" dirty="0" smtClean="0"/>
              <a:t>选择方法：通过交叉验证选择最佳值。一般尝试范围：[0.1, 1, 10, 100]</a:t>
            </a:r>
          </a:p>
          <a:p>
            <a:pPr lvl="1">
              <a:lnSpc>
                <a:spcPct val="150000"/>
              </a:lnSpc>
            </a:pPr>
            <a:r>
              <a:rPr lang="en-US" altLang="zh-CN" dirty="0">
                <a:solidFill>
                  <a:srgbClr val="FF0000"/>
                </a:solidFill>
              </a:rPr>
              <a:t>kernel</a:t>
            </a:r>
            <a:r>
              <a:rPr lang="en-US" altLang="zh-CN" dirty="0"/>
              <a:t>: </a:t>
            </a:r>
            <a:r>
              <a:rPr lang="zh-CN" altLang="en-US" dirty="0"/>
              <a:t>核函数</a:t>
            </a:r>
          </a:p>
          <a:p>
            <a:pPr lvl="2">
              <a:lnSpc>
                <a:spcPct val="150000"/>
              </a:lnSpc>
            </a:pPr>
            <a:r>
              <a:rPr lang="en-US" altLang="zh-CN" sz="1600" dirty="0">
                <a:cs typeface="+mn-ea"/>
              </a:rPr>
              <a:t> rbf’：高斯核</a:t>
            </a:r>
            <a:r>
              <a:rPr lang="zh-CN" altLang="en-US" sz="1600" dirty="0">
                <a:cs typeface="+mn-ea"/>
              </a:rPr>
              <a:t>，默认</a:t>
            </a:r>
            <a:endParaRPr lang="en-US" altLang="zh-CN" sz="1600" dirty="0">
              <a:cs typeface="+mn-ea"/>
            </a:endParaRPr>
          </a:p>
          <a:p>
            <a:pPr lvl="2">
              <a:lnSpc>
                <a:spcPct val="150000"/>
              </a:lnSpc>
            </a:pPr>
            <a:r>
              <a:rPr lang="zh-CN" altLang="en-US" sz="1600" dirty="0"/>
              <a:t>‘</a:t>
            </a:r>
            <a:r>
              <a:rPr lang="en-US" altLang="zh-CN" sz="1600" dirty="0"/>
              <a:t>linear</a:t>
            </a:r>
            <a:r>
              <a:rPr lang="en-US" altLang="zh-CN" sz="1600" dirty="0" smtClean="0"/>
              <a:t>’</a:t>
            </a:r>
            <a:r>
              <a:rPr lang="zh-CN" altLang="en-US" sz="1600" dirty="0" smtClean="0"/>
              <a:t>：线性核函数</a:t>
            </a:r>
            <a:endParaRPr lang="zh-CN" altLang="en-US" sz="1600" dirty="0"/>
          </a:p>
          <a:p>
            <a:pPr lvl="2">
              <a:lnSpc>
                <a:spcPct val="150000"/>
              </a:lnSpc>
            </a:pPr>
            <a:r>
              <a:rPr lang="zh-CN" altLang="en-US" sz="1600" dirty="0"/>
              <a:t>‘</a:t>
            </a:r>
            <a:r>
              <a:rPr lang="en-US" altLang="zh-CN" sz="1600" dirty="0"/>
              <a:t>poly</a:t>
            </a:r>
            <a:r>
              <a:rPr lang="en-US" altLang="zh-CN" sz="1600" dirty="0" smtClean="0"/>
              <a:t>’</a:t>
            </a:r>
            <a:r>
              <a:rPr lang="zh-CN" altLang="en-US" sz="1600" dirty="0" smtClean="0"/>
              <a:t>：多项式核函数</a:t>
            </a:r>
            <a:endParaRPr lang="zh-CN" altLang="en-US" sz="1600" dirty="0"/>
          </a:p>
          <a:p>
            <a:pPr lvl="2">
              <a:lnSpc>
                <a:spcPct val="150000"/>
              </a:lnSpc>
            </a:pPr>
            <a:r>
              <a:rPr lang="zh-CN" altLang="en-US" sz="1600" dirty="0" smtClean="0"/>
              <a:t>‘</a:t>
            </a:r>
            <a:r>
              <a:rPr lang="en-US" altLang="zh-CN" sz="1600" dirty="0" err="1" smtClean="0"/>
              <a:t>sigmod</a:t>
            </a:r>
            <a:r>
              <a:rPr lang="en-US" altLang="zh-CN" sz="1600" dirty="0" smtClean="0"/>
              <a:t>’</a:t>
            </a:r>
            <a:r>
              <a:rPr lang="zh-CN" altLang="en-US" sz="1600" dirty="0" smtClean="0"/>
              <a:t>：</a:t>
            </a:r>
            <a:r>
              <a:rPr lang="en-US" altLang="zh-CN" sz="1600" dirty="0" err="1" smtClean="0"/>
              <a:t>sigmod</a:t>
            </a:r>
            <a:r>
              <a:rPr lang="zh-CN" altLang="en-US" sz="1600" dirty="0" smtClean="0"/>
              <a:t>核函数</a:t>
            </a:r>
          </a:p>
          <a:p>
            <a:pPr lvl="2">
              <a:lnSpc>
                <a:spcPct val="150000"/>
              </a:lnSpc>
            </a:pPr>
            <a:r>
              <a:rPr lang="zh-CN" altLang="en-US" sz="1600" dirty="0"/>
              <a:t>选择方法：根据数据特性和实验结果选择。线性可分数据选'linear'，非线性数据尝试'poly', 'rbf', 'sigmoid'</a:t>
            </a:r>
          </a:p>
        </p:txBody>
      </p:sp>
      <p:sp>
        <p:nvSpPr>
          <p:cNvPr id="3" name="标题 2"/>
          <p:cNvSpPr>
            <a:spLocks noGrp="1"/>
          </p:cNvSpPr>
          <p:nvPr>
            <p:ph type="title"/>
          </p:nvPr>
        </p:nvSpPr>
        <p:spPr/>
        <p:txBody>
          <a:bodyPr/>
          <a:lstStyle/>
          <a:p>
            <a:r>
              <a:rPr lang="zh-CN" altLang="en-US" dirty="0"/>
              <a:t>在</a:t>
            </a:r>
            <a:r>
              <a:rPr lang="en-US" altLang="zh-CN" dirty="0"/>
              <a:t>python</a:t>
            </a:r>
            <a:r>
              <a:rPr lang="zh-CN" altLang="en-US" dirty="0"/>
              <a:t>下使用</a:t>
            </a:r>
            <a:r>
              <a:rPr lang="en-US" altLang="zh-CN" dirty="0" smtClean="0"/>
              <a:t>SVM</a:t>
            </a:r>
            <a:endParaRPr lang="zh-CN" altLang="en-US" dirty="0"/>
          </a:p>
        </p:txBody>
      </p:sp>
      <p:sp>
        <p:nvSpPr>
          <p:cNvPr id="4" name="内容占位符 3"/>
          <p:cNvSpPr>
            <a:spLocks noGrp="1"/>
          </p:cNvSpPr>
          <p:nvPr>
            <p:ph idx="10"/>
          </p:nvPr>
        </p:nvSpPr>
        <p:spPr/>
        <p:txBody>
          <a:bodyPr/>
          <a:lstStyle/>
          <a:p>
            <a:r>
              <a:rPr lang="en-US" altLang="zh-CN" dirty="0" err="1" smtClean="0"/>
              <a:t>from sklearn.svm import SVC</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2">
              <a:lnSpc>
                <a:spcPct val="150000"/>
              </a:lnSpc>
            </a:pPr>
            <a:r>
              <a:rPr lang="en-US" altLang="zh-CN" sz="1800" dirty="0">
                <a:solidFill>
                  <a:srgbClr val="FF0000"/>
                </a:solidFill>
                <a:sym typeface="+mn-ea"/>
              </a:rPr>
              <a:t>gamma</a:t>
            </a:r>
            <a:r>
              <a:rPr lang="en-US" altLang="zh-CN" sz="1800" dirty="0">
                <a:sym typeface="+mn-ea"/>
              </a:rPr>
              <a:t>: </a:t>
            </a:r>
            <a:r>
              <a:rPr lang="zh-CN" altLang="en-US" sz="1800" dirty="0">
                <a:sym typeface="+mn-ea"/>
              </a:rPr>
              <a:t>核函数系数，</a:t>
            </a:r>
            <a:r>
              <a:rPr lang="zh-CN" altLang="en-US" sz="1800" dirty="0" smtClean="0">
                <a:sym typeface="+mn-ea"/>
              </a:rPr>
              <a:t>默认</a:t>
            </a:r>
            <a:r>
              <a:rPr lang="zh-CN" altLang="en-US" sz="1800" dirty="0">
                <a:sym typeface="+mn-ea"/>
              </a:rPr>
              <a:t>为</a:t>
            </a:r>
            <a:r>
              <a:rPr lang="en-US" altLang="zh-CN" sz="1800" dirty="0" smtClean="0">
                <a:sym typeface="+mn-ea"/>
              </a:rPr>
              <a:t>scale</a:t>
            </a:r>
            <a:r>
              <a:rPr lang="zh-CN" altLang="en-US" sz="1800" dirty="0" smtClean="0">
                <a:sym typeface="+mn-ea"/>
              </a:rPr>
              <a:t>，</a:t>
            </a:r>
            <a:r>
              <a:rPr lang="zh-CN" altLang="en-US" sz="1800" dirty="0">
                <a:sym typeface="+mn-ea"/>
              </a:rPr>
              <a:t>只对‘</a:t>
            </a:r>
            <a:r>
              <a:rPr lang="en-US" altLang="zh-CN" sz="1800" dirty="0" err="1">
                <a:sym typeface="+mn-ea"/>
              </a:rPr>
              <a:t>rbf</a:t>
            </a:r>
            <a:r>
              <a:rPr lang="en-US" altLang="zh-CN" sz="1800" dirty="0">
                <a:sym typeface="+mn-ea"/>
              </a:rPr>
              <a:t>’,‘poly’,‘</a:t>
            </a:r>
            <a:r>
              <a:rPr lang="en-US" altLang="zh-CN" sz="1800" dirty="0" err="1">
                <a:sym typeface="+mn-ea"/>
              </a:rPr>
              <a:t>sigmod</a:t>
            </a:r>
            <a:r>
              <a:rPr lang="en-US" altLang="zh-CN" sz="1800" dirty="0">
                <a:sym typeface="+mn-ea"/>
              </a:rPr>
              <a:t>’</a:t>
            </a:r>
            <a:r>
              <a:rPr lang="zh-CN" altLang="en-US" sz="1800" dirty="0">
                <a:sym typeface="+mn-ea"/>
              </a:rPr>
              <a:t>有效</a:t>
            </a:r>
            <a:r>
              <a:rPr lang="zh-CN" altLang="en-US" sz="1800" dirty="0" smtClean="0">
                <a:sym typeface="+mn-ea"/>
              </a:rPr>
              <a:t>。</a:t>
            </a:r>
            <a:endParaRPr lang="en-US" altLang="zh-CN" sz="1800" dirty="0" smtClean="0"/>
          </a:p>
          <a:p>
            <a:pPr lvl="2">
              <a:lnSpc>
                <a:spcPct val="150000"/>
              </a:lnSpc>
            </a:pPr>
            <a:r>
              <a:rPr lang="en-US" altLang="zh-CN" sz="1800" dirty="0" smtClean="0">
                <a:sym typeface="+mn-ea"/>
              </a:rPr>
              <a:t>gamma</a:t>
            </a:r>
            <a:r>
              <a:rPr lang="zh-CN" altLang="en-US" sz="1800" smtClean="0">
                <a:sym typeface="+mn-ea"/>
              </a:rPr>
              <a:t>越大拟合能力越强，越容易过拟合。反之，拟合能力越弱，越容易欠拟合。</a:t>
            </a:r>
            <a:endParaRPr lang="en-US" altLang="zh-CN" sz="1800" smtClean="0"/>
          </a:p>
          <a:p>
            <a:pPr lvl="2">
              <a:lnSpc>
                <a:spcPct val="150000"/>
              </a:lnSpc>
            </a:pPr>
            <a:r>
              <a:rPr sz="1800">
                <a:sym typeface="+mn-ea"/>
              </a:rPr>
              <a:t>gamma='scale'：这是默认值，计算方式为 1 / (n_features * X.var())，其中 n_features 是特征数量，X.var() 是数据集的方差。</a:t>
            </a:r>
          </a:p>
          <a:p>
            <a:pPr lvl="2">
              <a:lnSpc>
                <a:spcPct val="150000"/>
              </a:lnSpc>
            </a:pPr>
            <a:r>
              <a:rPr sz="1800">
                <a:sym typeface="+mn-ea"/>
              </a:rPr>
              <a:t>gamma='auto'：计算方式为 1 / n_features。</a:t>
            </a:r>
          </a:p>
          <a:p>
            <a:pPr lvl="2">
              <a:lnSpc>
                <a:spcPct val="150000"/>
              </a:lnSpc>
            </a:pPr>
            <a:r>
              <a:rPr lang="en-US" altLang="zh-CN" sz="1800" dirty="0">
                <a:solidFill>
                  <a:schemeClr val="tx1"/>
                </a:solidFill>
              </a:rPr>
              <a:t>选择方法：通过交叉验证选择最佳值。一般尝试范围：[0.001, 0.01, 0.1, 1, 10,100,1000]</a:t>
            </a:r>
          </a:p>
          <a:p>
            <a:pPr lvl="0">
              <a:lnSpc>
                <a:spcPct val="150000"/>
              </a:lnSpc>
              <a:buFont typeface="Arial" panose="020B0604020202020204" pitchFamily="34" charset="0"/>
              <a:buChar char="•"/>
            </a:pPr>
            <a:r>
              <a:rPr lang="en-US" altLang="zh-CN" sz="1800" dirty="0">
                <a:solidFill>
                  <a:srgbClr val="FF0000"/>
                </a:solidFill>
              </a:rPr>
              <a:t>degree</a:t>
            </a:r>
            <a:r>
              <a:rPr lang="en-US" altLang="zh-CN" sz="1800" dirty="0"/>
              <a:t>: </a:t>
            </a:r>
            <a:r>
              <a:rPr lang="zh-CN" altLang="en-US" sz="1800" dirty="0">
                <a:sym typeface="+mn-ea"/>
              </a:rPr>
              <a:t>多项式核函数的阶数</a:t>
            </a:r>
            <a:r>
              <a:rPr lang="en-US" altLang="zh-CN" sz="1800" dirty="0" smtClean="0">
                <a:sym typeface="+mn-ea"/>
              </a:rPr>
              <a:t>n</a:t>
            </a:r>
            <a:r>
              <a:rPr lang="zh-CN" altLang="en-US" sz="1800" dirty="0" smtClean="0">
                <a:sym typeface="+mn-ea"/>
              </a:rPr>
              <a:t>，</a:t>
            </a:r>
            <a:r>
              <a:rPr lang="zh-CN" altLang="en-US" sz="1800" dirty="0" smtClean="0"/>
              <a:t>默认</a:t>
            </a:r>
            <a:r>
              <a:rPr lang="zh-CN" altLang="en-US" sz="1800" dirty="0"/>
              <a:t>为</a:t>
            </a:r>
            <a:r>
              <a:rPr lang="en-US" altLang="zh-CN" sz="1800" dirty="0" smtClean="0"/>
              <a:t>3</a:t>
            </a:r>
            <a:r>
              <a:rPr lang="zh-CN" altLang="en-US" sz="1800" dirty="0" smtClean="0"/>
              <a:t>，</a:t>
            </a:r>
            <a:r>
              <a:rPr lang="zh-CN" altLang="en-US" sz="1800" dirty="0">
                <a:sym typeface="+mn-ea"/>
              </a:rPr>
              <a:t>只对多项式核函数有用</a:t>
            </a:r>
            <a:endParaRPr lang="en-US" altLang="zh-CN" sz="1800" dirty="0" smtClean="0"/>
          </a:p>
          <a:p>
            <a:pPr lvl="0">
              <a:lnSpc>
                <a:spcPct val="150000"/>
              </a:lnSpc>
              <a:buFont typeface="Arial" panose="020B0604020202020204" pitchFamily="34" charset="0"/>
              <a:buChar char="•"/>
            </a:pPr>
            <a:r>
              <a:rPr lang="en-US" altLang="zh-CN" sz="1800" dirty="0" smtClean="0">
                <a:solidFill>
                  <a:srgbClr val="FF0000"/>
                </a:solidFill>
              </a:rPr>
              <a:t>coef0</a:t>
            </a:r>
            <a:r>
              <a:rPr lang="en-US" altLang="zh-CN" sz="1800" dirty="0" smtClean="0"/>
              <a:t>：核函数中的</a:t>
            </a:r>
            <a:r>
              <a:rPr lang="zh-CN" altLang="en-US" sz="1800" dirty="0" smtClean="0"/>
              <a:t>偏置</a:t>
            </a:r>
            <a:r>
              <a:rPr lang="en-US" altLang="zh-CN" sz="1800" dirty="0" smtClean="0"/>
              <a:t>项，仅在'poly'和'sigmoid'核时有效。</a:t>
            </a:r>
          </a:p>
          <a:p>
            <a:pPr lvl="2">
              <a:lnSpc>
                <a:spcPct val="150000"/>
              </a:lnSpc>
            </a:pPr>
            <a:r>
              <a:rPr lang="en-US" altLang="zh-CN" sz="1800" dirty="0" smtClean="0"/>
              <a:t>默认值：0.0</a:t>
            </a:r>
          </a:p>
          <a:p>
            <a:pPr lvl="2">
              <a:lnSpc>
                <a:spcPct val="150000"/>
              </a:lnSpc>
            </a:pPr>
            <a:r>
              <a:rPr lang="en-US" altLang="zh-CN" sz="1800" dirty="0" smtClean="0"/>
              <a:t>选择方法：通过交叉验证选择最佳值。一般尝试范围：[0, 1, 10]</a:t>
            </a:r>
          </a:p>
          <a:p>
            <a:pPr lvl="1">
              <a:lnSpc>
                <a:spcPct val="150000"/>
              </a:lnSpc>
            </a:pPr>
            <a:endParaRPr lang="zh-CN" altLang="en-US" sz="1800" dirty="0"/>
          </a:p>
        </p:txBody>
      </p:sp>
      <p:sp>
        <p:nvSpPr>
          <p:cNvPr id="3" name="标题 2"/>
          <p:cNvSpPr>
            <a:spLocks noGrp="1"/>
          </p:cNvSpPr>
          <p:nvPr>
            <p:ph type="title"/>
          </p:nvPr>
        </p:nvSpPr>
        <p:spPr/>
        <p:txBody>
          <a:bodyPr/>
          <a:lstStyle/>
          <a:p>
            <a:r>
              <a:rPr lang="zh-CN" altLang="en-US" dirty="0"/>
              <a:t>在</a:t>
            </a:r>
            <a:r>
              <a:rPr lang="en-US" altLang="zh-CN" dirty="0"/>
              <a:t>python</a:t>
            </a:r>
            <a:r>
              <a:rPr lang="zh-CN" altLang="en-US" dirty="0"/>
              <a:t>下使用</a:t>
            </a:r>
            <a:r>
              <a:rPr lang="en-US" altLang="zh-CN" dirty="0" smtClean="0"/>
              <a:t>SVM</a:t>
            </a:r>
            <a:endParaRPr lang="zh-CN" altLang="en-US" dirty="0"/>
          </a:p>
        </p:txBody>
      </p:sp>
      <p:sp>
        <p:nvSpPr>
          <p:cNvPr id="4" name="内容占位符 3"/>
          <p:cNvSpPr>
            <a:spLocks noGrp="1"/>
          </p:cNvSpPr>
          <p:nvPr>
            <p:ph idx="10"/>
          </p:nvPr>
        </p:nvSpPr>
        <p:spPr/>
        <p:txBody>
          <a:bodyPr/>
          <a:lstStyle/>
          <a:p>
            <a:r>
              <a:rPr lang="en-US" altLang="zh-CN" dirty="0" err="1">
                <a:sym typeface="+mn-ea"/>
              </a:rPr>
              <a:t>from sklearn.svm import SVC</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2"/>
          <a:stretch>
            <a:fillRect/>
          </a:stretch>
        </p:blipFill>
        <p:spPr>
          <a:xfrm>
            <a:off x="6518275" y="1565275"/>
            <a:ext cx="5396230" cy="4819650"/>
          </a:xfrm>
          <a:prstGeom prst="rect">
            <a:avLst/>
          </a:prstGeom>
          <a:noFill/>
          <a:ln w="9525">
            <a:noFill/>
          </a:ln>
        </p:spPr>
      </p:pic>
      <p:sp>
        <p:nvSpPr>
          <p:cNvPr id="2" name="内容占位符 1"/>
          <p:cNvSpPr>
            <a:spLocks noGrp="1"/>
          </p:cNvSpPr>
          <p:nvPr>
            <p:ph idx="1"/>
          </p:nvPr>
        </p:nvSpPr>
        <p:spPr>
          <a:xfrm>
            <a:off x="367304" y="1283498"/>
            <a:ext cx="11107601" cy="4369231"/>
          </a:xfrm>
        </p:spPr>
        <p:txBody>
          <a:bodyPr/>
          <a:lstStyle/>
          <a:p>
            <a:r>
              <a:rPr lang="zh-CN" altLang="en-US" dirty="0" smtClean="0"/>
              <a:t>示例：是否心脏病患者</a:t>
            </a:r>
            <a:endParaRPr lang="en-US" altLang="zh-CN" dirty="0" smtClean="0"/>
          </a:p>
          <a:p>
            <a:pPr lvl="1"/>
            <a:r>
              <a:rPr lang="zh-CN" altLang="en-US" dirty="0" smtClean="0"/>
              <a:t>设定一个规则，判断一个人是否是心脏病患者</a:t>
            </a:r>
            <a:endParaRPr lang="en-US" altLang="zh-CN" dirty="0" smtClean="0"/>
          </a:p>
          <a:p>
            <a:r>
              <a:rPr lang="zh-CN" altLang="en-US" dirty="0" smtClean="0">
                <a:solidFill>
                  <a:srgbClr val="FF0000"/>
                </a:solidFill>
              </a:rPr>
              <a:t>分类模型：</a:t>
            </a:r>
            <a:r>
              <a:rPr lang="zh-CN" altLang="en-US" dirty="0" smtClean="0"/>
              <a:t>决策边界</a:t>
            </a:r>
          </a:p>
          <a:p>
            <a:pPr lvl="1"/>
            <a:r>
              <a:rPr lang="zh-CN" altLang="en-US" dirty="0" smtClean="0"/>
              <a:t>通过决策边界可以很好的分类数据。</a:t>
            </a:r>
            <a:endParaRPr lang="en-US" altLang="zh-CN" dirty="0" smtClean="0"/>
          </a:p>
          <a:p>
            <a:r>
              <a:rPr lang="zh-CN" altLang="en-US" dirty="0" smtClean="0">
                <a:solidFill>
                  <a:srgbClr val="FF0000"/>
                </a:solidFill>
              </a:rPr>
              <a:t>分类算法：</a:t>
            </a:r>
            <a:r>
              <a:rPr lang="zh-CN" altLang="en-US" dirty="0" smtClean="0"/>
              <a:t>如何找到这个决策边界的方法</a:t>
            </a:r>
            <a:endParaRPr lang="zh-CN" altLang="en-US" dirty="0"/>
          </a:p>
        </p:txBody>
      </p:sp>
      <p:sp>
        <p:nvSpPr>
          <p:cNvPr id="3" name="标题 2"/>
          <p:cNvSpPr>
            <a:spLocks noGrp="1"/>
          </p:cNvSpPr>
          <p:nvPr>
            <p:ph type="title"/>
          </p:nvPr>
        </p:nvSpPr>
        <p:spPr/>
        <p:txBody>
          <a:bodyPr/>
          <a:lstStyle/>
          <a:p>
            <a:r>
              <a:rPr lang="zh-CN" altLang="en-US" dirty="0" smtClean="0">
                <a:sym typeface="+mn-ea"/>
              </a:rPr>
              <a:t>分类算法</a:t>
            </a:r>
            <a:endParaRPr lang="zh-CN" altLang="en-US" dirty="0"/>
          </a:p>
        </p:txBody>
      </p:sp>
      <p:sp>
        <p:nvSpPr>
          <p:cNvPr id="8" name="文本框 7"/>
          <p:cNvSpPr txBox="1"/>
          <p:nvPr/>
        </p:nvSpPr>
        <p:spPr>
          <a:xfrm>
            <a:off x="6798310" y="1565275"/>
            <a:ext cx="1943100" cy="398780"/>
          </a:xfrm>
          <a:prstGeom prst="rect">
            <a:avLst/>
          </a:prstGeom>
          <a:noFill/>
        </p:spPr>
        <p:txBody>
          <a:bodyPr wrap="square" rtlCol="0">
            <a:spAutoFit/>
          </a:bodyPr>
          <a:lstStyle/>
          <a:p>
            <a:r>
              <a:rPr lang="zh-CN" altLang="en-US" sz="2000" b="1" dirty="0" smtClean="0">
                <a:solidFill>
                  <a:srgbClr val="FF0000"/>
                </a:solidFill>
              </a:rPr>
              <a:t>决策边界</a:t>
            </a:r>
            <a:endParaRPr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smtClean="0"/>
              <a:t>SVC</a:t>
            </a:r>
            <a:r>
              <a:rPr lang="zh-CN" altLang="en-US" dirty="0" smtClean="0"/>
              <a:t>的属性：</a:t>
            </a:r>
            <a:endParaRPr lang="en-US" altLang="zh-CN" dirty="0" smtClean="0"/>
          </a:p>
          <a:p>
            <a:pPr lvl="1">
              <a:lnSpc>
                <a:spcPct val="150000"/>
              </a:lnSpc>
            </a:pPr>
            <a:r>
              <a:rPr lang="en-US" altLang="zh-CN" dirty="0" err="1"/>
              <a:t>svc.n_support</a:t>
            </a:r>
            <a:r>
              <a:rPr lang="en-US" altLang="zh-CN" dirty="0"/>
              <a:t>_</a:t>
            </a:r>
            <a:r>
              <a:rPr lang="zh-CN" altLang="en-US" dirty="0"/>
              <a:t>：各类各有多少个支持向量</a:t>
            </a:r>
          </a:p>
          <a:p>
            <a:pPr lvl="1">
              <a:lnSpc>
                <a:spcPct val="150000"/>
              </a:lnSpc>
            </a:pPr>
            <a:r>
              <a:rPr lang="en-US" altLang="zh-CN" dirty="0" err="1" smtClean="0"/>
              <a:t>svc.support</a:t>
            </a:r>
            <a:r>
              <a:rPr lang="en-US" altLang="zh-CN" dirty="0"/>
              <a:t>_</a:t>
            </a:r>
            <a:r>
              <a:rPr lang="zh-CN" altLang="en-US" dirty="0"/>
              <a:t>：各类的支持向量在训练样本中的索引</a:t>
            </a:r>
          </a:p>
          <a:p>
            <a:pPr lvl="1">
              <a:lnSpc>
                <a:spcPct val="150000"/>
              </a:lnSpc>
            </a:pPr>
            <a:r>
              <a:rPr lang="en-US" altLang="zh-CN" dirty="0" err="1" smtClean="0"/>
              <a:t>svc.support_vectors</a:t>
            </a:r>
            <a:r>
              <a:rPr lang="en-US" altLang="zh-CN" dirty="0"/>
              <a:t>_</a:t>
            </a:r>
            <a:r>
              <a:rPr lang="zh-CN" altLang="en-US" dirty="0"/>
              <a:t>：各类所有的支持向量</a:t>
            </a:r>
            <a:endParaRPr lang="en-US" altLang="zh-CN" dirty="0" smtClean="0"/>
          </a:p>
        </p:txBody>
      </p:sp>
      <p:sp>
        <p:nvSpPr>
          <p:cNvPr id="3" name="标题 2"/>
          <p:cNvSpPr>
            <a:spLocks noGrp="1"/>
          </p:cNvSpPr>
          <p:nvPr>
            <p:ph type="title"/>
          </p:nvPr>
        </p:nvSpPr>
        <p:spPr/>
        <p:txBody>
          <a:bodyPr/>
          <a:lstStyle/>
          <a:p>
            <a:r>
              <a:rPr lang="zh-CN" altLang="en-US" dirty="0"/>
              <a:t>在</a:t>
            </a:r>
            <a:r>
              <a:rPr lang="en-US" altLang="zh-CN" dirty="0"/>
              <a:t>python</a:t>
            </a:r>
            <a:r>
              <a:rPr lang="zh-CN" altLang="en-US" dirty="0"/>
              <a:t>下使用</a:t>
            </a:r>
            <a:r>
              <a:rPr lang="en-US" altLang="zh-CN" dirty="0" smtClean="0"/>
              <a:t>SVM</a:t>
            </a:r>
            <a:endParaRPr lang="zh-CN" altLang="en-US" dirty="0"/>
          </a:p>
        </p:txBody>
      </p:sp>
      <p:sp>
        <p:nvSpPr>
          <p:cNvPr id="4" name="内容占位符 3"/>
          <p:cNvSpPr>
            <a:spLocks noGrp="1"/>
          </p:cNvSpPr>
          <p:nvPr>
            <p:ph idx="10"/>
          </p:nvPr>
        </p:nvSpPr>
        <p:spPr/>
        <p:txBody>
          <a:bodyPr/>
          <a:lstStyle/>
          <a:p>
            <a:r>
              <a:rPr lang="en-US" altLang="zh-CN" dirty="0" err="1">
                <a:sym typeface="+mn-ea"/>
              </a:rPr>
              <a:t>from sklearn.svm import SVC</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使用</a:t>
            </a:r>
            <a:r>
              <a:rPr lang="en-US" altLang="zh-CN" dirty="0" smtClean="0"/>
              <a:t>SVC</a:t>
            </a:r>
            <a:r>
              <a:rPr lang="zh-CN" altLang="en-US" dirty="0" smtClean="0"/>
              <a:t>对莺尾花数据集进行训练</a:t>
            </a:r>
          </a:p>
          <a:p>
            <a:pPr lvl="1"/>
            <a:r>
              <a:rPr lang="zh-CN" altLang="en-US" dirty="0" smtClean="0"/>
              <a:t>分别观察</a:t>
            </a:r>
            <a:r>
              <a:rPr lang="en-US" altLang="zh-CN" dirty="0" smtClean="0"/>
              <a:t>linear</a:t>
            </a:r>
            <a:r>
              <a:rPr lang="zh-CN" altLang="en-US" dirty="0" smtClean="0"/>
              <a:t>、</a:t>
            </a:r>
            <a:r>
              <a:rPr lang="en-US" altLang="zh-CN" dirty="0" err="1" smtClean="0"/>
              <a:t>rbf</a:t>
            </a:r>
            <a:r>
              <a:rPr lang="zh-CN" altLang="en-US" dirty="0" err="1" smtClean="0"/>
              <a:t>、多项式核、</a:t>
            </a:r>
            <a:r>
              <a:rPr lang="en-US" altLang="zh-CN" dirty="0" err="1" smtClean="0"/>
              <a:t>Sigmoid</a:t>
            </a:r>
            <a:r>
              <a:rPr lang="zh-CN" altLang="en-US" dirty="0" smtClean="0"/>
              <a:t>核函数对结果的影响；</a:t>
            </a:r>
          </a:p>
          <a:p>
            <a:pPr lvl="1"/>
            <a:r>
              <a:rPr lang="zh-CN" altLang="en-US" dirty="0" smtClean="0"/>
              <a:t>分别观察不同</a:t>
            </a:r>
            <a:r>
              <a:rPr lang="en-US" altLang="zh-CN" dirty="0" smtClean="0"/>
              <a:t>gamma</a:t>
            </a:r>
            <a:r>
              <a:rPr lang="zh-CN" altLang="en-US" dirty="0" smtClean="0"/>
              <a:t>值对结果的影响；</a:t>
            </a:r>
          </a:p>
          <a:p>
            <a:pPr lvl="1"/>
            <a:r>
              <a:rPr lang="zh-CN" altLang="en-US" dirty="0" smtClean="0"/>
              <a:t>分别观察不同惩罚因子</a:t>
            </a:r>
            <a:r>
              <a:rPr lang="en-US" altLang="zh-CN" dirty="0" smtClean="0"/>
              <a:t>C</a:t>
            </a:r>
            <a:r>
              <a:rPr lang="zh-CN" altLang="en-US" dirty="0" smtClean="0"/>
              <a:t>对结果的影响。</a:t>
            </a:r>
            <a:endParaRPr lang="en-US" altLang="zh-CN" dirty="0" smtClean="0"/>
          </a:p>
        </p:txBody>
      </p:sp>
      <p:sp>
        <p:nvSpPr>
          <p:cNvPr id="3" name="标题 2"/>
          <p:cNvSpPr>
            <a:spLocks noGrp="1"/>
          </p:cNvSpPr>
          <p:nvPr>
            <p:ph type="title"/>
          </p:nvPr>
        </p:nvSpPr>
        <p:spPr/>
        <p:txBody>
          <a:bodyPr/>
          <a:lstStyle/>
          <a:p>
            <a:r>
              <a:rPr lang="zh-CN" altLang="en-US" dirty="0"/>
              <a:t>在</a:t>
            </a:r>
            <a:r>
              <a:rPr lang="en-US" altLang="zh-CN" dirty="0"/>
              <a:t>python</a:t>
            </a:r>
            <a:r>
              <a:rPr lang="zh-CN" altLang="en-US" dirty="0"/>
              <a:t>下使用</a:t>
            </a:r>
            <a:r>
              <a:rPr lang="en-US" altLang="zh-CN" dirty="0" smtClean="0"/>
              <a:t>SVM</a:t>
            </a:r>
            <a:endParaRPr lang="zh-CN" altLang="en-US" dirty="0"/>
          </a:p>
        </p:txBody>
      </p:sp>
      <p:sp>
        <p:nvSpPr>
          <p:cNvPr id="4" name="内容占位符 3"/>
          <p:cNvSpPr>
            <a:spLocks noGrp="1"/>
          </p:cNvSpPr>
          <p:nvPr>
            <p:ph idx="10"/>
          </p:nvPr>
        </p:nvSpPr>
        <p:spPr/>
        <p:txBody>
          <a:bodyPr/>
          <a:lstStyle/>
          <a:p>
            <a:r>
              <a:rPr lang="zh-CN" altLang="en-US" dirty="0"/>
              <a:t>莺</a:t>
            </a:r>
            <a:r>
              <a:rPr lang="zh-CN" altLang="en-US" dirty="0" smtClean="0"/>
              <a:t>尾花实例</a:t>
            </a:r>
            <a:endParaRPr lang="zh-CN" altLang="en-US" dirty="0"/>
          </a:p>
        </p:txBody>
      </p:sp>
      <p:sp>
        <p:nvSpPr>
          <p:cNvPr id="5" name="文本框 4"/>
          <p:cNvSpPr txBox="1"/>
          <p:nvPr/>
        </p:nvSpPr>
        <p:spPr>
          <a:xfrm>
            <a:off x="3813810" y="4906010"/>
            <a:ext cx="4064000" cy="368300"/>
          </a:xfrm>
          <a:prstGeom prst="rect">
            <a:avLst/>
          </a:prstGeom>
          <a:noFill/>
        </p:spPr>
        <p:txBody>
          <a:bodyPr wrap="square" rtlCol="0">
            <a:spAutoFit/>
          </a:bodyPr>
          <a:lstStyle/>
          <a:p>
            <a:r>
              <a:rPr lang="zh-CN" altLang="en-US" b="1">
                <a:solidFill>
                  <a:srgbClr val="FF0000"/>
                </a:solidFill>
                <a:latin typeface="楷体" panose="02010609060101010101" charset="-122"/>
                <a:ea typeface="楷体" panose="02010609060101010101" charset="-122"/>
                <a:cs typeface="楷体" panose="02010609060101010101" charset="-122"/>
              </a:rPr>
              <a:t>完成实训</a:t>
            </a:r>
            <a:r>
              <a:rPr lang="en-US" altLang="zh-CN" b="1">
                <a:solidFill>
                  <a:srgbClr val="FF0000"/>
                </a:solidFill>
                <a:latin typeface="楷体" panose="02010609060101010101" charset="-122"/>
                <a:ea typeface="楷体" panose="02010609060101010101" charset="-122"/>
                <a:cs typeface="楷体" panose="02010609060101010101" charset="-122"/>
              </a:rPr>
              <a:t> </a:t>
            </a:r>
            <a:r>
              <a:rPr lang="zh-CN" altLang="en-US" b="1">
                <a:solidFill>
                  <a:srgbClr val="FF0000"/>
                </a:solidFill>
                <a:latin typeface="楷体" panose="02010609060101010101" charset="-122"/>
                <a:ea typeface="楷体" panose="02010609060101010101" charset="-122"/>
                <a:cs typeface="楷体" panose="02010609060101010101" charset="-122"/>
              </a:rPr>
              <a:t>案例1 鸢尾花数据集分类</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565275"/>
            <a:ext cx="11107420" cy="4598035"/>
          </a:xfrm>
        </p:spPr>
        <p:txBody>
          <a:bodyPr/>
          <a:lstStyle/>
          <a:p>
            <a:r>
              <a:rPr lang="zh-CN" altLang="en-US" dirty="0"/>
              <a:t>适用于高维数据</a:t>
            </a:r>
          </a:p>
          <a:p>
            <a:pPr lvl="1"/>
            <a:r>
              <a:rPr lang="zh-CN" altLang="en-US" dirty="0"/>
              <a:t>由于SVM将数据映射到高维空间，因此适用于具有大量特征的高维数据。在这些情况下，其他分类算法可能会受到维度灾难的影响，而SVM能够有效地处理高维数据。</a:t>
            </a:r>
          </a:p>
          <a:p>
            <a:r>
              <a:rPr lang="zh-CN" altLang="en-US" dirty="0"/>
              <a:t>泛化能力强</a:t>
            </a:r>
          </a:p>
          <a:p>
            <a:pPr lvl="1"/>
            <a:r>
              <a:rPr lang="zh-CN" altLang="en-US" dirty="0"/>
              <a:t>SVM通过最大化类别间的间隔来构造分类器，使其具有较好的泛化能力。这意味着即使在遇到未知的测试数据时，SVM也能够产生较为准确的分类结果。</a:t>
            </a:r>
          </a:p>
          <a:p>
            <a:r>
              <a:rPr lang="zh-CN" altLang="en-US" dirty="0"/>
              <a:t>处理非线性问题</a:t>
            </a:r>
          </a:p>
          <a:p>
            <a:pPr lvl="1"/>
            <a:r>
              <a:rPr lang="zh-CN" altLang="en-US" dirty="0"/>
              <a:t>通过使用核技巧，SVM可以处理非线性问题。核函数能够将样本映射到高维空间，使得原本不可分的数据在新的空间中线性可分。</a:t>
            </a:r>
          </a:p>
          <a:p>
            <a:r>
              <a:rPr lang="zh-CN" altLang="en-US" dirty="0"/>
              <a:t>对噪声和异常值具有较强的鲁棒性</a:t>
            </a:r>
          </a:p>
          <a:p>
            <a:pPr lvl="1"/>
            <a:r>
              <a:rPr lang="zh-CN" altLang="en-US" dirty="0"/>
              <a:t>SVM在优化过程中，主要关注与超平面最近的一部分数据点，对于远离超平面的噪声和异常值不敏感</a:t>
            </a:r>
          </a:p>
        </p:txBody>
      </p:sp>
      <p:sp>
        <p:nvSpPr>
          <p:cNvPr id="3" name="标题 2"/>
          <p:cNvSpPr>
            <a:spLocks noGrp="1"/>
          </p:cNvSpPr>
          <p:nvPr>
            <p:ph type="title"/>
          </p:nvPr>
        </p:nvSpPr>
        <p:spPr/>
        <p:txBody>
          <a:bodyPr/>
          <a:lstStyle/>
          <a:p>
            <a:r>
              <a:rPr lang="en-US" altLang="zh-CN" dirty="0"/>
              <a:t>SVM</a:t>
            </a:r>
            <a:r>
              <a:rPr lang="zh-CN" altLang="en-US" dirty="0"/>
              <a:t>的优缺点</a:t>
            </a:r>
          </a:p>
        </p:txBody>
      </p:sp>
      <p:sp>
        <p:nvSpPr>
          <p:cNvPr id="4" name="内容占位符 3"/>
          <p:cNvSpPr>
            <a:spLocks noGrp="1"/>
          </p:cNvSpPr>
          <p:nvPr>
            <p:ph idx="10"/>
          </p:nvPr>
        </p:nvSpPr>
        <p:spPr/>
        <p:txBody>
          <a:bodyPr/>
          <a:lstStyle/>
          <a:p>
            <a:r>
              <a:rPr lang="zh-CN" altLang="en-US" dirty="0" smtClean="0"/>
              <a:t>优点</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计算复杂度高</a:t>
            </a:r>
          </a:p>
          <a:p>
            <a:pPr lvl="1"/>
            <a:r>
              <a:rPr lang="zh-CN" altLang="en-US" dirty="0"/>
              <a:t>SVM的计算复杂度随样本数量的增加而增加，尤其是在大规模数据集上。这可能导致训练时间较长，不适用于实时性要求较高的应用。</a:t>
            </a:r>
          </a:p>
          <a:p>
            <a:r>
              <a:rPr lang="zh-CN" altLang="en-US" dirty="0"/>
              <a:t>参数选择敏感</a:t>
            </a:r>
          </a:p>
          <a:p>
            <a:pPr lvl="1"/>
            <a:r>
              <a:rPr lang="zh-CN" altLang="en-US" dirty="0"/>
              <a:t>SVM中的参数调优对于模型性能的影响非常大。合理选择核函数和调整正则化参数等参数需要经验和领域知识的支持。</a:t>
            </a:r>
          </a:p>
          <a:p>
            <a:r>
              <a:rPr lang="zh-CN" altLang="en-US" dirty="0"/>
              <a:t>处理多类别分类问题困难</a:t>
            </a:r>
          </a:p>
          <a:p>
            <a:pPr lvl="1"/>
            <a:r>
              <a:rPr lang="zh-CN" altLang="en-US" dirty="0"/>
              <a:t>SVM最初是用于二分类问题，对于多类别分类问题，在使用一对一或一对多策略时，可能会遇到一些困难。</a:t>
            </a:r>
          </a:p>
        </p:txBody>
      </p:sp>
      <p:sp>
        <p:nvSpPr>
          <p:cNvPr id="3" name="标题 2"/>
          <p:cNvSpPr>
            <a:spLocks noGrp="1"/>
          </p:cNvSpPr>
          <p:nvPr>
            <p:ph type="title"/>
          </p:nvPr>
        </p:nvSpPr>
        <p:spPr/>
        <p:txBody>
          <a:bodyPr/>
          <a:lstStyle/>
          <a:p>
            <a:r>
              <a:rPr lang="en-US" altLang="zh-CN" dirty="0"/>
              <a:t>SVM</a:t>
            </a:r>
            <a:r>
              <a:rPr lang="zh-CN" altLang="en-US" dirty="0"/>
              <a:t>的优缺点</a:t>
            </a:r>
          </a:p>
        </p:txBody>
      </p:sp>
      <p:sp>
        <p:nvSpPr>
          <p:cNvPr id="4" name="内容占位符 3"/>
          <p:cNvSpPr>
            <a:spLocks noGrp="1"/>
          </p:cNvSpPr>
          <p:nvPr>
            <p:ph idx="10"/>
          </p:nvPr>
        </p:nvSpPr>
        <p:spPr/>
        <p:txBody>
          <a:bodyPr/>
          <a:lstStyle/>
          <a:p>
            <a:r>
              <a:rPr lang="zh-CN" altLang="en-US" dirty="0"/>
              <a:t>缺点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6860" y="2183922"/>
            <a:ext cx="11107420" cy="537845"/>
          </a:xfrm>
        </p:spPr>
        <p:txBody>
          <a:bodyPr/>
          <a:lstStyle/>
          <a:p>
            <a:r>
              <a:rPr lang="zh-CN" altLang="en-US" sz="2000" dirty="0" smtClean="0"/>
              <a:t>要求：观察kernel，gamma，C这三个参数对结果的影响</a:t>
            </a:r>
          </a:p>
        </p:txBody>
      </p:sp>
      <p:sp>
        <p:nvSpPr>
          <p:cNvPr id="3" name="标题 2"/>
          <p:cNvSpPr>
            <a:spLocks noGrp="1"/>
          </p:cNvSpPr>
          <p:nvPr>
            <p:ph type="title"/>
          </p:nvPr>
        </p:nvSpPr>
        <p:spPr/>
        <p:txBody>
          <a:bodyPr/>
          <a:lstStyle/>
          <a:p>
            <a:r>
              <a:rPr lang="zh-CN" altLang="en-US" dirty="0"/>
              <a:t>课堂练习</a:t>
            </a:r>
          </a:p>
        </p:txBody>
      </p:sp>
      <p:sp>
        <p:nvSpPr>
          <p:cNvPr id="4" name="内容占位符 3"/>
          <p:cNvSpPr>
            <a:spLocks noGrp="1"/>
          </p:cNvSpPr>
          <p:nvPr>
            <p:ph idx="10"/>
          </p:nvPr>
        </p:nvSpPr>
        <p:spPr>
          <a:xfrm>
            <a:off x="423545" y="1139190"/>
            <a:ext cx="11107420" cy="1061720"/>
          </a:xfrm>
        </p:spPr>
        <p:txBody>
          <a:bodyPr/>
          <a:lstStyle/>
          <a:p>
            <a:pPr>
              <a:lnSpc>
                <a:spcPct val="150000"/>
              </a:lnSpc>
            </a:pPr>
            <a:r>
              <a:rPr dirty="0"/>
              <a:t>任务</a:t>
            </a:r>
            <a:r>
              <a:rPr lang="en-US" altLang="zh-CN" dirty="0"/>
              <a:t>2</a:t>
            </a:r>
            <a:r>
              <a:rPr dirty="0"/>
              <a:t>：</a:t>
            </a:r>
            <a:r>
              <a:rPr lang="en-US" altLang="zh-CN" dirty="0"/>
              <a:t>digits</a:t>
            </a:r>
            <a:r>
              <a:rPr dirty="0"/>
              <a:t>手写体识别</a:t>
            </a:r>
            <a:endParaRPr lang="en-US" altLang="zh-CN" dirty="0"/>
          </a:p>
        </p:txBody>
      </p:sp>
      <p:sp>
        <p:nvSpPr>
          <p:cNvPr id="5" name="文本框 4"/>
          <p:cNvSpPr txBox="1"/>
          <p:nvPr/>
        </p:nvSpPr>
        <p:spPr>
          <a:xfrm>
            <a:off x="3813810" y="4906010"/>
            <a:ext cx="4064000" cy="368300"/>
          </a:xfrm>
          <a:prstGeom prst="rect">
            <a:avLst/>
          </a:prstGeom>
          <a:noFill/>
        </p:spPr>
        <p:txBody>
          <a:bodyPr wrap="square" rtlCol="0">
            <a:spAutoFit/>
          </a:bodyPr>
          <a:lstStyle/>
          <a:p>
            <a:r>
              <a:rPr lang="zh-CN" altLang="en-US" b="1">
                <a:solidFill>
                  <a:srgbClr val="FF0000"/>
                </a:solidFill>
                <a:latin typeface="楷体" panose="02010609060101010101" charset="-122"/>
                <a:ea typeface="楷体" panose="02010609060101010101" charset="-122"/>
                <a:cs typeface="楷体" panose="02010609060101010101" charset="-122"/>
              </a:rPr>
              <a:t>完成实训</a:t>
            </a:r>
            <a:r>
              <a:rPr lang="en-US" altLang="zh-CN" b="1">
                <a:solidFill>
                  <a:srgbClr val="FF0000"/>
                </a:solidFill>
                <a:latin typeface="楷体" panose="02010609060101010101" charset="-122"/>
                <a:ea typeface="楷体" panose="02010609060101010101" charset="-122"/>
                <a:cs typeface="楷体" panose="02010609060101010101" charset="-122"/>
              </a:rPr>
              <a:t> </a:t>
            </a:r>
            <a:r>
              <a:rPr lang="zh-CN" altLang="en-US" b="1">
                <a:solidFill>
                  <a:srgbClr val="FF0000"/>
                </a:solidFill>
                <a:latin typeface="楷体" panose="02010609060101010101" charset="-122"/>
                <a:ea typeface="楷体" panose="02010609060101010101" charset="-122"/>
                <a:cs typeface="楷体" panose="02010609060101010101" charset="-122"/>
              </a:rPr>
              <a:t>案例2 digits手写字体识别</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extLst>
              <p:ext uri="{D42A27DB-BD31-4B8C-83A1-F6EECF244321}">
                <p14:modId xmlns:p14="http://schemas.microsoft.com/office/powerpoint/2010/main" val="1880530997"/>
              </p:ext>
            </p:extLst>
          </p:nvPr>
        </p:nvGraphicFramePr>
        <p:xfrm>
          <a:off x="1407793" y="1377891"/>
          <a:ext cx="8811492" cy="2248770"/>
        </p:xfrm>
        <a:graphic>
          <a:graphicData uri="http://schemas.openxmlformats.org/drawingml/2006/table">
            <a:tbl>
              <a:tblPr firstRow="1" bandRow="1">
                <a:tableStyleId>{5C22544A-7EE6-4342-B048-85BDC9FD1C3A}</a:tableStyleId>
              </a:tblPr>
              <a:tblGrid>
                <a:gridCol w="2202873">
                  <a:extLst>
                    <a:ext uri="{9D8B030D-6E8A-4147-A177-3AD203B41FA5}">
                      <a16:colId xmlns:a16="http://schemas.microsoft.com/office/drawing/2014/main" val="20000"/>
                    </a:ext>
                  </a:extLst>
                </a:gridCol>
                <a:gridCol w="2202873">
                  <a:extLst>
                    <a:ext uri="{9D8B030D-6E8A-4147-A177-3AD203B41FA5}">
                      <a16:colId xmlns:a16="http://schemas.microsoft.com/office/drawing/2014/main" val="20001"/>
                    </a:ext>
                  </a:extLst>
                </a:gridCol>
                <a:gridCol w="2202873">
                  <a:extLst>
                    <a:ext uri="{9D8B030D-6E8A-4147-A177-3AD203B41FA5}">
                      <a16:colId xmlns:a16="http://schemas.microsoft.com/office/drawing/2014/main" val="20002"/>
                    </a:ext>
                  </a:extLst>
                </a:gridCol>
                <a:gridCol w="2202873">
                  <a:extLst>
                    <a:ext uri="{9D8B030D-6E8A-4147-A177-3AD203B41FA5}">
                      <a16:colId xmlns:a16="http://schemas.microsoft.com/office/drawing/2014/main" val="20003"/>
                    </a:ext>
                  </a:extLst>
                </a:gridCol>
              </a:tblGrid>
              <a:tr h="449754">
                <a:tc>
                  <a:txBody>
                    <a:bodyPr/>
                    <a:lstStyle/>
                    <a:p>
                      <a:pPr algn="ctr">
                        <a:buNone/>
                      </a:pPr>
                      <a:r>
                        <a:rPr lang="zh-CN" altLang="en-US" sz="2000" dirty="0"/>
                        <a:t>核函数</a:t>
                      </a:r>
                    </a:p>
                  </a:txBody>
                  <a:tcPr anchor="ctr"/>
                </a:tc>
                <a:tc>
                  <a:txBody>
                    <a:bodyPr/>
                    <a:lstStyle/>
                    <a:p>
                      <a:pPr algn="ctr">
                        <a:buNone/>
                      </a:pPr>
                      <a:r>
                        <a:rPr lang="zh-CN" altLang="en-US" sz="2000" dirty="0"/>
                        <a:t>最优</a:t>
                      </a:r>
                      <a:r>
                        <a:rPr lang="en-US" altLang="zh-CN" sz="2000" dirty="0"/>
                        <a:t>C</a:t>
                      </a:r>
                    </a:p>
                  </a:txBody>
                  <a:tcPr anchor="ctr"/>
                </a:tc>
                <a:tc>
                  <a:txBody>
                    <a:bodyPr/>
                    <a:lstStyle/>
                    <a:p>
                      <a:pPr algn="ctr">
                        <a:buNone/>
                      </a:pPr>
                      <a:r>
                        <a:rPr lang="zh-CN" altLang="en-US" sz="2000"/>
                        <a:t>最优</a:t>
                      </a:r>
                      <a:r>
                        <a:rPr lang="en-US" altLang="zh-CN" sz="2000"/>
                        <a:t>gamma</a:t>
                      </a:r>
                    </a:p>
                  </a:txBody>
                  <a:tcPr anchor="ctr"/>
                </a:tc>
                <a:tc>
                  <a:txBody>
                    <a:bodyPr/>
                    <a:lstStyle/>
                    <a:p>
                      <a:pPr algn="ctr">
                        <a:buNone/>
                      </a:pPr>
                      <a:r>
                        <a:rPr lang="zh-CN" altLang="en-US" sz="2000"/>
                        <a:t>正确率</a:t>
                      </a:r>
                    </a:p>
                  </a:txBody>
                  <a:tcPr anchor="ctr"/>
                </a:tc>
                <a:extLst>
                  <a:ext uri="{0D108BD9-81ED-4DB2-BD59-A6C34878D82A}">
                    <a16:rowId xmlns:a16="http://schemas.microsoft.com/office/drawing/2014/main" val="10000"/>
                  </a:ext>
                </a:extLst>
              </a:tr>
              <a:tr h="449754">
                <a:tc>
                  <a:txBody>
                    <a:bodyPr/>
                    <a:lstStyle/>
                    <a:p>
                      <a:pPr algn="ctr">
                        <a:buNone/>
                      </a:pPr>
                      <a:r>
                        <a:rPr lang="zh-CN" altLang="en-US" sz="2000"/>
                        <a:t>线性核</a:t>
                      </a:r>
                    </a:p>
                  </a:txBody>
                  <a:tcPr anchor="ctr"/>
                </a:tc>
                <a:tc>
                  <a:txBody>
                    <a:bodyPr/>
                    <a:lstStyle/>
                    <a:p>
                      <a:pPr algn="ctr">
                        <a:buNone/>
                      </a:pPr>
                      <a:r>
                        <a:rPr lang="en-US" altLang="zh-CN" sz="2000" dirty="0" smtClean="0"/>
                        <a:t>0.1</a:t>
                      </a:r>
                      <a:endParaRPr lang="zh-CN" altLang="en-US" sz="2000" dirty="0"/>
                    </a:p>
                  </a:txBody>
                  <a:tcPr anchor="ctr"/>
                </a:tc>
                <a:tc>
                  <a:txBody>
                    <a:bodyPr/>
                    <a:lstStyle/>
                    <a:p>
                      <a:pPr algn="ctr">
                        <a:buNone/>
                      </a:pPr>
                      <a:r>
                        <a:rPr lang="en-US" altLang="zh-CN" sz="2000"/>
                        <a:t>—</a:t>
                      </a:r>
                    </a:p>
                  </a:txBody>
                  <a:tcPr anchor="ctr"/>
                </a:tc>
                <a:tc>
                  <a:txBody>
                    <a:bodyPr/>
                    <a:lstStyle/>
                    <a:p>
                      <a:pPr algn="ctr">
                        <a:buNone/>
                      </a:pPr>
                      <a:r>
                        <a:rPr lang="en-US" altLang="zh-CN" sz="1905" b="0" i="0" kern="1200" dirty="0" smtClean="0">
                          <a:solidFill>
                            <a:schemeClr val="dk1"/>
                          </a:solidFill>
                          <a:effectLst/>
                          <a:latin typeface="+mn-lt"/>
                          <a:ea typeface="+mn-ea"/>
                          <a:cs typeface="+mn-cs"/>
                        </a:rPr>
                        <a:t>100.00%</a:t>
                      </a:r>
                      <a:endParaRPr lang="zh-CN" altLang="en-US" sz="2000" dirty="0"/>
                    </a:p>
                  </a:txBody>
                  <a:tcPr anchor="ctr"/>
                </a:tc>
                <a:extLst>
                  <a:ext uri="{0D108BD9-81ED-4DB2-BD59-A6C34878D82A}">
                    <a16:rowId xmlns:a16="http://schemas.microsoft.com/office/drawing/2014/main" val="10001"/>
                  </a:ext>
                </a:extLst>
              </a:tr>
              <a:tr h="449754">
                <a:tc>
                  <a:txBody>
                    <a:bodyPr/>
                    <a:lstStyle/>
                    <a:p>
                      <a:pPr algn="ctr">
                        <a:buNone/>
                      </a:pPr>
                      <a:r>
                        <a:rPr lang="zh-CN" altLang="en-US" sz="2000"/>
                        <a:t>多项式核</a:t>
                      </a:r>
                    </a:p>
                  </a:txBody>
                  <a:tcPr anchor="ctr"/>
                </a:tc>
                <a:tc>
                  <a:txBody>
                    <a:bodyPr/>
                    <a:lstStyle/>
                    <a:p>
                      <a:pPr algn="ctr">
                        <a:buNone/>
                      </a:pPr>
                      <a:r>
                        <a:rPr lang="en-US" altLang="zh-CN" sz="2000" dirty="0" smtClean="0"/>
                        <a:t>100</a:t>
                      </a:r>
                      <a:endParaRPr lang="zh-CN" altLang="en-US" sz="2000" dirty="0"/>
                    </a:p>
                  </a:txBody>
                  <a:tcPr anchor="ctr"/>
                </a:tc>
                <a:tc>
                  <a:txBody>
                    <a:bodyPr/>
                    <a:lstStyle/>
                    <a:p>
                      <a:pPr algn="ctr">
                        <a:buNone/>
                      </a:pPr>
                      <a:r>
                        <a:rPr lang="en-US" altLang="zh-CN" sz="2000" dirty="0" smtClean="0"/>
                        <a:t>‘auto’</a:t>
                      </a:r>
                      <a:endParaRPr lang="zh-CN" altLang="en-US" sz="2000" dirty="0"/>
                    </a:p>
                  </a:txBody>
                  <a:tcPr anchor="ctr"/>
                </a:tc>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en-US" altLang="zh-CN" sz="2000" b="0" i="0" kern="1200" dirty="0" smtClean="0">
                          <a:solidFill>
                            <a:schemeClr val="dk1"/>
                          </a:solidFill>
                          <a:effectLst/>
                          <a:latin typeface="+mn-lt"/>
                          <a:ea typeface="+mn-ea"/>
                          <a:cs typeface="+mn-cs"/>
                        </a:rPr>
                        <a:t>100.00%</a:t>
                      </a:r>
                      <a:endParaRPr lang="zh-CN" altLang="en-US" sz="2400" dirty="0" smtClean="0"/>
                    </a:p>
                  </a:txBody>
                  <a:tcPr anchor="ctr"/>
                </a:tc>
                <a:extLst>
                  <a:ext uri="{0D108BD9-81ED-4DB2-BD59-A6C34878D82A}">
                    <a16:rowId xmlns:a16="http://schemas.microsoft.com/office/drawing/2014/main" val="10002"/>
                  </a:ext>
                </a:extLst>
              </a:tr>
              <a:tr h="449754">
                <a:tc>
                  <a:txBody>
                    <a:bodyPr/>
                    <a:lstStyle/>
                    <a:p>
                      <a:pPr algn="ctr">
                        <a:buNone/>
                      </a:pPr>
                      <a:r>
                        <a:rPr lang="zh-CN" altLang="en-US" sz="2000"/>
                        <a:t>RBF核（高斯核）</a:t>
                      </a:r>
                    </a:p>
                  </a:txBody>
                  <a:tcPr anchor="ctr"/>
                </a:tc>
                <a:tc>
                  <a:txBody>
                    <a:bodyPr/>
                    <a:lstStyle/>
                    <a:p>
                      <a:pPr algn="ctr">
                        <a:buNone/>
                      </a:pPr>
                      <a:r>
                        <a:rPr lang="en-US" altLang="zh-CN" sz="2000" dirty="0" smtClean="0"/>
                        <a:t>1.0</a:t>
                      </a:r>
                      <a:endParaRPr lang="zh-CN" altLang="en-US" sz="2000" dirty="0"/>
                    </a:p>
                  </a:txBody>
                  <a:tcPr anchor="ctr"/>
                </a:tc>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en-US" altLang="zh-CN" sz="1905" b="0" kern="1200" dirty="0" smtClean="0">
                          <a:solidFill>
                            <a:schemeClr val="dk1"/>
                          </a:solidFill>
                          <a:effectLst/>
                          <a:latin typeface="+mn-lt"/>
                          <a:ea typeface="+mn-ea"/>
                          <a:cs typeface="+mn-cs"/>
                        </a:rPr>
                        <a:t>0.1</a:t>
                      </a:r>
                    </a:p>
                  </a:txBody>
                  <a:tcPr anchor="ctr"/>
                </a:tc>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en-US" altLang="zh-CN" sz="2000" b="0" i="0" kern="1200" dirty="0" smtClean="0">
                          <a:solidFill>
                            <a:schemeClr val="dk1"/>
                          </a:solidFill>
                          <a:effectLst/>
                          <a:latin typeface="+mn-lt"/>
                          <a:ea typeface="+mn-ea"/>
                          <a:cs typeface="+mn-cs"/>
                        </a:rPr>
                        <a:t>100.00%</a:t>
                      </a:r>
                      <a:endParaRPr lang="zh-CN" altLang="en-US" sz="2400" dirty="0" smtClean="0"/>
                    </a:p>
                  </a:txBody>
                  <a:tcPr anchor="ctr"/>
                </a:tc>
                <a:extLst>
                  <a:ext uri="{0D108BD9-81ED-4DB2-BD59-A6C34878D82A}">
                    <a16:rowId xmlns:a16="http://schemas.microsoft.com/office/drawing/2014/main" val="10003"/>
                  </a:ext>
                </a:extLst>
              </a:tr>
              <a:tr h="449754">
                <a:tc>
                  <a:txBody>
                    <a:bodyPr/>
                    <a:lstStyle/>
                    <a:p>
                      <a:pPr algn="ctr">
                        <a:buNone/>
                      </a:pPr>
                      <a:r>
                        <a:rPr lang="zh-CN" altLang="en-US" sz="2000"/>
                        <a:t>Sigmoid核</a:t>
                      </a:r>
                    </a:p>
                  </a:txBody>
                  <a:tcPr anchor="ctr"/>
                </a:tc>
                <a:tc>
                  <a:txBody>
                    <a:bodyPr/>
                    <a:lstStyle/>
                    <a:p>
                      <a:pPr algn="ctr">
                        <a:buNone/>
                      </a:pPr>
                      <a:r>
                        <a:rPr lang="en-US" altLang="zh-CN" sz="2000" dirty="0" smtClean="0"/>
                        <a:t>10</a:t>
                      </a:r>
                      <a:endParaRPr lang="zh-CN" altLang="en-US" sz="2000" dirty="0"/>
                    </a:p>
                  </a:txBody>
                  <a:tcPr anchor="ctr"/>
                </a:tc>
                <a:tc>
                  <a:txBody>
                    <a:bodyPr/>
                    <a:lstStyle/>
                    <a:p>
                      <a:pPr algn="ctr">
                        <a:buNone/>
                      </a:pPr>
                      <a:r>
                        <a:rPr lang="en-US" altLang="zh-CN" sz="2000" dirty="0" smtClean="0"/>
                        <a:t>0.01</a:t>
                      </a:r>
                      <a:endParaRPr lang="zh-CN" altLang="en-US" sz="2000" dirty="0"/>
                    </a:p>
                  </a:txBody>
                  <a:tcPr anchor="ctr"/>
                </a:tc>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en-US" altLang="zh-CN" sz="2000" b="0" i="0" kern="1200" dirty="0" smtClean="0">
                          <a:solidFill>
                            <a:schemeClr val="dk1"/>
                          </a:solidFill>
                          <a:effectLst/>
                          <a:latin typeface="+mn-lt"/>
                          <a:ea typeface="+mn-ea"/>
                          <a:cs typeface="+mn-cs"/>
                        </a:rPr>
                        <a:t>100.00%</a:t>
                      </a:r>
                      <a:endParaRPr lang="zh-CN" altLang="en-US" sz="2400" dirty="0" smtClean="0"/>
                    </a:p>
                  </a:txBody>
                  <a:tcPr anchor="ctr"/>
                </a:tc>
                <a:extLst>
                  <a:ext uri="{0D108BD9-81ED-4DB2-BD59-A6C34878D82A}">
                    <a16:rowId xmlns:a16="http://schemas.microsoft.com/office/drawing/2014/main" val="10004"/>
                  </a:ext>
                </a:extLst>
              </a:tr>
            </a:tbl>
          </a:graphicData>
        </a:graphic>
      </p:graphicFrame>
      <p:sp>
        <p:nvSpPr>
          <p:cNvPr id="7" name="文本框 6"/>
          <p:cNvSpPr txBox="1"/>
          <p:nvPr/>
        </p:nvSpPr>
        <p:spPr>
          <a:xfrm>
            <a:off x="4324118" y="979111"/>
            <a:ext cx="6737985"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表：鸢尾花数据</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分类</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 name="表格 7"/>
          <p:cNvGraphicFramePr/>
          <p:nvPr>
            <p:custDataLst>
              <p:tags r:id="rId2"/>
            </p:custDataLst>
            <p:extLst>
              <p:ext uri="{D42A27DB-BD31-4B8C-83A1-F6EECF244321}">
                <p14:modId xmlns:p14="http://schemas.microsoft.com/office/powerpoint/2010/main" val="4103945020"/>
              </p:ext>
            </p:extLst>
          </p:nvPr>
        </p:nvGraphicFramePr>
        <p:xfrm>
          <a:off x="1407793" y="4089861"/>
          <a:ext cx="8811492" cy="2477195"/>
        </p:xfrm>
        <a:graphic>
          <a:graphicData uri="http://schemas.openxmlformats.org/drawingml/2006/table">
            <a:tbl>
              <a:tblPr firstRow="1" bandRow="1">
                <a:tableStyleId>{5C22544A-7EE6-4342-B048-85BDC9FD1C3A}</a:tableStyleId>
              </a:tblPr>
              <a:tblGrid>
                <a:gridCol w="2202873">
                  <a:extLst>
                    <a:ext uri="{9D8B030D-6E8A-4147-A177-3AD203B41FA5}">
                      <a16:colId xmlns:a16="http://schemas.microsoft.com/office/drawing/2014/main" val="20000"/>
                    </a:ext>
                  </a:extLst>
                </a:gridCol>
                <a:gridCol w="2202873">
                  <a:extLst>
                    <a:ext uri="{9D8B030D-6E8A-4147-A177-3AD203B41FA5}">
                      <a16:colId xmlns:a16="http://schemas.microsoft.com/office/drawing/2014/main" val="20001"/>
                    </a:ext>
                  </a:extLst>
                </a:gridCol>
                <a:gridCol w="2202873">
                  <a:extLst>
                    <a:ext uri="{9D8B030D-6E8A-4147-A177-3AD203B41FA5}">
                      <a16:colId xmlns:a16="http://schemas.microsoft.com/office/drawing/2014/main" val="20002"/>
                    </a:ext>
                  </a:extLst>
                </a:gridCol>
                <a:gridCol w="2202873">
                  <a:extLst>
                    <a:ext uri="{9D8B030D-6E8A-4147-A177-3AD203B41FA5}">
                      <a16:colId xmlns:a16="http://schemas.microsoft.com/office/drawing/2014/main" val="20003"/>
                    </a:ext>
                  </a:extLst>
                </a:gridCol>
              </a:tblGrid>
              <a:tr h="495439">
                <a:tc>
                  <a:txBody>
                    <a:bodyPr/>
                    <a:lstStyle/>
                    <a:p>
                      <a:pPr algn="ctr">
                        <a:buNone/>
                      </a:pPr>
                      <a:r>
                        <a:rPr lang="zh-CN" altLang="en-US" sz="2000" dirty="0"/>
                        <a:t>核函数</a:t>
                      </a:r>
                    </a:p>
                  </a:txBody>
                  <a:tcPr anchor="ctr"/>
                </a:tc>
                <a:tc>
                  <a:txBody>
                    <a:bodyPr/>
                    <a:lstStyle/>
                    <a:p>
                      <a:pPr algn="ctr">
                        <a:buNone/>
                      </a:pPr>
                      <a:r>
                        <a:rPr lang="zh-CN" altLang="en-US" sz="2000" dirty="0"/>
                        <a:t>最优</a:t>
                      </a:r>
                      <a:r>
                        <a:rPr lang="en-US" altLang="zh-CN" sz="2000" dirty="0"/>
                        <a:t>C</a:t>
                      </a:r>
                    </a:p>
                  </a:txBody>
                  <a:tcPr anchor="ctr"/>
                </a:tc>
                <a:tc>
                  <a:txBody>
                    <a:bodyPr/>
                    <a:lstStyle/>
                    <a:p>
                      <a:pPr algn="ctr">
                        <a:buNone/>
                      </a:pPr>
                      <a:r>
                        <a:rPr lang="zh-CN" altLang="en-US" sz="2000"/>
                        <a:t>最优</a:t>
                      </a:r>
                      <a:r>
                        <a:rPr lang="en-US" altLang="zh-CN" sz="2000"/>
                        <a:t>gamma</a:t>
                      </a:r>
                    </a:p>
                  </a:txBody>
                  <a:tcPr anchor="ctr"/>
                </a:tc>
                <a:tc>
                  <a:txBody>
                    <a:bodyPr/>
                    <a:lstStyle/>
                    <a:p>
                      <a:pPr algn="ctr">
                        <a:buNone/>
                      </a:pPr>
                      <a:r>
                        <a:rPr lang="zh-CN" altLang="en-US" sz="2000"/>
                        <a:t>正确率</a:t>
                      </a:r>
                    </a:p>
                  </a:txBody>
                  <a:tcPr anchor="ctr"/>
                </a:tc>
                <a:extLst>
                  <a:ext uri="{0D108BD9-81ED-4DB2-BD59-A6C34878D82A}">
                    <a16:rowId xmlns:a16="http://schemas.microsoft.com/office/drawing/2014/main" val="10000"/>
                  </a:ext>
                </a:extLst>
              </a:tr>
              <a:tr h="495439">
                <a:tc>
                  <a:txBody>
                    <a:bodyPr/>
                    <a:lstStyle/>
                    <a:p>
                      <a:pPr algn="ctr">
                        <a:buNone/>
                      </a:pPr>
                      <a:r>
                        <a:rPr lang="zh-CN" altLang="en-US" sz="2000"/>
                        <a:t>线性核</a:t>
                      </a:r>
                    </a:p>
                  </a:txBody>
                  <a:tcPr anchor="ctr"/>
                </a:tc>
                <a:tc>
                  <a:txBody>
                    <a:bodyPr/>
                    <a:lstStyle/>
                    <a:p>
                      <a:pPr algn="ctr">
                        <a:buNone/>
                      </a:pPr>
                      <a:r>
                        <a:rPr lang="en-US" altLang="zh-CN" sz="2000" dirty="0" smtClean="0"/>
                        <a:t>1</a:t>
                      </a:r>
                      <a:endParaRPr lang="zh-CN" altLang="en-US" sz="2000" dirty="0"/>
                    </a:p>
                  </a:txBody>
                  <a:tcPr anchor="ctr"/>
                </a:tc>
                <a:tc>
                  <a:txBody>
                    <a:bodyPr/>
                    <a:lstStyle/>
                    <a:p>
                      <a:pPr algn="ctr">
                        <a:buNone/>
                      </a:pPr>
                      <a:r>
                        <a:rPr lang="en-US" altLang="zh-CN" sz="2000"/>
                        <a:t>—</a:t>
                      </a:r>
                    </a:p>
                  </a:txBody>
                  <a:tcPr anchor="ctr"/>
                </a:tc>
                <a:tc>
                  <a:txBody>
                    <a:bodyPr/>
                    <a:lstStyle/>
                    <a:p>
                      <a:pPr algn="ctr">
                        <a:buNone/>
                      </a:pPr>
                      <a:r>
                        <a:rPr lang="en-US" altLang="zh-CN" sz="1905" b="0" i="0" kern="1200" dirty="0" smtClean="0">
                          <a:solidFill>
                            <a:schemeClr val="dk1"/>
                          </a:solidFill>
                          <a:effectLst/>
                          <a:latin typeface="+mn-lt"/>
                          <a:ea typeface="+mn-ea"/>
                          <a:cs typeface="+mn-cs"/>
                        </a:rPr>
                        <a:t>97.78%</a:t>
                      </a:r>
                      <a:endParaRPr lang="zh-CN" altLang="en-US" sz="2000" dirty="0"/>
                    </a:p>
                  </a:txBody>
                  <a:tcPr anchor="ctr"/>
                </a:tc>
                <a:extLst>
                  <a:ext uri="{0D108BD9-81ED-4DB2-BD59-A6C34878D82A}">
                    <a16:rowId xmlns:a16="http://schemas.microsoft.com/office/drawing/2014/main" val="10001"/>
                  </a:ext>
                </a:extLst>
              </a:tr>
              <a:tr h="495439">
                <a:tc>
                  <a:txBody>
                    <a:bodyPr/>
                    <a:lstStyle/>
                    <a:p>
                      <a:pPr algn="ctr">
                        <a:buNone/>
                      </a:pPr>
                      <a:r>
                        <a:rPr lang="zh-CN" altLang="en-US" sz="2000"/>
                        <a:t>多项式核</a:t>
                      </a:r>
                    </a:p>
                  </a:txBody>
                  <a:tcPr anchor="ctr"/>
                </a:tc>
                <a:tc>
                  <a:txBody>
                    <a:bodyPr/>
                    <a:lstStyle/>
                    <a:p>
                      <a:pPr algn="ctr">
                        <a:buNone/>
                      </a:pPr>
                      <a:r>
                        <a:rPr lang="en-US" altLang="zh-CN" sz="2000" dirty="0" smtClean="0"/>
                        <a:t>100</a:t>
                      </a:r>
                      <a:endParaRPr lang="zh-CN" altLang="en-US" sz="2000" dirty="0"/>
                    </a:p>
                  </a:txBody>
                  <a:tcPr anchor="ctr"/>
                </a:tc>
                <a:tc>
                  <a:txBody>
                    <a:bodyPr/>
                    <a:lstStyle/>
                    <a:p>
                      <a:pPr algn="ctr">
                        <a:buNone/>
                      </a:pPr>
                      <a:r>
                        <a:rPr lang="en-US" altLang="zh-CN" sz="2000" b="0" kern="1200" dirty="0" smtClean="0">
                          <a:solidFill>
                            <a:schemeClr val="dk1"/>
                          </a:solidFill>
                          <a:effectLst/>
                          <a:latin typeface="+mn-lt"/>
                          <a:ea typeface="+mn-ea"/>
                          <a:cs typeface="+mn-cs"/>
                        </a:rPr>
                        <a:t>'auto'</a:t>
                      </a:r>
                      <a:endParaRPr lang="zh-CN" altLang="en-US" sz="2000" dirty="0"/>
                    </a:p>
                  </a:txBody>
                  <a:tcPr anchor="ctr"/>
                </a:tc>
                <a:tc>
                  <a:txBody>
                    <a:bodyPr/>
                    <a:lstStyle/>
                    <a:p>
                      <a:pPr algn="ctr">
                        <a:buNone/>
                      </a:pPr>
                      <a:r>
                        <a:rPr lang="en-US" altLang="zh-CN" sz="2000" b="0" i="0" kern="1200" dirty="0" smtClean="0">
                          <a:solidFill>
                            <a:schemeClr val="dk1"/>
                          </a:solidFill>
                          <a:effectLst/>
                          <a:latin typeface="+mn-lt"/>
                          <a:ea typeface="+mn-ea"/>
                          <a:cs typeface="+mn-cs"/>
                        </a:rPr>
                        <a:t>98.70%</a:t>
                      </a:r>
                      <a:endParaRPr lang="zh-CN" altLang="en-US" sz="2000" dirty="0"/>
                    </a:p>
                  </a:txBody>
                  <a:tcPr anchor="ctr"/>
                </a:tc>
                <a:extLst>
                  <a:ext uri="{0D108BD9-81ED-4DB2-BD59-A6C34878D82A}">
                    <a16:rowId xmlns:a16="http://schemas.microsoft.com/office/drawing/2014/main" val="10002"/>
                  </a:ext>
                </a:extLst>
              </a:tr>
              <a:tr h="495439">
                <a:tc>
                  <a:txBody>
                    <a:bodyPr/>
                    <a:lstStyle/>
                    <a:p>
                      <a:pPr algn="ctr">
                        <a:buNone/>
                      </a:pPr>
                      <a:r>
                        <a:rPr lang="zh-CN" altLang="en-US" sz="2000"/>
                        <a:t>RBF核（高斯核）</a:t>
                      </a:r>
                    </a:p>
                  </a:txBody>
                  <a:tcPr anchor="ctr"/>
                </a:tc>
                <a:tc>
                  <a:txBody>
                    <a:bodyPr/>
                    <a:lstStyle/>
                    <a:p>
                      <a:pPr algn="ctr">
                        <a:buNone/>
                      </a:pPr>
                      <a:r>
                        <a:rPr lang="en-US" altLang="zh-CN" sz="2000" dirty="0" smtClean="0"/>
                        <a:t>100</a:t>
                      </a:r>
                      <a:endParaRPr lang="zh-CN" altLang="en-US" sz="2000" dirty="0"/>
                    </a:p>
                  </a:txBody>
                  <a:tcPr anchor="ctr"/>
                </a:tc>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en-US" altLang="zh-CN" sz="2000" dirty="0" smtClean="0"/>
                        <a:t>0.01</a:t>
                      </a:r>
                      <a:endParaRPr lang="zh-CN" altLang="en-US" sz="2000" dirty="0" smtClean="0"/>
                    </a:p>
                  </a:txBody>
                  <a:tcPr anchor="ctr"/>
                </a:tc>
                <a:tc>
                  <a:txBody>
                    <a:bodyPr/>
                    <a:lstStyle/>
                    <a:p>
                      <a:pPr marL="0" marR="0" indent="0" algn="ctr" defTabSz="967740" rtl="0" eaLnBrk="1" fontAlgn="auto" latinLnBrk="0" hangingPunct="1">
                        <a:lnSpc>
                          <a:spcPct val="100000"/>
                        </a:lnSpc>
                        <a:spcBef>
                          <a:spcPts val="0"/>
                        </a:spcBef>
                        <a:spcAft>
                          <a:spcPts val="0"/>
                        </a:spcAft>
                        <a:buClrTx/>
                        <a:buSzTx/>
                        <a:buFontTx/>
                        <a:buNone/>
                        <a:tabLst/>
                        <a:defRPr/>
                      </a:pPr>
                      <a:r>
                        <a:rPr lang="en-US" altLang="zh-CN" sz="2000" b="0" i="0" kern="1200" dirty="0" smtClean="0">
                          <a:solidFill>
                            <a:schemeClr val="dk1"/>
                          </a:solidFill>
                          <a:effectLst/>
                          <a:latin typeface="+mn-lt"/>
                          <a:ea typeface="+mn-ea"/>
                          <a:cs typeface="+mn-cs"/>
                        </a:rPr>
                        <a:t>98.33%</a:t>
                      </a:r>
                      <a:endParaRPr lang="zh-CN" altLang="en-US" sz="2400" dirty="0" smtClean="0"/>
                    </a:p>
                  </a:txBody>
                  <a:tcPr anchor="ctr"/>
                </a:tc>
                <a:extLst>
                  <a:ext uri="{0D108BD9-81ED-4DB2-BD59-A6C34878D82A}">
                    <a16:rowId xmlns:a16="http://schemas.microsoft.com/office/drawing/2014/main" val="10003"/>
                  </a:ext>
                </a:extLst>
              </a:tr>
              <a:tr h="495439">
                <a:tc>
                  <a:txBody>
                    <a:bodyPr/>
                    <a:lstStyle/>
                    <a:p>
                      <a:pPr algn="ctr">
                        <a:buNone/>
                      </a:pPr>
                      <a:r>
                        <a:rPr lang="zh-CN" altLang="en-US" sz="2000"/>
                        <a:t>Sigmoid核</a:t>
                      </a:r>
                    </a:p>
                  </a:txBody>
                  <a:tcPr anchor="ctr"/>
                </a:tc>
                <a:tc>
                  <a:txBody>
                    <a:bodyPr/>
                    <a:lstStyle/>
                    <a:p>
                      <a:pPr algn="ctr">
                        <a:buNone/>
                      </a:pPr>
                      <a:r>
                        <a:rPr lang="en-US" altLang="zh-CN" sz="2000" dirty="0" smtClean="0"/>
                        <a:t>100</a:t>
                      </a:r>
                      <a:endParaRPr lang="zh-CN" altLang="en-US" sz="2000" dirty="0"/>
                    </a:p>
                  </a:txBody>
                  <a:tcPr anchor="ctr"/>
                </a:tc>
                <a:tc>
                  <a:txBody>
                    <a:bodyPr/>
                    <a:lstStyle/>
                    <a:p>
                      <a:pPr algn="ctr">
                        <a:buNone/>
                      </a:pPr>
                      <a:r>
                        <a:rPr lang="en-US" altLang="zh-CN" sz="2000" dirty="0" smtClean="0"/>
                        <a:t>0.001</a:t>
                      </a:r>
                      <a:endParaRPr lang="zh-CN" altLang="en-US" sz="2000" dirty="0"/>
                    </a:p>
                  </a:txBody>
                  <a:tcPr anchor="ctr"/>
                </a:tc>
                <a:tc>
                  <a:txBody>
                    <a:bodyPr/>
                    <a:lstStyle/>
                    <a:p>
                      <a:pPr algn="ctr">
                        <a:buNone/>
                      </a:pPr>
                      <a:r>
                        <a:rPr lang="en-US" altLang="zh-CN" sz="1905" b="0" i="0" kern="1200" dirty="0" smtClean="0">
                          <a:solidFill>
                            <a:schemeClr val="dk1"/>
                          </a:solidFill>
                          <a:effectLst/>
                          <a:latin typeface="+mn-lt"/>
                          <a:ea typeface="+mn-ea"/>
                          <a:cs typeface="+mn-cs"/>
                        </a:rPr>
                        <a:t>97.78%</a:t>
                      </a:r>
                      <a:endParaRPr lang="zh-CN" altLang="en-US" sz="2000" dirty="0"/>
                    </a:p>
                  </a:txBody>
                  <a:tcPr anchor="ctr"/>
                </a:tc>
                <a:extLst>
                  <a:ext uri="{0D108BD9-81ED-4DB2-BD59-A6C34878D82A}">
                    <a16:rowId xmlns:a16="http://schemas.microsoft.com/office/drawing/2014/main" val="10004"/>
                  </a:ext>
                </a:extLst>
              </a:tr>
            </a:tbl>
          </a:graphicData>
        </a:graphic>
      </p:graphicFrame>
      <p:sp>
        <p:nvSpPr>
          <p:cNvPr id="9" name="文本框 8"/>
          <p:cNvSpPr txBox="1"/>
          <p:nvPr/>
        </p:nvSpPr>
        <p:spPr>
          <a:xfrm>
            <a:off x="4255596" y="3658871"/>
            <a:ext cx="6737985"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表</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：digits</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手写体识别</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6860" y="1918335"/>
            <a:ext cx="11107420" cy="4422140"/>
          </a:xfrm>
        </p:spPr>
        <p:txBody>
          <a:bodyPr/>
          <a:lstStyle/>
          <a:p>
            <a:pPr marL="0" indent="0">
              <a:buNone/>
            </a:pPr>
            <a:r>
              <a:rPr lang="zh-CN" altLang="en-US" sz="2000" b="1" dirty="0" smtClean="0"/>
              <a:t>任务要求：</a:t>
            </a:r>
          </a:p>
          <a:p>
            <a:r>
              <a:rPr lang="en-US" altLang="zh-CN" sz="2000" dirty="0" smtClean="0"/>
              <a:t>1</a:t>
            </a:r>
            <a:r>
              <a:rPr lang="zh-CN" altLang="en-US" sz="2000" dirty="0" smtClean="0"/>
              <a:t>、数据准备：加载鸢尾花数据集，划分为70%的训练集和30%的测试集，随机种子设置为42。</a:t>
            </a:r>
          </a:p>
          <a:p>
            <a:r>
              <a:rPr lang="en-US" altLang="zh-CN" sz="2000" dirty="0" smtClean="0"/>
              <a:t>2</a:t>
            </a:r>
            <a:r>
              <a:rPr lang="zh-CN" altLang="en-US" sz="2000" dirty="0" smtClean="0"/>
              <a:t>、数据预处理：对数据进行标准化处理，以确保模型不会因特征的尺度差异而偏向某些特征。</a:t>
            </a:r>
          </a:p>
          <a:p>
            <a:r>
              <a:rPr lang="en-US" altLang="zh-CN" sz="2000" dirty="0" smtClean="0"/>
              <a:t>3</a:t>
            </a:r>
            <a:r>
              <a:rPr lang="zh-CN" altLang="en-US" sz="2000" dirty="0" smtClean="0"/>
              <a:t>、模型训练与验证：</a:t>
            </a:r>
          </a:p>
          <a:p>
            <a:pPr marL="0" indent="0">
              <a:buNone/>
            </a:pPr>
            <a:r>
              <a:rPr lang="en-US" altLang="zh-CN" sz="2000" dirty="0" smtClean="0">
                <a:sym typeface="+mn-ea"/>
              </a:rPr>
              <a:t>             </a:t>
            </a:r>
            <a:r>
              <a:rPr lang="zh-CN" altLang="en-US" sz="2000" dirty="0" smtClean="0">
                <a:sym typeface="+mn-ea"/>
              </a:rPr>
              <a:t>（</a:t>
            </a:r>
            <a:r>
              <a:rPr lang="en-US" altLang="zh-CN" sz="2000" dirty="0" smtClean="0">
                <a:sym typeface="+mn-ea"/>
              </a:rPr>
              <a:t>1</a:t>
            </a:r>
            <a:r>
              <a:rPr lang="zh-CN" altLang="en-US" sz="2000" dirty="0" smtClean="0">
                <a:sym typeface="+mn-ea"/>
              </a:rPr>
              <a:t>）定义SVM的参数网格。参数包括：kernel: 核函数类型（'linear', 'rbf', 'poly', 'sigmoid'）；C: 正则化参数（0.1, 1, 10, 100）；gamma: 核函数的系数（0.01, 0.1, 1, 10, 100）</a:t>
            </a:r>
          </a:p>
          <a:p>
            <a:pPr marL="0" indent="0">
              <a:buNone/>
            </a:pPr>
            <a:r>
              <a:rPr lang="en-US" altLang="zh-CN" sz="2000" dirty="0" smtClean="0">
                <a:sym typeface="+mn-ea"/>
              </a:rPr>
              <a:t>             </a:t>
            </a:r>
            <a:r>
              <a:rPr lang="zh-CN" altLang="en-US" sz="2000" dirty="0" smtClean="0">
                <a:sym typeface="+mn-ea"/>
              </a:rPr>
              <a:t>（</a:t>
            </a:r>
            <a:r>
              <a:rPr lang="en-US" altLang="zh-CN" sz="2000" dirty="0" smtClean="0">
                <a:sym typeface="+mn-ea"/>
              </a:rPr>
              <a:t>2</a:t>
            </a:r>
            <a:r>
              <a:rPr lang="zh-CN" altLang="en-US" sz="2000" dirty="0" smtClean="0">
                <a:sym typeface="+mn-ea"/>
              </a:rPr>
              <a:t>）使用所有可能的参数组合训练SVM模型，并在测试集上评估其性能。</a:t>
            </a:r>
          </a:p>
          <a:p>
            <a:r>
              <a:rPr lang="en-US" altLang="zh-CN" sz="2000" dirty="0" smtClean="0"/>
              <a:t>4</a:t>
            </a:r>
            <a:r>
              <a:rPr lang="zh-CN" altLang="en-US" sz="2000" dirty="0" smtClean="0"/>
              <a:t>、性能评估：</a:t>
            </a:r>
            <a:r>
              <a:rPr sz="2000" dirty="0" smtClean="0"/>
              <a:t>确定并打印达到最高准确率的参数组合</a:t>
            </a:r>
            <a:r>
              <a:rPr lang="zh-CN" sz="2000" dirty="0" smtClean="0"/>
              <a:t>和最高的准确率</a:t>
            </a:r>
            <a:r>
              <a:rPr sz="2000" dirty="0" smtClean="0"/>
              <a:t>。</a:t>
            </a:r>
          </a:p>
        </p:txBody>
      </p:sp>
      <p:sp>
        <p:nvSpPr>
          <p:cNvPr id="3" name="标题 2"/>
          <p:cNvSpPr>
            <a:spLocks noGrp="1"/>
          </p:cNvSpPr>
          <p:nvPr>
            <p:ph type="title"/>
          </p:nvPr>
        </p:nvSpPr>
        <p:spPr/>
        <p:txBody>
          <a:bodyPr/>
          <a:lstStyle/>
          <a:p>
            <a:r>
              <a:rPr lang="zh-CN" altLang="en-US" dirty="0"/>
              <a:t>案例3：自动调参</a:t>
            </a:r>
          </a:p>
        </p:txBody>
      </p:sp>
      <p:sp>
        <p:nvSpPr>
          <p:cNvPr id="4" name="内容占位符 3"/>
          <p:cNvSpPr>
            <a:spLocks noGrp="1"/>
          </p:cNvSpPr>
          <p:nvPr>
            <p:ph idx="10"/>
          </p:nvPr>
        </p:nvSpPr>
        <p:spPr>
          <a:xfrm>
            <a:off x="423545" y="971550"/>
            <a:ext cx="11107420" cy="1061720"/>
          </a:xfrm>
        </p:spPr>
        <p:txBody>
          <a:bodyPr/>
          <a:lstStyle/>
          <a:p>
            <a:pPr>
              <a:lnSpc>
                <a:spcPct val="150000"/>
              </a:lnSpc>
            </a:pPr>
            <a:r>
              <a:rPr dirty="0"/>
              <a:t>使用支持向量机（SVM）对鸢尾花（Iris）数据集进行分类。目标是通过不同的超参数组合来找到最佳的SVM模型配置，并记录最佳参数及其性能。</a:t>
            </a:r>
          </a:p>
        </p:txBody>
      </p:sp>
      <p:sp>
        <p:nvSpPr>
          <p:cNvPr id="5" name="文本框 4"/>
          <p:cNvSpPr txBox="1"/>
          <p:nvPr/>
        </p:nvSpPr>
        <p:spPr>
          <a:xfrm>
            <a:off x="5871210" y="5972175"/>
            <a:ext cx="4064000" cy="368300"/>
          </a:xfrm>
          <a:prstGeom prst="rect">
            <a:avLst/>
          </a:prstGeom>
          <a:noFill/>
        </p:spPr>
        <p:txBody>
          <a:bodyPr wrap="square" rtlCol="0">
            <a:spAutoFit/>
          </a:bodyPr>
          <a:lstStyle/>
          <a:p>
            <a:r>
              <a:rPr lang="zh-CN" altLang="en-US" b="1">
                <a:solidFill>
                  <a:srgbClr val="FF0000"/>
                </a:solidFill>
                <a:latin typeface="楷体" panose="02010609060101010101" charset="-122"/>
                <a:ea typeface="楷体" panose="02010609060101010101" charset="-122"/>
                <a:cs typeface="楷体" panose="02010609060101010101" charset="-122"/>
              </a:rPr>
              <a:t>完成实训</a:t>
            </a:r>
            <a:r>
              <a:rPr lang="en-US" altLang="zh-CN" b="1">
                <a:solidFill>
                  <a:srgbClr val="FF0000"/>
                </a:solidFill>
                <a:latin typeface="楷体" panose="02010609060101010101" charset="-122"/>
                <a:ea typeface="楷体" panose="02010609060101010101" charset="-122"/>
                <a:cs typeface="楷体" panose="02010609060101010101" charset="-122"/>
              </a:rPr>
              <a:t> </a:t>
            </a:r>
            <a:r>
              <a:rPr lang="zh-CN" altLang="en-US" b="1">
                <a:solidFill>
                  <a:srgbClr val="FF0000"/>
                </a:solidFill>
                <a:latin typeface="楷体" panose="02010609060101010101" charset="-122"/>
                <a:ea typeface="楷体" panose="02010609060101010101" charset="-122"/>
                <a:cs typeface="楷体" panose="02010609060101010101" charset="-122"/>
              </a:rPr>
              <a:t>案例</a:t>
            </a:r>
            <a:r>
              <a:rPr lang="en-US" altLang="zh-CN" b="1">
                <a:solidFill>
                  <a:srgbClr val="FF0000"/>
                </a:solidFill>
                <a:latin typeface="楷体" panose="02010609060101010101" charset="-122"/>
                <a:ea typeface="楷体" panose="02010609060101010101" charset="-122"/>
                <a:cs typeface="楷体" panose="02010609060101010101" charset="-122"/>
              </a:rPr>
              <a:t>3,4</a:t>
            </a:r>
            <a:r>
              <a:rPr lang="zh-CN" altLang="en-US" b="1">
                <a:solidFill>
                  <a:srgbClr val="FF0000"/>
                </a:solidFill>
                <a:latin typeface="楷体" panose="02010609060101010101" charset="-122"/>
                <a:ea typeface="楷体" panose="02010609060101010101" charset="-122"/>
                <a:cs typeface="楷体" panose="02010609060101010101" charset="-122"/>
              </a:rPr>
              <a:t>和</a:t>
            </a:r>
            <a:r>
              <a:rPr lang="en-US" altLang="zh-CN" b="1">
                <a:solidFill>
                  <a:srgbClr val="FF0000"/>
                </a:solidFill>
                <a:latin typeface="楷体" panose="02010609060101010101" charset="-122"/>
                <a:ea typeface="楷体" panose="02010609060101010101" charset="-122"/>
                <a:cs typeface="楷体" panose="02010609060101010101" charset="-122"/>
              </a:rPr>
              <a:t>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8770" y="1645285"/>
            <a:ext cx="11107420" cy="4422140"/>
          </a:xfrm>
        </p:spPr>
        <p:txBody>
          <a:bodyPr/>
          <a:lstStyle/>
          <a:p>
            <a:r>
              <a:rPr sz="2000" dirty="0" smtClean="0"/>
              <a:t>1. 导入必要的库         （10分）</a:t>
            </a:r>
          </a:p>
          <a:p>
            <a:r>
              <a:rPr sz="2000" dirty="0" smtClean="0"/>
              <a:t>2. 读取dataset文件夹下的YaleB_32x32.mat数据集  （10分）</a:t>
            </a:r>
          </a:p>
          <a:p>
            <a:r>
              <a:rPr sz="2000" dirty="0" smtClean="0"/>
              <a:t>3. 划分训练集和测试集（选择每一类的前50张作为训练集，剩下的作为测试集）（10分）</a:t>
            </a:r>
          </a:p>
          <a:p>
            <a:r>
              <a:rPr sz="2000" dirty="0" smtClean="0"/>
              <a:t>4. 生成参数组合  （10分）</a:t>
            </a:r>
          </a:p>
          <a:p>
            <a:r>
              <a:rPr sz="2000" dirty="0" smtClean="0"/>
              <a:t>5. 利用不同的参数组合训练svm模型     （15分）</a:t>
            </a:r>
          </a:p>
          <a:p>
            <a:r>
              <a:rPr sz="2000" dirty="0" smtClean="0"/>
              <a:t>5. 利用不同的参数组合对测试集进行预测    （15分）</a:t>
            </a:r>
          </a:p>
          <a:p>
            <a:r>
              <a:rPr sz="2000" dirty="0" smtClean="0"/>
              <a:t>6. 在每组参数下，输出在测试集上的正确率    （10分）</a:t>
            </a:r>
          </a:p>
          <a:p>
            <a:r>
              <a:rPr sz="2000" dirty="0" smtClean="0"/>
              <a:t>7. 输出最高正确率及最佳参数，正确率越高，分数越高。（10-20分）</a:t>
            </a:r>
          </a:p>
        </p:txBody>
      </p:sp>
      <p:sp>
        <p:nvSpPr>
          <p:cNvPr id="3" name="标题 2"/>
          <p:cNvSpPr>
            <a:spLocks noGrp="1"/>
          </p:cNvSpPr>
          <p:nvPr>
            <p:ph type="title"/>
          </p:nvPr>
        </p:nvSpPr>
        <p:spPr/>
        <p:txBody>
          <a:bodyPr/>
          <a:lstStyle/>
          <a:p>
            <a:r>
              <a:rPr lang="zh-CN" altLang="en-US" dirty="0"/>
              <a:t>案例</a:t>
            </a:r>
            <a:r>
              <a:rPr lang="en-US" altLang="zh-CN" dirty="0"/>
              <a:t>6</a:t>
            </a:r>
            <a:r>
              <a:rPr lang="zh-CN" altLang="en-US" dirty="0"/>
              <a:t>：自动调参</a:t>
            </a:r>
            <a:r>
              <a:rPr lang="en-US" altLang="zh-CN" dirty="0"/>
              <a:t>--</a:t>
            </a:r>
            <a:r>
              <a:rPr lang="zh-CN" altLang="en-US" dirty="0"/>
              <a:t>人脸识别</a:t>
            </a:r>
          </a:p>
        </p:txBody>
      </p:sp>
      <p:sp>
        <p:nvSpPr>
          <p:cNvPr id="4" name="内容占位符 3"/>
          <p:cNvSpPr>
            <a:spLocks noGrp="1"/>
          </p:cNvSpPr>
          <p:nvPr>
            <p:ph idx="10"/>
          </p:nvPr>
        </p:nvSpPr>
        <p:spPr>
          <a:xfrm>
            <a:off x="423545" y="971550"/>
            <a:ext cx="11107420" cy="446405"/>
          </a:xfrm>
        </p:spPr>
        <p:txBody>
          <a:bodyPr/>
          <a:lstStyle/>
          <a:p>
            <a:pPr>
              <a:lnSpc>
                <a:spcPct val="150000"/>
              </a:lnSpc>
            </a:pPr>
            <a:r>
              <a:rPr dirty="0"/>
              <a:t>对YaleB数据集进行人脸识别，达到以下要求：</a:t>
            </a:r>
          </a:p>
        </p:txBody>
      </p:sp>
      <p:sp>
        <p:nvSpPr>
          <p:cNvPr id="5" name="文本框 4"/>
          <p:cNvSpPr txBox="1"/>
          <p:nvPr/>
        </p:nvSpPr>
        <p:spPr>
          <a:xfrm>
            <a:off x="5941060" y="5992495"/>
            <a:ext cx="4064000" cy="368300"/>
          </a:xfrm>
          <a:prstGeom prst="rect">
            <a:avLst/>
          </a:prstGeom>
          <a:noFill/>
        </p:spPr>
        <p:txBody>
          <a:bodyPr wrap="square" rtlCol="0">
            <a:spAutoFit/>
          </a:bodyPr>
          <a:lstStyle/>
          <a:p>
            <a:r>
              <a:rPr lang="zh-CN" altLang="en-US" b="1">
                <a:solidFill>
                  <a:srgbClr val="FF0000"/>
                </a:solidFill>
                <a:latin typeface="楷体" panose="02010609060101010101" charset="-122"/>
                <a:ea typeface="楷体" panose="02010609060101010101" charset="-122"/>
                <a:cs typeface="楷体" panose="02010609060101010101" charset="-122"/>
              </a:rPr>
              <a:t>完成实训</a:t>
            </a:r>
            <a:r>
              <a:rPr lang="en-US" altLang="zh-CN" b="1">
                <a:solidFill>
                  <a:srgbClr val="FF0000"/>
                </a:solidFill>
                <a:latin typeface="楷体" panose="02010609060101010101" charset="-122"/>
                <a:ea typeface="楷体" panose="02010609060101010101" charset="-122"/>
                <a:cs typeface="楷体" panose="02010609060101010101" charset="-122"/>
              </a:rPr>
              <a:t> </a:t>
            </a:r>
            <a:r>
              <a:rPr lang="zh-CN" altLang="en-US" b="1">
                <a:solidFill>
                  <a:srgbClr val="FF0000"/>
                </a:solidFill>
                <a:latin typeface="楷体" panose="02010609060101010101" charset="-122"/>
                <a:ea typeface="楷体" panose="02010609060101010101" charset="-122"/>
                <a:cs typeface="楷体" panose="02010609060101010101" charset="-122"/>
              </a:rPr>
              <a:t>案例</a:t>
            </a:r>
            <a:r>
              <a:rPr lang="en-US" b="1">
                <a:solidFill>
                  <a:srgbClr val="FF0000"/>
                </a:solidFill>
                <a:latin typeface="楷体" panose="02010609060101010101" charset="-122"/>
                <a:ea typeface="楷体" panose="02010609060101010101" charset="-122"/>
                <a:cs typeface="楷体" panose="02010609060101010101" charset="-122"/>
              </a:rPr>
              <a:t>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作业：</a:t>
            </a:r>
          </a:p>
        </p:txBody>
      </p:sp>
      <p:sp>
        <p:nvSpPr>
          <p:cNvPr id="4" name="内容占位符 3"/>
          <p:cNvSpPr>
            <a:spLocks noGrp="1"/>
          </p:cNvSpPr>
          <p:nvPr>
            <p:ph idx="10"/>
          </p:nvPr>
        </p:nvSpPr>
        <p:spPr>
          <a:xfrm>
            <a:off x="534431" y="1426573"/>
            <a:ext cx="11107601" cy="426469"/>
          </a:xfrm>
        </p:spPr>
        <p:txBody>
          <a:bodyPr/>
          <a:lstStyle/>
          <a:p>
            <a:r>
              <a:rPr>
                <a:sym typeface="+mn-ea"/>
              </a:rPr>
              <a:t>在学习通提交作业。</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分类算法</a:t>
            </a:r>
            <a:endParaRPr lang="zh-CN" altLang="en-US"/>
          </a:p>
        </p:txBody>
      </p:sp>
      <p:pic>
        <p:nvPicPr>
          <p:cNvPr id="5" name="图片 1"/>
          <p:cNvPicPr/>
          <p:nvPr/>
        </p:nvPicPr>
        <p:blipFill>
          <a:blip r:embed="rId2"/>
          <a:stretch>
            <a:fillRect/>
          </a:stretch>
        </p:blipFill>
        <p:spPr>
          <a:xfrm>
            <a:off x="2834005" y="2989580"/>
            <a:ext cx="8529955" cy="3176270"/>
          </a:xfrm>
          <a:prstGeom prst="rect">
            <a:avLst/>
          </a:prstGeom>
        </p:spPr>
      </p:pic>
      <p:sp>
        <p:nvSpPr>
          <p:cNvPr id="6" name="文本框 5"/>
          <p:cNvSpPr txBox="1"/>
          <p:nvPr/>
        </p:nvSpPr>
        <p:spPr>
          <a:xfrm>
            <a:off x="369570" y="1134110"/>
            <a:ext cx="10742930" cy="2168525"/>
          </a:xfrm>
          <a:prstGeom prst="rect">
            <a:avLst/>
          </a:prstGeom>
          <a:noFill/>
        </p:spPr>
        <p:txBody>
          <a:bodyPr wrap="square" rtlCol="0" anchor="t">
            <a:spAutoFit/>
          </a:bodyPr>
          <a:lstStyle/>
          <a:p>
            <a:pPr marL="285750" indent="-285750">
              <a:lnSpc>
                <a:spcPct val="15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cs typeface="微软雅黑" panose="020B0503020204020204" pitchFamily="34" charset="-122"/>
              </a:rPr>
              <a:t>逻辑回归</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：决策边界是通过</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最大化概率</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来划定的，实际为一条将数据分开的线性决策边界。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微软雅黑" panose="020B0503020204020204" pitchFamily="34" charset="-122"/>
              </a:rPr>
              <a:t>线性分类器</a:t>
            </a:r>
          </a:p>
          <a:p>
            <a:pPr marL="285750" indent="-285750">
              <a:lnSpc>
                <a:spcPct val="150000"/>
              </a:lnSpc>
              <a:buFont typeface="Wingdings" panose="05000000000000000000" charset="0"/>
              <a:buChar char="Ø"/>
            </a:pPr>
            <a:r>
              <a:rPr lang="en-US" altLang="zh-CN">
                <a:latin typeface="微软雅黑" panose="020B0503020204020204" pitchFamily="34" charset="-122"/>
                <a:ea typeface="微软雅黑" panose="020B0503020204020204" pitchFamily="34" charset="-122"/>
                <a:cs typeface="微软雅黑" panose="020B0503020204020204" pitchFamily="34" charset="-122"/>
              </a:rPr>
              <a:t>SVM</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决策边界</a:t>
            </a:r>
            <a:r>
              <a:rPr lang="zh-CN" altLang="en-US">
                <a:latin typeface="微软雅黑" panose="020B0503020204020204" pitchFamily="34" charset="-122"/>
                <a:ea typeface="微软雅黑" panose="020B0503020204020204" pitchFamily="34" charset="-122"/>
                <a:cs typeface="微软雅黑" panose="020B0503020204020204" pitchFamily="34" charset="-122"/>
              </a:rPr>
              <a:t>是通过</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最大化几何间隔</a:t>
            </a:r>
            <a:r>
              <a:rPr lang="zh-CN" altLang="en-US">
                <a:latin typeface="微软雅黑" panose="020B0503020204020204" pitchFamily="34" charset="-122"/>
                <a:ea typeface="微软雅黑" panose="020B0503020204020204" pitchFamily="34" charset="-122"/>
                <a:cs typeface="微软雅黑" panose="020B0503020204020204" pitchFamily="34" charset="-122"/>
              </a:rPr>
              <a:t>来确定的，尤其适合分离难度大的数据。</a:t>
            </a:r>
          </a:p>
          <a:p>
            <a:pPr marL="742950" lvl="1"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微软雅黑" panose="020B0503020204020204" pitchFamily="34" charset="-122"/>
              </a:rPr>
              <a:t>线性分类器</a:t>
            </a:r>
          </a:p>
          <a:p>
            <a:pPr marL="742950" lvl="1"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微软雅黑" panose="020B0503020204020204" pitchFamily="34" charset="-122"/>
              </a:rPr>
              <a:t>非线性分类器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分类算法</a:t>
            </a:r>
            <a:endParaRPr lang="zh-CN" altLang="en-US"/>
          </a:p>
        </p:txBody>
      </p:sp>
      <p:sp>
        <p:nvSpPr>
          <p:cNvPr id="6" name="文本框 5"/>
          <p:cNvSpPr txBox="1"/>
          <p:nvPr/>
        </p:nvSpPr>
        <p:spPr>
          <a:xfrm>
            <a:off x="369570" y="1134110"/>
            <a:ext cx="10742930" cy="2999740"/>
          </a:xfrm>
          <a:prstGeom prst="rect">
            <a:avLst/>
          </a:prstGeom>
          <a:noFill/>
        </p:spPr>
        <p:txBody>
          <a:bodyPr wrap="square" rtlCol="0" anchor="t">
            <a:spAutoFit/>
          </a:bodyPr>
          <a:lstStyle/>
          <a:p>
            <a:pPr marL="285750" indent="-285750">
              <a:lnSpc>
                <a:spcPct val="15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cs typeface="微软雅黑" panose="020B0503020204020204" pitchFamily="34" charset="-122"/>
              </a:rPr>
              <a:t>逻辑回归</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逻辑回归本身是一个线性模型，无法直接处理非线性问题。若数据具有非线性特征，需要手动扩展特征，增加非线性项，才能得到较好的分类效果。它通过最小化损失函数，找到一个能将样本点分开的模型，但不会关注几何间隔。计算复杂度较低。</a:t>
            </a:r>
          </a:p>
          <a:p>
            <a:pPr marL="285750" indent="-285750">
              <a:lnSpc>
                <a:spcPct val="150000"/>
              </a:lnSpc>
              <a:buFont typeface="Wingdings" panose="05000000000000000000" charset="0"/>
              <a:buChar char="Ø"/>
            </a:pPr>
            <a:r>
              <a:rPr lang="en-US" altLang="zh-CN">
                <a:latin typeface="微软雅黑" panose="020B0503020204020204" pitchFamily="34" charset="-122"/>
                <a:ea typeface="微软雅黑" panose="020B0503020204020204" pitchFamily="34" charset="-122"/>
                <a:cs typeface="微软雅黑" panose="020B0503020204020204" pitchFamily="34" charset="-122"/>
              </a:rPr>
              <a:t>SVM</a:t>
            </a:r>
            <a:r>
              <a:rPr lang="zh-CN" altLang="en-US">
                <a:latin typeface="微软雅黑" panose="020B0503020204020204" pitchFamily="34" charset="-122"/>
                <a:ea typeface="微软雅黑" panose="020B0503020204020204" pitchFamily="34" charset="-122"/>
                <a:cs typeface="微软雅黑" panose="020B0503020204020204" pitchFamily="34" charset="-122"/>
              </a:rPr>
              <a:t>：SVM天然支持处理非线性数据，通过核函数（如RBF核、多项式核等）将数据映射到高维空间，在高维空间中找到一个</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线性可分的超平面</a:t>
            </a:r>
            <a:r>
              <a:rPr lang="zh-CN" altLang="en-US">
                <a:latin typeface="微软雅黑" panose="020B0503020204020204" pitchFamily="34" charset="-122"/>
                <a:ea typeface="微软雅黑" panose="020B0503020204020204" pitchFamily="34" charset="-122"/>
                <a:cs typeface="微软雅黑" panose="020B0503020204020204" pitchFamily="34" charset="-122"/>
              </a:rPr>
              <a:t>。因此，SVM在面对复杂的非线性问题时表现更好，且无需复杂的特征工程。它是最小化分类错误的同时最大化决策边界的间隔，从而提升模型的泛化能力。计算复杂度较高。</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mn-ea"/>
              </a:rPr>
              <a:t>支持向量机简介</a:t>
            </a:r>
            <a:endParaRPr lang="zh-CN" altLang="en-US"/>
          </a:p>
        </p:txBody>
      </p:sp>
      <p:pic>
        <p:nvPicPr>
          <p:cNvPr id="5" name="内容占位符 4"/>
          <p:cNvPicPr>
            <a:picLocks noGrp="1" noChangeAspect="1"/>
          </p:cNvPicPr>
          <p:nvPr>
            <p:ph idx="10"/>
          </p:nvPr>
        </p:nvPicPr>
        <p:blipFill>
          <a:blip r:embed="rId2"/>
          <a:stretch>
            <a:fillRect/>
          </a:stretch>
        </p:blipFill>
        <p:spPr>
          <a:xfrm>
            <a:off x="132715" y="2163445"/>
            <a:ext cx="5403850" cy="4125595"/>
          </a:xfrm>
          <a:prstGeom prst="rect">
            <a:avLst/>
          </a:prstGeom>
        </p:spPr>
      </p:pic>
      <p:pic>
        <p:nvPicPr>
          <p:cNvPr id="6" name="图片 5"/>
          <p:cNvPicPr>
            <a:picLocks noChangeAspect="1"/>
          </p:cNvPicPr>
          <p:nvPr/>
        </p:nvPicPr>
        <p:blipFill>
          <a:blip r:embed="rId3"/>
          <a:stretch>
            <a:fillRect/>
          </a:stretch>
        </p:blipFill>
        <p:spPr>
          <a:xfrm>
            <a:off x="6039485" y="2341880"/>
            <a:ext cx="5226685" cy="4050030"/>
          </a:xfrm>
          <a:prstGeom prst="rect">
            <a:avLst/>
          </a:prstGeom>
        </p:spPr>
      </p:pic>
      <p:sp>
        <p:nvSpPr>
          <p:cNvPr id="10" name="文本框 9"/>
          <p:cNvSpPr txBox="1"/>
          <p:nvPr/>
        </p:nvSpPr>
        <p:spPr>
          <a:xfrm>
            <a:off x="321310" y="1017905"/>
            <a:ext cx="10349230" cy="1014730"/>
          </a:xfrm>
          <a:prstGeom prst="rect">
            <a:avLst/>
          </a:prstGeom>
          <a:noFill/>
        </p:spPr>
        <p:txBody>
          <a:bodyPr wrap="square" rtlCol="0" anchor="t">
            <a:spAutoFit/>
          </a:bodyPr>
          <a:lstStyle/>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第一关：想办法将图中的篮球和红球分开</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一条直线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mn-ea"/>
              </a:rPr>
              <a:t>支持向量机简介</a:t>
            </a:r>
            <a:endParaRPr lang="zh-CN" altLang="en-US"/>
          </a:p>
        </p:txBody>
      </p:sp>
      <p:pic>
        <p:nvPicPr>
          <p:cNvPr id="7" name="图片 6"/>
          <p:cNvPicPr>
            <a:picLocks noChangeAspect="1"/>
          </p:cNvPicPr>
          <p:nvPr/>
        </p:nvPicPr>
        <p:blipFill>
          <a:blip r:embed="rId2"/>
          <a:stretch>
            <a:fillRect/>
          </a:stretch>
        </p:blipFill>
        <p:spPr>
          <a:xfrm>
            <a:off x="169545" y="2266950"/>
            <a:ext cx="5709920" cy="4357370"/>
          </a:xfrm>
          <a:prstGeom prst="rect">
            <a:avLst/>
          </a:prstGeom>
        </p:spPr>
      </p:pic>
      <p:pic>
        <p:nvPicPr>
          <p:cNvPr id="8" name="图片 7"/>
          <p:cNvPicPr>
            <a:picLocks noChangeAspect="1"/>
          </p:cNvPicPr>
          <p:nvPr/>
        </p:nvPicPr>
        <p:blipFill>
          <a:blip r:embed="rId3"/>
          <a:stretch>
            <a:fillRect/>
          </a:stretch>
        </p:blipFill>
        <p:spPr>
          <a:xfrm>
            <a:off x="6209665" y="2266950"/>
            <a:ext cx="5391785" cy="4250055"/>
          </a:xfrm>
          <a:prstGeom prst="rect">
            <a:avLst/>
          </a:prstGeom>
        </p:spPr>
      </p:pic>
      <p:sp>
        <p:nvSpPr>
          <p:cNvPr id="2" name="内容占位符 1"/>
          <p:cNvSpPr>
            <a:spLocks noGrp="1"/>
          </p:cNvSpPr>
          <p:nvPr>
            <p:ph idx="10"/>
          </p:nvPr>
        </p:nvSpPr>
        <p:spPr>
          <a:xfrm>
            <a:off x="423545" y="1139190"/>
            <a:ext cx="11107420" cy="875665"/>
          </a:xfrm>
        </p:spPr>
        <p:txBody>
          <a:bodyPr/>
          <a:lstStyle/>
          <a:p>
            <a:pPr>
              <a:lnSpc>
                <a:spcPct val="150000"/>
              </a:lnSpc>
            </a:pPr>
            <a:r>
              <a:rPr>
                <a:latin typeface="微软雅黑" panose="020B0503020204020204" pitchFamily="34" charset="-122"/>
                <a:cs typeface="微软雅黑" panose="020B0503020204020204" pitchFamily="34" charset="-122"/>
                <a:sym typeface="+mn-ea"/>
              </a:rPr>
              <a:t>第二关：想办法将图中的篮球和红球分开</a:t>
            </a:r>
          </a:p>
          <a:p>
            <a:pPr marL="800100" lvl="1"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一条曲线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mn-ea"/>
              </a:rPr>
              <a:t>支持向量机简介</a:t>
            </a:r>
            <a:endParaRPr lang="zh-CN" altLang="en-US"/>
          </a:p>
        </p:txBody>
      </p:sp>
      <p:pic>
        <p:nvPicPr>
          <p:cNvPr id="9" name="图片 8"/>
          <p:cNvPicPr>
            <a:picLocks noChangeAspect="1"/>
          </p:cNvPicPr>
          <p:nvPr/>
        </p:nvPicPr>
        <p:blipFill>
          <a:blip r:embed="rId2"/>
          <a:stretch>
            <a:fillRect/>
          </a:stretch>
        </p:blipFill>
        <p:spPr>
          <a:xfrm>
            <a:off x="1760220" y="2225040"/>
            <a:ext cx="7731125" cy="4411345"/>
          </a:xfrm>
          <a:prstGeom prst="rect">
            <a:avLst/>
          </a:prstGeom>
        </p:spPr>
      </p:pic>
      <p:sp>
        <p:nvSpPr>
          <p:cNvPr id="2" name="内容占位符 1"/>
          <p:cNvSpPr>
            <a:spLocks noGrp="1"/>
          </p:cNvSpPr>
          <p:nvPr>
            <p:ph idx="10"/>
          </p:nvPr>
        </p:nvSpPr>
        <p:spPr>
          <a:xfrm>
            <a:off x="423545" y="1000760"/>
            <a:ext cx="11107420" cy="1224280"/>
          </a:xfrm>
        </p:spPr>
        <p:txBody>
          <a:bodyPr/>
          <a:lstStyle/>
          <a:p>
            <a:pPr>
              <a:lnSpc>
                <a:spcPct val="150000"/>
              </a:lnSpc>
            </a:pPr>
            <a:r>
              <a:rPr>
                <a:latin typeface="微软雅黑" panose="020B0503020204020204" pitchFamily="34" charset="-122"/>
                <a:cs typeface="微软雅黑" panose="020B0503020204020204" pitchFamily="34" charset="-122"/>
                <a:sym typeface="+mn-ea"/>
              </a:rPr>
              <a:t>第三关：想办法将图中的篮球和红球分开</a:t>
            </a:r>
          </a:p>
          <a:p>
            <a:pPr marL="800100" lvl="1"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一个平面</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108575" y="2689860"/>
            <a:ext cx="6753860" cy="4078605"/>
          </a:xfrm>
          <a:prstGeom prst="rect">
            <a:avLst/>
          </a:prstGeom>
        </p:spPr>
      </p:pic>
      <p:sp>
        <p:nvSpPr>
          <p:cNvPr id="2" name="内容占位符 1"/>
          <p:cNvSpPr>
            <a:spLocks noGrp="1"/>
          </p:cNvSpPr>
          <p:nvPr>
            <p:ph idx="1"/>
          </p:nvPr>
        </p:nvSpPr>
        <p:spPr>
          <a:xfrm>
            <a:off x="423545" y="1741805"/>
            <a:ext cx="11107420" cy="2480310"/>
          </a:xfrm>
        </p:spPr>
        <p:txBody>
          <a:bodyPr/>
          <a:lstStyle/>
          <a:p>
            <a:pPr>
              <a:buFont typeface="Arial" panose="020B0604020202020204" pitchFamily="34" charset="0"/>
              <a:buChar char="•"/>
            </a:pPr>
            <a:r>
              <a:rPr lang="zh-CN" altLang="en-US" dirty="0" smtClean="0"/>
              <a:t>寻找最优的分离</a:t>
            </a:r>
            <a:r>
              <a:rPr lang="zh-CN" altLang="en-US" dirty="0" smtClean="0">
                <a:solidFill>
                  <a:srgbClr val="FF0000"/>
                </a:solidFill>
              </a:rPr>
              <a:t>超平面</a:t>
            </a:r>
            <a:r>
              <a:rPr lang="zh-CN" altLang="en-US" dirty="0" smtClean="0">
                <a:solidFill>
                  <a:schemeClr val="tx1"/>
                </a:solidFill>
              </a:rPr>
              <a:t>，使得不同类别的数据尽可能分开，同时最大化几何间隔</a:t>
            </a:r>
            <a:r>
              <a:rPr lang="zh-CN" altLang="en-US" dirty="0" smtClean="0"/>
              <a:t>。</a:t>
            </a:r>
          </a:p>
          <a:p>
            <a:pPr>
              <a:buFont typeface="Arial" panose="020B0604020202020204" pitchFamily="34" charset="0"/>
              <a:buChar char="•"/>
            </a:pPr>
            <a:r>
              <a:rPr lang="zh-CN" altLang="en-US" dirty="0" smtClean="0"/>
              <a:t>几何间隔是指数据点到超平面的距离。支持向量机会找到能够最大化几何间隔的超平面，这样能够提高分类的鲁棒性和泛化能力。</a:t>
            </a:r>
          </a:p>
          <a:p>
            <a:pPr>
              <a:buFont typeface="Arial" panose="020B0604020202020204" pitchFamily="34" charset="0"/>
              <a:buChar char="•"/>
            </a:pPr>
            <a:r>
              <a:rPr lang="zh-CN" altLang="en-US" dirty="0">
                <a:sym typeface="+mn-ea"/>
              </a:rPr>
              <a:t>有监督的算法，可用于分类任务或回归任务</a:t>
            </a:r>
            <a:r>
              <a:rPr lang="zh-CN" altLang="en-US" dirty="0" smtClean="0">
                <a:sym typeface="+mn-ea"/>
              </a:rPr>
              <a:t>。</a:t>
            </a:r>
          </a:p>
          <a:p>
            <a:pPr>
              <a:buFont typeface="Arial" panose="020B0604020202020204" pitchFamily="34" charset="0"/>
              <a:buChar char="•"/>
            </a:pPr>
            <a:r>
              <a:rPr lang="en-US" altLang="zh-CN" dirty="0" smtClean="0"/>
              <a:t>支持向量是距离超平面最近的点，决定了超平</a:t>
            </a:r>
          </a:p>
          <a:p>
            <a:pPr marL="0" indent="0">
              <a:buFont typeface="Arial" panose="020B0604020202020204" pitchFamily="34" charset="0"/>
              <a:buNone/>
            </a:pPr>
            <a:r>
              <a:rPr lang="en-US" altLang="zh-CN" dirty="0" smtClean="0"/>
              <a:t>      面的具体位置。</a:t>
            </a:r>
          </a:p>
          <a:p>
            <a:pPr>
              <a:buFont typeface="Arial" panose="020B0604020202020204" pitchFamily="34" charset="0"/>
              <a:buChar char="•"/>
            </a:pPr>
            <a:r>
              <a:rPr lang="zh-CN" altLang="en-US" dirty="0"/>
              <a:t>适合：</a:t>
            </a:r>
            <a:r>
              <a:rPr lang="zh-CN" altLang="en-US" dirty="0">
                <a:solidFill>
                  <a:srgbClr val="FF0000"/>
                </a:solidFill>
              </a:rPr>
              <a:t>复杂但中小规模数据集</a:t>
            </a:r>
            <a:r>
              <a:rPr lang="zh-CN" altLang="en-US" dirty="0" smtClean="0"/>
              <a:t>。</a:t>
            </a:r>
            <a:endParaRPr lang="en-US" altLang="zh-CN" dirty="0" smtClean="0"/>
          </a:p>
          <a:p>
            <a:endParaRPr lang="en-US" altLang="zh-CN" dirty="0"/>
          </a:p>
          <a:p>
            <a:endParaRPr lang="en-US" altLang="zh-CN" dirty="0" smtClean="0"/>
          </a:p>
        </p:txBody>
      </p:sp>
      <p:sp>
        <p:nvSpPr>
          <p:cNvPr id="3" name="标题 2"/>
          <p:cNvSpPr>
            <a:spLocks noGrp="1"/>
          </p:cNvSpPr>
          <p:nvPr>
            <p:ph type="title"/>
          </p:nvPr>
        </p:nvSpPr>
        <p:spPr/>
        <p:txBody>
          <a:bodyPr/>
          <a:lstStyle/>
          <a:p>
            <a:r>
              <a:rPr lang="zh-CN" altLang="en-US" dirty="0" smtClean="0"/>
              <a:t>支持向量机简介</a:t>
            </a:r>
            <a:endParaRPr lang="zh-CN" altLang="en-US" dirty="0"/>
          </a:p>
        </p:txBody>
      </p:sp>
      <p:sp>
        <p:nvSpPr>
          <p:cNvPr id="4" name="内容占位符 3"/>
          <p:cNvSpPr>
            <a:spLocks noGrp="1"/>
          </p:cNvSpPr>
          <p:nvPr>
            <p:ph idx="10"/>
          </p:nvPr>
        </p:nvSpPr>
        <p:spPr/>
        <p:txBody>
          <a:bodyPr/>
          <a:lstStyle/>
          <a:p>
            <a:r>
              <a:rPr lang="zh-CN" altLang="en-US" b="1" dirty="0"/>
              <a:t>什么是支持向量机</a:t>
            </a:r>
            <a:r>
              <a:rPr>
                <a:sym typeface="+mn-ea"/>
              </a:rPr>
              <a:t>（Support Vector Machine, SVM）</a:t>
            </a:r>
            <a:endParaRPr lang="zh-CN" altLang="en-US" dirty="0"/>
          </a:p>
        </p:txBody>
      </p:sp>
      <p:sp>
        <p:nvSpPr>
          <p:cNvPr id="5" name="文本框 4"/>
          <p:cNvSpPr txBox="1"/>
          <p:nvPr/>
        </p:nvSpPr>
        <p:spPr>
          <a:xfrm>
            <a:off x="10128250" y="3060065"/>
            <a:ext cx="1402715" cy="368935"/>
          </a:xfrm>
          <a:prstGeom prst="rect">
            <a:avLst/>
          </a:prstGeom>
          <a:solidFill>
            <a:schemeClr val="accent1">
              <a:lumMod val="40000"/>
              <a:lumOff val="60000"/>
            </a:schemeClr>
          </a:solidFill>
        </p:spPr>
        <p:txBody>
          <a:bodyPr wrap="square" rtlCol="0">
            <a:noAutofit/>
          </a:bodyPr>
          <a:lstStyle/>
          <a:p>
            <a:pPr algn="ctr"/>
            <a:r>
              <a:rPr lang="zh-CN" altLang="en-US" sz="2000">
                <a:latin typeface="微软雅黑" panose="020B0503020204020204" pitchFamily="34" charset="-122"/>
                <a:ea typeface="微软雅黑" panose="020B0503020204020204" pitchFamily="34" charset="-122"/>
              </a:rPr>
              <a:t>几何间隔</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支持向量机简介</a:t>
            </a:r>
            <a:endParaRPr lang="zh-CN" altLang="en-US" dirty="0"/>
          </a:p>
        </p:txBody>
      </p:sp>
      <p:sp>
        <p:nvSpPr>
          <p:cNvPr id="4" name="内容占位符 3"/>
          <p:cNvSpPr>
            <a:spLocks noGrp="1"/>
          </p:cNvSpPr>
          <p:nvPr>
            <p:ph idx="10"/>
          </p:nvPr>
        </p:nvSpPr>
        <p:spPr/>
        <p:txBody>
          <a:bodyPr/>
          <a:lstStyle/>
          <a:p>
            <a:r>
              <a:rPr lang="zh-CN" altLang="en-US" b="1" dirty="0"/>
              <a:t>超平面（决策边界）：</a:t>
            </a:r>
            <a:r>
              <a:rPr>
                <a:latin typeface="+mj-ea"/>
                <a:ea typeface="+mj-ea"/>
                <a:cs typeface="+mj-ea"/>
                <a:sym typeface="+mn-ea"/>
              </a:rPr>
              <a:t>是一个</a:t>
            </a:r>
            <a:r>
              <a:rPr b="1" i="1">
                <a:solidFill>
                  <a:srgbClr val="FF0000"/>
                </a:solidFill>
                <a:ea typeface="+mj-ea"/>
                <a:sym typeface="+mn-ea"/>
              </a:rPr>
              <a:t>n</a:t>
            </a:r>
            <a:r>
              <a:rPr b="1">
                <a:solidFill>
                  <a:srgbClr val="FF0000"/>
                </a:solidFill>
                <a:ea typeface="+mj-ea"/>
                <a:sym typeface="+mn-ea"/>
              </a:rPr>
              <a:t>-1</a:t>
            </a:r>
            <a:r>
              <a:rPr b="1">
                <a:solidFill>
                  <a:srgbClr val="FF0000"/>
                </a:solidFill>
                <a:latin typeface="+mj-ea"/>
                <a:ea typeface="+mj-ea"/>
                <a:cs typeface="+mj-ea"/>
                <a:sym typeface="+mn-ea"/>
              </a:rPr>
              <a:t>维</a:t>
            </a:r>
            <a:r>
              <a:rPr>
                <a:latin typeface="+mj-ea"/>
                <a:ea typeface="+mj-ea"/>
                <a:cs typeface="+mj-ea"/>
                <a:sym typeface="+mn-ea"/>
              </a:rPr>
              <a:t>的平面，用于将</a:t>
            </a:r>
            <a:r>
              <a:rPr b="1" i="1">
                <a:ea typeface="+mj-ea"/>
                <a:sym typeface="+mn-ea"/>
              </a:rPr>
              <a:t>n</a:t>
            </a:r>
            <a:r>
              <a:rPr>
                <a:latin typeface="+mj-ea"/>
                <a:ea typeface="+mj-ea"/>
                <a:cs typeface="+mj-ea"/>
                <a:sym typeface="+mn-ea"/>
              </a:rPr>
              <a:t>维特征空间中的数据点分开</a:t>
            </a:r>
            <a:endParaRPr lang="zh-CN" altLang="en-US" dirty="0"/>
          </a:p>
        </p:txBody>
      </p:sp>
      <p:pic>
        <p:nvPicPr>
          <p:cNvPr id="6" name="图片 5"/>
          <p:cNvPicPr>
            <a:picLocks noChangeAspect="1"/>
          </p:cNvPicPr>
          <p:nvPr/>
        </p:nvPicPr>
        <p:blipFill>
          <a:blip r:embed="rId2"/>
          <a:stretch>
            <a:fillRect/>
          </a:stretch>
        </p:blipFill>
        <p:spPr>
          <a:xfrm>
            <a:off x="67945" y="3187700"/>
            <a:ext cx="5839460" cy="3435350"/>
          </a:xfrm>
          <a:prstGeom prst="rect">
            <a:avLst/>
          </a:prstGeom>
        </p:spPr>
      </p:pic>
      <p:pic>
        <p:nvPicPr>
          <p:cNvPr id="7" name="图片 6"/>
          <p:cNvPicPr>
            <a:picLocks noChangeAspect="1"/>
          </p:cNvPicPr>
          <p:nvPr/>
        </p:nvPicPr>
        <p:blipFill>
          <a:blip r:embed="rId3"/>
          <a:stretch>
            <a:fillRect/>
          </a:stretch>
        </p:blipFill>
        <p:spPr>
          <a:xfrm>
            <a:off x="5999480" y="2664460"/>
            <a:ext cx="5909945" cy="3958590"/>
          </a:xfrm>
          <a:prstGeom prst="rect">
            <a:avLst/>
          </a:prstGeom>
        </p:spPr>
      </p:pic>
      <p:sp>
        <p:nvSpPr>
          <p:cNvPr id="8" name="文本框 7"/>
          <p:cNvSpPr txBox="1"/>
          <p:nvPr/>
        </p:nvSpPr>
        <p:spPr>
          <a:xfrm>
            <a:off x="970280" y="1653540"/>
            <a:ext cx="8446135" cy="92202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a:latin typeface="+mj-ea"/>
                <a:ea typeface="+mj-ea"/>
                <a:cs typeface="+mj-ea"/>
              </a:rPr>
              <a:t>二维空间：超平面是一条</a:t>
            </a:r>
            <a:r>
              <a:rPr lang="zh-CN" altLang="en-US">
                <a:solidFill>
                  <a:srgbClr val="FF0000"/>
                </a:solidFill>
                <a:latin typeface="+mj-ea"/>
                <a:ea typeface="+mj-ea"/>
                <a:cs typeface="+mj-ea"/>
              </a:rPr>
              <a:t>直线</a:t>
            </a:r>
            <a:endParaRPr lang="zh-CN" altLang="en-US">
              <a:latin typeface="+mj-ea"/>
              <a:ea typeface="+mj-ea"/>
              <a:cs typeface="+mj-ea"/>
            </a:endParaRPr>
          </a:p>
          <a:p>
            <a:pPr marL="285750" indent="-285750">
              <a:lnSpc>
                <a:spcPct val="150000"/>
              </a:lnSpc>
              <a:buFont typeface="Arial" panose="020B0604020202020204" pitchFamily="34" charset="0"/>
              <a:buChar char="•"/>
            </a:pPr>
            <a:r>
              <a:rPr lang="zh-CN" altLang="en-US">
                <a:latin typeface="+mj-ea"/>
                <a:ea typeface="+mj-ea"/>
                <a:cs typeface="+mj-ea"/>
              </a:rPr>
              <a:t>三维空间：超平面是一个</a:t>
            </a:r>
            <a:r>
              <a:rPr lang="zh-CN" altLang="en-US">
                <a:solidFill>
                  <a:srgbClr val="FF0000"/>
                </a:solidFill>
                <a:latin typeface="+mj-ea"/>
                <a:ea typeface="+mj-ea"/>
                <a:cs typeface="+mj-ea"/>
              </a:rPr>
              <a:t>二维平面</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ZkYjg0N2JiYWNhNTQ5NzI1NWQ0NDkwNzA4NjVlODc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26*228"/>
  <p:tag name="TABLE_ENDDRAG_RECT" val="92*290*726*228"/>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726*228"/>
  <p:tag name="TABLE_ENDDRAG_RECT" val="92*290*726*228"/>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1685</Words>
  <Application>Microsoft Office PowerPoint</Application>
  <PresentationFormat>宽屏</PresentationFormat>
  <Paragraphs>201</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等线</vt:lpstr>
      <vt:lpstr>黑体</vt:lpstr>
      <vt:lpstr>楷体</vt:lpstr>
      <vt:lpstr>宋体</vt:lpstr>
      <vt:lpstr>微软雅黑</vt:lpstr>
      <vt:lpstr>Arial</vt:lpstr>
      <vt:lpstr>Arial Black</vt:lpstr>
      <vt:lpstr>Calibri</vt:lpstr>
      <vt:lpstr>Cambria Math</vt:lpstr>
      <vt:lpstr>Times New Roman</vt:lpstr>
      <vt:lpstr>Wingdings</vt:lpstr>
      <vt:lpstr>2_Office 主题</vt:lpstr>
      <vt:lpstr>PowerPoint 演示文稿</vt:lpstr>
      <vt:lpstr>分类算法</vt:lpstr>
      <vt:lpstr>分类算法</vt:lpstr>
      <vt:lpstr>分类算法</vt:lpstr>
      <vt:lpstr>支持向量机简介</vt:lpstr>
      <vt:lpstr>支持向量机简介</vt:lpstr>
      <vt:lpstr>支持向量机简介</vt:lpstr>
      <vt:lpstr>支持向量机简介</vt:lpstr>
      <vt:lpstr>支持向量机简介</vt:lpstr>
      <vt:lpstr>支持向量机简介</vt:lpstr>
      <vt:lpstr>支持向量机简介</vt:lpstr>
      <vt:lpstr>支持向量机简介</vt:lpstr>
      <vt:lpstr>支持向量机简介</vt:lpstr>
      <vt:lpstr>支持向量机简介</vt:lpstr>
      <vt:lpstr>支持向量机</vt:lpstr>
      <vt:lpstr>支持向量机</vt:lpstr>
      <vt:lpstr>支持向量机</vt:lpstr>
      <vt:lpstr>在python下使用SVM</vt:lpstr>
      <vt:lpstr>在python下使用SVM</vt:lpstr>
      <vt:lpstr>在python下使用SVM</vt:lpstr>
      <vt:lpstr>在python下使用SVM</vt:lpstr>
      <vt:lpstr>SVM的优缺点</vt:lpstr>
      <vt:lpstr>SVM的优缺点</vt:lpstr>
      <vt:lpstr>课堂练习</vt:lpstr>
      <vt:lpstr>PowerPoint 演示文稿</vt:lpstr>
      <vt:lpstr>案例3：自动调参</vt:lpstr>
      <vt:lpstr>案例6：自动调参--人脸识别</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498081096@qq.com</dc:creator>
  <cp:lastModifiedBy>user</cp:lastModifiedBy>
  <cp:revision>456</cp:revision>
  <dcterms:created xsi:type="dcterms:W3CDTF">2018-01-08T07:09:00Z</dcterms:created>
  <dcterms:modified xsi:type="dcterms:W3CDTF">2024-10-16T11:00:37Z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A6FFFB57403C4031817935A740A33F9B_12</vt:lpwstr>
  </property>
  <property fmtid="{D5CDD505-2E9C-101B-9397-08002B2CF9AE}" pid="3" name="KSOProductBuildVer">
    <vt:lpwstr>2052-12.1.0.18276</vt:lpwstr>
  </property>
</Properties>
</file>