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349" r:id="rId3"/>
    <p:sldId id="315" r:id="rId4"/>
    <p:sldId id="350" r:id="rId5"/>
    <p:sldId id="316" r:id="rId6"/>
    <p:sldId id="305" r:id="rId7"/>
    <p:sldId id="317" r:id="rId8"/>
    <p:sldId id="307" r:id="rId9"/>
    <p:sldId id="319" r:id="rId10"/>
    <p:sldId id="392" r:id="rId11"/>
    <p:sldId id="348" r:id="rId12"/>
    <p:sldId id="308" r:id="rId13"/>
    <p:sldId id="324" r:id="rId14"/>
    <p:sldId id="325" r:id="rId15"/>
    <p:sldId id="328" r:id="rId16"/>
    <p:sldId id="384" r:id="rId17"/>
    <p:sldId id="329" r:id="rId18"/>
    <p:sldId id="331" r:id="rId19"/>
    <p:sldId id="379" r:id="rId20"/>
    <p:sldId id="332" r:id="rId21"/>
    <p:sldId id="380" r:id="rId22"/>
    <p:sldId id="352" r:id="rId23"/>
    <p:sldId id="408" r:id="rId24"/>
    <p:sldId id="409" r:id="rId25"/>
    <p:sldId id="290" r:id="rId26"/>
  </p:sldIdLst>
  <p:sldSz cx="12192000" cy="6858000"/>
  <p:notesSz cx="6858000" cy="9144000"/>
  <p:custDataLst>
    <p:tags r:id="rId31"/>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B53BE"/>
    <a:srgbClr val="FFA20D"/>
    <a:srgbClr val="EBF1E9"/>
    <a:srgbClr val="FFFFFF"/>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25" autoAdjust="0"/>
    <p:restoredTop sz="94660"/>
  </p:normalViewPr>
  <p:slideViewPr>
    <p:cSldViewPr snapToGrid="0" showGuides="1">
      <p:cViewPr varScale="1">
        <p:scale>
          <a:sx n="115" d="100"/>
          <a:sy n="115" d="100"/>
        </p:scale>
        <p:origin x="336" y="102"/>
      </p:cViewPr>
      <p:guideLst>
        <p:guide orient="horz" pos="2160"/>
        <p:guide pos="385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938"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5.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3DD08292-C0AF-4055-8887-BDD459E972E8}"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等线" panose="02010600030101010101" pitchFamily="2" charset="-122"/>
                <a:ea typeface="等线" panose="02010600030101010101" pitchFamily="2" charset="-122"/>
              </a:defRPr>
            </a:lvl1pPr>
          </a:lstStyle>
          <a:p>
            <a:pPr>
              <a:defRPr/>
            </a:pPr>
            <a:fld id="{B66F588D-B1F7-47ED-9FE4-9E555EB1393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3" name="矩形 2"/>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日期占位符 29"/>
          <p:cNvSpPr>
            <a:spLocks noGrp="1"/>
          </p:cNvSpPr>
          <p:nvPr>
            <p:ph type="dt" sz="half" idx="10"/>
          </p:nvPr>
        </p:nvSpPr>
        <p:spPr>
          <a:xfrm>
            <a:off x="9447213" y="3771900"/>
            <a:ext cx="2743200" cy="365125"/>
          </a:xfrm>
        </p:spPr>
        <p:txBody>
          <a:bodyPr/>
          <a:lstStyle>
            <a:lvl1pPr algn="r">
              <a:defRPr sz="2400" b="1">
                <a:solidFill>
                  <a:schemeClr val="bg1"/>
                </a:solidFill>
                <a:latin typeface="微软雅黑" panose="020B0503020204020204" pitchFamily="34" charset="-122"/>
                <a:ea typeface="微软雅黑" panose="020B0503020204020204" pitchFamily="34" charset="-122"/>
              </a:defRPr>
            </a:lvl1pPr>
          </a:lstStyle>
          <a:p>
            <a:pPr>
              <a:defRPr/>
            </a:pPr>
            <a:fld id="{F283DF7F-7FE6-4797-99A7-8705EECD749B}" type="datetimeFigureOut">
              <a:rPr lang="zh-CN" altLang="en-US"/>
            </a:fld>
            <a:endParaRPr lang="zh-CN" altLang="en-US"/>
          </a:p>
        </p:txBody>
      </p:sp>
      <p:sp>
        <p:nvSpPr>
          <p:cNvPr id="10" name="内容占位符 15"/>
          <p:cNvSpPr>
            <a:spLocks noGrp="1"/>
          </p:cNvSpPr>
          <p:nvPr>
            <p:ph sz="quarter" idx="13" hasCustomPrompt="1"/>
          </p:nvPr>
        </p:nvSpPr>
        <p:spPr>
          <a:xfrm>
            <a:off x="5925902" y="2763712"/>
            <a:ext cx="5889861" cy="578099"/>
          </a:xfrm>
        </p:spPr>
        <p:txBody>
          <a:bodyPr/>
          <a:lstStyle>
            <a:lvl1pPr marL="0" indent="0" algn="ctr">
              <a:buNone/>
              <a:defRPr sz="3600" b="1">
                <a:solidFill>
                  <a:schemeClr val="bg1"/>
                </a:solidFill>
                <a:latin typeface="微软雅黑" panose="020B0503020204020204" pitchFamily="34" charset="-122"/>
                <a:ea typeface="微软雅黑" panose="020B0503020204020204" pitchFamily="34" charset="-122"/>
              </a:defRPr>
            </a:lvl1pPr>
          </a:lstStyle>
          <a:p>
            <a:pPr lvl="0"/>
            <a:r>
              <a:rPr lang="zh-CN" altLang="en-US" sz="3600" dirty="0" smtClean="0">
                <a:latin typeface="微软雅黑" panose="020B0503020204020204" pitchFamily="34" charset="-122"/>
                <a:ea typeface="微软雅黑" panose="020B0503020204020204" pitchFamily="34" charset="-122"/>
              </a:rPr>
              <a:t>单击此处编辑母版标题样式</a:t>
            </a:r>
            <a:endParaRPr lang="zh-CN" altLang="en-US" dirty="0"/>
          </a:p>
        </p:txBody>
      </p:sp>
    </p:spTree>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000" smtClean="0">
                <a:solidFill>
                  <a:srgbClr val="7F7F7F"/>
                </a:solidFill>
                <a:cs typeface="Arial" panose="020B0604020202020204" pitchFamily="34" charset="0"/>
              </a:rPr>
              <a:t> </a:t>
            </a:r>
            <a:fld id="{0458E95B-1A27-43F7-98B2-91BC0B5380B0}" type="slidenum">
              <a:rPr lang="en-US" altLang="zh-CN" sz="1000" smtClean="0">
                <a:cs typeface="Arial" panose="020B0604020202020204" pitchFamily="34" charset="0"/>
              </a:rPr>
            </a:fld>
            <a:endParaRPr lang="en-US" altLang="zh-CN" sz="1000" smtClean="0">
              <a:cs typeface="Arial" panose="020B0604020202020204" pitchFamily="34" charset="0"/>
            </a:endParaRPr>
          </a:p>
        </p:txBody>
      </p:sp>
      <p:cxnSp>
        <p:nvCxnSpPr>
          <p:cNvPr id="6" name="直接连接符 19"/>
          <p:cNvCxnSpPr>
            <a:stCxn id="6" idx="3"/>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cxnSp>
        <p:nvCxnSpPr>
          <p:cNvPr id="12" name="直接连接符 11"/>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741968"/>
            <a:ext cx="11107601" cy="4369231"/>
          </a:xfrm>
        </p:spPr>
        <p:txBody>
          <a:bodyPr>
            <a:noAutofit/>
          </a:bodyPr>
          <a:lstStyle>
            <a:lvl1pPr marL="362585" indent="-362585">
              <a:lnSpc>
                <a:spcPct val="150000"/>
              </a:lnSpc>
              <a:buClr>
                <a:srgbClr val="032089"/>
              </a:buClr>
              <a:buFont typeface="Wingdings" panose="05000000000000000000" pitchFamily="2" charset="2"/>
              <a:buChar char="Ø"/>
              <a:defRPr sz="1800" b="0">
                <a:latin typeface="Times New Roman" panose="02020603050405020304" pitchFamily="18" charset="0"/>
                <a:ea typeface="微软雅黑" panose="020B0503020204020204" pitchFamily="34" charset="-122"/>
                <a:cs typeface="Times New Roman" panose="02020603050405020304" pitchFamily="18" charset="0"/>
              </a:defRPr>
            </a:lvl1pPr>
            <a:lvl2pPr marL="786130" indent="-301625">
              <a:lnSpc>
                <a:spcPct val="130000"/>
              </a:lnSpc>
              <a:buClr>
                <a:srgbClr val="032089"/>
              </a:buClr>
              <a:buFont typeface="Arial" panose="020B0604020202020204" pitchFamily="34" charset="0"/>
              <a:buChar char="•"/>
              <a:defRPr sz="160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r>
              <a:rPr lang="zh-CN" altLang="en-US" dirty="0"/>
              <a:t>单击此处编辑母版标题样式</a:t>
            </a:r>
            <a:endParaRPr lang="zh-CN" altLang="en-US" dirty="0"/>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smtClean="0"/>
              <a:t>单击此处编辑母版文本样式</a:t>
            </a:r>
            <a:endParaRPr lang="zh-CN" altLang="en-US" smtClean="0"/>
          </a:p>
        </p:txBody>
      </p:sp>
      <p:cxnSp>
        <p:nvCxnSpPr>
          <p:cNvPr id="13" name="直接连接符 14"/>
          <p:cNvCxnSpPr/>
          <p:nvPr userDrawn="1"/>
        </p:nvCxnSpPr>
        <p:spPr>
          <a:xfrm flipV="1">
            <a:off x="3208185" y="6508750"/>
            <a:ext cx="684006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5" name="矩形 14"/>
          <p:cNvSpPr>
            <a:spLocks noChangeArrowheads="1"/>
          </p:cNvSpPr>
          <p:nvPr userDrawn="1"/>
        </p:nvSpPr>
        <p:spPr bwMode="auto">
          <a:xfrm>
            <a:off x="2466104" y="6346784"/>
            <a:ext cx="733251" cy="346156"/>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smtClean="0">
                <a:solidFill>
                  <a:srgbClr val="404040"/>
                </a:solidFill>
                <a:latin typeface="黑体" panose="02010609060101010101" pitchFamily="49" charset="-122"/>
                <a:ea typeface="黑体" panose="02010609060101010101" pitchFamily="49" charset="-122"/>
              </a:rPr>
              <a:t>决策树</a:t>
            </a:r>
            <a:endParaRPr lang="en-US" altLang="zh-CN" sz="11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pic>
        <p:nvPicPr>
          <p:cNvPr id="3" name="图片 2" descr="左右组合-01"/>
          <p:cNvPicPr>
            <a:picLocks noChangeAspect="1"/>
          </p:cNvPicPr>
          <p:nvPr userDrawn="1"/>
        </p:nvPicPr>
        <p:blipFill>
          <a:blip r:embed="rId2"/>
          <a:stretch>
            <a:fillRect/>
          </a:stretch>
        </p:blipFill>
        <p:spPr>
          <a:xfrm>
            <a:off x="286385" y="6287770"/>
            <a:ext cx="1990725" cy="429260"/>
          </a:xfrm>
          <a:prstGeom prst="rect">
            <a:avLst/>
          </a:prstGeom>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0" y="1968500"/>
            <a:ext cx="12190413" cy="2168525"/>
          </a:xfrm>
          <a:prstGeom prst="rect">
            <a:avLst/>
          </a:prstGeom>
          <a:solidFill>
            <a:srgbClr val="064BB2"/>
          </a:solidFill>
          <a:ln>
            <a:noFill/>
          </a:ln>
          <a:effectLst>
            <a:outerShdw blurRad="50800" dist="38100" dir="5400000" algn="t" rotWithShape="0">
              <a:srgbClr val="000000">
                <a:alpha val="0"/>
              </a:srgbClr>
            </a:outerShdw>
          </a:effectLst>
          <a:extLst>
            <a:ext uri="{91240B29-F687-4F45-9708-019B960494DF}">
              <a14:hiddenLine xmlns:a14="http://schemas.microsoft.com/office/drawing/2010/main" w="25400">
                <a:solidFill>
                  <a:srgbClr val="000000"/>
                </a:solidFill>
                <a:miter lim="800000"/>
                <a:headEnd/>
                <a:tailEnd/>
              </a14:hiddenLine>
            </a:ext>
          </a:extLst>
        </p:spPr>
        <p:txBody>
          <a:bodyPr anchor="ctr"/>
          <a:lstStyle/>
          <a:p>
            <a:pPr algn="ctr" eaLnBrk="1" hangingPunct="1">
              <a:defRPr/>
            </a:pPr>
            <a:endParaRPr lang="zh-CN" altLang="en-US" sz="950" dirty="0">
              <a:solidFill>
                <a:schemeClr val="bg1"/>
              </a:solidFill>
              <a:latin typeface="Calibri" panose="020F0502020204030204"/>
              <a:ea typeface="宋体" panose="02010600030101010101" pitchFamily="2" charset="-122"/>
              <a:cs typeface="宋体" panose="02010600030101010101" pitchFamily="2" charset="-122"/>
            </a:endParaRPr>
          </a:p>
        </p:txBody>
      </p:sp>
      <p:sp>
        <p:nvSpPr>
          <p:cNvPr id="3" name="Title 1"/>
          <p:cNvSpPr txBox="1"/>
          <p:nvPr userDrawn="1"/>
        </p:nvSpPr>
        <p:spPr>
          <a:xfrm>
            <a:off x="5003623" y="1657613"/>
            <a:ext cx="7082051" cy="1653849"/>
          </a:xfrm>
          <a:prstGeom prst="rect">
            <a:avLst/>
          </a:prstGeom>
        </p:spPr>
        <p:txBody>
          <a:bodyPr anchor="b"/>
          <a:lstStyle>
            <a:lvl1pPr algn="ctr" defTabSz="1028700" rtl="0" eaLnBrk="1" fontAlgn="base" latinLnBrk="0" hangingPunct="1">
              <a:lnSpc>
                <a:spcPts val="3360"/>
              </a:lnSpc>
              <a:spcBef>
                <a:spcPts val="630"/>
              </a:spcBef>
              <a:spcAft>
                <a:spcPct val="0"/>
              </a:spcAft>
              <a:buNone/>
              <a:defRPr lang="en-US" sz="2940" b="1" kern="1200" dirty="0">
                <a:solidFill>
                  <a:schemeClr val="bg1"/>
                </a:solidFill>
                <a:latin typeface="微软雅黑" panose="020B0503020204020204" pitchFamily="34" charset="-122"/>
                <a:ea typeface="微软雅黑" panose="020B0503020204020204" pitchFamily="34" charset="-122"/>
                <a:cs typeface="+mn-cs"/>
              </a:defRPr>
            </a:lvl1pPr>
          </a:lstStyle>
          <a:p>
            <a:pPr>
              <a:defRPr/>
            </a:pPr>
            <a:r>
              <a:rPr altLang="zh-CN" sz="6600">
                <a:ln>
                  <a:solidFill>
                    <a:schemeClr val="bg1"/>
                  </a:solidFill>
                </a:ln>
                <a:effectLst>
                  <a:reflection blurRad="6350" stA="50000" endA="300" endPos="50000" dist="29997" dir="5400000" sy="-100000" algn="bl" rotWithShape="0"/>
                </a:effectLst>
              </a:rPr>
              <a:t>Thank you!</a:t>
            </a:r>
            <a:endParaRPr lang="zh-CN" altLang="en-US" sz="6600">
              <a:ln>
                <a:solidFill>
                  <a:schemeClr val="bg1"/>
                </a:solidFill>
              </a:ln>
              <a:effectLst>
                <a:reflection blurRad="6350" stA="50000" endA="300" endPos="50000" dist="29997" dir="5400000" sy="-100000" algn="bl" rotWithShape="0"/>
              </a:effectLst>
            </a:endParaRPr>
          </a:p>
        </p:txBody>
      </p:sp>
      <p:pic>
        <p:nvPicPr>
          <p:cNvPr id="4" name="图片 3" descr="AW视觉符号.jpg"/>
          <p:cNvPicPr>
            <a:picLocks noChangeAspect="1"/>
          </p:cNvPicPr>
          <p:nvPr userDrawn="1"/>
        </p:nvPicPr>
        <p:blipFill>
          <a:blip r:embed="rId2" cstate="print"/>
          <a:stretch>
            <a:fillRect/>
          </a:stretch>
        </p:blipFill>
        <p:spPr>
          <a:xfrm>
            <a:off x="202395" y="2246811"/>
            <a:ext cx="4697018" cy="24781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程序页">
    <p:spTree>
      <p:nvGrpSpPr>
        <p:cNvPr id="1" name=""/>
        <p:cNvGrpSpPr/>
        <p:nvPr/>
      </p:nvGrpSpPr>
      <p:grpSpPr>
        <a:xfrm>
          <a:off x="0" y="0"/>
          <a:ext cx="0" cy="0"/>
          <a:chOff x="0" y="0"/>
          <a:chExt cx="0" cy="0"/>
        </a:xfrm>
      </p:grpSpPr>
      <p:sp>
        <p:nvSpPr>
          <p:cNvPr id="5" name="Rectangle 12"/>
          <p:cNvSpPr>
            <a:spLocks noChangeArrowheads="1"/>
          </p:cNvSpPr>
          <p:nvPr userDrawn="1"/>
        </p:nvSpPr>
        <p:spPr bwMode="auto">
          <a:xfrm>
            <a:off x="9937750" y="6392863"/>
            <a:ext cx="57150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1000" smtClean="0">
                <a:solidFill>
                  <a:srgbClr val="7F7F7F"/>
                </a:solidFill>
                <a:cs typeface="Arial" panose="020B0604020202020204" pitchFamily="34" charset="0"/>
              </a:rPr>
              <a:t> </a:t>
            </a:r>
            <a:fld id="{ED072967-0103-4317-892B-9CE214EFD3D3}" type="slidenum">
              <a:rPr lang="en-US" altLang="zh-CN" sz="1000" smtClean="0">
                <a:cs typeface="Arial" panose="020B0604020202020204" pitchFamily="34" charset="0"/>
              </a:rPr>
            </a:fld>
            <a:endParaRPr lang="en-US" altLang="zh-CN" sz="1000" smtClean="0">
              <a:cs typeface="Arial" panose="020B0604020202020204" pitchFamily="34" charset="0"/>
            </a:endParaRPr>
          </a:p>
        </p:txBody>
      </p:sp>
      <p:cxnSp>
        <p:nvCxnSpPr>
          <p:cNvPr id="6" name="直接连接符 19"/>
          <p:cNvCxnSpPr/>
          <p:nvPr userDrawn="1"/>
        </p:nvCxnSpPr>
        <p:spPr>
          <a:xfrm>
            <a:off x="10509250" y="6508750"/>
            <a:ext cx="1019175" cy="0"/>
          </a:xfrm>
          <a:prstGeom prst="line">
            <a:avLst/>
          </a:prstGeom>
          <a:ln w="9525">
            <a:solidFill>
              <a:srgbClr val="F19500"/>
            </a:solidFill>
          </a:ln>
        </p:spPr>
        <p:style>
          <a:lnRef idx="1">
            <a:schemeClr val="accent1"/>
          </a:lnRef>
          <a:fillRef idx="0">
            <a:schemeClr val="accent1"/>
          </a:fillRef>
          <a:effectRef idx="0">
            <a:schemeClr val="accent1"/>
          </a:effectRef>
          <a:fontRef idx="minor">
            <a:schemeClr val="tx1"/>
          </a:fontRef>
        </p:style>
      </p:cxnSp>
      <p:sp>
        <p:nvSpPr>
          <p:cNvPr id="8" name="AutoShape 23"/>
          <p:cNvSpPr>
            <a:spLocks noChangeArrowheads="1"/>
          </p:cNvSpPr>
          <p:nvPr userDrawn="1"/>
        </p:nvSpPr>
        <p:spPr bwMode="auto">
          <a:xfrm>
            <a:off x="246063" y="915988"/>
            <a:ext cx="9596437" cy="46037"/>
          </a:xfrm>
          <a:prstGeom prst="rect">
            <a:avLst/>
          </a:prstGeom>
          <a:solidFill>
            <a:srgbClr val="064BB2"/>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sp>
        <p:nvSpPr>
          <p:cNvPr id="9" name="AutoShape 23"/>
          <p:cNvSpPr>
            <a:spLocks noChangeArrowheads="1"/>
          </p:cNvSpPr>
          <p:nvPr userDrawn="1"/>
        </p:nvSpPr>
        <p:spPr bwMode="auto">
          <a:xfrm>
            <a:off x="9842500" y="915988"/>
            <a:ext cx="1989138" cy="46037"/>
          </a:xfrm>
          <a:prstGeom prst="rect">
            <a:avLst/>
          </a:prstGeom>
          <a:solidFill>
            <a:srgbClr val="FB9708"/>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ct val="50000"/>
              </a:spcBef>
              <a:spcAft>
                <a:spcPts val="0"/>
              </a:spcAft>
              <a:defRPr/>
            </a:pPr>
            <a:endParaRPr lang="zh-CN" altLang="en-US" sz="950"/>
          </a:p>
        </p:txBody>
      </p:sp>
      <p:cxnSp>
        <p:nvCxnSpPr>
          <p:cNvPr id="12" name="直接连接符 11"/>
          <p:cNvCxnSpPr/>
          <p:nvPr userDrawn="1"/>
        </p:nvCxnSpPr>
        <p:spPr>
          <a:xfrm>
            <a:off x="2371725" y="6381750"/>
            <a:ext cx="0" cy="276225"/>
          </a:xfrm>
          <a:prstGeom prst="line">
            <a:avLst/>
          </a:prstGeom>
          <a:ln w="158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内容占位符 2"/>
          <p:cNvSpPr>
            <a:spLocks noGrp="1"/>
          </p:cNvSpPr>
          <p:nvPr>
            <p:ph idx="1"/>
          </p:nvPr>
        </p:nvSpPr>
        <p:spPr>
          <a:xfrm>
            <a:off x="423819" y="1817174"/>
            <a:ext cx="11107601" cy="4339721"/>
          </a:xfrm>
        </p:spPr>
        <p:txBody>
          <a:bodyPr>
            <a:noAutofit/>
          </a:bodyPr>
          <a:lstStyle>
            <a:lvl1pPr marL="362585" indent="-362585">
              <a:lnSpc>
                <a:spcPct val="150000"/>
              </a:lnSpc>
              <a:buClr>
                <a:srgbClr val="032089"/>
              </a:buClr>
              <a:buFont typeface="Arial" panose="020B0604020202020204" pitchFamily="34" charset="0"/>
              <a:buChar char="•"/>
              <a:defRPr sz="1800" b="1">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30000"/>
              </a:lnSpc>
              <a:buClr>
                <a:srgbClr val="032089"/>
              </a:buClr>
              <a:buFont typeface="Wingdings" panose="05000000000000000000" pitchFamily="2" charset="2"/>
              <a:buChar char="l"/>
              <a:defRPr sz="2330" b="0">
                <a:latin typeface="微软雅黑" panose="020B0503020204020204" pitchFamily="34" charset="-122"/>
                <a:ea typeface="微软雅黑" panose="020B0503020204020204" pitchFamily="34" charset="-122"/>
              </a:defRPr>
            </a:lvl2pPr>
            <a:lvl3pPr>
              <a:defRPr sz="1905" b="0">
                <a:latin typeface="微软雅黑" panose="020B0503020204020204" pitchFamily="34" charset="-122"/>
                <a:ea typeface="微软雅黑" panose="020B0503020204020204" pitchFamily="34" charset="-122"/>
              </a:defRPr>
            </a:lvl3pPr>
            <a:lvl4pPr>
              <a:defRPr sz="1905" b="0">
                <a:latin typeface="微软雅黑" panose="020B0503020204020204" pitchFamily="34" charset="-122"/>
                <a:ea typeface="微软雅黑" panose="020B0503020204020204" pitchFamily="34" charset="-122"/>
              </a:defRPr>
            </a:lvl4pPr>
            <a:lvl5pPr>
              <a:defRPr sz="1905" b="0">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endParaRPr lang="zh-CN" altLang="en-US" smtClean="0"/>
          </a:p>
        </p:txBody>
      </p:sp>
      <p:sp>
        <p:nvSpPr>
          <p:cNvPr id="2" name="标题 1"/>
          <p:cNvSpPr>
            <a:spLocks noGrp="1"/>
          </p:cNvSpPr>
          <p:nvPr>
            <p:ph type="title"/>
          </p:nvPr>
        </p:nvSpPr>
        <p:spPr>
          <a:xfrm>
            <a:off x="254876" y="359079"/>
            <a:ext cx="10972801" cy="528176"/>
          </a:xfrm>
        </p:spPr>
        <p:txBody>
          <a:bodyPr/>
          <a:lstStyle>
            <a:lvl1pPr>
              <a:defRPr sz="2400" b="1">
                <a:solidFill>
                  <a:schemeClr val="tx1"/>
                </a:solidFill>
              </a:defRPr>
            </a:lvl1pPr>
          </a:lstStyle>
          <a:p>
            <a:r>
              <a:rPr lang="zh-CN" altLang="en-US"/>
              <a:t>单击此处编辑母版标题样式</a:t>
            </a:r>
            <a:endParaRPr lang="zh-CN" altLang="en-US"/>
          </a:p>
        </p:txBody>
      </p:sp>
      <p:sp>
        <p:nvSpPr>
          <p:cNvPr id="14" name="内容占位符 2"/>
          <p:cNvSpPr>
            <a:spLocks noGrp="1"/>
          </p:cNvSpPr>
          <p:nvPr>
            <p:ph idx="10"/>
          </p:nvPr>
        </p:nvSpPr>
        <p:spPr>
          <a:xfrm>
            <a:off x="423819" y="1138980"/>
            <a:ext cx="11107601" cy="426469"/>
          </a:xfrm>
          <a:noFill/>
          <a:ln>
            <a:noFill/>
          </a:ln>
        </p:spPr>
        <p:txBody>
          <a:bodyPr anchor="ctr">
            <a:noAutofit/>
          </a:bodyPr>
          <a:lstStyle>
            <a:lvl1pPr marL="0" indent="0">
              <a:buNone/>
              <a:defRPr lang="zh-CN" altLang="en-US" sz="2000" b="0" dirty="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lvl="0"/>
            <a:r>
              <a:rPr lang="zh-CN" altLang="en-US" smtClean="0"/>
              <a:t>单击此处编辑母版文本样式</a:t>
            </a:r>
            <a:endParaRPr lang="zh-CN" altLang="en-US" smtClean="0"/>
          </a:p>
        </p:txBody>
      </p:sp>
      <p:cxnSp>
        <p:nvCxnSpPr>
          <p:cNvPr id="17" name="直接连接符 14"/>
          <p:cNvCxnSpPr/>
          <p:nvPr userDrawn="1"/>
        </p:nvCxnSpPr>
        <p:spPr>
          <a:xfrm flipV="1">
            <a:off x="3208185" y="6508750"/>
            <a:ext cx="6840061" cy="0"/>
          </a:xfrm>
          <a:prstGeom prst="line">
            <a:avLst/>
          </a:prstGeom>
          <a:ln>
            <a:solidFill>
              <a:srgbClr val="064BB2"/>
            </a:solidFill>
          </a:ln>
        </p:spPr>
        <p:style>
          <a:lnRef idx="1">
            <a:schemeClr val="accent1"/>
          </a:lnRef>
          <a:fillRef idx="0">
            <a:schemeClr val="accent1"/>
          </a:fillRef>
          <a:effectRef idx="0">
            <a:schemeClr val="accent1"/>
          </a:effectRef>
          <a:fontRef idx="minor">
            <a:schemeClr val="tx1"/>
          </a:fontRef>
        </p:style>
      </p:cxnSp>
      <p:sp>
        <p:nvSpPr>
          <p:cNvPr id="18" name="矩形 17"/>
          <p:cNvSpPr>
            <a:spLocks noChangeArrowheads="1"/>
          </p:cNvSpPr>
          <p:nvPr userDrawn="1"/>
        </p:nvSpPr>
        <p:spPr bwMode="auto">
          <a:xfrm>
            <a:off x="2466104" y="6346784"/>
            <a:ext cx="733251" cy="346156"/>
          </a:xfrm>
          <a:prstGeom prst="rect">
            <a:avLst/>
          </a:prstGeom>
          <a:noFill/>
          <a:ln>
            <a:noFill/>
          </a:ln>
        </p:spPr>
        <p:txBody>
          <a:bodyPr wrap="square" lIns="91343" tIns="45674" rIns="91343" bIns="45674">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lnSpc>
                <a:spcPct val="150000"/>
              </a:lnSpc>
              <a:spcBef>
                <a:spcPts val="600"/>
              </a:spcBef>
              <a:spcAft>
                <a:spcPts val="0"/>
              </a:spcAft>
              <a:defRPr/>
            </a:pPr>
            <a:r>
              <a:rPr lang="zh-CN" altLang="en-US" sz="1100" dirty="0" smtClean="0">
                <a:solidFill>
                  <a:srgbClr val="404040"/>
                </a:solidFill>
                <a:latin typeface="黑体" panose="02010609060101010101" pitchFamily="49" charset="-122"/>
                <a:ea typeface="黑体" panose="02010609060101010101" pitchFamily="49" charset="-122"/>
              </a:rPr>
              <a:t>决策树</a:t>
            </a:r>
            <a:endParaRPr lang="en-US" altLang="zh-CN" sz="1100" dirty="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pic>
        <p:nvPicPr>
          <p:cNvPr id="7" name="图片 6" descr="左右组合-01"/>
          <p:cNvPicPr>
            <a:picLocks noChangeAspect="1"/>
          </p:cNvPicPr>
          <p:nvPr userDrawn="1"/>
        </p:nvPicPr>
        <p:blipFill>
          <a:blip r:embed="rId2"/>
          <a:stretch>
            <a:fillRect/>
          </a:stretch>
        </p:blipFill>
        <p:spPr>
          <a:xfrm>
            <a:off x="311785" y="6275070"/>
            <a:ext cx="1990725" cy="429260"/>
          </a:xfrm>
          <a:prstGeom prst="rect">
            <a:avLst/>
          </a:prstGeom>
        </p:spPr>
      </p:pic>
    </p:spTree>
  </p:cSld>
  <p:clrMapOvr>
    <a:masterClrMapping/>
  </p:clrMapOvr>
  <p:hf sldNum="0" hdr="0" ftr="0" dt="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255588" y="195263"/>
            <a:ext cx="109728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51" name="文本占位符 2"/>
          <p:cNvSpPr>
            <a:spLocks noGrp="1"/>
          </p:cNvSpPr>
          <p:nvPr>
            <p:ph type="body" idx="1"/>
          </p:nvPr>
        </p:nvSpPr>
        <p:spPr bwMode="auto">
          <a:xfrm>
            <a:off x="422275" y="1187450"/>
            <a:ext cx="109728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a:t>
            </a:r>
            <a:endParaRPr lang="zh-CN" altLang="en-US" smtClean="0"/>
          </a:p>
        </p:txBody>
      </p:sp>
      <p:sp>
        <p:nvSpPr>
          <p:cNvPr id="8" name="日期占位符 7"/>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85C5F16-930E-43D9-8A11-A51E7E6A2B5A}" type="datetimeFigureOut">
              <a:rPr lang="zh-CN" altLang="en-US"/>
            </a:fld>
            <a:endParaRPr lang="zh-CN" altLang="en-US"/>
          </a:p>
        </p:txBody>
      </p:sp>
      <p:sp>
        <p:nvSpPr>
          <p:cNvPr id="13" name="页脚占位符 12"/>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14" name="灯片编号占位符 13"/>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ea typeface="黑体" panose="02010609060101010101" pitchFamily="49" charset="-122"/>
              </a:defRPr>
            </a:lvl1pPr>
          </a:lstStyle>
          <a:p>
            <a:pPr>
              <a:defRPr/>
            </a:pPr>
            <a:fld id="{B9CE496B-A8C9-4209-8F29-112E926521AD}"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kumimoji="1" sz="2500">
          <a:solidFill>
            <a:schemeClr val="tx1"/>
          </a:solidFill>
          <a:latin typeface="+mj-lt"/>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500">
          <a:solidFill>
            <a:schemeClr val="tx1"/>
          </a:solidFill>
          <a:latin typeface="Arial Black" panose="020B0A04020102020204" pitchFamily="34" charset="0"/>
          <a:ea typeface="微软雅黑" panose="020B0503020204020204" pitchFamily="34" charset="-122"/>
          <a:cs typeface="微软雅黑" panose="020B0503020204020204" pitchFamily="34" charset="-122"/>
        </a:defRPr>
      </a:lvl5pPr>
      <a:lvl6pPr marL="48387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6pPr>
      <a:lvl7pPr marL="967740"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7pPr>
      <a:lvl8pPr marL="145097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8pPr>
      <a:lvl9pPr marL="1934845" algn="l" rtl="0" eaLnBrk="0" fontAlgn="base" hangingPunct="0">
        <a:spcBef>
          <a:spcPct val="0"/>
        </a:spcBef>
        <a:spcAft>
          <a:spcPct val="0"/>
        </a:spcAft>
        <a:defRPr sz="2540">
          <a:solidFill>
            <a:schemeClr val="tx1"/>
          </a:solidFill>
          <a:latin typeface="Calibri" panose="020F0502020204030204" pitchFamily="34" charset="0"/>
          <a:ea typeface="黑体" panose="02010609060101010101" pitchFamily="49" charset="-122"/>
        </a:defRPr>
      </a:lvl9pPr>
    </p:titleStyle>
    <p:bodyStyle>
      <a:lvl1pPr marL="361950" indent="-361950" algn="l" rtl="0" eaLnBrk="0" fontAlgn="base" hangingPunct="0">
        <a:spcBef>
          <a:spcPct val="20000"/>
        </a:spcBef>
        <a:spcAft>
          <a:spcPct val="0"/>
        </a:spcAft>
        <a:buClr>
          <a:srgbClr val="000066"/>
        </a:buClr>
        <a:buFont typeface="Wingdings" panose="05000000000000000000" pitchFamily="2" charset="2"/>
        <a:buChar char="n"/>
        <a:defRPr kumimoji="1" sz="2100">
          <a:solidFill>
            <a:schemeClr val="tx1"/>
          </a:solidFill>
          <a:latin typeface="+mn-lt"/>
          <a:ea typeface="+mn-ea"/>
          <a:cs typeface="宋体" panose="02010600030101010101" pitchFamily="2" charset="-122"/>
        </a:defRPr>
      </a:lvl1pPr>
      <a:lvl2pPr marL="786130" indent="-301625" algn="l" rtl="0" eaLnBrk="0" fontAlgn="base" hangingPunct="0">
        <a:spcBef>
          <a:spcPct val="20000"/>
        </a:spcBef>
        <a:spcAft>
          <a:spcPct val="0"/>
        </a:spcAft>
        <a:buFont typeface="Arial" panose="020B0604020202020204" pitchFamily="34" charset="0"/>
        <a:buChar char="–"/>
        <a:defRPr kumimoji="1" sz="2900">
          <a:solidFill>
            <a:schemeClr val="tx1"/>
          </a:solidFill>
          <a:latin typeface="+mn-lt"/>
          <a:ea typeface="+mn-ea"/>
        </a:defRPr>
      </a:lvl2pPr>
      <a:lvl3pPr marL="1208405" indent="-241300" algn="l" rtl="0" eaLnBrk="0" fontAlgn="base" hangingPunct="0">
        <a:spcBef>
          <a:spcPct val="20000"/>
        </a:spcBef>
        <a:spcAft>
          <a:spcPct val="0"/>
        </a:spcAft>
        <a:buFont typeface="Arial" panose="020B0604020202020204" pitchFamily="34" charset="0"/>
        <a:buChar char="•"/>
        <a:defRPr kumimoji="1" sz="2500">
          <a:solidFill>
            <a:schemeClr val="tx1"/>
          </a:solidFill>
          <a:latin typeface="+mn-lt"/>
          <a:ea typeface="+mn-ea"/>
        </a:defRPr>
      </a:lvl3pPr>
      <a:lvl4pPr marL="1692275"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4pPr>
      <a:lvl5pPr marL="2176780" indent="-241300" algn="l" rtl="0" eaLnBrk="0" fontAlgn="base" hangingPunct="0">
        <a:spcBef>
          <a:spcPct val="20000"/>
        </a:spcBef>
        <a:spcAft>
          <a:spcPct val="0"/>
        </a:spcAft>
        <a:buFont typeface="Arial" panose="020B0604020202020204" pitchFamily="34" charset="0"/>
        <a:buChar char="»"/>
        <a:defRPr kumimoji="1" sz="2100">
          <a:solidFill>
            <a:schemeClr val="tx1"/>
          </a:solidFill>
          <a:latin typeface="+mn-lt"/>
          <a:ea typeface="+mn-ea"/>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p:bodyStyle>
    <p:otherStyle>
      <a:defPPr>
        <a:defRPr lang="zh-CN"/>
      </a:defPPr>
      <a:lvl1pPr marL="0" algn="l" defTabSz="967740" rtl="0" eaLnBrk="1" latinLnBrk="0" hangingPunct="1">
        <a:defRPr sz="1905" kern="1200">
          <a:solidFill>
            <a:schemeClr val="tx1"/>
          </a:solidFill>
          <a:latin typeface="+mn-lt"/>
          <a:ea typeface="+mn-ea"/>
          <a:cs typeface="+mn-cs"/>
        </a:defRPr>
      </a:lvl1pPr>
      <a:lvl2pPr marL="483870" algn="l" defTabSz="967740" rtl="0" eaLnBrk="1" latinLnBrk="0" hangingPunct="1">
        <a:defRPr sz="1905" kern="1200">
          <a:solidFill>
            <a:schemeClr val="tx1"/>
          </a:solidFill>
          <a:latin typeface="+mn-lt"/>
          <a:ea typeface="+mn-ea"/>
          <a:cs typeface="+mn-cs"/>
        </a:defRPr>
      </a:lvl2pPr>
      <a:lvl3pPr marL="967740" algn="l" defTabSz="967740" rtl="0" eaLnBrk="1" latinLnBrk="0" hangingPunct="1">
        <a:defRPr sz="1905" kern="1200">
          <a:solidFill>
            <a:schemeClr val="tx1"/>
          </a:solidFill>
          <a:latin typeface="+mn-lt"/>
          <a:ea typeface="+mn-ea"/>
          <a:cs typeface="+mn-cs"/>
        </a:defRPr>
      </a:lvl3pPr>
      <a:lvl4pPr marL="1450975" algn="l" defTabSz="967740" rtl="0" eaLnBrk="1" latinLnBrk="0" hangingPunct="1">
        <a:defRPr sz="1905" kern="1200">
          <a:solidFill>
            <a:schemeClr val="tx1"/>
          </a:solidFill>
          <a:latin typeface="+mn-lt"/>
          <a:ea typeface="+mn-ea"/>
          <a:cs typeface="+mn-cs"/>
        </a:defRPr>
      </a:lvl4pPr>
      <a:lvl5pPr marL="1934845" algn="l" defTabSz="967740" rtl="0" eaLnBrk="1" latinLnBrk="0" hangingPunct="1">
        <a:defRPr sz="1905" kern="1200">
          <a:solidFill>
            <a:schemeClr val="tx1"/>
          </a:solidFill>
          <a:latin typeface="+mn-lt"/>
          <a:ea typeface="+mn-ea"/>
          <a:cs typeface="+mn-cs"/>
        </a:defRPr>
      </a:lvl5pPr>
      <a:lvl6pPr marL="2418715" algn="l" defTabSz="967740" rtl="0" eaLnBrk="1" latinLnBrk="0" hangingPunct="1">
        <a:defRPr sz="1905" kern="1200">
          <a:solidFill>
            <a:schemeClr val="tx1"/>
          </a:solidFill>
          <a:latin typeface="+mn-lt"/>
          <a:ea typeface="+mn-ea"/>
          <a:cs typeface="+mn-cs"/>
        </a:defRPr>
      </a:lvl6pPr>
      <a:lvl7pPr marL="2902585" algn="l" defTabSz="967740" rtl="0" eaLnBrk="1" latinLnBrk="0" hangingPunct="1">
        <a:defRPr sz="1905" kern="1200">
          <a:solidFill>
            <a:schemeClr val="tx1"/>
          </a:solidFill>
          <a:latin typeface="+mn-lt"/>
          <a:ea typeface="+mn-ea"/>
          <a:cs typeface="+mn-cs"/>
        </a:defRPr>
      </a:lvl7pPr>
      <a:lvl8pPr marL="3386455" algn="l" defTabSz="967740" rtl="0" eaLnBrk="1" latinLnBrk="0" hangingPunct="1">
        <a:defRPr sz="1905" kern="1200">
          <a:solidFill>
            <a:schemeClr val="tx1"/>
          </a:solidFill>
          <a:latin typeface="+mn-lt"/>
          <a:ea typeface="+mn-ea"/>
          <a:cs typeface="+mn-cs"/>
        </a:defRPr>
      </a:lvl8pPr>
      <a:lvl9pPr marL="3870325" algn="l" defTabSz="967740" rtl="0" eaLnBrk="1" latinLnBrk="0" hangingPunct="1">
        <a:defRPr sz="19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1D90479-FDD5-4802-A498-DBE242637EE7}" type="datetime1">
              <a:rPr lang="zh-CN" altLang="en-US" smtClean="0"/>
            </a:fld>
            <a:endParaRPr lang="zh-CN" altLang="en-US"/>
          </a:p>
        </p:txBody>
      </p:sp>
      <p:sp>
        <p:nvSpPr>
          <p:cNvPr id="3" name="内容占位符 2"/>
          <p:cNvSpPr>
            <a:spLocks noGrp="1"/>
          </p:cNvSpPr>
          <p:nvPr>
            <p:ph sz="quarter" idx="13"/>
          </p:nvPr>
        </p:nvSpPr>
        <p:spPr/>
        <p:txBody>
          <a:bodyPr/>
          <a:lstStyle/>
          <a:p>
            <a:r>
              <a:rPr lang="zh-CN" altLang="en-US" dirty="0"/>
              <a:t>决策树算法原理</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2882900" y="1347788"/>
            <a:ext cx="4763" cy="411162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576481" y="1651743"/>
            <a:ext cx="612000" cy="576000"/>
          </a:xfrm>
          <a:prstGeom prst="ellipse">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nvSpPr>
        <p:spPr bwMode="auto">
          <a:xfrm>
            <a:off x="3618065" y="2612017"/>
            <a:ext cx="4859850" cy="720000"/>
          </a:xfrm>
          <a:prstGeom prst="actionButtonBlank">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latin typeface="微软雅黑" panose="020B0503020204020204" pitchFamily="34" charset="-122"/>
                <a:ea typeface="微软雅黑" panose="020B0503020204020204" pitchFamily="34" charset="-122"/>
                <a:sym typeface="微软雅黑" panose="020B0503020204020204" pitchFamily="34" charset="-122"/>
              </a:rPr>
              <a:t>决策树原理</a:t>
            </a:r>
            <a:endParaRPr lang="zh-CN" altLang="en-US" sz="2200" dirty="0">
              <a:latin typeface="微软雅黑" panose="020B0503020204020204" pitchFamily="34" charset="-122"/>
              <a:ea typeface="微软雅黑" panose="020B0503020204020204" pitchFamily="34" charset="-122"/>
            </a:endParaRPr>
          </a:p>
        </p:txBody>
      </p:sp>
      <p:sp>
        <p:nvSpPr>
          <p:cNvPr id="25" name="AutoShape 17"/>
          <p:cNvSpPr>
            <a:spLocks noChangeArrowheads="1"/>
          </p:cNvSpPr>
          <p:nvPr/>
        </p:nvSpPr>
        <p:spPr bwMode="auto">
          <a:xfrm>
            <a:off x="3618065" y="3610337"/>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决策树算法</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AutoShape 17"/>
          <p:cNvSpPr>
            <a:spLocks noChangeArrowheads="1"/>
          </p:cNvSpPr>
          <p:nvPr/>
        </p:nvSpPr>
        <p:spPr bwMode="auto">
          <a:xfrm>
            <a:off x="3618065" y="4624792"/>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latin typeface="微软雅黑" panose="020B0503020204020204" pitchFamily="34" charset="-122"/>
                <a:ea typeface="微软雅黑" panose="020B0503020204020204" pitchFamily="34" charset="-122"/>
              </a:rPr>
              <a:t>决策树案例</a:t>
            </a:r>
            <a:endParaRPr lang="zh-CN" altLang="en-US" sz="2200" dirty="0">
              <a:latin typeface="微软雅黑" panose="020B0503020204020204" pitchFamily="34" charset="-122"/>
              <a:ea typeface="微软雅黑" panose="020B0503020204020204" pitchFamily="34" charset="-122"/>
            </a:endParaRPr>
          </a:p>
        </p:txBody>
      </p:sp>
      <p:sp>
        <p:nvSpPr>
          <p:cNvPr id="16400" name="标题 3"/>
          <p:cNvSpPr>
            <a:spLocks noGrp="1"/>
          </p:cNvSpPr>
          <p:nvPr>
            <p:ph type="title"/>
          </p:nvPr>
        </p:nvSpPr>
        <p:spPr/>
        <p:txBody>
          <a:bodyPr/>
          <a:lstStyle/>
          <a:p>
            <a:r>
              <a:rPr lang="zh-CN" altLang="en-US" smtClean="0"/>
              <a:t>目录</a:t>
            </a:r>
            <a:endParaRPr lang="zh-CN" altLang="en-US" smtClean="0"/>
          </a:p>
        </p:txBody>
      </p:sp>
      <p:sp>
        <p:nvSpPr>
          <p:cNvPr id="13" name="AutoShape 17"/>
          <p:cNvSpPr>
            <a:spLocks noChangeArrowheads="1"/>
          </p:cNvSpPr>
          <p:nvPr/>
        </p:nvSpPr>
        <p:spPr bwMode="auto">
          <a:xfrm>
            <a:off x="3618065" y="1579743"/>
            <a:ext cx="4859850" cy="684000"/>
          </a:xfrm>
          <a:prstGeom prst="actionButtonBlank">
            <a:avLst/>
          </a:prstGeom>
          <a:solidFill>
            <a:srgbClr val="0B53BE"/>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决策树简介</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nvSpPr>
        <p:spPr bwMode="auto">
          <a:xfrm>
            <a:off x="2576481" y="2684017"/>
            <a:ext cx="612000" cy="576000"/>
          </a:xfrm>
          <a:prstGeom prst="ellipse">
            <a:avLst/>
          </a:prstGeom>
          <a:solidFill>
            <a:srgbClr val="FFA20D"/>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576481" y="3682337"/>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3</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2576481" y="4704743"/>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4</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6425" y="1113790"/>
            <a:ext cx="8209915" cy="3036570"/>
          </a:xfrm>
        </p:spPr>
        <p:txBody>
          <a:bodyPr/>
          <a:lstStyle/>
          <a:p>
            <a:pPr marL="0" indent="0">
              <a:buFont typeface="+mj-lt"/>
              <a:buNone/>
              <a:defRPr/>
            </a:pPr>
            <a:r>
              <a:rPr lang="en-US" altLang="zh-CN" sz="1800" b="0" dirty="0">
                <a:solidFill>
                  <a:srgbClr val="FF0000"/>
                </a:solidFill>
              </a:rPr>
              <a:t>1. </a:t>
            </a:r>
            <a:r>
              <a:rPr lang="zh-CN" altLang="en-US" sz="1800" b="0" dirty="0">
                <a:solidFill>
                  <a:srgbClr val="FF0000"/>
                </a:solidFill>
              </a:rPr>
              <a:t>有哪些节点</a:t>
            </a:r>
            <a:r>
              <a:rPr lang="zh-CN" altLang="en-US" sz="1800" b="0" dirty="0"/>
              <a:t>：梳理条件？</a:t>
            </a:r>
            <a:endParaRPr lang="zh-CN" altLang="en-US" sz="1800" b="0" dirty="0"/>
          </a:p>
          <a:p>
            <a:pPr marL="0" lvl="0" indent="0">
              <a:buFont typeface="Arial" panose="020B0604020202020204" pitchFamily="34" charset="0"/>
              <a:buNone/>
              <a:defRPr/>
            </a:pPr>
            <a:r>
              <a:rPr lang="en-US" altLang="zh-CN" sz="1800" b="0" dirty="0">
                <a:solidFill>
                  <a:srgbClr val="FF0000"/>
                </a:solidFill>
                <a:sym typeface="+mn-ea"/>
              </a:rPr>
              <a:t>2. </a:t>
            </a:r>
            <a:r>
              <a:rPr lang="zh-CN" altLang="en-US" sz="1800" b="0" dirty="0">
                <a:solidFill>
                  <a:srgbClr val="FF0000"/>
                </a:solidFill>
                <a:sym typeface="+mn-ea"/>
              </a:rPr>
              <a:t>哪个是根节点</a:t>
            </a:r>
            <a:endParaRPr lang="zh-CN" altLang="en-US" sz="1800" b="0" dirty="0">
              <a:sym typeface="+mn-ea"/>
            </a:endParaRPr>
          </a:p>
          <a:p>
            <a:pPr lvl="1">
              <a:buFont typeface="Arial" panose="020B0604020202020204" pitchFamily="34" charset="0"/>
              <a:buChar char="•"/>
              <a:defRPr/>
            </a:pPr>
            <a:r>
              <a:rPr lang="zh-CN" altLang="en-US" sz="1800" b="0" dirty="0">
                <a:sym typeface="+mn-ea"/>
              </a:rPr>
              <a:t>条件按重要性排序</a:t>
            </a:r>
            <a:endParaRPr lang="zh-CN" altLang="en-US" sz="1800" b="0" dirty="0">
              <a:sym typeface="+mn-ea"/>
            </a:endParaRPr>
          </a:p>
          <a:p>
            <a:pPr lvl="1">
              <a:buFont typeface="Arial" panose="020B0604020202020204" pitchFamily="34" charset="0"/>
              <a:buChar char="•"/>
              <a:defRPr/>
            </a:pPr>
            <a:r>
              <a:rPr lang="zh-CN" altLang="en-US" sz="1800" b="0" dirty="0">
                <a:sym typeface="+mn-ea"/>
              </a:rPr>
              <a:t>最重要的作为根节点</a:t>
            </a:r>
            <a:endParaRPr lang="zh-CN" altLang="en-US" sz="1800" b="0" dirty="0" smtClean="0">
              <a:sym typeface="+mn-ea"/>
            </a:endParaRPr>
          </a:p>
          <a:p>
            <a:pPr marL="0" lvl="0" indent="0">
              <a:buFont typeface="Arial" panose="020B0604020202020204" pitchFamily="34" charset="0"/>
              <a:buNone/>
              <a:defRPr/>
            </a:pPr>
            <a:r>
              <a:rPr lang="en-US" altLang="zh-CN" sz="1800" b="0" dirty="0" smtClean="0">
                <a:solidFill>
                  <a:srgbClr val="FF0000"/>
                </a:solidFill>
                <a:sym typeface="+mn-ea"/>
              </a:rPr>
              <a:t>3. </a:t>
            </a:r>
            <a:r>
              <a:rPr lang="zh-CN" altLang="en-US" sz="1800" b="0" dirty="0">
                <a:solidFill>
                  <a:srgbClr val="FF0000"/>
                </a:solidFill>
              </a:rPr>
              <a:t>后续节点怎么构造</a:t>
            </a:r>
            <a:endParaRPr lang="zh-CN" altLang="en-US" sz="1800" b="0" dirty="0">
              <a:solidFill>
                <a:srgbClr val="FF0000"/>
              </a:solidFill>
            </a:endParaRPr>
          </a:p>
          <a:p>
            <a:pPr lvl="1">
              <a:buFont typeface="Arial" panose="020B0604020202020204" pitchFamily="34" charset="0"/>
              <a:buChar char="•"/>
              <a:defRPr/>
            </a:pPr>
            <a:r>
              <a:rPr lang="zh-CN" altLang="en-US" sz="1800" b="0" dirty="0"/>
              <a:t>节点后的每个分支作为根节点</a:t>
            </a:r>
            <a:endParaRPr lang="zh-CN" altLang="en-US" sz="1800" b="0" dirty="0"/>
          </a:p>
          <a:p>
            <a:pPr lvl="1">
              <a:buFont typeface="Arial" panose="020B0604020202020204" pitchFamily="34" charset="0"/>
              <a:buChar char="•"/>
              <a:defRPr/>
            </a:pPr>
            <a:r>
              <a:rPr lang="zh-CN" altLang="en-US" sz="1800" b="0" dirty="0"/>
              <a:t>在剩下条件中选择最重要的条件作为根节点</a:t>
            </a:r>
            <a:endParaRPr lang="en-US" altLang="zh-CN" sz="1800" b="0" dirty="0"/>
          </a:p>
          <a:p>
            <a:pPr marL="0" indent="0">
              <a:buFont typeface="Wingdings" panose="05000000000000000000" pitchFamily="2" charset="2"/>
              <a:buNone/>
              <a:defRPr/>
            </a:pPr>
            <a:endParaRPr lang="en-US" altLang="zh-CN" sz="1800" b="0" dirty="0" smtClean="0"/>
          </a:p>
          <a:p>
            <a:pPr>
              <a:buFont typeface="Wingdings" panose="05000000000000000000" pitchFamily="2" charset="2"/>
              <a:buChar char="Ø"/>
              <a:defRPr/>
            </a:pPr>
            <a:endParaRPr lang="en-US" altLang="zh-CN" sz="1800" b="0" dirty="0"/>
          </a:p>
          <a:p>
            <a:pPr>
              <a:buFont typeface="Wingdings" panose="05000000000000000000" pitchFamily="2" charset="2"/>
              <a:buChar char="Ø"/>
              <a:defRPr/>
            </a:pPr>
            <a:endParaRPr lang="zh-CN" altLang="en-US" sz="1800" b="0" dirty="0"/>
          </a:p>
          <a:p>
            <a:pPr marL="0" indent="0">
              <a:buFont typeface="Arial" panose="020B0604020202020204" pitchFamily="34" charset="0"/>
              <a:buNone/>
              <a:defRPr/>
            </a:pPr>
            <a:endParaRPr lang="en-US" altLang="zh-CN" sz="1800" b="0" dirty="0" smtClean="0"/>
          </a:p>
        </p:txBody>
      </p:sp>
      <p:sp>
        <p:nvSpPr>
          <p:cNvPr id="14339" name="标题 2"/>
          <p:cNvSpPr>
            <a:spLocks noGrp="1"/>
          </p:cNvSpPr>
          <p:nvPr>
            <p:ph type="title"/>
          </p:nvPr>
        </p:nvSpPr>
        <p:spPr/>
        <p:txBody>
          <a:bodyPr/>
          <a:lstStyle/>
          <a:p>
            <a:r>
              <a:rPr lang="zh-CN" altLang="en-US" dirty="0" smtClean="0"/>
              <a:t>决策树的构造</a:t>
            </a:r>
            <a:endParaRPr lang="zh-CN" altLang="en-US" dirty="0" smtClean="0"/>
          </a:p>
        </p:txBody>
      </p:sp>
      <p:grpSp>
        <p:nvGrpSpPr>
          <p:cNvPr id="13" name="组合 12"/>
          <p:cNvGrpSpPr/>
          <p:nvPr/>
        </p:nvGrpSpPr>
        <p:grpSpPr>
          <a:xfrm>
            <a:off x="1445083" y="4521061"/>
            <a:ext cx="8725315" cy="1731035"/>
            <a:chOff x="1358251" y="4071278"/>
            <a:chExt cx="8725315" cy="1731035"/>
          </a:xfrm>
        </p:grpSpPr>
        <p:sp>
          <p:nvSpPr>
            <p:cNvPr id="14" name="文本框 13"/>
            <p:cNvSpPr txBox="1"/>
            <p:nvPr/>
          </p:nvSpPr>
          <p:spPr>
            <a:xfrm>
              <a:off x="1358251" y="4210343"/>
              <a:ext cx="1925955" cy="645160"/>
            </a:xfrm>
            <a:prstGeom prst="rect">
              <a:avLst/>
            </a:prstGeom>
            <a:noFill/>
            <a:ln w="12700">
              <a:solidFill>
                <a:srgbClr val="002060"/>
              </a:solidFill>
            </a:ln>
          </p:spPr>
          <p:txBody>
            <a:bodyPr wrap="square" rtlCol="0">
              <a:spAutoFit/>
            </a:bodyPr>
            <a:lstStyle/>
            <a:p>
              <a:r>
                <a:rPr lang="zh-CN" altLang="en-US" dirty="0" smtClean="0">
                  <a:latin typeface="+mj-ea"/>
                  <a:ea typeface="+mj-ea"/>
                </a:rPr>
                <a:t>计算当前树中所有条件的重要性</a:t>
              </a:r>
              <a:endParaRPr lang="zh-CN" altLang="en-US" dirty="0">
                <a:latin typeface="+mj-ea"/>
                <a:ea typeface="+mj-ea"/>
              </a:endParaRPr>
            </a:p>
          </p:txBody>
        </p:sp>
        <p:sp>
          <p:nvSpPr>
            <p:cNvPr id="15" name="文本框 14"/>
            <p:cNvSpPr txBox="1"/>
            <p:nvPr/>
          </p:nvSpPr>
          <p:spPr>
            <a:xfrm>
              <a:off x="4850751" y="4268763"/>
              <a:ext cx="1837690" cy="645160"/>
            </a:xfrm>
            <a:prstGeom prst="rect">
              <a:avLst/>
            </a:prstGeom>
            <a:noFill/>
            <a:ln w="12700">
              <a:solidFill>
                <a:srgbClr val="002060"/>
              </a:solidFill>
            </a:ln>
          </p:spPr>
          <p:txBody>
            <a:bodyPr wrap="square" rtlCol="0">
              <a:spAutoFit/>
            </a:bodyPr>
            <a:lstStyle/>
            <a:p>
              <a:r>
                <a:rPr lang="zh-CN" altLang="en-US" dirty="0" smtClean="0">
                  <a:latin typeface="+mj-ea"/>
                  <a:ea typeface="+mj-ea"/>
                </a:rPr>
                <a:t>选择最重要的条件作为根节点</a:t>
              </a:r>
              <a:endParaRPr lang="zh-CN" altLang="en-US" dirty="0">
                <a:latin typeface="+mj-ea"/>
                <a:ea typeface="+mj-ea"/>
              </a:endParaRPr>
            </a:p>
          </p:txBody>
        </p:sp>
        <p:sp>
          <p:nvSpPr>
            <p:cNvPr id="17" name="文本框 16"/>
            <p:cNvSpPr txBox="1"/>
            <p:nvPr/>
          </p:nvSpPr>
          <p:spPr>
            <a:xfrm>
              <a:off x="8255210" y="4071278"/>
              <a:ext cx="1828356" cy="923330"/>
            </a:xfrm>
            <a:prstGeom prst="rect">
              <a:avLst/>
            </a:prstGeom>
            <a:noFill/>
            <a:ln w="12700">
              <a:solidFill>
                <a:srgbClr val="002060"/>
              </a:solidFill>
            </a:ln>
          </p:spPr>
          <p:txBody>
            <a:bodyPr wrap="square" rtlCol="0">
              <a:spAutoFit/>
            </a:bodyPr>
            <a:lstStyle/>
            <a:p>
              <a:r>
                <a:rPr lang="zh-CN" altLang="en-US" dirty="0" smtClean="0">
                  <a:latin typeface="+mj-ea"/>
                  <a:ea typeface="+mj-ea"/>
                </a:rPr>
                <a:t>根节点后的每一个分支都可以看做一个新的树</a:t>
              </a:r>
              <a:endParaRPr lang="zh-CN" altLang="en-US" dirty="0">
                <a:latin typeface="+mj-ea"/>
                <a:ea typeface="+mj-ea"/>
              </a:endParaRPr>
            </a:p>
          </p:txBody>
        </p:sp>
        <p:sp>
          <p:nvSpPr>
            <p:cNvPr id="19" name="右箭头 18"/>
            <p:cNvSpPr/>
            <p:nvPr/>
          </p:nvSpPr>
          <p:spPr>
            <a:xfrm>
              <a:off x="3546428" y="4386083"/>
              <a:ext cx="989901" cy="419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右箭头 20"/>
            <p:cNvSpPr/>
            <p:nvPr/>
          </p:nvSpPr>
          <p:spPr>
            <a:xfrm>
              <a:off x="6898752" y="4323218"/>
              <a:ext cx="989901" cy="419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直角上箭头 21"/>
            <p:cNvSpPr/>
            <p:nvPr/>
          </p:nvSpPr>
          <p:spPr>
            <a:xfrm flipH="1">
              <a:off x="2127248" y="4994608"/>
              <a:ext cx="7092252" cy="80770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9211112" y="4994608"/>
              <a:ext cx="8388" cy="807705"/>
            </a:xfrm>
            <a:prstGeom prst="line">
              <a:avLst/>
            </a:prstGeom>
            <a:ln w="228600"/>
          </p:spPr>
          <p:style>
            <a:lnRef idx="1">
              <a:schemeClr val="accent1"/>
            </a:lnRef>
            <a:fillRef idx="0">
              <a:schemeClr val="accent1"/>
            </a:fillRef>
            <a:effectRef idx="0">
              <a:schemeClr val="accent1"/>
            </a:effectRef>
            <a:fontRef idx="minor">
              <a:schemeClr val="tx1"/>
            </a:fontRef>
          </p:style>
        </p:cxnSp>
      </p:grpSp>
      <p:sp>
        <p:nvSpPr>
          <p:cNvPr id="24" name="文本框 23"/>
          <p:cNvSpPr txBox="1"/>
          <p:nvPr/>
        </p:nvSpPr>
        <p:spPr>
          <a:xfrm>
            <a:off x="5614512" y="5661035"/>
            <a:ext cx="671118" cy="369332"/>
          </a:xfrm>
          <a:prstGeom prst="rect">
            <a:avLst/>
          </a:prstGeom>
          <a:noFill/>
        </p:spPr>
        <p:txBody>
          <a:bodyPr wrap="square" rtlCol="0">
            <a:spAutoFit/>
          </a:bodyPr>
          <a:lstStyle/>
          <a:p>
            <a:r>
              <a:rPr lang="zh-CN" altLang="en-US" dirty="0" smtClean="0">
                <a:latin typeface="+mj-ea"/>
                <a:ea typeface="+mj-ea"/>
              </a:rPr>
              <a:t>递归</a:t>
            </a:r>
            <a:endParaRPr lang="zh-CN" altLang="en-US" dirty="0">
              <a:latin typeface="+mj-ea"/>
              <a:ea typeface="+mj-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4635" y="1085850"/>
            <a:ext cx="11718290" cy="3813810"/>
          </a:xfrm>
        </p:spPr>
        <p:txBody>
          <a:bodyPr/>
          <a:lstStyle/>
          <a:p>
            <a:pPr>
              <a:lnSpc>
                <a:spcPct val="150000"/>
              </a:lnSpc>
              <a:buFont typeface="Wingdings" panose="05000000000000000000" pitchFamily="2" charset="2"/>
              <a:buChar char="Ø"/>
              <a:defRPr/>
            </a:pPr>
            <a:r>
              <a:rPr lang="zh-CN" altLang="en-US" sz="1800" b="0" dirty="0" smtClean="0"/>
              <a:t>信息熵</a:t>
            </a:r>
            <a:endParaRPr lang="en-US" altLang="zh-CN" sz="1800" b="0" dirty="0" smtClean="0"/>
          </a:p>
          <a:p>
            <a:pPr lvl="1">
              <a:lnSpc>
                <a:spcPct val="150000"/>
              </a:lnSpc>
              <a:buFont typeface="Arial" panose="020B0604020202020204" pitchFamily="34" charset="0"/>
              <a:buChar char="•"/>
              <a:defRPr/>
            </a:pPr>
            <a:r>
              <a:rPr lang="zh-CN" altLang="en-US" sz="1800" b="0" dirty="0" smtClean="0">
                <a:solidFill>
                  <a:srgbClr val="FF0000"/>
                </a:solidFill>
              </a:rPr>
              <a:t>衡量一个数据集的混乱程度或不确定性的指标</a:t>
            </a:r>
            <a:endParaRPr lang="zh-CN" altLang="en-US" sz="1800" b="0" dirty="0" smtClean="0">
              <a:solidFill>
                <a:srgbClr val="FF0000"/>
              </a:solidFill>
            </a:endParaRPr>
          </a:p>
          <a:p>
            <a:pPr lvl="1">
              <a:lnSpc>
                <a:spcPct val="150000"/>
              </a:lnSpc>
              <a:buFont typeface="Arial" panose="020B0604020202020204" pitchFamily="34" charset="0"/>
              <a:buChar char="•"/>
              <a:defRPr/>
            </a:pPr>
            <a:r>
              <a:rPr lang="zh-CN" altLang="en-US" sz="1800" b="0" dirty="0" smtClean="0"/>
              <a:t>信息熵越高，数</a:t>
            </a:r>
            <a:r>
              <a:rPr lang="zh-CN" altLang="en-US" sz="1800" b="0" dirty="0" smtClean="0">
                <a:solidFill>
                  <a:schemeClr val="tx1"/>
                </a:solidFill>
              </a:rPr>
              <a:t>据的不确定性越大，信息量越大</a:t>
            </a:r>
            <a:endParaRPr lang="en-US" altLang="zh-CN" sz="1800" b="0" dirty="0" smtClean="0"/>
          </a:p>
          <a:p>
            <a:pPr lvl="2">
              <a:lnSpc>
                <a:spcPct val="150000"/>
              </a:lnSpc>
              <a:buFont typeface="Arial" panose="020B0604020202020204" pitchFamily="34" charset="0"/>
              <a:buChar char="•"/>
              <a:defRPr/>
            </a:pPr>
            <a:endParaRPr lang="zh-CN" altLang="en-US" sz="1800" dirty="0" smtClean="0"/>
          </a:p>
          <a:p>
            <a:pPr lvl="1">
              <a:lnSpc>
                <a:spcPct val="150000"/>
              </a:lnSpc>
              <a:buFont typeface="Arial" panose="020B0604020202020204" pitchFamily="34" charset="0"/>
              <a:buChar char="•"/>
              <a:defRPr/>
            </a:pPr>
            <a:endParaRPr lang="zh-CN" altLang="en-US" sz="1800" b="0" dirty="0" smtClean="0">
              <a:solidFill>
                <a:srgbClr val="FF0000"/>
              </a:solidFill>
            </a:endParaRPr>
          </a:p>
          <a:p>
            <a:pPr lvl="1">
              <a:lnSpc>
                <a:spcPct val="150000"/>
              </a:lnSpc>
              <a:buFont typeface="Arial" panose="020B0604020202020204" pitchFamily="34" charset="0"/>
              <a:buChar char="•"/>
              <a:defRPr/>
            </a:pPr>
            <a:endParaRPr lang="zh-CN" altLang="en-US" sz="1800" b="0" dirty="0" smtClean="0">
              <a:solidFill>
                <a:srgbClr val="FF0000"/>
              </a:solidFill>
            </a:endParaRPr>
          </a:p>
          <a:p>
            <a:pPr>
              <a:buFont typeface="Wingdings" panose="05000000000000000000" pitchFamily="2" charset="2"/>
              <a:buChar char="Ø"/>
              <a:defRPr/>
            </a:pPr>
            <a:endParaRPr lang="zh-CN" altLang="en-US" sz="1800" b="0" dirty="0" smtClean="0">
              <a:solidFill>
                <a:srgbClr val="0000FF"/>
              </a:solidFill>
            </a:endParaRPr>
          </a:p>
        </p:txBody>
      </p:sp>
      <p:sp>
        <p:nvSpPr>
          <p:cNvPr id="14339" name="标题 2"/>
          <p:cNvSpPr>
            <a:spLocks noGrp="1"/>
          </p:cNvSpPr>
          <p:nvPr>
            <p:ph type="title"/>
          </p:nvPr>
        </p:nvSpPr>
        <p:spPr/>
        <p:txBody>
          <a:bodyPr/>
          <a:lstStyle/>
          <a:p>
            <a:r>
              <a:rPr lang="zh-CN" altLang="en-US" dirty="0" smtClean="0"/>
              <a:t>信息熵</a:t>
            </a:r>
            <a:endParaRPr lang="zh-CN" altLang="en-US" dirty="0" smtClean="0"/>
          </a:p>
        </p:txBody>
      </p:sp>
      <p:graphicFrame>
        <p:nvGraphicFramePr>
          <p:cNvPr id="3" name="表格 2"/>
          <p:cNvGraphicFramePr/>
          <p:nvPr>
            <p:custDataLst>
              <p:tags r:id="rId1"/>
            </p:custDataLst>
          </p:nvPr>
        </p:nvGraphicFramePr>
        <p:xfrm>
          <a:off x="2550160" y="2637155"/>
          <a:ext cx="7322591" cy="1283335"/>
        </p:xfrm>
        <a:graphic>
          <a:graphicData uri="http://schemas.openxmlformats.org/drawingml/2006/table">
            <a:tbl>
              <a:tblPr firstRow="1" bandRow="1">
                <a:tableStyleId>{5C22544A-7EE6-4342-B048-85BDC9FD1C3A}</a:tableStyleId>
              </a:tblPr>
              <a:tblGrid>
                <a:gridCol w="1287145"/>
                <a:gridCol w="1561952"/>
                <a:gridCol w="1939996"/>
                <a:gridCol w="2533498"/>
              </a:tblGrid>
              <a:tr h="448945">
                <a:tc>
                  <a:txBody>
                    <a:bodyPr/>
                    <a:lstStyle/>
                    <a:p>
                      <a:pPr algn="ctr">
                        <a:buNone/>
                      </a:pPr>
                      <a:r>
                        <a:rPr lang="zh-CN" altLang="en-US" sz="1600"/>
                        <a:t>水果袋中</a:t>
                      </a:r>
                      <a:endParaRPr lang="zh-CN" altLang="en-US" sz="1600"/>
                    </a:p>
                  </a:txBody>
                  <a:tcPr/>
                </a:tc>
                <a:tc>
                  <a:txBody>
                    <a:bodyPr/>
                    <a:lstStyle/>
                    <a:p>
                      <a:pPr algn="ctr">
                        <a:buNone/>
                      </a:pPr>
                      <a:r>
                        <a:rPr lang="zh-CN" altLang="en-US" sz="1600"/>
                        <a:t>不确定性</a:t>
                      </a:r>
                      <a:endParaRPr lang="zh-CN" altLang="en-US" sz="1600"/>
                    </a:p>
                  </a:txBody>
                  <a:tcPr/>
                </a:tc>
                <a:tc>
                  <a:txBody>
                    <a:bodyPr/>
                    <a:lstStyle/>
                    <a:p>
                      <a:pPr algn="ctr">
                        <a:buNone/>
                      </a:pPr>
                      <a:r>
                        <a:rPr lang="zh-CN" altLang="en-US" sz="1600"/>
                        <a:t>熵</a:t>
                      </a:r>
                      <a:endParaRPr lang="zh-CN" altLang="en-US" sz="1600"/>
                    </a:p>
                  </a:txBody>
                  <a:tcPr/>
                </a:tc>
                <a:tc>
                  <a:txBody>
                    <a:bodyPr/>
                    <a:lstStyle/>
                    <a:p>
                      <a:pPr algn="ctr">
                        <a:buNone/>
                      </a:pPr>
                      <a:r>
                        <a:rPr lang="zh-CN" altLang="en-US" sz="1600"/>
                        <a:t>信息量</a:t>
                      </a:r>
                      <a:endParaRPr lang="zh-CN" altLang="en-US" sz="1600"/>
                    </a:p>
                  </a:txBody>
                  <a:tcPr/>
                </a:tc>
              </a:tr>
              <a:tr h="385445">
                <a:tc>
                  <a:txBody>
                    <a:bodyPr/>
                    <a:lstStyle/>
                    <a:p>
                      <a:pPr algn="ctr">
                        <a:buNone/>
                      </a:pPr>
                      <a:r>
                        <a:rPr lang="en-US" altLang="zh-CN" sz="1600"/>
                        <a:t>1</a:t>
                      </a:r>
                      <a:r>
                        <a:rPr lang="zh-CN" altLang="en-US" sz="1600"/>
                        <a:t>种水果</a:t>
                      </a:r>
                      <a:endParaRPr lang="zh-CN" altLang="en-US" sz="1600"/>
                    </a:p>
                  </a:txBody>
                  <a:tcPr/>
                </a:tc>
                <a:tc>
                  <a:txBody>
                    <a:bodyPr/>
                    <a:lstStyle/>
                    <a:p>
                      <a:pPr algn="ctr">
                        <a:buNone/>
                      </a:pPr>
                      <a:r>
                        <a:rPr lang="zh-CN" altLang="en-US" sz="1600" dirty="0" smtClean="0">
                          <a:sym typeface="+mn-ea"/>
                        </a:rPr>
                        <a:t>很小</a:t>
                      </a:r>
                      <a:endParaRPr lang="zh-CN" altLang="en-US" sz="1600" dirty="0" smtClean="0">
                        <a:sym typeface="+mn-ea"/>
                      </a:endParaRPr>
                    </a:p>
                  </a:txBody>
                  <a:tcPr/>
                </a:tc>
                <a:tc>
                  <a:txBody>
                    <a:bodyPr/>
                    <a:lstStyle/>
                    <a:p>
                      <a:pPr algn="ctr">
                        <a:buNone/>
                      </a:pPr>
                      <a:r>
                        <a:rPr lang="en-US" altLang="zh-CN" sz="1600"/>
                        <a:t>0</a:t>
                      </a:r>
                      <a:endParaRPr lang="en-US" altLang="zh-CN" sz="1600"/>
                    </a:p>
                  </a:txBody>
                  <a:tcPr/>
                </a:tc>
                <a:tc>
                  <a:txBody>
                    <a:bodyPr/>
                    <a:lstStyle/>
                    <a:p>
                      <a:pPr algn="ctr">
                        <a:buNone/>
                      </a:pPr>
                      <a:r>
                        <a:rPr lang="zh-CN" altLang="en-US" sz="1600" dirty="0" smtClean="0">
                          <a:sym typeface="+mn-ea"/>
                        </a:rPr>
                        <a:t>很小</a:t>
                      </a:r>
                      <a:endParaRPr lang="zh-CN" altLang="en-US" sz="1600" dirty="0" smtClean="0">
                        <a:sym typeface="+mn-ea"/>
                      </a:endParaRPr>
                    </a:p>
                  </a:txBody>
                  <a:tcPr/>
                </a:tc>
              </a:tr>
              <a:tr h="448945">
                <a:tc>
                  <a:txBody>
                    <a:bodyPr/>
                    <a:lstStyle/>
                    <a:p>
                      <a:pPr algn="ctr">
                        <a:buNone/>
                      </a:pPr>
                      <a:r>
                        <a:rPr lang="en-US" altLang="zh-CN" sz="1600"/>
                        <a:t>10</a:t>
                      </a:r>
                      <a:r>
                        <a:rPr lang="zh-CN" altLang="en-US" sz="1600"/>
                        <a:t>种水果</a:t>
                      </a:r>
                      <a:endParaRPr lang="zh-CN" altLang="en-US" sz="1600"/>
                    </a:p>
                  </a:txBody>
                  <a:tcPr/>
                </a:tc>
                <a:tc>
                  <a:txBody>
                    <a:bodyPr/>
                    <a:lstStyle/>
                    <a:p>
                      <a:pPr algn="ctr">
                        <a:buNone/>
                      </a:pPr>
                      <a:r>
                        <a:rPr lang="zh-CN" altLang="en-US" sz="1600" dirty="0" smtClean="0">
                          <a:sym typeface="+mn-ea"/>
                        </a:rPr>
                        <a:t>很大</a:t>
                      </a:r>
                      <a:endParaRPr lang="zh-CN" altLang="en-US" sz="1600" dirty="0" smtClean="0">
                        <a:sym typeface="+mn-ea"/>
                      </a:endParaRPr>
                    </a:p>
                  </a:txBody>
                  <a:tcPr/>
                </a:tc>
                <a:tc>
                  <a:txBody>
                    <a:bodyPr/>
                    <a:lstStyle/>
                    <a:p>
                      <a:pPr algn="ctr">
                        <a:buNone/>
                      </a:pPr>
                      <a:r>
                        <a:rPr lang="zh-CN" altLang="en-US" sz="1600"/>
                        <a:t>很高</a:t>
                      </a:r>
                      <a:endParaRPr lang="zh-CN" altLang="en-US" sz="1600"/>
                    </a:p>
                  </a:txBody>
                  <a:tcPr/>
                </a:tc>
                <a:tc>
                  <a:txBody>
                    <a:bodyPr/>
                    <a:lstStyle/>
                    <a:p>
                      <a:pPr algn="ctr">
                        <a:buNone/>
                      </a:pPr>
                      <a:r>
                        <a:rPr lang="zh-CN" altLang="en-US" sz="1600" dirty="0" smtClean="0">
                          <a:sym typeface="+mn-ea"/>
                        </a:rPr>
                        <a:t>很大</a:t>
                      </a:r>
                      <a:endParaRPr lang="zh-CN" altLang="en-US" sz="1600" dirty="0" smtClean="0">
                        <a:sym typeface="+mn-ea"/>
                      </a:endParaRPr>
                    </a:p>
                  </a:txBody>
                  <a:tcPr/>
                </a:tc>
              </a:tr>
            </a:tbl>
          </a:graphicData>
        </a:graphic>
      </p:graphicFrame>
      <mc:AlternateContent xmlns:mc="http://schemas.openxmlformats.org/markup-compatibility/2006">
        <mc:Choice xmlns:a14="http://schemas.microsoft.com/office/drawing/2010/main" Requires="a14">
          <p:sp>
            <p:nvSpPr>
              <p:cNvPr id="6" name="内容占位符 1"/>
              <p:cNvSpPr>
                <a:spLocks noGrp="1"/>
              </p:cNvSpPr>
              <p:nvPr/>
            </p:nvSpPr>
            <p:spPr>
              <a:xfrm>
                <a:off x="187325" y="3920490"/>
                <a:ext cx="11107420" cy="2576195"/>
              </a:xfrm>
              <a:prstGeom prst="rect">
                <a:avLst/>
              </a:prstGeom>
              <a:noFill/>
              <a:ln>
                <a:noFill/>
              </a:ln>
            </p:spPr>
            <p:txBody>
              <a:bodyPr vert="horz" wrap="square" lIns="91440" tIns="45720" rIns="91440" bIns="45720" numCol="1" anchor="t" anchorCtr="0" compatLnSpc="1">
                <a:noAutofit/>
              </a:bodyPr>
              <a:lstStyle>
                <a:lvl1pPr marL="362585" indent="-362585" algn="l" rtl="0" eaLnBrk="0" fontAlgn="base" hangingPunct="0">
                  <a:lnSpc>
                    <a:spcPct val="150000"/>
                  </a:lnSpc>
                  <a:spcBef>
                    <a:spcPct val="20000"/>
                  </a:spcBef>
                  <a:spcAft>
                    <a:spcPct val="0"/>
                  </a:spcAft>
                  <a:buClr>
                    <a:srgbClr val="032089"/>
                  </a:buClr>
                  <a:buFont typeface="Arial" panose="020B0604020202020204" pitchFamily="34" charset="0"/>
                  <a:buChar char="•"/>
                  <a:defRPr kumimoji="1" sz="18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86130" indent="-301625" algn="l" rtl="0" eaLnBrk="0" fontAlgn="base" hangingPunct="0">
                  <a:lnSpc>
                    <a:spcPct val="130000"/>
                  </a:lnSpc>
                  <a:spcBef>
                    <a:spcPct val="20000"/>
                  </a:spcBef>
                  <a:spcAft>
                    <a:spcPct val="0"/>
                  </a:spcAft>
                  <a:buClr>
                    <a:srgbClr val="032089"/>
                  </a:buClr>
                  <a:buFont typeface="Wingdings" panose="05000000000000000000" pitchFamily="2" charset="2"/>
                  <a:buChar char="l"/>
                  <a:defRPr kumimoji="1" sz="2330" b="0">
                    <a:solidFill>
                      <a:schemeClr val="tx1"/>
                    </a:solidFill>
                    <a:latin typeface="微软雅黑" panose="020B0503020204020204" pitchFamily="34" charset="-122"/>
                    <a:ea typeface="微软雅黑" panose="020B0503020204020204" pitchFamily="34" charset="-122"/>
                  </a:defRPr>
                </a:lvl2pPr>
                <a:lvl3pPr marL="1208405" indent="-241300"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anose="020B0503020204020204" pitchFamily="34" charset="-122"/>
                    <a:ea typeface="微软雅黑" panose="020B0503020204020204" pitchFamily="34" charset="-122"/>
                  </a:defRPr>
                </a:lvl3pPr>
                <a:lvl4pPr marL="1692275" indent="-241300"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anose="020B0503020204020204" pitchFamily="34" charset="-122"/>
                    <a:ea typeface="微软雅黑" panose="020B0503020204020204" pitchFamily="34" charset="-122"/>
                  </a:defRPr>
                </a:lvl4pPr>
                <a:lvl5pPr marL="2176780" indent="-241300" algn="l" rtl="0" eaLnBrk="0" fontAlgn="base" hangingPunct="0">
                  <a:spcBef>
                    <a:spcPct val="20000"/>
                  </a:spcBef>
                  <a:spcAft>
                    <a:spcPct val="0"/>
                  </a:spcAft>
                  <a:buFont typeface="Arial" panose="020B0604020202020204" pitchFamily="34" charset="0"/>
                  <a:buChar char="»"/>
                  <a:defRPr kumimoji="1" sz="1905" b="0">
                    <a:solidFill>
                      <a:schemeClr val="tx1"/>
                    </a:solidFill>
                    <a:latin typeface="微软雅黑" panose="020B0503020204020204" pitchFamily="34" charset="-122"/>
                    <a:ea typeface="微软雅黑" panose="020B0503020204020204" pitchFamily="34" charset="-122"/>
                  </a:defRPr>
                </a:lvl5pPr>
                <a:lvl6pPr marL="266065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6pPr>
                <a:lvl7pPr marL="314452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7pPr>
                <a:lvl8pPr marL="362839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8pPr>
                <a:lvl9pPr marL="4112260" indent="-241935" algn="l" rtl="0" eaLnBrk="0" fontAlgn="base" hangingPunct="0">
                  <a:spcBef>
                    <a:spcPct val="20000"/>
                  </a:spcBef>
                  <a:spcAft>
                    <a:spcPct val="0"/>
                  </a:spcAft>
                  <a:buFont typeface="Arial" panose="020B0604020202020204" pitchFamily="34" charset="0"/>
                  <a:buChar char="»"/>
                  <a:defRPr sz="2115">
                    <a:solidFill>
                      <a:schemeClr val="tx1"/>
                    </a:solidFill>
                    <a:latin typeface="+mn-lt"/>
                    <a:ea typeface="+mn-ea"/>
                  </a:defRPr>
                </a:lvl9pPr>
              </a:lstStyle>
              <a:p>
                <a:pPr>
                  <a:buFont typeface="Wingdings" panose="05000000000000000000" pitchFamily="2" charset="2"/>
                  <a:buChar char="Ø"/>
                  <a:defRPr/>
                </a:pPr>
                <a:r>
                  <a:rPr lang="zh-CN" altLang="en-US" b="0" dirty="0" smtClean="0"/>
                  <a:t>计算信息熵？</a:t>
                </a:r>
                <a:endParaRPr lang="en-US" altLang="zh-CN" b="0" dirty="0" smtClean="0"/>
              </a:p>
              <a:p>
                <a:pPr marL="0" indent="0">
                  <a:buNone/>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func>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e>
                          </m:func>
                        </m:e>
                      </m:nary>
                    </m:oMath>
                  </m:oMathPara>
                </a14:m>
                <a:endParaRPr lang="en-US" altLang="zh-CN" b="0" dirty="0" smtClean="0"/>
              </a:p>
              <a:p>
                <a:pPr marL="0" indent="0">
                  <a:buNone/>
                  <a:defRPr/>
                </a:pPr>
                <a:r>
                  <a:rPr lang="en-US" altLang="zh-CN" b="0" dirty="0"/>
                  <a:t> </a:t>
                </a:r>
                <a:r>
                  <a:rPr lang="en-US" altLang="zh-CN" b="0" dirty="0" smtClean="0"/>
                  <a:t>   </a:t>
                </a:r>
                <a:r>
                  <a:rPr lang="zh-CN" altLang="en-US" b="0" dirty="0" smtClean="0"/>
                  <a:t>其中</a:t>
                </a:r>
                <a14:m>
                  <m:oMath xmlns:m="http://schemas.openxmlformats.org/officeDocument/2006/math">
                    <m:r>
                      <a:rPr lang="en-US" altLang="zh-CN" b="0" i="1" smtClean="0">
                        <a:latin typeface="Cambria Math" panose="02040503050406030204" pitchFamily="18" charset="0"/>
                      </a:rPr>
                      <m:t>𝑈</m:t>
                    </m:r>
                  </m:oMath>
                </a14:m>
                <a:r>
                  <a:rPr lang="zh-CN" altLang="en-US" b="0" dirty="0" smtClean="0"/>
                  <a:t>表示某一信息，</a:t>
                </a:r>
                <a14:m>
                  <m:oMath xmlns:m="http://schemas.openxmlformats.org/officeDocument/2006/math">
                    <m:sSub>
                      <m:sSubPr>
                        <m:ctrlPr>
                          <a:rPr lang="en-US" altLang="zh-CN" b="0" i="1">
                            <a:latin typeface="Cambria Math" panose="02040503050406030204" pitchFamily="18" charset="0"/>
                          </a:rPr>
                        </m:ctrlPr>
                      </m:sSubPr>
                      <m:e>
                        <m:r>
                          <a:rPr lang="en-US" altLang="zh-CN" b="0" i="1">
                            <a:latin typeface="Cambria Math" panose="02040503050406030204" pitchFamily="18" charset="0"/>
                          </a:rPr>
                          <m:t>𝑝</m:t>
                        </m:r>
                      </m:e>
                      <m:sub>
                        <m:r>
                          <a:rPr lang="en-US" altLang="zh-CN" b="0" i="1">
                            <a:latin typeface="Cambria Math" panose="02040503050406030204" pitchFamily="18" charset="0"/>
                          </a:rPr>
                          <m:t>𝑖</m:t>
                        </m:r>
                      </m:sub>
                    </m:sSub>
                  </m:oMath>
                </a14:m>
                <a:r>
                  <a:rPr lang="zh-CN" altLang="en-US" b="0" dirty="0" smtClean="0"/>
                  <a:t>表示该信息中某个可能结果的出现概率。</a:t>
                </a:r>
                <a:endParaRPr lang="en-US" altLang="zh-CN" b="0" dirty="0"/>
              </a:p>
            </p:txBody>
          </p:sp>
        </mc:Choice>
        <mc:Fallback>
          <p:sp>
            <p:nvSpPr>
              <p:cNvPr id="6" name="内容占位符 1"/>
              <p:cNvSpPr>
                <a:spLocks noRot="1" noChangeAspect="1" noMove="1" noResize="1" noEditPoints="1" noAdjustHandles="1" noChangeArrowheads="1" noChangeShapeType="1" noTextEdit="1"/>
              </p:cNvSpPr>
              <p:nvPr/>
            </p:nvSpPr>
            <p:spPr>
              <a:xfrm>
                <a:off x="187325" y="3920490"/>
                <a:ext cx="11107420" cy="2576195"/>
              </a:xfrm>
              <a:prstGeom prst="rect">
                <a:avLst/>
              </a:prstGeom>
              <a:blipFill rotWithShape="1">
                <a:blip r:embed="rId2"/>
                <a:stretch>
                  <a:fillRect/>
                </a:stretch>
              </a:blipFill>
              <a:ln>
                <a:noFill/>
              </a:ln>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4180" y="1043940"/>
            <a:ext cx="11107420" cy="3069590"/>
          </a:xfrm>
        </p:spPr>
        <p:txBody>
          <a:bodyPr/>
          <a:lstStyle/>
          <a:p>
            <a:pPr>
              <a:lnSpc>
                <a:spcPct val="150000"/>
              </a:lnSpc>
              <a:buFont typeface="Wingdings" panose="05000000000000000000" pitchFamily="2" charset="2"/>
              <a:buChar char="Ø"/>
              <a:defRPr/>
            </a:pPr>
            <a:r>
              <a:rPr lang="zh-CN" altLang="en-US" b="0" dirty="0" smtClean="0"/>
              <a:t>示例：众所周知</a:t>
            </a:r>
            <a:r>
              <a:rPr lang="zh-CN" altLang="en-US" b="0" dirty="0"/>
              <a:t>，早上要不要赖床是一个很深刻的问题</a:t>
            </a:r>
            <a:endParaRPr lang="zh-CN" altLang="en-US" b="0" dirty="0"/>
          </a:p>
          <a:p>
            <a:pPr lvl="1">
              <a:lnSpc>
                <a:spcPct val="150000"/>
              </a:lnSpc>
              <a:buFont typeface="Arial" panose="020B0604020202020204" pitchFamily="34" charset="0"/>
              <a:buChar char="•"/>
              <a:defRPr/>
            </a:pPr>
            <a:r>
              <a:rPr lang="zh-CN" altLang="en-US" sz="1800" b="0" dirty="0"/>
              <a:t>小明赖床的条件</a:t>
            </a:r>
            <a:endParaRPr lang="zh-CN" altLang="en-US" sz="1800" b="0" dirty="0"/>
          </a:p>
          <a:p>
            <a:pPr lvl="2">
              <a:lnSpc>
                <a:spcPct val="150000"/>
              </a:lnSpc>
              <a:buFont typeface="Arial" panose="020B0604020202020204" pitchFamily="34" charset="0"/>
              <a:buChar char="•"/>
              <a:defRPr/>
            </a:pPr>
            <a:r>
              <a:rPr lang="zh-CN" altLang="en-US" sz="1800" b="0" dirty="0"/>
              <a:t>季节</a:t>
            </a:r>
            <a:endParaRPr lang="zh-CN" altLang="en-US" sz="1800" b="0" dirty="0"/>
          </a:p>
          <a:p>
            <a:pPr lvl="2">
              <a:lnSpc>
                <a:spcPct val="150000"/>
              </a:lnSpc>
              <a:buFont typeface="Arial" panose="020B0604020202020204" pitchFamily="34" charset="0"/>
              <a:buChar char="•"/>
              <a:defRPr/>
            </a:pPr>
            <a:r>
              <a:rPr lang="zh-CN" altLang="en-US" sz="1800" b="0" dirty="0"/>
              <a:t>时间</a:t>
            </a:r>
            <a:endParaRPr lang="zh-CN" altLang="en-US" sz="1800" b="0" dirty="0"/>
          </a:p>
          <a:p>
            <a:pPr lvl="2">
              <a:lnSpc>
                <a:spcPct val="150000"/>
              </a:lnSpc>
              <a:buFont typeface="Arial" panose="020B0604020202020204" pitchFamily="34" charset="0"/>
              <a:buChar char="•"/>
              <a:defRPr/>
            </a:pPr>
            <a:r>
              <a:rPr lang="zh-CN" altLang="en-US" sz="1800" b="0" dirty="0"/>
              <a:t>风力情况</a:t>
            </a:r>
            <a:endParaRPr lang="zh-CN" altLang="en-US" sz="1800" b="0" dirty="0"/>
          </a:p>
          <a:p>
            <a:pPr lvl="1">
              <a:lnSpc>
                <a:spcPct val="150000"/>
              </a:lnSpc>
              <a:buFont typeface="Arial" panose="020B0604020202020204" pitchFamily="34" charset="0"/>
              <a:buChar char="•"/>
              <a:defRPr/>
            </a:pPr>
            <a:r>
              <a:rPr lang="zh-CN" altLang="en-US" sz="1800" b="0" dirty="0" smtClean="0">
                <a:solidFill>
                  <a:srgbClr val="0000FF"/>
                </a:solidFill>
              </a:rPr>
              <a:t>计算哪一个条件是最重要的</a:t>
            </a:r>
            <a:endParaRPr lang="zh-CN" altLang="en-US" sz="1800" b="0" dirty="0" smtClean="0">
              <a:solidFill>
                <a:srgbClr val="0000FF"/>
              </a:solidFill>
            </a:endParaRPr>
          </a:p>
        </p:txBody>
      </p:sp>
      <p:sp>
        <p:nvSpPr>
          <p:cNvPr id="14339" name="标题 2"/>
          <p:cNvSpPr>
            <a:spLocks noGrp="1"/>
          </p:cNvSpPr>
          <p:nvPr>
            <p:ph type="title"/>
          </p:nvPr>
        </p:nvSpPr>
        <p:spPr/>
        <p:txBody>
          <a:bodyPr/>
          <a:lstStyle/>
          <a:p>
            <a:r>
              <a:rPr lang="zh-CN" altLang="en-US" dirty="0" smtClean="0"/>
              <a:t>信息熵</a:t>
            </a:r>
            <a:endParaRPr lang="zh-CN" altLang="en-US" dirty="0" smtClean="0"/>
          </a:p>
        </p:txBody>
      </p:sp>
      <p:graphicFrame>
        <p:nvGraphicFramePr>
          <p:cNvPr id="3" name="表格 2"/>
          <p:cNvGraphicFramePr>
            <a:graphicFrameLocks noGrp="1"/>
          </p:cNvGraphicFramePr>
          <p:nvPr>
            <p:custDataLst>
              <p:tags r:id="rId1"/>
            </p:custDataLst>
          </p:nvPr>
        </p:nvGraphicFramePr>
        <p:xfrm>
          <a:off x="4836795" y="1635125"/>
          <a:ext cx="6774180" cy="4680585"/>
        </p:xfrm>
        <a:graphic>
          <a:graphicData uri="http://schemas.openxmlformats.org/drawingml/2006/table">
            <a:tbl>
              <a:tblPr firstRow="1" bandRow="1">
                <a:tableStyleId>{5C22544A-7EE6-4342-B048-85BDC9FD1C3A}</a:tableStyleId>
              </a:tblPr>
              <a:tblGrid>
                <a:gridCol w="1693545"/>
                <a:gridCol w="1693545"/>
                <a:gridCol w="1693545"/>
                <a:gridCol w="1693545"/>
              </a:tblGrid>
              <a:tr h="360045">
                <a:tc>
                  <a:txBody>
                    <a:bodyPr/>
                    <a:lstStyle/>
                    <a:p>
                      <a:pPr algn="ctr"/>
                      <a:r>
                        <a:rPr lang="zh-CN" altLang="en-US" sz="1600" dirty="0">
                          <a:effectLst/>
                        </a:rPr>
                        <a:t>季节</a:t>
                      </a:r>
                      <a:endParaRPr lang="zh-CN" altLang="en-US" sz="1600" dirty="0">
                        <a:effectLst/>
                      </a:endParaRPr>
                    </a:p>
                  </a:txBody>
                  <a:tcPr marL="66675" marR="66675" marT="38100" marB="38100" anchor="ctr"/>
                </a:tc>
                <a:tc>
                  <a:txBody>
                    <a:bodyPr/>
                    <a:lstStyle/>
                    <a:p>
                      <a:pPr algn="ctr"/>
                      <a:r>
                        <a:rPr lang="zh-CN" altLang="en-US" sz="1600" dirty="0">
                          <a:effectLst/>
                        </a:rPr>
                        <a:t>时间已过 </a:t>
                      </a:r>
                      <a:r>
                        <a:rPr lang="en-US" altLang="zh-CN" sz="1600" dirty="0">
                          <a:effectLst/>
                        </a:rPr>
                        <a:t>8 </a:t>
                      </a:r>
                      <a:r>
                        <a:rPr lang="zh-CN" altLang="en-US" sz="1600" dirty="0">
                          <a:effectLst/>
                        </a:rPr>
                        <a:t>点</a:t>
                      </a:r>
                      <a:endParaRPr lang="zh-CN" altLang="en-US" sz="1600" dirty="0">
                        <a:effectLst/>
                      </a:endParaRPr>
                    </a:p>
                  </a:txBody>
                  <a:tcPr marL="66675" marR="66675" marT="38100" marB="38100" anchor="ctr"/>
                </a:tc>
                <a:tc>
                  <a:txBody>
                    <a:bodyPr/>
                    <a:lstStyle/>
                    <a:p>
                      <a:pPr algn="ctr"/>
                      <a:r>
                        <a:rPr lang="zh-CN" altLang="en-US" sz="1600" dirty="0">
                          <a:effectLst/>
                        </a:rPr>
                        <a:t>风力情况</a:t>
                      </a:r>
                      <a:endParaRPr lang="zh-CN" altLang="en-US" sz="1600" dirty="0">
                        <a:effectLst/>
                      </a:endParaRPr>
                    </a:p>
                  </a:txBody>
                  <a:tcPr marL="66675" marR="66675" marT="38100" marB="38100" anchor="ctr"/>
                </a:tc>
                <a:tc>
                  <a:txBody>
                    <a:bodyPr/>
                    <a:lstStyle/>
                    <a:p>
                      <a:pPr algn="ctr"/>
                      <a:r>
                        <a:rPr lang="zh-CN" altLang="en-US" sz="1600" dirty="0">
                          <a:effectLst/>
                        </a:rPr>
                        <a:t>要不要赖床</a:t>
                      </a:r>
                      <a:endParaRPr lang="zh-CN" altLang="en-US" sz="1600" dirty="0">
                        <a:effectLst/>
                      </a:endParaRPr>
                    </a:p>
                  </a:txBody>
                  <a:tcPr marL="66675" marR="66675" marT="38100" marB="38100" anchor="ctr"/>
                </a:tc>
              </a:tr>
              <a:tr h="360045">
                <a:tc>
                  <a:txBody>
                    <a:bodyPr/>
                    <a:lstStyle/>
                    <a:p>
                      <a:pPr algn="ctr"/>
                      <a:r>
                        <a:rPr lang="zh-CN" altLang="en-US" sz="1600" dirty="0" smtClean="0">
                          <a:effectLst/>
                        </a:rPr>
                        <a:t>春天</a:t>
                      </a:r>
                      <a:endParaRPr lang="zh-CN" altLang="en-US" sz="1600" dirty="0" smtClean="0">
                        <a:effectLst/>
                      </a:endParaRPr>
                    </a:p>
                  </a:txBody>
                  <a:tcPr marL="66675" marR="66675" marT="38100" marB="38100" anchor="ctr"/>
                </a:tc>
                <a:tc>
                  <a:txBody>
                    <a:bodyPr/>
                    <a:lstStyle/>
                    <a:p>
                      <a:pPr algn="ctr"/>
                      <a:r>
                        <a:rPr lang="en-US" sz="1600" dirty="0">
                          <a:effectLst/>
                        </a:rPr>
                        <a:t>no</a:t>
                      </a:r>
                      <a:endParaRPr lang="en-US" sz="1600" dirty="0">
                        <a:effectLst/>
                      </a:endParaRPr>
                    </a:p>
                  </a:txBody>
                  <a:tcPr marL="66675" marR="66675" marT="38100" marB="38100" anchor="ctr"/>
                </a:tc>
                <a:tc>
                  <a:txBody>
                    <a:bodyPr/>
                    <a:lstStyle/>
                    <a:p>
                      <a:pPr algn="ctr"/>
                      <a:r>
                        <a:rPr lang="zh-CN" altLang="en-US" sz="1600" dirty="0" smtClean="0">
                          <a:effectLst/>
                        </a:rPr>
                        <a:t>微风</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r>
              <a:tr h="360045">
                <a:tc>
                  <a:txBody>
                    <a:bodyPr/>
                    <a:lstStyle/>
                    <a:p>
                      <a:pPr algn="ctr"/>
                      <a:r>
                        <a:rPr lang="zh-CN" altLang="en-US" sz="1600" dirty="0" smtClean="0">
                          <a:effectLst/>
                        </a:rPr>
                        <a:t>冬天</a:t>
                      </a:r>
                      <a:endParaRPr lang="zh-CN" altLang="en-US" sz="1600" dirty="0" smtClean="0">
                        <a:effectLst/>
                      </a:endParaRPr>
                    </a:p>
                  </a:txBody>
                  <a:tcPr marL="66675" marR="66675" marT="38100" marB="38100" anchor="ctr"/>
                </a:tc>
                <a:tc>
                  <a:txBody>
                    <a:bodyPr/>
                    <a:lstStyle/>
                    <a:p>
                      <a:pPr algn="ctr"/>
                      <a:r>
                        <a:rPr lang="en-US" sz="1600">
                          <a:effectLst/>
                        </a:rPr>
                        <a:t>no</a:t>
                      </a:r>
                      <a:endParaRPr lang="en-US" sz="1600">
                        <a:effectLst/>
                      </a:endParaRPr>
                    </a:p>
                  </a:txBody>
                  <a:tcPr marL="66675" marR="66675" marT="38100" marB="38100" anchor="ctr"/>
                </a:tc>
                <a:tc>
                  <a:txBody>
                    <a:bodyPr/>
                    <a:lstStyle/>
                    <a:p>
                      <a:pPr algn="ctr"/>
                      <a:r>
                        <a:rPr lang="zh-CN" altLang="en-US" sz="1600" dirty="0" smtClean="0">
                          <a:effectLst/>
                        </a:rPr>
                        <a:t>无风</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r>
              <a:tr h="360045">
                <a:tc>
                  <a:txBody>
                    <a:bodyPr/>
                    <a:lstStyle/>
                    <a:p>
                      <a:pPr algn="ctr"/>
                      <a:r>
                        <a:rPr lang="zh-CN" altLang="en-US" sz="1600" dirty="0" smtClean="0">
                          <a:effectLst/>
                        </a:rPr>
                        <a:t>秋天</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c>
                  <a:txBody>
                    <a:bodyPr/>
                    <a:lstStyle/>
                    <a:p>
                      <a:pPr algn="ctr"/>
                      <a:r>
                        <a:rPr lang="zh-CN" altLang="en-US" sz="1600" dirty="0" smtClean="0">
                          <a:effectLst/>
                        </a:rPr>
                        <a:t>微风</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r>
              <a:tr h="360045">
                <a:tc>
                  <a:txBody>
                    <a:bodyPr/>
                    <a:lstStyle/>
                    <a:p>
                      <a:pPr algn="ctr"/>
                      <a:r>
                        <a:rPr lang="zh-CN" altLang="en-US" sz="1600" dirty="0" smtClean="0">
                          <a:effectLst/>
                        </a:rPr>
                        <a:t>冬天</a:t>
                      </a:r>
                      <a:endParaRPr lang="zh-CN" altLang="en-US" sz="1600" dirty="0" smtClean="0">
                        <a:effectLst/>
                      </a:endParaRPr>
                    </a:p>
                  </a:txBody>
                  <a:tcPr marL="66675" marR="66675" marT="38100" marB="38100" anchor="ctr"/>
                </a:tc>
                <a:tc>
                  <a:txBody>
                    <a:bodyPr/>
                    <a:lstStyle/>
                    <a:p>
                      <a:pPr algn="ctr"/>
                      <a:r>
                        <a:rPr lang="en-US" altLang="zh-CN" sz="1600" dirty="0" smtClean="0">
                          <a:effectLst/>
                        </a:rPr>
                        <a:t>no</a:t>
                      </a:r>
                      <a:endParaRPr lang="en-US" altLang="zh-CN" sz="1600" dirty="0" smtClean="0">
                        <a:effectLst/>
                      </a:endParaRPr>
                    </a:p>
                  </a:txBody>
                  <a:tcPr marL="66675" marR="66675" marT="38100" marB="38100" anchor="ctr"/>
                </a:tc>
                <a:tc>
                  <a:txBody>
                    <a:bodyPr/>
                    <a:lstStyle/>
                    <a:p>
                      <a:pPr algn="ctr"/>
                      <a:r>
                        <a:rPr lang="zh-CN" altLang="en-US" sz="1600" dirty="0" smtClean="0">
                          <a:effectLst/>
                        </a:rPr>
                        <a:t>无风</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r>
              <a:tr h="360045">
                <a:tc>
                  <a:txBody>
                    <a:bodyPr/>
                    <a:lstStyle/>
                    <a:p>
                      <a:pPr algn="ctr"/>
                      <a:r>
                        <a:rPr lang="zh-CN" altLang="en-US" sz="1600" dirty="0" smtClean="0">
                          <a:effectLst/>
                        </a:rPr>
                        <a:t>夏天</a:t>
                      </a:r>
                      <a:endParaRPr lang="zh-CN" altLang="en-US" sz="1600" dirty="0" smtClean="0">
                        <a:effectLst/>
                      </a:endParaRPr>
                    </a:p>
                  </a:txBody>
                  <a:tcPr marL="66675" marR="66675" marT="38100" marB="38100" anchor="ctr"/>
                </a:tc>
                <a:tc>
                  <a:txBody>
                    <a:bodyPr/>
                    <a:lstStyle/>
                    <a:p>
                      <a:pPr algn="ctr"/>
                      <a:r>
                        <a:rPr lang="en-US" sz="1600" dirty="0">
                          <a:effectLst/>
                        </a:rPr>
                        <a:t>no</a:t>
                      </a:r>
                      <a:endParaRPr lang="en-US" sz="1600" dirty="0">
                        <a:effectLst/>
                      </a:endParaRPr>
                    </a:p>
                  </a:txBody>
                  <a:tcPr marL="66675" marR="66675" marT="38100" marB="38100" anchor="ctr"/>
                </a:tc>
                <a:tc>
                  <a:txBody>
                    <a:bodyPr/>
                    <a:lstStyle/>
                    <a:p>
                      <a:pPr algn="ctr"/>
                      <a:r>
                        <a:rPr lang="zh-CN" altLang="en-US" sz="1600" dirty="0" smtClean="0">
                          <a:effectLst/>
                        </a:rPr>
                        <a:t>微风</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r>
              <a:tr h="360045">
                <a:tc>
                  <a:txBody>
                    <a:bodyPr/>
                    <a:lstStyle/>
                    <a:p>
                      <a:pPr algn="ctr"/>
                      <a:r>
                        <a:rPr lang="zh-CN" altLang="en-US" sz="1600" dirty="0" smtClean="0">
                          <a:effectLst/>
                        </a:rPr>
                        <a:t>冬天</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c>
                  <a:txBody>
                    <a:bodyPr/>
                    <a:lstStyle/>
                    <a:p>
                      <a:pPr algn="ctr"/>
                      <a:r>
                        <a:rPr lang="zh-CN" altLang="en-US" sz="1600" dirty="0" smtClean="0">
                          <a:effectLst/>
                        </a:rPr>
                        <a:t>微风</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r>
              <a:tr h="360045">
                <a:tc>
                  <a:txBody>
                    <a:bodyPr/>
                    <a:lstStyle/>
                    <a:p>
                      <a:pPr algn="ctr"/>
                      <a:r>
                        <a:rPr lang="zh-CN" altLang="en-US" sz="1600" dirty="0" smtClean="0">
                          <a:effectLst/>
                        </a:rPr>
                        <a:t>冬天</a:t>
                      </a:r>
                      <a:endParaRPr lang="zh-CN" altLang="en-US" sz="1600" dirty="0" smtClean="0">
                        <a:effectLst/>
                      </a:endParaRPr>
                    </a:p>
                  </a:txBody>
                  <a:tcPr marL="66675" marR="66675" marT="38100" marB="38100" anchor="ctr"/>
                </a:tc>
                <a:tc>
                  <a:txBody>
                    <a:bodyPr/>
                    <a:lstStyle/>
                    <a:p>
                      <a:pPr algn="ctr"/>
                      <a:r>
                        <a:rPr lang="en-US" sz="1600" dirty="0" smtClean="0">
                          <a:effectLst/>
                        </a:rPr>
                        <a:t>no</a:t>
                      </a:r>
                      <a:endParaRPr lang="en-US" sz="1600" dirty="0" smtClean="0">
                        <a:effectLst/>
                      </a:endParaRPr>
                    </a:p>
                  </a:txBody>
                  <a:tcPr marL="66675" marR="66675" marT="38100" marB="38100" anchor="ctr"/>
                </a:tc>
                <a:tc>
                  <a:txBody>
                    <a:bodyPr/>
                    <a:lstStyle/>
                    <a:p>
                      <a:pPr algn="ctr"/>
                      <a:r>
                        <a:rPr lang="zh-CN" altLang="en-US" sz="1600" dirty="0" smtClean="0">
                          <a:effectLst/>
                        </a:rPr>
                        <a:t>大风</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r>
              <a:tr h="360045">
                <a:tc>
                  <a:txBody>
                    <a:bodyPr/>
                    <a:lstStyle/>
                    <a:p>
                      <a:pPr algn="ctr"/>
                      <a:r>
                        <a:rPr lang="zh-CN" altLang="en-US" sz="1600" dirty="0" smtClean="0">
                          <a:effectLst/>
                        </a:rPr>
                        <a:t>冬天</a:t>
                      </a:r>
                      <a:endParaRPr lang="zh-CN" altLang="en-US" sz="1600" dirty="0" smtClean="0">
                        <a:effectLst/>
                      </a:endParaRPr>
                    </a:p>
                  </a:txBody>
                  <a:tcPr marL="66675" marR="66675" marT="38100" marB="38100" anchor="ctr"/>
                </a:tc>
                <a:tc>
                  <a:txBody>
                    <a:bodyPr/>
                    <a:lstStyle/>
                    <a:p>
                      <a:pPr algn="ctr"/>
                      <a:r>
                        <a:rPr lang="en-US" sz="1600">
                          <a:effectLst/>
                        </a:rPr>
                        <a:t>no</a:t>
                      </a:r>
                      <a:endParaRPr lang="en-US" sz="1600">
                        <a:effectLst/>
                      </a:endParaRPr>
                    </a:p>
                  </a:txBody>
                  <a:tcPr marL="66675" marR="66675" marT="38100" marB="38100" anchor="ctr"/>
                </a:tc>
                <a:tc>
                  <a:txBody>
                    <a:bodyPr/>
                    <a:lstStyle/>
                    <a:p>
                      <a:pPr algn="ctr"/>
                      <a:r>
                        <a:rPr lang="zh-CN" altLang="en-US" sz="1600" dirty="0" smtClean="0">
                          <a:effectLst/>
                        </a:rPr>
                        <a:t>无风</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r>
              <a:tr h="360045">
                <a:tc>
                  <a:txBody>
                    <a:bodyPr/>
                    <a:lstStyle/>
                    <a:p>
                      <a:pPr algn="ctr"/>
                      <a:r>
                        <a:rPr lang="zh-CN" altLang="en-US" sz="1600" dirty="0" smtClean="0">
                          <a:effectLst/>
                        </a:rPr>
                        <a:t>春天</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c>
                  <a:txBody>
                    <a:bodyPr/>
                    <a:lstStyle/>
                    <a:p>
                      <a:pPr algn="ctr"/>
                      <a:r>
                        <a:rPr lang="zh-CN" altLang="en-US" sz="1600" dirty="0" smtClean="0">
                          <a:effectLst/>
                        </a:rPr>
                        <a:t>无风</a:t>
                      </a:r>
                      <a:endParaRPr lang="zh-CN" altLang="en-US" sz="1600" dirty="0" smtClean="0">
                        <a:effectLst/>
                      </a:endParaRPr>
                    </a:p>
                  </a:txBody>
                  <a:tcPr marL="66675" marR="66675" marT="38100" marB="38100" anchor="ctr"/>
                </a:tc>
                <a:tc>
                  <a:txBody>
                    <a:bodyPr/>
                    <a:lstStyle/>
                    <a:p>
                      <a:pPr algn="ctr"/>
                      <a:r>
                        <a:rPr lang="en-US" sz="1600">
                          <a:effectLst/>
                        </a:rPr>
                        <a:t>no</a:t>
                      </a:r>
                      <a:endParaRPr lang="en-US" sz="1600">
                        <a:effectLst/>
                      </a:endParaRPr>
                    </a:p>
                  </a:txBody>
                  <a:tcPr marL="66675" marR="66675" marT="38100" marB="38100" anchor="ctr"/>
                </a:tc>
              </a:tr>
              <a:tr h="360045">
                <a:tc>
                  <a:txBody>
                    <a:bodyPr/>
                    <a:lstStyle/>
                    <a:p>
                      <a:pPr algn="ctr"/>
                      <a:r>
                        <a:rPr lang="zh-CN" altLang="en-US" sz="1600" dirty="0" smtClean="0">
                          <a:effectLst/>
                        </a:rPr>
                        <a:t>夏天</a:t>
                      </a:r>
                      <a:endParaRPr lang="zh-CN" altLang="en-US" sz="1600" dirty="0" smtClean="0">
                        <a:effectLst/>
                      </a:endParaRPr>
                    </a:p>
                  </a:txBody>
                  <a:tcPr marL="66675" marR="66675" marT="38100" marB="38100" anchor="ctr"/>
                </a:tc>
                <a:tc>
                  <a:txBody>
                    <a:bodyPr/>
                    <a:lstStyle/>
                    <a:p>
                      <a:pPr algn="ctr"/>
                      <a:r>
                        <a:rPr lang="en-US" sz="1600">
                          <a:effectLst/>
                        </a:rPr>
                        <a:t>yes</a:t>
                      </a:r>
                      <a:endParaRPr lang="en-US" sz="1600">
                        <a:effectLst/>
                      </a:endParaRPr>
                    </a:p>
                  </a:txBody>
                  <a:tcPr marL="66675" marR="66675" marT="38100" marB="38100" anchor="ctr"/>
                </a:tc>
                <a:tc>
                  <a:txBody>
                    <a:bodyPr/>
                    <a:lstStyle/>
                    <a:p>
                      <a:pPr algn="ctr"/>
                      <a:r>
                        <a:rPr lang="zh-CN" altLang="en-US" sz="1600" dirty="0" smtClean="0">
                          <a:effectLst/>
                        </a:rPr>
                        <a:t>微风</a:t>
                      </a:r>
                      <a:endParaRPr lang="zh-CN" altLang="en-US" sz="1600" dirty="0" smtClean="0">
                        <a:effectLst/>
                      </a:endParaRPr>
                    </a:p>
                  </a:txBody>
                  <a:tcPr marL="66675" marR="66675" marT="38100" marB="38100" anchor="ctr"/>
                </a:tc>
                <a:tc>
                  <a:txBody>
                    <a:bodyPr/>
                    <a:lstStyle/>
                    <a:p>
                      <a:pPr algn="ctr"/>
                      <a:r>
                        <a:rPr lang="en-US" sz="1600">
                          <a:effectLst/>
                        </a:rPr>
                        <a:t>no</a:t>
                      </a:r>
                      <a:endParaRPr lang="en-US" sz="1600">
                        <a:effectLst/>
                      </a:endParaRPr>
                    </a:p>
                  </a:txBody>
                  <a:tcPr marL="66675" marR="66675" marT="38100" marB="38100" anchor="ctr"/>
                </a:tc>
              </a:tr>
              <a:tr h="36004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600" dirty="0" smtClean="0">
                          <a:effectLst/>
                        </a:rPr>
                        <a:t>夏天</a:t>
                      </a:r>
                      <a:endParaRPr lang="zh-CN" altLang="en-US" sz="1600" dirty="0" smtClean="0">
                        <a:effectLst/>
                      </a:endParaRPr>
                    </a:p>
                  </a:txBody>
                  <a:tcPr marL="66675" marR="66675" marT="38100" marB="38100" anchor="ctr"/>
                </a:tc>
                <a:tc>
                  <a:txBody>
                    <a:bodyPr/>
                    <a:lstStyle/>
                    <a:p>
                      <a:pPr algn="ctr"/>
                      <a:r>
                        <a:rPr lang="en-US" sz="1600">
                          <a:effectLst/>
                        </a:rPr>
                        <a:t>no</a:t>
                      </a:r>
                      <a:endParaRPr lang="en-US" sz="1600">
                        <a:effectLst/>
                      </a:endParaRPr>
                    </a:p>
                  </a:txBody>
                  <a:tcPr marL="66675" marR="66675" marT="38100" marB="38100" anchor="ctr"/>
                </a:tc>
                <a:tc>
                  <a:txBody>
                    <a:bodyPr/>
                    <a:lstStyle/>
                    <a:p>
                      <a:pPr algn="ctr"/>
                      <a:r>
                        <a:rPr lang="zh-CN" altLang="en-US" sz="1600" dirty="0" smtClean="0">
                          <a:effectLst/>
                        </a:rPr>
                        <a:t>大风</a:t>
                      </a:r>
                      <a:endParaRPr lang="zh-CN" altLang="en-US" sz="1600" dirty="0" smtClean="0">
                        <a:effectLst/>
                      </a:endParaRPr>
                    </a:p>
                  </a:txBody>
                  <a:tcPr marL="66675" marR="66675" marT="38100" marB="38100" anchor="ctr"/>
                </a:tc>
                <a:tc>
                  <a:txBody>
                    <a:bodyPr/>
                    <a:lstStyle/>
                    <a:p>
                      <a:pPr algn="ctr"/>
                      <a:r>
                        <a:rPr lang="en-US" sz="1600">
                          <a:effectLst/>
                        </a:rPr>
                        <a:t>no</a:t>
                      </a:r>
                      <a:endParaRPr lang="en-US" sz="1600">
                        <a:effectLst/>
                      </a:endParaRPr>
                    </a:p>
                  </a:txBody>
                  <a:tcPr marL="66675" marR="66675" marT="38100" marB="38100" anchor="ctr"/>
                </a:tc>
              </a:tr>
              <a:tr h="360045">
                <a:tc>
                  <a:txBody>
                    <a:bodyPr/>
                    <a:lstStyle/>
                    <a:p>
                      <a:pPr algn="ctr"/>
                      <a:r>
                        <a:rPr lang="zh-CN" altLang="en-US" sz="1600" dirty="0" smtClean="0">
                          <a:effectLst/>
                        </a:rPr>
                        <a:t>秋天</a:t>
                      </a:r>
                      <a:endParaRPr lang="zh-CN" altLang="en-US" sz="1600" dirty="0" smtClean="0">
                        <a:effectLst/>
                      </a:endParaRPr>
                    </a:p>
                  </a:txBody>
                  <a:tcPr marL="66675" marR="66675" marT="38100" marB="38100" anchor="ctr"/>
                </a:tc>
                <a:tc>
                  <a:txBody>
                    <a:bodyPr/>
                    <a:lstStyle/>
                    <a:p>
                      <a:pPr algn="ctr"/>
                      <a:r>
                        <a:rPr lang="en-US" sz="1600" dirty="0">
                          <a:effectLst/>
                        </a:rPr>
                        <a:t>yes</a:t>
                      </a:r>
                      <a:endParaRPr lang="en-US" sz="1600" dirty="0">
                        <a:effectLst/>
                      </a:endParaRPr>
                    </a:p>
                  </a:txBody>
                  <a:tcPr marL="66675" marR="66675" marT="38100" marB="38100" anchor="ctr"/>
                </a:tc>
                <a:tc>
                  <a:txBody>
                    <a:bodyPr/>
                    <a:lstStyle/>
                    <a:p>
                      <a:pPr algn="ctr"/>
                      <a:r>
                        <a:rPr lang="zh-CN" altLang="en-US" sz="1600" dirty="0" smtClean="0">
                          <a:effectLst/>
                        </a:rPr>
                        <a:t>大风</a:t>
                      </a:r>
                      <a:endParaRPr lang="zh-CN" altLang="en-US" sz="1600" dirty="0" smtClean="0">
                        <a:effectLst/>
                      </a:endParaRPr>
                    </a:p>
                  </a:txBody>
                  <a:tcPr marL="66675" marR="66675" marT="38100" marB="38100" anchor="ctr"/>
                </a:tc>
                <a:tc>
                  <a:txBody>
                    <a:bodyPr/>
                    <a:lstStyle/>
                    <a:p>
                      <a:pPr algn="ctr"/>
                      <a:r>
                        <a:rPr lang="en-US" sz="1600" dirty="0">
                          <a:effectLst/>
                        </a:rPr>
                        <a:t>no</a:t>
                      </a:r>
                      <a:endParaRPr lang="en-US" sz="1600" dirty="0">
                        <a:effectLst/>
                      </a:endParaRPr>
                    </a:p>
                  </a:txBody>
                  <a:tcPr marL="66675" marR="66675" marT="38100" marB="38100" anchor="ct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200025" y="988060"/>
                <a:ext cx="9917430" cy="1708785"/>
              </a:xfrm>
            </p:spPr>
            <p:txBody>
              <a:bodyPr/>
              <a:lstStyle/>
              <a:p>
                <a:pPr>
                  <a:buFont typeface="Wingdings" panose="05000000000000000000" pitchFamily="2" charset="2"/>
                  <a:buChar char="Ø"/>
                  <a:defRPr/>
                </a:pPr>
                <a:r>
                  <a:rPr lang="zh-CN" altLang="en-US" b="0" dirty="0" smtClean="0"/>
                  <a:t>赖床的信息熵：</a:t>
                </a:r>
                <a:endParaRPr lang="en-US" altLang="zh-CN" b="0" dirty="0" smtClean="0"/>
              </a:p>
              <a:p>
                <a:pPr lvl="1">
                  <a:buFont typeface="Arial" panose="020B0604020202020204" pitchFamily="34" charset="0"/>
                  <a:buChar char="•"/>
                  <a:defRPr/>
                </a:pPr>
                <a:r>
                  <a:rPr lang="zh-CN" altLang="en-US" sz="1800" dirty="0" smtClean="0"/>
                  <a:t>赖床的概率：</a:t>
                </a:r>
                <a:r>
                  <a:rPr lang="en-US" altLang="zh-CN" sz="1800" i="1" dirty="0" smtClean="0">
                    <a:latin typeface="Times New Roman" panose="02020603050405020304" pitchFamily="18" charset="0"/>
                    <a:cs typeface="Times New Roman" panose="02020603050405020304" pitchFamily="18" charset="0"/>
                  </a:rPr>
                  <a:t>p</a:t>
                </a:r>
                <a:r>
                  <a:rPr lang="en-US" altLang="zh-CN" sz="1800" baseline="-25000" dirty="0" smtClean="0">
                    <a:latin typeface="Times New Roman" panose="02020603050405020304" pitchFamily="18" charset="0"/>
                    <a:cs typeface="Times New Roman" panose="02020603050405020304" pitchFamily="18" charset="0"/>
                  </a:rPr>
                  <a:t>0</a:t>
                </a:r>
                <a:r>
                  <a:rPr lang="en-US" altLang="zh-CN" sz="1800" dirty="0">
                    <a:latin typeface="Times New Roman" panose="02020603050405020304" pitchFamily="18" charset="0"/>
                    <a:cs typeface="Times New Roman" panose="02020603050405020304" pitchFamily="18" charset="0"/>
                  </a:rPr>
                  <a:t> = 8 / </a:t>
                </a:r>
                <a:r>
                  <a:rPr lang="en-US" altLang="zh-CN" sz="1800" dirty="0" smtClean="0">
                    <a:latin typeface="Times New Roman" panose="02020603050405020304" pitchFamily="18" charset="0"/>
                    <a:cs typeface="Times New Roman" panose="02020603050405020304" pitchFamily="18" charset="0"/>
                  </a:rPr>
                  <a:t>12</a:t>
                </a:r>
                <a:endParaRPr lang="en-US" altLang="zh-CN" sz="1800"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defRPr/>
                </a:pPr>
                <a:r>
                  <a:rPr lang="zh-CN" altLang="en-US" sz="1800" dirty="0" smtClean="0">
                    <a:latin typeface="Times New Roman" panose="02020603050405020304" pitchFamily="18" charset="0"/>
                    <a:cs typeface="Times New Roman" panose="02020603050405020304" pitchFamily="18" charset="0"/>
                  </a:rPr>
                  <a:t>不赖床的概率：</a:t>
                </a:r>
                <a:r>
                  <a:rPr lang="en-US" altLang="zh-CN" sz="1800" i="1" dirty="0" smtClean="0">
                    <a:latin typeface="Times New Roman" panose="02020603050405020304" pitchFamily="18" charset="0"/>
                    <a:cs typeface="Times New Roman" panose="02020603050405020304" pitchFamily="18" charset="0"/>
                  </a:rPr>
                  <a:t>p</a:t>
                </a:r>
                <a:r>
                  <a:rPr lang="en-US" altLang="zh-CN" sz="1800" baseline="-25000" dirty="0" smtClean="0">
                    <a:latin typeface="Times New Roman" panose="02020603050405020304" pitchFamily="18" charset="0"/>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 </a:t>
                </a:r>
                <a:r>
                  <a:rPr lang="en-US" altLang="zh-CN" sz="1800" dirty="0" smtClean="0">
                    <a:latin typeface="Times New Roman" panose="02020603050405020304" pitchFamily="18" charset="0"/>
                    <a:cs typeface="Times New Roman" panose="02020603050405020304" pitchFamily="18" charset="0"/>
                  </a:rPr>
                  <a:t>4 </a:t>
                </a:r>
                <a:r>
                  <a:rPr lang="en-US" altLang="zh-CN" sz="1800" dirty="0">
                    <a:latin typeface="Times New Roman" panose="02020603050405020304" pitchFamily="18" charset="0"/>
                    <a:cs typeface="Times New Roman" panose="02020603050405020304" pitchFamily="18" charset="0"/>
                  </a:rPr>
                  <a:t>/ 12</a:t>
                </a:r>
                <a:endParaRPr lang="en-US" altLang="zh-CN"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defRPr/>
                </a:pPr>
                <a:r>
                  <a:rPr lang="zh-CN" altLang="en-US" sz="1800" dirty="0" smtClean="0"/>
                  <a:t>信息熵：</a:t>
                </a:r>
                <a14:m>
                  <m:oMath xmlns:m="http://schemas.openxmlformats.org/officeDocument/2006/math">
                    <m:r>
                      <a:rPr lang="en-US" altLang="zh-CN" sz="1800" b="0" i="1" smtClean="0">
                        <a:latin typeface="Cambria Math" panose="02040503050406030204" pitchFamily="18" charset="0"/>
                      </a:rPr>
                      <m:t>𝐻</m:t>
                    </m:r>
                    <m:d>
                      <m:dPr>
                        <m:ctrlPr>
                          <a:rPr lang="en-US" altLang="zh-CN" sz="1800" b="0" i="1" smtClean="0">
                            <a:latin typeface="Cambria Math" panose="02040503050406030204" pitchFamily="18" charset="0"/>
                          </a:rPr>
                        </m:ctrlPr>
                      </m:dPr>
                      <m:e>
                        <m:r>
                          <a:rPr lang="zh-CN" altLang="en-US" sz="1800" i="1">
                            <a:latin typeface="Cambria Math" panose="02040503050406030204" pitchFamily="18" charset="0"/>
                          </a:rPr>
                          <m:t>赖床</m:t>
                        </m:r>
                      </m:e>
                    </m:d>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r>
                          <a:rPr lang="en-US" altLang="zh-CN" sz="1800" i="1" dirty="0" smtClean="0">
                            <a:latin typeface="Cambria Math" panose="02040503050406030204" pitchFamily="18" charset="0"/>
                            <a:cs typeface="Times New Roman" panose="02020603050405020304" pitchFamily="18" charset="0"/>
                            <a:sym typeface="+mn-ea"/>
                          </a:rPr>
                          <m:t>𝑝</m:t>
                        </m:r>
                        <m:r>
                          <a:rPr lang="en-US" altLang="zh-CN" sz="1800" baseline="-25000" dirty="0" smtClean="0">
                            <a:latin typeface="Cambria Math" panose="02040503050406030204" pitchFamily="18" charset="0"/>
                            <a:cs typeface="Times New Roman" panose="02020603050405020304" pitchFamily="18" charset="0"/>
                            <a:sym typeface="+mn-ea"/>
                          </a:rPr>
                          <m:t>0</m:t>
                        </m:r>
                        <m:r>
                          <a:rPr lang="zh-CN" altLang="en-US" sz="1800" i="1">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r>
                              <a:rPr lang="en-US" altLang="zh-CN" sz="1800" i="1" dirty="0" smtClean="0">
                                <a:latin typeface="Cambria Math" panose="02040503050406030204" pitchFamily="18" charset="0"/>
                                <a:cs typeface="Times New Roman" panose="02020603050405020304" pitchFamily="18" charset="0"/>
                                <a:sym typeface="+mn-ea"/>
                              </a:rPr>
                              <m:t>𝑝</m:t>
                            </m:r>
                            <m:r>
                              <a:rPr lang="en-US" altLang="zh-CN" sz="1800" baseline="-25000" dirty="0" smtClean="0">
                                <a:latin typeface="Cambria Math" panose="02040503050406030204" pitchFamily="18" charset="0"/>
                                <a:cs typeface="Times New Roman" panose="02020603050405020304" pitchFamily="18" charset="0"/>
                                <a:sym typeface="+mn-ea"/>
                              </a:rPr>
                              <m:t>0</m:t>
                            </m:r>
                          </m:e>
                        </m:func>
                        <m:r>
                          <a:rPr lang="en-US" altLang="zh-CN" sz="1800" b="0" i="1" smtClean="0">
                            <a:latin typeface="Cambria Math" panose="02040503050406030204" pitchFamily="18" charset="0"/>
                          </a:rPr>
                          <m:t>+</m:t>
                        </m:r>
                        <m:r>
                          <a:rPr lang="en-US" altLang="zh-CN" sz="1800" i="1" dirty="0" smtClean="0">
                            <a:latin typeface="Cambria Math" panose="02040503050406030204" pitchFamily="18" charset="0"/>
                            <a:cs typeface="Times New Roman" panose="02020603050405020304" pitchFamily="18" charset="0"/>
                            <a:sym typeface="+mn-ea"/>
                          </a:rPr>
                          <m:t>𝑝</m:t>
                        </m:r>
                        <m:r>
                          <a:rPr lang="en-US" altLang="zh-CN" sz="1800" baseline="-25000" dirty="0" smtClean="0">
                            <a:latin typeface="Cambria Math" panose="02040503050406030204" pitchFamily="18" charset="0"/>
                            <a:cs typeface="Times New Roman" panose="02020603050405020304" pitchFamily="18" charset="0"/>
                            <a:sym typeface="+mn-ea"/>
                          </a:rPr>
                          <m:t>1</m:t>
                        </m:r>
                        <m:d>
                          <m:dPr>
                            <m:ctrlPr>
                              <a:rPr lang="en-US" altLang="zh-CN" sz="1800" i="1">
                                <a:latin typeface="Cambria Math" panose="02040503050406030204" pitchFamily="18" charset="0"/>
                              </a:rPr>
                            </m:ctrlPr>
                          </m:dPr>
                          <m:e>
                            <m:r>
                              <a:rPr lang="zh-CN" altLang="en-US" sz="1800" i="1" smtClean="0">
                                <a:latin typeface="Cambria Math" panose="02040503050406030204" pitchFamily="18" charset="0"/>
                              </a:rPr>
                              <m:t>不</m:t>
                            </m:r>
                            <m:r>
                              <a:rPr lang="zh-CN" altLang="en-US" sz="1800" i="1">
                                <a:latin typeface="Cambria Math" panose="02040503050406030204" pitchFamily="18" charset="0"/>
                              </a:rPr>
                              <m:t>赖床</m:t>
                            </m:r>
                          </m:e>
                        </m:d>
                        <m:r>
                          <a:rPr lang="zh-CN" altLang="en-US" sz="1800" i="1">
                            <a:latin typeface="Cambria Math" panose="02040503050406030204" pitchFamily="18" charset="0"/>
                          </a:rPr>
                          <m:t>∗</m:t>
                        </m:r>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r>
                              <a:rPr lang="en-US" altLang="zh-CN" sz="1800" i="1" dirty="0" smtClean="0">
                                <a:latin typeface="Cambria Math" panose="02040503050406030204" pitchFamily="18" charset="0"/>
                                <a:cs typeface="Times New Roman" panose="02020603050405020304" pitchFamily="18" charset="0"/>
                                <a:sym typeface="+mn-ea"/>
                              </a:rPr>
                              <m:t>𝑝</m:t>
                            </m:r>
                            <m:r>
                              <a:rPr lang="en-US" altLang="zh-CN" sz="1800" baseline="-25000" dirty="0" smtClean="0">
                                <a:latin typeface="Cambria Math" panose="02040503050406030204" pitchFamily="18" charset="0"/>
                                <a:cs typeface="Times New Roman" panose="02020603050405020304" pitchFamily="18" charset="0"/>
                                <a:sym typeface="+mn-ea"/>
                              </a:rPr>
                              <m:t>1</m:t>
                            </m:r>
                          </m:e>
                        </m:func>
                      </m:e>
                    </m:d>
                    <m:r>
                      <a:rPr lang="en-US" altLang="zh-CN" sz="1800" i="1">
                        <a:latin typeface="Cambria Math" panose="02040503050406030204" pitchFamily="18" charset="0"/>
                      </a:rPr>
                      <m:t>=</m:t>
                    </m:r>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92</m:t>
                    </m:r>
                  </m:oMath>
                </a14:m>
                <a:endParaRPr lang="en-US" altLang="zh-CN" sz="1800" dirty="0" smtClean="0"/>
              </a:p>
              <a:p>
                <a:pPr>
                  <a:buFont typeface="Wingdings" panose="05000000000000000000" pitchFamily="2" charset="2"/>
                  <a:buChar char="Ø"/>
                  <a:defRPr/>
                </a:pPr>
                <a:endParaRPr lang="en-US" altLang="zh-CN" b="0" dirty="0" smtClean="0"/>
              </a:p>
            </p:txBody>
          </p:sp>
        </mc:Choice>
        <mc:Fallback>
          <p:sp>
            <p:nvSpPr>
              <p:cNvPr id="2" name="内容占位符 1"/>
              <p:cNvSpPr>
                <a:spLocks noRot="1" noChangeAspect="1" noMove="1" noResize="1" noEditPoints="1" noAdjustHandles="1" noChangeArrowheads="1" noChangeShapeType="1" noTextEdit="1"/>
              </p:cNvSpPr>
              <p:nvPr>
                <p:ph idx="1"/>
              </p:nvPr>
            </p:nvSpPr>
            <p:spPr>
              <a:xfrm>
                <a:off x="200025" y="988060"/>
                <a:ext cx="9917430" cy="1708785"/>
              </a:xfrm>
              <a:blipFill rotWithShape="1">
                <a:blip r:embed="rId1"/>
                <a:stretch>
                  <a:fillRect b="-27425"/>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zh-CN" altLang="en-US" dirty="0" smtClean="0"/>
              <a:t>信息熵</a:t>
            </a:r>
            <a:endParaRPr lang="zh-CN" altLang="en-US" dirty="0" smtClean="0"/>
          </a:p>
        </p:txBody>
      </p:sp>
      <p:graphicFrame>
        <p:nvGraphicFramePr>
          <p:cNvPr id="3" name="表格 2"/>
          <p:cNvGraphicFramePr>
            <a:graphicFrameLocks noGrp="1"/>
          </p:cNvGraphicFramePr>
          <p:nvPr>
            <p:custDataLst>
              <p:tags r:id="rId2"/>
            </p:custDataLst>
          </p:nvPr>
        </p:nvGraphicFramePr>
        <p:xfrm>
          <a:off x="3723640" y="2753360"/>
          <a:ext cx="5575300" cy="3764280"/>
        </p:xfrm>
        <a:graphic>
          <a:graphicData uri="http://schemas.openxmlformats.org/drawingml/2006/table">
            <a:tbl>
              <a:tblPr firstRow="1" bandRow="1">
                <a:tableStyleId>{5C22544A-7EE6-4342-B048-85BDC9FD1C3A}</a:tableStyleId>
              </a:tblPr>
              <a:tblGrid>
                <a:gridCol w="1393825"/>
                <a:gridCol w="1393825"/>
                <a:gridCol w="1393825"/>
                <a:gridCol w="1393825"/>
              </a:tblGrid>
              <a:tr h="289560">
                <a:tc>
                  <a:txBody>
                    <a:bodyPr/>
                    <a:lstStyle/>
                    <a:p>
                      <a:pPr algn="ctr"/>
                      <a:r>
                        <a:rPr lang="zh-CN" altLang="en-US" sz="1400" dirty="0">
                          <a:effectLst/>
                        </a:rPr>
                        <a:t>季节</a:t>
                      </a:r>
                      <a:endParaRPr lang="zh-CN" altLang="en-US" sz="1400" dirty="0">
                        <a:effectLst/>
                      </a:endParaRPr>
                    </a:p>
                  </a:txBody>
                  <a:tcPr marL="66675" marR="66675" marT="38100" marB="38100" anchor="ctr"/>
                </a:tc>
                <a:tc>
                  <a:txBody>
                    <a:bodyPr/>
                    <a:lstStyle/>
                    <a:p>
                      <a:pPr algn="ctr"/>
                      <a:r>
                        <a:rPr lang="zh-CN" altLang="en-US" sz="1400" dirty="0">
                          <a:effectLst/>
                        </a:rPr>
                        <a:t>时间已过 </a:t>
                      </a:r>
                      <a:r>
                        <a:rPr lang="en-US" altLang="zh-CN" sz="1400" dirty="0">
                          <a:effectLst/>
                        </a:rPr>
                        <a:t>8 </a:t>
                      </a:r>
                      <a:r>
                        <a:rPr lang="zh-CN" altLang="en-US" sz="1400" dirty="0">
                          <a:effectLst/>
                        </a:rPr>
                        <a:t>点</a:t>
                      </a:r>
                      <a:endParaRPr lang="zh-CN" altLang="en-US" sz="1400" dirty="0">
                        <a:effectLst/>
                      </a:endParaRPr>
                    </a:p>
                  </a:txBody>
                  <a:tcPr marL="66675" marR="66675" marT="38100" marB="38100" anchor="ctr"/>
                </a:tc>
                <a:tc>
                  <a:txBody>
                    <a:bodyPr/>
                    <a:lstStyle/>
                    <a:p>
                      <a:pPr algn="ctr"/>
                      <a:r>
                        <a:rPr lang="zh-CN" altLang="en-US" sz="1400" dirty="0">
                          <a:effectLst/>
                        </a:rPr>
                        <a:t>风力情况</a:t>
                      </a:r>
                      <a:endParaRPr lang="zh-CN" altLang="en-US" sz="1400" dirty="0">
                        <a:effectLst/>
                      </a:endParaRPr>
                    </a:p>
                  </a:txBody>
                  <a:tcPr marL="66675" marR="66675" marT="38100" marB="38100" anchor="ctr"/>
                </a:tc>
                <a:tc>
                  <a:txBody>
                    <a:bodyPr/>
                    <a:lstStyle/>
                    <a:p>
                      <a:pPr algn="ctr"/>
                      <a:r>
                        <a:rPr lang="zh-CN" altLang="en-US" sz="1400" dirty="0">
                          <a:effectLst/>
                        </a:rPr>
                        <a:t>要不要赖床</a:t>
                      </a:r>
                      <a:endParaRPr lang="zh-CN" altLang="en-US" sz="1400" dirty="0">
                        <a:effectLst/>
                      </a:endParaRPr>
                    </a:p>
                  </a:txBody>
                  <a:tcPr marL="66675" marR="66675" marT="38100" marB="38100" anchor="ctr"/>
                </a:tc>
              </a:tr>
              <a:tr h="289560">
                <a:tc>
                  <a:txBody>
                    <a:bodyPr/>
                    <a:lstStyle/>
                    <a:p>
                      <a:pPr algn="ctr"/>
                      <a:r>
                        <a:rPr lang="zh-CN" altLang="en-US" sz="1400" dirty="0" smtClean="0">
                          <a:effectLst/>
                        </a:rPr>
                        <a:t>春天</a:t>
                      </a:r>
                      <a:endParaRPr lang="zh-CN" altLang="en-US" sz="1400" dirty="0" smtClean="0">
                        <a:effectLst/>
                      </a:endParaRPr>
                    </a:p>
                  </a:txBody>
                  <a:tcPr marL="66675" marR="66675" marT="38100" marB="38100" anchor="ctr"/>
                </a:tc>
                <a:tc>
                  <a:txBody>
                    <a:bodyPr/>
                    <a:lstStyle/>
                    <a:p>
                      <a:pPr algn="ctr"/>
                      <a:r>
                        <a:rPr lang="en-US" sz="1400" dirty="0">
                          <a:effectLst/>
                        </a:rPr>
                        <a:t>no</a:t>
                      </a:r>
                      <a:endParaRPr lang="en-US" sz="1400" dirty="0">
                        <a:effectLst/>
                      </a:endParaRPr>
                    </a:p>
                  </a:txBody>
                  <a:tcPr marL="66675" marR="66675" marT="38100" marB="38100" anchor="ctr"/>
                </a:tc>
                <a:tc>
                  <a:txBody>
                    <a:bodyPr/>
                    <a:lstStyle/>
                    <a:p>
                      <a:pPr algn="ctr"/>
                      <a:r>
                        <a:rPr lang="zh-CN" altLang="en-US" sz="1400" dirty="0" smtClean="0">
                          <a:effectLst/>
                        </a:rPr>
                        <a:t>微风</a:t>
                      </a:r>
                      <a:endParaRPr lang="zh-CN" altLang="en-US" sz="1400" dirty="0" smtClean="0">
                        <a:effectLst/>
                      </a:endParaRPr>
                    </a:p>
                  </a:txBody>
                  <a:tcPr marL="66675" marR="66675" marT="38100" marB="38100" anchor="ctr"/>
                </a:tc>
                <a:tc>
                  <a:txBody>
                    <a:bodyPr/>
                    <a:lstStyle/>
                    <a:p>
                      <a:pPr algn="ctr"/>
                      <a:r>
                        <a:rPr lang="en-US" sz="1400" dirty="0">
                          <a:solidFill>
                            <a:schemeClr val="tx1"/>
                          </a:solidFill>
                          <a:effectLst/>
                          <a:highlight>
                            <a:srgbClr val="00FF00"/>
                          </a:highlight>
                        </a:rPr>
                        <a:t>yes</a:t>
                      </a:r>
                      <a:endParaRPr lang="en-US" sz="1400" dirty="0">
                        <a:solidFill>
                          <a:schemeClr val="tx1"/>
                        </a:solidFill>
                        <a:effectLst/>
                        <a:highlight>
                          <a:srgbClr val="00FF00"/>
                        </a:highlight>
                      </a:endParaRPr>
                    </a:p>
                  </a:txBody>
                  <a:tcPr marL="66675" marR="66675" marT="38100" marB="38100" anchor="ctr"/>
                </a:tc>
              </a:tr>
              <a:tr h="289560">
                <a:tc>
                  <a:txBody>
                    <a:bodyPr/>
                    <a:lstStyle/>
                    <a:p>
                      <a:pPr algn="ctr"/>
                      <a:r>
                        <a:rPr lang="zh-CN" altLang="en-US" sz="1400" dirty="0" smtClean="0">
                          <a:effectLst/>
                        </a:rPr>
                        <a:t>冬天</a:t>
                      </a:r>
                      <a:endParaRPr lang="zh-CN" altLang="en-US" sz="1400" dirty="0" smtClean="0">
                        <a:effectLst/>
                      </a:endParaRPr>
                    </a:p>
                  </a:txBody>
                  <a:tcPr marL="66675" marR="66675" marT="38100" marB="38100" anchor="ctr"/>
                </a:tc>
                <a:tc>
                  <a:txBody>
                    <a:bodyPr/>
                    <a:lstStyle/>
                    <a:p>
                      <a:pPr algn="ctr"/>
                      <a:r>
                        <a:rPr lang="en-US" sz="1400">
                          <a:effectLst/>
                        </a:rPr>
                        <a:t>no</a:t>
                      </a:r>
                      <a:endParaRPr lang="en-US" sz="1400">
                        <a:effectLst/>
                      </a:endParaRPr>
                    </a:p>
                  </a:txBody>
                  <a:tcPr marL="66675" marR="66675" marT="38100" marB="38100" anchor="ctr"/>
                </a:tc>
                <a:tc>
                  <a:txBody>
                    <a:bodyPr/>
                    <a:lstStyle/>
                    <a:p>
                      <a:pPr algn="ctr"/>
                      <a:r>
                        <a:rPr lang="zh-CN" altLang="en-US" sz="1400" dirty="0" smtClean="0">
                          <a:effectLst/>
                        </a:rPr>
                        <a:t>无风</a:t>
                      </a:r>
                      <a:endParaRPr lang="zh-CN" altLang="en-US" sz="1400" dirty="0" smtClean="0">
                        <a:effectLst/>
                      </a:endParaRPr>
                    </a:p>
                  </a:txBody>
                  <a:tcPr marL="66675" marR="66675" marT="38100" marB="38100" anchor="ctr"/>
                </a:tc>
                <a:tc>
                  <a:txBody>
                    <a:bodyPr/>
                    <a:lstStyle/>
                    <a:p>
                      <a:pPr algn="ctr"/>
                      <a:r>
                        <a:rPr lang="en-US" sz="1400" dirty="0">
                          <a:solidFill>
                            <a:schemeClr val="tx1"/>
                          </a:solidFill>
                          <a:effectLst/>
                          <a:highlight>
                            <a:srgbClr val="00FF00"/>
                          </a:highlight>
                        </a:rPr>
                        <a:t>yes</a:t>
                      </a:r>
                      <a:endParaRPr lang="en-US" sz="1400" dirty="0">
                        <a:solidFill>
                          <a:schemeClr val="tx1"/>
                        </a:solidFill>
                        <a:effectLst/>
                        <a:highlight>
                          <a:srgbClr val="00FF00"/>
                        </a:highlight>
                      </a:endParaRPr>
                    </a:p>
                  </a:txBody>
                  <a:tcPr marL="66675" marR="66675" marT="38100" marB="38100" anchor="ctr"/>
                </a:tc>
              </a:tr>
              <a:tr h="289560">
                <a:tc>
                  <a:txBody>
                    <a:bodyPr/>
                    <a:lstStyle/>
                    <a:p>
                      <a:pPr algn="ctr"/>
                      <a:r>
                        <a:rPr lang="zh-CN" altLang="en-US" sz="1400" dirty="0" smtClean="0">
                          <a:effectLst/>
                        </a:rPr>
                        <a:t>秋天</a:t>
                      </a:r>
                      <a:endParaRPr lang="zh-CN" altLang="en-US" sz="1400" dirty="0" smtClean="0">
                        <a:effectLst/>
                      </a:endParaRPr>
                    </a:p>
                  </a:txBody>
                  <a:tcPr marL="66675" marR="66675" marT="38100" marB="38100" anchor="ctr"/>
                </a:tc>
                <a:tc>
                  <a:txBody>
                    <a:bodyPr/>
                    <a:lstStyle/>
                    <a:p>
                      <a:pPr algn="ctr"/>
                      <a:r>
                        <a:rPr lang="en-US" sz="1400">
                          <a:effectLst/>
                        </a:rPr>
                        <a:t>yes</a:t>
                      </a:r>
                      <a:endParaRPr lang="en-US" sz="1400">
                        <a:effectLst/>
                      </a:endParaRPr>
                    </a:p>
                  </a:txBody>
                  <a:tcPr marL="66675" marR="66675" marT="38100" marB="38100" anchor="ctr"/>
                </a:tc>
                <a:tc>
                  <a:txBody>
                    <a:bodyPr/>
                    <a:lstStyle/>
                    <a:p>
                      <a:pPr algn="ctr"/>
                      <a:r>
                        <a:rPr lang="zh-CN" altLang="en-US" sz="1400" dirty="0" smtClean="0">
                          <a:effectLst/>
                        </a:rPr>
                        <a:t>微风</a:t>
                      </a:r>
                      <a:endParaRPr lang="zh-CN" altLang="en-US" sz="1400" dirty="0" smtClean="0">
                        <a:effectLst/>
                      </a:endParaRPr>
                    </a:p>
                  </a:txBody>
                  <a:tcPr marL="66675" marR="66675" marT="38100" marB="38100" anchor="ctr"/>
                </a:tc>
                <a:tc>
                  <a:txBody>
                    <a:bodyPr/>
                    <a:lstStyle/>
                    <a:p>
                      <a:pPr algn="ctr"/>
                      <a:r>
                        <a:rPr lang="en-US" sz="1400" dirty="0">
                          <a:solidFill>
                            <a:schemeClr val="tx1"/>
                          </a:solidFill>
                          <a:effectLst/>
                          <a:highlight>
                            <a:srgbClr val="00FF00"/>
                          </a:highlight>
                        </a:rPr>
                        <a:t>yes</a:t>
                      </a:r>
                      <a:endParaRPr lang="en-US" sz="1400" dirty="0">
                        <a:solidFill>
                          <a:schemeClr val="tx1"/>
                        </a:solidFill>
                        <a:effectLst/>
                        <a:highlight>
                          <a:srgbClr val="00FF00"/>
                        </a:highlight>
                      </a:endParaRPr>
                    </a:p>
                  </a:txBody>
                  <a:tcPr marL="66675" marR="66675" marT="38100" marB="38100" anchor="ctr"/>
                </a:tc>
              </a:tr>
              <a:tr h="289560">
                <a:tc>
                  <a:txBody>
                    <a:bodyPr/>
                    <a:lstStyle/>
                    <a:p>
                      <a:pPr algn="ctr"/>
                      <a:r>
                        <a:rPr lang="zh-CN" altLang="en-US" sz="1400" dirty="0" smtClean="0">
                          <a:effectLst/>
                        </a:rPr>
                        <a:t>冬天</a:t>
                      </a:r>
                      <a:endParaRPr lang="zh-CN" altLang="en-US" sz="1400" dirty="0" smtClean="0">
                        <a:effectLst/>
                      </a:endParaRPr>
                    </a:p>
                  </a:txBody>
                  <a:tcPr marL="66675" marR="66675" marT="38100" marB="38100" anchor="ctr"/>
                </a:tc>
                <a:tc>
                  <a:txBody>
                    <a:bodyPr/>
                    <a:lstStyle/>
                    <a:p>
                      <a:pPr algn="ctr"/>
                      <a:r>
                        <a:rPr lang="en-US" altLang="zh-CN" sz="1400" dirty="0" smtClean="0">
                          <a:effectLst/>
                        </a:rPr>
                        <a:t>no</a:t>
                      </a:r>
                      <a:endParaRPr lang="en-US" altLang="zh-CN" sz="1400" dirty="0" smtClean="0">
                        <a:effectLst/>
                      </a:endParaRPr>
                    </a:p>
                  </a:txBody>
                  <a:tcPr marL="66675" marR="66675" marT="38100" marB="38100" anchor="ctr"/>
                </a:tc>
                <a:tc>
                  <a:txBody>
                    <a:bodyPr/>
                    <a:lstStyle/>
                    <a:p>
                      <a:pPr algn="ctr"/>
                      <a:r>
                        <a:rPr lang="zh-CN" altLang="en-US" sz="1400" dirty="0" smtClean="0">
                          <a:effectLst/>
                        </a:rPr>
                        <a:t>无风</a:t>
                      </a:r>
                      <a:endParaRPr lang="zh-CN" altLang="en-US" sz="1400" dirty="0" smtClean="0">
                        <a:effectLst/>
                      </a:endParaRPr>
                    </a:p>
                  </a:txBody>
                  <a:tcPr marL="66675" marR="66675" marT="38100" marB="38100" anchor="ctr"/>
                </a:tc>
                <a:tc>
                  <a:txBody>
                    <a:bodyPr/>
                    <a:lstStyle/>
                    <a:p>
                      <a:pPr algn="ctr"/>
                      <a:r>
                        <a:rPr lang="en-US" sz="1400" dirty="0">
                          <a:solidFill>
                            <a:schemeClr val="tx1"/>
                          </a:solidFill>
                          <a:effectLst/>
                          <a:highlight>
                            <a:srgbClr val="00FF00"/>
                          </a:highlight>
                        </a:rPr>
                        <a:t>yes</a:t>
                      </a:r>
                      <a:endParaRPr lang="en-US" sz="1400" dirty="0">
                        <a:solidFill>
                          <a:schemeClr val="tx1"/>
                        </a:solidFill>
                        <a:effectLst/>
                        <a:highlight>
                          <a:srgbClr val="00FF00"/>
                        </a:highlight>
                      </a:endParaRPr>
                    </a:p>
                  </a:txBody>
                  <a:tcPr marL="66675" marR="66675" marT="38100" marB="38100" anchor="ctr"/>
                </a:tc>
              </a:tr>
              <a:tr h="289560">
                <a:tc>
                  <a:txBody>
                    <a:bodyPr/>
                    <a:lstStyle/>
                    <a:p>
                      <a:pPr algn="ctr"/>
                      <a:r>
                        <a:rPr lang="zh-CN" altLang="en-US" sz="1400" dirty="0" smtClean="0">
                          <a:effectLst/>
                        </a:rPr>
                        <a:t>夏天</a:t>
                      </a:r>
                      <a:endParaRPr lang="zh-CN" altLang="en-US" sz="1400" dirty="0" smtClean="0">
                        <a:effectLst/>
                      </a:endParaRPr>
                    </a:p>
                  </a:txBody>
                  <a:tcPr marL="66675" marR="66675" marT="38100" marB="38100" anchor="ctr"/>
                </a:tc>
                <a:tc>
                  <a:txBody>
                    <a:bodyPr/>
                    <a:lstStyle/>
                    <a:p>
                      <a:pPr algn="ctr"/>
                      <a:r>
                        <a:rPr lang="en-US" sz="1400" dirty="0">
                          <a:effectLst/>
                        </a:rPr>
                        <a:t>no</a:t>
                      </a:r>
                      <a:endParaRPr lang="en-US" sz="1400" dirty="0">
                        <a:effectLst/>
                      </a:endParaRPr>
                    </a:p>
                  </a:txBody>
                  <a:tcPr marL="66675" marR="66675" marT="38100" marB="38100" anchor="ctr"/>
                </a:tc>
                <a:tc>
                  <a:txBody>
                    <a:bodyPr/>
                    <a:lstStyle/>
                    <a:p>
                      <a:pPr algn="ctr"/>
                      <a:r>
                        <a:rPr lang="zh-CN" altLang="en-US" sz="1400" dirty="0" smtClean="0">
                          <a:effectLst/>
                        </a:rPr>
                        <a:t>微风</a:t>
                      </a:r>
                      <a:endParaRPr lang="zh-CN" altLang="en-US" sz="1400" dirty="0" smtClean="0">
                        <a:effectLst/>
                      </a:endParaRPr>
                    </a:p>
                  </a:txBody>
                  <a:tcPr marL="66675" marR="66675" marT="38100" marB="38100" anchor="ctr"/>
                </a:tc>
                <a:tc>
                  <a:txBody>
                    <a:bodyPr/>
                    <a:lstStyle/>
                    <a:p>
                      <a:pPr algn="ctr"/>
                      <a:r>
                        <a:rPr lang="en-US" sz="1400" dirty="0">
                          <a:solidFill>
                            <a:schemeClr val="tx1"/>
                          </a:solidFill>
                          <a:effectLst/>
                          <a:highlight>
                            <a:srgbClr val="00FF00"/>
                          </a:highlight>
                        </a:rPr>
                        <a:t>yes</a:t>
                      </a:r>
                      <a:endParaRPr lang="en-US" sz="1400" dirty="0">
                        <a:solidFill>
                          <a:schemeClr val="tx1"/>
                        </a:solidFill>
                        <a:effectLst/>
                        <a:highlight>
                          <a:srgbClr val="00FF00"/>
                        </a:highlight>
                      </a:endParaRPr>
                    </a:p>
                  </a:txBody>
                  <a:tcPr marL="66675" marR="66675" marT="38100" marB="38100" anchor="ctr"/>
                </a:tc>
              </a:tr>
              <a:tr h="289560">
                <a:tc>
                  <a:txBody>
                    <a:bodyPr/>
                    <a:lstStyle/>
                    <a:p>
                      <a:pPr algn="ctr"/>
                      <a:r>
                        <a:rPr lang="zh-CN" altLang="en-US" sz="1400" dirty="0" smtClean="0">
                          <a:effectLst/>
                        </a:rPr>
                        <a:t>冬天</a:t>
                      </a:r>
                      <a:endParaRPr lang="zh-CN" altLang="en-US" sz="1400" dirty="0" smtClean="0">
                        <a:effectLst/>
                      </a:endParaRPr>
                    </a:p>
                  </a:txBody>
                  <a:tcPr marL="66675" marR="66675" marT="38100" marB="38100" anchor="ctr"/>
                </a:tc>
                <a:tc>
                  <a:txBody>
                    <a:bodyPr/>
                    <a:lstStyle/>
                    <a:p>
                      <a:pPr algn="ctr"/>
                      <a:r>
                        <a:rPr lang="en-US" sz="1400">
                          <a:effectLst/>
                        </a:rPr>
                        <a:t>yes</a:t>
                      </a:r>
                      <a:endParaRPr lang="en-US" sz="1400">
                        <a:effectLst/>
                      </a:endParaRPr>
                    </a:p>
                  </a:txBody>
                  <a:tcPr marL="66675" marR="66675" marT="38100" marB="38100" anchor="ctr"/>
                </a:tc>
                <a:tc>
                  <a:txBody>
                    <a:bodyPr/>
                    <a:lstStyle/>
                    <a:p>
                      <a:pPr algn="ctr"/>
                      <a:r>
                        <a:rPr lang="zh-CN" altLang="en-US" sz="1400" dirty="0" smtClean="0">
                          <a:effectLst/>
                        </a:rPr>
                        <a:t>微风</a:t>
                      </a:r>
                      <a:endParaRPr lang="zh-CN" altLang="en-US" sz="1400" dirty="0" smtClean="0">
                        <a:effectLst/>
                      </a:endParaRPr>
                    </a:p>
                  </a:txBody>
                  <a:tcPr marL="66675" marR="66675" marT="38100" marB="38100" anchor="ctr"/>
                </a:tc>
                <a:tc>
                  <a:txBody>
                    <a:bodyPr/>
                    <a:lstStyle/>
                    <a:p>
                      <a:pPr algn="ctr"/>
                      <a:r>
                        <a:rPr lang="en-US" sz="1400" dirty="0">
                          <a:solidFill>
                            <a:schemeClr val="tx1"/>
                          </a:solidFill>
                          <a:effectLst/>
                          <a:highlight>
                            <a:srgbClr val="00FF00"/>
                          </a:highlight>
                        </a:rPr>
                        <a:t>yes</a:t>
                      </a:r>
                      <a:endParaRPr lang="en-US" sz="1400" dirty="0">
                        <a:solidFill>
                          <a:schemeClr val="tx1"/>
                        </a:solidFill>
                        <a:effectLst/>
                        <a:highlight>
                          <a:srgbClr val="00FF00"/>
                        </a:highlight>
                      </a:endParaRPr>
                    </a:p>
                  </a:txBody>
                  <a:tcPr marL="66675" marR="66675" marT="38100" marB="38100" anchor="ctr"/>
                </a:tc>
              </a:tr>
              <a:tr h="289560">
                <a:tc>
                  <a:txBody>
                    <a:bodyPr/>
                    <a:lstStyle/>
                    <a:p>
                      <a:pPr algn="ctr"/>
                      <a:r>
                        <a:rPr lang="zh-CN" altLang="en-US" sz="1400" dirty="0" smtClean="0">
                          <a:effectLst/>
                        </a:rPr>
                        <a:t>冬天</a:t>
                      </a:r>
                      <a:endParaRPr lang="zh-CN" altLang="en-US" sz="1400" dirty="0" smtClean="0">
                        <a:effectLst/>
                      </a:endParaRPr>
                    </a:p>
                  </a:txBody>
                  <a:tcPr marL="66675" marR="66675" marT="38100" marB="38100" anchor="ctr"/>
                </a:tc>
                <a:tc>
                  <a:txBody>
                    <a:bodyPr/>
                    <a:lstStyle/>
                    <a:p>
                      <a:pPr algn="ctr"/>
                      <a:r>
                        <a:rPr lang="en-US" sz="1400" dirty="0" smtClean="0">
                          <a:effectLst/>
                        </a:rPr>
                        <a:t>no</a:t>
                      </a:r>
                      <a:endParaRPr lang="en-US" sz="1400" dirty="0" smtClean="0">
                        <a:effectLst/>
                      </a:endParaRPr>
                    </a:p>
                  </a:txBody>
                  <a:tcPr marL="66675" marR="66675" marT="38100" marB="38100" anchor="ctr"/>
                </a:tc>
                <a:tc>
                  <a:txBody>
                    <a:bodyPr/>
                    <a:lstStyle/>
                    <a:p>
                      <a:pPr algn="ctr"/>
                      <a:r>
                        <a:rPr lang="zh-CN" altLang="en-US" sz="1400" dirty="0" smtClean="0">
                          <a:effectLst/>
                        </a:rPr>
                        <a:t>大风</a:t>
                      </a:r>
                      <a:endParaRPr lang="zh-CN" altLang="en-US" sz="1400" dirty="0" smtClean="0">
                        <a:effectLst/>
                      </a:endParaRPr>
                    </a:p>
                  </a:txBody>
                  <a:tcPr marL="66675" marR="66675" marT="38100" marB="38100" anchor="ctr"/>
                </a:tc>
                <a:tc>
                  <a:txBody>
                    <a:bodyPr/>
                    <a:lstStyle/>
                    <a:p>
                      <a:pPr algn="ctr"/>
                      <a:r>
                        <a:rPr lang="en-US" sz="1400" dirty="0">
                          <a:solidFill>
                            <a:schemeClr val="tx1"/>
                          </a:solidFill>
                          <a:effectLst/>
                          <a:highlight>
                            <a:srgbClr val="00FF00"/>
                          </a:highlight>
                        </a:rPr>
                        <a:t>yes</a:t>
                      </a:r>
                      <a:endParaRPr lang="en-US" sz="1400" dirty="0">
                        <a:solidFill>
                          <a:schemeClr val="tx1"/>
                        </a:solidFill>
                        <a:effectLst/>
                        <a:highlight>
                          <a:srgbClr val="00FF00"/>
                        </a:highlight>
                      </a:endParaRPr>
                    </a:p>
                  </a:txBody>
                  <a:tcPr marL="66675" marR="66675" marT="38100" marB="38100" anchor="ctr"/>
                </a:tc>
              </a:tr>
              <a:tr h="289560">
                <a:tc>
                  <a:txBody>
                    <a:bodyPr/>
                    <a:lstStyle/>
                    <a:p>
                      <a:pPr algn="ctr"/>
                      <a:r>
                        <a:rPr lang="zh-CN" altLang="en-US" sz="1400" dirty="0" smtClean="0">
                          <a:effectLst/>
                        </a:rPr>
                        <a:t>冬天</a:t>
                      </a:r>
                      <a:endParaRPr lang="zh-CN" altLang="en-US" sz="1400" dirty="0" smtClean="0">
                        <a:effectLst/>
                      </a:endParaRPr>
                    </a:p>
                  </a:txBody>
                  <a:tcPr marL="66675" marR="66675" marT="38100" marB="38100" anchor="ctr"/>
                </a:tc>
                <a:tc>
                  <a:txBody>
                    <a:bodyPr/>
                    <a:lstStyle/>
                    <a:p>
                      <a:pPr algn="ctr"/>
                      <a:r>
                        <a:rPr lang="en-US" sz="1400">
                          <a:effectLst/>
                        </a:rPr>
                        <a:t>no</a:t>
                      </a:r>
                      <a:endParaRPr lang="en-US" sz="1400">
                        <a:effectLst/>
                      </a:endParaRPr>
                    </a:p>
                  </a:txBody>
                  <a:tcPr marL="66675" marR="66675" marT="38100" marB="38100" anchor="ctr"/>
                </a:tc>
                <a:tc>
                  <a:txBody>
                    <a:bodyPr/>
                    <a:lstStyle/>
                    <a:p>
                      <a:pPr algn="ctr"/>
                      <a:r>
                        <a:rPr lang="zh-CN" altLang="en-US" sz="1400" dirty="0" smtClean="0">
                          <a:effectLst/>
                        </a:rPr>
                        <a:t>无风</a:t>
                      </a:r>
                      <a:endParaRPr lang="zh-CN" altLang="en-US" sz="1400" dirty="0" smtClean="0">
                        <a:effectLst/>
                      </a:endParaRPr>
                    </a:p>
                  </a:txBody>
                  <a:tcPr marL="66675" marR="66675" marT="38100" marB="38100" anchor="ctr"/>
                </a:tc>
                <a:tc>
                  <a:txBody>
                    <a:bodyPr/>
                    <a:lstStyle/>
                    <a:p>
                      <a:pPr algn="ctr"/>
                      <a:r>
                        <a:rPr lang="en-US" sz="1400" dirty="0">
                          <a:solidFill>
                            <a:schemeClr val="tx1"/>
                          </a:solidFill>
                          <a:effectLst/>
                          <a:highlight>
                            <a:srgbClr val="00FF00"/>
                          </a:highlight>
                        </a:rPr>
                        <a:t>yes</a:t>
                      </a:r>
                      <a:endParaRPr lang="en-US" sz="1400" dirty="0">
                        <a:solidFill>
                          <a:schemeClr val="tx1"/>
                        </a:solidFill>
                        <a:effectLst/>
                        <a:highlight>
                          <a:srgbClr val="00FF00"/>
                        </a:highlight>
                      </a:endParaRPr>
                    </a:p>
                  </a:txBody>
                  <a:tcPr marL="66675" marR="66675" marT="38100" marB="38100" anchor="ctr"/>
                </a:tc>
              </a:tr>
              <a:tr h="289560">
                <a:tc>
                  <a:txBody>
                    <a:bodyPr/>
                    <a:lstStyle/>
                    <a:p>
                      <a:pPr algn="ctr"/>
                      <a:r>
                        <a:rPr lang="zh-CN" altLang="en-US" sz="1400" dirty="0" smtClean="0">
                          <a:effectLst/>
                        </a:rPr>
                        <a:t>春天</a:t>
                      </a:r>
                      <a:endParaRPr lang="zh-CN" altLang="en-US" sz="1400" dirty="0" smtClean="0">
                        <a:effectLst/>
                      </a:endParaRPr>
                    </a:p>
                  </a:txBody>
                  <a:tcPr marL="66675" marR="66675" marT="38100" marB="38100" anchor="ctr"/>
                </a:tc>
                <a:tc>
                  <a:txBody>
                    <a:bodyPr/>
                    <a:lstStyle/>
                    <a:p>
                      <a:pPr algn="ctr"/>
                      <a:r>
                        <a:rPr lang="en-US" sz="1400">
                          <a:effectLst/>
                        </a:rPr>
                        <a:t>yes</a:t>
                      </a:r>
                      <a:endParaRPr lang="en-US" sz="1400">
                        <a:effectLst/>
                      </a:endParaRPr>
                    </a:p>
                  </a:txBody>
                  <a:tcPr marL="66675" marR="66675" marT="38100" marB="38100" anchor="ctr"/>
                </a:tc>
                <a:tc>
                  <a:txBody>
                    <a:bodyPr/>
                    <a:lstStyle/>
                    <a:p>
                      <a:pPr algn="ctr"/>
                      <a:r>
                        <a:rPr lang="zh-CN" altLang="en-US" sz="1400" dirty="0" smtClean="0">
                          <a:effectLst/>
                        </a:rPr>
                        <a:t>无风</a:t>
                      </a:r>
                      <a:endParaRPr lang="zh-CN" altLang="en-US" sz="1400" dirty="0" smtClean="0">
                        <a:effectLst/>
                      </a:endParaRPr>
                    </a:p>
                  </a:txBody>
                  <a:tcPr marL="66675" marR="66675" marT="38100" marB="38100" anchor="ctr"/>
                </a:tc>
                <a:tc>
                  <a:txBody>
                    <a:bodyPr/>
                    <a:lstStyle/>
                    <a:p>
                      <a:pPr algn="ctr"/>
                      <a:r>
                        <a:rPr lang="en-US" sz="1400" dirty="0">
                          <a:effectLst/>
                          <a:highlight>
                            <a:srgbClr val="FFFF00"/>
                          </a:highlight>
                        </a:rPr>
                        <a:t>no</a:t>
                      </a:r>
                      <a:endParaRPr lang="en-US" sz="1400" dirty="0">
                        <a:effectLst/>
                        <a:highlight>
                          <a:srgbClr val="FFFF00"/>
                        </a:highlight>
                      </a:endParaRPr>
                    </a:p>
                  </a:txBody>
                  <a:tcPr marL="66675" marR="66675" marT="38100" marB="38100" anchor="ctr"/>
                </a:tc>
              </a:tr>
              <a:tr h="289560">
                <a:tc>
                  <a:txBody>
                    <a:bodyPr/>
                    <a:lstStyle/>
                    <a:p>
                      <a:pPr algn="ctr"/>
                      <a:r>
                        <a:rPr lang="zh-CN" altLang="en-US" sz="1400" dirty="0" smtClean="0">
                          <a:effectLst/>
                        </a:rPr>
                        <a:t>夏天</a:t>
                      </a:r>
                      <a:endParaRPr lang="zh-CN" altLang="en-US" sz="1400" dirty="0" smtClean="0">
                        <a:effectLst/>
                      </a:endParaRPr>
                    </a:p>
                  </a:txBody>
                  <a:tcPr marL="66675" marR="66675" marT="38100" marB="38100" anchor="ctr"/>
                </a:tc>
                <a:tc>
                  <a:txBody>
                    <a:bodyPr/>
                    <a:lstStyle/>
                    <a:p>
                      <a:pPr algn="ctr"/>
                      <a:r>
                        <a:rPr lang="en-US" sz="1400">
                          <a:effectLst/>
                        </a:rPr>
                        <a:t>yes</a:t>
                      </a:r>
                      <a:endParaRPr lang="en-US" sz="1400">
                        <a:effectLst/>
                      </a:endParaRPr>
                    </a:p>
                  </a:txBody>
                  <a:tcPr marL="66675" marR="66675" marT="38100" marB="38100" anchor="ctr"/>
                </a:tc>
                <a:tc>
                  <a:txBody>
                    <a:bodyPr/>
                    <a:lstStyle/>
                    <a:p>
                      <a:pPr algn="ctr"/>
                      <a:r>
                        <a:rPr lang="zh-CN" altLang="en-US" sz="1400" dirty="0" smtClean="0">
                          <a:effectLst/>
                        </a:rPr>
                        <a:t>微风</a:t>
                      </a:r>
                      <a:endParaRPr lang="zh-CN" altLang="en-US" sz="1400" dirty="0" smtClean="0">
                        <a:effectLst/>
                      </a:endParaRPr>
                    </a:p>
                  </a:txBody>
                  <a:tcPr marL="66675" marR="66675" marT="38100" marB="38100" anchor="ctr"/>
                </a:tc>
                <a:tc>
                  <a:txBody>
                    <a:bodyPr/>
                    <a:lstStyle/>
                    <a:p>
                      <a:pPr algn="ctr"/>
                      <a:r>
                        <a:rPr lang="en-US" sz="1400" dirty="0">
                          <a:effectLst/>
                          <a:highlight>
                            <a:srgbClr val="FFFF00"/>
                          </a:highlight>
                        </a:rPr>
                        <a:t>no</a:t>
                      </a:r>
                      <a:endParaRPr lang="en-US" sz="1400" dirty="0">
                        <a:effectLst/>
                        <a:highlight>
                          <a:srgbClr val="FFFF00"/>
                        </a:highlight>
                      </a:endParaRPr>
                    </a:p>
                  </a:txBody>
                  <a:tcPr marL="66675" marR="66675" marT="38100" marB="38100" anchor="ctr"/>
                </a:tc>
              </a:tr>
              <a:tr h="2895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400" dirty="0" smtClean="0">
                          <a:effectLst/>
                        </a:rPr>
                        <a:t>夏天</a:t>
                      </a:r>
                      <a:endParaRPr lang="zh-CN" altLang="en-US" sz="1400" dirty="0" smtClean="0">
                        <a:effectLst/>
                      </a:endParaRPr>
                    </a:p>
                  </a:txBody>
                  <a:tcPr marL="66675" marR="66675" marT="38100" marB="38100" anchor="ctr"/>
                </a:tc>
                <a:tc>
                  <a:txBody>
                    <a:bodyPr/>
                    <a:lstStyle/>
                    <a:p>
                      <a:pPr algn="ctr"/>
                      <a:r>
                        <a:rPr lang="en-US" sz="1400">
                          <a:effectLst/>
                        </a:rPr>
                        <a:t>no</a:t>
                      </a:r>
                      <a:endParaRPr lang="en-US" sz="1400">
                        <a:effectLst/>
                      </a:endParaRPr>
                    </a:p>
                  </a:txBody>
                  <a:tcPr marL="66675" marR="66675" marT="38100" marB="38100" anchor="ctr"/>
                </a:tc>
                <a:tc>
                  <a:txBody>
                    <a:bodyPr/>
                    <a:lstStyle/>
                    <a:p>
                      <a:pPr algn="ctr"/>
                      <a:r>
                        <a:rPr lang="zh-CN" altLang="en-US" sz="1400" dirty="0" smtClean="0">
                          <a:effectLst/>
                        </a:rPr>
                        <a:t>大风</a:t>
                      </a:r>
                      <a:endParaRPr lang="zh-CN" altLang="en-US" sz="1400" dirty="0" smtClean="0">
                        <a:effectLst/>
                      </a:endParaRPr>
                    </a:p>
                  </a:txBody>
                  <a:tcPr marL="66675" marR="66675" marT="38100" marB="38100" anchor="ctr"/>
                </a:tc>
                <a:tc>
                  <a:txBody>
                    <a:bodyPr/>
                    <a:lstStyle/>
                    <a:p>
                      <a:pPr algn="ctr"/>
                      <a:r>
                        <a:rPr lang="en-US" sz="1400" dirty="0">
                          <a:effectLst/>
                          <a:highlight>
                            <a:srgbClr val="FFFF00"/>
                          </a:highlight>
                        </a:rPr>
                        <a:t>no</a:t>
                      </a:r>
                      <a:endParaRPr lang="en-US" sz="1400" dirty="0">
                        <a:effectLst/>
                        <a:highlight>
                          <a:srgbClr val="FFFF00"/>
                        </a:highlight>
                      </a:endParaRPr>
                    </a:p>
                  </a:txBody>
                  <a:tcPr marL="66675" marR="66675" marT="38100" marB="38100" anchor="ctr"/>
                </a:tc>
              </a:tr>
              <a:tr h="289560">
                <a:tc>
                  <a:txBody>
                    <a:bodyPr/>
                    <a:lstStyle/>
                    <a:p>
                      <a:pPr algn="ctr"/>
                      <a:r>
                        <a:rPr lang="zh-CN" altLang="en-US" sz="1400" dirty="0" smtClean="0">
                          <a:effectLst/>
                        </a:rPr>
                        <a:t>秋天</a:t>
                      </a:r>
                      <a:endParaRPr lang="zh-CN" altLang="en-US" sz="1400" dirty="0" smtClean="0">
                        <a:effectLst/>
                      </a:endParaRPr>
                    </a:p>
                  </a:txBody>
                  <a:tcPr marL="66675" marR="66675" marT="38100" marB="38100" anchor="ctr"/>
                </a:tc>
                <a:tc>
                  <a:txBody>
                    <a:bodyPr/>
                    <a:lstStyle/>
                    <a:p>
                      <a:pPr algn="ctr"/>
                      <a:r>
                        <a:rPr lang="en-US" sz="1400" dirty="0">
                          <a:effectLst/>
                        </a:rPr>
                        <a:t>yes</a:t>
                      </a:r>
                      <a:endParaRPr lang="en-US" sz="1400" dirty="0">
                        <a:effectLst/>
                      </a:endParaRPr>
                    </a:p>
                  </a:txBody>
                  <a:tcPr marL="66675" marR="66675" marT="38100" marB="38100" anchor="ctr"/>
                </a:tc>
                <a:tc>
                  <a:txBody>
                    <a:bodyPr/>
                    <a:lstStyle/>
                    <a:p>
                      <a:pPr algn="ctr"/>
                      <a:r>
                        <a:rPr lang="zh-CN" altLang="en-US" sz="1400" dirty="0" smtClean="0">
                          <a:effectLst/>
                        </a:rPr>
                        <a:t>大风</a:t>
                      </a:r>
                      <a:endParaRPr lang="zh-CN" altLang="en-US" sz="1400" dirty="0" smtClean="0">
                        <a:effectLst/>
                      </a:endParaRPr>
                    </a:p>
                  </a:txBody>
                  <a:tcPr marL="66675" marR="66675" marT="38100" marB="38100" anchor="ctr"/>
                </a:tc>
                <a:tc>
                  <a:txBody>
                    <a:bodyPr/>
                    <a:lstStyle/>
                    <a:p>
                      <a:pPr algn="ctr"/>
                      <a:r>
                        <a:rPr lang="en-US" sz="1400" dirty="0">
                          <a:effectLst/>
                          <a:highlight>
                            <a:srgbClr val="FFFF00"/>
                          </a:highlight>
                        </a:rPr>
                        <a:t>no</a:t>
                      </a:r>
                      <a:endParaRPr lang="en-US" sz="1400" dirty="0">
                        <a:effectLst/>
                        <a:highlight>
                          <a:srgbClr val="FFFF00"/>
                        </a:highlight>
                      </a:endParaRPr>
                    </a:p>
                  </a:txBody>
                  <a:tcPr marL="66675" marR="66675" marT="38100" marB="38100" anchor="ct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200025" y="988060"/>
                <a:ext cx="9917430" cy="1708785"/>
              </a:xfrm>
            </p:spPr>
            <p:txBody>
              <a:bodyPr/>
              <a:lstStyle/>
              <a:p>
                <a:pPr>
                  <a:buFont typeface="Wingdings" panose="05000000000000000000" pitchFamily="2" charset="2"/>
                  <a:buChar char="Ø"/>
                  <a:defRPr/>
                </a:pPr>
                <a:r>
                  <a:rPr lang="zh-CN" altLang="en-US" b="0" dirty="0" smtClean="0"/>
                  <a:t>现在计算的信息熵是对整个数据集当前状态的不确定性的度量，而这种不确定性是由“是否赖床”、“接受的时间”以及“是否愿意接受8点的决策”共同影响的。这些因素共同定义了数据的分布和最终的决策树节点的纯净度。每个条件（赖床、时间、决策）都可能对信息熵有贡献，而计算结果</a:t>
                </a:r>
                <a14:m>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zh-CN" altLang="en-US" i="1">
                            <a:latin typeface="Cambria Math" panose="02040503050406030204" pitchFamily="18" charset="0"/>
                          </a:rPr>
                          <m:t>赖床</m:t>
                        </m:r>
                      </m:e>
                    </m:d>
                  </m:oMath>
                </a14:m>
                <a:r>
                  <a:rPr lang="zh-CN" altLang="en-US" b="0" dirty="0" smtClean="0"/>
                  <a:t>=0.</a:t>
                </a:r>
                <a:r>
                  <a:rPr lang="en-US" altLang="zh-CN" b="0" dirty="0" smtClean="0"/>
                  <a:t>92</a:t>
                </a:r>
                <a:r>
                  <a:rPr lang="zh-CN" altLang="en-US" b="0" dirty="0" smtClean="0"/>
                  <a:t>反映的是考虑所有这些条件后整体数据集的混乱程度。</a:t>
                </a:r>
                <a:endParaRPr lang="zh-CN" altLang="en-US" b="0" dirty="0" smtClean="0"/>
              </a:p>
            </p:txBody>
          </p:sp>
        </mc:Choice>
        <mc:Fallback>
          <p:sp>
            <p:nvSpPr>
              <p:cNvPr id="2" name="内容占位符 1"/>
              <p:cNvSpPr>
                <a:spLocks noRot="1" noChangeAspect="1" noMove="1" noResize="1" noEditPoints="1" noAdjustHandles="1" noChangeArrowheads="1" noChangeShapeType="1" noTextEdit="1"/>
              </p:cNvSpPr>
              <p:nvPr>
                <p:ph idx="1"/>
              </p:nvPr>
            </p:nvSpPr>
            <p:spPr>
              <a:xfrm>
                <a:off x="200025" y="988060"/>
                <a:ext cx="9917430" cy="1708785"/>
              </a:xfrm>
              <a:blipFill rotWithShape="1">
                <a:blip r:embed="rId1"/>
                <a:stretch>
                  <a:fillRect/>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zh-CN" altLang="en-US" dirty="0" smtClean="0"/>
              <a:t>信息熵</a:t>
            </a:r>
            <a:endParaRPr lang="zh-CN" alt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23863" y="1127760"/>
                <a:ext cx="11107737" cy="4338638"/>
              </a:xfrm>
            </p:spPr>
            <p:txBody>
              <a:bodyPr/>
              <a:lstStyle/>
              <a:p>
                <a:pPr>
                  <a:lnSpc>
                    <a:spcPct val="150000"/>
                  </a:lnSpc>
                  <a:buFont typeface="Wingdings" panose="05000000000000000000" pitchFamily="2" charset="2"/>
                  <a:buChar char="Ø"/>
                  <a:defRPr/>
                </a:pPr>
                <a:r>
                  <a:rPr lang="zh-CN" altLang="en-US" sz="1800" b="0" dirty="0" smtClean="0"/>
                  <a:t>风力情况下赖床的信息熵（</a:t>
                </a:r>
                <a:r>
                  <a:rPr lang="zh-CN" altLang="en-US" sz="1800" b="0" dirty="0" smtClean="0">
                    <a:solidFill>
                      <a:srgbClr val="FF0000"/>
                    </a:solidFill>
                  </a:rPr>
                  <a:t>条件熵</a:t>
                </a:r>
                <a:r>
                  <a:rPr lang="zh-CN" altLang="en-US" sz="1800" b="0" dirty="0" smtClean="0"/>
                  <a:t>）：</a:t>
                </a:r>
                <a:endParaRPr lang="en-US" altLang="zh-CN" sz="1800" b="0" dirty="0" smtClean="0"/>
              </a:p>
              <a:p>
                <a:pPr lvl="1">
                  <a:lnSpc>
                    <a:spcPct val="150000"/>
                  </a:lnSpc>
                  <a:buFont typeface="Arial" panose="020B0604020202020204" pitchFamily="34" charset="0"/>
                  <a:buChar char="•"/>
                  <a:defRPr/>
                </a:pPr>
                <a:r>
                  <a:rPr lang="zh-CN" altLang="en-US" sz="1800" b="0" dirty="0" smtClean="0"/>
                  <a:t>每种风力下对应的赖床情况（右表）</a:t>
                </a:r>
                <a:r>
                  <a:rPr lang="zh-CN" altLang="en-US" sz="1800" dirty="0" smtClean="0"/>
                  <a:t>：</a:t>
                </a:r>
                <a:endParaRPr lang="en-US" altLang="zh-CN" sz="1800" dirty="0" smtClean="0"/>
              </a:p>
              <a:p>
                <a:pPr lvl="1">
                  <a:lnSpc>
                    <a:spcPct val="150000"/>
                  </a:lnSpc>
                  <a:buFont typeface="Arial" panose="020B0604020202020204" pitchFamily="34" charset="0"/>
                  <a:buChar char="•"/>
                  <a:defRPr/>
                </a:pPr>
                <a:r>
                  <a:rPr lang="en-US" altLang="zh-CN" sz="1800" dirty="0" smtClean="0"/>
                  <a:t>p</a:t>
                </a:r>
                <a:r>
                  <a:rPr lang="en-US" sz="1800" baseline="-25000" dirty="0"/>
                  <a:t>0</a:t>
                </a:r>
                <a:r>
                  <a:rPr lang="en-US" altLang="zh-CN" sz="1800" dirty="0"/>
                  <a:t> = </a:t>
                </a:r>
                <a:r>
                  <a:rPr lang="en-US" altLang="zh-CN" sz="1800" dirty="0" smtClean="0"/>
                  <a:t>3 </a:t>
                </a:r>
                <a:r>
                  <a:rPr lang="en-US" altLang="zh-CN" sz="1800" dirty="0"/>
                  <a:t>/ </a:t>
                </a:r>
                <a:r>
                  <a:rPr lang="en-US" altLang="zh-CN" sz="1800" dirty="0" smtClean="0"/>
                  <a:t>4</a:t>
                </a:r>
                <a:r>
                  <a:rPr lang="zh-CN" altLang="en-US" sz="1800" dirty="0" smtClean="0"/>
                  <a:t>，</a:t>
                </a:r>
                <a:r>
                  <a:rPr lang="en-US" altLang="zh-CN" sz="1800" dirty="0"/>
                  <a:t>p</a:t>
                </a:r>
                <a:r>
                  <a:rPr lang="en-US" sz="1800" baseline="-25000" dirty="0"/>
                  <a:t>1</a:t>
                </a:r>
                <a:r>
                  <a:rPr lang="en-US" altLang="zh-CN" sz="1800" dirty="0"/>
                  <a:t> = </a:t>
                </a:r>
                <a:r>
                  <a:rPr lang="en-US" altLang="zh-CN" sz="1800" dirty="0" smtClean="0"/>
                  <a:t>1 </a:t>
                </a:r>
                <a:r>
                  <a:rPr lang="en-US" altLang="zh-CN" sz="1800" dirty="0"/>
                  <a:t>/ </a:t>
                </a:r>
                <a:r>
                  <a:rPr lang="en-US" altLang="zh-CN" sz="1800" dirty="0" smtClean="0"/>
                  <a:t>4.</a:t>
                </a:r>
                <a:endParaRPr lang="en-US" altLang="zh-CN" sz="1800" dirty="0" smtClean="0"/>
              </a:p>
              <a:p>
                <a:pPr lvl="1">
                  <a:lnSpc>
                    <a:spcPct val="150000"/>
                  </a:lnSpc>
                  <a:buFont typeface="Arial" panose="020B0604020202020204" pitchFamily="34" charset="0"/>
                  <a:buChar char="•"/>
                  <a:defRPr/>
                </a:pPr>
                <a:r>
                  <a:rPr lang="zh-CN" altLang="en-US" sz="1800" dirty="0" smtClean="0">
                    <a:cs typeface="+mn-ea"/>
                    <a:sym typeface="+mn-ea"/>
                  </a:rPr>
                  <a:t>信息熵：</a:t>
                </a:r>
                <a:endParaRPr lang="zh-CN" altLang="en-US" sz="1800" dirty="0" smtClean="0">
                  <a:cs typeface="+mn-ea"/>
                  <a:sym typeface="+mn-ea"/>
                </a:endParaRPr>
              </a:p>
              <a:p>
                <a:pPr lvl="2">
                  <a:lnSpc>
                    <a:spcPct val="150000"/>
                  </a:lnSpc>
                  <a:buFont typeface="Arial" panose="020B0604020202020204" pitchFamily="34" charset="0"/>
                  <a:buChar char="•"/>
                  <a:defRPr/>
                </a:pP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𝐻</m:t>
                        </m:r>
                      </m:e>
                      <m:sub>
                        <m:r>
                          <a:rPr lang="zh-CN" altLang="en-US" sz="1800" i="1">
                            <a:latin typeface="Cambria Math" panose="02040503050406030204" pitchFamily="18" charset="0"/>
                          </a:rPr>
                          <m:t>无风</m:t>
                        </m:r>
                      </m:sub>
                    </m:sSub>
                    <m:d>
                      <m:dPr>
                        <m:ctrlPr>
                          <a:rPr lang="en-US" altLang="zh-CN" sz="1800" b="0" i="1" smtClean="0">
                            <a:latin typeface="Cambria Math" panose="02040503050406030204" pitchFamily="18" charset="0"/>
                          </a:rPr>
                        </m:ctrlPr>
                      </m:dPr>
                      <m:e>
                        <m:r>
                          <a:rPr lang="zh-CN" altLang="en-US" sz="1800" i="1">
                            <a:latin typeface="Cambria Math" panose="02040503050406030204" pitchFamily="18" charset="0"/>
                          </a:rPr>
                          <m:t>赖床</m:t>
                        </m:r>
                      </m:e>
                    </m:d>
                    <m:r>
                      <a:rPr lang="en-US" altLang="zh-CN" sz="1800" i="1">
                        <a:latin typeface="Cambria Math" panose="02040503050406030204" pitchFamily="18" charset="0"/>
                      </a:rPr>
                      <m:t>=</m:t>
                    </m:r>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3</m:t>
                            </m:r>
                          </m:num>
                          <m:den>
                            <m:r>
                              <a:rPr lang="en-US" altLang="zh-CN" sz="1800" b="0" i="1" smtClean="0">
                                <a:latin typeface="Cambria Math" panose="02040503050406030204" pitchFamily="18" charset="0"/>
                              </a:rPr>
                              <m:t>4</m:t>
                            </m:r>
                          </m:den>
                        </m:f>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log</m:t>
                            </m:r>
                          </m:fName>
                          <m:e>
                            <m:f>
                              <m:fPr>
                                <m:ctrlPr>
                                  <a:rPr lang="en-US" altLang="zh-CN" sz="1800" i="1">
                                    <a:latin typeface="Cambria Math" panose="02040503050406030204" pitchFamily="18" charset="0"/>
                                  </a:rPr>
                                </m:ctrlPr>
                              </m:fPr>
                              <m:num>
                                <m:r>
                                  <a:rPr lang="en-US" altLang="zh-CN" sz="1800" i="1">
                                    <a:latin typeface="Cambria Math" panose="02040503050406030204" pitchFamily="18" charset="0"/>
                                  </a:rPr>
                                  <m:t>3</m:t>
                                </m:r>
                              </m:num>
                              <m:den>
                                <m:r>
                                  <a:rPr lang="en-US" altLang="zh-CN" sz="1800" i="1">
                                    <a:latin typeface="Cambria Math" panose="02040503050406030204" pitchFamily="18" charset="0"/>
                                  </a:rPr>
                                  <m:t>4</m:t>
                                </m:r>
                              </m:den>
                            </m:f>
                          </m:e>
                        </m:func>
                        <m:r>
                          <a:rPr lang="en-US" altLang="zh-CN" sz="1800" b="0" i="1" smtClean="0">
                            <a:latin typeface="Cambria Math" panose="02040503050406030204" pitchFamily="18" charset="0"/>
                          </a:rPr>
                          <m:t>+</m:t>
                        </m:r>
                        <m:f>
                          <m:fPr>
                            <m:ctrlPr>
                              <a:rPr lang="en-US" altLang="zh-CN" sz="1800" i="1">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i="1">
                                <a:latin typeface="Cambria Math" panose="02040503050406030204" pitchFamily="18" charset="0"/>
                              </a:rPr>
                              <m:t>4</m:t>
                            </m:r>
                          </m:den>
                        </m:f>
                        <m:r>
                          <a:rPr lang="en-US" altLang="zh-CN" sz="1800" i="1">
                            <a:latin typeface="Cambria Math" panose="02040503050406030204" pitchFamily="18" charset="0"/>
                          </a:rPr>
                          <m:t>∗</m:t>
                        </m:r>
                        <m:func>
                          <m:funcPr>
                            <m:ctrlPr>
                              <a:rPr lang="en-US" altLang="zh-CN" sz="1800" i="1">
                                <a:latin typeface="Cambria Math" panose="02040503050406030204" pitchFamily="18" charset="0"/>
                              </a:rPr>
                            </m:ctrlPr>
                          </m:funcPr>
                          <m:fName>
                            <m:r>
                              <m:rPr>
                                <m:sty m:val="p"/>
                              </m:rPr>
                              <a:rPr lang="en-US" altLang="zh-CN" sz="1800">
                                <a:latin typeface="Cambria Math" panose="02040503050406030204" pitchFamily="18" charset="0"/>
                              </a:rPr>
                              <m:t>log</m:t>
                            </m:r>
                          </m:fName>
                          <m:e>
                            <m:f>
                              <m:fPr>
                                <m:ctrlPr>
                                  <a:rPr lang="en-US" altLang="zh-CN" sz="1800" i="1">
                                    <a:latin typeface="Cambria Math" panose="02040503050406030204" pitchFamily="18" charset="0"/>
                                  </a:rPr>
                                </m:ctrlPr>
                              </m:fPr>
                              <m:num>
                                <m:r>
                                  <a:rPr lang="en-US" altLang="zh-CN" sz="1800" b="0" i="1" smtClean="0">
                                    <a:latin typeface="Cambria Math" panose="02040503050406030204" pitchFamily="18" charset="0"/>
                                  </a:rPr>
                                  <m:t>1</m:t>
                                </m:r>
                              </m:num>
                              <m:den>
                                <m:r>
                                  <a:rPr lang="en-US" altLang="zh-CN" sz="1800" i="1">
                                    <a:latin typeface="Cambria Math" panose="02040503050406030204" pitchFamily="18" charset="0"/>
                                  </a:rPr>
                                  <m:t>4</m:t>
                                </m:r>
                              </m:den>
                            </m:f>
                          </m:e>
                        </m:func>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811</m:t>
                    </m:r>
                  </m:oMath>
                </a14:m>
                <a:endParaRPr lang="en-US" altLang="zh-CN" sz="1800" b="0" i="1" smtClean="0">
                  <a:latin typeface="Cambria Math" panose="02040503050406030204" pitchFamily="18" charset="0"/>
                </a:endParaRPr>
              </a:p>
              <a:p>
                <a:pPr lvl="2">
                  <a:lnSpc>
                    <a:spcPct val="150000"/>
                  </a:lnSpc>
                  <a:buFont typeface="Arial" panose="020B0604020202020204" pitchFamily="34" charset="0"/>
                  <a:buChar char="•"/>
                  <a:defRPr/>
                </a:pP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𝐻</m:t>
                        </m:r>
                      </m:e>
                      <m:sub>
                        <m:r>
                          <a:rPr lang="zh-CN" altLang="en-US" sz="1800" i="1" smtClean="0">
                            <a:latin typeface="Cambria Math" panose="02040503050406030204" pitchFamily="18" charset="0"/>
                          </a:rPr>
                          <m:t>微</m:t>
                        </m:r>
                        <m:r>
                          <a:rPr lang="zh-CN" altLang="en-US" sz="1800" i="1">
                            <a:latin typeface="Cambria Math" panose="02040503050406030204" pitchFamily="18" charset="0"/>
                          </a:rPr>
                          <m:t>风</m:t>
                        </m:r>
                      </m:sub>
                    </m:sSub>
                    <m:d>
                      <m:dPr>
                        <m:ctrlPr>
                          <a:rPr lang="en-US" altLang="zh-CN" sz="1800" i="1">
                            <a:latin typeface="Cambria Math" panose="02040503050406030204" pitchFamily="18" charset="0"/>
                          </a:rPr>
                        </m:ctrlPr>
                      </m:dPr>
                      <m:e>
                        <m:r>
                          <a:rPr lang="zh-CN" altLang="en-US" sz="1800" i="1">
                            <a:latin typeface="Cambria Math" panose="02040503050406030204" pitchFamily="18" charset="0"/>
                          </a:rPr>
                          <m:t>赖床</m:t>
                        </m:r>
                      </m:e>
                    </m:d>
                    <m:r>
                      <a:rPr lang="en-US" altLang="zh-CN" sz="1800" i="1">
                        <a:latin typeface="Cambria Math" panose="02040503050406030204" pitchFamily="18" charset="0"/>
                      </a:rPr>
                      <m:t>=</m:t>
                    </m:r>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722</m:t>
                    </m:r>
                  </m:oMath>
                </a14:m>
                <a:endParaRPr lang="en-US" altLang="zh-CN" sz="1800" b="0" dirty="0" smtClean="0"/>
              </a:p>
              <a:p>
                <a:pPr lvl="2">
                  <a:lnSpc>
                    <a:spcPct val="150000"/>
                  </a:lnSpc>
                  <a:buFont typeface="Arial" panose="020B0604020202020204" pitchFamily="34" charset="0"/>
                  <a:buChar char="•"/>
                  <a:defRPr/>
                </a:pP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𝐻</m:t>
                        </m:r>
                      </m:e>
                      <m:sub>
                        <m:r>
                          <a:rPr lang="zh-CN" altLang="en-US" sz="1800" i="1">
                            <a:latin typeface="Cambria Math" panose="02040503050406030204" pitchFamily="18" charset="0"/>
                          </a:rPr>
                          <m:t>大风</m:t>
                        </m:r>
                      </m:sub>
                    </m:sSub>
                    <m:d>
                      <m:dPr>
                        <m:ctrlPr>
                          <a:rPr lang="en-US" altLang="zh-CN" sz="1800" i="1">
                            <a:latin typeface="Cambria Math" panose="02040503050406030204" pitchFamily="18" charset="0"/>
                          </a:rPr>
                        </m:ctrlPr>
                      </m:dPr>
                      <m:e>
                        <m:r>
                          <a:rPr lang="zh-CN" altLang="en-US" sz="1800" i="1">
                            <a:latin typeface="Cambria Math" panose="02040503050406030204" pitchFamily="18" charset="0"/>
                          </a:rPr>
                          <m:t>赖床</m:t>
                        </m:r>
                      </m:e>
                    </m:d>
                    <m:r>
                      <a:rPr lang="en-US" altLang="zh-CN" sz="1800" i="1">
                        <a:latin typeface="Cambria Math" panose="02040503050406030204" pitchFamily="18" charset="0"/>
                      </a:rPr>
                      <m:t>=</m:t>
                    </m:r>
                    <m:r>
                      <a:rPr lang="en-US" altLang="zh-CN" sz="1800" i="1">
                        <a:latin typeface="Cambria Math" panose="02040503050406030204" pitchFamily="18" charset="0"/>
                      </a:rPr>
                      <m:t>0</m:t>
                    </m:r>
                    <m:r>
                      <a:rPr lang="en-US" altLang="zh-CN" sz="1800" i="1">
                        <a:latin typeface="Cambria Math" panose="02040503050406030204" pitchFamily="18" charset="0"/>
                      </a:rPr>
                      <m:t>.</m:t>
                    </m:r>
                    <m:r>
                      <a:rPr lang="en-US" altLang="zh-CN" sz="1800" b="0" i="1" smtClean="0">
                        <a:latin typeface="Cambria Math" panose="02040503050406030204" pitchFamily="18" charset="0"/>
                      </a:rPr>
                      <m:t>918</m:t>
                    </m:r>
                  </m:oMath>
                </a14:m>
                <a:endParaRPr lang="en-US" altLang="zh-CN" sz="1800" b="0" dirty="0" smtClean="0"/>
              </a:p>
              <a:p>
                <a:pPr lvl="2">
                  <a:lnSpc>
                    <a:spcPct val="150000"/>
                  </a:lnSpc>
                  <a:buFont typeface="Arial" panose="020B0604020202020204" pitchFamily="34" charset="0"/>
                  <a:buChar char="•"/>
                  <a:defRPr/>
                </a:pP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𝐻</m:t>
                        </m:r>
                      </m:e>
                      <m:sub>
                        <m:r>
                          <a:rPr lang="zh-CN" altLang="en-US" sz="1800" i="1">
                            <a:latin typeface="Cambria Math" panose="02040503050406030204" pitchFamily="18" charset="0"/>
                          </a:rPr>
                          <m:t>风力</m:t>
                        </m:r>
                      </m:sub>
                    </m:sSub>
                    <m:d>
                      <m:dPr>
                        <m:ctrlPr>
                          <a:rPr lang="en-US" altLang="zh-CN" sz="1800" i="1">
                            <a:latin typeface="Cambria Math" panose="02040503050406030204" pitchFamily="18" charset="0"/>
                          </a:rPr>
                        </m:ctrlPr>
                      </m:dPr>
                      <m:e>
                        <m:r>
                          <a:rPr lang="zh-CN" altLang="en-US" sz="1800" i="1">
                            <a:latin typeface="Cambria Math" panose="02040503050406030204" pitchFamily="18" charset="0"/>
                          </a:rPr>
                          <m:t>赖床</m:t>
                        </m:r>
                      </m:e>
                    </m:d>
                    <m:r>
                      <a:rPr lang="en-US" altLang="zh-CN" sz="1800" i="1">
                        <a:latin typeface="Cambria Math" panose="02040503050406030204" pitchFamily="18" charset="0"/>
                      </a:rPr>
                      <m:t>=</m:t>
                    </m:r>
                    <m:r>
                      <a:rPr lang="en-US" altLang="zh-CN" sz="1800" i="1">
                        <a:latin typeface="Cambria Math" panose="02040503050406030204" pitchFamily="18" charset="0"/>
                      </a:rPr>
                      <m:t>𝑝</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无风</m:t>
                        </m:r>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𝐻</m:t>
                        </m:r>
                      </m:e>
                      <m:sub>
                        <m:r>
                          <a:rPr lang="zh-CN" altLang="en-US" sz="1800" i="1">
                            <a:latin typeface="Cambria Math" panose="02040503050406030204" pitchFamily="18" charset="0"/>
                          </a:rPr>
                          <m:t>无风</m:t>
                        </m:r>
                      </m:sub>
                    </m:sSub>
                    <m:d>
                      <m:dPr>
                        <m:ctrlPr>
                          <a:rPr lang="en-US" altLang="zh-CN" sz="1800" i="1">
                            <a:latin typeface="Cambria Math" panose="02040503050406030204" pitchFamily="18" charset="0"/>
                          </a:rPr>
                        </m:ctrlPr>
                      </m:dPr>
                      <m:e>
                        <m:r>
                          <a:rPr lang="zh-CN" altLang="en-US" sz="1800" i="1">
                            <a:latin typeface="Cambria Math" panose="02040503050406030204" pitchFamily="18" charset="0"/>
                          </a:rPr>
                          <m:t>赖床</m:t>
                        </m:r>
                      </m:e>
                    </m:d>
                    <m:r>
                      <a:rPr lang="en-US" altLang="zh-CN" sz="1800" i="1">
                        <a:latin typeface="Cambria Math" panose="02040503050406030204" pitchFamily="18" charset="0"/>
                      </a:rPr>
                      <m:t>+</m:t>
                    </m:r>
                    <m:r>
                      <a:rPr lang="en-US" altLang="zh-CN" sz="1800" i="1">
                        <a:latin typeface="Cambria Math" panose="02040503050406030204" pitchFamily="18" charset="0"/>
                      </a:rPr>
                      <m:t>𝑝</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微风</m:t>
                        </m:r>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𝐻</m:t>
                        </m:r>
                      </m:e>
                      <m:sub>
                        <m:r>
                          <a:rPr lang="zh-CN" altLang="en-US" sz="1800" i="1">
                            <a:latin typeface="Cambria Math" panose="02040503050406030204" pitchFamily="18" charset="0"/>
                          </a:rPr>
                          <m:t>微风</m:t>
                        </m:r>
                      </m:sub>
                    </m:sSub>
                    <m:d>
                      <m:dPr>
                        <m:ctrlPr>
                          <a:rPr lang="en-US" altLang="zh-CN" sz="1800" i="1">
                            <a:latin typeface="Cambria Math" panose="02040503050406030204" pitchFamily="18" charset="0"/>
                          </a:rPr>
                        </m:ctrlPr>
                      </m:dPr>
                      <m:e>
                        <m:r>
                          <a:rPr lang="zh-CN" altLang="en-US" sz="1800" i="1">
                            <a:latin typeface="Cambria Math" panose="02040503050406030204" pitchFamily="18" charset="0"/>
                          </a:rPr>
                          <m:t>赖床</m:t>
                        </m:r>
                      </m:e>
                    </m:d>
                    <m:r>
                      <a:rPr lang="en-US" altLang="zh-CN" sz="1800" i="1">
                        <a:latin typeface="Cambria Math" panose="02040503050406030204" pitchFamily="18" charset="0"/>
                      </a:rPr>
                      <m:t>+</m:t>
                    </m:r>
                    <m:r>
                      <a:rPr lang="en-US" altLang="zh-CN" sz="1800" i="1">
                        <a:latin typeface="Cambria Math" panose="02040503050406030204" pitchFamily="18" charset="0"/>
                      </a:rPr>
                      <m:t>𝑝</m:t>
                    </m:r>
                    <m:d>
                      <m:dPr>
                        <m:ctrlPr>
                          <a:rPr lang="en-US" altLang="zh-CN" sz="1800" i="1">
                            <a:latin typeface="Cambria Math" panose="02040503050406030204" pitchFamily="18" charset="0"/>
                          </a:rPr>
                        </m:ctrlPr>
                      </m:dPr>
                      <m:e>
                        <m:r>
                          <a:rPr lang="zh-CN" altLang="en-US" sz="1800" i="1">
                            <a:latin typeface="Cambria Math" panose="02040503050406030204" pitchFamily="18" charset="0"/>
                          </a:rPr>
                          <m:t>大风</m:t>
                        </m:r>
                      </m:e>
                    </m:d>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𝐻</m:t>
                        </m:r>
                      </m:e>
                      <m:sub>
                        <m:r>
                          <a:rPr lang="zh-CN" altLang="en-US" sz="1800" i="1">
                            <a:latin typeface="Cambria Math" panose="02040503050406030204" pitchFamily="18" charset="0"/>
                          </a:rPr>
                          <m:t>大风</m:t>
                        </m:r>
                      </m:sub>
                    </m:sSub>
                    <m:d>
                      <m:dPr>
                        <m:ctrlPr>
                          <a:rPr lang="en-US" altLang="zh-CN" sz="1800" i="1">
                            <a:latin typeface="Cambria Math" panose="02040503050406030204" pitchFamily="18" charset="0"/>
                          </a:rPr>
                        </m:ctrlPr>
                      </m:dPr>
                      <m:e>
                        <m:r>
                          <a:rPr lang="zh-CN" altLang="en-US" sz="1800" i="1">
                            <a:latin typeface="Cambria Math" panose="02040503050406030204" pitchFamily="18" charset="0"/>
                          </a:rPr>
                          <m:t>赖床</m:t>
                        </m:r>
                      </m:e>
                    </m:d>
                    <m:r>
                      <a:rPr lang="en-US" altLang="zh-CN" sz="1800" i="1">
                        <a:latin typeface="Cambria Math" panose="02040503050406030204" pitchFamily="18" charset="0"/>
                      </a:rPr>
                      <m:t>=</m:t>
                    </m:r>
                    <m:r>
                      <a:rPr lang="en-US" altLang="zh-CN" sz="1800" b="0" i="1" smtClean="0">
                        <a:latin typeface="Cambria Math" panose="02040503050406030204" pitchFamily="18" charset="0"/>
                      </a:rPr>
                      <m:t>0</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801</m:t>
                    </m:r>
                  </m:oMath>
                </a14:m>
                <a:endParaRPr lang="en-US" altLang="zh-CN" sz="1800" b="0" dirty="0" smtClean="0"/>
              </a:p>
              <a:p>
                <a:pPr lvl="1">
                  <a:lnSpc>
                    <a:spcPct val="150000"/>
                  </a:lnSpc>
                  <a:buFont typeface="Arial" panose="020B0604020202020204" pitchFamily="34" charset="0"/>
                  <a:buChar char="•"/>
                  <a:defRPr/>
                </a:pPr>
                <a:endParaRPr lang="en-US" altLang="zh-CN" sz="1800" b="0" dirty="0" smtClean="0"/>
              </a:p>
              <a:p>
                <a:pPr>
                  <a:lnSpc>
                    <a:spcPct val="150000"/>
                  </a:lnSpc>
                  <a:buFont typeface="Wingdings" panose="05000000000000000000" pitchFamily="2" charset="2"/>
                  <a:buChar char="Ø"/>
                  <a:defRPr/>
                </a:pPr>
                <a:endParaRPr lang="en-US" altLang="zh-CN" sz="1800" b="0" dirty="0" smtClean="0"/>
              </a:p>
            </p:txBody>
          </p:sp>
        </mc:Choice>
        <mc:Fallback>
          <p:sp>
            <p:nvSpPr>
              <p:cNvPr id="2" name="内容占位符 1"/>
              <p:cNvSpPr>
                <a:spLocks noRot="1" noChangeAspect="1" noMove="1" noResize="1" noEditPoints="1" noAdjustHandles="1" noChangeArrowheads="1" noChangeShapeType="1" noTextEdit="1"/>
              </p:cNvSpPr>
              <p:nvPr>
                <p:ph idx="1"/>
              </p:nvPr>
            </p:nvSpPr>
            <p:spPr>
              <a:xfrm>
                <a:off x="423863" y="1127760"/>
                <a:ext cx="11107737" cy="4338638"/>
              </a:xfrm>
              <a:blipFill rotWithShape="1">
                <a:blip r:embed="rId1"/>
                <a:stretch>
                  <a:fillRect l="-3" b="-15243"/>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zh-CN" altLang="en-US" dirty="0" smtClean="0"/>
              <a:t>信息熵</a:t>
            </a:r>
            <a:endParaRPr lang="zh-CN" altLang="en-US" dirty="0" smtClean="0"/>
          </a:p>
        </p:txBody>
      </p:sp>
      <p:graphicFrame>
        <p:nvGraphicFramePr>
          <p:cNvPr id="5" name="表格 4"/>
          <p:cNvGraphicFramePr>
            <a:graphicFrameLocks noGrp="1"/>
          </p:cNvGraphicFramePr>
          <p:nvPr/>
        </p:nvGraphicFramePr>
        <p:xfrm>
          <a:off x="7255281" y="1083916"/>
          <a:ext cx="4697838" cy="2672334"/>
        </p:xfrm>
        <a:graphic>
          <a:graphicData uri="http://schemas.openxmlformats.org/drawingml/2006/table">
            <a:tbl>
              <a:tblPr firstRow="1" bandRow="1">
                <a:tableStyleId>{5C22544A-7EE6-4342-B048-85BDC9FD1C3A}</a:tableStyleId>
              </a:tblPr>
              <a:tblGrid>
                <a:gridCol w="1565946"/>
                <a:gridCol w="1565946"/>
                <a:gridCol w="1565946"/>
              </a:tblGrid>
              <a:tr h="370840">
                <a:tc gridSpan="3">
                  <a:txBody>
                    <a:bodyPr/>
                    <a:lstStyle/>
                    <a:p>
                      <a:pPr algn="ctr"/>
                      <a:r>
                        <a:rPr lang="zh-CN" altLang="en-US" dirty="0" smtClean="0"/>
                        <a:t>风力情况</a:t>
                      </a:r>
                      <a:endParaRPr lang="zh-CN" altLang="en-US" dirty="0"/>
                    </a:p>
                  </a:txBody>
                  <a:tcPr/>
                </a:tc>
                <a:tc hMerge="1">
                  <a:tcPr/>
                </a:tc>
                <a:tc hMerge="1">
                  <a:tcPr/>
                </a:tc>
              </a:tr>
              <a:tr h="370840">
                <a:tc>
                  <a:txBody>
                    <a:bodyPr/>
                    <a:lstStyle/>
                    <a:p>
                      <a:pPr algn="ctr"/>
                      <a:r>
                        <a:rPr lang="zh-CN" altLang="en-US" dirty="0" smtClean="0"/>
                        <a:t>无风</a:t>
                      </a:r>
                      <a:endParaRPr lang="zh-CN" altLang="en-US" dirty="0"/>
                    </a:p>
                  </a:txBody>
                  <a:tcPr/>
                </a:tc>
                <a:tc>
                  <a:txBody>
                    <a:bodyPr/>
                    <a:lstStyle/>
                    <a:p>
                      <a:pPr algn="ctr"/>
                      <a:r>
                        <a:rPr lang="zh-CN" altLang="en-US" dirty="0" smtClean="0"/>
                        <a:t>微风</a:t>
                      </a:r>
                      <a:endParaRPr lang="zh-CN" altLang="en-US" dirty="0"/>
                    </a:p>
                  </a:txBody>
                  <a:tcPr/>
                </a:tc>
                <a:tc>
                  <a:txBody>
                    <a:bodyPr/>
                    <a:lstStyle/>
                    <a:p>
                      <a:pPr algn="ctr"/>
                      <a:r>
                        <a:rPr lang="zh-CN" altLang="en-US" dirty="0" smtClean="0"/>
                        <a:t>大风</a:t>
                      </a:r>
                      <a:endParaRPr lang="zh-CN" altLang="en-US" dirty="0"/>
                    </a:p>
                  </a:txBody>
                  <a:tcPr/>
                </a:tc>
              </a:tr>
              <a:tr h="370840">
                <a:tc>
                  <a:txBody>
                    <a:bodyPr/>
                    <a:lstStyle/>
                    <a:p>
                      <a:pPr algn="ctr"/>
                      <a:r>
                        <a:rPr lang="en-US" altLang="zh-CN" dirty="0" smtClean="0"/>
                        <a:t>yes</a:t>
                      </a:r>
                      <a:endParaRPr lang="zh-CN" altLang="en-US" dirty="0"/>
                    </a:p>
                  </a:txBody>
                  <a:tcPr/>
                </a:tc>
                <a:tc>
                  <a:txBody>
                    <a:bodyPr/>
                    <a:lstStyle/>
                    <a:p>
                      <a:pPr algn="ctr"/>
                      <a:r>
                        <a:rPr lang="en-US" altLang="zh-CN" dirty="0" smtClean="0"/>
                        <a:t>yes</a:t>
                      </a:r>
                      <a:endParaRPr lang="zh-CN" altLang="en-US" dirty="0"/>
                    </a:p>
                  </a:txBody>
                  <a:tcPr/>
                </a:tc>
                <a:tc>
                  <a:txBody>
                    <a:bodyPr/>
                    <a:lstStyle/>
                    <a:p>
                      <a:pPr algn="ctr"/>
                      <a:r>
                        <a:rPr lang="en-US" altLang="zh-CN" dirty="0" smtClean="0"/>
                        <a:t>yes</a:t>
                      </a:r>
                      <a:endParaRPr lang="zh-CN" altLang="en-US" dirty="0"/>
                    </a:p>
                  </a:txBody>
                  <a:tcPr/>
                </a:tc>
              </a:tr>
              <a:tr h="370840">
                <a:tc>
                  <a:txBody>
                    <a:bodyPr/>
                    <a:lstStyle/>
                    <a:p>
                      <a:pPr algn="ctr"/>
                      <a:r>
                        <a:rPr lang="en-US" altLang="zh-CN" dirty="0" smtClean="0"/>
                        <a:t>yes</a:t>
                      </a:r>
                      <a:endParaRPr lang="zh-CN" altLang="en-US" dirty="0"/>
                    </a:p>
                  </a:txBody>
                  <a:tcPr/>
                </a:tc>
                <a:tc>
                  <a:txBody>
                    <a:bodyPr/>
                    <a:lstStyle/>
                    <a:p>
                      <a:pPr algn="ctr"/>
                      <a:r>
                        <a:rPr lang="en-US" altLang="zh-CN" dirty="0" smtClean="0"/>
                        <a:t>yes</a:t>
                      </a:r>
                      <a:endParaRPr lang="zh-CN" altLang="en-US" dirty="0"/>
                    </a:p>
                  </a:txBody>
                  <a:tcPr/>
                </a:tc>
                <a:tc>
                  <a:txBody>
                    <a:bodyPr/>
                    <a:lstStyle/>
                    <a:p>
                      <a:pPr algn="ctr"/>
                      <a:r>
                        <a:rPr lang="en-US" altLang="zh-CN" dirty="0" smtClean="0"/>
                        <a:t>no</a:t>
                      </a:r>
                      <a:endParaRPr lang="zh-CN" altLang="en-US" dirty="0"/>
                    </a:p>
                  </a:txBody>
                  <a:tcPr/>
                </a:tc>
              </a:tr>
              <a:tr h="370840">
                <a:tc>
                  <a:txBody>
                    <a:bodyPr/>
                    <a:lstStyle/>
                    <a:p>
                      <a:pPr algn="ctr"/>
                      <a:r>
                        <a:rPr lang="en-US" altLang="zh-CN" dirty="0" smtClean="0"/>
                        <a:t>yes</a:t>
                      </a:r>
                      <a:endParaRPr lang="zh-CN" altLang="en-US" dirty="0"/>
                    </a:p>
                  </a:txBody>
                  <a:tcPr/>
                </a:tc>
                <a:tc>
                  <a:txBody>
                    <a:bodyPr/>
                    <a:lstStyle/>
                    <a:p>
                      <a:pPr algn="ctr"/>
                      <a:r>
                        <a:rPr lang="en-US" altLang="zh-CN" dirty="0" smtClean="0"/>
                        <a:t>yes</a:t>
                      </a:r>
                      <a:endParaRPr lang="zh-CN" altLang="en-US" dirty="0"/>
                    </a:p>
                  </a:txBody>
                  <a:tcPr/>
                </a:tc>
                <a:tc>
                  <a:txBody>
                    <a:bodyPr/>
                    <a:lstStyle/>
                    <a:p>
                      <a:pPr algn="ctr"/>
                      <a:r>
                        <a:rPr lang="en-US" altLang="zh-CN" dirty="0" smtClean="0"/>
                        <a:t>no</a:t>
                      </a:r>
                      <a:endParaRPr lang="zh-CN" altLang="en-US" dirty="0"/>
                    </a:p>
                  </a:txBody>
                  <a:tcPr/>
                </a:tc>
              </a:tr>
              <a:tr h="370840">
                <a:tc>
                  <a:txBody>
                    <a:bodyPr/>
                    <a:lstStyle/>
                    <a:p>
                      <a:pPr algn="ctr"/>
                      <a:r>
                        <a:rPr lang="en-US" altLang="zh-CN" dirty="0" smtClean="0"/>
                        <a:t>no</a:t>
                      </a:r>
                      <a:endParaRPr lang="zh-CN" altLang="en-US" dirty="0"/>
                    </a:p>
                  </a:txBody>
                  <a:tcPr/>
                </a:tc>
                <a:tc>
                  <a:txBody>
                    <a:bodyPr/>
                    <a:lstStyle/>
                    <a:p>
                      <a:pPr algn="ctr"/>
                      <a:r>
                        <a:rPr lang="en-US" altLang="zh-CN" dirty="0" smtClean="0"/>
                        <a:t>yes</a:t>
                      </a:r>
                      <a:endParaRPr lang="zh-CN" altLang="en-US" dirty="0"/>
                    </a:p>
                  </a:txBody>
                  <a:tcPr/>
                </a:tc>
                <a:tc>
                  <a:txBody>
                    <a:bodyPr/>
                    <a:lstStyle/>
                    <a:p>
                      <a:pPr algn="ctr"/>
                      <a:endParaRPr lang="zh-CN" altLang="en-US" dirty="0"/>
                    </a:p>
                  </a:txBody>
                  <a:tcPr/>
                </a:tc>
              </a:tr>
              <a:tr h="370840">
                <a:tc>
                  <a:txBody>
                    <a:bodyPr/>
                    <a:lstStyle/>
                    <a:p>
                      <a:pPr algn="ctr"/>
                      <a:endParaRPr lang="zh-CN" altLang="en-US"/>
                    </a:p>
                  </a:txBody>
                  <a:tcPr/>
                </a:tc>
                <a:tc>
                  <a:txBody>
                    <a:bodyPr/>
                    <a:lstStyle/>
                    <a:p>
                      <a:pPr algn="ctr"/>
                      <a:r>
                        <a:rPr lang="en-US" altLang="zh-CN" dirty="0" smtClean="0"/>
                        <a:t>no</a:t>
                      </a:r>
                      <a:endParaRPr lang="zh-CN" altLang="en-US" dirty="0"/>
                    </a:p>
                  </a:txBody>
                  <a:tcPr/>
                </a:tc>
                <a:tc>
                  <a:txBody>
                    <a:bodyPr/>
                    <a:lstStyle/>
                    <a:p>
                      <a:pPr algn="ct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23863" y="1162685"/>
                <a:ext cx="11396225" cy="4338638"/>
              </a:xfrm>
            </p:spPr>
            <p:txBody>
              <a:bodyPr/>
              <a:lstStyle/>
              <a:p>
                <a:pPr algn="l">
                  <a:buFont typeface="Wingdings" panose="05000000000000000000" pitchFamily="2" charset="2"/>
                  <a:buChar char="Ø"/>
                  <a:defRPr/>
                </a:pPr>
                <a14:m>
                  <m:oMath xmlns:m="http://schemas.openxmlformats.org/officeDocument/2006/math">
                    <m:r>
                      <a:rPr lang="en-US" altLang="zh-CN" sz="1600" b="0" i="1" smtClean="0">
                        <a:latin typeface="Cambria Math" panose="02040503050406030204" pitchFamily="18" charset="0"/>
                      </a:rPr>
                      <m:t>𝐻</m:t>
                    </m:r>
                    <m:d>
                      <m:dPr>
                        <m:ctrlPr>
                          <a:rPr lang="en-US" altLang="zh-CN" sz="1600" b="0" i="1" smtClean="0">
                            <a:latin typeface="Cambria Math" panose="02040503050406030204" pitchFamily="18" charset="0"/>
                          </a:rPr>
                        </m:ctrlPr>
                      </m:dPr>
                      <m:e>
                        <m:r>
                          <a:rPr lang="zh-CN" altLang="en-US" sz="1600" i="1">
                            <a:latin typeface="Cambria Math" panose="02040503050406030204" pitchFamily="18" charset="0"/>
                          </a:rPr>
                          <m:t>赖床</m:t>
                        </m:r>
                      </m:e>
                    </m:d>
                  </m:oMath>
                </a14:m>
                <a:r>
                  <a:rPr lang="en-US" altLang="zh-CN" sz="1600" b="0" dirty="0">
                    <a:latin typeface="Cambria Math" panose="02040503050406030204" pitchFamily="18" charset="0"/>
                  </a:rPr>
                  <a:t>=</a:t>
                </a:r>
                <a:r>
                  <a:rPr lang="en-US" altLang="zh-CN" sz="1600" b="0" dirty="0" smtClean="0">
                    <a:sym typeface="+mn-ea"/>
                  </a:rPr>
                  <a:t>0.92</a:t>
                </a:r>
                <a:r>
                  <a:rPr lang="zh-CN" altLang="en-US" sz="1600" b="0" dirty="0" smtClean="0">
                    <a:sym typeface="+mn-ea"/>
                  </a:rPr>
                  <a:t>，引入风力后：</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𝐻</m:t>
                        </m:r>
                      </m:e>
                      <m:sub>
                        <m:r>
                          <a:rPr lang="zh-CN" altLang="en-US" sz="1600" i="1">
                            <a:latin typeface="Cambria Math" panose="02040503050406030204" pitchFamily="18" charset="0"/>
                          </a:rPr>
                          <m:t>风力</m:t>
                        </m:r>
                      </m:sub>
                    </m:sSub>
                    <m:d>
                      <m:dPr>
                        <m:ctrlPr>
                          <a:rPr lang="en-US" altLang="zh-CN" sz="1600" i="1">
                            <a:latin typeface="Cambria Math" panose="02040503050406030204" pitchFamily="18" charset="0"/>
                          </a:rPr>
                        </m:ctrlPr>
                      </m:dPr>
                      <m:e>
                        <m:r>
                          <a:rPr lang="zh-CN" altLang="en-US" sz="1600" i="1">
                            <a:latin typeface="Cambria Math" panose="02040503050406030204" pitchFamily="18" charset="0"/>
                          </a:rPr>
                          <m:t>赖床</m:t>
                        </m:r>
                      </m:e>
                    </m:d>
                  </m:oMath>
                </a14:m>
                <a:r>
                  <a:rPr lang="en-US" altLang="zh-CN" sz="1600" b="0" dirty="0">
                    <a:latin typeface="Cambria Math" panose="02040503050406030204" pitchFamily="18" charset="0"/>
                    <a:sym typeface="+mn-ea"/>
                  </a:rPr>
                  <a:t>=</a:t>
                </a:r>
                <a:r>
                  <a:rPr lang="en-US" altLang="zh-CN" sz="1600" b="0" dirty="0" smtClean="0">
                    <a:sym typeface="+mn-ea"/>
                  </a:rPr>
                  <a:t>0.801</a:t>
                </a:r>
                <a:r>
                  <a:rPr lang="zh-CN" altLang="en-US" sz="1600" b="0" dirty="0" smtClean="0">
                    <a:sym typeface="+mn-ea"/>
                  </a:rPr>
                  <a:t>，</a:t>
                </a:r>
                <a:endParaRPr lang="en-US" altLang="zh-CN" sz="1600" b="0" dirty="0" smtClean="0">
                  <a:sym typeface="+mn-ea"/>
                </a:endParaRPr>
              </a:p>
              <a:p>
                <a:pPr lvl="1">
                  <a:buFont typeface="Arial" panose="020B0604020202020204" pitchFamily="34" charset="0"/>
                  <a:buChar char="•"/>
                  <a:defRPr/>
                </a:pPr>
                <a:r>
                  <a:rPr lang="zh-CN" altLang="en-US" sz="1600" b="0" dirty="0" smtClean="0">
                    <a:sym typeface="+mn-ea"/>
                  </a:rPr>
                  <a:t>说明：引入风力情况后，是否赖床情况变得更加确定了，分类效果变好了</a:t>
                </a:r>
                <a:endParaRPr lang="zh-CN" altLang="en-US" sz="1600" b="0" dirty="0" smtClean="0">
                  <a:sym typeface="+mn-ea"/>
                </a:endParaRPr>
              </a:p>
              <a:p>
                <a:pPr>
                  <a:buFont typeface="Wingdings" panose="05000000000000000000" pitchFamily="2" charset="2"/>
                  <a:buChar char="Ø"/>
                  <a:defRPr/>
                </a:pPr>
                <a:r>
                  <a:rPr lang="zh-CN" altLang="en-US" sz="1600" b="0" dirty="0">
                    <a:solidFill>
                      <a:srgbClr val="FF0000"/>
                    </a:solidFill>
                  </a:rPr>
                  <a:t>信息增益</a:t>
                </a:r>
                <a:endParaRPr lang="zh-CN" altLang="en-US" sz="1600" b="0" dirty="0">
                  <a:solidFill>
                    <a:srgbClr val="FF0000"/>
                  </a:solidFill>
                </a:endParaRPr>
              </a:p>
              <a:p>
                <a:pPr lvl="1">
                  <a:buFont typeface="Wingdings" panose="05000000000000000000" pitchFamily="2" charset="2"/>
                  <a:buChar char="Ø"/>
                  <a:defRPr/>
                </a:pPr>
                <a:r>
                  <a:rPr lang="zh-CN" altLang="en-US" sz="1600" b="0" dirty="0">
                    <a:solidFill>
                      <a:srgbClr val="FF0000"/>
                    </a:solidFill>
                  </a:rPr>
                  <a:t>表示熵减少的程度</a:t>
                </a:r>
                <a:endParaRPr lang="zh-CN" altLang="en-US" sz="1600" b="0" dirty="0">
                  <a:solidFill>
                    <a:srgbClr val="FF0000"/>
                  </a:solidFill>
                </a:endParaRPr>
              </a:p>
              <a:p>
                <a:pPr lvl="1">
                  <a:buFont typeface="Wingdings" panose="05000000000000000000" pitchFamily="2" charset="2"/>
                  <a:buChar char="Ø"/>
                  <a:defRPr/>
                </a:pPr>
                <a:r>
                  <a:rPr lang="zh-CN" altLang="en-US" sz="1600" b="0" dirty="0">
                    <a:solidFill>
                      <a:srgbClr val="FF0000"/>
                    </a:solidFill>
                  </a:rPr>
                  <a:t>用来衡量条件的重要性</a:t>
                </a:r>
                <a:endParaRPr lang="zh-CN" altLang="en-US" sz="1600" b="0" dirty="0">
                  <a:solidFill>
                    <a:srgbClr val="FF0000"/>
                  </a:solidFill>
                </a:endParaRPr>
              </a:p>
              <a:p>
                <a:pPr>
                  <a:buFont typeface="Wingdings" panose="05000000000000000000" pitchFamily="2" charset="2"/>
                  <a:buChar char="Ø"/>
                  <a:defRPr/>
                </a:pPr>
                <a:r>
                  <a:rPr lang="zh-CN" altLang="en-US" sz="1600" b="0" dirty="0"/>
                  <a:t>信息增益的计算：</a:t>
                </a:r>
                <a:endParaRPr lang="zh-CN" altLang="en-US" sz="1600" b="0" dirty="0"/>
              </a:p>
              <a:p>
                <a:pPr lvl="1">
                  <a:buFont typeface="Arial" panose="020B0604020202020204" pitchFamily="34" charset="0"/>
                  <a:buChar char="•"/>
                  <a:defRPr/>
                </a:pPr>
                <a:endParaRPr lang="en-US" altLang="zh-CN" sz="1600" i="1" dirty="0">
                  <a:latin typeface="Cambria Math" panose="02040503050406030204" pitchFamily="18" charset="0"/>
                </a:endParaRPr>
              </a:p>
              <a:p>
                <a:pPr lvl="1">
                  <a:buFont typeface="Arial" panose="020B0604020202020204" pitchFamily="34" charset="0"/>
                  <a:buChar char="•"/>
                  <a:defRPr/>
                </a:pPr>
                <a:endParaRPr lang="zh-CN" altLang="en-US" sz="1600" b="0" dirty="0" smtClean="0">
                  <a:solidFill>
                    <a:srgbClr val="0000FF"/>
                  </a:solidFill>
                  <a:latin typeface="Cambria Math" panose="02040503050406030204" pitchFamily="18" charset="0"/>
                </a:endParaRPr>
              </a:p>
              <a:p>
                <a:pPr lvl="1">
                  <a:buFont typeface="Arial" panose="020B0604020202020204" pitchFamily="34" charset="0"/>
                  <a:buChar char="•"/>
                  <a:defRPr/>
                </a:pPr>
                <a:endParaRPr lang="zh-CN" altLang="en-US" sz="1600" b="0" dirty="0" smtClean="0">
                  <a:solidFill>
                    <a:srgbClr val="0000FF"/>
                  </a:solidFill>
                  <a:latin typeface="Cambria Math" panose="02040503050406030204" pitchFamily="18" charset="0"/>
                </a:endParaRPr>
              </a:p>
              <a:p>
                <a:pPr lvl="1">
                  <a:buFont typeface="Arial" panose="020B0604020202020204" pitchFamily="34" charset="0"/>
                  <a:buChar char="•"/>
                  <a:defRPr/>
                </a:pPr>
                <a:endParaRPr lang="zh-CN" altLang="en-US" sz="1600" b="0" dirty="0" smtClean="0">
                  <a:solidFill>
                    <a:srgbClr val="0000FF"/>
                  </a:solidFill>
                  <a:latin typeface="Cambria Math" panose="02040503050406030204" pitchFamily="18" charset="0"/>
                </a:endParaRPr>
              </a:p>
              <a:p>
                <a:pPr lvl="1">
                  <a:buFont typeface="Arial" panose="020B0604020202020204" pitchFamily="34" charset="0"/>
                  <a:buChar char="•"/>
                  <a:defRPr/>
                </a:pPr>
                <a:r>
                  <a:rPr lang="zh-CN" altLang="en-US" sz="1600" b="0" dirty="0" smtClean="0">
                    <a:solidFill>
                      <a:srgbClr val="FF0000"/>
                    </a:solidFill>
                  </a:rPr>
                  <a:t>季节的信息增益最大，故选择季节条件作为根节点。</a:t>
                </a:r>
                <a:endParaRPr lang="zh-CN" altLang="en-US" sz="1600" b="0" dirty="0" smtClean="0">
                  <a:solidFill>
                    <a:srgbClr val="FF0000"/>
                  </a:solidFill>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423863" y="1162685"/>
                <a:ext cx="11396225" cy="4338638"/>
              </a:xfrm>
              <a:blipFill rotWithShape="1">
                <a:blip r:embed="rId1"/>
                <a:stretch>
                  <a:fillRect l="-3" r="2" b="7"/>
                </a:stretch>
              </a:blipFill>
            </p:spPr>
            <p:txBody>
              <a:bodyPr/>
              <a:lstStyle/>
              <a:p>
                <a:r>
                  <a:rPr lang="zh-CN" altLang="en-US">
                    <a:noFill/>
                  </a:rPr>
                  <a:t> </a:t>
                </a:r>
              </a:p>
            </p:txBody>
          </p:sp>
        </mc:Fallback>
      </mc:AlternateContent>
      <p:sp>
        <p:nvSpPr>
          <p:cNvPr id="14339" name="标题 2"/>
          <p:cNvSpPr>
            <a:spLocks noGrp="1"/>
          </p:cNvSpPr>
          <p:nvPr>
            <p:ph type="title"/>
          </p:nvPr>
        </p:nvSpPr>
        <p:spPr/>
        <p:txBody>
          <a:bodyPr/>
          <a:lstStyle/>
          <a:p>
            <a:r>
              <a:rPr lang="zh-CN" altLang="en-US" dirty="0" smtClean="0"/>
              <a:t>信息增益</a:t>
            </a:r>
            <a:endParaRPr lang="zh-CN" altLang="en-US" dirty="0" smtClean="0"/>
          </a:p>
        </p:txBody>
      </p:sp>
      <mc:AlternateContent xmlns:mc="http://schemas.openxmlformats.org/markup-compatibility/2006" xmlns:a14="http://schemas.microsoft.com/office/drawing/2010/main">
        <mc:Choice Requires="a14">
          <p:graphicFrame>
            <p:nvGraphicFramePr>
              <p:cNvPr id="3" name="表格 2"/>
              <p:cNvGraphicFramePr/>
              <p:nvPr/>
            </p:nvGraphicFramePr>
            <p:xfrm>
              <a:off x="1710055" y="3811270"/>
              <a:ext cx="8531860" cy="1152779"/>
            </p:xfrm>
            <a:graphic>
              <a:graphicData uri="http://schemas.openxmlformats.org/drawingml/2006/table">
                <a:tbl>
                  <a:tblPr firstRow="1" bandRow="1">
                    <a:tableStyleId>{5C22544A-7EE6-4342-B048-85BDC9FD1C3A}</a:tableStyleId>
                  </a:tblPr>
                  <a:tblGrid>
                    <a:gridCol w="2132965"/>
                    <a:gridCol w="2132965"/>
                    <a:gridCol w="2132965"/>
                    <a:gridCol w="2132965"/>
                  </a:tblGrid>
                  <a:tr h="389255">
                    <a:tc>
                      <a:txBody>
                        <a:bodyPr/>
                        <a:lstStyle/>
                        <a:p>
                          <a:pPr>
                            <a:buNone/>
                          </a:pPr>
                          <a:endParaRPr lang="zh-CN" altLang="en-US"/>
                        </a:p>
                      </a:txBody>
                      <a:tcPr/>
                    </a:tc>
                    <a:tc>
                      <a:txBody>
                        <a:bodyPr/>
                        <a:lstStyle/>
                        <a:p>
                          <a:pPr>
                            <a:buNone/>
                          </a:pPr>
                          <a:r>
                            <a:rPr lang="zh-CN" altLang="en-US"/>
                            <a:t>风力情况赖床</a:t>
                          </a:r>
                          <a:endParaRPr lang="zh-CN" altLang="en-US"/>
                        </a:p>
                      </a:txBody>
                      <a:tcPr/>
                    </a:tc>
                    <a:tc>
                      <a:txBody>
                        <a:bodyPr/>
                        <a:lstStyle/>
                        <a:p>
                          <a:pPr>
                            <a:buNone/>
                          </a:pPr>
                          <a:r>
                            <a:rPr lang="zh-CN" altLang="en-US"/>
                            <a:t>关于季节赖床</a:t>
                          </a:r>
                          <a:endParaRPr lang="zh-CN" altLang="en-US"/>
                        </a:p>
                      </a:txBody>
                      <a:tcPr/>
                    </a:tc>
                    <a:tc>
                      <a:txBody>
                        <a:bodyPr/>
                        <a:lstStyle/>
                        <a:p>
                          <a:pPr>
                            <a:buNone/>
                          </a:pPr>
                          <a:r>
                            <a:rPr lang="zh-CN" altLang="en-US"/>
                            <a:t>关于时间赖床</a:t>
                          </a:r>
                          <a:endParaRPr lang="zh-CN" altLang="en-US"/>
                        </a:p>
                      </a:txBody>
                      <a:tcPr/>
                    </a:tc>
                  </a:tr>
                  <a:tr h="381000">
                    <a:tc>
                      <a:txBody>
                        <a:bodyPr/>
                        <a:lstStyle/>
                        <a:p>
                          <a:pPr>
                            <a:buNone/>
                          </a:pPr>
                          <a:r>
                            <a:rPr lang="zh-CN" altLang="en-US"/>
                            <a:t>信息熵</a:t>
                          </a:r>
                          <a:r>
                            <a:rPr lang="en-US" altLang="zh-CN"/>
                            <a:t>H</a:t>
                          </a:r>
                          <a:endParaRPr lang="en-US" altLang="zh-CN"/>
                        </a:p>
                      </a:txBody>
                      <a:tcPr/>
                    </a:tc>
                    <a:tc>
                      <a:txBody>
                        <a:bodyPr/>
                        <a:lstStyle/>
                        <a:p>
                          <a:pPr>
                            <a:buNone/>
                          </a:pPr>
                          <a14:m>
                            <m:oMathPara xmlns:m="http://schemas.openxmlformats.org/officeDocument/2006/math">
                              <m:oMathParaPr>
                                <m:jc m:val="centerGroup"/>
                              </m:oMathParaPr>
                              <m:oMath xmlns:m="http://schemas.openxmlformats.org/officeDocument/2006/math">
                                <m:r>
                                  <a:rPr lang="en-US" altLang="zh-CN" sz="1905" b="0" i="1" smtClean="0">
                                    <a:latin typeface="Cambria Math" panose="02040503050406030204" pitchFamily="18" charset="0"/>
                                  </a:rPr>
                                  <m:t>1</m:t>
                                </m:r>
                                <m:r>
                                  <a:rPr lang="en-US" altLang="zh-CN" sz="1905" b="0" i="1" smtClean="0">
                                    <a:latin typeface="Cambria Math" panose="02040503050406030204" pitchFamily="18" charset="0"/>
                                  </a:rPr>
                                  <m:t>.</m:t>
                                </m:r>
                                <m:r>
                                  <a:rPr lang="en-US" altLang="zh-CN" sz="1905" b="0" i="1" smtClean="0">
                                    <a:latin typeface="Cambria Math" panose="02040503050406030204" pitchFamily="18" charset="0"/>
                                  </a:rPr>
                                  <m:t>55</m:t>
                                </m:r>
                              </m:oMath>
                            </m:oMathPara>
                          </a14:m>
                          <a:endParaRPr lang="zh-CN" altLang="en-US"/>
                        </a:p>
                      </a:txBody>
                      <a:tcPr/>
                    </a:tc>
                    <a:tc>
                      <a:txBody>
                        <a:bodyPr/>
                        <a:lstStyle/>
                        <a:p>
                          <a:pPr>
                            <a:buNone/>
                          </a:pPr>
                          <a14:m>
                            <m:oMathPara xmlns:m="http://schemas.openxmlformats.org/officeDocument/2006/math">
                              <m:oMathParaPr>
                                <m:jc m:val="centerGroup"/>
                              </m:oMathParaPr>
                              <m:oMath xmlns:m="http://schemas.openxmlformats.org/officeDocument/2006/math">
                                <m:r>
                                  <a:rPr lang="en-US" altLang="zh-CN" sz="1905" i="1" dirty="0">
                                    <a:latin typeface="Cambria Math" panose="02040503050406030204" pitchFamily="18" charset="0"/>
                                  </a:rPr>
                                  <m:t>1</m:t>
                                </m:r>
                                <m:r>
                                  <a:rPr lang="en-US" altLang="zh-CN" sz="1905" i="1" dirty="0">
                                    <a:latin typeface="Cambria Math" panose="02040503050406030204" pitchFamily="18" charset="0"/>
                                  </a:rPr>
                                  <m:t>.</m:t>
                                </m:r>
                                <m:r>
                                  <a:rPr lang="en-US" altLang="zh-CN" sz="1905" i="1" dirty="0">
                                    <a:latin typeface="Cambria Math" panose="02040503050406030204" pitchFamily="18" charset="0"/>
                                  </a:rPr>
                                  <m:t>88</m:t>
                                </m:r>
                              </m:oMath>
                            </m:oMathPara>
                          </a14:m>
                          <a:endParaRPr lang="zh-CN" altLang="en-US"/>
                        </a:p>
                      </a:txBody>
                      <a:tcPr/>
                    </a:tc>
                    <a:tc>
                      <a:txBody>
                        <a:bodyPr/>
                        <a:lstStyle/>
                        <a:p>
                          <a:pPr>
                            <a:buNone/>
                          </a:pPr>
                          <a14:m>
                            <m:oMathPara xmlns:m="http://schemas.openxmlformats.org/officeDocument/2006/math">
                              <m:oMathParaPr>
                                <m:jc m:val="centerGroup"/>
                              </m:oMathParaPr>
                              <m:oMath xmlns:m="http://schemas.openxmlformats.org/officeDocument/2006/math">
                                <m:r>
                                  <a:rPr lang="en-US" altLang="zh-CN" sz="1905" i="1" dirty="0">
                                    <a:latin typeface="Cambria Math" panose="02040503050406030204" pitchFamily="18" charset="0"/>
                                  </a:rPr>
                                  <m:t>0</m:t>
                                </m:r>
                                <m:r>
                                  <a:rPr lang="en-US" altLang="zh-CN" sz="1905" i="1" dirty="0">
                                    <a:latin typeface="Cambria Math" panose="02040503050406030204" pitchFamily="18" charset="0"/>
                                  </a:rPr>
                                  <m:t>.</m:t>
                                </m:r>
                                <m:r>
                                  <a:rPr lang="en-US" altLang="zh-CN" sz="1905" i="1" dirty="0">
                                    <a:latin typeface="Cambria Math" panose="02040503050406030204" pitchFamily="18" charset="0"/>
                                  </a:rPr>
                                  <m:t>97</m:t>
                                </m:r>
                              </m:oMath>
                            </m:oMathPara>
                          </a14:m>
                          <a:endParaRPr lang="zh-CN" altLang="en-US"/>
                        </a:p>
                      </a:txBody>
                      <a:tcPr/>
                    </a:tc>
                  </a:tr>
                  <a:tr h="381000">
                    <a:tc>
                      <a:txBody>
                        <a:bodyPr/>
                        <a:lstStyle/>
                        <a:p>
                          <a:pPr>
                            <a:buNone/>
                          </a:pPr>
                          <a:r>
                            <a:rPr lang="zh-CN" altLang="en-US"/>
                            <a:t>信息增益</a:t>
                          </a:r>
                          <a14:m>
                            <m:oMath xmlns:m="http://schemas.openxmlformats.org/officeDocument/2006/math">
                              <m:r>
                                <a:rPr lang="en-US" altLang="zh-CN" sz="1905" i="1" dirty="0">
                                  <a:latin typeface="Cambria Math" panose="02040503050406030204" pitchFamily="18" charset="0"/>
                                </a:rPr>
                                <m:t>𝑔</m:t>
                              </m:r>
                            </m:oMath>
                          </a14:m>
                          <a:endParaRPr lang="en-US" altLang="zh-CN" i="1">
                            <a:latin typeface="Times New Roman" panose="02020603050405020304" pitchFamily="18" charset="0"/>
                            <a:cs typeface="Times New Roman" panose="02020603050405020304" pitchFamily="18" charset="0"/>
                          </a:endParaRPr>
                        </a:p>
                      </a:txBody>
                      <a:tcPr/>
                    </a:tc>
                    <a:tc>
                      <a:txBody>
                        <a:bodyPr/>
                        <a:lstStyle/>
                        <a:p>
                          <a:pPr>
                            <a:buNone/>
                          </a:pPr>
                          <a14:m>
                            <m:oMathPara xmlns:m="http://schemas.openxmlformats.org/officeDocument/2006/math">
                              <m:oMathParaPr>
                                <m:jc m:val="centerGroup"/>
                              </m:oMathParaPr>
                              <m:oMath xmlns:m="http://schemas.openxmlformats.org/officeDocument/2006/math">
                                <m:r>
                                  <a:rPr lang="en-US" altLang="zh-CN" sz="1905" b="0" i="1" dirty="0" smtClean="0">
                                    <a:latin typeface="Cambria Math" panose="02040503050406030204" pitchFamily="18" charset="0"/>
                                  </a:rPr>
                                  <m:t>0</m:t>
                                </m:r>
                                <m:r>
                                  <a:rPr lang="en-US" altLang="zh-CN" sz="1905" b="0" i="1" dirty="0" smtClean="0">
                                    <a:latin typeface="Cambria Math" panose="02040503050406030204" pitchFamily="18" charset="0"/>
                                  </a:rPr>
                                  <m:t>.</m:t>
                                </m:r>
                                <m:r>
                                  <a:rPr lang="en-US" altLang="zh-CN" sz="1905" b="0" i="1" dirty="0" smtClean="0">
                                    <a:latin typeface="Cambria Math" panose="02040503050406030204" pitchFamily="18" charset="0"/>
                                  </a:rPr>
                                  <m:t>12</m:t>
                                </m:r>
                              </m:oMath>
                            </m:oMathPara>
                          </a14:m>
                          <a:endParaRPr lang="zh-CN" altLang="en-US"/>
                        </a:p>
                      </a:txBody>
                      <a:tcPr/>
                    </a:tc>
                    <a:tc>
                      <a:txBody>
                        <a:bodyPr/>
                        <a:lstStyle/>
                        <a:p>
                          <a:pPr>
                            <a:buNone/>
                          </a:pPr>
                          <a14:m>
                            <m:oMathPara xmlns:m="http://schemas.openxmlformats.org/officeDocument/2006/math">
                              <m:oMathParaPr>
                                <m:jc m:val="centerGroup"/>
                              </m:oMathParaPr>
                              <m:oMath xmlns:m="http://schemas.openxmlformats.org/officeDocument/2006/math">
                                <m:r>
                                  <a:rPr lang="en-US" altLang="zh-CN" sz="1905" b="0" i="1" dirty="0" smtClean="0">
                                    <a:solidFill>
                                      <a:srgbClr val="FF0000"/>
                                    </a:solidFill>
                                    <a:latin typeface="Cambria Math" panose="02040503050406030204" pitchFamily="18" charset="0"/>
                                  </a:rPr>
                                  <m:t>0</m:t>
                                </m:r>
                                <m:r>
                                  <a:rPr lang="en-US" altLang="zh-CN" sz="1905" b="0" i="1" dirty="0" smtClean="0">
                                    <a:solidFill>
                                      <a:srgbClr val="FF0000"/>
                                    </a:solidFill>
                                    <a:latin typeface="Cambria Math" panose="02040503050406030204" pitchFamily="18" charset="0"/>
                                  </a:rPr>
                                  <m:t>.</m:t>
                                </m:r>
                                <m:r>
                                  <a:rPr lang="en-US" altLang="zh-CN" sz="1905" b="0" i="1" dirty="0" smtClean="0">
                                    <a:solidFill>
                                      <a:srgbClr val="FF0000"/>
                                    </a:solidFill>
                                    <a:latin typeface="Cambria Math" panose="02040503050406030204" pitchFamily="18" charset="0"/>
                                    <a:ea typeface="MS Mincho" panose="02020609040205080304" charset="-128"/>
                                    <a:cs typeface="Cambria Math" panose="02040503050406030204" pitchFamily="18" charset="0"/>
                                  </a:rPr>
                                  <m:t>35</m:t>
                                </m:r>
                              </m:oMath>
                            </m:oMathPara>
                          </a14:m>
                          <a:endParaRPr lang="en-US" altLang="zh-CN" sz="1905" b="0" i="1" dirty="0" smtClean="0">
                            <a:solidFill>
                              <a:srgbClr val="FF0000"/>
                            </a:solidFill>
                            <a:latin typeface="Cambria Math" panose="02040503050406030204" pitchFamily="18" charset="0"/>
                            <a:ea typeface="MS Mincho" panose="02020609040205080304" charset="-128"/>
                            <a:cs typeface="Cambria Math" panose="02040503050406030204" pitchFamily="18" charset="0"/>
                          </a:endParaRPr>
                        </a:p>
                      </a:txBody>
                      <a:tcPr/>
                    </a:tc>
                    <a:tc>
                      <a:txBody>
                        <a:bodyPr/>
                        <a:lstStyle/>
                        <a:p>
                          <a:pPr>
                            <a:buNone/>
                          </a:pPr>
                          <a14:m>
                            <m:oMathPara xmlns:m="http://schemas.openxmlformats.org/officeDocument/2006/math">
                              <m:oMathParaPr>
                                <m:jc m:val="centerGroup"/>
                              </m:oMathParaPr>
                              <m:oMath xmlns:m="http://schemas.openxmlformats.org/officeDocument/2006/math">
                                <m:r>
                                  <a:rPr lang="en-US" altLang="zh-CN" sz="1905" i="1" dirty="0">
                                    <a:latin typeface="Cambria Math" panose="02040503050406030204" pitchFamily="18" charset="0"/>
                                  </a:rPr>
                                  <m:t>0</m:t>
                                </m:r>
                                <m:r>
                                  <a:rPr lang="en-US" altLang="zh-CN" sz="1905" i="1" dirty="0">
                                    <a:latin typeface="Cambria Math" panose="02040503050406030204" pitchFamily="18" charset="0"/>
                                  </a:rPr>
                                  <m:t>.</m:t>
                                </m:r>
                                <m:r>
                                  <a:rPr lang="en-US" altLang="zh-CN" sz="1905" b="0" i="1" dirty="0" smtClean="0">
                                    <a:latin typeface="Cambria Math" panose="02040503050406030204" pitchFamily="18" charset="0"/>
                                  </a:rPr>
                                  <m:t>17</m:t>
                                </m:r>
                              </m:oMath>
                            </m:oMathPara>
                          </a14:m>
                          <a:endParaRPr lang="zh-CN" altLang="en-US"/>
                        </a:p>
                      </a:txBody>
                      <a:tcPr/>
                    </a:tc>
                  </a:tr>
                </a:tbl>
              </a:graphicData>
            </a:graphic>
          </p:graphicFrame>
        </mc:Choice>
        <mc:Fallback xmlns="">
          <p:graphicFrame>
            <p:nvGraphicFramePr>
              <p:cNvPr id="3" name="表格 2"/>
              <p:cNvGraphicFramePr/>
              <p:nvPr/>
            </p:nvGraphicFramePr>
            <p:xfrm>
              <a:off x="1710055" y="3811270"/>
              <a:ext cx="8531860" cy="1152779"/>
            </p:xfrm>
            <a:graphic>
              <a:graphicData uri="http://schemas.openxmlformats.org/drawingml/2006/table">
                <a:tbl>
                  <a:tblPr firstRow="1" bandRow="1">
                    <a:tableStyleId>{5C22544A-7EE6-4342-B048-85BDC9FD1C3A}</a:tableStyleId>
                  </a:tblPr>
                  <a:tblGrid>
                    <a:gridCol w="2132965"/>
                    <a:gridCol w="2132965"/>
                    <a:gridCol w="2132965"/>
                    <a:gridCol w="2132965"/>
                  </a:tblGrid>
                  <a:tr h="389255">
                    <a:tc>
                      <a:txBody>
                        <a:bodyPr/>
                        <a:lstStyle/>
                        <a:p>
                          <a:pPr>
                            <a:buNone/>
                          </a:pPr>
                          <a:endParaRPr lang="zh-CN" altLang="en-US"/>
                        </a:p>
                      </a:txBody>
                      <a:tcPr/>
                    </a:tc>
                    <a:tc>
                      <a:txBody>
                        <a:bodyPr/>
                        <a:lstStyle/>
                        <a:p>
                          <a:pPr>
                            <a:buNone/>
                          </a:pPr>
                          <a:r>
                            <a:rPr lang="zh-CN" altLang="en-US"/>
                            <a:t>风力情况赖床</a:t>
                          </a:r>
                          <a:endParaRPr lang="zh-CN" altLang="en-US"/>
                        </a:p>
                      </a:txBody>
                      <a:tcPr/>
                    </a:tc>
                    <a:tc>
                      <a:txBody>
                        <a:bodyPr/>
                        <a:lstStyle/>
                        <a:p>
                          <a:pPr>
                            <a:buNone/>
                          </a:pPr>
                          <a:r>
                            <a:rPr lang="zh-CN" altLang="en-US"/>
                            <a:t>关于季节赖床</a:t>
                          </a:r>
                          <a:endParaRPr lang="zh-CN" altLang="en-US"/>
                        </a:p>
                      </a:txBody>
                      <a:tcPr/>
                    </a:tc>
                    <a:tc>
                      <a:txBody>
                        <a:bodyPr/>
                        <a:lstStyle/>
                        <a:p>
                          <a:pPr>
                            <a:buNone/>
                          </a:pPr>
                          <a:r>
                            <a:rPr lang="zh-CN" altLang="en-US"/>
                            <a:t>关于时间赖床</a:t>
                          </a:r>
                          <a:endParaRPr lang="zh-CN" altLang="en-US"/>
                        </a:p>
                      </a:txBody>
                      <a:tcPr/>
                    </a:tc>
                  </a:tr>
                  <a:tr h="382270">
                    <a:tc>
                      <a:txBody>
                        <a:bodyPr/>
                        <a:lstStyle/>
                        <a:p>
                          <a:pPr>
                            <a:buNone/>
                          </a:pPr>
                          <a:r>
                            <a:rPr lang="zh-CN" altLang="en-US"/>
                            <a:t>信息熵</a:t>
                          </a:r>
                          <a:r>
                            <a:rPr lang="en-US" altLang="zh-CN"/>
                            <a:t>H</a:t>
                          </a:r>
                          <a:endParaRPr lang="en-US" altLang="zh-CN"/>
                        </a:p>
                      </a:txBody>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r h="382270">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c>
                      <a:txBody>
                        <a:bodyPr/>
                        <a:lstStyle/>
                        <a:p>
                          <a:endParaRPr lang="zh-CN"/>
                        </a:p>
                      </a:txBody>
                      <a:tcPr>
                        <a:blipFill>
                          <a:blip r:embed="rId2"/>
                        </a:blipFill>
                      </a:tcPr>
                    </a:tc>
                  </a:tr>
                </a:tbl>
              </a:graphicData>
            </a:graphic>
          </p:graphicFrame>
        </mc:Fallback>
      </mc:AlternateContent>
      <mc:AlternateContent xmlns:mc="http://schemas.openxmlformats.org/markup-compatibility/2006">
        <mc:Choice xmlns:a14="http://schemas.microsoft.com/office/drawing/2010/main" Requires="a14">
          <p:sp>
            <p:nvSpPr>
              <p:cNvPr id="4" name="文本框 3"/>
              <p:cNvSpPr txBox="1"/>
              <p:nvPr/>
            </p:nvSpPr>
            <p:spPr>
              <a:xfrm>
                <a:off x="2633916" y="3245104"/>
                <a:ext cx="2646680" cy="36830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𝑔</m:t>
                      </m:r>
                      <m:d>
                        <m:dPr>
                          <m:ctrlPr>
                            <a:rPr lang="en-US" altLang="zh-CN" i="1">
                              <a:latin typeface="Cambria Math" panose="02040503050406030204" pitchFamily="18" charset="0"/>
                              <a:cs typeface="Cambria Math" panose="02040503050406030204" pitchFamily="18" charset="0"/>
                            </a:rPr>
                          </m:ctrlPr>
                        </m:dPr>
                        <m:e>
                          <m:r>
                            <a:rPr lang="en-US" altLang="zh-CN" i="1">
                              <a:latin typeface="Cambria Math" panose="02040503050406030204" pitchFamily="18" charset="0"/>
                              <a:cs typeface="Cambria Math" panose="02040503050406030204" pitchFamily="18" charset="0"/>
                            </a:rPr>
                            <m:t>𝑌</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𝑋</m:t>
                          </m:r>
                        </m:e>
                      </m:d>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𝐻</m:t>
                      </m:r>
                      <m:d>
                        <m:dPr>
                          <m:ctrlPr>
                            <a:rPr lang="en-US" altLang="zh-CN" i="1">
                              <a:latin typeface="Cambria Math" panose="02040503050406030204" pitchFamily="18" charset="0"/>
                              <a:cs typeface="Cambria Math" panose="02040503050406030204" pitchFamily="18" charset="0"/>
                            </a:rPr>
                          </m:ctrlPr>
                        </m:dPr>
                        <m:e>
                          <m:r>
                            <a:rPr lang="en-US" altLang="zh-CN" i="1">
                              <a:latin typeface="Cambria Math" panose="02040503050406030204" pitchFamily="18" charset="0"/>
                              <a:cs typeface="Cambria Math" panose="02040503050406030204" pitchFamily="18" charset="0"/>
                            </a:rPr>
                            <m:t>𝑌</m:t>
                          </m:r>
                        </m:e>
                      </m:d>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𝐻</m:t>
                      </m:r>
                      <m:d>
                        <m:dPr>
                          <m:ctrlPr>
                            <a:rPr lang="en-US" altLang="zh-CN" i="1">
                              <a:latin typeface="Cambria Math" panose="02040503050406030204" pitchFamily="18" charset="0"/>
                              <a:cs typeface="Cambria Math" panose="02040503050406030204" pitchFamily="18" charset="0"/>
                            </a:rPr>
                          </m:ctrlPr>
                        </m:dPr>
                        <m:e>
                          <m:r>
                            <a:rPr lang="en-US" altLang="zh-CN" i="1">
                              <a:latin typeface="Cambria Math" panose="02040503050406030204" pitchFamily="18" charset="0"/>
                              <a:cs typeface="Cambria Math" panose="02040503050406030204" pitchFamily="18" charset="0"/>
                            </a:rPr>
                            <m:t>𝑌</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𝑋</m:t>
                          </m:r>
                        </m:e>
                      </m:d>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2633916" y="3245104"/>
                <a:ext cx="2646680" cy="368300"/>
              </a:xfrm>
              <a:prstGeom prst="rect">
                <a:avLst/>
              </a:prstGeom>
              <a:blipFill rotWithShape="1">
                <a:blip r:embed="rId3"/>
                <a:stretch>
                  <a:fillRect l="-22" t="-69" r="22" b="6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4180" y="1162685"/>
            <a:ext cx="11396345" cy="2680335"/>
          </a:xfrm>
        </p:spPr>
        <p:txBody>
          <a:bodyPr/>
          <a:lstStyle/>
          <a:p>
            <a:pPr algn="l">
              <a:buFont typeface="Wingdings" panose="05000000000000000000" pitchFamily="2" charset="2"/>
              <a:buChar char="Ø"/>
              <a:defRPr/>
            </a:pPr>
            <a:r>
              <a:rPr lang="en-US" altLang="zh-CN" sz="1800" b="0" dirty="0" smtClean="0"/>
              <a:t>条件熵                表示已知随机变量 X 的条件下，随机变量 Y 的不确定性。</a:t>
            </a:r>
            <a:endParaRPr lang="en-US" altLang="zh-CN" sz="1800" b="0" dirty="0" smtClean="0"/>
          </a:p>
          <a:p>
            <a:pPr algn="l">
              <a:buFont typeface="Wingdings" panose="05000000000000000000" pitchFamily="2" charset="2"/>
              <a:buChar char="Ø"/>
              <a:defRPr/>
            </a:pPr>
            <a:r>
              <a:rPr lang="en-US" altLang="zh-CN" sz="1800" b="0" dirty="0" smtClean="0"/>
              <a:t>信息增益衡量的是在已知额外信息之前和之后，不确定性减少的程度。 </a:t>
            </a:r>
            <a:endParaRPr lang="en-US" altLang="zh-CN" sz="1800" b="0" dirty="0" smtClean="0"/>
          </a:p>
          <a:p>
            <a:pPr algn="l">
              <a:buFont typeface="Wingdings" panose="05000000000000000000" pitchFamily="2" charset="2"/>
              <a:buChar char="Ø"/>
              <a:defRPr/>
            </a:pPr>
            <a:r>
              <a:rPr lang="en-US" altLang="zh-CN" sz="1800" b="0" dirty="0" smtClean="0"/>
              <a:t>信息熵和信息增益的关系</a:t>
            </a:r>
            <a:endParaRPr lang="en-US" altLang="zh-CN" sz="1800" b="0" dirty="0" smtClean="0"/>
          </a:p>
          <a:p>
            <a:pPr lvl="1" algn="l">
              <a:buFont typeface="Arial" panose="020B0604020202020204" pitchFamily="34" charset="0"/>
              <a:buChar char="•"/>
              <a:defRPr/>
            </a:pPr>
            <a:r>
              <a:rPr lang="en-US" altLang="zh-CN" sz="1800" b="0" dirty="0" smtClean="0"/>
              <a:t>信</a:t>
            </a:r>
            <a:r>
              <a:rPr lang="en-US" altLang="zh-CN" sz="1800" b="0" dirty="0" smtClean="0">
                <a:latin typeface="Times New Roman" panose="02020603050405020304" pitchFamily="18" charset="0"/>
                <a:cs typeface="Times New Roman" panose="02020603050405020304" pitchFamily="18" charset="0"/>
              </a:rPr>
              <a:t>息熵 𝐻(</a:t>
            </a:r>
            <a:r>
              <a:rPr lang="en-US" altLang="zh-CN" sz="1800" b="0" i="1" dirty="0" smtClean="0">
                <a:latin typeface="Times New Roman" panose="02020603050405020304" pitchFamily="18" charset="0"/>
                <a:cs typeface="Times New Roman" panose="02020603050405020304" pitchFamily="18" charset="0"/>
              </a:rPr>
              <a:t>T</a:t>
            </a:r>
            <a:r>
              <a:rPr lang="en-US" altLang="zh-CN" sz="1800" b="0" dirty="0" smtClean="0">
                <a:latin typeface="Times New Roman" panose="02020603050405020304" pitchFamily="18" charset="0"/>
                <a:cs typeface="Times New Roman" panose="02020603050405020304" pitchFamily="18" charset="0"/>
              </a:rPr>
              <a:t>)</a:t>
            </a:r>
            <a:r>
              <a:rPr lang="zh-CN" altLang="en-US" sz="1800" b="0" dirty="0" smtClean="0">
                <a:latin typeface="Times New Roman" panose="02020603050405020304" pitchFamily="18" charset="0"/>
                <a:cs typeface="Times New Roman" panose="02020603050405020304" pitchFamily="18" charset="0"/>
              </a:rPr>
              <a:t>：</a:t>
            </a:r>
            <a:r>
              <a:rPr lang="en-US" altLang="zh-CN" sz="1800" b="0" dirty="0" smtClean="0">
                <a:latin typeface="Times New Roman" panose="02020603050405020304" pitchFamily="18" charset="0"/>
                <a:cs typeface="Times New Roman" panose="02020603050405020304" pitchFamily="18" charset="0"/>
              </a:rPr>
              <a:t>数据集在</a:t>
            </a:r>
            <a:r>
              <a:rPr lang="en-US" altLang="zh-CN" sz="1800" b="0" dirty="0" smtClean="0">
                <a:solidFill>
                  <a:srgbClr val="FF0000"/>
                </a:solidFill>
                <a:latin typeface="Times New Roman" panose="02020603050405020304" pitchFamily="18" charset="0"/>
                <a:cs typeface="Times New Roman" panose="02020603050405020304" pitchFamily="18" charset="0"/>
              </a:rPr>
              <a:t>分割前</a:t>
            </a:r>
            <a:r>
              <a:rPr lang="en-US" altLang="zh-CN" sz="1800" b="0" dirty="0" smtClean="0">
                <a:latin typeface="Times New Roman" panose="02020603050405020304" pitchFamily="18" charset="0"/>
                <a:cs typeface="Times New Roman" panose="02020603050405020304" pitchFamily="18" charset="0"/>
              </a:rPr>
              <a:t>的混乱程度。</a:t>
            </a:r>
            <a:endParaRPr lang="en-US" altLang="zh-CN" sz="1800" b="0" dirty="0" smtClean="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defRPr/>
            </a:pPr>
            <a:r>
              <a:rPr lang="en-US" altLang="zh-CN" sz="1800" b="0" dirty="0" smtClean="0">
                <a:latin typeface="Times New Roman" panose="02020603050405020304" pitchFamily="18" charset="0"/>
                <a:cs typeface="Times New Roman" panose="02020603050405020304" pitchFamily="18" charset="0"/>
              </a:rPr>
              <a:t>条件熵：</a:t>
            </a:r>
            <a:r>
              <a:rPr lang="en-US" altLang="zh-CN" sz="1800" b="0" i="1" dirty="0" smtClean="0">
                <a:latin typeface="Times New Roman" panose="02020603050405020304" pitchFamily="18" charset="0"/>
                <a:cs typeface="Times New Roman" panose="02020603050405020304" pitchFamily="18" charset="0"/>
              </a:rPr>
              <a:t>H </a:t>
            </a:r>
            <a:r>
              <a:rPr lang="en-US" altLang="zh-CN" sz="1800" b="0" dirty="0" smtClean="0">
                <a:latin typeface="Times New Roman" panose="02020603050405020304" pitchFamily="18" charset="0"/>
                <a:cs typeface="Times New Roman" panose="02020603050405020304" pitchFamily="18" charset="0"/>
              </a:rPr>
              <a:t>(</a:t>
            </a:r>
            <a:r>
              <a:rPr lang="en-US" altLang="zh-CN" sz="1800" b="0" i="1" dirty="0" smtClean="0">
                <a:latin typeface="Times New Roman" panose="02020603050405020304" pitchFamily="18" charset="0"/>
                <a:cs typeface="Times New Roman" panose="02020603050405020304" pitchFamily="18" charset="0"/>
              </a:rPr>
              <a:t>T</a:t>
            </a:r>
            <a:r>
              <a:rPr lang="en-US" altLang="zh-CN" sz="1800" b="0" dirty="0" smtClean="0">
                <a:latin typeface="Times New Roman" panose="02020603050405020304" pitchFamily="18" charset="0"/>
                <a:cs typeface="Times New Roman" panose="02020603050405020304" pitchFamily="18" charset="0"/>
              </a:rPr>
              <a:t>/</a:t>
            </a:r>
            <a:r>
              <a:rPr lang="en-US" altLang="zh-CN" sz="1800" b="0" i="1" dirty="0" smtClean="0">
                <a:latin typeface="Times New Roman" panose="02020603050405020304" pitchFamily="18" charset="0"/>
                <a:cs typeface="Times New Roman" panose="02020603050405020304" pitchFamily="18" charset="0"/>
              </a:rPr>
              <a:t>X </a:t>
            </a:r>
            <a:r>
              <a:rPr lang="en-US" altLang="zh-CN" sz="1800" b="0" dirty="0" smtClean="0">
                <a:latin typeface="Times New Roman" panose="02020603050405020304" pitchFamily="18" charset="0"/>
                <a:cs typeface="Times New Roman" panose="02020603050405020304" pitchFamily="18" charset="0"/>
              </a:rPr>
              <a:t>)</a:t>
            </a:r>
            <a:r>
              <a:rPr lang="zh-CN" altLang="en-US" sz="1800" b="0" dirty="0" smtClean="0">
                <a:latin typeface="Times New Roman" panose="02020603050405020304" pitchFamily="18" charset="0"/>
                <a:cs typeface="Times New Roman" panose="02020603050405020304" pitchFamily="18" charset="0"/>
              </a:rPr>
              <a:t>：</a:t>
            </a:r>
            <a:r>
              <a:rPr lang="en-US" altLang="zh-CN" sz="1800" b="0" dirty="0" smtClean="0">
                <a:latin typeface="Times New Roman" panose="02020603050405020304" pitchFamily="18" charset="0"/>
                <a:cs typeface="Times New Roman" panose="02020603050405020304" pitchFamily="18" charset="0"/>
              </a:rPr>
              <a:t>数据集在使用</a:t>
            </a:r>
            <a:r>
              <a:rPr lang="zh-CN" altLang="en-US" sz="1800" b="0" dirty="0" smtClean="0">
                <a:latin typeface="Times New Roman" panose="02020603050405020304" pitchFamily="18" charset="0"/>
                <a:cs typeface="Times New Roman" panose="02020603050405020304" pitchFamily="18" charset="0"/>
              </a:rPr>
              <a:t>条件</a:t>
            </a:r>
            <a:r>
              <a:rPr lang="en-US" altLang="zh-CN" sz="1800" b="0" dirty="0" smtClean="0">
                <a:latin typeface="Times New Roman" panose="02020603050405020304" pitchFamily="18" charset="0"/>
                <a:cs typeface="Times New Roman" panose="02020603050405020304" pitchFamily="18" charset="0"/>
              </a:rPr>
              <a:t> 𝑋进行</a:t>
            </a:r>
            <a:r>
              <a:rPr lang="en-US" altLang="zh-CN" sz="1800" b="0" dirty="0" smtClean="0">
                <a:solidFill>
                  <a:srgbClr val="FF0000"/>
                </a:solidFill>
                <a:latin typeface="Times New Roman" panose="02020603050405020304" pitchFamily="18" charset="0"/>
                <a:cs typeface="Times New Roman" panose="02020603050405020304" pitchFamily="18" charset="0"/>
              </a:rPr>
              <a:t>分割后</a:t>
            </a:r>
            <a:r>
              <a:rPr lang="en-US" altLang="zh-CN" sz="1800" b="0" dirty="0" smtClean="0">
                <a:latin typeface="Times New Roman" panose="02020603050405020304" pitchFamily="18" charset="0"/>
                <a:cs typeface="Times New Roman" panose="02020603050405020304" pitchFamily="18" charset="0"/>
              </a:rPr>
              <a:t>的混乱程度。</a:t>
            </a:r>
            <a:endParaRPr lang="en-US" altLang="zh-CN" sz="1800" b="0" dirty="0" smtClean="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defRPr/>
            </a:pPr>
            <a:r>
              <a:rPr lang="en-US" altLang="zh-CN" sz="1800" b="0" dirty="0" smtClean="0">
                <a:latin typeface="Times New Roman" panose="02020603050405020304" pitchFamily="18" charset="0"/>
                <a:cs typeface="Times New Roman" panose="02020603050405020304" pitchFamily="18" charset="0"/>
              </a:rPr>
              <a:t>信息增益 g ( </a:t>
            </a:r>
            <a:r>
              <a:rPr lang="en-US" altLang="zh-CN" sz="1800" i="1" dirty="0" smtClean="0">
                <a:latin typeface="Times New Roman" panose="02020603050405020304" pitchFamily="18" charset="0"/>
                <a:cs typeface="Times New Roman" panose="02020603050405020304" pitchFamily="18" charset="0"/>
                <a:sym typeface="+mn-ea"/>
              </a:rPr>
              <a:t>T</a:t>
            </a:r>
            <a:r>
              <a:rPr lang="en-US" altLang="zh-CN" sz="1800" dirty="0" smtClean="0">
                <a:latin typeface="Times New Roman" panose="02020603050405020304" pitchFamily="18" charset="0"/>
                <a:cs typeface="Times New Roman" panose="02020603050405020304" pitchFamily="18" charset="0"/>
                <a:sym typeface="+mn-ea"/>
              </a:rPr>
              <a:t>/</a:t>
            </a:r>
            <a:r>
              <a:rPr lang="en-US" altLang="zh-CN" sz="1800" i="1" dirty="0" smtClean="0">
                <a:latin typeface="Times New Roman" panose="02020603050405020304" pitchFamily="18" charset="0"/>
                <a:cs typeface="Times New Roman" panose="02020603050405020304" pitchFamily="18" charset="0"/>
                <a:sym typeface="+mn-ea"/>
              </a:rPr>
              <a:t>X </a:t>
            </a:r>
            <a:r>
              <a:rPr lang="en-US" altLang="zh-CN" sz="1800" b="0" dirty="0" smtClean="0">
                <a:latin typeface="Times New Roman" panose="02020603050405020304" pitchFamily="18" charset="0"/>
                <a:cs typeface="Times New Roman" panose="02020603050405020304" pitchFamily="18" charset="0"/>
              </a:rPr>
              <a:t>) ：是</a:t>
            </a:r>
            <a:r>
              <a:rPr lang="en-US" altLang="zh-CN" sz="1800" b="0" dirty="0" smtClean="0"/>
              <a:t>通过</a:t>
            </a:r>
            <a:r>
              <a:rPr lang="zh-CN" altLang="en-US" sz="1800" b="0" dirty="0" smtClean="0"/>
              <a:t>条件</a:t>
            </a:r>
            <a:r>
              <a:rPr lang="en-US" altLang="zh-CN" sz="1800" b="0" dirty="0" smtClean="0"/>
              <a:t> 𝑋进行</a:t>
            </a:r>
            <a:r>
              <a:rPr lang="en-US" altLang="zh-CN" sz="1800" b="0" dirty="0" smtClean="0">
                <a:solidFill>
                  <a:srgbClr val="FF0000"/>
                </a:solidFill>
              </a:rPr>
              <a:t>分割后</a:t>
            </a:r>
            <a:r>
              <a:rPr lang="en-US" altLang="zh-CN" sz="1800" b="0" dirty="0" smtClean="0"/>
              <a:t>，混乱程度的减少量。</a:t>
            </a:r>
            <a:endParaRPr lang="en-US" altLang="zh-CN" sz="1800" b="0" dirty="0" smtClean="0"/>
          </a:p>
          <a:p>
            <a:pPr lvl="0" algn="l">
              <a:buFont typeface="Wingdings" panose="05000000000000000000" charset="0"/>
              <a:buChar char="Ø"/>
              <a:defRPr/>
            </a:pPr>
            <a:r>
              <a:rPr lang="en-US" altLang="zh-CN" sz="1800" b="0" dirty="0" smtClean="0">
                <a:solidFill>
                  <a:srgbClr val="0000FF"/>
                </a:solidFill>
              </a:rPr>
              <a:t>信息增益越大，说明该</a:t>
            </a:r>
            <a:r>
              <a:rPr lang="zh-CN" altLang="en-US" sz="1800" b="0" dirty="0" smtClean="0">
                <a:solidFill>
                  <a:srgbClr val="0000FF"/>
                </a:solidFill>
              </a:rPr>
              <a:t>条件</a:t>
            </a:r>
            <a:r>
              <a:rPr lang="en-US" altLang="zh-CN" sz="1800" b="0" dirty="0" smtClean="0">
                <a:solidFill>
                  <a:srgbClr val="0000FF"/>
                </a:solidFill>
              </a:rPr>
              <a:t>对分类越有帮助，越重要。</a:t>
            </a:r>
            <a:endParaRPr lang="en-US" altLang="zh-CN" sz="1800" b="0" dirty="0" smtClean="0">
              <a:solidFill>
                <a:srgbClr val="0000FF"/>
              </a:solidFill>
            </a:endParaRPr>
          </a:p>
        </p:txBody>
      </p:sp>
      <p:sp>
        <p:nvSpPr>
          <p:cNvPr id="14339" name="标题 2"/>
          <p:cNvSpPr>
            <a:spLocks noGrp="1"/>
          </p:cNvSpPr>
          <p:nvPr>
            <p:ph type="title"/>
          </p:nvPr>
        </p:nvSpPr>
        <p:spPr/>
        <p:txBody>
          <a:bodyPr/>
          <a:lstStyle/>
          <a:p>
            <a:r>
              <a:rPr lang="zh-CN" altLang="en-US" dirty="0" smtClean="0"/>
              <a:t>信息增益</a:t>
            </a:r>
            <a:endParaRPr lang="zh-CN" altLang="en-US" dirty="0" smtClean="0"/>
          </a:p>
        </p:txBody>
      </p:sp>
      <mc:AlternateContent xmlns:mc="http://schemas.openxmlformats.org/markup-compatibility/2006">
        <mc:Choice xmlns:a14="http://schemas.microsoft.com/office/drawing/2010/main" Requires="a14">
          <p:sp>
            <p:nvSpPr>
              <p:cNvPr id="4" name="文本框 3"/>
              <p:cNvSpPr txBox="1"/>
              <p:nvPr/>
            </p:nvSpPr>
            <p:spPr>
              <a:xfrm>
                <a:off x="1611630" y="1299210"/>
                <a:ext cx="847090" cy="368300"/>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cs typeface="Cambria Math" panose="02040503050406030204" pitchFamily="18" charset="0"/>
                        </a:rPr>
                        <m:t>𝐻</m:t>
                      </m:r>
                      <m:d>
                        <m:dPr>
                          <m:ctrlPr>
                            <a:rPr lang="en-US" altLang="zh-CN" i="1">
                              <a:latin typeface="Cambria Math" panose="02040503050406030204" pitchFamily="18" charset="0"/>
                              <a:cs typeface="Cambria Math" panose="02040503050406030204" pitchFamily="18" charset="0"/>
                            </a:rPr>
                          </m:ctrlPr>
                        </m:dPr>
                        <m:e>
                          <m:r>
                            <a:rPr lang="en-US" altLang="zh-CN" i="1">
                              <a:latin typeface="Cambria Math" panose="02040503050406030204" pitchFamily="18" charset="0"/>
                              <a:cs typeface="Cambria Math" panose="02040503050406030204" pitchFamily="18" charset="0"/>
                            </a:rPr>
                            <m:t>𝑌</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𝑋</m:t>
                          </m:r>
                        </m:e>
                      </m:d>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1611630" y="1299210"/>
                <a:ext cx="847090" cy="368300"/>
              </a:xfrm>
              <a:prstGeom prst="rect">
                <a:avLst/>
              </a:prstGeom>
              <a:blipFill rotWithShape="1">
                <a:blip r:embed="rId1"/>
                <a:stretch>
                  <a:fillRect/>
                </a:stretch>
              </a:blipFill>
            </p:spPr>
            <p:txBody>
              <a:bodyPr/>
              <a:lstStyle/>
              <a:p>
                <a:r>
                  <a:rPr lang="zh-CN" altLang="en-US">
                    <a:noFill/>
                  </a:rPr>
                  <a:t> </a:t>
                </a:r>
              </a:p>
            </p:txBody>
          </p:sp>
        </mc:Fallback>
      </mc:AlternateContent>
      <p:sp>
        <p:nvSpPr>
          <p:cNvPr id="3" name="文本框 2"/>
          <p:cNvSpPr txBox="1"/>
          <p:nvPr/>
        </p:nvSpPr>
        <p:spPr>
          <a:xfrm>
            <a:off x="1239520" y="4728210"/>
            <a:ext cx="8084820" cy="922020"/>
          </a:xfrm>
          <a:prstGeom prst="rect">
            <a:avLst/>
          </a:prstGeom>
          <a:noFill/>
        </p:spPr>
        <p:txBody>
          <a:bodyPr wrap="square" rtlCol="0" anchor="t">
            <a:spAutoFit/>
          </a:bodyPr>
          <a:p>
            <a:r>
              <a:rPr kumimoji="1" lang="en-US" altLang="zh-CN" sz="1800" kern="0" dirty="0" smtClean="0">
                <a:latin typeface="楷体" panose="02010609060101010101" charset="-122"/>
                <a:ea typeface="楷体" panose="02010609060101010101" charset="-122"/>
                <a:cs typeface="Times New Roman" panose="02020603050405020304" pitchFamily="18" charset="0"/>
              </a:rPr>
              <a:t>在决策树中，信息增益最大的特征通常会被选为根节点。这是因为信息增益最大的特征能够最有效地减少数据集的不确定性，也就是说，它可以将数据集划分得更加纯净，使得不同类别的数据更加明确和可区分。</a:t>
            </a:r>
            <a:endParaRPr kumimoji="1" lang="en-US" altLang="zh-CN" sz="1800" kern="0" dirty="0" smtClean="0">
              <a:latin typeface="楷体" panose="02010609060101010101" charset="-122"/>
              <a:ea typeface="楷体" panose="02010609060101010101"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4635" y="1134745"/>
            <a:ext cx="11396345" cy="713740"/>
          </a:xfrm>
        </p:spPr>
        <p:txBody>
          <a:bodyPr/>
          <a:lstStyle/>
          <a:p>
            <a:pPr>
              <a:buFont typeface="Wingdings" panose="05000000000000000000" pitchFamily="2" charset="2"/>
              <a:buChar char="Ø"/>
              <a:defRPr/>
            </a:pPr>
            <a:r>
              <a:rPr lang="zh-CN" altLang="en-US" b="0" dirty="0"/>
              <a:t>根</a:t>
            </a:r>
            <a:r>
              <a:rPr lang="zh-CN" altLang="en-US" b="0" dirty="0" smtClean="0"/>
              <a:t>节点下面的每个分支重复以上计算过程。</a:t>
            </a:r>
            <a:endParaRPr lang="en-US" altLang="zh-CN" b="0" dirty="0" smtClean="0"/>
          </a:p>
        </p:txBody>
      </p:sp>
      <p:sp>
        <p:nvSpPr>
          <p:cNvPr id="14339" name="标题 2"/>
          <p:cNvSpPr>
            <a:spLocks noGrp="1"/>
          </p:cNvSpPr>
          <p:nvPr>
            <p:ph type="title"/>
          </p:nvPr>
        </p:nvSpPr>
        <p:spPr/>
        <p:txBody>
          <a:bodyPr/>
          <a:lstStyle/>
          <a:p>
            <a:r>
              <a:rPr lang="zh-CN" altLang="en-US" dirty="0" smtClean="0"/>
              <a:t>如何计算信息熵？</a:t>
            </a:r>
            <a:r>
              <a:rPr lang="en-US" altLang="zh-CN" dirty="0" smtClean="0"/>
              <a:t>—— </a:t>
            </a:r>
            <a:r>
              <a:rPr lang="zh-CN" altLang="en-US" dirty="0" smtClean="0"/>
              <a:t>示例</a:t>
            </a:r>
            <a:r>
              <a:rPr lang="zh-CN" altLang="en-US" dirty="0"/>
              <a:t>：小明赖</a:t>
            </a:r>
            <a:r>
              <a:rPr lang="zh-CN" altLang="en-US" dirty="0" smtClean="0"/>
              <a:t>床</a:t>
            </a:r>
            <a:endParaRPr lang="zh-CN" altLang="en-US" dirty="0" smtClean="0"/>
          </a:p>
        </p:txBody>
      </p:sp>
      <p:grpSp>
        <p:nvGrpSpPr>
          <p:cNvPr id="8" name="组合 7"/>
          <p:cNvGrpSpPr/>
          <p:nvPr/>
        </p:nvGrpSpPr>
        <p:grpSpPr>
          <a:xfrm>
            <a:off x="382905" y="1719580"/>
            <a:ext cx="6258560" cy="4606925"/>
            <a:chOff x="2817341" y="-1660482"/>
            <a:chExt cx="10655643" cy="7633129"/>
          </a:xfrm>
        </p:grpSpPr>
        <p:pic>
          <p:nvPicPr>
            <p:cNvPr id="19458" name="Picture 2" descr="选择其他分枝的过程"/>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17341" y="-1660482"/>
              <a:ext cx="10655643" cy="7633129"/>
            </a:xfrm>
            <a:prstGeom prst="rect">
              <a:avLst/>
            </a:prstGeom>
            <a:solidFill>
              <a:schemeClr val="bg1"/>
            </a:solidFill>
            <a:ln>
              <a:solidFill>
                <a:srgbClr val="002060"/>
              </a:solidFill>
            </a:ln>
          </p:spPr>
        </p:pic>
        <p:grpSp>
          <p:nvGrpSpPr>
            <p:cNvPr id="7" name="组合 6"/>
            <p:cNvGrpSpPr/>
            <p:nvPr/>
          </p:nvGrpSpPr>
          <p:grpSpPr>
            <a:xfrm>
              <a:off x="5741990" y="909472"/>
              <a:ext cx="1548496" cy="3156589"/>
              <a:chOff x="5741990" y="909472"/>
              <a:chExt cx="1548496" cy="3156589"/>
            </a:xfrm>
          </p:grpSpPr>
          <p:sp>
            <p:nvSpPr>
              <p:cNvPr id="6" name="文本框 5"/>
              <p:cNvSpPr txBox="1"/>
              <p:nvPr/>
            </p:nvSpPr>
            <p:spPr>
              <a:xfrm rot="10800000" flipH="1" flipV="1">
                <a:off x="5832389" y="909472"/>
                <a:ext cx="1458097" cy="406118"/>
              </a:xfrm>
              <a:prstGeom prst="rect">
                <a:avLst/>
              </a:prstGeom>
              <a:solidFill>
                <a:schemeClr val="bg1"/>
              </a:solidFill>
              <a:ln w="12700">
                <a:solidFill>
                  <a:schemeClr val="tx1">
                    <a:lumMod val="50000"/>
                    <a:lumOff val="50000"/>
                  </a:schemeClr>
                </a:solidFill>
              </a:ln>
            </p:spPr>
            <p:txBody>
              <a:bodyPr wrap="square" rtlCol="0">
                <a:spAutoFit/>
              </a:bodyPr>
              <a:lstStyle/>
              <a:p>
                <a:pPr algn="ctr"/>
                <a:r>
                  <a:rPr lang="en-US" altLang="zh-CN" sz="1000" dirty="0" smtClean="0">
                    <a:solidFill>
                      <a:srgbClr val="FF0000"/>
                    </a:solidFill>
                  </a:rPr>
                  <a:t>NO</a:t>
                </a:r>
                <a:endParaRPr lang="zh-CN" altLang="en-US" sz="1000" dirty="0">
                  <a:solidFill>
                    <a:srgbClr val="FF0000"/>
                  </a:solidFill>
                </a:endParaRPr>
              </a:p>
            </p:txBody>
          </p:sp>
          <p:sp>
            <p:nvSpPr>
              <p:cNvPr id="9" name="文本框 8"/>
              <p:cNvSpPr txBox="1"/>
              <p:nvPr/>
            </p:nvSpPr>
            <p:spPr>
              <a:xfrm rot="10800000" flipH="1" flipV="1">
                <a:off x="5741990" y="3659943"/>
                <a:ext cx="1458096" cy="406118"/>
              </a:xfrm>
              <a:prstGeom prst="rect">
                <a:avLst/>
              </a:prstGeom>
              <a:solidFill>
                <a:schemeClr val="bg1"/>
              </a:solidFill>
              <a:ln w="12700">
                <a:solidFill>
                  <a:schemeClr val="tx1">
                    <a:lumMod val="50000"/>
                    <a:lumOff val="50000"/>
                  </a:schemeClr>
                </a:solidFill>
              </a:ln>
            </p:spPr>
            <p:txBody>
              <a:bodyPr wrap="square" rtlCol="0">
                <a:spAutoFit/>
              </a:bodyPr>
              <a:lstStyle/>
              <a:p>
                <a:pPr algn="ctr"/>
                <a:r>
                  <a:rPr lang="en-US" altLang="zh-CN" sz="1000" dirty="0" smtClean="0">
                    <a:solidFill>
                      <a:srgbClr val="FF0000"/>
                    </a:solidFill>
                  </a:rPr>
                  <a:t>NO</a:t>
                </a:r>
                <a:endParaRPr lang="zh-CN" altLang="en-US" sz="1000" dirty="0">
                  <a:solidFill>
                    <a:srgbClr val="FF0000"/>
                  </a:solidFill>
                </a:endParaRPr>
              </a:p>
            </p:txBody>
          </p:sp>
        </p:grpSp>
      </p:grpSp>
      <p:graphicFrame>
        <p:nvGraphicFramePr>
          <p:cNvPr id="4" name="表格 3"/>
          <p:cNvGraphicFramePr>
            <a:graphicFrameLocks noGrp="1"/>
          </p:cNvGraphicFramePr>
          <p:nvPr>
            <p:custDataLst>
              <p:tags r:id="rId2"/>
            </p:custDataLst>
          </p:nvPr>
        </p:nvGraphicFramePr>
        <p:xfrm>
          <a:off x="6819265" y="4222115"/>
          <a:ext cx="5219700" cy="1804670"/>
        </p:xfrm>
        <a:graphic>
          <a:graphicData uri="http://schemas.openxmlformats.org/drawingml/2006/table">
            <a:tbl>
              <a:tblPr firstRow="1" bandRow="1">
                <a:tableStyleId>{5C22544A-7EE6-4342-B048-85BDC9FD1C3A}</a:tableStyleId>
              </a:tblPr>
              <a:tblGrid>
                <a:gridCol w="868680"/>
                <a:gridCol w="1741170"/>
                <a:gridCol w="1231265"/>
                <a:gridCol w="1378585"/>
              </a:tblGrid>
              <a:tr h="657860">
                <a:tc>
                  <a:txBody>
                    <a:bodyPr/>
                    <a:lstStyle/>
                    <a:p>
                      <a:pPr algn="ctr"/>
                      <a:r>
                        <a:rPr lang="zh-CN" altLang="en-US" dirty="0">
                          <a:effectLst/>
                        </a:rPr>
                        <a:t>季节</a:t>
                      </a:r>
                      <a:endParaRPr lang="zh-CN" altLang="en-US" dirty="0">
                        <a:effectLst/>
                      </a:endParaRPr>
                    </a:p>
                  </a:txBody>
                  <a:tcPr marL="66675" marR="66675" marT="38100" marB="38100" anchor="ctr"/>
                </a:tc>
                <a:tc>
                  <a:txBody>
                    <a:bodyPr/>
                    <a:lstStyle/>
                    <a:p>
                      <a:pPr algn="ctr"/>
                      <a:r>
                        <a:rPr lang="zh-CN" altLang="en-US" dirty="0">
                          <a:effectLst/>
                        </a:rPr>
                        <a:t>时间已过 </a:t>
                      </a:r>
                      <a:r>
                        <a:rPr lang="en-US" altLang="zh-CN" dirty="0">
                          <a:effectLst/>
                        </a:rPr>
                        <a:t>8 </a:t>
                      </a:r>
                      <a:r>
                        <a:rPr lang="zh-CN" altLang="en-US" dirty="0">
                          <a:effectLst/>
                        </a:rPr>
                        <a:t>点</a:t>
                      </a:r>
                      <a:endParaRPr lang="zh-CN" altLang="en-US" dirty="0">
                        <a:effectLst/>
                      </a:endParaRPr>
                    </a:p>
                  </a:txBody>
                  <a:tcPr marL="66675" marR="66675" marT="38100" marB="38100" anchor="ctr"/>
                </a:tc>
                <a:tc>
                  <a:txBody>
                    <a:bodyPr/>
                    <a:lstStyle/>
                    <a:p>
                      <a:pPr algn="ctr"/>
                      <a:r>
                        <a:rPr lang="zh-CN" altLang="en-US" dirty="0">
                          <a:effectLst/>
                        </a:rPr>
                        <a:t>风力情况</a:t>
                      </a:r>
                      <a:endParaRPr lang="zh-CN" altLang="en-US" dirty="0">
                        <a:effectLst/>
                      </a:endParaRPr>
                    </a:p>
                  </a:txBody>
                  <a:tcPr marL="66675" marR="66675" marT="38100" marB="38100" anchor="ctr"/>
                </a:tc>
                <a:tc>
                  <a:txBody>
                    <a:bodyPr/>
                    <a:lstStyle/>
                    <a:p>
                      <a:pPr algn="ctr"/>
                      <a:r>
                        <a:rPr lang="zh-CN" altLang="en-US" dirty="0">
                          <a:effectLst/>
                        </a:rPr>
                        <a:t>要不要赖床</a:t>
                      </a:r>
                      <a:endParaRPr lang="zh-CN" altLang="en-US" dirty="0">
                        <a:effectLst/>
                      </a:endParaRPr>
                    </a:p>
                  </a:txBody>
                  <a:tcPr marL="66675" marR="66675" marT="38100" marB="38100" anchor="ctr"/>
                </a:tc>
              </a:tr>
              <a:tr h="382270">
                <a:tc>
                  <a:txBody>
                    <a:bodyPr/>
                    <a:lstStyle/>
                    <a:p>
                      <a:pPr algn="ctr"/>
                      <a:r>
                        <a:rPr lang="zh-CN" altLang="en-US" dirty="0" smtClean="0"/>
                        <a:t>夏天</a:t>
                      </a:r>
                      <a:endParaRPr lang="zh-CN" altLang="en-US" dirty="0"/>
                    </a:p>
                  </a:txBody>
                  <a:tcPr/>
                </a:tc>
                <a:tc>
                  <a:txBody>
                    <a:bodyPr/>
                    <a:lstStyle/>
                    <a:p>
                      <a:pPr algn="ctr"/>
                      <a:r>
                        <a:rPr lang="en-US" altLang="zh-CN" dirty="0" smtClean="0"/>
                        <a:t>no</a:t>
                      </a:r>
                      <a:endParaRPr lang="zh-CN" altLang="en-US" dirty="0"/>
                    </a:p>
                  </a:txBody>
                  <a:tcPr/>
                </a:tc>
                <a:tc>
                  <a:txBody>
                    <a:bodyPr/>
                    <a:lstStyle/>
                    <a:p>
                      <a:pPr algn="ctr"/>
                      <a:r>
                        <a:rPr lang="zh-CN" altLang="en-US" dirty="0" smtClean="0"/>
                        <a:t>微风</a:t>
                      </a:r>
                      <a:endParaRPr lang="zh-CN" altLang="en-US" dirty="0"/>
                    </a:p>
                  </a:txBody>
                  <a:tcPr/>
                </a:tc>
                <a:tc>
                  <a:txBody>
                    <a:bodyPr/>
                    <a:lstStyle/>
                    <a:p>
                      <a:pPr algn="ctr"/>
                      <a:r>
                        <a:rPr lang="en-US" altLang="zh-CN" dirty="0" smtClean="0"/>
                        <a:t>yes</a:t>
                      </a:r>
                      <a:endParaRPr lang="zh-CN" altLang="en-US" dirty="0"/>
                    </a:p>
                  </a:txBody>
                  <a:tcPr/>
                </a:tc>
              </a:tr>
              <a:tr h="382270">
                <a:tc>
                  <a:txBody>
                    <a:bodyPr/>
                    <a:lstStyle/>
                    <a:p>
                      <a:pPr algn="ctr"/>
                      <a:r>
                        <a:rPr lang="zh-CN" altLang="en-US" dirty="0" smtClean="0"/>
                        <a:t>夏天</a:t>
                      </a:r>
                      <a:endParaRPr lang="zh-CN" altLang="en-US" dirty="0"/>
                    </a:p>
                  </a:txBody>
                  <a:tcPr/>
                </a:tc>
                <a:tc>
                  <a:txBody>
                    <a:bodyPr/>
                    <a:lstStyle/>
                    <a:p>
                      <a:pPr algn="ctr"/>
                      <a:r>
                        <a:rPr lang="en-US" altLang="zh-CN" dirty="0" smtClean="0"/>
                        <a:t>yes</a:t>
                      </a:r>
                      <a:endParaRPr lang="zh-CN" altLang="en-US" dirty="0"/>
                    </a:p>
                  </a:txBody>
                  <a:tcPr/>
                </a:tc>
                <a:tc>
                  <a:txBody>
                    <a:bodyPr/>
                    <a:lstStyle/>
                    <a:p>
                      <a:pPr algn="ctr"/>
                      <a:r>
                        <a:rPr lang="zh-CN" altLang="en-US" dirty="0" smtClean="0"/>
                        <a:t>大风</a:t>
                      </a:r>
                      <a:endParaRPr lang="zh-CN" altLang="en-US" dirty="0"/>
                    </a:p>
                  </a:txBody>
                  <a:tcPr/>
                </a:tc>
                <a:tc>
                  <a:txBody>
                    <a:bodyPr/>
                    <a:lstStyle/>
                    <a:p>
                      <a:pPr algn="ctr"/>
                      <a:r>
                        <a:rPr lang="en-US" altLang="zh-CN" dirty="0" smtClean="0"/>
                        <a:t>no</a:t>
                      </a:r>
                      <a:endParaRPr lang="zh-CN" altLang="en-US" dirty="0"/>
                    </a:p>
                  </a:txBody>
                  <a:tcPr/>
                </a:tc>
              </a:tr>
              <a:tr h="382270">
                <a:tc>
                  <a:txBody>
                    <a:bodyPr/>
                    <a:lstStyle/>
                    <a:p>
                      <a:pPr algn="ctr"/>
                      <a:r>
                        <a:rPr lang="zh-CN" altLang="en-US" dirty="0" smtClean="0"/>
                        <a:t>夏天</a:t>
                      </a:r>
                      <a:endParaRPr lang="zh-CN" altLang="en-US" dirty="0"/>
                    </a:p>
                  </a:txBody>
                  <a:tcPr/>
                </a:tc>
                <a:tc>
                  <a:txBody>
                    <a:bodyPr/>
                    <a:lstStyle/>
                    <a:p>
                      <a:pPr algn="ctr"/>
                      <a:r>
                        <a:rPr lang="en-US" altLang="zh-CN" dirty="0" smtClean="0"/>
                        <a:t>no</a:t>
                      </a:r>
                      <a:endParaRPr lang="zh-CN" altLang="en-US" dirty="0"/>
                    </a:p>
                  </a:txBody>
                  <a:tcPr/>
                </a:tc>
                <a:tc>
                  <a:txBody>
                    <a:bodyPr/>
                    <a:lstStyle/>
                    <a:p>
                      <a:pPr algn="ctr"/>
                      <a:r>
                        <a:rPr lang="zh-CN" altLang="en-US" dirty="0" smtClean="0"/>
                        <a:t>大风</a:t>
                      </a:r>
                      <a:endParaRPr lang="zh-CN" altLang="en-US" dirty="0"/>
                    </a:p>
                  </a:txBody>
                  <a:tcPr/>
                </a:tc>
                <a:tc>
                  <a:txBody>
                    <a:bodyPr/>
                    <a:lstStyle/>
                    <a:p>
                      <a:pPr algn="ctr"/>
                      <a:r>
                        <a:rPr lang="en-US" altLang="zh-CN" dirty="0" smtClean="0"/>
                        <a:t>no</a:t>
                      </a:r>
                      <a:endParaRPr lang="zh-CN" altLang="en-US" dirty="0"/>
                    </a:p>
                  </a:txBody>
                  <a:tcPr/>
                </a:tc>
              </a:tr>
            </a:tbl>
          </a:graphicData>
        </a:graphic>
      </p:graphicFrame>
      <p:sp>
        <p:nvSpPr>
          <p:cNvPr id="3" name="文本框 2"/>
          <p:cNvSpPr txBox="1"/>
          <p:nvPr/>
        </p:nvSpPr>
        <p:spPr>
          <a:xfrm>
            <a:off x="6994525" y="2661920"/>
            <a:ext cx="4868545" cy="368300"/>
          </a:xfrm>
          <a:prstGeom prst="rect">
            <a:avLst/>
          </a:prstGeom>
          <a:noFill/>
        </p:spPr>
        <p:txBody>
          <a:bodyPr wrap="square" rtlCol="0">
            <a:spAutoFit/>
          </a:bodyPr>
          <a:p>
            <a:r>
              <a:rPr lang="zh-CN" altLang="en-US" b="1">
                <a:solidFill>
                  <a:srgbClr val="FF0000"/>
                </a:solidFill>
                <a:latin typeface="楷体" panose="02010609060101010101" charset="-122"/>
                <a:ea typeface="楷体" panose="02010609060101010101" charset="-122"/>
              </a:rPr>
              <a:t>完成实训一：</a:t>
            </a:r>
            <a:r>
              <a:rPr lang="zh-CN" altLang="en-US" b="1" dirty="0" smtClean="0">
                <a:solidFill>
                  <a:srgbClr val="FF0000"/>
                </a:solidFill>
                <a:latin typeface="楷体" panose="02010609060101010101" charset="-122"/>
                <a:ea typeface="楷体" panose="02010609060101010101" charset="-122"/>
                <a:sym typeface="+mn-ea"/>
              </a:rPr>
              <a:t>计算信息熵，条件熵和信息增益</a:t>
            </a:r>
            <a:endParaRPr lang="zh-CN" altLang="en-US" b="1" dirty="0" smtClean="0">
              <a:solidFill>
                <a:srgbClr val="FF0000"/>
              </a:solidFill>
              <a:latin typeface="楷体" panose="02010609060101010101" charset="-122"/>
              <a:ea typeface="楷体" panose="02010609060101010101"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6"/>
          <p:cNvCxnSpPr/>
          <p:nvPr/>
        </p:nvCxnSpPr>
        <p:spPr>
          <a:xfrm>
            <a:off x="2882900" y="1347788"/>
            <a:ext cx="4763" cy="4111625"/>
          </a:xfrm>
          <a:prstGeom prst="line">
            <a:avLst/>
          </a:prstGeom>
        </p:spPr>
        <p:style>
          <a:lnRef idx="2">
            <a:schemeClr val="dk1"/>
          </a:lnRef>
          <a:fillRef idx="0">
            <a:schemeClr val="dk1"/>
          </a:fillRef>
          <a:effectRef idx="1">
            <a:schemeClr val="dk1"/>
          </a:effectRef>
          <a:fontRef idx="minor">
            <a:schemeClr val="tx1"/>
          </a:fontRef>
        </p:style>
      </p:cxnSp>
      <p:sp>
        <p:nvSpPr>
          <p:cNvPr id="19" name="Line 2"/>
          <p:cNvSpPr>
            <a:spLocks noChangeShapeType="1"/>
          </p:cNvSpPr>
          <p:nvPr/>
        </p:nvSpPr>
        <p:spPr bwMode="auto">
          <a:xfrm>
            <a:off x="2266950" y="1939925"/>
            <a:ext cx="6605588" cy="0"/>
          </a:xfrm>
          <a:prstGeom prst="line">
            <a:avLst/>
          </a:prstGeom>
        </p:spPr>
        <p:style>
          <a:lnRef idx="2">
            <a:schemeClr val="dk1"/>
          </a:lnRef>
          <a:fillRef idx="0">
            <a:schemeClr val="dk1"/>
          </a:fillRef>
          <a:effectRef idx="1">
            <a:schemeClr val="dk1"/>
          </a:effectRef>
          <a:fontRef idx="minor">
            <a:schemeClr val="tx1"/>
          </a:fontRef>
        </p:style>
        <p:txBody>
          <a:bodyPr/>
          <a:lstStyle/>
          <a:p>
            <a:pPr algn="ctr" eaLnBrk="1" fontAlgn="auto" hangingPunct="1">
              <a:spcBef>
                <a:spcPts val="0"/>
              </a:spcBef>
              <a:spcAft>
                <a:spcPts val="0"/>
              </a:spcAft>
              <a:defRPr/>
            </a:pPr>
            <a:endParaRPr lang="zh-CN" altLang="en-US" sz="1905" kern="0">
              <a:solidFill>
                <a:sysClr val="windowText" lastClr="000000"/>
              </a:solidFill>
              <a:latin typeface="微软雅黑" panose="020B0503020204020204" pitchFamily="34" charset="-122"/>
              <a:ea typeface="微软雅黑" panose="020B0503020204020204" pitchFamily="34" charset="-122"/>
            </a:endParaRPr>
          </a:p>
        </p:txBody>
      </p:sp>
      <p:sp>
        <p:nvSpPr>
          <p:cNvPr id="20" name="Oval 15"/>
          <p:cNvSpPr>
            <a:spLocks noChangeArrowheads="1"/>
          </p:cNvSpPr>
          <p:nvPr/>
        </p:nvSpPr>
        <p:spPr bwMode="auto">
          <a:xfrm>
            <a:off x="2576481" y="1651743"/>
            <a:ext cx="612000" cy="576000"/>
          </a:xfrm>
          <a:prstGeom prst="ellipse">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zh-CN" altLang="zh-CN" sz="2200" kern="0" dirty="0">
                <a:solidFill>
                  <a:schemeClr val="bg1"/>
                </a:solidFill>
                <a:latin typeface="微软雅黑" panose="020B0503020204020204" pitchFamily="34" charset="-122"/>
                <a:ea typeface="微软雅黑" panose="020B0503020204020204" pitchFamily="34" charset="-122"/>
              </a:rPr>
              <a:t>1</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23" name="AutoShape 17"/>
          <p:cNvSpPr>
            <a:spLocks noChangeArrowheads="1"/>
          </p:cNvSpPr>
          <p:nvPr/>
        </p:nvSpPr>
        <p:spPr bwMode="auto">
          <a:xfrm>
            <a:off x="3618065" y="2612017"/>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sym typeface="微软雅黑" panose="020B0503020204020204" pitchFamily="34" charset="-122"/>
              </a:rPr>
              <a:t>决策树原理</a:t>
            </a:r>
            <a:endParaRPr lang="zh-CN" altLang="en-US" sz="2200" dirty="0">
              <a:latin typeface="微软雅黑" panose="020B0503020204020204" pitchFamily="34" charset="-122"/>
              <a:ea typeface="微软雅黑" panose="020B0503020204020204" pitchFamily="34" charset="-122"/>
            </a:endParaRPr>
          </a:p>
        </p:txBody>
      </p:sp>
      <p:sp>
        <p:nvSpPr>
          <p:cNvPr id="25" name="AutoShape 17"/>
          <p:cNvSpPr>
            <a:spLocks noChangeArrowheads="1"/>
          </p:cNvSpPr>
          <p:nvPr/>
        </p:nvSpPr>
        <p:spPr bwMode="auto">
          <a:xfrm>
            <a:off x="3618065" y="3610337"/>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决策树算法</a:t>
            </a:r>
            <a:endParaRPr lang="zh-CN" altLang="en-US" sz="2200"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AutoShape 17"/>
          <p:cNvSpPr>
            <a:spLocks noChangeArrowheads="1"/>
          </p:cNvSpPr>
          <p:nvPr/>
        </p:nvSpPr>
        <p:spPr bwMode="auto">
          <a:xfrm>
            <a:off x="3618065" y="4624792"/>
            <a:ext cx="4859850" cy="720000"/>
          </a:xfrm>
          <a:prstGeom prst="actionButtonBlank">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latin typeface="微软雅黑" panose="020B0503020204020204" pitchFamily="34" charset="-122"/>
                <a:ea typeface="微软雅黑" panose="020B0503020204020204" pitchFamily="34" charset="-122"/>
              </a:rPr>
              <a:t>决策树案例</a:t>
            </a:r>
            <a:endParaRPr lang="zh-CN" altLang="en-US" sz="2200" dirty="0">
              <a:latin typeface="微软雅黑" panose="020B0503020204020204" pitchFamily="34" charset="-122"/>
              <a:ea typeface="微软雅黑" panose="020B0503020204020204" pitchFamily="34" charset="-122"/>
            </a:endParaRPr>
          </a:p>
        </p:txBody>
      </p:sp>
      <p:sp>
        <p:nvSpPr>
          <p:cNvPr id="16400" name="标题 3"/>
          <p:cNvSpPr>
            <a:spLocks noGrp="1"/>
          </p:cNvSpPr>
          <p:nvPr>
            <p:ph type="title"/>
          </p:nvPr>
        </p:nvSpPr>
        <p:spPr>
          <a:xfrm>
            <a:off x="255588" y="358775"/>
            <a:ext cx="10972800" cy="528638"/>
          </a:xfrm>
        </p:spPr>
        <p:txBody>
          <a:bodyPr/>
          <a:lstStyle/>
          <a:p>
            <a:r>
              <a:rPr lang="zh-CN" altLang="en-US" smtClean="0"/>
              <a:t>目录</a:t>
            </a:r>
            <a:endParaRPr lang="zh-CN" altLang="en-US" smtClean="0"/>
          </a:p>
        </p:txBody>
      </p:sp>
      <p:sp>
        <p:nvSpPr>
          <p:cNvPr id="13" name="AutoShape 17"/>
          <p:cNvSpPr>
            <a:spLocks noChangeArrowheads="1"/>
          </p:cNvSpPr>
          <p:nvPr/>
        </p:nvSpPr>
        <p:spPr bwMode="auto">
          <a:xfrm>
            <a:off x="3618065" y="1579743"/>
            <a:ext cx="4859850" cy="684000"/>
          </a:xfrm>
          <a:prstGeom prst="actionButtonBlank">
            <a:avLst/>
          </a:prstGeom>
          <a:solidFill>
            <a:srgbClr val="FB9708"/>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p>
            <a:pPr algn="ctr" eaLnBrk="1" fontAlgn="auto" hangingPunct="1">
              <a:spcBef>
                <a:spcPts val="0"/>
              </a:spcBef>
              <a:spcAft>
                <a:spcPts val="0"/>
              </a:spcAft>
              <a:defRPr/>
            </a:pPr>
            <a:r>
              <a:rPr lang="zh-CN" altLang="en-US" sz="2200"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决策树简介</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4" name="Oval 15"/>
          <p:cNvSpPr>
            <a:spLocks noChangeArrowheads="1"/>
          </p:cNvSpPr>
          <p:nvPr/>
        </p:nvSpPr>
        <p:spPr bwMode="auto">
          <a:xfrm>
            <a:off x="2576481" y="2684017"/>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2</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6" name="Oval 15"/>
          <p:cNvSpPr>
            <a:spLocks noChangeArrowheads="1"/>
          </p:cNvSpPr>
          <p:nvPr/>
        </p:nvSpPr>
        <p:spPr bwMode="auto">
          <a:xfrm>
            <a:off x="2576481" y="3682337"/>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3</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2576481" y="4704743"/>
            <a:ext cx="612000" cy="576000"/>
          </a:xfrm>
          <a:prstGeom prst="ellipse">
            <a:avLst/>
          </a:prstGeom>
          <a:solidFill>
            <a:srgbClr val="064BB2"/>
          </a:solidFill>
          <a:ln>
            <a:solidFill>
              <a:schemeClr val="bg1"/>
            </a:solidFill>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fontAlgn="auto" hangingPunct="1">
              <a:spcBef>
                <a:spcPts val="0"/>
              </a:spcBef>
              <a:spcAft>
                <a:spcPts val="0"/>
              </a:spcAft>
              <a:defRPr/>
            </a:pPr>
            <a:r>
              <a:rPr lang="en-US" altLang="zh-CN" sz="2200" kern="0" dirty="0">
                <a:solidFill>
                  <a:schemeClr val="bg1"/>
                </a:solidFill>
                <a:latin typeface="微软雅黑" panose="020B0503020204020204" pitchFamily="34" charset="-122"/>
                <a:ea typeface="微软雅黑" panose="020B0503020204020204" pitchFamily="34" charset="-122"/>
              </a:rPr>
              <a:t>4</a:t>
            </a:r>
            <a:endParaRPr lang="en-US" altLang="zh-CN" sz="2200" kern="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4635" y="1134745"/>
            <a:ext cx="11396345" cy="713740"/>
          </a:xfrm>
        </p:spPr>
        <p:txBody>
          <a:bodyPr/>
          <a:lstStyle/>
          <a:p>
            <a:pPr>
              <a:buFont typeface="Wingdings" panose="05000000000000000000" pitchFamily="2" charset="2"/>
              <a:buChar char="Ø"/>
              <a:defRPr/>
            </a:pPr>
            <a:r>
              <a:rPr lang="zh-CN" altLang="en-US" b="0" dirty="0"/>
              <a:t>决策树的构建过程</a:t>
            </a:r>
            <a:endParaRPr lang="en-US" altLang="zh-CN" b="0" dirty="0" smtClean="0"/>
          </a:p>
        </p:txBody>
      </p:sp>
      <p:sp>
        <p:nvSpPr>
          <p:cNvPr id="14339" name="标题 2"/>
          <p:cNvSpPr>
            <a:spLocks noGrp="1"/>
          </p:cNvSpPr>
          <p:nvPr>
            <p:ph type="title"/>
          </p:nvPr>
        </p:nvSpPr>
        <p:spPr/>
        <p:txBody>
          <a:bodyPr/>
          <a:lstStyle/>
          <a:p>
            <a:r>
              <a:rPr lang="zh-CN" altLang="en-US" dirty="0" smtClean="0"/>
              <a:t>如何计算信息熵？</a:t>
            </a:r>
            <a:r>
              <a:rPr lang="en-US" altLang="zh-CN" dirty="0" smtClean="0"/>
              <a:t>—— </a:t>
            </a:r>
            <a:r>
              <a:rPr lang="zh-CN" altLang="en-US" dirty="0" smtClean="0"/>
              <a:t>示例</a:t>
            </a:r>
            <a:r>
              <a:rPr lang="zh-CN" altLang="en-US" dirty="0"/>
              <a:t>：小明赖</a:t>
            </a:r>
            <a:r>
              <a:rPr lang="zh-CN" altLang="en-US" dirty="0" smtClean="0"/>
              <a:t>床</a:t>
            </a:r>
            <a:endParaRPr lang="zh-CN" altLang="en-US" dirty="0" smtClean="0"/>
          </a:p>
        </p:txBody>
      </p:sp>
      <p:sp>
        <p:nvSpPr>
          <p:cNvPr id="4" name="文本框 3"/>
          <p:cNvSpPr txBox="1"/>
          <p:nvPr/>
        </p:nvSpPr>
        <p:spPr>
          <a:xfrm>
            <a:off x="1025525" y="1715135"/>
            <a:ext cx="6096000" cy="2168525"/>
          </a:xfrm>
          <a:prstGeom prst="rect">
            <a:avLst/>
          </a:prstGeom>
          <a:noFill/>
        </p:spPr>
        <p:txBody>
          <a:bodyPr wrap="square" rtlCol="0" anchor="t">
            <a:spAutoFit/>
          </a:bodyPr>
          <a:lstStyle/>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计算：所有条件的重要性。</a:t>
            </a:r>
            <a:endParaRPr lang="zh-CN" altLang="en-US">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确定根节点：选择信息增益最大的条件作为根节点。</a:t>
            </a:r>
            <a:endParaRPr lang="zh-CN" altLang="en-US">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数据分割：根据重要的条件将数据集分割成子集。</a:t>
            </a:r>
            <a:endParaRPr lang="zh-CN" altLang="en-US">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递归：对每个子集重复上述步骤，构建子树。</a:t>
            </a:r>
            <a:endParaRPr lang="zh-CN" altLang="en-US">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生成叶节点：满足停止条件时生成叶节点。</a:t>
            </a:r>
            <a:endParaRPr lang="zh-CN" altLang="en-US">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633678" y="4299446"/>
            <a:ext cx="8725315" cy="1731035"/>
            <a:chOff x="1358251" y="4071278"/>
            <a:chExt cx="8725315" cy="1731035"/>
          </a:xfrm>
        </p:grpSpPr>
        <p:sp>
          <p:nvSpPr>
            <p:cNvPr id="3" name="文本框 2"/>
            <p:cNvSpPr txBox="1"/>
            <p:nvPr/>
          </p:nvSpPr>
          <p:spPr>
            <a:xfrm>
              <a:off x="1358251" y="4210343"/>
              <a:ext cx="2135505" cy="645160"/>
            </a:xfrm>
            <a:prstGeom prst="rect">
              <a:avLst/>
            </a:prstGeom>
            <a:noFill/>
            <a:ln w="12700">
              <a:solidFill>
                <a:srgbClr val="002060"/>
              </a:solidFill>
            </a:ln>
          </p:spPr>
          <p:txBody>
            <a:bodyPr wrap="square" rtlCol="0">
              <a:spAutoFit/>
            </a:bodyPr>
            <a:lstStyle/>
            <a:p>
              <a:r>
                <a:rPr lang="zh-CN" altLang="en-US" dirty="0" smtClean="0">
                  <a:solidFill>
                    <a:srgbClr val="FF0000"/>
                  </a:solidFill>
                  <a:latin typeface="+mj-ea"/>
                  <a:ea typeface="+mj-ea"/>
                </a:rPr>
                <a:t>计算</a:t>
              </a:r>
              <a:r>
                <a:rPr lang="zh-CN" altLang="en-US" dirty="0" smtClean="0">
                  <a:latin typeface="+mj-ea"/>
                  <a:ea typeface="+mj-ea"/>
                </a:rPr>
                <a:t>当前树中所有条件的信息增益</a:t>
              </a:r>
              <a:endParaRPr lang="zh-CN" altLang="en-US" dirty="0">
                <a:latin typeface="+mj-ea"/>
                <a:ea typeface="+mj-ea"/>
              </a:endParaRPr>
            </a:p>
          </p:txBody>
        </p:sp>
        <p:sp>
          <p:nvSpPr>
            <p:cNvPr id="5" name="文本框 4"/>
            <p:cNvSpPr txBox="1"/>
            <p:nvPr/>
          </p:nvSpPr>
          <p:spPr>
            <a:xfrm>
              <a:off x="4850751" y="4268763"/>
              <a:ext cx="1837690" cy="645160"/>
            </a:xfrm>
            <a:prstGeom prst="rect">
              <a:avLst/>
            </a:prstGeom>
            <a:noFill/>
            <a:ln w="12700">
              <a:solidFill>
                <a:srgbClr val="002060"/>
              </a:solidFill>
            </a:ln>
          </p:spPr>
          <p:txBody>
            <a:bodyPr wrap="square" rtlCol="0">
              <a:spAutoFit/>
            </a:bodyPr>
            <a:lstStyle/>
            <a:p>
              <a:r>
                <a:rPr lang="zh-CN" altLang="en-US" dirty="0" smtClean="0">
                  <a:latin typeface="+mj-ea"/>
                  <a:ea typeface="+mj-ea"/>
                </a:rPr>
                <a:t>选择增益最大的条件作为</a:t>
              </a:r>
              <a:r>
                <a:rPr lang="zh-CN" altLang="en-US" dirty="0" smtClean="0">
                  <a:solidFill>
                    <a:srgbClr val="FF0000"/>
                  </a:solidFill>
                  <a:latin typeface="+mj-ea"/>
                  <a:ea typeface="+mj-ea"/>
                </a:rPr>
                <a:t>根节点</a:t>
              </a:r>
              <a:endParaRPr lang="zh-CN" altLang="en-US" dirty="0" smtClean="0">
                <a:solidFill>
                  <a:srgbClr val="FF0000"/>
                </a:solidFill>
                <a:latin typeface="+mj-ea"/>
                <a:ea typeface="+mj-ea"/>
              </a:endParaRPr>
            </a:p>
          </p:txBody>
        </p:sp>
        <p:sp>
          <p:nvSpPr>
            <p:cNvPr id="10" name="文本框 9"/>
            <p:cNvSpPr txBox="1"/>
            <p:nvPr/>
          </p:nvSpPr>
          <p:spPr>
            <a:xfrm>
              <a:off x="8255210" y="4071278"/>
              <a:ext cx="1828356" cy="923330"/>
            </a:xfrm>
            <a:prstGeom prst="rect">
              <a:avLst/>
            </a:prstGeom>
            <a:noFill/>
            <a:ln w="12700">
              <a:solidFill>
                <a:srgbClr val="002060"/>
              </a:solidFill>
            </a:ln>
          </p:spPr>
          <p:txBody>
            <a:bodyPr wrap="square" rtlCol="0">
              <a:spAutoFit/>
            </a:bodyPr>
            <a:lstStyle/>
            <a:p>
              <a:r>
                <a:rPr lang="zh-CN" altLang="en-US" dirty="0" smtClean="0">
                  <a:latin typeface="+mj-ea"/>
                  <a:ea typeface="+mj-ea"/>
                </a:rPr>
                <a:t>根节点后的每一个分支都可以看做一个新的树</a:t>
              </a:r>
              <a:endParaRPr lang="zh-CN" altLang="en-US" dirty="0">
                <a:latin typeface="+mj-ea"/>
                <a:ea typeface="+mj-ea"/>
              </a:endParaRPr>
            </a:p>
          </p:txBody>
        </p:sp>
        <p:sp>
          <p:nvSpPr>
            <p:cNvPr id="11" name="右箭头 10"/>
            <p:cNvSpPr/>
            <p:nvPr/>
          </p:nvSpPr>
          <p:spPr>
            <a:xfrm>
              <a:off x="3546428" y="4386083"/>
              <a:ext cx="989901" cy="419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右箭头 11"/>
            <p:cNvSpPr/>
            <p:nvPr/>
          </p:nvSpPr>
          <p:spPr>
            <a:xfrm>
              <a:off x="6898752" y="4323218"/>
              <a:ext cx="989901" cy="419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上箭头 15"/>
            <p:cNvSpPr/>
            <p:nvPr/>
          </p:nvSpPr>
          <p:spPr>
            <a:xfrm flipH="1">
              <a:off x="2127248" y="4994608"/>
              <a:ext cx="7092252" cy="80770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p:cNvCxnSpPr/>
            <p:nvPr/>
          </p:nvCxnSpPr>
          <p:spPr>
            <a:xfrm>
              <a:off x="9211112" y="4994608"/>
              <a:ext cx="8388" cy="807705"/>
            </a:xfrm>
            <a:prstGeom prst="line">
              <a:avLst/>
            </a:prstGeom>
            <a:ln w="228600"/>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5803107" y="5439420"/>
            <a:ext cx="671118" cy="369332"/>
          </a:xfrm>
          <a:prstGeom prst="rect">
            <a:avLst/>
          </a:prstGeom>
          <a:noFill/>
        </p:spPr>
        <p:txBody>
          <a:bodyPr wrap="square" rtlCol="0">
            <a:spAutoFit/>
          </a:bodyPr>
          <a:lstStyle/>
          <a:p>
            <a:r>
              <a:rPr lang="zh-CN" altLang="en-US" dirty="0" smtClean="0">
                <a:solidFill>
                  <a:srgbClr val="FF0000"/>
                </a:solidFill>
                <a:latin typeface="+mj-ea"/>
                <a:ea typeface="+mj-ea"/>
              </a:rPr>
              <a:t>递归</a:t>
            </a:r>
            <a:endParaRPr lang="zh-CN" altLang="en-US" dirty="0" smtClean="0">
              <a:solidFill>
                <a:srgbClr val="FF0000"/>
              </a:solidFill>
              <a:latin typeface="+mj-ea"/>
              <a:ea typeface="+mj-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79699" y="1259009"/>
            <a:ext cx="11107601" cy="4339721"/>
          </a:xfrm>
        </p:spPr>
        <p:txBody>
          <a:bodyPr/>
          <a:lstStyle/>
          <a:p>
            <a:pPr>
              <a:buFont typeface="Wingdings" panose="05000000000000000000" pitchFamily="2" charset="2"/>
              <a:buChar char="Ø"/>
            </a:pPr>
            <a:r>
              <a:rPr lang="zh-CN" altLang="en-US" dirty="0" smtClean="0"/>
              <a:t>问题：</a:t>
            </a:r>
            <a:endParaRPr lang="en-US" altLang="zh-CN" dirty="0" smtClean="0"/>
          </a:p>
          <a:p>
            <a:pPr lvl="1">
              <a:buFont typeface="Arial" panose="020B0604020202020204" pitchFamily="34" charset="0"/>
              <a:buChar char="•"/>
              <a:defRPr/>
            </a:pPr>
            <a:r>
              <a:rPr lang="zh-CN" altLang="en-US" sz="1600" dirty="0"/>
              <a:t>决策树中每个节点表示什么含义？</a:t>
            </a:r>
            <a:endParaRPr lang="en-US" altLang="zh-CN" sz="1600" dirty="0"/>
          </a:p>
          <a:p>
            <a:pPr lvl="1">
              <a:buFont typeface="Arial" panose="020B0604020202020204" pitchFamily="34" charset="0"/>
              <a:buChar char="•"/>
              <a:defRPr/>
            </a:pPr>
            <a:r>
              <a:rPr lang="zh-CN" altLang="en-US" sz="1600" dirty="0"/>
              <a:t>信息熵是度量什么的物理量？</a:t>
            </a:r>
            <a:endParaRPr lang="en-US" altLang="zh-CN" sz="1600" dirty="0"/>
          </a:p>
          <a:p>
            <a:pPr lvl="1">
              <a:buFont typeface="Arial" panose="020B0604020202020204" pitchFamily="34" charset="0"/>
              <a:buChar char="•"/>
              <a:defRPr/>
            </a:pPr>
            <a:r>
              <a:rPr lang="zh-CN" altLang="en-US" sz="1600" dirty="0"/>
              <a:t>条件熵是度量什么的物理量？</a:t>
            </a:r>
            <a:endParaRPr lang="en-US" altLang="zh-CN" sz="1600" dirty="0"/>
          </a:p>
          <a:p>
            <a:pPr lvl="1">
              <a:buFont typeface="Arial" panose="020B0604020202020204" pitchFamily="34" charset="0"/>
              <a:buChar char="•"/>
              <a:defRPr/>
            </a:pPr>
            <a:r>
              <a:rPr lang="zh-CN" altLang="en-US" sz="1600" dirty="0"/>
              <a:t>用什么来度量条件的</a:t>
            </a:r>
            <a:r>
              <a:rPr lang="zh-CN" altLang="en-US" sz="1600" dirty="0" smtClean="0"/>
              <a:t>重要性？</a:t>
            </a:r>
            <a:endParaRPr lang="en-US" altLang="zh-CN" sz="1600" dirty="0" smtClean="0"/>
          </a:p>
        </p:txBody>
      </p:sp>
      <p:sp>
        <p:nvSpPr>
          <p:cNvPr id="3" name="标题 2"/>
          <p:cNvSpPr>
            <a:spLocks noGrp="1"/>
          </p:cNvSpPr>
          <p:nvPr>
            <p:ph type="title"/>
          </p:nvPr>
        </p:nvSpPr>
        <p:spPr/>
        <p:txBody>
          <a:bodyPr/>
          <a:lstStyle/>
          <a:p>
            <a:r>
              <a:rPr lang="zh-CN" altLang="en-US" dirty="0"/>
              <a:t>课堂练习，独立完成</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4180" y="1463675"/>
            <a:ext cx="11262995" cy="4338955"/>
          </a:xfrm>
        </p:spPr>
        <p:txBody>
          <a:bodyPr/>
          <a:lstStyle/>
          <a:p>
            <a:pPr>
              <a:buFont typeface="Wingdings" panose="05000000000000000000" pitchFamily="2" charset="2"/>
              <a:buChar char="Ø"/>
              <a:defRPr/>
            </a:pPr>
            <a:r>
              <a:rPr lang="zh-CN" altLang="en-US" dirty="0" smtClean="0"/>
              <a:t>决策树中每个节点表示什么含义：</a:t>
            </a:r>
            <a:r>
              <a:rPr lang="zh-CN" altLang="en-US" b="0" dirty="0" smtClean="0"/>
              <a:t>决策树的每个节点表示一个决策或测试条件，通常是对某个特征的取值进行判断。内部节点代表特征的判断，叶子节点代表决策的结果或类别。</a:t>
            </a:r>
            <a:endParaRPr lang="zh-CN" altLang="en-US" b="0" dirty="0" smtClean="0"/>
          </a:p>
          <a:p>
            <a:pPr>
              <a:buFont typeface="Wingdings" panose="05000000000000000000" pitchFamily="2" charset="2"/>
              <a:buChar char="Ø"/>
              <a:defRPr/>
            </a:pPr>
            <a:r>
              <a:rPr lang="zh-CN" altLang="en-US" dirty="0" smtClean="0"/>
              <a:t>简述生成一棵决策树基本步骤</a:t>
            </a:r>
            <a:r>
              <a:rPr lang="zh-CN" dirty="0" smtClean="0"/>
              <a:t>：</a:t>
            </a:r>
            <a:endParaRPr lang="zh-CN" b="0" dirty="0" smtClean="0"/>
          </a:p>
          <a:p>
            <a:pPr marL="0" indent="0">
              <a:buFont typeface="Wingdings" panose="05000000000000000000" pitchFamily="2" charset="2"/>
              <a:buNone/>
              <a:defRPr/>
            </a:pPr>
            <a:r>
              <a:rPr lang="en-US" altLang="zh-CN" b="0" dirty="0" smtClean="0"/>
              <a:t>       </a:t>
            </a:r>
            <a:r>
              <a:rPr lang="zh-CN" b="0" dirty="0" smtClean="0"/>
              <a:t>(1) 从根节点开始，将数据集分配到当前节点。</a:t>
            </a:r>
            <a:endParaRPr lang="zh-CN" b="0" dirty="0" smtClean="0"/>
          </a:p>
          <a:p>
            <a:pPr marL="0" indent="0">
              <a:buFont typeface="Wingdings" panose="05000000000000000000" pitchFamily="2" charset="2"/>
              <a:buNone/>
              <a:defRPr/>
            </a:pPr>
            <a:r>
              <a:rPr lang="en-US" altLang="zh-CN" b="0" dirty="0" smtClean="0"/>
              <a:t>       </a:t>
            </a:r>
            <a:r>
              <a:rPr lang="zh-CN" b="0" dirty="0" smtClean="0"/>
              <a:t>(2) 选择一个最优特征来分裂节点，依据某种标准（如信息增益）。</a:t>
            </a:r>
            <a:endParaRPr lang="zh-CN" b="0" dirty="0" smtClean="0"/>
          </a:p>
          <a:p>
            <a:pPr marL="0" indent="0">
              <a:buFont typeface="Wingdings" panose="05000000000000000000" pitchFamily="2" charset="2"/>
              <a:buNone/>
              <a:defRPr/>
            </a:pPr>
            <a:r>
              <a:rPr lang="en-US" altLang="zh-CN" b="0" dirty="0" smtClean="0"/>
              <a:t>       </a:t>
            </a:r>
            <a:r>
              <a:rPr lang="zh-CN" b="0" dirty="0" smtClean="0"/>
              <a:t>(3) 根据该特征的取值将数据集划分为多个子集，创建相应的子节点。</a:t>
            </a:r>
            <a:endParaRPr lang="zh-CN" b="0" dirty="0" smtClean="0"/>
          </a:p>
          <a:p>
            <a:pPr marL="0" indent="0">
              <a:buFont typeface="Wingdings" panose="05000000000000000000" pitchFamily="2" charset="2"/>
              <a:buNone/>
              <a:defRPr/>
            </a:pPr>
            <a:r>
              <a:rPr lang="en-US" altLang="zh-CN" b="0" dirty="0" smtClean="0"/>
              <a:t>       </a:t>
            </a:r>
            <a:r>
              <a:rPr lang="zh-CN" b="0" dirty="0" smtClean="0"/>
              <a:t>(4) 对每个子节点递归执行上述步骤，直到满足停止条件（如节点纯度或最小样本数）。</a:t>
            </a:r>
            <a:endParaRPr lang="zh-CN" b="0" dirty="0" smtClean="0"/>
          </a:p>
          <a:p>
            <a:pPr marL="0" indent="0">
              <a:buFont typeface="Wingdings" panose="05000000000000000000" pitchFamily="2" charset="2"/>
              <a:buNone/>
              <a:defRPr/>
            </a:pPr>
            <a:r>
              <a:rPr lang="en-US" altLang="zh-CN" b="0" dirty="0" smtClean="0"/>
              <a:t>       </a:t>
            </a:r>
            <a:r>
              <a:rPr lang="zh-CN" b="0" dirty="0" smtClean="0"/>
              <a:t>(5) 当无法继续分裂时，当前节点成为叶子节点，赋予其最终的类别标签。</a:t>
            </a:r>
            <a:endParaRPr lang="en-US" altLang="zh-CN" b="0" dirty="0" smtClean="0"/>
          </a:p>
        </p:txBody>
      </p:sp>
      <p:sp>
        <p:nvSpPr>
          <p:cNvPr id="12291" name="标题 2"/>
          <p:cNvSpPr>
            <a:spLocks noGrp="1"/>
          </p:cNvSpPr>
          <p:nvPr>
            <p:ph type="title"/>
          </p:nvPr>
        </p:nvSpPr>
        <p:spPr/>
        <p:txBody>
          <a:bodyPr/>
          <a:lstStyle/>
          <a:p>
            <a:r>
              <a:rPr lang="zh-CN" altLang="en-US" dirty="0" smtClean="0"/>
              <a:t>参考答案</a:t>
            </a:r>
            <a:endParaRPr lang="zh-CN" altLang="en-US"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4180" y="1463675"/>
            <a:ext cx="11262995" cy="4338955"/>
          </a:xfrm>
        </p:spPr>
        <p:txBody>
          <a:bodyPr/>
          <a:lstStyle/>
          <a:p>
            <a:pPr>
              <a:buFont typeface="Wingdings" panose="05000000000000000000" pitchFamily="2" charset="2"/>
              <a:buChar char="Ø"/>
              <a:defRPr/>
            </a:pPr>
            <a:r>
              <a:rPr lang="zh-CN" altLang="en-US" dirty="0" smtClean="0"/>
              <a:t>信息熵是度量什么的物理量：</a:t>
            </a:r>
            <a:r>
              <a:rPr lang="zh-CN" altLang="en-US" b="0" dirty="0" smtClean="0"/>
              <a:t>信息熵用于度量一个系统或数据集的不确定性或混乱度。熵越大，系统的不确定性越高。</a:t>
            </a:r>
            <a:endParaRPr lang="zh-CN" altLang="en-US" b="0" dirty="0" smtClean="0"/>
          </a:p>
          <a:p>
            <a:pPr>
              <a:buFont typeface="Wingdings" panose="05000000000000000000" pitchFamily="2" charset="2"/>
              <a:buChar char="Ø"/>
              <a:defRPr/>
            </a:pPr>
            <a:r>
              <a:rPr lang="zh-CN" altLang="en-US" dirty="0" smtClean="0"/>
              <a:t>条件熵是度量什么的物理量：</a:t>
            </a:r>
            <a:r>
              <a:rPr lang="zh-CN" altLang="en-US" b="0" dirty="0" smtClean="0"/>
              <a:t>条件熵用于度量在已知某一特征的前提下，数据集的剩余不确定性。它反映了一个特征对目标变量的解释能力。</a:t>
            </a:r>
            <a:endParaRPr lang="zh-CN" altLang="en-US" b="0" dirty="0" smtClean="0"/>
          </a:p>
          <a:p>
            <a:pPr>
              <a:buFont typeface="Wingdings" panose="05000000000000000000" pitchFamily="2" charset="2"/>
              <a:buChar char="Ø"/>
              <a:defRPr/>
            </a:pPr>
            <a:r>
              <a:rPr lang="zh-CN" altLang="en-US" dirty="0"/>
              <a:t>用</a:t>
            </a:r>
            <a:r>
              <a:rPr lang="zh-CN" altLang="en-US" dirty="0" smtClean="0"/>
              <a:t>什么来度量条件的重要性：</a:t>
            </a:r>
            <a:r>
              <a:rPr lang="zh-CN" altLang="en-US" b="0" dirty="0" smtClean="0"/>
              <a:t>条件的重要性通常用信息增益或信息增益率来度量，信息增益越大，特征越重要。</a:t>
            </a:r>
            <a:endParaRPr lang="zh-CN" altLang="en-US" b="0" dirty="0" smtClean="0"/>
          </a:p>
        </p:txBody>
      </p:sp>
      <p:sp>
        <p:nvSpPr>
          <p:cNvPr id="12291" name="标题 2"/>
          <p:cNvSpPr>
            <a:spLocks noGrp="1"/>
          </p:cNvSpPr>
          <p:nvPr>
            <p:ph type="title"/>
          </p:nvPr>
        </p:nvSpPr>
        <p:spPr/>
        <p:txBody>
          <a:bodyPr/>
          <a:lstStyle/>
          <a:p>
            <a:r>
              <a:rPr lang="zh-CN" altLang="en-US" dirty="0" smtClean="0">
                <a:sym typeface="+mn-ea"/>
              </a:rPr>
              <a:t>参考答案</a:t>
            </a:r>
            <a:endParaRPr lang="zh-CN"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ChangeArrowheads="1"/>
          </p:cNvSpPr>
          <p:nvPr/>
        </p:nvSpPr>
        <p:spPr bwMode="gray">
          <a:xfrm>
            <a:off x="1524000" y="-319088"/>
            <a:ext cx="184150" cy="239713"/>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endParaRPr lang="zh-CN" altLang="en-US" sz="950"/>
          </a:p>
        </p:txBody>
      </p:sp>
      <p:sp>
        <p:nvSpPr>
          <p:cNvPr id="10246" name="Rectangle 6"/>
          <p:cNvSpPr>
            <a:spLocks noChangeArrowheads="1"/>
          </p:cNvSpPr>
          <p:nvPr/>
        </p:nvSpPr>
        <p:spPr bwMode="auto">
          <a:xfrm>
            <a:off x="1524000" y="-392113"/>
            <a:ext cx="184150" cy="385763"/>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eaLnBrk="1" fontAlgn="auto" hangingPunct="1">
              <a:spcBef>
                <a:spcPts val="0"/>
              </a:spcBef>
              <a:spcAft>
                <a:spcPts val="0"/>
              </a:spcAft>
              <a:defRPr/>
            </a:pPr>
            <a:endParaRPr lang="zh-CN" altLang="en-US" sz="1905">
              <a:latin typeface="Arial" panose="020B060402020202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4" y="1463675"/>
            <a:ext cx="6102196" cy="4338638"/>
          </a:xfrm>
        </p:spPr>
        <p:txBody>
          <a:bodyPr/>
          <a:lstStyle/>
          <a:p>
            <a:pPr>
              <a:buFont typeface="Wingdings" panose="05000000000000000000" pitchFamily="2" charset="2"/>
              <a:buChar char="Ø"/>
              <a:defRPr/>
            </a:pPr>
            <a:r>
              <a:rPr lang="zh-CN" altLang="en-US" b="0" dirty="0" smtClean="0"/>
              <a:t>决策树中每个节点表示什么含义？</a:t>
            </a:r>
            <a:endParaRPr lang="en-US" altLang="zh-CN" b="0" dirty="0" smtClean="0"/>
          </a:p>
          <a:p>
            <a:pPr>
              <a:buFont typeface="Wingdings" panose="05000000000000000000" pitchFamily="2" charset="2"/>
              <a:buChar char="Ø"/>
              <a:defRPr/>
            </a:pPr>
            <a:r>
              <a:rPr lang="zh-CN" altLang="en-US" b="0" dirty="0" smtClean="0"/>
              <a:t>简述生成一棵决策树基本步骤。</a:t>
            </a:r>
            <a:endParaRPr lang="en-US" altLang="zh-CN" b="0" dirty="0" smtClean="0"/>
          </a:p>
          <a:p>
            <a:pPr>
              <a:buFont typeface="Wingdings" panose="05000000000000000000" pitchFamily="2" charset="2"/>
              <a:buChar char="Ø"/>
              <a:defRPr/>
            </a:pPr>
            <a:r>
              <a:rPr lang="zh-CN" altLang="en-US" b="0" dirty="0" smtClean="0"/>
              <a:t>信息熵是度量什么的物理量？</a:t>
            </a:r>
            <a:endParaRPr lang="en-US" altLang="zh-CN" b="0" dirty="0" smtClean="0"/>
          </a:p>
          <a:p>
            <a:pPr>
              <a:buFont typeface="Wingdings" panose="05000000000000000000" pitchFamily="2" charset="2"/>
              <a:buChar char="Ø"/>
              <a:defRPr/>
            </a:pPr>
            <a:r>
              <a:rPr lang="zh-CN" altLang="en-US" b="0" dirty="0" smtClean="0"/>
              <a:t>条件熵是度量什么的物理量？</a:t>
            </a:r>
            <a:endParaRPr lang="en-US" altLang="zh-CN" b="0" dirty="0" smtClean="0"/>
          </a:p>
          <a:p>
            <a:pPr>
              <a:buFont typeface="Wingdings" panose="05000000000000000000" pitchFamily="2" charset="2"/>
              <a:buChar char="Ø"/>
              <a:defRPr/>
            </a:pPr>
            <a:r>
              <a:rPr lang="zh-CN" altLang="en-US" b="0" dirty="0"/>
              <a:t>用</a:t>
            </a:r>
            <a:r>
              <a:rPr lang="zh-CN" altLang="en-US" b="0" dirty="0" smtClean="0"/>
              <a:t>什么来度量条件的重要性？</a:t>
            </a:r>
            <a:endParaRPr lang="en-US" altLang="zh-CN" b="0" dirty="0" smtClean="0"/>
          </a:p>
        </p:txBody>
      </p:sp>
      <p:sp>
        <p:nvSpPr>
          <p:cNvPr id="12291" name="标题 2"/>
          <p:cNvSpPr>
            <a:spLocks noGrp="1"/>
          </p:cNvSpPr>
          <p:nvPr>
            <p:ph type="title"/>
          </p:nvPr>
        </p:nvSpPr>
        <p:spPr/>
        <p:txBody>
          <a:bodyPr/>
          <a:lstStyle/>
          <a:p>
            <a:r>
              <a:rPr lang="zh-CN" altLang="en-US" dirty="0" smtClean="0"/>
              <a:t>问题</a:t>
            </a:r>
            <a:endParaRPr lang="zh-CN" alt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60364" y="1155700"/>
            <a:ext cx="6102196" cy="4338638"/>
          </a:xfrm>
        </p:spPr>
        <p:txBody>
          <a:bodyPr/>
          <a:lstStyle/>
          <a:p>
            <a:pPr>
              <a:buFont typeface="Wingdings" panose="05000000000000000000" pitchFamily="2" charset="2"/>
              <a:buChar char="Ø"/>
              <a:defRPr/>
            </a:pPr>
            <a:r>
              <a:rPr lang="zh-CN" altLang="en-US" b="0" dirty="0"/>
              <a:t>女孩的母亲要给这个女孩介绍男朋友</a:t>
            </a:r>
            <a:endParaRPr lang="en-US" altLang="zh-CN" b="0" dirty="0" smtClean="0"/>
          </a:p>
          <a:p>
            <a:pPr lvl="1">
              <a:lnSpc>
                <a:spcPct val="150000"/>
              </a:lnSpc>
              <a:buFont typeface="Arial" panose="020B0604020202020204" pitchFamily="34" charset="0"/>
              <a:buChar char="•"/>
              <a:defRPr/>
            </a:pPr>
            <a:r>
              <a:rPr lang="zh-CN" altLang="en-US" sz="1600" b="0" dirty="0"/>
              <a:t>女儿：多大年纪了？ </a:t>
            </a:r>
            <a:endParaRPr lang="en-US" altLang="zh-CN" sz="1600" b="0" dirty="0" smtClean="0"/>
          </a:p>
          <a:p>
            <a:pPr lvl="2">
              <a:lnSpc>
                <a:spcPct val="150000"/>
              </a:lnSpc>
              <a:buFont typeface="Arial" panose="020B0604020202020204" pitchFamily="34" charset="0"/>
              <a:buChar char="•"/>
              <a:defRPr/>
            </a:pPr>
            <a:r>
              <a:rPr lang="zh-CN" altLang="en-US" sz="1400" b="0" dirty="0" smtClean="0"/>
              <a:t>母亲</a:t>
            </a:r>
            <a:r>
              <a:rPr lang="zh-CN" altLang="en-US" sz="1400" b="0" dirty="0"/>
              <a:t>：</a:t>
            </a:r>
            <a:r>
              <a:rPr lang="en-US" altLang="zh-CN" sz="1400" b="0" dirty="0"/>
              <a:t>26</a:t>
            </a:r>
            <a:r>
              <a:rPr lang="zh-CN" altLang="en-US" sz="1400" b="0" dirty="0"/>
              <a:t>。</a:t>
            </a:r>
            <a:r>
              <a:rPr lang="zh-CN" altLang="en-US" sz="1600" b="0" dirty="0"/>
              <a:t>      </a:t>
            </a:r>
            <a:endParaRPr lang="en-US" altLang="zh-CN" sz="1600" b="0" dirty="0" smtClean="0"/>
          </a:p>
          <a:p>
            <a:pPr lvl="1">
              <a:lnSpc>
                <a:spcPct val="150000"/>
              </a:lnSpc>
              <a:buFont typeface="Arial" panose="020B0604020202020204" pitchFamily="34" charset="0"/>
              <a:buChar char="•"/>
              <a:defRPr/>
            </a:pPr>
            <a:r>
              <a:rPr lang="zh-CN" altLang="en-US" sz="1600" b="0" dirty="0" smtClean="0"/>
              <a:t>女儿</a:t>
            </a:r>
            <a:r>
              <a:rPr lang="zh-CN" altLang="en-US" sz="1600" b="0" dirty="0"/>
              <a:t>：长的帅不帅？      </a:t>
            </a:r>
            <a:endParaRPr lang="en-US" altLang="zh-CN" sz="1600" b="0" dirty="0" smtClean="0"/>
          </a:p>
          <a:p>
            <a:pPr lvl="2">
              <a:lnSpc>
                <a:spcPct val="150000"/>
              </a:lnSpc>
              <a:buFont typeface="Arial" panose="020B0604020202020204" pitchFamily="34" charset="0"/>
              <a:buChar char="•"/>
              <a:defRPr/>
            </a:pPr>
            <a:r>
              <a:rPr lang="zh-CN" altLang="en-US" sz="1400" b="0" dirty="0" smtClean="0">
                <a:cs typeface="+mn-ea"/>
              </a:rPr>
              <a:t>母亲：挺帅的。</a:t>
            </a:r>
            <a:r>
              <a:rPr lang="zh-CN" altLang="en-US" sz="1600" b="0" dirty="0"/>
              <a:t>      </a:t>
            </a:r>
            <a:endParaRPr lang="en-US" altLang="zh-CN" sz="1600" b="0" dirty="0" smtClean="0"/>
          </a:p>
          <a:p>
            <a:pPr lvl="1">
              <a:lnSpc>
                <a:spcPct val="150000"/>
              </a:lnSpc>
              <a:buFont typeface="Arial" panose="020B0604020202020204" pitchFamily="34" charset="0"/>
              <a:buChar char="•"/>
              <a:defRPr/>
            </a:pPr>
            <a:r>
              <a:rPr lang="zh-CN" altLang="en-US" sz="1600" b="0" dirty="0" smtClean="0"/>
              <a:t>女儿</a:t>
            </a:r>
            <a:r>
              <a:rPr lang="zh-CN" altLang="en-US" sz="1600" b="0" dirty="0"/>
              <a:t>：收入高不？      </a:t>
            </a:r>
            <a:endParaRPr lang="en-US" altLang="zh-CN" sz="1600" b="0" dirty="0" smtClean="0"/>
          </a:p>
          <a:p>
            <a:pPr lvl="2">
              <a:lnSpc>
                <a:spcPct val="150000"/>
              </a:lnSpc>
              <a:buFont typeface="Arial" panose="020B0604020202020204" pitchFamily="34" charset="0"/>
              <a:buChar char="•"/>
              <a:defRPr/>
            </a:pPr>
            <a:r>
              <a:rPr lang="zh-CN" altLang="en-US" sz="1400" b="0" dirty="0" smtClean="0">
                <a:cs typeface="+mn-ea"/>
              </a:rPr>
              <a:t>母亲：不算很高，中等情况。</a:t>
            </a:r>
            <a:r>
              <a:rPr lang="zh-CN" altLang="en-US" sz="1600" b="0" dirty="0"/>
              <a:t>      </a:t>
            </a:r>
            <a:endParaRPr lang="en-US" altLang="zh-CN" sz="1600" b="0" dirty="0" smtClean="0"/>
          </a:p>
          <a:p>
            <a:pPr lvl="1">
              <a:lnSpc>
                <a:spcPct val="150000"/>
              </a:lnSpc>
              <a:buFont typeface="Arial" panose="020B0604020202020204" pitchFamily="34" charset="0"/>
              <a:buChar char="•"/>
              <a:defRPr/>
            </a:pPr>
            <a:r>
              <a:rPr lang="zh-CN" altLang="en-US" sz="1600" b="0" dirty="0" smtClean="0"/>
              <a:t>女儿</a:t>
            </a:r>
            <a:r>
              <a:rPr lang="zh-CN" altLang="en-US" sz="1600" b="0" dirty="0"/>
              <a:t>：是公务员不？      </a:t>
            </a:r>
            <a:endParaRPr lang="en-US" altLang="zh-CN" sz="1600" b="0" dirty="0" smtClean="0"/>
          </a:p>
          <a:p>
            <a:pPr lvl="2">
              <a:lnSpc>
                <a:spcPct val="150000"/>
              </a:lnSpc>
              <a:buFont typeface="Arial" panose="020B0604020202020204" pitchFamily="34" charset="0"/>
              <a:buChar char="•"/>
              <a:defRPr/>
            </a:pPr>
            <a:r>
              <a:rPr lang="zh-CN" altLang="en-US" sz="1400" b="0" dirty="0" smtClean="0">
                <a:cs typeface="+mn-ea"/>
              </a:rPr>
              <a:t>母亲：是，在税务局上班呢。 </a:t>
            </a:r>
            <a:r>
              <a:rPr lang="zh-CN" altLang="en-US" sz="1600" b="0" dirty="0"/>
              <a:t>     </a:t>
            </a:r>
            <a:endParaRPr lang="en-US" altLang="zh-CN" sz="1600" b="0" dirty="0" smtClean="0"/>
          </a:p>
          <a:p>
            <a:pPr lvl="1">
              <a:lnSpc>
                <a:spcPct val="150000"/>
              </a:lnSpc>
              <a:buFont typeface="Arial" panose="020B0604020202020204" pitchFamily="34" charset="0"/>
              <a:buChar char="•"/>
              <a:defRPr/>
            </a:pPr>
            <a:r>
              <a:rPr lang="zh-CN" altLang="en-US" sz="1600" b="0" dirty="0" smtClean="0"/>
              <a:t>女儿</a:t>
            </a:r>
            <a:r>
              <a:rPr lang="zh-CN" altLang="en-US" sz="1600" b="0" dirty="0"/>
              <a:t>：那好，我去见见</a:t>
            </a:r>
            <a:r>
              <a:rPr lang="zh-CN" altLang="en-US" sz="1600" b="0" dirty="0" smtClean="0"/>
              <a:t>。</a:t>
            </a:r>
            <a:endParaRPr lang="en-US" altLang="zh-CN" sz="1600" b="0" dirty="0" smtClean="0"/>
          </a:p>
        </p:txBody>
      </p:sp>
      <p:sp>
        <p:nvSpPr>
          <p:cNvPr id="12291" name="标题 2"/>
          <p:cNvSpPr>
            <a:spLocks noGrp="1"/>
          </p:cNvSpPr>
          <p:nvPr>
            <p:ph type="title"/>
          </p:nvPr>
        </p:nvSpPr>
        <p:spPr/>
        <p:txBody>
          <a:bodyPr/>
          <a:lstStyle/>
          <a:p>
            <a:r>
              <a:rPr lang="zh-CN" altLang="en-US" dirty="0"/>
              <a:t>什么</a:t>
            </a:r>
            <a:r>
              <a:rPr lang="zh-CN" altLang="en-US" dirty="0" smtClean="0"/>
              <a:t>是决策树？</a:t>
            </a:r>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4180" y="1463675"/>
            <a:ext cx="6400800" cy="4338955"/>
          </a:xfrm>
        </p:spPr>
        <p:txBody>
          <a:bodyPr/>
          <a:lstStyle/>
          <a:p>
            <a:pPr>
              <a:lnSpc>
                <a:spcPct val="150000"/>
              </a:lnSpc>
              <a:buFont typeface="Wingdings" panose="05000000000000000000" pitchFamily="2" charset="2"/>
              <a:buChar char="Ø"/>
              <a:defRPr/>
            </a:pPr>
            <a:r>
              <a:rPr lang="zh-CN" altLang="en-US" sz="1800" b="0" dirty="0">
                <a:sym typeface="+mn-ea"/>
              </a:rPr>
              <a:t>女孩的母亲要给这个女孩介绍男朋友：典型的分类树决策</a:t>
            </a:r>
            <a:endParaRPr lang="zh-CN" altLang="en-US" sz="1800" b="0" dirty="0"/>
          </a:p>
          <a:p>
            <a:pPr lvl="1">
              <a:lnSpc>
                <a:spcPct val="150000"/>
              </a:lnSpc>
              <a:buFont typeface="Arial" panose="020B0604020202020204" pitchFamily="34" charset="0"/>
              <a:buChar char="•"/>
              <a:defRPr/>
            </a:pPr>
            <a:r>
              <a:rPr lang="zh-CN" altLang="en-US" sz="1800" b="0" dirty="0">
                <a:solidFill>
                  <a:srgbClr val="FF0000"/>
                </a:solidFill>
              </a:rPr>
              <a:t>条件：</a:t>
            </a:r>
            <a:endParaRPr lang="zh-CN" altLang="en-US" sz="1800" b="0" dirty="0">
              <a:solidFill>
                <a:srgbClr val="FF0000"/>
              </a:solidFill>
            </a:endParaRPr>
          </a:p>
          <a:p>
            <a:pPr lvl="2">
              <a:lnSpc>
                <a:spcPct val="150000"/>
              </a:lnSpc>
              <a:buFont typeface="Arial" panose="020B0604020202020204" pitchFamily="34" charset="0"/>
              <a:buChar char="•"/>
              <a:defRPr/>
            </a:pPr>
            <a:r>
              <a:rPr lang="zh-CN" altLang="en-US" sz="1470" b="0" dirty="0"/>
              <a:t>年龄</a:t>
            </a:r>
            <a:endParaRPr lang="zh-CN" altLang="en-US" sz="1470" b="0" dirty="0"/>
          </a:p>
          <a:p>
            <a:pPr lvl="2">
              <a:lnSpc>
                <a:spcPct val="150000"/>
              </a:lnSpc>
              <a:buFont typeface="Arial" panose="020B0604020202020204" pitchFamily="34" charset="0"/>
              <a:buChar char="•"/>
              <a:defRPr/>
            </a:pPr>
            <a:r>
              <a:rPr lang="zh-CN" altLang="en-US" sz="1470" b="0" dirty="0"/>
              <a:t>长相</a:t>
            </a:r>
            <a:endParaRPr lang="zh-CN" altLang="en-US" sz="1470" b="0" dirty="0"/>
          </a:p>
          <a:p>
            <a:pPr lvl="2">
              <a:lnSpc>
                <a:spcPct val="150000"/>
              </a:lnSpc>
              <a:buFont typeface="Arial" panose="020B0604020202020204" pitchFamily="34" charset="0"/>
              <a:buChar char="•"/>
              <a:defRPr/>
            </a:pPr>
            <a:r>
              <a:rPr lang="zh-CN" altLang="en-US" sz="1470" b="0" dirty="0"/>
              <a:t>收入</a:t>
            </a:r>
            <a:endParaRPr lang="zh-CN" altLang="en-US" sz="1470" b="0" dirty="0"/>
          </a:p>
          <a:p>
            <a:pPr lvl="2">
              <a:lnSpc>
                <a:spcPct val="150000"/>
              </a:lnSpc>
              <a:buFont typeface="Arial" panose="020B0604020202020204" pitchFamily="34" charset="0"/>
              <a:buChar char="•"/>
              <a:defRPr/>
            </a:pPr>
            <a:r>
              <a:rPr lang="zh-CN" altLang="en-US" sz="1470" b="0" dirty="0" smtClean="0"/>
              <a:t>是否是公务员</a:t>
            </a:r>
            <a:endParaRPr lang="zh-CN" altLang="en-US" sz="1470" b="0" dirty="0" smtClean="0"/>
          </a:p>
          <a:p>
            <a:pPr lvl="1">
              <a:lnSpc>
                <a:spcPct val="150000"/>
              </a:lnSpc>
              <a:buFont typeface="Arial" panose="020B0604020202020204" pitchFamily="34" charset="0"/>
              <a:buChar char="•"/>
              <a:defRPr/>
            </a:pPr>
            <a:r>
              <a:rPr lang="zh-CN" altLang="en-US" sz="1800" b="0" dirty="0" smtClean="0">
                <a:solidFill>
                  <a:srgbClr val="FF0000"/>
                </a:solidFill>
              </a:rPr>
              <a:t>决策：</a:t>
            </a:r>
            <a:endParaRPr lang="zh-CN" altLang="en-US" sz="1800" b="0" dirty="0" smtClean="0">
              <a:solidFill>
                <a:srgbClr val="FF0000"/>
              </a:solidFill>
            </a:endParaRPr>
          </a:p>
          <a:p>
            <a:pPr lvl="2">
              <a:lnSpc>
                <a:spcPct val="150000"/>
              </a:lnSpc>
              <a:buFont typeface="Arial" panose="020B0604020202020204" pitchFamily="34" charset="0"/>
              <a:buChar char="•"/>
              <a:defRPr/>
            </a:pPr>
            <a:r>
              <a:rPr lang="zh-CN" altLang="en-US" sz="1470" b="0" dirty="0"/>
              <a:t>见</a:t>
            </a:r>
            <a:endParaRPr lang="zh-CN" altLang="en-US" sz="1470" b="0" dirty="0"/>
          </a:p>
          <a:p>
            <a:pPr lvl="2">
              <a:lnSpc>
                <a:spcPct val="150000"/>
              </a:lnSpc>
              <a:buFont typeface="Arial" panose="020B0604020202020204" pitchFamily="34" charset="0"/>
              <a:buChar char="•"/>
              <a:defRPr/>
            </a:pPr>
            <a:r>
              <a:rPr lang="zh-CN" altLang="en-US" sz="1470" b="0" dirty="0"/>
              <a:t>不见。</a:t>
            </a:r>
            <a:endParaRPr lang="en-US" altLang="zh-CN" sz="1470" b="0" dirty="0" smtClean="0"/>
          </a:p>
        </p:txBody>
      </p:sp>
      <p:sp>
        <p:nvSpPr>
          <p:cNvPr id="12291" name="标题 2"/>
          <p:cNvSpPr>
            <a:spLocks noGrp="1"/>
          </p:cNvSpPr>
          <p:nvPr>
            <p:ph type="title"/>
          </p:nvPr>
        </p:nvSpPr>
        <p:spPr/>
        <p:txBody>
          <a:bodyPr/>
          <a:lstStyle/>
          <a:p>
            <a:r>
              <a:rPr lang="zh-CN" altLang="en-US" dirty="0"/>
              <a:t>什么</a:t>
            </a:r>
            <a:r>
              <a:rPr lang="zh-CN" altLang="en-US" dirty="0" smtClean="0"/>
              <a:t>是决策树？</a:t>
            </a:r>
            <a:endParaRPr lang="zh-CN" alt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3864" y="1463675"/>
            <a:ext cx="5789046" cy="4338638"/>
          </a:xfrm>
        </p:spPr>
        <p:txBody>
          <a:bodyPr/>
          <a:lstStyle/>
          <a:p>
            <a:pPr>
              <a:lnSpc>
                <a:spcPct val="150000"/>
              </a:lnSpc>
              <a:buFont typeface="Wingdings" panose="05000000000000000000" pitchFamily="2" charset="2"/>
              <a:buChar char="Ø"/>
              <a:defRPr/>
            </a:pPr>
            <a:r>
              <a:rPr lang="zh-CN" altLang="en-US" b="0" dirty="0"/>
              <a:t>假如女孩的见面要求是：</a:t>
            </a:r>
            <a:endParaRPr lang="zh-CN" altLang="en-US" b="0" dirty="0"/>
          </a:p>
          <a:p>
            <a:pPr lvl="1">
              <a:lnSpc>
                <a:spcPct val="150000"/>
              </a:lnSpc>
              <a:buFont typeface="Arial" panose="020B0604020202020204" pitchFamily="34" charset="0"/>
              <a:buChar char="•"/>
              <a:defRPr/>
            </a:pPr>
            <a:r>
              <a:rPr lang="en-US" altLang="zh-CN" sz="1800" b="0" dirty="0"/>
              <a:t>30</a:t>
            </a:r>
            <a:r>
              <a:rPr lang="zh-CN" altLang="en-US" sz="1800" b="0" dirty="0"/>
              <a:t>岁以下</a:t>
            </a:r>
            <a:endParaRPr lang="zh-CN" altLang="en-US" sz="1800" b="0" dirty="0"/>
          </a:p>
          <a:p>
            <a:pPr lvl="1">
              <a:lnSpc>
                <a:spcPct val="150000"/>
              </a:lnSpc>
              <a:buFont typeface="Arial" panose="020B0604020202020204" pitchFamily="34" charset="0"/>
              <a:buChar char="•"/>
              <a:defRPr/>
            </a:pPr>
            <a:r>
              <a:rPr lang="zh-CN" altLang="en-US" sz="1800" b="0" dirty="0"/>
              <a:t>长相中等</a:t>
            </a:r>
            <a:r>
              <a:rPr lang="zh-CN" altLang="en-US" sz="1800" b="0" dirty="0" smtClean="0"/>
              <a:t>以上</a:t>
            </a:r>
            <a:endParaRPr lang="zh-CN" altLang="en-US" sz="1800" b="0" dirty="0" smtClean="0"/>
          </a:p>
          <a:p>
            <a:pPr lvl="1">
              <a:lnSpc>
                <a:spcPct val="150000"/>
              </a:lnSpc>
              <a:buFont typeface="Arial" panose="020B0604020202020204" pitchFamily="34" charset="0"/>
              <a:buChar char="•"/>
              <a:defRPr/>
            </a:pPr>
            <a:r>
              <a:rPr lang="zh-CN" altLang="en-US" sz="1800" b="0" dirty="0"/>
              <a:t>高收入者或中等以上收入的</a:t>
            </a:r>
            <a:r>
              <a:rPr lang="zh-CN" altLang="en-US" sz="1800" b="0" dirty="0" smtClean="0"/>
              <a:t>公务员</a:t>
            </a:r>
            <a:endParaRPr lang="zh-CN" altLang="en-US" sz="1800" b="0" dirty="0" smtClean="0"/>
          </a:p>
          <a:p>
            <a:pPr lvl="0">
              <a:lnSpc>
                <a:spcPct val="150000"/>
              </a:lnSpc>
              <a:buFont typeface="Wingdings" panose="05000000000000000000" charset="0"/>
              <a:buChar char="Ø"/>
              <a:defRPr/>
            </a:pPr>
            <a:endParaRPr lang="zh-CN" altLang="en-US" sz="1800" b="0" dirty="0" smtClean="0"/>
          </a:p>
        </p:txBody>
      </p:sp>
      <p:sp>
        <p:nvSpPr>
          <p:cNvPr id="12291" name="标题 2"/>
          <p:cNvSpPr>
            <a:spLocks noGrp="1"/>
          </p:cNvSpPr>
          <p:nvPr>
            <p:ph type="title"/>
          </p:nvPr>
        </p:nvSpPr>
        <p:spPr/>
        <p:txBody>
          <a:bodyPr/>
          <a:lstStyle/>
          <a:p>
            <a:r>
              <a:rPr lang="zh-CN" altLang="en-US" dirty="0"/>
              <a:t>什么</a:t>
            </a:r>
            <a:r>
              <a:rPr lang="zh-CN" altLang="en-US" dirty="0" smtClean="0"/>
              <a:t>是决策树？</a:t>
            </a:r>
            <a:endParaRPr lang="zh-CN" altLang="en-US" dirty="0" smtClean="0"/>
          </a:p>
        </p:txBody>
      </p:sp>
      <p:pic>
        <p:nvPicPr>
          <p:cNvPr id="3" name="图片 2"/>
          <p:cNvPicPr>
            <a:picLocks noChangeAspect="1"/>
          </p:cNvPicPr>
          <p:nvPr/>
        </p:nvPicPr>
        <p:blipFill>
          <a:blip r:embed="rId1"/>
          <a:stretch>
            <a:fillRect/>
          </a:stretch>
        </p:blipFill>
        <p:spPr>
          <a:xfrm>
            <a:off x="6985635" y="1593850"/>
            <a:ext cx="4138295" cy="420878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4968" y="1113790"/>
            <a:ext cx="5939359" cy="4338638"/>
          </a:xfrm>
        </p:spPr>
        <p:txBody>
          <a:bodyPr/>
          <a:lstStyle/>
          <a:p>
            <a:pPr>
              <a:buFont typeface="Wingdings" panose="05000000000000000000" pitchFamily="2" charset="2"/>
              <a:buChar char="Ø"/>
              <a:defRPr/>
            </a:pPr>
            <a:r>
              <a:rPr lang="zh-CN" altLang="en-US" b="0" dirty="0"/>
              <a:t>决策树：</a:t>
            </a:r>
            <a:endParaRPr lang="zh-CN" altLang="en-US" b="0" dirty="0"/>
          </a:p>
          <a:p>
            <a:pPr lvl="1">
              <a:buFont typeface="Wingdings" panose="05000000000000000000" pitchFamily="2" charset="2"/>
              <a:buChar char="Ø"/>
              <a:defRPr/>
            </a:pPr>
            <a:r>
              <a:rPr lang="zh-CN" altLang="en-US" sz="1800" b="0" dirty="0"/>
              <a:t>通过递归地分割数据集来创建一个树状模型</a:t>
            </a:r>
            <a:endParaRPr lang="zh-CN" altLang="en-US" sz="1800" b="0" dirty="0"/>
          </a:p>
          <a:p>
            <a:pPr lvl="1">
              <a:buFont typeface="Wingdings" panose="05000000000000000000" pitchFamily="2" charset="2"/>
              <a:buChar char="Ø"/>
              <a:defRPr/>
            </a:pPr>
            <a:r>
              <a:rPr lang="zh-CN" altLang="en-US" sz="1800" dirty="0">
                <a:sym typeface="+mn-ea"/>
              </a:rPr>
              <a:t>用于分类和回归</a:t>
            </a:r>
            <a:endParaRPr lang="zh-CN" altLang="en-US" sz="1800" b="0" dirty="0"/>
          </a:p>
          <a:p>
            <a:pPr lvl="1">
              <a:buFont typeface="Arial" panose="020B0604020202020204" pitchFamily="34" charset="0"/>
              <a:buChar char="•"/>
              <a:defRPr/>
            </a:pPr>
            <a:r>
              <a:rPr lang="zh-CN" altLang="en-US" sz="1800" b="0" dirty="0" smtClean="0"/>
              <a:t>根节点、非叶子节点：特征</a:t>
            </a:r>
            <a:endParaRPr lang="zh-CN" altLang="en-US" sz="1800" b="0" dirty="0" smtClean="0"/>
          </a:p>
          <a:p>
            <a:pPr lvl="1">
              <a:buFont typeface="Arial" panose="020B0604020202020204" pitchFamily="34" charset="0"/>
              <a:buChar char="•"/>
              <a:defRPr/>
            </a:pPr>
            <a:r>
              <a:rPr lang="zh-CN" altLang="en-US" sz="1800" b="0" dirty="0" smtClean="0"/>
              <a:t>叶子节点：预测结果</a:t>
            </a:r>
            <a:endParaRPr lang="zh-CN" altLang="en-US" sz="1800" b="0" dirty="0" smtClean="0"/>
          </a:p>
          <a:p>
            <a:pPr lvl="1">
              <a:buFont typeface="Arial" panose="020B0604020202020204" pitchFamily="34" charset="0"/>
              <a:buChar char="•"/>
              <a:defRPr/>
            </a:pPr>
            <a:r>
              <a:rPr lang="zh-CN" altLang="en-US" sz="1800" b="0" dirty="0" smtClean="0"/>
              <a:t>分支：特征值或者区间</a:t>
            </a:r>
            <a:endParaRPr lang="zh-CN" altLang="en-US" sz="1800" b="0" dirty="0" smtClean="0"/>
          </a:p>
          <a:p>
            <a:pPr>
              <a:buFont typeface="Wingdings" panose="05000000000000000000" pitchFamily="2" charset="2"/>
              <a:buChar char="Ø"/>
              <a:defRPr/>
            </a:pPr>
            <a:endParaRPr lang="zh-CN" altLang="en-US" sz="1800" b="0" dirty="0" smtClean="0"/>
          </a:p>
        </p:txBody>
      </p:sp>
      <p:sp>
        <p:nvSpPr>
          <p:cNvPr id="13315" name="标题 2"/>
          <p:cNvSpPr>
            <a:spLocks noGrp="1"/>
          </p:cNvSpPr>
          <p:nvPr>
            <p:ph type="title"/>
          </p:nvPr>
        </p:nvSpPr>
        <p:spPr/>
        <p:txBody>
          <a:bodyPr/>
          <a:lstStyle/>
          <a:p>
            <a:r>
              <a:rPr lang="zh-CN" altLang="en-US" dirty="0" smtClean="0"/>
              <a:t>决策树介绍</a:t>
            </a:r>
            <a:endParaRPr lang="zh-CN" altLang="en-US" dirty="0" smtClean="0"/>
          </a:p>
        </p:txBody>
      </p:sp>
      <p:pic>
        <p:nvPicPr>
          <p:cNvPr id="13317" name="Picture 5" descr="常见的ifels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08238" y="1670477"/>
            <a:ext cx="4690875" cy="3831556"/>
          </a:xfrm>
          <a:prstGeom prst="rect">
            <a:avLst/>
          </a:prstGeom>
          <a:noFill/>
          <a:ln w="12700">
            <a:solidFill>
              <a:srgbClr val="002060"/>
            </a:solidFill>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4180" y="1016000"/>
            <a:ext cx="5939155" cy="5319395"/>
          </a:xfrm>
        </p:spPr>
        <p:txBody>
          <a:bodyPr/>
          <a:lstStyle/>
          <a:p>
            <a:pPr>
              <a:buFont typeface="Wingdings" panose="05000000000000000000" pitchFamily="2" charset="2"/>
              <a:buChar char="Ø"/>
              <a:defRPr/>
            </a:pPr>
            <a:r>
              <a:rPr lang="zh-CN" altLang="en-US" sz="1800" b="0" dirty="0">
                <a:solidFill>
                  <a:srgbClr val="FF0000"/>
                </a:solidFill>
              </a:rPr>
              <a:t>根节点</a:t>
            </a:r>
            <a:endParaRPr lang="zh-CN" altLang="en-US" sz="1800" b="0" dirty="0">
              <a:solidFill>
                <a:srgbClr val="FF0000"/>
              </a:solidFill>
            </a:endParaRPr>
          </a:p>
          <a:p>
            <a:pPr lvl="1">
              <a:buFont typeface="Arial" panose="020B0604020202020204" pitchFamily="34" charset="0"/>
              <a:buChar char="•"/>
              <a:defRPr/>
            </a:pPr>
            <a:r>
              <a:rPr lang="zh-CN" altLang="en-US" sz="1800" dirty="0"/>
              <a:t>最顶部的那个节点</a:t>
            </a:r>
            <a:endParaRPr lang="zh-CN" altLang="en-US" sz="1800" dirty="0"/>
          </a:p>
          <a:p>
            <a:pPr lvl="1">
              <a:buFont typeface="Arial" panose="020B0604020202020204" pitchFamily="34" charset="0"/>
              <a:buChar char="•"/>
              <a:defRPr/>
            </a:pPr>
            <a:r>
              <a:rPr lang="zh-CN" altLang="en-US" sz="1800" dirty="0"/>
              <a:t>表示最重要的特征</a:t>
            </a:r>
            <a:endParaRPr lang="zh-CN" altLang="en-US" sz="1800" dirty="0"/>
          </a:p>
          <a:p>
            <a:pPr>
              <a:buFont typeface="Wingdings" panose="05000000000000000000" pitchFamily="2" charset="2"/>
              <a:buChar char="Ø"/>
              <a:defRPr/>
            </a:pPr>
            <a:r>
              <a:rPr lang="zh-CN" altLang="en-US" sz="1800" b="0" dirty="0">
                <a:solidFill>
                  <a:srgbClr val="FF0000"/>
                </a:solidFill>
                <a:sym typeface="+mn-ea"/>
              </a:rPr>
              <a:t>叶子节点</a:t>
            </a:r>
            <a:endParaRPr lang="zh-CN" altLang="en-US" sz="1800" b="0" dirty="0">
              <a:solidFill>
                <a:srgbClr val="FF0000"/>
              </a:solidFill>
              <a:sym typeface="+mn-ea"/>
            </a:endParaRPr>
          </a:p>
          <a:p>
            <a:pPr lvl="1">
              <a:buFont typeface="Wingdings" panose="05000000000000000000" pitchFamily="2" charset="2"/>
              <a:buChar char="Ø"/>
              <a:defRPr/>
            </a:pPr>
            <a:r>
              <a:rPr lang="zh-CN" altLang="en-US" sz="1800" dirty="0">
                <a:sym typeface="+mn-ea"/>
              </a:rPr>
              <a:t>每条路</a:t>
            </a:r>
            <a:r>
              <a:rPr lang="zh-CN" altLang="en-US" sz="1800" dirty="0">
                <a:solidFill>
                  <a:schemeClr val="tx1"/>
                </a:solidFill>
                <a:sym typeface="+mn-ea"/>
              </a:rPr>
              <a:t>径最末尾</a:t>
            </a:r>
            <a:r>
              <a:rPr lang="zh-CN" altLang="en-US" sz="1800" dirty="0">
                <a:sym typeface="+mn-ea"/>
              </a:rPr>
              <a:t>的那个节点</a:t>
            </a:r>
            <a:endParaRPr lang="zh-CN" altLang="en-US" sz="1800" dirty="0">
              <a:sym typeface="+mn-ea"/>
            </a:endParaRPr>
          </a:p>
          <a:p>
            <a:pPr lvl="1">
              <a:buFont typeface="Wingdings" panose="05000000000000000000" pitchFamily="2" charset="2"/>
              <a:buChar char="Ø"/>
              <a:defRPr/>
            </a:pPr>
            <a:r>
              <a:rPr lang="zh-CN" altLang="en-US" sz="1800" dirty="0">
                <a:sym typeface="+mn-ea"/>
              </a:rPr>
              <a:t>预测结果</a:t>
            </a:r>
            <a:endParaRPr lang="zh-CN" altLang="en-US" sz="1800" dirty="0"/>
          </a:p>
          <a:p>
            <a:pPr lvl="0">
              <a:buFont typeface="Wingdings" panose="05000000000000000000" charset="0"/>
              <a:buChar char="Ø"/>
              <a:defRPr/>
            </a:pPr>
            <a:r>
              <a:rPr lang="zh-CN" altLang="en-US" sz="1800" b="0" dirty="0">
                <a:solidFill>
                  <a:srgbClr val="FF0000"/>
                </a:solidFill>
                <a:sym typeface="+mn-ea"/>
              </a:rPr>
              <a:t>非叶子节点</a:t>
            </a:r>
            <a:endParaRPr lang="zh-CN" altLang="en-US" sz="1800" b="0" dirty="0">
              <a:solidFill>
                <a:srgbClr val="FF0000"/>
              </a:solidFill>
              <a:sym typeface="+mn-ea"/>
            </a:endParaRPr>
          </a:p>
          <a:p>
            <a:pPr lvl="1">
              <a:buFont typeface="Wingdings" panose="05000000000000000000" charset="0"/>
              <a:buChar char="Ø"/>
              <a:defRPr/>
            </a:pPr>
            <a:r>
              <a:rPr lang="zh-CN" altLang="en-US" sz="1800" dirty="0">
                <a:sym typeface="+mn-ea"/>
              </a:rPr>
              <a:t>一</a:t>
            </a:r>
            <a:r>
              <a:rPr lang="zh-CN" altLang="en-US" sz="1800" dirty="0">
                <a:solidFill>
                  <a:schemeClr val="tx1"/>
                </a:solidFill>
                <a:sym typeface="+mn-ea"/>
              </a:rPr>
              <a:t>些条件的节点</a:t>
            </a:r>
            <a:endParaRPr lang="zh-CN" altLang="en-US" sz="1800" dirty="0">
              <a:solidFill>
                <a:schemeClr val="tx1"/>
              </a:solidFill>
              <a:sym typeface="+mn-ea"/>
            </a:endParaRPr>
          </a:p>
          <a:p>
            <a:pPr lvl="1">
              <a:buFont typeface="Wingdings" panose="05000000000000000000" charset="0"/>
              <a:buChar char="Ø"/>
              <a:defRPr/>
            </a:pPr>
            <a:r>
              <a:rPr lang="zh-CN" altLang="en-US" sz="1800" dirty="0">
                <a:solidFill>
                  <a:schemeClr val="tx1"/>
                </a:solidFill>
                <a:sym typeface="+mn-ea"/>
              </a:rPr>
              <a:t>下面会有更多分支</a:t>
            </a:r>
            <a:endParaRPr lang="zh-CN" altLang="en-US" sz="1800" dirty="0">
              <a:solidFill>
                <a:schemeClr val="tx1"/>
              </a:solidFill>
              <a:sym typeface="+mn-ea"/>
            </a:endParaRPr>
          </a:p>
          <a:p>
            <a:pPr lvl="0">
              <a:buFont typeface="Wingdings" panose="05000000000000000000" charset="0"/>
              <a:buChar char="Ø"/>
              <a:defRPr/>
            </a:pPr>
            <a:r>
              <a:rPr lang="zh-CN" altLang="en-US" sz="1800" b="0" dirty="0">
                <a:solidFill>
                  <a:srgbClr val="FF0000"/>
                </a:solidFill>
                <a:latin typeface="微软雅黑" panose="020B0503020204020204" pitchFamily="34" charset="-122"/>
                <a:cs typeface="+mn-ea"/>
                <a:sym typeface="+mn-ea"/>
              </a:rPr>
              <a:t>分支</a:t>
            </a:r>
            <a:endParaRPr lang="zh-CN" altLang="en-US" sz="1800" b="0" dirty="0">
              <a:solidFill>
                <a:srgbClr val="FF0000"/>
              </a:solidFill>
              <a:latin typeface="微软雅黑" panose="020B0503020204020204" pitchFamily="34" charset="-122"/>
              <a:cs typeface="+mn-ea"/>
              <a:sym typeface="+mn-ea"/>
            </a:endParaRPr>
          </a:p>
          <a:p>
            <a:pPr lvl="1">
              <a:buFont typeface="Wingdings" panose="05000000000000000000" charset="0"/>
              <a:buChar char="Ø"/>
              <a:defRPr/>
            </a:pPr>
            <a:r>
              <a:rPr lang="zh-CN" altLang="en-US" sz="1800" b="0" dirty="0">
                <a:latin typeface="微软雅黑" panose="020B0503020204020204" pitchFamily="34" charset="-122"/>
                <a:cs typeface="+mn-ea"/>
              </a:rPr>
              <a:t>特征取值或者区间</a:t>
            </a:r>
            <a:endParaRPr lang="zh-CN" altLang="en-US" sz="1800" b="0" dirty="0">
              <a:latin typeface="微软雅黑" panose="020B0503020204020204" pitchFamily="34" charset="-122"/>
              <a:cs typeface="+mn-ea"/>
            </a:endParaRPr>
          </a:p>
          <a:p>
            <a:pPr lvl="1">
              <a:buFont typeface="Wingdings" panose="05000000000000000000" charset="0"/>
              <a:buChar char="Ø"/>
              <a:defRPr/>
            </a:pPr>
            <a:endParaRPr lang="zh-CN" altLang="en-US" sz="1800" dirty="0"/>
          </a:p>
          <a:p>
            <a:pPr marL="0" lvl="0" indent="0">
              <a:buFont typeface="Arial" panose="020B0604020202020204" pitchFamily="34" charset="0"/>
              <a:buNone/>
              <a:defRPr/>
            </a:pPr>
            <a:endParaRPr lang="en-US" altLang="zh-CN" sz="1800" dirty="0" smtClean="0"/>
          </a:p>
          <a:p>
            <a:pPr lvl="1">
              <a:buFont typeface="Arial" panose="020B0604020202020204" pitchFamily="34" charset="0"/>
              <a:buChar char="•"/>
              <a:defRPr/>
            </a:pPr>
            <a:endParaRPr lang="zh-CN" altLang="en-US" sz="1800" dirty="0"/>
          </a:p>
          <a:p>
            <a:pPr>
              <a:buFont typeface="Wingdings" panose="05000000000000000000" pitchFamily="2" charset="2"/>
              <a:buChar char="Ø"/>
              <a:defRPr/>
            </a:pPr>
            <a:endParaRPr lang="en-US" altLang="zh-CN" sz="1800" dirty="0" smtClean="0"/>
          </a:p>
        </p:txBody>
      </p:sp>
      <p:sp>
        <p:nvSpPr>
          <p:cNvPr id="13315" name="标题 2"/>
          <p:cNvSpPr>
            <a:spLocks noGrp="1"/>
          </p:cNvSpPr>
          <p:nvPr>
            <p:ph type="title"/>
          </p:nvPr>
        </p:nvSpPr>
        <p:spPr/>
        <p:txBody>
          <a:bodyPr/>
          <a:lstStyle/>
          <a:p>
            <a:r>
              <a:rPr lang="zh-CN" altLang="en-US" dirty="0" smtClean="0"/>
              <a:t>决策树介绍</a:t>
            </a:r>
            <a:endParaRPr lang="zh-CN" altLang="en-US" dirty="0" smtClean="0"/>
          </a:p>
        </p:txBody>
      </p:sp>
      <p:grpSp>
        <p:nvGrpSpPr>
          <p:cNvPr id="9" name="组合 8"/>
          <p:cNvGrpSpPr/>
          <p:nvPr/>
        </p:nvGrpSpPr>
        <p:grpSpPr>
          <a:xfrm>
            <a:off x="4725670" y="1348105"/>
            <a:ext cx="6941201" cy="4843780"/>
            <a:chOff x="1556" y="2548"/>
            <a:chExt cx="10655" cy="7364"/>
          </a:xfrm>
        </p:grpSpPr>
        <p:pic>
          <p:nvPicPr>
            <p:cNvPr id="100354" name="Picture 2" descr="决策树的各个部分"/>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6" y="2548"/>
              <a:ext cx="10655" cy="7364"/>
            </a:xfrm>
            <a:prstGeom prst="rect">
              <a:avLst/>
            </a:prstGeom>
            <a:noFill/>
            <a:ln w="12700">
              <a:solidFill>
                <a:srgbClr val="002060"/>
              </a:solidFill>
            </a:ln>
            <a:extLst>
              <a:ext uri="{909E8E84-426E-40DD-AFC4-6F175D3DCCD1}">
                <a14:hiddenFill xmlns:a14="http://schemas.microsoft.com/office/drawing/2010/main">
                  <a:solidFill>
                    <a:srgbClr val="FFFFFF"/>
                  </a:solidFill>
                </a14:hiddenFill>
              </a:ext>
            </a:extLst>
          </p:spPr>
        </p:pic>
        <p:sp>
          <p:nvSpPr>
            <p:cNvPr id="3" name="圆角矩形 2"/>
            <p:cNvSpPr/>
            <p:nvPr/>
          </p:nvSpPr>
          <p:spPr>
            <a:xfrm>
              <a:off x="9356" y="2880"/>
              <a:ext cx="1389" cy="751"/>
            </a:xfrm>
            <a:prstGeom prst="roundRect">
              <a:avLst/>
            </a:prstGeom>
            <a:ln>
              <a:solidFill>
                <a:srgbClr val="FF0000"/>
              </a:solidFill>
            </a:ln>
          </p:spPr>
          <p:style>
            <a:lnRef idx="2">
              <a:schemeClr val="accent1"/>
            </a:lnRef>
            <a:fillRef idx="0">
              <a:srgbClr val="FFFFFF"/>
            </a:fillRef>
            <a:effectRef idx="0">
              <a:srgbClr val="FFFFFF"/>
            </a:effectRef>
            <a:fontRef idx="minor">
              <a:schemeClr val="tx1"/>
            </a:fontRef>
          </p:style>
          <p:txBody>
            <a:bodyPr anchor="ct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4180" y="1694180"/>
            <a:ext cx="10933430" cy="4137025"/>
          </a:xfrm>
        </p:spPr>
        <p:txBody>
          <a:bodyPr/>
          <a:lstStyle/>
          <a:p>
            <a:pPr>
              <a:buFont typeface="Wingdings" panose="05000000000000000000" pitchFamily="2" charset="2"/>
              <a:buChar char="Ø"/>
              <a:defRPr/>
            </a:pPr>
            <a:r>
              <a:rPr lang="zh-CN" altLang="en-US" sz="1800" b="0" dirty="0">
                <a:solidFill>
                  <a:schemeClr val="tx1"/>
                </a:solidFill>
              </a:rPr>
              <a:t>往往使用启发式算法来进行决策树的构造，例如，使用贪婪算法对每个结点构造部分最优决策树</a:t>
            </a:r>
            <a:r>
              <a:rPr lang="zh-CN" altLang="en-US" sz="1800" b="0" dirty="0">
                <a:solidFill>
                  <a:schemeClr val="tx1"/>
                </a:solidFill>
                <a:sym typeface="+mn-ea"/>
              </a:rPr>
              <a:t>叶子节点。</a:t>
            </a:r>
            <a:endParaRPr lang="zh-CN" altLang="en-US" sz="1800" b="0" dirty="0">
              <a:solidFill>
                <a:schemeClr val="tx1"/>
              </a:solidFill>
              <a:sym typeface="+mn-ea"/>
            </a:endParaRPr>
          </a:p>
          <a:p>
            <a:pPr>
              <a:buFont typeface="Wingdings" panose="05000000000000000000" pitchFamily="2" charset="2"/>
              <a:buChar char="Ø"/>
              <a:defRPr/>
            </a:pPr>
            <a:endParaRPr lang="zh-CN" altLang="en-US" sz="1800" b="0" dirty="0">
              <a:solidFill>
                <a:schemeClr val="tx1"/>
              </a:solidFill>
              <a:sym typeface="+mn-ea"/>
            </a:endParaRPr>
          </a:p>
          <a:p>
            <a:pPr lvl="0">
              <a:buFont typeface="Wingdings" panose="05000000000000000000" charset="0"/>
              <a:buChar char="Ø"/>
              <a:defRPr/>
            </a:pPr>
            <a:r>
              <a:rPr lang="zh-CN" altLang="en-US" sz="1800" b="0" dirty="0">
                <a:solidFill>
                  <a:schemeClr val="tx1"/>
                </a:solidFill>
                <a:sym typeface="+mn-ea"/>
              </a:rPr>
              <a:t>对于一个决策树的构建，最重要的部分就在于其分支处理，即确定在每个决策结点处（如年龄，长相）的分支属性。</a:t>
            </a:r>
            <a:endParaRPr lang="zh-CN" altLang="en-US" sz="1800" b="0" dirty="0">
              <a:solidFill>
                <a:schemeClr val="tx1"/>
              </a:solidFill>
              <a:sym typeface="+mn-ea"/>
            </a:endParaRPr>
          </a:p>
          <a:p>
            <a:pPr lvl="0">
              <a:buFont typeface="Wingdings" panose="05000000000000000000" charset="0"/>
              <a:buChar char="Ø"/>
              <a:defRPr/>
            </a:pPr>
            <a:endParaRPr lang="zh-CN" altLang="en-US" sz="1800" b="0" dirty="0" smtClean="0">
              <a:solidFill>
                <a:schemeClr val="tx1"/>
              </a:solidFill>
              <a:sym typeface="+mn-ea"/>
            </a:endParaRPr>
          </a:p>
          <a:p>
            <a:pPr lvl="0">
              <a:buFont typeface="Wingdings" panose="05000000000000000000" charset="0"/>
              <a:buChar char="Ø"/>
              <a:defRPr/>
            </a:pPr>
            <a:r>
              <a:rPr lang="en-US" altLang="zh-CN" sz="1800" b="0" dirty="0" smtClean="0">
                <a:solidFill>
                  <a:schemeClr val="tx1"/>
                </a:solidFill>
              </a:rPr>
              <a:t>分支属性的选取即对决策节点上选择哪一个属性来对数据集进行划分，要求每个分支中样本的类别纯度尽可能高，而且不要产生样本数量太少的分支</a:t>
            </a:r>
            <a:r>
              <a:rPr lang="zh-CN" altLang="en-US" sz="1800" b="0" dirty="0" smtClean="0">
                <a:solidFill>
                  <a:schemeClr val="tx1"/>
                </a:solidFill>
              </a:rPr>
              <a:t>。</a:t>
            </a:r>
            <a:endParaRPr lang="en-US" altLang="zh-CN" sz="1800" b="0" dirty="0" smtClean="0">
              <a:solidFill>
                <a:schemeClr val="tx1"/>
              </a:solidFill>
            </a:endParaRPr>
          </a:p>
          <a:p>
            <a:pPr lvl="1">
              <a:buFont typeface="Arial" panose="020B0604020202020204" pitchFamily="34" charset="0"/>
              <a:buChar char="•"/>
              <a:defRPr/>
            </a:pPr>
            <a:endParaRPr lang="zh-CN" altLang="en-US" sz="1800" dirty="0"/>
          </a:p>
          <a:p>
            <a:pPr>
              <a:buFont typeface="Wingdings" panose="05000000000000000000" pitchFamily="2" charset="2"/>
              <a:buChar char="Ø"/>
              <a:defRPr/>
            </a:pPr>
            <a:endParaRPr lang="en-US" altLang="zh-CN" sz="1800" dirty="0" smtClean="0"/>
          </a:p>
        </p:txBody>
      </p:sp>
      <p:sp>
        <p:nvSpPr>
          <p:cNvPr id="13315" name="标题 2"/>
          <p:cNvSpPr>
            <a:spLocks noGrp="1"/>
          </p:cNvSpPr>
          <p:nvPr>
            <p:ph type="title"/>
          </p:nvPr>
        </p:nvSpPr>
        <p:spPr/>
        <p:txBody>
          <a:bodyPr/>
          <a:lstStyle/>
          <a:p>
            <a:r>
              <a:rPr lang="zh-CN" altLang="en-US" dirty="0" smtClean="0"/>
              <a:t>决策树介绍</a:t>
            </a:r>
            <a:endParaRPr lang="zh-CN" altLang="en-US"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ABLE_ENDDRAG_ORIGIN_RECT" val="639*101"/>
  <p:tag name="TABLE_ENDDRAG_RECT" val="215*207*639*101"/>
</p:tagLst>
</file>

<file path=ppt/tags/tag2.xml><?xml version="1.0" encoding="utf-8"?>
<p:tagLst xmlns:p="http://schemas.openxmlformats.org/presentationml/2006/main">
  <p:tag name="TABLE_ENDDRAG_ORIGIN_RECT" val="533*368"/>
  <p:tag name="TABLE_ENDDRAG_RECT" val="206*124*533*368"/>
</p:tagLst>
</file>

<file path=ppt/tags/tag3.xml><?xml version="1.0" encoding="utf-8"?>
<p:tagLst xmlns:p="http://schemas.openxmlformats.org/presentationml/2006/main">
  <p:tag name="TABLE_ENDDRAG_ORIGIN_RECT" val="439*286"/>
  <p:tag name="TABLE_ENDDRAG_RECT" val="293*216*439*286"/>
</p:tagLst>
</file>

<file path=ppt/tags/tag4.xml><?xml version="1.0" encoding="utf-8"?>
<p:tagLst xmlns:p="http://schemas.openxmlformats.org/presentationml/2006/main">
  <p:tag name="TABLE_ENDDRAG_ORIGIN_RECT" val="410*140"/>
  <p:tag name="TABLE_ENDDRAG_RECT" val="43*292*410*140"/>
</p:tagLst>
</file>

<file path=ppt/tags/tag5.xml><?xml version="1.0" encoding="utf-8"?>
<p:tagLst xmlns:p="http://schemas.openxmlformats.org/presentationml/2006/main">
  <p:tag name="COMMONDATA" val="eyJoZGlkIjoiZDg2MWY1NjBjM2M5N2UwZDExZDliZTI5NmZiYTdkNzkifQ=="/>
  <p:tag name="commondata" val="eyJoZGlkIjoiMTZkYjg0N2JiYWNhNTQ5NzI1NWQ0NDkwNzA4NjVlODcifQ=="/>
</p:tagLst>
</file>

<file path=ppt/theme/theme1.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3187</Words>
  <Application>WPS 演示</Application>
  <PresentationFormat>宽屏</PresentationFormat>
  <Paragraphs>593</Paragraphs>
  <Slides>24</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24</vt:i4>
      </vt:variant>
    </vt:vector>
  </HeadingPairs>
  <TitlesOfParts>
    <vt:vector size="44" baseType="lpstr">
      <vt:lpstr>Arial</vt:lpstr>
      <vt:lpstr>宋体</vt:lpstr>
      <vt:lpstr>Wingdings</vt:lpstr>
      <vt:lpstr>黑体</vt:lpstr>
      <vt:lpstr>微软雅黑</vt:lpstr>
      <vt:lpstr>Arial Black</vt:lpstr>
      <vt:lpstr>Calibri</vt:lpstr>
      <vt:lpstr>Calibri</vt:lpstr>
      <vt:lpstr>Times New Roman</vt:lpstr>
      <vt:lpstr>等线</vt:lpstr>
      <vt:lpstr>Wingdings</vt:lpstr>
      <vt:lpstr>Arial Unicode MS</vt:lpstr>
      <vt:lpstr>Cambria Math</vt:lpstr>
      <vt:lpstr>MS Mincho</vt:lpstr>
      <vt:lpstr>楷体</vt:lpstr>
      <vt:lpstr>BatangChe</vt:lpstr>
      <vt:lpstr>Segoe Print</vt:lpstr>
      <vt:lpstr>方正楷体_GB2312</vt:lpstr>
      <vt:lpstr>华文中宋</vt:lpstr>
      <vt:lpstr>2_Office 主题</vt:lpstr>
      <vt:lpstr>PowerPoint 演示文稿</vt:lpstr>
      <vt:lpstr>目录</vt:lpstr>
      <vt:lpstr>问题</vt:lpstr>
      <vt:lpstr>什么是决策树？</vt:lpstr>
      <vt:lpstr>什么是决策树？</vt:lpstr>
      <vt:lpstr>什么是决策树？</vt:lpstr>
      <vt:lpstr>决策树介绍</vt:lpstr>
      <vt:lpstr>决策树介绍</vt:lpstr>
      <vt:lpstr>决策树介绍</vt:lpstr>
      <vt:lpstr>目录</vt:lpstr>
      <vt:lpstr>决策树的构造</vt:lpstr>
      <vt:lpstr>信息熵</vt:lpstr>
      <vt:lpstr>信息熵</vt:lpstr>
      <vt:lpstr>信息熵</vt:lpstr>
      <vt:lpstr>信息熵</vt:lpstr>
      <vt:lpstr>信息熵</vt:lpstr>
      <vt:lpstr>信息增益</vt:lpstr>
      <vt:lpstr>信息增益</vt:lpstr>
      <vt:lpstr>如何计算信息熵？—— 示例：小明赖床</vt:lpstr>
      <vt:lpstr>如何计算信息熵？—— 示例：小明赖床</vt:lpstr>
      <vt:lpstr>课堂练习，独立完成</vt:lpstr>
      <vt:lpstr>参考答案</vt:lpstr>
      <vt:lpstr>参考答案</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498081096@qq.com</dc:creator>
  <cp:lastModifiedBy>一一</cp:lastModifiedBy>
  <cp:revision>324</cp:revision>
  <dcterms:created xsi:type="dcterms:W3CDTF">2018-01-08T07:09:00Z</dcterms:created>
  <dcterms:modified xsi:type="dcterms:W3CDTF">2024-10-16T01:43:12Z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DE824A4BBA544E1BBDB62E6DC3E95F36_12</vt:lpwstr>
  </property>
  <property fmtid="{D5CDD505-2E9C-101B-9397-08002B2CF9AE}" pid="3" name="KSOProductBuildVer">
    <vt:lpwstr>2052-12.1.0.18276</vt:lpwstr>
  </property>
</Properties>
</file>