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62" r:id="rId3"/>
    <p:sldId id="363" r:id="rId4"/>
    <p:sldId id="349" r:id="rId5"/>
    <p:sldId id="337" r:id="rId6"/>
    <p:sldId id="386" r:id="rId7"/>
    <p:sldId id="407" r:id="rId8"/>
    <p:sldId id="339" r:id="rId9"/>
    <p:sldId id="342" r:id="rId10"/>
    <p:sldId id="429" r:id="rId11"/>
    <p:sldId id="408" r:id="rId12"/>
    <p:sldId id="341" r:id="rId13"/>
    <p:sldId id="410" r:id="rId14"/>
    <p:sldId id="343" r:id="rId15"/>
    <p:sldId id="359" r:id="rId16"/>
    <p:sldId id="344" r:id="rId17"/>
    <p:sldId id="345" r:id="rId18"/>
    <p:sldId id="346" r:id="rId19"/>
    <p:sldId id="347" r:id="rId20"/>
    <p:sldId id="360" r:id="rId21"/>
    <p:sldId id="350" r:id="rId22"/>
    <p:sldId id="430" r:id="rId23"/>
    <p:sldId id="352" r:id="rId24"/>
    <p:sldId id="431" r:id="rId25"/>
    <p:sldId id="432" r:id="rId26"/>
    <p:sldId id="290" r:id="rId27"/>
  </p:sldIdLst>
  <p:sldSz cx="12192000" cy="6858000"/>
  <p:notesSz cx="6858000" cy="9144000"/>
  <p:custDataLst>
    <p:tags r:id="rId3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E6E6E6"/>
    <a:srgbClr val="0B53BE"/>
    <a:srgbClr val="FFA20D"/>
    <a:srgbClr val="EBF1E9"/>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5" autoAdjust="0"/>
    <p:restoredTop sz="94660"/>
  </p:normalViewPr>
  <p:slideViewPr>
    <p:cSldViewPr snapToGrid="0" showGuides="1">
      <p:cViewPr varScale="1">
        <p:scale>
          <a:sx n="76" d="100"/>
          <a:sy n="76" d="100"/>
        </p:scale>
        <p:origin x="246" y="27"/>
      </p:cViewPr>
      <p:guideLst>
        <p:guide orient="horz" pos="2160"/>
        <p:guide pos="38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4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DD08292-C0AF-4055-8887-BDD459E972E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B66F588D-B1F7-47ED-9FE4-9E555EB1393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日期占位符 29"/>
          <p:cNvSpPr>
            <a:spLocks noGrp="1"/>
          </p:cNvSpPr>
          <p:nvPr>
            <p:ph type="dt" sz="half" idx="10"/>
          </p:nvPr>
        </p:nvSpPr>
        <p:spPr>
          <a:xfrm>
            <a:off x="9447213" y="3771900"/>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F283DF7F-7FE6-4797-99A7-8705EECD749B}" type="datetimeFigureOut">
              <a:rPr lang="zh-CN" altLang="en-US"/>
            </a:fld>
            <a:endParaRPr lang="zh-CN" altLang="en-US"/>
          </a:p>
        </p:txBody>
      </p:sp>
      <p:sp>
        <p:nvSpPr>
          <p:cNvPr id="10" name="内容占位符 15"/>
          <p:cNvSpPr>
            <a:spLocks noGrp="1"/>
          </p:cNvSpPr>
          <p:nvPr>
            <p:ph sz="quarter" idx="13" hasCustomPrompt="1"/>
          </p:nvPr>
        </p:nvSpPr>
        <p:spPr>
          <a:xfrm>
            <a:off x="5925902" y="2727325"/>
            <a:ext cx="5889861" cy="578099"/>
          </a:xfrm>
        </p:spPr>
        <p:txBody>
          <a:bodyPr/>
          <a:lstStyle>
            <a:lvl1pPr marL="0"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sz="3600" dirty="0" smtClean="0">
                <a:latin typeface="微软雅黑" panose="020B0503020204020204" pitchFamily="34" charset="-122"/>
                <a:ea typeface="微软雅黑" panose="020B0503020204020204" pitchFamily="34" charset="-122"/>
              </a:rPr>
              <a:t>单击此处编辑母版标题样式</a:t>
            </a:r>
            <a:endParaRPr lang="zh-CN" altLang="en-US"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CD1FE6A3-A029-4E92-9E69-A6E6254665A6}" type="slidenum">
              <a:rPr lang="en-US" altLang="zh-CN" sz="1000" smtClean="0">
                <a:cs typeface="Arial" panose="020B0604020202020204" pitchFamily="34" charset="0"/>
              </a:rPr>
            </a:fld>
            <a:endParaRPr lang="en-US" altLang="zh-CN" sz="1000" smtClean="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a:t>单击此处编辑母版标题样式</a:t>
            </a:r>
            <a:endParaRPr lang="zh-CN" altLang="en-US"/>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endParaRPr lang="zh-CN" altLang="en-US" smtClean="0"/>
          </a:p>
        </p:txBody>
      </p:sp>
      <p:cxnSp>
        <p:nvCxnSpPr>
          <p:cNvPr id="13" name="直接连接符 14"/>
          <p:cNvCxnSpPr/>
          <p:nvPr userDrawn="1"/>
        </p:nvCxnSpPr>
        <p:spPr>
          <a:xfrm flipV="1">
            <a:off x="3208185" y="6508750"/>
            <a:ext cx="684006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userDrawn="1"/>
        </p:nvSpPr>
        <p:spPr bwMode="auto">
          <a:xfrm>
            <a:off x="2466104" y="6346784"/>
            <a:ext cx="733251" cy="34615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smtClean="0">
                <a:solidFill>
                  <a:srgbClr val="404040"/>
                </a:solidFill>
                <a:latin typeface="黑体" panose="02010609060101010101" pitchFamily="49" charset="-122"/>
                <a:ea typeface="黑体" panose="02010609060101010101" pitchFamily="49" charset="-122"/>
              </a:rPr>
              <a:t>决策树</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3" name="图片 2" descr="左右组合-01"/>
          <p:cNvPicPr>
            <a:picLocks noChangeAspect="1"/>
          </p:cNvPicPr>
          <p:nvPr userDrawn="1"/>
        </p:nvPicPr>
        <p:blipFill>
          <a:blip r:embed="rId2"/>
          <a:stretch>
            <a:fillRect/>
          </a:stretch>
        </p:blipFill>
        <p:spPr>
          <a:xfrm>
            <a:off x="147320" y="6276340"/>
            <a:ext cx="2157730" cy="465455"/>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0458E95B-1A27-43F7-98B2-91BC0B5380B0}" type="slidenum">
              <a:rPr lang="en-US" altLang="zh-CN" sz="1000" smtClean="0">
                <a:cs typeface="Arial" panose="020B0604020202020204" pitchFamily="34" charset="0"/>
              </a:rPr>
            </a:fld>
            <a:endParaRPr lang="en-US" altLang="zh-CN" sz="1000" smtClean="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marL="770255" indent="-285750">
              <a:lnSpc>
                <a:spcPct val="130000"/>
              </a:lnSpc>
              <a:buClr>
                <a:srgbClr val="032089"/>
              </a:buClr>
              <a:buFont typeface="Arial" panose="020B0604020202020204" pitchFamily="34" charset="0"/>
              <a:buChar char="•"/>
              <a:defRPr sz="160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dirty="0"/>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endParaRPr lang="zh-CN" altLang="en-US" smtClean="0"/>
          </a:p>
        </p:txBody>
      </p:sp>
      <p:cxnSp>
        <p:nvCxnSpPr>
          <p:cNvPr id="13" name="直接连接符 14"/>
          <p:cNvCxnSpPr/>
          <p:nvPr userDrawn="1"/>
        </p:nvCxnSpPr>
        <p:spPr>
          <a:xfrm flipV="1">
            <a:off x="3208185" y="6508750"/>
            <a:ext cx="684006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userDrawn="1"/>
        </p:nvSpPr>
        <p:spPr bwMode="auto">
          <a:xfrm>
            <a:off x="2466104" y="6346784"/>
            <a:ext cx="733251" cy="34615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smtClean="0">
                <a:solidFill>
                  <a:srgbClr val="404040"/>
                </a:solidFill>
                <a:latin typeface="黑体" panose="02010609060101010101" pitchFamily="49" charset="-122"/>
                <a:ea typeface="黑体" panose="02010609060101010101" pitchFamily="49" charset="-122"/>
              </a:rPr>
              <a:t>决策树</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3" name="图片 2" descr="左右组合-01"/>
          <p:cNvPicPr>
            <a:picLocks noChangeAspect="1"/>
          </p:cNvPicPr>
          <p:nvPr userDrawn="1"/>
        </p:nvPicPr>
        <p:blipFill>
          <a:blip r:embed="rId2"/>
          <a:stretch>
            <a:fillRect/>
          </a:stretch>
        </p:blipFill>
        <p:spPr>
          <a:xfrm>
            <a:off x="147320" y="6276340"/>
            <a:ext cx="2157730" cy="465455"/>
          </a:xfrm>
          <a:prstGeom prst="rect">
            <a:avLst/>
          </a:prstGeom>
        </p:spPr>
      </p:pic>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3" name="Title 1"/>
          <p:cNvSpPr txBox="1"/>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endParaRPr lang="zh-CN" altLang="en-US" smtClean="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85C5F16-930E-43D9-8A11-A51E7E6A2B5A}"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黑体" panose="02010609060101010101" pitchFamily="49" charset="-122"/>
              </a:defRPr>
            </a:lvl1pPr>
          </a:lstStyle>
          <a:p>
            <a:pPr>
              <a:defRPr/>
            </a:pPr>
            <a:fld id="{B9CE496B-A8C9-4209-8F29-112E926521A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slideLayout" Target="../slideLayouts/slideLayout3.xml"/><Relationship Id="rId10" Type="http://schemas.openxmlformats.org/officeDocument/2006/relationships/tags" Target="../tags/tag30.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slideLayout" Target="../slideLayouts/slideLayout3.xml"/><Relationship Id="rId10" Type="http://schemas.openxmlformats.org/officeDocument/2006/relationships/tags" Target="../tags/tag40.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3.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1" Type="http://schemas.openxmlformats.org/officeDocument/2006/relationships/slideLayout" Target="../slideLayouts/slideLayout3.xml"/><Relationship Id="rId10" Type="http://schemas.openxmlformats.org/officeDocument/2006/relationships/tags" Target="../tags/tag20.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2CA4A656-78E1-410F-B179-4292A69A430F}" type="datetime1">
              <a:rPr lang="zh-CN" altLang="en-US" smtClean="0"/>
            </a:fld>
            <a:endParaRPr lang="zh-CN" altLang="en-US"/>
          </a:p>
        </p:txBody>
      </p:sp>
      <p:sp>
        <p:nvSpPr>
          <p:cNvPr id="3" name="内容占位符 2"/>
          <p:cNvSpPr>
            <a:spLocks noGrp="1"/>
          </p:cNvSpPr>
          <p:nvPr>
            <p:ph sz="quarter" idx="13"/>
          </p:nvPr>
        </p:nvSpPr>
        <p:spPr/>
        <p:txBody>
          <a:bodyPr/>
          <a:lstStyle/>
          <a:p>
            <a:r>
              <a:rPr lang="zh-CN" altLang="en-US" dirty="0"/>
              <a:t>决策树算法</a:t>
            </a:r>
            <a:r>
              <a:rPr lang="zh-CN" altLang="en-US" dirty="0" smtClean="0"/>
              <a:t>优化</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custDataLst>
              <p:tags r:id="rId1"/>
            </p:custDataLst>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custDataLst>
              <p:tags r:id="rId2"/>
            </p:custDataLst>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custDataLst>
              <p:tags r:id="rId3"/>
            </p:custDataLst>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custDataLst>
              <p:tags r:id="rId4"/>
            </p:custDataLst>
          </p:nvPr>
        </p:nvSpPr>
        <p:spPr bwMode="auto">
          <a:xfrm>
            <a:off x="3618065" y="2612017"/>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sym typeface="微软雅黑" panose="020B0503020204020204" pitchFamily="34" charset="-122"/>
              </a:rPr>
              <a:t>C4.5算法</a:t>
            </a:r>
            <a:endParaRPr lang="zh-CN" altLang="en-US" sz="220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17"/>
          <p:cNvSpPr>
            <a:spLocks noChangeArrowheads="1"/>
          </p:cNvSpPr>
          <p:nvPr>
            <p:custDataLst>
              <p:tags r:id="rId5"/>
            </p:custDataLst>
          </p:nvPr>
        </p:nvSpPr>
        <p:spPr bwMode="auto">
          <a:xfrm>
            <a:off x="3618065" y="3610337"/>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en-US" altLang="zh-CN"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CART</a:t>
            </a: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custDataLst>
              <p:tags r:id="rId6"/>
            </p:custDataLst>
          </p:nvPr>
        </p:nvSpPr>
        <p:spPr bwMode="auto">
          <a:xfrm>
            <a:off x="3618065" y="4624792"/>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rPr>
              <a:t>决策树案例</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p:txBody>
          <a:bodyPr/>
          <a:lstStyle/>
          <a:p>
            <a:r>
              <a:rPr lang="zh-CN" altLang="en-US" smtClean="0"/>
              <a:t>目录</a:t>
            </a:r>
            <a:endParaRPr lang="zh-CN" altLang="en-US" smtClean="0"/>
          </a:p>
        </p:txBody>
      </p:sp>
      <p:sp>
        <p:nvSpPr>
          <p:cNvPr id="13" name="AutoShape 17"/>
          <p:cNvSpPr>
            <a:spLocks noChangeArrowheads="1"/>
          </p:cNvSpPr>
          <p:nvPr>
            <p:custDataLst>
              <p:tags r:id="rId7"/>
            </p:custDataLst>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ID3算法</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custDataLst>
              <p:tags r:id="rId8"/>
            </p:custDataLst>
          </p:nvPr>
        </p:nvSpPr>
        <p:spPr bwMode="auto">
          <a:xfrm>
            <a:off x="2576481" y="2684017"/>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custDataLst>
              <p:tags r:id="rId9"/>
            </p:custDataLst>
          </p:nvPr>
        </p:nvSpPr>
        <p:spPr bwMode="auto">
          <a:xfrm>
            <a:off x="2576481" y="3682337"/>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custDataLst>
              <p:tags r:id="rId10"/>
            </p:custDataLst>
          </p:nvPr>
        </p:nvSpPr>
        <p:spPr bwMode="auto">
          <a:xfrm>
            <a:off x="2576481" y="4704743"/>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296444"/>
            <a:ext cx="11396225" cy="5047989"/>
          </a:xfrm>
        </p:spPr>
        <p:txBody>
          <a:bodyPr/>
          <a:lstStyle/>
          <a:p>
            <a:pPr marL="313055" lvl="0" indent="-285750">
              <a:lnSpc>
                <a:spcPct val="150000"/>
              </a:lnSpc>
              <a:buFont typeface="Wingdings" panose="05000000000000000000" charset="0"/>
              <a:buChar char="Ø"/>
              <a:defRPr/>
            </a:pPr>
            <a:r>
              <a:rPr lang="zh-CN" altLang="en-US" dirty="0">
                <a:sym typeface="+mn-ea"/>
              </a:rPr>
              <a:t>分类（分裂）回归树（</a:t>
            </a:r>
            <a:r>
              <a:rPr lang="en-US" altLang="zh-CN" dirty="0">
                <a:sym typeface="+mn-ea"/>
              </a:rPr>
              <a:t>Classification And Regression Tree</a:t>
            </a:r>
            <a:r>
              <a:rPr lang="zh-CN" altLang="en-US" dirty="0">
                <a:sym typeface="+mn-ea"/>
              </a:rPr>
              <a:t>， </a:t>
            </a:r>
            <a:r>
              <a:rPr lang="en-US" altLang="zh-CN" dirty="0">
                <a:sym typeface="+mn-ea"/>
              </a:rPr>
              <a:t>CART</a:t>
            </a:r>
            <a:r>
              <a:rPr lang="zh-CN" altLang="en-US" dirty="0">
                <a:sym typeface="+mn-ea"/>
              </a:rPr>
              <a:t>）</a:t>
            </a:r>
            <a:endParaRPr lang="en-US" altLang="zh-CN" b="0" dirty="0" smtClean="0"/>
          </a:p>
          <a:p>
            <a:pPr marL="313055" lvl="0" indent="-285750">
              <a:lnSpc>
                <a:spcPct val="150000"/>
              </a:lnSpc>
              <a:buFont typeface="Wingdings" panose="05000000000000000000" charset="0"/>
              <a:buChar char="Ø"/>
              <a:defRPr/>
            </a:pPr>
            <a:r>
              <a:rPr lang="zh-CN" altLang="en-US" sz="1800" dirty="0">
                <a:solidFill>
                  <a:srgbClr val="FF0000"/>
                </a:solidFill>
              </a:rPr>
              <a:t>使用基尼系数来代替信息增益</a:t>
            </a:r>
            <a:r>
              <a:rPr lang="zh-CN" altLang="en-US" sz="1800" dirty="0" smtClean="0">
                <a:solidFill>
                  <a:srgbClr val="FF0000"/>
                </a:solidFill>
              </a:rPr>
              <a:t>比</a:t>
            </a:r>
            <a:endParaRPr lang="zh-CN" altLang="en-US" sz="1800" dirty="0" smtClean="0">
              <a:solidFill>
                <a:srgbClr val="FF0000"/>
              </a:solidFill>
            </a:endParaRPr>
          </a:p>
          <a:p>
            <a:pPr marL="770255" lvl="1" indent="-285750">
              <a:lnSpc>
                <a:spcPct val="150000"/>
              </a:lnSpc>
              <a:buFont typeface="Arial" panose="020B0604020202020204" pitchFamily="34" charset="0"/>
              <a:buChar char="•"/>
              <a:defRPr/>
            </a:pPr>
            <a:r>
              <a:rPr lang="zh-CN" altLang="en-US" sz="1800" dirty="0" smtClean="0">
                <a:sym typeface="+mn-ea"/>
              </a:rPr>
              <a:t>解决信息熵的大量对数计算的缺陷</a:t>
            </a:r>
            <a:endParaRPr lang="zh-CN" altLang="en-US" sz="1800" dirty="0" smtClean="0">
              <a:sym typeface="+mn-ea"/>
            </a:endParaRPr>
          </a:p>
          <a:p>
            <a:pPr lvl="1">
              <a:lnSpc>
                <a:spcPct val="150000"/>
              </a:lnSpc>
              <a:buFont typeface="Arial" panose="020B0604020202020204" pitchFamily="34" charset="0"/>
              <a:buChar char="•"/>
              <a:defRPr/>
            </a:pPr>
            <a:r>
              <a:rPr lang="zh-CN" altLang="en-US" sz="1800" dirty="0">
                <a:solidFill>
                  <a:srgbClr val="FF0000"/>
                </a:solidFill>
                <a:sym typeface="+mn-ea"/>
              </a:rPr>
              <a:t>基尼指数</a:t>
            </a:r>
            <a:r>
              <a:rPr lang="zh-CN" altLang="en-US" sz="1800" dirty="0" smtClean="0">
                <a:solidFill>
                  <a:srgbClr val="FF0000"/>
                </a:solidFill>
                <a:sym typeface="+mn-ea"/>
              </a:rPr>
              <a:t>：</a:t>
            </a:r>
            <a:r>
              <a:rPr lang="zh-CN" altLang="en-US" sz="1800" dirty="0">
                <a:solidFill>
                  <a:srgbClr val="FF0000"/>
                </a:solidFill>
              </a:rPr>
              <a:t>代表了模型的不纯度</a:t>
            </a:r>
            <a:endParaRPr lang="zh-CN" altLang="en-US" sz="1800" dirty="0"/>
          </a:p>
          <a:p>
            <a:pPr marL="1227455" lvl="2" indent="-285750">
              <a:lnSpc>
                <a:spcPct val="150000"/>
              </a:lnSpc>
              <a:buFont typeface="Arial" panose="020B0604020202020204" pitchFamily="34" charset="0"/>
              <a:buChar char="•"/>
              <a:defRPr/>
            </a:pPr>
            <a:r>
              <a:rPr lang="zh-CN" altLang="en-US" sz="1800" dirty="0"/>
              <a:t>基尼系数主要衡量一个随机选中的样本在某个节点被错误分类的可能性，它反映了数据集的“不纯度”。</a:t>
            </a:r>
            <a:endParaRPr lang="zh-CN" altLang="en-US" sz="1800" dirty="0"/>
          </a:p>
          <a:p>
            <a:pPr marL="1227455" lvl="2" indent="-285750">
              <a:lnSpc>
                <a:spcPct val="150000"/>
              </a:lnSpc>
              <a:buFont typeface="Arial" panose="020B0604020202020204" pitchFamily="34" charset="0"/>
              <a:buChar char="•"/>
              <a:defRPr/>
            </a:pPr>
            <a:r>
              <a:rPr lang="zh-CN" altLang="en-US" sz="1800" dirty="0"/>
              <a:t>基尼系数越小，则不纯度越低，特征越</a:t>
            </a:r>
            <a:r>
              <a:rPr lang="zh-CN" altLang="en-US" sz="1800" dirty="0" smtClean="0"/>
              <a:t>好（越能区分标签数据）。</a:t>
            </a:r>
            <a:endParaRPr lang="zh-CN" altLang="en-US" sz="1800" dirty="0" smtClean="0"/>
          </a:p>
          <a:p>
            <a:pPr marL="1227455" lvl="2" indent="-285750">
              <a:lnSpc>
                <a:spcPct val="150000"/>
              </a:lnSpc>
              <a:buFont typeface="Arial" panose="020B0604020202020204" pitchFamily="34" charset="0"/>
              <a:buChar char="•"/>
              <a:defRPr/>
            </a:pPr>
            <a:r>
              <a:rPr lang="zh-CN" altLang="en-US" sz="1800" dirty="0"/>
              <a:t>这和信息增益</a:t>
            </a:r>
            <a:r>
              <a:rPr lang="en-US" altLang="zh-CN" sz="1800" dirty="0"/>
              <a:t>(</a:t>
            </a:r>
            <a:r>
              <a:rPr lang="zh-CN" altLang="en-US" sz="1800" dirty="0"/>
              <a:t>比</a:t>
            </a:r>
            <a:r>
              <a:rPr lang="en-US" altLang="zh-CN" sz="1800" dirty="0"/>
              <a:t>)</a:t>
            </a:r>
            <a:r>
              <a:rPr lang="zh-CN" altLang="en-US" sz="1800" dirty="0"/>
              <a:t>是相反的</a:t>
            </a:r>
            <a:r>
              <a:rPr lang="zh-CN" altLang="en-US" sz="1800" dirty="0" smtClean="0"/>
              <a:t>。</a:t>
            </a:r>
            <a:endParaRPr lang="en-US" altLang="zh-CN" sz="1800" dirty="0" smtClean="0"/>
          </a:p>
          <a:p>
            <a:pPr lvl="0">
              <a:lnSpc>
                <a:spcPct val="150000"/>
              </a:lnSpc>
              <a:buFont typeface="Wingdings" panose="05000000000000000000" charset="0"/>
              <a:buChar char="Ø"/>
              <a:defRPr/>
            </a:pPr>
            <a:r>
              <a:rPr lang="zh-CN" altLang="en-US" sz="1800" dirty="0" smtClean="0"/>
              <a:t>通过选取</a:t>
            </a:r>
            <a:r>
              <a:rPr lang="zh-CN" altLang="en-US" sz="1800" dirty="0" smtClean="0">
                <a:solidFill>
                  <a:srgbClr val="FF0000"/>
                </a:solidFill>
              </a:rPr>
              <a:t>基尼系数最小</a:t>
            </a:r>
            <a:r>
              <a:rPr lang="zh-CN" altLang="en-US" sz="1800" dirty="0" smtClean="0"/>
              <a:t>的分类特征作为</a:t>
            </a:r>
            <a:r>
              <a:rPr lang="zh-CN" altLang="en-US" sz="1800" dirty="0" smtClean="0">
                <a:solidFill>
                  <a:srgbClr val="FF0000"/>
                </a:solidFill>
              </a:rPr>
              <a:t>根节点</a:t>
            </a:r>
            <a:endParaRPr lang="zh-CN" altLang="en-US" sz="1800" dirty="0" smtClean="0"/>
          </a:p>
          <a:p>
            <a:pPr lvl="1">
              <a:lnSpc>
                <a:spcPct val="150000"/>
              </a:lnSpc>
              <a:buFont typeface="Arial" panose="020B0604020202020204" pitchFamily="34" charset="0"/>
              <a:buChar char="•"/>
              <a:defRPr/>
            </a:pPr>
            <a:r>
              <a:rPr lang="zh-CN" altLang="en-US" sz="1800" dirty="0" smtClean="0"/>
              <a:t>递归地创建决策树（二叉树）</a:t>
            </a:r>
            <a:endParaRPr lang="en-US" altLang="zh-CN" sz="1800" dirty="0" smtClean="0"/>
          </a:p>
          <a:p>
            <a:pPr marL="0" indent="0">
              <a:buFont typeface="Wingdings" panose="05000000000000000000" pitchFamily="2" charset="2"/>
              <a:buNone/>
              <a:defRPr/>
            </a:pPr>
            <a:endParaRPr lang="en-US" altLang="zh-CN" sz="1800" b="0" i="1" dirty="0" smtClean="0"/>
          </a:p>
        </p:txBody>
      </p:sp>
      <p:sp>
        <p:nvSpPr>
          <p:cNvPr id="14339" name="标题 2"/>
          <p:cNvSpPr>
            <a:spLocks noGrp="1"/>
          </p:cNvSpPr>
          <p:nvPr>
            <p:ph type="title"/>
          </p:nvPr>
        </p:nvSpPr>
        <p:spPr/>
        <p:txBody>
          <a:bodyPr/>
          <a:lstStyle/>
          <a:p>
            <a:r>
              <a:rPr lang="en-US" altLang="zh-CN" dirty="0"/>
              <a:t>CART</a:t>
            </a:r>
            <a:r>
              <a:rPr lang="zh-CN" altLang="en-US" dirty="0" smtClean="0"/>
              <a:t>算法</a:t>
            </a:r>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4180" y="1296670"/>
                <a:ext cx="11396345" cy="4497705"/>
              </a:xfrm>
            </p:spPr>
            <p:txBody>
              <a:bodyPr/>
              <a:lstStyle/>
              <a:p>
                <a:pPr>
                  <a:buFont typeface="Wingdings" panose="05000000000000000000" pitchFamily="2" charset="2"/>
                  <a:buChar char="Ø"/>
                  <a:defRPr/>
                </a:pPr>
                <a:r>
                  <a:rPr lang="zh-CN" altLang="en-US" sz="1800" b="0" dirty="0"/>
                  <a:t>基</a:t>
                </a:r>
                <a:r>
                  <a:rPr lang="zh-CN" altLang="en-US" sz="1800" b="0" dirty="0" smtClean="0"/>
                  <a:t>尼系数的计算</a:t>
                </a:r>
                <a:endParaRPr lang="en-US" altLang="zh-CN" sz="1800" b="0" dirty="0" smtClean="0"/>
              </a:p>
              <a:p>
                <a:pPr lvl="1">
                  <a:buFont typeface="Arial" panose="020B0604020202020204" pitchFamily="34" charset="0"/>
                  <a:buChar char="•"/>
                  <a:defRPr/>
                </a:pPr>
                <a:r>
                  <a:rPr lang="zh-CN" altLang="en-US" sz="1800" dirty="0"/>
                  <a:t>在分类问题中，假设有</a:t>
                </a:r>
                <a:r>
                  <a:rPr lang="en-US" altLang="zh-CN" sz="1800" dirty="0"/>
                  <a:t>K</a:t>
                </a:r>
                <a:r>
                  <a:rPr lang="zh-CN" altLang="en-US" sz="1800" dirty="0"/>
                  <a:t>个类别，第</a:t>
                </a:r>
                <a:r>
                  <a:rPr lang="en-US" altLang="zh-CN" sz="1800" dirty="0"/>
                  <a:t>k</a:t>
                </a:r>
                <a:r>
                  <a:rPr lang="zh-CN" altLang="en-US" sz="1800" dirty="0"/>
                  <a:t>个类别的概率</a:t>
                </a:r>
                <a:r>
                  <a:rPr lang="zh-CN" altLang="en-US" sz="1800" dirty="0" smtClean="0"/>
                  <a:t>为</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oMath>
                </a14:m>
                <a:r>
                  <a:rPr lang="en-US" altLang="zh-CN" sz="1800" dirty="0" smtClean="0"/>
                  <a:t>, </a:t>
                </a:r>
                <a:r>
                  <a:rPr lang="zh-CN" altLang="en-US" sz="1800" dirty="0"/>
                  <a:t>则基尼系数的表达式为</a:t>
                </a:r>
                <a:r>
                  <a:rPr lang="zh-CN" altLang="en-US" sz="1800" dirty="0" smtClean="0"/>
                  <a:t>：</a:t>
                </a:r>
                <a:endParaRPr lang="en-US" altLang="zh-CN" sz="1800" dirty="0" smtClean="0"/>
              </a:p>
              <a:p>
                <a:pPr marL="457200" lvl="1" indent="0">
                  <a:buNone/>
                  <a:defRPr/>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𝐺𝑖𝑛𝑖</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e>
                      </m:d>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𝑘</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2</m:t>
                                  </m:r>
                                </m:sup>
                              </m:sSubSup>
                            </m:e>
                          </m:nary>
                        </m:e>
                      </m:nary>
                    </m:oMath>
                  </m:oMathPara>
                </a14:m>
                <a:endParaRPr lang="en-US" altLang="zh-CN" sz="1800" b="0" dirty="0"/>
              </a:p>
              <a:p>
                <a:pPr lvl="1">
                  <a:buFont typeface="Arial" panose="020B0604020202020204" pitchFamily="34" charset="0"/>
                  <a:buChar char="•"/>
                  <a:defRPr/>
                </a:pPr>
                <a:r>
                  <a:rPr lang="zh-CN" altLang="en-US" sz="1800" dirty="0" smtClean="0"/>
                  <a:t>二分类问题中，第</a:t>
                </a:r>
                <a:r>
                  <a:rPr lang="zh-CN" altLang="en-US" sz="1800" dirty="0"/>
                  <a:t>一类样本输出的概率是</a:t>
                </a:r>
                <a:r>
                  <a:rPr lang="en-US" altLang="zh-CN" sz="1800" dirty="0" smtClean="0"/>
                  <a:t>p</a:t>
                </a:r>
                <a:r>
                  <a:rPr lang="zh-CN" altLang="en-US" sz="1800" dirty="0" smtClean="0"/>
                  <a:t>，第二类样本输出概率为（</a:t>
                </a:r>
                <a:r>
                  <a:rPr lang="en-US" altLang="zh-CN" sz="1800" dirty="0" smtClean="0"/>
                  <a:t>1-p</a:t>
                </a:r>
                <a:r>
                  <a:rPr lang="zh-CN" altLang="en-US" sz="1800" dirty="0" smtClean="0"/>
                  <a:t>），</a:t>
                </a:r>
                <a:r>
                  <a:rPr lang="zh-CN" altLang="en-US" sz="1800" dirty="0"/>
                  <a:t>则基尼系数的表达式为</a:t>
                </a:r>
                <a:r>
                  <a:rPr lang="zh-CN" altLang="en-US" sz="1800" dirty="0" smtClean="0"/>
                  <a:t>：</a:t>
                </a:r>
                <a:endParaRPr lang="en-US" altLang="zh-CN" sz="1800" dirty="0" smtClean="0"/>
              </a:p>
              <a:p>
                <a:pPr marL="457200" lvl="1" indent="0">
                  <a:buNone/>
                  <a:defRPr/>
                </a:pPr>
                <a14:m>
                  <m:oMathPara xmlns:m="http://schemas.openxmlformats.org/officeDocument/2006/math">
                    <m:oMathParaPr>
                      <m:jc m:val="centerGroup"/>
                    </m:oMathParaPr>
                    <m:oMath xmlns:m="http://schemas.openxmlformats.org/officeDocument/2006/math">
                      <m:r>
                        <a:rPr lang="en-US" altLang="zh-CN" sz="1800" b="0" i="1" dirty="0">
                          <a:latin typeface="Cambria Math" panose="02040503050406030204" pitchFamily="18" charset="0"/>
                        </a:rPr>
                        <m:t>𝐺</m:t>
                      </m:r>
                      <m:r>
                        <a:rPr lang="en-US" altLang="zh-CN" sz="1800" b="0" i="1" dirty="0" smtClean="0">
                          <a:latin typeface="Cambria Math" panose="02040503050406030204" pitchFamily="18" charset="0"/>
                        </a:rPr>
                        <m:t>𝑖𝑛𝑖</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𝑝</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2</m:t>
                      </m:r>
                      <m:r>
                        <a:rPr lang="en-US" altLang="zh-CN" sz="1800" b="0" i="1" dirty="0" smtClean="0">
                          <a:latin typeface="Cambria Math" panose="02040503050406030204" pitchFamily="18" charset="0"/>
                        </a:rPr>
                        <m:t>𝑝</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1</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𝑝</m:t>
                      </m:r>
                      <m:r>
                        <a:rPr lang="en-US" altLang="zh-CN" sz="1800" b="0" i="1" dirty="0" smtClean="0">
                          <a:latin typeface="Cambria Math" panose="02040503050406030204" pitchFamily="18" charset="0"/>
                        </a:rPr>
                        <m:t>)</m:t>
                      </m:r>
                    </m:oMath>
                  </m:oMathPara>
                </a14:m>
                <a:endParaRPr lang="en-US" altLang="zh-CN" sz="1800" b="0" i="1" dirty="0" smtClean="0">
                  <a:latin typeface="Cambria Math" panose="02040503050406030204" pitchFamily="18" charset="0"/>
                </a:endParaRPr>
              </a:p>
              <a:p>
                <a:pPr marL="457200" lvl="1" indent="0">
                  <a:buNone/>
                  <a:defRPr/>
                </a:pPr>
                <a:endParaRPr lang="zh-CN" altLang="en-US" sz="1800" b="0" dirty="0" smtClean="0"/>
              </a:p>
              <a:p>
                <a:pPr marL="457200" lvl="1" indent="0">
                  <a:buNone/>
                  <a:defRPr/>
                </a:pPr>
                <a:r>
                  <a:rPr lang="zh-CN" altLang="en-US" sz="1800" b="0" dirty="0" smtClean="0"/>
                  <a:t>当</a:t>
                </a:r>
                <a:r>
                  <a:rPr lang="en-US" altLang="zh-CN" sz="1800" b="0" i="1" dirty="0" smtClean="0"/>
                  <a:t>p</a:t>
                </a:r>
                <a:r>
                  <a:rPr lang="en-US" altLang="zh-CN" sz="1800" b="0" dirty="0" smtClean="0"/>
                  <a:t>=0 或 </a:t>
                </a:r>
                <a:r>
                  <a:rPr lang="en-US" altLang="zh-CN" sz="1800" b="0" i="1" dirty="0" smtClean="0"/>
                  <a:t>p</a:t>
                </a:r>
                <a:r>
                  <a:rPr lang="en-US" altLang="zh-CN" sz="1800" b="0" dirty="0" smtClean="0"/>
                  <a:t>=1 时，基尼系数为 0（表示纯度最高，所有样本属于同一个类别）；当 </a:t>
                </a:r>
                <a:r>
                  <a:rPr lang="en-US" altLang="zh-CN" sz="1800" b="0" i="1" dirty="0" smtClean="0"/>
                  <a:t>p</a:t>
                </a:r>
                <a:r>
                  <a:rPr lang="en-US" altLang="zh-CN" sz="1800" b="0" dirty="0" smtClean="0"/>
                  <a:t>=0.5 时，基尼系数达到最大值 0.5，表示数据集在这两个类别之间均匀分布，不纯度最大。</a:t>
                </a:r>
                <a:endParaRPr lang="en-US" altLang="zh-CN" sz="1800" b="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4180" y="1296670"/>
                <a:ext cx="11396345" cy="4497705"/>
              </a:xfrm>
              <a:blipFill rotWithShape="1">
                <a:blip r:embed="rId1"/>
                <a:stretch>
                  <a:fillRect/>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en-US" altLang="zh-CN" dirty="0"/>
              <a:t>CART</a:t>
            </a:r>
            <a:r>
              <a:rPr lang="zh-CN" altLang="en-US" dirty="0" smtClean="0"/>
              <a:t>算法</a:t>
            </a:r>
            <a:endParaRPr lang="zh-CN" alt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4180" y="1174750"/>
                <a:ext cx="11396345" cy="4965065"/>
              </a:xfrm>
            </p:spPr>
            <p:txBody>
              <a:bodyPr/>
              <a:lstStyle/>
              <a:p>
                <a:pPr>
                  <a:buFont typeface="Wingdings" panose="05000000000000000000" pitchFamily="2" charset="2"/>
                  <a:buChar char="Ø"/>
                  <a:defRPr/>
                </a:pPr>
                <a:r>
                  <a:rPr lang="zh-CN" altLang="en-US" sz="1800" dirty="0">
                    <a:sym typeface="+mn-ea"/>
                  </a:rPr>
                  <a:t>基</a:t>
                </a:r>
                <a:r>
                  <a:rPr lang="zh-CN" altLang="en-US" sz="1800" dirty="0" smtClean="0">
                    <a:sym typeface="+mn-ea"/>
                  </a:rPr>
                  <a:t>尼系数的计算</a:t>
                </a:r>
                <a:endParaRPr lang="en-US" altLang="zh-CN" sz="1800" b="0" dirty="0" smtClean="0"/>
              </a:p>
              <a:p>
                <a:pPr lvl="1" algn="ctr">
                  <a:buFont typeface="Arial" panose="020B0604020202020204" pitchFamily="34" charset="0"/>
                  <a:buChar char="•"/>
                  <a:defRPr/>
                </a:pPr>
                <a:r>
                  <a:rPr lang="zh-CN" altLang="en-US" sz="1800" dirty="0" smtClean="0"/>
                  <a:t>如果</a:t>
                </a:r>
                <a:r>
                  <a:rPr lang="zh-CN" altLang="en-US" sz="1800" dirty="0"/>
                  <a:t>第</a:t>
                </a:r>
                <a:r>
                  <a:rPr lang="en-US" altLang="zh-CN" sz="1800" dirty="0"/>
                  <a:t>k</a:t>
                </a:r>
                <a:r>
                  <a:rPr lang="zh-CN" altLang="en-US" sz="1800" dirty="0"/>
                  <a:t>个类别的数量</a:t>
                </a:r>
                <a:r>
                  <a:rPr lang="zh-CN" altLang="en-US" sz="1800" dirty="0" smtClean="0"/>
                  <a:t>为</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𝑘</m:t>
                        </m:r>
                      </m:sub>
                    </m:sSub>
                  </m:oMath>
                </a14:m>
                <a:r>
                  <a:rPr lang="zh-CN" altLang="en-US" sz="1800" dirty="0" smtClean="0"/>
                  <a:t>，整个样本数为</a:t>
                </a:r>
                <a:r>
                  <a:rPr lang="en-US" altLang="zh-CN" sz="1800" dirty="0" smtClean="0"/>
                  <a:t>D</a:t>
                </a:r>
                <a:r>
                  <a:rPr lang="zh-CN" altLang="en-US" sz="1800" dirty="0" smtClean="0"/>
                  <a:t>，那么概率</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𝑘</m:t>
                        </m:r>
                      </m:sub>
                    </m:sSub>
                    <m:r>
                      <a:rPr lang="en-US" altLang="zh-CN" sz="1800" i="1" smtClean="0">
                        <a:latin typeface="Cambria Math" panose="02040503050406030204" pitchFamily="18" charset="0"/>
                      </a:rPr>
                      <m:t>=</m:t>
                    </m:r>
                    <m:f>
                      <m:fPr>
                        <m:ctrlPr>
                          <a:rPr lang="en-US" altLang="zh-CN" sz="1800" i="1" smtClean="0">
                            <a:latin typeface="Cambria Math" panose="02040503050406030204" pitchFamily="18" charset="0"/>
                          </a:rPr>
                        </m:ctrlPr>
                      </m:fPr>
                      <m:num>
                        <m:d>
                          <m:dPr>
                            <m:begChr m:val="|"/>
                            <m:endChr m:val="|"/>
                            <m:ctrlPr>
                              <a:rPr lang="en-US" altLang="zh-CN" sz="180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𝑘</m:t>
                                </m:r>
                              </m:sub>
                            </m:sSub>
                          </m:e>
                        </m:d>
                      </m:num>
                      <m:den>
                        <m:d>
                          <m:dPr>
                            <m:begChr m:val="|"/>
                            <m:endChr m:val="|"/>
                            <m:ctrlPr>
                              <a:rPr lang="en-US" altLang="zh-CN" sz="1800" i="1" smtClean="0">
                                <a:latin typeface="Cambria Math" panose="02040503050406030204" pitchFamily="18" charset="0"/>
                              </a:rPr>
                            </m:ctrlPr>
                          </m:dPr>
                          <m:e>
                            <m:r>
                              <a:rPr lang="en-US" altLang="zh-CN" sz="1800" i="1">
                                <a:latin typeface="Cambria Math" panose="02040503050406030204" pitchFamily="18" charset="0"/>
                              </a:rPr>
                              <m:t>𝐷</m:t>
                            </m:r>
                          </m:e>
                        </m:d>
                      </m:den>
                    </m:f>
                    <m:r>
                      <a:rPr lang="zh-CN" altLang="en-US" sz="1800" i="1">
                        <a:latin typeface="Cambria Math" panose="02040503050406030204" pitchFamily="18" charset="0"/>
                      </a:rPr>
                      <m:t>，</m:t>
                    </m:r>
                  </m:oMath>
                </a14:m>
                <a:r>
                  <a:rPr lang="zh-CN" altLang="en-US" sz="1800" dirty="0" smtClean="0"/>
                  <a:t>则</a:t>
                </a:r>
                <a:r>
                  <a:rPr lang="zh-CN" altLang="en-US" sz="1800" dirty="0">
                    <a:solidFill>
                      <a:srgbClr val="FF0000"/>
                    </a:solidFill>
                  </a:rPr>
                  <a:t>样本</a:t>
                </a:r>
                <a:r>
                  <a:rPr lang="en-US" altLang="zh-CN" sz="1800" dirty="0">
                    <a:solidFill>
                      <a:srgbClr val="FF0000"/>
                    </a:solidFill>
                  </a:rPr>
                  <a:t>D</a:t>
                </a:r>
                <a:r>
                  <a:rPr lang="zh-CN" altLang="en-US" sz="1800" dirty="0">
                    <a:solidFill>
                      <a:srgbClr val="FF0000"/>
                    </a:solidFill>
                  </a:rPr>
                  <a:t>的基尼系数</a:t>
                </a:r>
                <a:r>
                  <a:rPr lang="zh-CN" altLang="en-US" sz="1800" dirty="0"/>
                  <a:t>表达式为</a:t>
                </a:r>
                <a:r>
                  <a:rPr lang="zh-CN" altLang="en-US" sz="1800" dirty="0" smtClean="0"/>
                  <a:t>：</a:t>
                </a:r>
                <a14:m>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en-US" altLang="zh-CN" sz="1800" i="1" smtClean="0">
                            <a:latin typeface="Cambria Math" panose="02040503050406030204" pitchFamily="18" charset="0"/>
                          </a:rPr>
                          <m:t>𝐷</m:t>
                        </m:r>
                      </m:e>
                    </m:d>
                    <m:r>
                      <a:rPr lang="en-US" altLang="zh-CN" sz="1800" i="1">
                        <a:latin typeface="Cambria Math" panose="02040503050406030204" pitchFamily="18" charset="0"/>
                      </a:rPr>
                      <m:t>=</m:t>
                    </m:r>
                    <m:r>
                      <a:rPr lang="en-US" altLang="zh-CN" sz="1800" i="1">
                        <a:latin typeface="Cambria Math" panose="02040503050406030204" pitchFamily="18" charset="0"/>
                      </a:rPr>
                      <m:t>1</m:t>
                    </m:r>
                    <m:r>
                      <a:rPr lang="en-US" altLang="zh-CN" sz="1800" i="1">
                        <a:latin typeface="Cambria Math" panose="02040503050406030204" pitchFamily="18" charset="0"/>
                      </a:rPr>
                      <m:t>−</m:t>
                    </m:r>
                    <m:nary>
                      <m:naryPr>
                        <m:chr m:val="∑"/>
                        <m:ctrlPr>
                          <a:rPr lang="en-US" altLang="zh-CN" sz="1800" i="1">
                            <a:latin typeface="Cambria Math" panose="02040503050406030204" pitchFamily="18" charset="0"/>
                          </a:rPr>
                        </m:ctrlPr>
                      </m:naryPr>
                      <m:sub>
                        <m:r>
                          <m:rPr>
                            <m:brk m:alnAt="23"/>
                          </m:rPr>
                          <a:rPr lang="en-US" altLang="zh-CN" sz="1800" i="1">
                            <a:latin typeface="Cambria Math" panose="02040503050406030204" pitchFamily="18" charset="0"/>
                          </a:rPr>
                          <m:t>𝑘</m:t>
                        </m:r>
                        <m:r>
                          <a:rPr lang="en-US" altLang="zh-CN" sz="1800" i="1">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𝐾</m:t>
                        </m:r>
                      </m:sup>
                      <m:e>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
                                  <m:fPr>
                                    <m:ctrlPr>
                                      <a:rPr lang="en-US" altLang="zh-CN" sz="1800" i="1">
                                        <a:latin typeface="Cambria Math" panose="02040503050406030204" pitchFamily="18" charset="0"/>
                                      </a:rPr>
                                    </m:ctrlPr>
                                  </m:fPr>
                                  <m:num>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𝑘</m:t>
                                            </m:r>
                                          </m:sub>
                                        </m:sSub>
                                      </m:e>
                                    </m:d>
                                  </m:num>
                                  <m:den>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𝐷</m:t>
                                        </m:r>
                                      </m:e>
                                    </m:d>
                                  </m:den>
                                </m:f>
                              </m:e>
                            </m:d>
                          </m:e>
                          <m:sup>
                            <m:r>
                              <a:rPr lang="en-US" altLang="zh-CN" sz="1800" b="0" i="1" smtClean="0">
                                <a:latin typeface="Cambria Math" panose="02040503050406030204" pitchFamily="18" charset="0"/>
                              </a:rPr>
                              <m:t>2</m:t>
                            </m:r>
                          </m:sup>
                        </m:sSup>
                      </m:e>
                    </m:nary>
                  </m:oMath>
                </a14:m>
                <a:endParaRPr lang="en-US" altLang="zh-CN" sz="1800" dirty="0" smtClean="0"/>
              </a:p>
              <a:p>
                <a:pPr lvl="1">
                  <a:buFont typeface="Arial" panose="020B0604020202020204" pitchFamily="34" charset="0"/>
                  <a:buChar char="•"/>
                  <a:defRPr/>
                </a:pPr>
                <a:r>
                  <a:rPr lang="zh-CN" altLang="en-US" sz="1800" dirty="0" smtClean="0"/>
                  <a:t>假设有个特征</a:t>
                </a:r>
                <a:r>
                  <a:rPr lang="en-US" altLang="zh-CN" sz="1800" dirty="0" smtClean="0"/>
                  <a:t>A</a:t>
                </a:r>
                <a:r>
                  <a:rPr lang="zh-CN" altLang="en-US" sz="1800" dirty="0" smtClean="0"/>
                  <a:t>（或特征</a:t>
                </a:r>
                <a:r>
                  <a:rPr lang="en-US" altLang="zh-CN" sz="1800" dirty="0" smtClean="0"/>
                  <a:t>A</a:t>
                </a:r>
                <a:r>
                  <a:rPr lang="zh-CN" altLang="en-US" sz="1800" dirty="0" smtClean="0"/>
                  <a:t>中的某个值</a:t>
                </a:r>
                <a:r>
                  <a:rPr lang="en-US" altLang="zh-CN" sz="1800" dirty="0" smtClean="0"/>
                  <a:t>a</a:t>
                </a:r>
                <a:r>
                  <a:rPr lang="zh-CN" altLang="en-US" sz="1800" dirty="0" smtClean="0"/>
                  <a:t>）把样本</a:t>
                </a:r>
                <a:r>
                  <a:rPr lang="en-US" altLang="zh-CN" sz="1800" dirty="0" smtClean="0"/>
                  <a:t>D</a:t>
                </a:r>
                <a:r>
                  <a:rPr lang="zh-CN" altLang="en-US" sz="1800" dirty="0" smtClean="0"/>
                  <a:t>分成</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1</m:t>
                        </m:r>
                      </m:sub>
                    </m:sSub>
                  </m:oMath>
                </a14:m>
                <a:r>
                  <a:rPr lang="zh-CN" altLang="en-US" sz="1800" dirty="0" smtClean="0"/>
                  <a:t>和</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𝐷</m:t>
                        </m:r>
                      </m:e>
                      <m:sub>
                        <m:r>
                          <a:rPr lang="en-US" altLang="zh-CN" sz="1800" b="0" i="1" smtClean="0">
                            <a:latin typeface="Cambria Math" panose="02040503050406030204" pitchFamily="18" charset="0"/>
                          </a:rPr>
                          <m:t>2</m:t>
                        </m:r>
                      </m:sub>
                    </m:sSub>
                  </m:oMath>
                </a14:m>
                <a:r>
                  <a:rPr lang="zh-CN" altLang="en-US" sz="1800" dirty="0" smtClean="0"/>
                  <a:t>两类（</a:t>
                </a:r>
                <a:r>
                  <a:rPr lang="zh-CN" altLang="en-US" sz="1800" dirty="0" smtClean="0">
                    <a:solidFill>
                      <a:srgbClr val="FF0000"/>
                    </a:solidFill>
                  </a:rPr>
                  <a:t>二分类</a:t>
                </a:r>
                <a:r>
                  <a:rPr lang="zh-CN" altLang="en-US" sz="1800" dirty="0" smtClean="0"/>
                  <a:t>），则</a:t>
                </a:r>
                <a:r>
                  <a:rPr lang="zh-CN" altLang="en-US" sz="1800" dirty="0"/>
                  <a:t>在特征</a:t>
                </a:r>
                <a:r>
                  <a:rPr lang="en-US" altLang="zh-CN" sz="1800" dirty="0"/>
                  <a:t>A</a:t>
                </a:r>
                <a:r>
                  <a:rPr lang="zh-CN" altLang="en-US" sz="1800" dirty="0"/>
                  <a:t>的条件下</a:t>
                </a:r>
                <a:r>
                  <a:rPr lang="zh-CN" altLang="en-US" sz="1800" dirty="0" smtClean="0"/>
                  <a:t>，</a:t>
                </a:r>
                <a:r>
                  <a:rPr lang="zh-CN" altLang="en-US" sz="1800" dirty="0" smtClean="0">
                    <a:solidFill>
                      <a:srgbClr val="FF0000"/>
                    </a:solidFill>
                  </a:rPr>
                  <a:t>样本</a:t>
                </a:r>
                <a:r>
                  <a:rPr lang="en-US" altLang="zh-CN" sz="1800" dirty="0" smtClean="0">
                    <a:solidFill>
                      <a:srgbClr val="FF0000"/>
                    </a:solidFill>
                  </a:rPr>
                  <a:t>D</a:t>
                </a:r>
                <a:r>
                  <a:rPr lang="zh-CN" altLang="en-US" sz="1800" dirty="0">
                    <a:solidFill>
                      <a:srgbClr val="FF0000"/>
                    </a:solidFill>
                  </a:rPr>
                  <a:t>的基尼系数</a:t>
                </a:r>
                <a:r>
                  <a:rPr lang="zh-CN" altLang="en-US" sz="1800" dirty="0"/>
                  <a:t>表达式为</a:t>
                </a:r>
                <a:r>
                  <a:rPr lang="zh-CN" altLang="en-US" sz="1800" dirty="0" smtClean="0"/>
                  <a:t>：</a:t>
                </a:r>
                <a:endParaRPr lang="en-US" altLang="zh-CN" sz="1800" dirty="0" smtClean="0"/>
              </a:p>
              <a:p>
                <a:pPr marL="457200" lvl="1" indent="0">
                  <a:buNone/>
                  <a:defRPr/>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𝐷</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e>
                      </m:d>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𝐷</m:t>
                                  </m:r>
                                </m:e>
                                <m:sub>
                                  <m:r>
                                    <a:rPr lang="en-US" altLang="zh-CN" sz="1800" b="0" i="1" smtClean="0">
                                      <a:latin typeface="Cambria Math" panose="02040503050406030204" pitchFamily="18" charset="0"/>
                                    </a:rPr>
                                    <m:t>1</m:t>
                                  </m:r>
                                </m:sub>
                              </m:sSub>
                            </m:e>
                          </m:d>
                        </m:num>
                        <m:den>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𝐷</m:t>
                              </m:r>
                            </m:e>
                          </m:d>
                        </m:den>
                      </m:f>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𝐷</m:t>
                              </m:r>
                            </m:e>
                            <m:sub>
                              <m:r>
                                <a:rPr lang="en-US" altLang="zh-CN" sz="1800" b="0" i="1" smtClean="0">
                                  <a:latin typeface="Cambria Math" panose="02040503050406030204" pitchFamily="18" charset="0"/>
                                </a:rPr>
                                <m:t>1</m:t>
                              </m:r>
                            </m:sub>
                          </m:sSub>
                        </m:e>
                      </m:d>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𝐷</m:t>
                                  </m:r>
                                </m:e>
                                <m:sub>
                                  <m:r>
                                    <a:rPr lang="en-US" altLang="zh-CN" sz="1800" b="0" i="1" smtClean="0">
                                      <a:latin typeface="Cambria Math" panose="02040503050406030204" pitchFamily="18" charset="0"/>
                                    </a:rPr>
                                    <m:t>2</m:t>
                                  </m:r>
                                </m:sub>
                              </m:sSub>
                            </m:e>
                          </m:d>
                        </m:num>
                        <m:den>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𝐷</m:t>
                              </m:r>
                            </m:e>
                          </m:d>
                        </m:den>
                      </m:f>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i="1">
                                  <a:latin typeface="Cambria Math" panose="02040503050406030204" pitchFamily="18" charset="0"/>
                                </a:rPr>
                                <m:t>𝐷</m:t>
                              </m:r>
                            </m:e>
                            <m:sub>
                              <m:r>
                                <a:rPr lang="en-US" altLang="zh-CN" sz="1800" b="0" i="1" smtClean="0">
                                  <a:latin typeface="Cambria Math" panose="02040503050406030204" pitchFamily="18" charset="0"/>
                                </a:rPr>
                                <m:t>2</m:t>
                              </m:r>
                            </m:sub>
                          </m:sSub>
                        </m:e>
                      </m:d>
                    </m:oMath>
                  </m:oMathPara>
                </a14:m>
                <a:endParaRPr lang="en-US" altLang="zh-CN" sz="1800" b="0" dirty="0" smtClean="0"/>
              </a:p>
              <a:p>
                <a:pPr lvl="0">
                  <a:lnSpc>
                    <a:spcPct val="150000"/>
                  </a:lnSpc>
                  <a:buFont typeface="Arial" panose="020B0604020202020204" pitchFamily="34" charset="0"/>
                  <a:buChar char="•"/>
                  <a:defRPr/>
                </a:pPr>
                <a:r>
                  <a:rPr lang="zh-CN" altLang="en-US" sz="1800" dirty="0" smtClean="0">
                    <a:solidFill>
                      <a:schemeClr val="tx1"/>
                    </a:solidFill>
                  </a:rPr>
                  <a:t>基尼增益的计算：</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𝐺𝑖𝑛</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𝑖</m:t>
                        </m:r>
                      </m:e>
                      <m:sub>
                        <m:r>
                          <a:rPr lang="en-US" altLang="zh-CN" sz="1800" b="0" i="1" smtClean="0">
                            <a:latin typeface="Cambria Math" panose="02040503050406030204" pitchFamily="18" charset="0"/>
                            <a:ea typeface="Cambria Math" panose="02040503050406030204" pitchFamily="18" charset="0"/>
                          </a:rPr>
                          <m:t>𝐴</m:t>
                        </m:r>
                      </m:sub>
                    </m:sSub>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𝐷</m:t>
                        </m:r>
                      </m:e>
                    </m:d>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𝐷</m:t>
                        </m:r>
                      </m:e>
                    </m:d>
                    <m:r>
                      <a:rPr lang="en-US" altLang="zh-CN" sz="1800" b="0" i="1" smtClean="0">
                        <a:latin typeface="Cambria Math" panose="02040503050406030204" pitchFamily="18" charset="0"/>
                      </a:rPr>
                      <m:t>−</m:t>
                    </m:r>
                    <m:r>
                      <a:rPr lang="zh-CN" altLang="en-US" sz="1800" i="1">
                        <a:latin typeface="Cambria Math" panose="02040503050406030204" pitchFamily="18" charset="0"/>
                      </a:rPr>
                      <m:t>𝐺𝑖𝑛𝑖</m:t>
                    </m:r>
                    <m:r>
                      <a:rPr lang="en-US" altLang="zh-CN" sz="1800" i="1">
                        <a:latin typeface="Cambria Math" panose="02040503050406030204" pitchFamily="18" charset="0"/>
                      </a:rPr>
                      <m:t>(</m:t>
                    </m:r>
                    <m:r>
                      <a:rPr lang="zh-CN" altLang="en-US" sz="1800" i="1">
                        <a:latin typeface="Cambria Math" panose="02040503050406030204" pitchFamily="18" charset="0"/>
                      </a:rPr>
                      <m:t>𝐷</m:t>
                    </m:r>
                    <m:r>
                      <a:rPr lang="en-US" altLang="zh-CN" sz="1800" i="1">
                        <a:latin typeface="Cambria Math" panose="02040503050406030204" pitchFamily="18" charset="0"/>
                      </a:rPr>
                      <m:t>,</m:t>
                    </m:r>
                    <m:r>
                      <a:rPr lang="zh-CN" altLang="en-US" sz="1800" i="1">
                        <a:latin typeface="Cambria Math" panose="02040503050406030204" pitchFamily="18" charset="0"/>
                      </a:rPr>
                      <m:t>𝐴</m:t>
                    </m:r>
                    <m:r>
                      <a:rPr lang="en-US" altLang="zh-CN" sz="1800" i="1">
                        <a:latin typeface="Cambria Math" panose="02040503050406030204" pitchFamily="18" charset="0"/>
                      </a:rPr>
                      <m:t>)</m:t>
                    </m:r>
                  </m:oMath>
                </a14:m>
                <a:endParaRPr lang="en-US" altLang="zh-CN" sz="1800" i="1">
                  <a:latin typeface="Cambria Math" panose="02040503050406030204" pitchFamily="18" charset="0"/>
                </a:endParaRPr>
              </a:p>
              <a:p>
                <a:pPr lvl="1">
                  <a:lnSpc>
                    <a:spcPct val="150000"/>
                  </a:lnSpc>
                  <a:buFont typeface="Arial" panose="020B0604020202020204" pitchFamily="34" charset="0"/>
                  <a:buChar char="•"/>
                  <a:defRPr/>
                </a:pPr>
                <a:r>
                  <a:rPr lang="zh-CN" altLang="en-US" sz="1800" dirty="0" smtClean="0">
                    <a:solidFill>
                      <a:schemeClr val="tx1"/>
                    </a:solidFill>
                    <a:sym typeface="+mn-ea"/>
                  </a:rPr>
                  <a:t>表示在特征</a:t>
                </a:r>
                <a:r>
                  <a:rPr lang="en-US" altLang="zh-CN" sz="1800" dirty="0" smtClean="0">
                    <a:solidFill>
                      <a:schemeClr val="tx1"/>
                    </a:solidFill>
                    <a:sym typeface="+mn-ea"/>
                  </a:rPr>
                  <a:t> </a:t>
                </a:r>
                <a:r>
                  <a:rPr lang="zh-CN" altLang="en-US" sz="1800" dirty="0" smtClean="0">
                    <a:solidFill>
                      <a:schemeClr val="tx1"/>
                    </a:solidFill>
                    <a:sym typeface="+mn-ea"/>
                  </a:rPr>
                  <a:t>A 的条件下，基尼系数减少的量。如果基尼增益越大，说明特征 A 对于减少数据集的不纯度贡献越大，也就是说该特征越重要。</a:t>
                </a:r>
                <a:endParaRPr lang="zh-CN" altLang="en-US" sz="1800" b="0" i="1" dirty="0" smtClean="0">
                  <a:solidFill>
                    <a:schemeClr val="tx1"/>
                  </a:solidFill>
                  <a:sym typeface="+mn-ea"/>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4180" y="1174750"/>
                <a:ext cx="11396345" cy="4965065"/>
              </a:xfrm>
              <a:blipFill rotWithShape="1">
                <a:blip r:embed="rId1"/>
                <a:stretch>
                  <a:fillRect/>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a:t>三种决策</a:t>
            </a:r>
            <a:r>
              <a:rPr lang="zh-CN" altLang="en-US" dirty="0" smtClean="0"/>
              <a:t>树算法</a:t>
            </a:r>
            <a:endParaRPr lang="zh-CN"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296444"/>
            <a:ext cx="11396225" cy="4935255"/>
          </a:xfrm>
        </p:spPr>
        <p:txBody>
          <a:bodyPr/>
          <a:lstStyle/>
          <a:p>
            <a:pPr>
              <a:lnSpc>
                <a:spcPct val="150000"/>
              </a:lnSpc>
              <a:buFont typeface="Wingdings" panose="05000000000000000000" pitchFamily="2" charset="2"/>
              <a:buChar char="Ø"/>
              <a:defRPr/>
            </a:pPr>
            <a:r>
              <a:rPr lang="zh-CN" altLang="en-US" sz="1800" dirty="0" smtClean="0"/>
              <a:t>对于多分类特征</a:t>
            </a:r>
            <a:endParaRPr lang="zh-CN" altLang="en-US" sz="1800" dirty="0" smtClean="0"/>
          </a:p>
          <a:p>
            <a:pPr lvl="1">
              <a:lnSpc>
                <a:spcPct val="150000"/>
              </a:lnSpc>
              <a:buFont typeface="Arial" panose="020B0604020202020204" pitchFamily="34" charset="0"/>
              <a:buChar char="•"/>
              <a:defRPr/>
            </a:pPr>
            <a:r>
              <a:rPr lang="zh-CN" altLang="en-US" sz="1800" dirty="0" smtClean="0"/>
              <a:t>要进行二分化</a:t>
            </a:r>
            <a:r>
              <a:rPr lang="zh-CN" altLang="en-US" sz="1800" dirty="0"/>
              <a:t>（思路：不停的二分离散</a:t>
            </a:r>
            <a:r>
              <a:rPr lang="zh-CN" altLang="en-US" sz="1800" dirty="0" smtClean="0"/>
              <a:t>特征）</a:t>
            </a:r>
            <a:endParaRPr lang="zh-CN" altLang="en-US" sz="1800" dirty="0" smtClean="0"/>
          </a:p>
          <a:p>
            <a:pPr>
              <a:lnSpc>
                <a:spcPct val="150000"/>
              </a:lnSpc>
              <a:buFont typeface="Wingdings" panose="05000000000000000000" pitchFamily="2" charset="2"/>
              <a:buChar char="Ø"/>
              <a:defRPr/>
            </a:pPr>
            <a:r>
              <a:rPr lang="zh-CN" altLang="en-US" sz="1800" b="0" dirty="0" smtClean="0"/>
              <a:t>对于连续数值特征</a:t>
            </a:r>
            <a:endParaRPr lang="zh-CN" altLang="en-US" sz="1800" b="0" dirty="0" smtClean="0"/>
          </a:p>
          <a:p>
            <a:pPr lvl="1">
              <a:lnSpc>
                <a:spcPct val="150000"/>
              </a:lnSpc>
              <a:buFont typeface="Arial" panose="020B0604020202020204" pitchFamily="34" charset="0"/>
              <a:buChar char="•"/>
              <a:defRPr/>
            </a:pPr>
            <a:r>
              <a:rPr lang="zh-CN" altLang="en-US" sz="1800" dirty="0" smtClean="0"/>
              <a:t>要进行离散化处理</a:t>
            </a:r>
            <a:endParaRPr lang="en-US" altLang="zh-CN" sz="1800" b="0" dirty="0"/>
          </a:p>
        </p:txBody>
      </p:sp>
      <p:sp>
        <p:nvSpPr>
          <p:cNvPr id="14339" name="标题 2"/>
          <p:cNvSpPr>
            <a:spLocks noGrp="1"/>
          </p:cNvSpPr>
          <p:nvPr>
            <p:ph type="title"/>
          </p:nvPr>
        </p:nvSpPr>
        <p:spPr/>
        <p:txBody>
          <a:bodyPr/>
          <a:lstStyle/>
          <a:p>
            <a:r>
              <a:rPr lang="zh-CN" altLang="en-US" dirty="0" smtClean="0"/>
              <a:t>CART算法</a:t>
            </a:r>
            <a:endParaRPr lang="zh-CN" altLang="en-US" dirty="0" smtClean="0"/>
          </a:p>
        </p:txBody>
      </p:sp>
      <p:pic>
        <p:nvPicPr>
          <p:cNvPr id="3" name="图片 2"/>
          <p:cNvPicPr>
            <a:picLocks noChangeAspect="1"/>
          </p:cNvPicPr>
          <p:nvPr/>
        </p:nvPicPr>
        <p:blipFill>
          <a:blip r:embed="rId1"/>
          <a:stretch>
            <a:fillRect/>
          </a:stretch>
        </p:blipFill>
        <p:spPr>
          <a:xfrm>
            <a:off x="5608299" y="2705621"/>
            <a:ext cx="5480758" cy="34738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4" y="1296444"/>
            <a:ext cx="6655564" cy="4505869"/>
          </a:xfrm>
        </p:spPr>
        <p:txBody>
          <a:bodyPr/>
          <a:lstStyle/>
          <a:p>
            <a:pPr>
              <a:lnSpc>
                <a:spcPct val="150000"/>
              </a:lnSpc>
              <a:buFont typeface="Wingdings" panose="05000000000000000000" pitchFamily="2" charset="2"/>
              <a:buChar char="Ø"/>
              <a:defRPr/>
            </a:pPr>
            <a:r>
              <a:rPr lang="zh-CN" altLang="en-US" sz="1800" b="0" dirty="0" smtClean="0"/>
              <a:t>拖欠贷款者实例</a:t>
            </a:r>
            <a:endParaRPr lang="en-US" altLang="zh-CN" sz="1800" b="0" dirty="0" smtClean="0"/>
          </a:p>
          <a:p>
            <a:pPr lvl="1">
              <a:lnSpc>
                <a:spcPct val="150000"/>
              </a:lnSpc>
              <a:buFont typeface="Arial" panose="020B0604020202020204" pitchFamily="34" charset="0"/>
              <a:buChar char="•"/>
              <a:defRPr/>
            </a:pPr>
            <a:r>
              <a:rPr lang="zh-CN" altLang="en-US" sz="1800" dirty="0"/>
              <a:t>该数据集中包含三个属性：</a:t>
            </a:r>
            <a:endParaRPr lang="zh-CN" altLang="en-US" sz="1800" dirty="0"/>
          </a:p>
          <a:p>
            <a:pPr lvl="2">
              <a:lnSpc>
                <a:spcPct val="150000"/>
              </a:lnSpc>
              <a:buFont typeface="Arial" panose="020B0604020202020204" pitchFamily="34" charset="0"/>
              <a:buChar char="•"/>
              <a:defRPr/>
            </a:pPr>
            <a:r>
              <a:rPr lang="zh-CN" altLang="en-US" sz="1800" dirty="0"/>
              <a:t>有房情况</a:t>
            </a:r>
            <a:endParaRPr lang="zh-CN" altLang="en-US" sz="1800" dirty="0"/>
          </a:p>
          <a:p>
            <a:pPr lvl="2">
              <a:lnSpc>
                <a:spcPct val="150000"/>
              </a:lnSpc>
              <a:buFont typeface="Arial" panose="020B0604020202020204" pitchFamily="34" charset="0"/>
              <a:buChar char="•"/>
              <a:defRPr/>
            </a:pPr>
            <a:r>
              <a:rPr lang="zh-CN" altLang="en-US" sz="1800" dirty="0"/>
              <a:t>婚姻状况</a:t>
            </a:r>
            <a:endParaRPr lang="zh-CN" altLang="en-US" sz="1800" dirty="0"/>
          </a:p>
          <a:p>
            <a:pPr lvl="2">
              <a:lnSpc>
                <a:spcPct val="150000"/>
              </a:lnSpc>
              <a:buFont typeface="Arial" panose="020B0604020202020204" pitchFamily="34" charset="0"/>
              <a:buChar char="•"/>
              <a:defRPr/>
            </a:pPr>
            <a:r>
              <a:rPr lang="zh-CN" altLang="en-US" sz="1800" dirty="0" smtClean="0"/>
              <a:t>年收入。</a:t>
            </a:r>
            <a:endParaRPr lang="en-US" altLang="zh-CN" sz="1800" dirty="0" smtClean="0"/>
          </a:p>
          <a:p>
            <a:pPr lvl="1">
              <a:lnSpc>
                <a:spcPct val="150000"/>
              </a:lnSpc>
              <a:defRPr/>
            </a:pPr>
            <a:r>
              <a:rPr lang="zh-CN" altLang="en-US" sz="1800" dirty="0"/>
              <a:t>有房情况和婚姻状况是离散的取值</a:t>
            </a:r>
            <a:endParaRPr lang="zh-CN" altLang="en-US" sz="1800" dirty="0"/>
          </a:p>
          <a:p>
            <a:pPr marL="1129665" lvl="5" indent="0">
              <a:lnSpc>
                <a:spcPct val="150000"/>
              </a:lnSpc>
              <a:buNone/>
              <a:defRPr/>
            </a:pPr>
            <a:r>
              <a:rPr lang="zh-CN" altLang="en-US" sz="1800" dirty="0" smtClean="0">
                <a:sym typeface="+mn-ea"/>
              </a:rPr>
              <a:t>房产特征是二分类特征</a:t>
            </a:r>
            <a:endParaRPr lang="zh-CN" altLang="en-US" sz="1800" dirty="0" smtClean="0">
              <a:sym typeface="+mn-ea"/>
            </a:endParaRPr>
          </a:p>
          <a:p>
            <a:pPr marL="1129665" lvl="5" indent="0">
              <a:lnSpc>
                <a:spcPct val="150000"/>
              </a:lnSpc>
              <a:buNone/>
              <a:defRPr/>
            </a:pPr>
            <a:r>
              <a:rPr lang="zh-CN" altLang="en-US" sz="1800" dirty="0" smtClean="0">
                <a:sym typeface="+mn-ea"/>
              </a:rPr>
              <a:t>婚姻特征是多分类特征</a:t>
            </a:r>
            <a:endParaRPr lang="zh-CN" altLang="en-US" sz="1800" dirty="0"/>
          </a:p>
          <a:p>
            <a:pPr lvl="1">
              <a:lnSpc>
                <a:spcPct val="150000"/>
              </a:lnSpc>
              <a:defRPr/>
            </a:pPr>
            <a:r>
              <a:rPr lang="zh-CN" altLang="en-US" sz="1800" dirty="0"/>
              <a:t>年收入是连续的取值</a:t>
            </a:r>
            <a:r>
              <a:rPr lang="zh-CN" altLang="en-US" sz="1800" dirty="0" smtClean="0"/>
              <a:t>。</a:t>
            </a:r>
            <a:endParaRPr lang="en-US" altLang="zh-CN" sz="1800" dirty="0" smtClean="0"/>
          </a:p>
          <a:p>
            <a:pPr lvl="2">
              <a:lnSpc>
                <a:spcPct val="150000"/>
              </a:lnSpc>
              <a:defRPr/>
            </a:pPr>
            <a:endParaRPr lang="en-US" altLang="zh-CN" sz="1800" b="0" dirty="0"/>
          </a:p>
        </p:txBody>
      </p:sp>
      <p:sp>
        <p:nvSpPr>
          <p:cNvPr id="14339" name="标题 2"/>
          <p:cNvSpPr>
            <a:spLocks noGrp="1"/>
          </p:cNvSpPr>
          <p:nvPr>
            <p:ph type="title"/>
          </p:nvPr>
        </p:nvSpPr>
        <p:spPr/>
        <p:txBody>
          <a:bodyPr/>
          <a:lstStyle/>
          <a:p>
            <a:r>
              <a:rPr lang="zh-CN" altLang="en-US" dirty="0"/>
              <a:t>CART算法</a:t>
            </a:r>
            <a:endParaRPr lang="zh-CN" altLang="en-US" dirty="0"/>
          </a:p>
        </p:txBody>
      </p:sp>
      <p:pic>
        <p:nvPicPr>
          <p:cNvPr id="1026" name="Picture 2" descr="https://pic1.zhimg.com/80/v2-af3965eb072261b2b2893b2c6585d4d0_1440w.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79427" y="1214394"/>
            <a:ext cx="4740661" cy="3357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33375" y="1115695"/>
                <a:ext cx="8602345" cy="4777740"/>
              </a:xfrm>
            </p:spPr>
            <p:txBody>
              <a:bodyPr/>
              <a:lstStyle/>
              <a:p>
                <a:pPr>
                  <a:lnSpc>
                    <a:spcPct val="150000"/>
                  </a:lnSpc>
                  <a:buFont typeface="Wingdings" panose="05000000000000000000" pitchFamily="2" charset="2"/>
                  <a:buChar char="Ø"/>
                  <a:defRPr/>
                </a:pPr>
                <a:r>
                  <a:rPr lang="zh-CN" altLang="en-US" b="0" dirty="0" smtClean="0"/>
                  <a:t>拖欠贷款者实例</a:t>
                </a:r>
                <a:endParaRPr lang="en-US" altLang="zh-CN" b="0" dirty="0" smtClean="0"/>
              </a:p>
              <a:p>
                <a:pPr lvl="1">
                  <a:lnSpc>
                    <a:spcPct val="150000"/>
                  </a:lnSpc>
                  <a:buFont typeface="Arial" panose="020B0604020202020204" pitchFamily="34" charset="0"/>
                  <a:buChar char="•"/>
                  <a:defRPr/>
                </a:pPr>
                <a:r>
                  <a:rPr lang="zh-CN" altLang="en-US" sz="1800" dirty="0" smtClean="0">
                    <a:sym typeface="+mn-ea"/>
                  </a:rPr>
                  <a:t>是否拖欠贷款的基尼系数：</a:t>
                </a:r>
                <a:endParaRPr lang="en-US" altLang="zh-CN" sz="1800" b="0" dirty="0" smtClean="0"/>
              </a:p>
              <a:p>
                <a:pPr lvl="2">
                  <a:lnSpc>
                    <a:spcPct val="150000"/>
                  </a:lnSpc>
                  <a:defRPr/>
                </a:pPr>
                <a14:m>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贷款</m:t>
                        </m:r>
                      </m:e>
                    </m:d>
                    <m:r>
                      <a:rPr lang="en-US" altLang="zh-CN" sz="1800" i="1">
                        <a:latin typeface="Cambria Math" panose="02040503050406030204" pitchFamily="18" charset="0"/>
                      </a:rPr>
                      <m:t>=</m:t>
                    </m:r>
                    <m:r>
                      <a:rPr lang="en-US" altLang="zh-CN" sz="1800" i="1">
                        <a:latin typeface="Cambria Math" panose="02040503050406030204" pitchFamily="18" charset="0"/>
                      </a:rPr>
                      <m:t>1</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3</m:t>
                                </m:r>
                              </m:num>
                              <m:den>
                                <m:r>
                                  <a:rPr lang="en-US" altLang="zh-CN" sz="1800" b="0" i="1" smtClean="0">
                                    <a:latin typeface="Cambria Math" panose="02040503050406030204" pitchFamily="18" charset="0"/>
                                  </a:rPr>
                                  <m:t>10</m:t>
                                </m:r>
                              </m:den>
                            </m:f>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7</m:t>
                                </m:r>
                              </m:num>
                              <m:den>
                                <m:r>
                                  <a:rPr lang="en-US" altLang="zh-CN" sz="1800" b="0" i="1" smtClean="0">
                                    <a:latin typeface="Cambria Math" panose="02040503050406030204" pitchFamily="18" charset="0"/>
                                  </a:rPr>
                                  <m:t>10</m:t>
                                </m:r>
                              </m:den>
                            </m:f>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42</m:t>
                    </m:r>
                  </m:oMath>
                </a14:m>
                <a:endParaRPr lang="zh-CN" altLang="en-US" sz="1800" dirty="0" smtClean="0"/>
              </a:p>
              <a:p>
                <a:pPr lvl="1">
                  <a:lnSpc>
                    <a:spcPct val="150000"/>
                  </a:lnSpc>
                  <a:buFont typeface="Arial" panose="020B0604020202020204" pitchFamily="34" charset="0"/>
                  <a:buChar char="•"/>
                  <a:defRPr/>
                </a:pPr>
                <a:r>
                  <a:rPr lang="zh-CN" altLang="en-US" sz="1800" dirty="0" smtClean="0"/>
                  <a:t>对于房产这个属性：</a:t>
                </a:r>
                <a:endParaRPr lang="en-US" altLang="zh-CN" sz="1800" dirty="0" smtClean="0"/>
              </a:p>
              <a:p>
                <a:pPr lvl="2">
                  <a:lnSpc>
                    <a:spcPct val="150000"/>
                  </a:lnSpc>
                  <a:buFont typeface="Arial" panose="020B0604020202020204" pitchFamily="34" charset="0"/>
                  <a:buChar char="•"/>
                  <a:defRPr/>
                </a:pPr>
                <a14:m>
                  <m:oMath xmlns:m="http://schemas.openxmlformats.org/officeDocument/2006/math">
                    <m:r>
                      <a:rPr lang="en-US" altLang="zh-CN" sz="1800" b="0" i="1" smtClean="0">
                        <a:latin typeface="Cambria Math" panose="02040503050406030204" pitchFamily="18" charset="0"/>
                      </a:rPr>
                      <m:t>𝐺𝑖𝑛𝑖</m:t>
                    </m:r>
                    <m:d>
                      <m:dPr>
                        <m:ctrlPr>
                          <a:rPr lang="en-US" altLang="zh-CN" sz="1800" b="0" i="1" smtClean="0">
                            <a:latin typeface="Cambria Math" panose="02040503050406030204" pitchFamily="18" charset="0"/>
                          </a:rPr>
                        </m:ctrlPr>
                      </m:dPr>
                      <m:e>
                        <m:r>
                          <a:rPr lang="zh-CN" altLang="en-US" sz="1800" i="1" smtClean="0">
                            <a:latin typeface="Cambria Math" panose="02040503050406030204" pitchFamily="18" charset="0"/>
                          </a:rPr>
                          <m:t>贷款，</m:t>
                        </m:r>
                        <m:r>
                          <a:rPr lang="zh-CN" altLang="en-US" sz="1800" i="1">
                            <a:latin typeface="Cambria Math" panose="02040503050406030204" pitchFamily="18" charset="0"/>
                          </a:rPr>
                          <m:t>有房</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0</m:t>
                                </m:r>
                              </m:num>
                              <m:den>
                                <m:r>
                                  <a:rPr lang="en-US" altLang="zh-CN" sz="1800" i="1">
                                    <a:latin typeface="Cambria Math" panose="02040503050406030204" pitchFamily="18" charset="0"/>
                                  </a:rPr>
                                  <m:t>3</m:t>
                                </m:r>
                              </m:den>
                            </m:f>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3</m:t>
                                </m:r>
                              </m:num>
                              <m:den>
                                <m:r>
                                  <a:rPr lang="en-US" altLang="zh-CN" sz="1800" i="1">
                                    <a:latin typeface="Cambria Math" panose="02040503050406030204" pitchFamily="18" charset="0"/>
                                  </a:rPr>
                                  <m:t>3</m:t>
                                </m:r>
                              </m:den>
                            </m:f>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r>
                      <a:rPr lang="en-US" altLang="zh-CN" sz="1800" i="1">
                        <a:latin typeface="Cambria Math" panose="02040503050406030204" pitchFamily="18" charset="0"/>
                      </a:rPr>
                      <m:t>0</m:t>
                    </m:r>
                  </m:oMath>
                </a14:m>
                <a:endParaRPr lang="en-US" altLang="zh-CN" sz="1800" i="1" dirty="0" smtClean="0">
                  <a:latin typeface="Cambria Math" panose="02040503050406030204" pitchFamily="18" charset="0"/>
                </a:endParaRPr>
              </a:p>
              <a:p>
                <a:pPr lvl="2">
                  <a:lnSpc>
                    <a:spcPct val="150000"/>
                  </a:lnSpc>
                  <a:buFont typeface="Arial" panose="020B0604020202020204" pitchFamily="34" charset="0"/>
                  <a:buChar char="•"/>
                  <a:defRPr/>
                </a:pPr>
                <a14:m>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zh-CN" altLang="en-US" sz="1800" i="1" smtClean="0">
                            <a:latin typeface="Cambria Math" panose="02040503050406030204" pitchFamily="18" charset="0"/>
                          </a:rPr>
                          <m:t>贷款</m:t>
                        </m:r>
                        <m:r>
                          <a:rPr lang="zh-CN" altLang="en-US" sz="1800" i="1">
                            <a:latin typeface="Cambria Math" panose="02040503050406030204" pitchFamily="18" charset="0"/>
                          </a:rPr>
                          <m:t>，</m:t>
                        </m:r>
                        <m:r>
                          <a:rPr lang="zh-CN" altLang="en-US" sz="1800" i="1" smtClean="0">
                            <a:latin typeface="Cambria Math" panose="02040503050406030204" pitchFamily="18" charset="0"/>
                          </a:rPr>
                          <m:t>无房</m:t>
                        </m:r>
                      </m:e>
                    </m:d>
                    <m:r>
                      <a:rPr lang="en-US" altLang="zh-CN" sz="1800" i="1">
                        <a:latin typeface="Cambria Math" panose="02040503050406030204" pitchFamily="18" charset="0"/>
                      </a:rPr>
                      <m:t>=</m:t>
                    </m:r>
                    <m:r>
                      <a:rPr lang="en-US" altLang="zh-CN" sz="1800" i="1">
                        <a:latin typeface="Cambria Math" panose="02040503050406030204" pitchFamily="18" charset="0"/>
                      </a:rPr>
                      <m:t>1</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3</m:t>
                                </m:r>
                              </m:num>
                              <m:den>
                                <m:r>
                                  <a:rPr lang="en-US" altLang="zh-CN" sz="1800" i="1">
                                    <a:latin typeface="Cambria Math" panose="02040503050406030204" pitchFamily="18" charset="0"/>
                                  </a:rPr>
                                  <m:t>7</m:t>
                                </m:r>
                              </m:den>
                            </m:f>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d>
                          <m:dPr>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4</m:t>
                                </m:r>
                              </m:num>
                              <m:den>
                                <m:r>
                                  <a:rPr lang="en-US" altLang="zh-CN" sz="1800" i="1">
                                    <a:latin typeface="Cambria Math" panose="02040503050406030204" pitchFamily="18" charset="0"/>
                                  </a:rPr>
                                  <m:t>7</m:t>
                                </m:r>
                              </m:den>
                            </m:f>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i="1">
                        <a:latin typeface="Cambria Math" panose="02040503050406030204" pitchFamily="18" charset="0"/>
                      </a:rPr>
                      <m:t>4849</m:t>
                    </m:r>
                  </m:oMath>
                </a14:m>
                <a:r>
                  <a:rPr lang="zh-CN" altLang="en-US" sz="900">
                    <a:latin typeface="Cambria Math" panose="02040503050406030204" pitchFamily="18" charset="0"/>
                  </a:rPr>
                  <a:t>（无房者中既有拖欠贷款者又有不拖欠贷款者）</a:t>
                </a:r>
                <a:endParaRPr lang="en-US" altLang="zh-CN" sz="900" dirty="0"/>
              </a:p>
              <a:p>
                <a:pPr lvl="2">
                  <a:lnSpc>
                    <a:spcPct val="150000"/>
                  </a:lnSpc>
                  <a:buFont typeface="Arial" panose="020B0604020202020204" pitchFamily="34" charset="0"/>
                  <a:buChar char="•"/>
                  <a:defRPr/>
                </a:pPr>
                <a14:m>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贷款，房产</m:t>
                        </m:r>
                      </m:e>
                    </m:d>
                    <m:r>
                      <a:rPr lang="en-US" altLang="zh-CN" sz="1800" i="1">
                        <a:latin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0</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3</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0</m:t>
                    </m:r>
                    <m:r>
                      <a:rPr lang="en-US" altLang="zh-CN" sz="1800" i="1" smtClean="0">
                        <a:latin typeface="Cambria Math" panose="02040503050406030204" pitchFamily="18" charset="0"/>
                        <a:ea typeface="Cambria Math" panose="02040503050406030204" pitchFamily="18" charset="0"/>
                      </a:rPr>
                      <m:t>+</m:t>
                    </m:r>
                    <m:r>
                      <a:rPr lang="en-US" altLang="zh-CN" sz="1800" b="0" i="0" smtClean="0">
                        <a:latin typeface="Cambria Math" panose="02040503050406030204" pitchFamily="18" charset="0"/>
                      </a:rPr>
                      <m:t>0</m:t>
                    </m:r>
                    <m:r>
                      <a:rPr lang="en-US" altLang="zh-CN" sz="1800" b="0" i="0" smtClean="0">
                        <a:latin typeface="Cambria Math" panose="02040503050406030204" pitchFamily="18" charset="0"/>
                      </a:rPr>
                      <m:t>.</m:t>
                    </m:r>
                    <m:r>
                      <a:rPr lang="en-US" altLang="zh-CN" sz="1800" b="0" i="1" smtClean="0">
                        <a:latin typeface="Cambria Math" panose="02040503050406030204" pitchFamily="18" charset="0"/>
                      </a:rPr>
                      <m:t>7</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4849</m:t>
                    </m:r>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343</m:t>
                    </m:r>
                  </m:oMath>
                </a14:m>
                <a:endParaRPr lang="en-US" altLang="zh-CN" sz="1800" dirty="0" smtClean="0"/>
              </a:p>
              <a:p>
                <a:pPr lvl="2">
                  <a:lnSpc>
                    <a:spcPct val="150000"/>
                  </a:lnSpc>
                  <a:buFont typeface="Arial" panose="020B0604020202020204" pitchFamily="34" charset="0"/>
                  <a:buChar char="•"/>
                  <a:defRPr/>
                </a:pPr>
                <a:r>
                  <a:rPr lang="zh-CN" altLang="en-US" sz="1800" dirty="0" smtClean="0">
                    <a:sym typeface="+mn-ea"/>
                  </a:rPr>
                  <a:t>基尼增益：</a:t>
                </a:r>
                <a14:m>
                  <m:oMath xmlns:m="http://schemas.openxmlformats.org/officeDocument/2006/math">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𝐺𝑖𝑛</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𝑖</m:t>
                        </m:r>
                      </m:e>
                      <m:sub>
                        <m:r>
                          <a:rPr lang="zh-CN" altLang="en-US" sz="1800" i="1" smtClean="0">
                            <a:latin typeface="Cambria Math" panose="02040503050406030204" pitchFamily="18" charset="0"/>
                            <a:ea typeface="Cambria Math" panose="02040503050406030204" pitchFamily="18" charset="0"/>
                          </a:rPr>
                          <m:t>房产</m:t>
                        </m:r>
                      </m:sub>
                    </m:sSub>
                    <m:d>
                      <m:dPr>
                        <m:ctrlPr>
                          <a:rPr lang="en-US" altLang="zh-CN" sz="1800" i="1">
                            <a:latin typeface="Cambria Math" panose="02040503050406030204" pitchFamily="18" charset="0"/>
                            <a:ea typeface="Cambria Math" panose="02040503050406030204" pitchFamily="18" charset="0"/>
                          </a:rPr>
                        </m:ctrlPr>
                      </m:dPr>
                      <m:e>
                        <m:r>
                          <a:rPr lang="zh-CN" altLang="en-US" sz="1800" i="1" smtClean="0">
                            <a:latin typeface="Cambria Math" panose="02040503050406030204" pitchFamily="18" charset="0"/>
                            <a:ea typeface="MS Mincho" panose="02020609040205080304" charset="-128"/>
                            <a:cs typeface="Cambria Math" panose="02040503050406030204" pitchFamily="18" charset="0"/>
                          </a:rPr>
                          <m:t>贷款</m:t>
                        </m:r>
                      </m:e>
                    </m:d>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贷款</m:t>
                        </m:r>
                      </m:e>
                    </m:d>
                    <m:r>
                      <a:rPr lang="en-US" altLang="zh-CN" sz="1800" i="1">
                        <a:latin typeface="Cambria Math" panose="02040503050406030204" pitchFamily="18" charset="0"/>
                      </a:rPr>
                      <m:t>−</m:t>
                    </m:r>
                    <m:r>
                      <a:rPr lang="zh-CN" altLang="en-US" sz="1800" i="1">
                        <a:latin typeface="Cambria Math" panose="02040503050406030204" pitchFamily="18" charset="0"/>
                      </a:rPr>
                      <m:t>𝐺𝑖𝑛𝑖</m:t>
                    </m:r>
                    <m:r>
                      <a:rPr lang="en-US" altLang="zh-CN" sz="1800" i="1">
                        <a:latin typeface="Cambria Math" panose="02040503050406030204" pitchFamily="18" charset="0"/>
                      </a:rPr>
                      <m:t>(</m:t>
                    </m:r>
                    <m:r>
                      <a:rPr lang="zh-CN" altLang="en-US" sz="1800" i="1">
                        <a:latin typeface="Cambria Math" panose="02040503050406030204" pitchFamily="18" charset="0"/>
                      </a:rPr>
                      <m:t>贷款</m:t>
                    </m:r>
                    <m:r>
                      <a:rPr lang="en-US" altLang="zh-CN" sz="1800" i="1">
                        <a:latin typeface="Cambria Math" panose="02040503050406030204" pitchFamily="18" charset="0"/>
                      </a:rPr>
                      <m:t>,</m:t>
                    </m:r>
                    <m:r>
                      <a:rPr lang="zh-CN" altLang="en-US" sz="1800" i="1">
                        <a:latin typeface="Cambria Math" panose="02040503050406030204" pitchFamily="18" charset="0"/>
                      </a:rPr>
                      <m:t>房产</m:t>
                    </m:r>
                    <m:r>
                      <a:rPr lang="en-US" altLang="zh-CN" sz="1800" i="1">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077</m:t>
                    </m:r>
                  </m:oMath>
                </a14:m>
                <a:endParaRPr lang="en-US" altLang="zh-CN" sz="1800" i="1" dirty="0"/>
              </a:p>
              <a:p>
                <a:pPr lvl="1">
                  <a:lnSpc>
                    <a:spcPct val="150000"/>
                  </a:lnSpc>
                  <a:buFont typeface="Arial" panose="020B0604020202020204" pitchFamily="34" charset="0"/>
                  <a:buChar char="•"/>
                  <a:defRPr/>
                </a:pPr>
                <a:endParaRPr lang="en-US" altLang="zh-CN" sz="1800" dirty="0" smtClean="0"/>
              </a:p>
              <a:p>
                <a:pPr lvl="1">
                  <a:lnSpc>
                    <a:spcPct val="150000"/>
                  </a:lnSpc>
                  <a:buFont typeface="Arial" panose="020B0604020202020204" pitchFamily="34" charset="0"/>
                  <a:buChar char="•"/>
                  <a:defRPr/>
                </a:pPr>
                <a:endParaRPr lang="en-US" altLang="zh-CN" sz="1800" dirty="0" smtClean="0"/>
              </a:p>
              <a:p>
                <a:pPr lvl="1">
                  <a:lnSpc>
                    <a:spcPct val="150000"/>
                  </a:lnSpc>
                  <a:buFont typeface="Arial" panose="020B0604020202020204" pitchFamily="34" charset="0"/>
                  <a:buChar char="•"/>
                  <a:defRPr/>
                </a:pPr>
                <a:endParaRPr lang="en-US" altLang="zh-CN" sz="1800" dirty="0" smtClean="0"/>
              </a:p>
              <a:p>
                <a:pPr lvl="1">
                  <a:lnSpc>
                    <a:spcPct val="150000"/>
                  </a:lnSpc>
                  <a:buFont typeface="Arial" panose="020B0604020202020204" pitchFamily="34" charset="0"/>
                  <a:buChar char="•"/>
                  <a:defRPr/>
                </a:pPr>
                <a:endParaRPr lang="en-US" altLang="zh-CN" sz="1800" b="0" dirty="0"/>
              </a:p>
            </p:txBody>
          </p:sp>
        </mc:Choice>
        <mc:Fallback>
          <p:sp>
            <p:nvSpPr>
              <p:cNvPr id="2" name="内容占位符 1"/>
              <p:cNvSpPr>
                <a:spLocks noRot="1" noChangeAspect="1" noMove="1" noResize="1" noEditPoints="1" noAdjustHandles="1" noChangeArrowheads="1" noChangeShapeType="1" noTextEdit="1"/>
              </p:cNvSpPr>
              <p:nvPr>
                <p:ph idx="1"/>
              </p:nvPr>
            </p:nvSpPr>
            <p:spPr>
              <a:xfrm>
                <a:off x="333375" y="1115695"/>
                <a:ext cx="8602345" cy="4777740"/>
              </a:xfrm>
              <a:blipFill rotWithShape="1">
                <a:blip r:embed="rId1"/>
                <a:stretch>
                  <a:fillRect b="-38131"/>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a:t>三种决策</a:t>
            </a:r>
            <a:r>
              <a:rPr lang="zh-CN" altLang="en-US" dirty="0" smtClean="0"/>
              <a:t>树算法</a:t>
            </a:r>
            <a:endParaRPr lang="zh-CN" altLang="en-US" dirty="0" smtClean="0"/>
          </a:p>
        </p:txBody>
      </p:sp>
      <p:pic>
        <p:nvPicPr>
          <p:cNvPr id="1026" name="Picture 2" descr="https://pic1.zhimg.com/80/v2-af3965eb072261b2b2893b2c6585d4d0_1440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427" y="1214394"/>
            <a:ext cx="4740661" cy="33576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p:cNvGraphicFramePr>
            <a:graphicFrameLocks noGrp="1"/>
          </p:cNvGraphicFramePr>
          <p:nvPr/>
        </p:nvGraphicFramePr>
        <p:xfrm>
          <a:off x="9399966" y="4836892"/>
          <a:ext cx="2352108" cy="1145286"/>
        </p:xfrm>
        <a:graphic>
          <a:graphicData uri="http://schemas.openxmlformats.org/drawingml/2006/table">
            <a:tbl>
              <a:tblPr firstRow="1" bandRow="1">
                <a:tableStyleId>{93296810-A885-4BE3-A3E7-6D5BEEA58F35}</a:tableStyleId>
              </a:tblPr>
              <a:tblGrid>
                <a:gridCol w="784036"/>
                <a:gridCol w="784036"/>
                <a:gridCol w="784036"/>
              </a:tblGrid>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zh-CN" altLang="en-US" dirty="0" smtClean="0"/>
                        <a:t>有房</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无房</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zh-CN" altLang="en-US" dirty="0" smtClean="0">
                          <a:solidFill>
                            <a:schemeClr val="bg1"/>
                          </a:solidFill>
                        </a:rPr>
                        <a:t>不欠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r>
              <a:tr h="370840">
                <a:tc>
                  <a:txBody>
                    <a:bodyPr/>
                    <a:lstStyle/>
                    <a:p>
                      <a:pPr algn="ctr"/>
                      <a:r>
                        <a:rPr lang="zh-CN" altLang="en-US" dirty="0" smtClean="0">
                          <a:solidFill>
                            <a:schemeClr val="bg1"/>
                          </a:solidFill>
                        </a:rPr>
                        <a:t>拖欠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44805" y="1109345"/>
                <a:ext cx="6655435" cy="2235200"/>
              </a:xfrm>
            </p:spPr>
            <p:txBody>
              <a:bodyPr/>
              <a:lstStyle/>
              <a:p>
                <a:pPr>
                  <a:lnSpc>
                    <a:spcPct val="150000"/>
                  </a:lnSpc>
                  <a:buFont typeface="Wingdings" panose="05000000000000000000" pitchFamily="2" charset="2"/>
                  <a:buChar char="Ø"/>
                  <a:defRPr/>
                </a:pPr>
                <a:r>
                  <a:rPr lang="zh-CN" altLang="en-US" sz="1800" b="0" dirty="0" smtClean="0"/>
                  <a:t>拖欠贷款者实例</a:t>
                </a:r>
                <a:endParaRPr lang="en-US" altLang="zh-CN" sz="1800" b="0" dirty="0" smtClean="0"/>
              </a:p>
              <a:p>
                <a:pPr lvl="1">
                  <a:lnSpc>
                    <a:spcPct val="150000"/>
                  </a:lnSpc>
                  <a:buFont typeface="Arial" panose="020B0604020202020204" pitchFamily="34" charset="0"/>
                  <a:buChar char="•"/>
                  <a:defRPr/>
                </a:pPr>
                <a:r>
                  <a:rPr lang="zh-CN" altLang="en-US" sz="1800" dirty="0" smtClean="0"/>
                  <a:t>对于婚姻这个属性，有三个类别，要进行二分化处理。</a:t>
                </a:r>
                <a:endParaRPr lang="en-US" altLang="zh-CN" sz="1800" dirty="0" smtClean="0"/>
              </a:p>
              <a:p>
                <a:pPr lvl="1">
                  <a:lnSpc>
                    <a:spcPct val="150000"/>
                  </a:lnSpc>
                  <a:buFont typeface="Arial" panose="020B0604020202020204" pitchFamily="34" charset="0"/>
                  <a:buChar char="•"/>
                  <a:defRPr/>
                </a:pPr>
                <a:r>
                  <a:rPr lang="zh-CN" altLang="en-US" sz="1800" b="0" i="1" smtClean="0">
                    <a:latin typeface="Cambria Math" panose="02040503050406030204" pitchFamily="18" charset="0"/>
                  </a:rPr>
                  <a:t>基尼系数</a:t>
                </a:r>
                <a:endParaRPr lang="en-US" altLang="zh-CN" sz="1800" b="0" i="1" smtClean="0">
                  <a:latin typeface="Cambria Math" panose="02040503050406030204" pitchFamily="18" charset="0"/>
                </a:endParaRPr>
              </a:p>
              <a:p>
                <a:pPr lvl="1">
                  <a:lnSpc>
                    <a:spcPct val="150000"/>
                  </a:lnSpc>
                  <a:buFont typeface="Arial" panose="020B0604020202020204" pitchFamily="34" charset="0"/>
                  <a:buChar char="•"/>
                  <a:defRPr/>
                </a:pPr>
                <a14:m>
                  <m:oMath xmlns:m="http://schemas.openxmlformats.org/officeDocument/2006/math">
                    <m:r>
                      <a:rPr lang="en-US" altLang="zh-CN" sz="1800" b="0" i="1" smtClean="0">
                        <a:latin typeface="Cambria Math" panose="02040503050406030204" pitchFamily="18" charset="0"/>
                      </a:rPr>
                      <m:t>𝐺𝑖𝑛𝑖</m:t>
                    </m:r>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贷款</m:t>
                        </m:r>
                        <m:r>
                          <a:rPr lang="zh-CN" altLang="en-US" sz="1800" i="1" smtClean="0">
                            <a:latin typeface="Cambria Math" panose="02040503050406030204" pitchFamily="18" charset="0"/>
                          </a:rPr>
                          <m:t>，</m:t>
                        </m:r>
                        <m:r>
                          <a:rPr lang="en-US" altLang="zh-CN" sz="1800" i="1">
                            <a:latin typeface="Cambria Math" panose="02040503050406030204" pitchFamily="18" charset="0"/>
                          </a:rPr>
                          <m:t>𝐴</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4</m:t>
                    </m:r>
                  </m:oMath>
                </a14:m>
                <a:endParaRPr lang="en-US" altLang="zh-CN" sz="1800" b="0" i="1" dirty="0" smtClean="0">
                  <a:latin typeface="Cambria Math" panose="02040503050406030204" pitchFamily="18" charset="0"/>
                </a:endParaRPr>
              </a:p>
              <a:p>
                <a:pPr lvl="1">
                  <a:lnSpc>
                    <a:spcPct val="150000"/>
                  </a:lnSpc>
                  <a:buFont typeface="Arial" panose="020B0604020202020204" pitchFamily="34" charset="0"/>
                  <a:buChar char="•"/>
                  <a:defRPr/>
                </a:pPr>
                <a14:m>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贷款，</m:t>
                        </m:r>
                        <m:r>
                          <a:rPr lang="en-US" altLang="zh-CN" sz="1800" b="0" i="1" smtClean="0">
                            <a:latin typeface="Cambria Math" panose="02040503050406030204" pitchFamily="18" charset="0"/>
                          </a:rPr>
                          <m:t>𝐵</m:t>
                        </m:r>
                      </m:e>
                    </m:d>
                    <m:r>
                      <a:rPr lang="en-US" altLang="zh-CN" sz="1800" i="1">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3</m:t>
                    </m:r>
                  </m:oMath>
                </a14:m>
                <a:endParaRPr lang="en-US" altLang="zh-CN" sz="1800" dirty="0" smtClean="0"/>
              </a:p>
              <a:p>
                <a:pPr lvl="1">
                  <a:lnSpc>
                    <a:spcPct val="150000"/>
                  </a:lnSpc>
                  <a:buFont typeface="Arial" panose="020B0604020202020204" pitchFamily="34" charset="0"/>
                  <a:buChar char="•"/>
                  <a:defRPr/>
                </a:pPr>
                <a14:m>
                  <m:oMath xmlns:m="http://schemas.openxmlformats.org/officeDocument/2006/math">
                    <m:r>
                      <a:rPr lang="en-US" altLang="zh-CN" sz="1800" i="1">
                        <a:latin typeface="Cambria Math" panose="02040503050406030204" pitchFamily="18" charset="0"/>
                      </a:rPr>
                      <m:t>𝐺𝑖𝑛𝑖</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贷款，</m:t>
                        </m:r>
                        <m:r>
                          <a:rPr lang="en-US" altLang="zh-CN" sz="1800" b="0" i="1" smtClean="0">
                            <a:latin typeface="Cambria Math" panose="02040503050406030204" pitchFamily="18" charset="0"/>
                          </a:rPr>
                          <m:t>𝐶</m:t>
                        </m:r>
                      </m:e>
                    </m:d>
                    <m:r>
                      <a:rPr lang="en-US" altLang="zh-CN" sz="1800" i="1">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3667</m:t>
                    </m:r>
                  </m:oMath>
                </a14:m>
                <a:endParaRPr lang="en-US" altLang="zh-CN" sz="1800" b="0" i="1" smtClean="0">
                  <a:latin typeface="Cambria Math" panose="02040503050406030204" pitchFamily="18" charset="0"/>
                </a:endParaRPr>
              </a:p>
              <a:p>
                <a:pPr lvl="1">
                  <a:lnSpc>
                    <a:spcPct val="150000"/>
                  </a:lnSpc>
                  <a:buFont typeface="Arial" panose="020B0604020202020204" pitchFamily="34" charset="0"/>
                  <a:buChar char="•"/>
                  <a:defRPr/>
                </a:pPr>
                <a:r>
                  <a:rPr lang="zh-CN" sz="1800" smtClean="0">
                    <a:latin typeface="Cambria Math" panose="02040503050406030204" pitchFamily="18" charset="0"/>
                  </a:rPr>
                  <a:t>基尼增益</a:t>
                </a:r>
                <a:r>
                  <a:rPr lang="en-US" altLang="zh-CN" sz="1800" i="1" dirty="0" smtClean="0">
                    <a:latin typeface="Cambria Math" panose="02040503050406030204" pitchFamily="18" charset="0"/>
                    <a:sym typeface="+mn-ea"/>
                  </a:rPr>
                  <a:t> </a:t>
                </a:r>
                <a:endParaRPr lang="en-US" altLang="zh-CN" sz="1800" i="1" dirty="0" smtClean="0">
                  <a:latin typeface="Cambria Math" panose="02040503050406030204" pitchFamily="18" charset="0"/>
                  <a:sym typeface="+mn-ea"/>
                </a:endParaRPr>
              </a:p>
              <a:p>
                <a:pPr lvl="2">
                  <a:lnSpc>
                    <a:spcPct val="150000"/>
                  </a:lnSpc>
                  <a:buFont typeface="Arial" panose="020B0604020202020204" pitchFamily="34" charset="0"/>
                  <a:buChar char="•"/>
                  <a:defRPr/>
                </a:pPr>
                <a14:m>
                  <m:oMath xmlns:m="http://schemas.openxmlformats.org/officeDocument/2006/math">
                    <m:r>
                      <a:rPr lang="en-US" altLang="zh-CN" sz="1800" i="1">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𝐺</m:t>
                        </m:r>
                      </m:e>
                      <m:sub>
                        <m:r>
                          <a:rPr lang="en-US" altLang="zh-CN" sz="1800" b="0" i="1" smtClean="0">
                            <a:latin typeface="Cambria Math" panose="02040503050406030204" pitchFamily="18" charset="0"/>
                            <a:ea typeface="Cambria Math" panose="02040503050406030204" pitchFamily="18" charset="0"/>
                          </a:rPr>
                          <m:t>𝐴</m:t>
                        </m:r>
                      </m:sub>
                    </m:sSub>
                    <m:r>
                      <a:rPr lang="en-US" altLang="zh-CN" sz="1800" b="0" i="1" smtClean="0">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贷款</m:t>
                    </m:r>
                    <m:r>
                      <a:rPr lang="en-US" altLang="zh-CN" sz="1800" b="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02</m:t>
                    </m:r>
                  </m:oMath>
                </a14:m>
                <a:endParaRPr lang="en-US" altLang="zh-CN" sz="1800" b="0" i="1" dirty="0" smtClean="0">
                  <a:latin typeface="Cambria Math" panose="02040503050406030204" pitchFamily="18" charset="0"/>
                </a:endParaRPr>
              </a:p>
              <a:p>
                <a:pPr lvl="2">
                  <a:lnSpc>
                    <a:spcPct val="150000"/>
                  </a:lnSpc>
                  <a:buFont typeface="Arial" panose="020B0604020202020204" pitchFamily="34" charset="0"/>
                  <a:buChar char="•"/>
                  <a:defRPr/>
                </a:pPr>
                <a14:m>
                  <m:oMath xmlns:m="http://schemas.openxmlformats.org/officeDocument/2006/math">
                    <m:r>
                      <a:rPr lang="en-US" altLang="zh-CN" sz="1800" i="1">
                        <a:solidFill>
                          <a:srgbClr val="FF0000"/>
                        </a:solidFill>
                        <a:latin typeface="Cambria Math" panose="02040503050406030204" pitchFamily="18" charset="0"/>
                        <a:ea typeface="Cambria Math" panose="02040503050406030204" pitchFamily="18" charset="0"/>
                      </a:rPr>
                      <m:t>∆</m:t>
                    </m:r>
                    <m:sSub>
                      <m:sSubPr>
                        <m:ctrlPr>
                          <a:rPr lang="en-US" altLang="zh-CN" sz="1800" i="1">
                            <a:solidFill>
                              <a:srgbClr val="FF0000"/>
                            </a:solidFill>
                            <a:latin typeface="Cambria Math" panose="02040503050406030204" pitchFamily="18" charset="0"/>
                            <a:ea typeface="Cambria Math" panose="02040503050406030204" pitchFamily="18" charset="0"/>
                          </a:rPr>
                        </m:ctrlPr>
                      </m:sSubPr>
                      <m:e>
                        <m:r>
                          <a:rPr lang="en-US" altLang="zh-CN" sz="1800" i="1">
                            <a:solidFill>
                              <a:srgbClr val="FF0000"/>
                            </a:solidFill>
                            <a:latin typeface="Cambria Math" panose="02040503050406030204" pitchFamily="18" charset="0"/>
                            <a:ea typeface="Cambria Math" panose="02040503050406030204" pitchFamily="18" charset="0"/>
                          </a:rPr>
                          <m:t>𝐺</m:t>
                        </m:r>
                      </m:e>
                      <m:sub>
                        <m:r>
                          <a:rPr lang="en-US" altLang="zh-CN" sz="1800" i="1">
                            <a:solidFill>
                              <a:srgbClr val="FF0000"/>
                            </a:solidFill>
                            <a:latin typeface="Cambria Math" panose="02040503050406030204" pitchFamily="18" charset="0"/>
                            <a:ea typeface="Cambria Math" panose="02040503050406030204" pitchFamily="18" charset="0"/>
                          </a:rPr>
                          <m:t>𝐵</m:t>
                        </m:r>
                      </m:sub>
                    </m:sSub>
                    <m:r>
                      <a:rPr lang="en-US" altLang="zh-CN" sz="1800" i="1">
                        <a:solidFill>
                          <a:srgbClr val="FF0000"/>
                        </a:solidFill>
                        <a:latin typeface="Cambria Math" panose="02040503050406030204" pitchFamily="18" charset="0"/>
                        <a:ea typeface="Cambria Math" panose="02040503050406030204" pitchFamily="18" charset="0"/>
                      </a:rPr>
                      <m:t>(</m:t>
                    </m:r>
                    <m:r>
                      <a:rPr lang="zh-CN" altLang="en-US" sz="1800" i="1">
                        <a:solidFill>
                          <a:srgbClr val="FF0000"/>
                        </a:solidFill>
                        <a:latin typeface="Cambria Math" panose="02040503050406030204" pitchFamily="18" charset="0"/>
                        <a:ea typeface="Cambria Math" panose="02040503050406030204" pitchFamily="18" charset="0"/>
                      </a:rPr>
                      <m:t>贷款</m:t>
                    </m:r>
                    <m:r>
                      <a:rPr lang="en-US" altLang="zh-CN" sz="1800" i="1">
                        <a:solidFill>
                          <a:srgbClr val="FF0000"/>
                        </a:solidFill>
                        <a:latin typeface="Cambria Math" panose="02040503050406030204" pitchFamily="18" charset="0"/>
                        <a:ea typeface="Cambria Math" panose="02040503050406030204" pitchFamily="18" charset="0"/>
                      </a:rPr>
                      <m:t>)=</m:t>
                    </m:r>
                    <m:r>
                      <a:rPr lang="en-US" altLang="zh-CN" sz="1800" i="1">
                        <a:solidFill>
                          <a:srgbClr val="FF0000"/>
                        </a:solidFill>
                        <a:latin typeface="Cambria Math" panose="02040503050406030204" pitchFamily="18" charset="0"/>
                        <a:ea typeface="Cambria Math" panose="02040503050406030204" pitchFamily="18" charset="0"/>
                      </a:rPr>
                      <m:t>0</m:t>
                    </m:r>
                    <m:r>
                      <a:rPr lang="en-US" altLang="zh-CN" sz="1800" i="1">
                        <a:solidFill>
                          <a:srgbClr val="FF0000"/>
                        </a:solidFill>
                        <a:latin typeface="Cambria Math" panose="02040503050406030204" pitchFamily="18" charset="0"/>
                        <a:ea typeface="Cambria Math" panose="02040503050406030204" pitchFamily="18" charset="0"/>
                      </a:rPr>
                      <m:t>.</m:t>
                    </m:r>
                    <m:r>
                      <a:rPr lang="en-US" altLang="zh-CN" sz="1800" b="0" i="1" smtClean="0">
                        <a:solidFill>
                          <a:srgbClr val="FF0000"/>
                        </a:solidFill>
                        <a:latin typeface="Cambria Math" panose="02040503050406030204" pitchFamily="18" charset="0"/>
                        <a:ea typeface="Cambria Math" panose="02040503050406030204" pitchFamily="18" charset="0"/>
                      </a:rPr>
                      <m:t>1</m:t>
                    </m:r>
                    <m:r>
                      <a:rPr lang="en-US" altLang="zh-CN" sz="1800" i="1">
                        <a:solidFill>
                          <a:srgbClr val="FF0000"/>
                        </a:solidFill>
                        <a:latin typeface="Cambria Math" panose="02040503050406030204" pitchFamily="18" charset="0"/>
                        <a:ea typeface="Cambria Math" panose="02040503050406030204" pitchFamily="18" charset="0"/>
                      </a:rPr>
                      <m:t>2</m:t>
                    </m:r>
                  </m:oMath>
                </a14:m>
                <a:endParaRPr lang="en-US" altLang="zh-CN" sz="1800" dirty="0" smtClean="0">
                  <a:solidFill>
                    <a:srgbClr val="FF0000"/>
                  </a:solidFill>
                </a:endParaRPr>
              </a:p>
              <a:p>
                <a:pPr lvl="2">
                  <a:lnSpc>
                    <a:spcPct val="150000"/>
                  </a:lnSpc>
                  <a:buFont typeface="Arial" panose="020B0604020202020204" pitchFamily="34" charset="0"/>
                  <a:buChar char="•"/>
                  <a:defRPr/>
                </a:pPr>
                <a14:m>
                  <m:oMath xmlns:m="http://schemas.openxmlformats.org/officeDocument/2006/math">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𝐺</m:t>
                        </m:r>
                      </m:e>
                      <m:sub>
                        <m:r>
                          <a:rPr lang="en-US" altLang="zh-CN" sz="1800" b="0" i="1" smtClean="0">
                            <a:latin typeface="Cambria Math" panose="02040503050406030204" pitchFamily="18" charset="0"/>
                            <a:ea typeface="Cambria Math" panose="02040503050406030204" pitchFamily="18" charset="0"/>
                          </a:rPr>
                          <m:t>𝐶</m:t>
                        </m:r>
                      </m:sub>
                    </m:sSub>
                    <m:r>
                      <a:rPr lang="en-US" altLang="zh-CN" sz="1800" i="1">
                        <a:latin typeface="Cambria Math" panose="02040503050406030204" pitchFamily="18" charset="0"/>
                        <a:ea typeface="Cambria Math" panose="02040503050406030204" pitchFamily="18" charset="0"/>
                      </a:rPr>
                      <m:t>(</m:t>
                    </m:r>
                    <m:r>
                      <a:rPr lang="zh-CN" altLang="en-US" sz="1800" i="1">
                        <a:latin typeface="Cambria Math" panose="02040503050406030204" pitchFamily="18" charset="0"/>
                        <a:ea typeface="Cambria Math" panose="02040503050406030204" pitchFamily="18" charset="0"/>
                      </a:rPr>
                      <m:t>贷款</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0</m:t>
                    </m:r>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054</m:t>
                    </m:r>
                  </m:oMath>
                </a14:m>
                <a:endParaRPr lang="en-US" altLang="zh-CN" sz="1800" b="0" dirty="0"/>
              </a:p>
              <a:p>
                <a:pPr lvl="1">
                  <a:buFont typeface="Arial" panose="020B0604020202020204" pitchFamily="34" charset="0"/>
                  <a:buChar char="•"/>
                  <a:defRPr/>
                </a:pPr>
                <a:endParaRPr lang="en-US" altLang="zh-CN" sz="1800" b="0" dirty="0"/>
              </a:p>
            </p:txBody>
          </p:sp>
        </mc:Choice>
        <mc:Fallback>
          <p:sp>
            <p:nvSpPr>
              <p:cNvPr id="2" name="内容占位符 1"/>
              <p:cNvSpPr>
                <a:spLocks noRot="1" noChangeAspect="1" noMove="1" noResize="1" noEditPoints="1" noAdjustHandles="1" noChangeArrowheads="1" noChangeShapeType="1" noTextEdit="1"/>
              </p:cNvSpPr>
              <p:nvPr>
                <p:ph idx="1"/>
              </p:nvPr>
            </p:nvSpPr>
            <p:spPr>
              <a:xfrm>
                <a:off x="344805" y="1109345"/>
                <a:ext cx="6655435" cy="2235200"/>
              </a:xfrm>
              <a:blipFill rotWithShape="1">
                <a:blip r:embed="rId1"/>
                <a:stretch>
                  <a:fillRect b="-123267"/>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a:t>三种决策</a:t>
            </a:r>
            <a:r>
              <a:rPr lang="zh-CN" altLang="en-US" dirty="0" smtClean="0"/>
              <a:t>树算法</a:t>
            </a:r>
            <a:endParaRPr lang="zh-CN" altLang="en-US" dirty="0" smtClean="0"/>
          </a:p>
        </p:txBody>
      </p:sp>
      <p:graphicFrame>
        <p:nvGraphicFramePr>
          <p:cNvPr id="3" name="表格 2"/>
          <p:cNvGraphicFramePr>
            <a:graphicFrameLocks noGrp="1"/>
          </p:cNvGraphicFramePr>
          <p:nvPr/>
        </p:nvGraphicFramePr>
        <p:xfrm>
          <a:off x="7584596" y="1467690"/>
          <a:ext cx="3122460" cy="1145286"/>
        </p:xfrm>
        <a:graphic>
          <a:graphicData uri="http://schemas.openxmlformats.org/drawingml/2006/table">
            <a:tbl>
              <a:tblPr firstRow="1" bandRow="1">
                <a:tableStyleId>{93296810-A885-4BE3-A3E7-6D5BEEA58F35}</a:tableStyleId>
              </a:tblPr>
              <a:tblGrid>
                <a:gridCol w="813805"/>
                <a:gridCol w="1456690"/>
                <a:gridCol w="851965"/>
              </a:tblGrid>
              <a:tr h="370840">
                <a:tc>
                  <a:txBody>
                    <a:bodyPr/>
                    <a:lstStyle/>
                    <a:p>
                      <a:pPr algn="ctr"/>
                      <a:r>
                        <a:rPr lang="en-US" altLang="zh-CN" dirty="0" smtClean="0">
                          <a:solidFill>
                            <a:srgbClr val="FF0000"/>
                          </a:solidFill>
                        </a:rPr>
                        <a:t>A</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zh-CN" altLang="en-US" dirty="0" smtClean="0"/>
                        <a:t>单身或已婚</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离异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zh-CN" altLang="en-US" dirty="0" smtClean="0">
                          <a:solidFill>
                            <a:schemeClr val="bg1"/>
                          </a:solidFill>
                        </a:rPr>
                        <a:t>不欠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r>
              <a:tr h="370840">
                <a:tc>
                  <a:txBody>
                    <a:bodyPr/>
                    <a:lstStyle/>
                    <a:p>
                      <a:pPr algn="ctr"/>
                      <a:r>
                        <a:rPr lang="zh-CN" altLang="en-US" dirty="0" smtClean="0">
                          <a:solidFill>
                            <a:schemeClr val="bg1"/>
                          </a:solidFill>
                        </a:rPr>
                        <a:t>拖欠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表格 7"/>
          <p:cNvGraphicFramePr>
            <a:graphicFrameLocks noGrp="1"/>
          </p:cNvGraphicFramePr>
          <p:nvPr/>
        </p:nvGraphicFramePr>
        <p:xfrm>
          <a:off x="7584719" y="3113697"/>
          <a:ext cx="3122460" cy="1145286"/>
        </p:xfrm>
        <a:graphic>
          <a:graphicData uri="http://schemas.openxmlformats.org/drawingml/2006/table">
            <a:tbl>
              <a:tblPr firstRow="1" bandRow="1">
                <a:tableStyleId>{93296810-A885-4BE3-A3E7-6D5BEEA58F35}</a:tableStyleId>
              </a:tblPr>
              <a:tblGrid>
                <a:gridCol w="813805"/>
                <a:gridCol w="1456885"/>
                <a:gridCol w="851770"/>
              </a:tblGrid>
              <a:tr h="370840">
                <a:tc>
                  <a:txBody>
                    <a:bodyPr/>
                    <a:lstStyle/>
                    <a:p>
                      <a:pPr algn="ctr"/>
                      <a:r>
                        <a:rPr lang="en-US" altLang="zh-CN" dirty="0" smtClean="0">
                          <a:solidFill>
                            <a:srgbClr val="FF0000"/>
                          </a:solidFill>
                        </a:rPr>
                        <a:t>B</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zh-CN" altLang="en-US" dirty="0" smtClean="0"/>
                        <a:t>单身或离异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已婚</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zh-CN" altLang="en-US" dirty="0" smtClean="0">
                          <a:solidFill>
                            <a:schemeClr val="bg1"/>
                          </a:solidFill>
                        </a:rPr>
                        <a:t>不欠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en-US" altLang="zh-CN" dirty="0" smtClean="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r>
              <a:tr h="370840">
                <a:tc>
                  <a:txBody>
                    <a:bodyPr/>
                    <a:lstStyle/>
                    <a:p>
                      <a:pPr algn="ctr"/>
                      <a:r>
                        <a:rPr lang="zh-CN" altLang="en-US" dirty="0" smtClean="0">
                          <a:solidFill>
                            <a:schemeClr val="bg1"/>
                          </a:solidFill>
                        </a:rPr>
                        <a:t>拖欠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表格 8"/>
          <p:cNvGraphicFramePr>
            <a:graphicFrameLocks noGrp="1"/>
          </p:cNvGraphicFramePr>
          <p:nvPr/>
        </p:nvGraphicFramePr>
        <p:xfrm>
          <a:off x="7584328" y="4842837"/>
          <a:ext cx="3122460" cy="1145286"/>
        </p:xfrm>
        <a:graphic>
          <a:graphicData uri="http://schemas.openxmlformats.org/drawingml/2006/table">
            <a:tbl>
              <a:tblPr firstRow="1" bandRow="1">
                <a:tableStyleId>{93296810-A885-4BE3-A3E7-6D5BEEA58F35}</a:tableStyleId>
              </a:tblPr>
              <a:tblGrid>
                <a:gridCol w="813805"/>
                <a:gridCol w="1456885"/>
                <a:gridCol w="851770"/>
              </a:tblGrid>
              <a:tr h="370840">
                <a:tc>
                  <a:txBody>
                    <a:bodyPr/>
                    <a:lstStyle/>
                    <a:p>
                      <a:pPr algn="ctr"/>
                      <a:r>
                        <a:rPr lang="en-US" altLang="zh-CN" dirty="0" smtClean="0">
                          <a:solidFill>
                            <a:srgbClr val="FF0000"/>
                          </a:solidFill>
                        </a:rPr>
                        <a:t>C</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zh-CN" altLang="en-US" dirty="0" smtClean="0"/>
                        <a:t>已婚或离异</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smtClean="0"/>
                        <a:t>单身</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zh-CN" altLang="en-US" dirty="0" smtClean="0">
                          <a:solidFill>
                            <a:schemeClr val="bg1"/>
                          </a:solidFill>
                        </a:rPr>
                        <a:t>不欠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c>
                  <a:txBody>
                    <a:bodyPr/>
                    <a:lstStyle/>
                    <a:p>
                      <a:pPr algn="ct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E9"/>
                    </a:solidFill>
                  </a:tcPr>
                </a:tc>
              </a:tr>
              <a:tr h="370840">
                <a:tc>
                  <a:txBody>
                    <a:bodyPr/>
                    <a:lstStyle/>
                    <a:p>
                      <a:pPr algn="ctr"/>
                      <a:r>
                        <a:rPr lang="zh-CN" altLang="en-US" dirty="0" smtClean="0">
                          <a:solidFill>
                            <a:schemeClr val="bg1"/>
                          </a:solidFill>
                        </a:rPr>
                        <a:t>拖欠</a:t>
                      </a:r>
                      <a:endParaRPr lang="zh-CN" alt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p>
                      <a:pPr algn="ctr"/>
                      <a:r>
                        <a:rPr lang="en-US" altLang="zh-CN" dirty="0" smtClean="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176020"/>
            <a:ext cx="8187690" cy="4505960"/>
          </a:xfrm>
        </p:spPr>
        <p:txBody>
          <a:bodyPr/>
          <a:lstStyle/>
          <a:p>
            <a:pPr>
              <a:buFont typeface="Wingdings" panose="05000000000000000000" pitchFamily="2" charset="2"/>
              <a:buChar char="Ø"/>
              <a:defRPr/>
            </a:pPr>
            <a:r>
              <a:rPr lang="zh-CN" altLang="en-US" sz="2000" b="0" dirty="0" smtClean="0"/>
              <a:t>拖欠贷款者实例</a:t>
            </a:r>
            <a:endParaRPr lang="en-US" altLang="zh-CN" sz="2000" b="0" dirty="0" smtClean="0"/>
          </a:p>
          <a:p>
            <a:pPr lvl="1">
              <a:buFont typeface="Arial" panose="020B0604020202020204" pitchFamily="34" charset="0"/>
              <a:buChar char="•"/>
              <a:defRPr/>
            </a:pPr>
            <a:r>
              <a:rPr lang="zh-CN" altLang="en-US" sz="2000" dirty="0" smtClean="0"/>
              <a:t>对于</a:t>
            </a:r>
            <a:r>
              <a:rPr lang="zh-CN" altLang="en-US" sz="2000" dirty="0"/>
              <a:t>年收入</a:t>
            </a:r>
            <a:r>
              <a:rPr lang="zh-CN" altLang="en-US" sz="2000" dirty="0" smtClean="0"/>
              <a:t>这个属性，连续值要进行离散化。</a:t>
            </a:r>
            <a:endParaRPr lang="en-US" altLang="zh-CN" sz="2000" dirty="0" smtClean="0"/>
          </a:p>
          <a:p>
            <a:pPr lvl="2">
              <a:defRPr/>
            </a:pPr>
            <a:r>
              <a:rPr lang="zh-CN" altLang="en-US" sz="2000" dirty="0" smtClean="0"/>
              <a:t>首先，对连续数值进行排序</a:t>
            </a:r>
            <a:endParaRPr lang="en-US" altLang="zh-CN" sz="2000" dirty="0" smtClean="0"/>
          </a:p>
          <a:p>
            <a:pPr lvl="2">
              <a:defRPr/>
            </a:pPr>
            <a:r>
              <a:rPr lang="zh-CN" altLang="en-US" sz="2000" dirty="0" smtClean="0"/>
              <a:t>然后，每两个连续值取均值</a:t>
            </a:r>
            <a:endParaRPr lang="en-US" altLang="zh-CN" sz="2000" dirty="0" smtClean="0"/>
          </a:p>
          <a:p>
            <a:pPr lvl="2">
              <a:defRPr/>
            </a:pPr>
            <a:r>
              <a:rPr lang="zh-CN" altLang="en-US" sz="2000" dirty="0" smtClean="0"/>
              <a:t>接着，分别利用每个均值对数据进行二分化处理</a:t>
            </a:r>
            <a:endParaRPr lang="en-US" altLang="zh-CN" sz="2000" dirty="0" smtClean="0"/>
          </a:p>
          <a:p>
            <a:pPr lvl="2">
              <a:defRPr/>
            </a:pPr>
            <a:r>
              <a:rPr lang="zh-CN" altLang="en-US" sz="2000" dirty="0" smtClean="0"/>
              <a:t>最后，计算每次二分化后数据的基尼系数</a:t>
            </a:r>
            <a:endParaRPr lang="en-US" altLang="zh-CN" sz="2000" dirty="0" smtClean="0"/>
          </a:p>
        </p:txBody>
      </p:sp>
      <p:sp>
        <p:nvSpPr>
          <p:cNvPr id="14339" name="标题 2"/>
          <p:cNvSpPr>
            <a:spLocks noGrp="1"/>
          </p:cNvSpPr>
          <p:nvPr>
            <p:ph type="title"/>
          </p:nvPr>
        </p:nvSpPr>
        <p:spPr/>
        <p:txBody>
          <a:bodyPr/>
          <a:lstStyle/>
          <a:p>
            <a:r>
              <a:rPr lang="zh-CN" altLang="en-US" dirty="0"/>
              <a:t>三种决策</a:t>
            </a:r>
            <a:r>
              <a:rPr lang="zh-CN" altLang="en-US" dirty="0" smtClean="0"/>
              <a:t>树算法</a:t>
            </a:r>
            <a:endParaRPr lang="zh-CN" altLang="en-US" dirty="0" smtClean="0"/>
          </a:p>
        </p:txBody>
      </p:sp>
      <p:grpSp>
        <p:nvGrpSpPr>
          <p:cNvPr id="5" name="组合 4"/>
          <p:cNvGrpSpPr/>
          <p:nvPr/>
        </p:nvGrpSpPr>
        <p:grpSpPr>
          <a:xfrm>
            <a:off x="2708275" y="3635375"/>
            <a:ext cx="7119620" cy="3030220"/>
            <a:chOff x="1007869" y="3787619"/>
            <a:chExt cx="6071557" cy="2386825"/>
          </a:xfrm>
        </p:grpSpPr>
        <p:pic>
          <p:nvPicPr>
            <p:cNvPr id="2050" name="Picture 2" descr="previ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7871" y="3787619"/>
              <a:ext cx="6071555" cy="23868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07869" y="4448047"/>
              <a:ext cx="752283" cy="290100"/>
            </a:xfrm>
            <a:prstGeom prst="rect">
              <a:avLst/>
            </a:prstGeom>
            <a:noFill/>
          </p:spPr>
          <p:txBody>
            <a:bodyPr wrap="square" rtlCol="0">
              <a:spAutoFit/>
            </a:bodyPr>
            <a:lstStyle/>
            <a:p>
              <a:r>
                <a:rPr lang="zh-CN" altLang="en-US" dirty="0" smtClean="0">
                  <a:solidFill>
                    <a:srgbClr val="FF0000"/>
                  </a:solidFill>
                </a:rPr>
                <a:t>均值</a:t>
              </a:r>
              <a:endParaRPr lang="zh-CN" altLang="en-US" dirty="0">
                <a:solidFill>
                  <a:srgbClr val="FF0000"/>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296670"/>
            <a:ext cx="6497320" cy="668020"/>
          </a:xfrm>
        </p:spPr>
        <p:txBody>
          <a:bodyPr/>
          <a:lstStyle/>
          <a:p>
            <a:pPr>
              <a:buFont typeface="Wingdings" panose="05000000000000000000" pitchFamily="2" charset="2"/>
              <a:buChar char="Ø"/>
              <a:defRPr/>
            </a:pPr>
            <a:r>
              <a:rPr lang="zh-CN" b="0" dirty="0" smtClean="0"/>
              <a:t>构建出来的决策树如图所示：</a:t>
            </a:r>
            <a:endParaRPr lang="zh-CN" sz="1600" dirty="0" smtClean="0"/>
          </a:p>
        </p:txBody>
      </p:sp>
      <p:sp>
        <p:nvSpPr>
          <p:cNvPr id="14339" name="标题 2"/>
          <p:cNvSpPr>
            <a:spLocks noGrp="1"/>
          </p:cNvSpPr>
          <p:nvPr>
            <p:ph type="title"/>
          </p:nvPr>
        </p:nvSpPr>
        <p:spPr/>
        <p:txBody>
          <a:bodyPr/>
          <a:lstStyle/>
          <a:p>
            <a:r>
              <a:rPr lang="zh-CN" altLang="en-US" dirty="0"/>
              <a:t>三种决策</a:t>
            </a:r>
            <a:r>
              <a:rPr lang="zh-CN" altLang="en-US" dirty="0" smtClean="0"/>
              <a:t>树算法</a:t>
            </a:r>
            <a:endParaRPr lang="zh-CN" altLang="en-US" dirty="0" smtClean="0"/>
          </a:p>
        </p:txBody>
      </p:sp>
      <p:pic>
        <p:nvPicPr>
          <p:cNvPr id="8" name="图片 7"/>
          <p:cNvPicPr>
            <a:picLocks noChangeAspect="1"/>
          </p:cNvPicPr>
          <p:nvPr/>
        </p:nvPicPr>
        <p:blipFill>
          <a:blip r:embed="rId1"/>
          <a:stretch>
            <a:fillRect/>
          </a:stretch>
        </p:blipFill>
        <p:spPr>
          <a:xfrm>
            <a:off x="3668395" y="1691640"/>
            <a:ext cx="7385050" cy="4681220"/>
          </a:xfrm>
          <a:prstGeom prst="rect">
            <a:avLst/>
          </a:prstGeom>
        </p:spPr>
      </p:pic>
      <p:sp>
        <p:nvSpPr>
          <p:cNvPr id="3" name="文本框 2"/>
          <p:cNvSpPr txBox="1"/>
          <p:nvPr/>
        </p:nvSpPr>
        <p:spPr>
          <a:xfrm>
            <a:off x="1644015" y="4953000"/>
            <a:ext cx="1362710" cy="368300"/>
          </a:xfrm>
          <a:prstGeom prst="rect">
            <a:avLst/>
          </a:prstGeom>
          <a:noFill/>
        </p:spPr>
        <p:txBody>
          <a:bodyPr wrap="square" rtlCol="0">
            <a:spAutoFit/>
          </a:bodyPr>
          <a:p>
            <a:r>
              <a:rPr lang="zh-CN" altLang="en-US" b="1">
                <a:solidFill>
                  <a:srgbClr val="FF0000"/>
                </a:solidFill>
                <a:latin typeface="楷体" panose="02010609060101010101" charset="-122"/>
                <a:ea typeface="楷体" panose="02010609060101010101" charset="-122"/>
              </a:rPr>
              <a:t>完成案例二</a:t>
            </a:r>
            <a:endParaRPr lang="zh-CN" altLang="en-US" b="1">
              <a:solidFill>
                <a:srgbClr val="FF0000"/>
              </a:solidFill>
              <a:latin typeface="楷体" panose="02010609060101010101" charset="-122"/>
              <a:ea typeface="楷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简述</a:t>
            </a:r>
            <a:r>
              <a:rPr lang="en-US" altLang="zh-CN" dirty="0" smtClean="0"/>
              <a:t>ID3</a:t>
            </a:r>
            <a:r>
              <a:rPr lang="zh-CN" altLang="en-US" dirty="0" smtClean="0"/>
              <a:t>算法与</a:t>
            </a:r>
            <a:r>
              <a:rPr lang="en-US" altLang="zh-CN" dirty="0" smtClean="0"/>
              <a:t>C4.5</a:t>
            </a:r>
            <a:r>
              <a:rPr lang="zh-CN" altLang="en-US" dirty="0" smtClean="0"/>
              <a:t>算法的异同。</a:t>
            </a:r>
            <a:endParaRPr lang="en-US" altLang="zh-CN" dirty="0" smtClean="0"/>
          </a:p>
          <a:p>
            <a:r>
              <a:rPr lang="en-US" altLang="zh-CN" dirty="0" smtClean="0"/>
              <a:t>CART</a:t>
            </a:r>
            <a:r>
              <a:rPr lang="zh-CN" altLang="en-US" dirty="0" smtClean="0"/>
              <a:t>算法构建的是一棵什么样的决策树？</a:t>
            </a:r>
            <a:endParaRPr lang="en-US" altLang="zh-CN" dirty="0" smtClean="0"/>
          </a:p>
          <a:p>
            <a:r>
              <a:rPr lang="en-US" altLang="zh-CN" dirty="0" smtClean="0"/>
              <a:t>CART</a:t>
            </a:r>
            <a:r>
              <a:rPr lang="zh-CN" altLang="en-US" dirty="0" smtClean="0"/>
              <a:t>算法如何处理连续型数据？</a:t>
            </a:r>
            <a:endParaRPr lang="en-US" altLang="zh-CN" dirty="0" smtClean="0"/>
          </a:p>
          <a:p>
            <a:r>
              <a:rPr lang="en-US" altLang="zh-CN" dirty="0" err="1" smtClean="0"/>
              <a:t>Sklearn</a:t>
            </a:r>
            <a:r>
              <a:rPr lang="zh-CN" altLang="en-US" dirty="0" smtClean="0"/>
              <a:t>下使用什么函数构建基于决策树算法的分类模型？</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决策树算法</a:t>
            </a:r>
            <a:endParaRPr lang="zh-CN" altLang="en-US" dirty="0"/>
          </a:p>
        </p:txBody>
      </p:sp>
      <p:sp>
        <p:nvSpPr>
          <p:cNvPr id="4" name="内容占位符 3"/>
          <p:cNvSpPr>
            <a:spLocks noGrp="1"/>
          </p:cNvSpPr>
          <p:nvPr>
            <p:ph idx="10"/>
          </p:nvPr>
        </p:nvSpPr>
        <p:spPr/>
        <p:txBody>
          <a:bodyPr/>
          <a:lstStyle/>
          <a:p>
            <a:r>
              <a:rPr lang="zh-CN" altLang="en-US" dirty="0" smtClean="0"/>
              <a:t>问题</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custDataLst>
              <p:tags r:id="rId1"/>
            </p:custDataLst>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custDataLst>
              <p:tags r:id="rId2"/>
            </p:custDataLst>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custDataLst>
              <p:tags r:id="rId3"/>
            </p:custDataLst>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custDataLst>
              <p:tags r:id="rId4"/>
            </p:custDataLst>
          </p:nvPr>
        </p:nvSpPr>
        <p:spPr bwMode="auto">
          <a:xfrm>
            <a:off x="3618065" y="2612017"/>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sym typeface="微软雅黑" panose="020B0503020204020204" pitchFamily="34" charset="-122"/>
              </a:rPr>
              <a:t>决策树原理</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custDataLst>
              <p:tags r:id="rId5"/>
            </p:custDataLst>
          </p:nvPr>
        </p:nvSpPr>
        <p:spPr bwMode="auto">
          <a:xfrm>
            <a:off x="3618065" y="3610337"/>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决策树算法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custDataLst>
              <p:tags r:id="rId6"/>
            </p:custDataLst>
          </p:nvPr>
        </p:nvSpPr>
        <p:spPr bwMode="auto">
          <a:xfrm>
            <a:off x="3618065" y="4624792"/>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rPr>
              <a:t>决策树案例</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p:txBody>
          <a:bodyPr/>
          <a:lstStyle/>
          <a:p>
            <a:r>
              <a:rPr lang="zh-CN" altLang="en-US" smtClean="0"/>
              <a:t>目录</a:t>
            </a:r>
            <a:endParaRPr lang="zh-CN" altLang="en-US" smtClean="0"/>
          </a:p>
        </p:txBody>
      </p:sp>
      <p:sp>
        <p:nvSpPr>
          <p:cNvPr id="13" name="AutoShape 17"/>
          <p:cNvSpPr>
            <a:spLocks noChangeArrowheads="1"/>
          </p:cNvSpPr>
          <p:nvPr>
            <p:custDataLst>
              <p:tags r:id="rId7"/>
            </p:custDataLst>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决策树简介</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custDataLst>
              <p:tags r:id="rId8"/>
            </p:custDataLst>
          </p:nvPr>
        </p:nvSpPr>
        <p:spPr bwMode="auto">
          <a:xfrm>
            <a:off x="2576481" y="2684017"/>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custDataLst>
              <p:tags r:id="rId9"/>
            </p:custDataLst>
          </p:nvPr>
        </p:nvSpPr>
        <p:spPr bwMode="auto">
          <a:xfrm>
            <a:off x="2576481" y="3682337"/>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custDataLst>
              <p:tags r:id="rId10"/>
            </p:custDataLst>
          </p:nvPr>
        </p:nvSpPr>
        <p:spPr bwMode="auto">
          <a:xfrm>
            <a:off x="2576481" y="4704743"/>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5" y="1127125"/>
            <a:ext cx="11694160" cy="4339590"/>
          </a:xfrm>
        </p:spPr>
        <p:txBody>
          <a:bodyPr/>
          <a:lstStyle/>
          <a:p>
            <a:pPr>
              <a:lnSpc>
                <a:spcPct val="150000"/>
              </a:lnSpc>
            </a:pPr>
            <a:r>
              <a:rPr lang="zh-CN" altLang="en-US" sz="1800" dirty="0"/>
              <a:t>from sklearn.tree import DecisionTreeClassifier</a:t>
            </a:r>
            <a:endParaRPr lang="zh-CN" altLang="en-US" sz="1800" dirty="0"/>
          </a:p>
          <a:p>
            <a:pPr>
              <a:lnSpc>
                <a:spcPct val="150000"/>
              </a:lnSpc>
            </a:pPr>
            <a:r>
              <a:rPr lang="zh-CN" altLang="en-US" sz="1800" dirty="0"/>
              <a:t>DecisionTreeClassifier()函数用来创建决策树模型，其主要参数如下：</a:t>
            </a:r>
            <a:endParaRPr lang="zh-CN" altLang="en-US" sz="1800" dirty="0"/>
          </a:p>
          <a:p>
            <a:pPr lvl="1">
              <a:lnSpc>
                <a:spcPct val="150000"/>
              </a:lnSpc>
              <a:buFont typeface="Arial" panose="020B0604020202020204" pitchFamily="34" charset="0"/>
              <a:buChar char="•"/>
            </a:pPr>
            <a:r>
              <a:rPr lang="zh-CN" altLang="en-US" sz="1800" dirty="0"/>
              <a:t>max_depth = int 用来控制决策树的最大深度，防止模型出现过拟合。</a:t>
            </a:r>
            <a:endParaRPr lang="zh-CN" altLang="en-US" sz="1800" dirty="0"/>
          </a:p>
          <a:p>
            <a:pPr lvl="1">
              <a:lnSpc>
                <a:spcPct val="150000"/>
              </a:lnSpc>
              <a:buFont typeface="Arial" panose="020B0604020202020204" pitchFamily="34" charset="0"/>
              <a:buChar char="•"/>
            </a:pPr>
            <a:r>
              <a:rPr lang="zh-CN" altLang="en-US" sz="1800" dirty="0"/>
              <a:t>min_samples_split: 内部节点在被分裂之前必须具有的最小样本数。增大这个值可以使得决策树在分裂时更加谨慎，从而减少过拟合。</a:t>
            </a:r>
            <a:endParaRPr lang="zh-CN" altLang="en-US" sz="1800" dirty="0"/>
          </a:p>
          <a:p>
            <a:pPr lvl="1">
              <a:lnSpc>
                <a:spcPct val="150000"/>
              </a:lnSpc>
              <a:buFont typeface="Arial" panose="020B0604020202020204" pitchFamily="34" charset="0"/>
              <a:buChar char="•"/>
            </a:pPr>
            <a:r>
              <a:rPr lang="zh-CN" altLang="en-US" sz="1800" dirty="0"/>
              <a:t>min_samples_leaf: 叶子节点所需的最小样本数。增大这个值可以确保叶子节点拥有足够的样本数，从而减少过拟合。</a:t>
            </a:r>
            <a:endParaRPr lang="zh-CN" altLang="en-US" sz="1800" dirty="0"/>
          </a:p>
          <a:p>
            <a:pPr lvl="1">
              <a:lnSpc>
                <a:spcPct val="150000"/>
              </a:lnSpc>
              <a:buFont typeface="Arial" panose="020B0604020202020204" pitchFamily="34" charset="0"/>
              <a:buChar char="•"/>
            </a:pPr>
            <a:r>
              <a:rPr lang="zh-CN" altLang="en-US" sz="1800" dirty="0"/>
              <a:t>min_weight_fraction_leaf和min_samples_leaf相同，但表示为加权总数的一小部分实例</a:t>
            </a:r>
            <a:endParaRPr lang="zh-CN" altLang="en-US" sz="1800" dirty="0"/>
          </a:p>
          <a:p>
            <a:pPr lvl="1">
              <a:lnSpc>
                <a:spcPct val="150000"/>
              </a:lnSpc>
              <a:buFont typeface="Arial" panose="020B0604020202020204" pitchFamily="34" charset="0"/>
              <a:buChar char="•"/>
            </a:pPr>
            <a:r>
              <a:rPr lang="zh-CN" altLang="en-US" sz="1800" dirty="0"/>
              <a:t>max_leaf_nodes: 叶子节点的最大数量。限制叶子节点的数量可以控制树的复杂度。</a:t>
            </a:r>
            <a:endParaRPr lang="zh-CN" altLang="en-US" sz="1800" dirty="0"/>
          </a:p>
          <a:p>
            <a:pPr lvl="1">
              <a:lnSpc>
                <a:spcPct val="150000"/>
              </a:lnSpc>
              <a:buFont typeface="Arial" panose="020B0604020202020204" pitchFamily="34" charset="0"/>
              <a:buChar char="•"/>
            </a:pPr>
            <a:r>
              <a:rPr lang="zh-CN" altLang="en-US" sz="1800" dirty="0"/>
              <a:t>max_features: 分裂时考虑的最大特征数。减少特征数可以降低模型的复杂度。</a:t>
            </a:r>
            <a:endParaRPr lang="zh-CN" altLang="en-US" sz="1800" dirty="0"/>
          </a:p>
        </p:txBody>
      </p:sp>
      <p:sp>
        <p:nvSpPr>
          <p:cNvPr id="3" name="标题 2"/>
          <p:cNvSpPr>
            <a:spLocks noGrp="1"/>
          </p:cNvSpPr>
          <p:nvPr>
            <p:ph type="title"/>
          </p:nvPr>
        </p:nvSpPr>
        <p:spPr/>
        <p:txBody>
          <a:bodyPr/>
          <a:lstStyle/>
          <a:p>
            <a:r>
              <a:rPr lang="zh-CN" altLang="en-US" dirty="0" smtClean="0"/>
              <a:t>决策树模型训练</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决策树案例</a:t>
            </a:r>
            <a:r>
              <a:rPr lang="en-US" altLang="zh-CN" dirty="0" smtClean="0"/>
              <a:t>--使用决策树对鸢尾花、digits数据集进行分类</a:t>
            </a:r>
            <a:endParaRPr lang="en-US" altLang="zh-CN" dirty="0" smtClean="0"/>
          </a:p>
        </p:txBody>
      </p:sp>
      <p:sp>
        <p:nvSpPr>
          <p:cNvPr id="4" name="内容占位符 3"/>
          <p:cNvSpPr>
            <a:spLocks noGrp="1"/>
          </p:cNvSpPr>
          <p:nvPr>
            <p:ph idx="10"/>
          </p:nvPr>
        </p:nvSpPr>
        <p:spPr/>
        <p:txBody>
          <a:bodyPr/>
          <a:lstStyle/>
          <a:p>
            <a:r>
              <a:rPr lang="en-US" altLang="zh-CN" dirty="0"/>
              <a:t>iris</a:t>
            </a:r>
            <a:r>
              <a:rPr lang="zh-CN" altLang="en-US" dirty="0"/>
              <a:t>数据</a:t>
            </a:r>
            <a:r>
              <a:rPr lang="zh-CN" altLang="en-US" dirty="0" smtClean="0"/>
              <a:t>集训练决策树</a:t>
            </a:r>
            <a:endParaRPr lang="zh-CN" altLang="en-US" dirty="0"/>
          </a:p>
        </p:txBody>
      </p:sp>
      <p:pic>
        <p:nvPicPr>
          <p:cNvPr id="6" name="内容占位符 5"/>
          <p:cNvPicPr>
            <a:picLocks noChangeAspect="1"/>
          </p:cNvPicPr>
          <p:nvPr/>
        </p:nvPicPr>
        <p:blipFill>
          <a:blip r:embed="rId1"/>
          <a:stretch>
            <a:fillRect/>
          </a:stretch>
        </p:blipFill>
        <p:spPr bwMode="auto">
          <a:xfrm>
            <a:off x="680720" y="1995170"/>
            <a:ext cx="10285095" cy="361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304915" y="5881370"/>
            <a:ext cx="1362710" cy="368300"/>
          </a:xfrm>
          <a:prstGeom prst="rect">
            <a:avLst/>
          </a:prstGeom>
          <a:noFill/>
        </p:spPr>
        <p:txBody>
          <a:bodyPr wrap="square" rtlCol="0">
            <a:spAutoFit/>
          </a:bodyPr>
          <a:p>
            <a:r>
              <a:rPr lang="zh-CN" altLang="en-US" b="1">
                <a:solidFill>
                  <a:srgbClr val="FF0000"/>
                </a:solidFill>
                <a:latin typeface="楷体" panose="02010609060101010101" charset="-122"/>
                <a:ea typeface="楷体" panose="02010609060101010101" charset="-122"/>
              </a:rPr>
              <a:t>完成案例三</a:t>
            </a:r>
            <a:endParaRPr lang="zh-CN" altLang="en-US" b="1">
              <a:solidFill>
                <a:srgbClr val="FF0000"/>
              </a:solidFill>
              <a:latin typeface="楷体" panose="02010609060101010101" charset="-122"/>
              <a:ea typeface="楷体" panose="020106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决策树案例</a:t>
            </a:r>
            <a:r>
              <a:rPr lang="en-US" altLang="zh-CN" dirty="0" smtClean="0"/>
              <a:t>--决策树判断西瓜的好坏</a:t>
            </a:r>
            <a:endParaRPr lang="en-US" altLang="zh-CN" dirty="0" smtClean="0"/>
          </a:p>
        </p:txBody>
      </p:sp>
      <p:sp>
        <p:nvSpPr>
          <p:cNvPr id="7" name="内容占位符 6"/>
          <p:cNvSpPr>
            <a:spLocks noGrp="1"/>
          </p:cNvSpPr>
          <p:nvPr>
            <p:ph idx="1"/>
          </p:nvPr>
        </p:nvSpPr>
        <p:spPr>
          <a:xfrm>
            <a:off x="424180" y="1296670"/>
            <a:ext cx="11169650" cy="3883660"/>
          </a:xfrm>
        </p:spPr>
        <p:txBody>
          <a:bodyPr/>
          <a:p>
            <a:pPr marL="0" indent="0">
              <a:lnSpc>
                <a:spcPct val="150000"/>
              </a:lnSpc>
              <a:buFont typeface="Wingdings" panose="05000000000000000000" pitchFamily="2" charset="2"/>
              <a:buNone/>
              <a:defRPr/>
            </a:pPr>
            <a:r>
              <a:rPr lang="zh-CN" altLang="en-US" sz="1800" b="0" dirty="0" smtClean="0"/>
              <a:t>数据文件名为melon_data.csv，该文件已经包含处理好的西瓜数据。数据中的特征包括色泽、根蒂、敲声等，而目标变量为“好瓜与否”。具体由如下步骤构成：</a:t>
            </a:r>
            <a:endParaRPr lang="zh-CN" altLang="en-US" sz="1800" b="0" dirty="0" smtClean="0"/>
          </a:p>
          <a:p>
            <a:pPr>
              <a:lnSpc>
                <a:spcPct val="150000"/>
              </a:lnSpc>
              <a:buFont typeface="Wingdings" panose="05000000000000000000" pitchFamily="2" charset="2"/>
              <a:buChar char="Ø"/>
              <a:defRPr/>
            </a:pPr>
            <a:r>
              <a:rPr lang="en-US" altLang="zh-CN" sz="1800" b="0" dirty="0" smtClean="0"/>
              <a:t>1</a:t>
            </a:r>
            <a:r>
              <a:rPr lang="zh-CN" altLang="en-US" sz="1800" b="0" dirty="0" smtClean="0"/>
              <a:t>、从文件melon_data.csv中加载数据。</a:t>
            </a:r>
            <a:endParaRPr lang="zh-CN" altLang="en-US" sz="1800" b="0" dirty="0" smtClean="0"/>
          </a:p>
          <a:p>
            <a:pPr>
              <a:lnSpc>
                <a:spcPct val="150000"/>
              </a:lnSpc>
              <a:buFont typeface="Wingdings" panose="05000000000000000000" pitchFamily="2" charset="2"/>
              <a:buChar char="Ø"/>
              <a:defRPr/>
            </a:pPr>
            <a:r>
              <a:rPr lang="en-US" altLang="zh-CN" sz="1800" b="0" dirty="0" smtClean="0"/>
              <a:t>2</a:t>
            </a:r>
            <a:r>
              <a:rPr lang="zh-CN" altLang="en-US" sz="1800" b="0" dirty="0" smtClean="0"/>
              <a:t>、对数据进行预处理，将分类数据转换为数值型数据。</a:t>
            </a:r>
            <a:endParaRPr lang="zh-CN" altLang="en-US" sz="1800" b="0" dirty="0" smtClean="0"/>
          </a:p>
          <a:p>
            <a:pPr>
              <a:lnSpc>
                <a:spcPct val="150000"/>
              </a:lnSpc>
              <a:buFont typeface="Wingdings" panose="05000000000000000000" pitchFamily="2" charset="2"/>
              <a:buChar char="Ø"/>
              <a:defRPr/>
            </a:pPr>
            <a:r>
              <a:rPr lang="en-US" altLang="zh-CN" sz="1800" b="0" dirty="0" smtClean="0"/>
              <a:t>3</a:t>
            </a:r>
            <a:r>
              <a:rPr lang="zh-CN" altLang="en-US" sz="1800" b="0" dirty="0" smtClean="0"/>
              <a:t>、拆分数据集为训练集和测试集。</a:t>
            </a:r>
            <a:endParaRPr lang="zh-CN" altLang="en-US" sz="1800" b="0" dirty="0" smtClean="0"/>
          </a:p>
          <a:p>
            <a:pPr>
              <a:lnSpc>
                <a:spcPct val="150000"/>
              </a:lnSpc>
              <a:buFont typeface="Wingdings" panose="05000000000000000000" pitchFamily="2" charset="2"/>
              <a:buChar char="Ø"/>
              <a:defRPr/>
            </a:pPr>
            <a:r>
              <a:rPr lang="en-US" altLang="zh-CN" sz="1800" b="0" dirty="0" smtClean="0"/>
              <a:t>4</a:t>
            </a:r>
            <a:r>
              <a:rPr lang="zh-CN" altLang="en-US" sz="1800" b="0" dirty="0" smtClean="0"/>
              <a:t>、使用决策树分类器（CART算法）建立模型，并设置适当的参数来防止过拟合。</a:t>
            </a:r>
            <a:endParaRPr lang="zh-CN" altLang="en-US" sz="1800" b="0" dirty="0" smtClean="0"/>
          </a:p>
          <a:p>
            <a:pPr>
              <a:lnSpc>
                <a:spcPct val="150000"/>
              </a:lnSpc>
              <a:buFont typeface="Wingdings" panose="05000000000000000000" pitchFamily="2" charset="2"/>
              <a:buChar char="Ø"/>
              <a:defRPr/>
            </a:pPr>
            <a:r>
              <a:rPr lang="en-US" altLang="zh-CN" sz="1800" b="0" dirty="0" smtClean="0"/>
              <a:t>5</a:t>
            </a:r>
            <a:r>
              <a:rPr lang="zh-CN" altLang="en-US" sz="1800" b="0" dirty="0" smtClean="0"/>
              <a:t>、训练模型，并在测试集上评估模型的性能。</a:t>
            </a:r>
            <a:endParaRPr lang="zh-CN" altLang="en-US" sz="1800" b="0" dirty="0" smtClean="0"/>
          </a:p>
          <a:p>
            <a:pPr>
              <a:lnSpc>
                <a:spcPct val="150000"/>
              </a:lnSpc>
              <a:buFont typeface="Wingdings" panose="05000000000000000000" pitchFamily="2" charset="2"/>
              <a:buChar char="Ø"/>
              <a:defRPr/>
            </a:pPr>
            <a:r>
              <a:rPr lang="en-US" altLang="zh-CN" sz="1800" b="0" dirty="0" smtClean="0"/>
              <a:t>6</a:t>
            </a:r>
            <a:r>
              <a:rPr lang="zh-CN" altLang="en-US" sz="1800" b="0" dirty="0" smtClean="0"/>
              <a:t>、可视化决策树，并解释模型的决策过程。</a:t>
            </a:r>
            <a:endParaRPr lang="zh-CN" altLang="en-US" sz="1800" b="0" dirty="0" smtClean="0"/>
          </a:p>
        </p:txBody>
      </p:sp>
      <p:sp>
        <p:nvSpPr>
          <p:cNvPr id="8" name="文本框 7"/>
          <p:cNvSpPr txBox="1"/>
          <p:nvPr/>
        </p:nvSpPr>
        <p:spPr>
          <a:xfrm>
            <a:off x="6304915" y="5881370"/>
            <a:ext cx="1362710" cy="368300"/>
          </a:xfrm>
          <a:prstGeom prst="rect">
            <a:avLst/>
          </a:prstGeom>
          <a:noFill/>
        </p:spPr>
        <p:txBody>
          <a:bodyPr wrap="square" rtlCol="0">
            <a:spAutoFit/>
          </a:bodyPr>
          <a:p>
            <a:r>
              <a:rPr lang="zh-CN" altLang="en-US" b="1">
                <a:solidFill>
                  <a:srgbClr val="FF0000"/>
                </a:solidFill>
                <a:latin typeface="楷体" panose="02010609060101010101" charset="-122"/>
                <a:ea typeface="楷体" panose="02010609060101010101" charset="-122"/>
              </a:rPr>
              <a:t>完成案例四</a:t>
            </a:r>
            <a:endParaRPr lang="zh-CN" altLang="en-US" b="1">
              <a:solidFill>
                <a:srgbClr val="FF0000"/>
              </a:solidFill>
              <a:latin typeface="楷体" panose="02010609060101010101" charset="-122"/>
              <a:ea typeface="楷体" panose="0201060906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决策树案例</a:t>
            </a:r>
            <a:r>
              <a:rPr lang="en-US" altLang="zh-CN" dirty="0" smtClean="0"/>
              <a:t>--使用决策树和随机森林模型对酒的分类进行比较</a:t>
            </a:r>
            <a:endParaRPr lang="en-US" altLang="zh-CN" dirty="0" smtClean="0"/>
          </a:p>
        </p:txBody>
      </p:sp>
      <p:sp>
        <p:nvSpPr>
          <p:cNvPr id="7" name="内容占位符 6"/>
          <p:cNvSpPr>
            <a:spLocks noGrp="1"/>
          </p:cNvSpPr>
          <p:nvPr>
            <p:ph idx="1"/>
          </p:nvPr>
        </p:nvSpPr>
        <p:spPr>
          <a:xfrm>
            <a:off x="424180" y="1296670"/>
            <a:ext cx="11169650" cy="4366260"/>
          </a:xfrm>
        </p:spPr>
        <p:txBody>
          <a:bodyPr/>
          <a:p>
            <a:pPr marL="0" indent="0">
              <a:lnSpc>
                <a:spcPct val="150000"/>
              </a:lnSpc>
              <a:buFont typeface="Wingdings" panose="05000000000000000000" pitchFamily="2" charset="2"/>
              <a:buNone/>
              <a:defRPr/>
            </a:pPr>
            <a:r>
              <a:rPr lang="zh-CN" altLang="en-US" sz="1800" b="0" dirty="0" smtClean="0"/>
              <a:t>数据文件名为wine_data.csv，该文件包含了多种酒的化学组成数据，每种酒的化学成分数据包括但不限于酒精度、苹果酸含量、灰分等。目标变量是“酒的类型”。具体由如下步骤构成：</a:t>
            </a:r>
            <a:endParaRPr lang="zh-CN" altLang="en-US" sz="1800" b="0" dirty="0" smtClean="0"/>
          </a:p>
          <a:p>
            <a:pPr>
              <a:lnSpc>
                <a:spcPct val="150000"/>
              </a:lnSpc>
              <a:buFont typeface="Wingdings" panose="05000000000000000000" pitchFamily="2" charset="2"/>
              <a:buChar char="Ø"/>
              <a:defRPr/>
            </a:pPr>
            <a:r>
              <a:rPr lang="en-US" altLang="zh-CN" sz="1800" b="0" dirty="0" smtClean="0"/>
              <a:t>1</a:t>
            </a:r>
            <a:r>
              <a:rPr lang="zh-CN" altLang="en-US" sz="1800" b="0" dirty="0" smtClean="0"/>
              <a:t>、从文件wine_data.csv中加载数据。</a:t>
            </a:r>
            <a:endParaRPr lang="zh-CN" altLang="en-US" sz="1800" b="0" dirty="0" smtClean="0"/>
          </a:p>
          <a:p>
            <a:pPr>
              <a:lnSpc>
                <a:spcPct val="150000"/>
              </a:lnSpc>
              <a:buFont typeface="Wingdings" panose="05000000000000000000" pitchFamily="2" charset="2"/>
              <a:buChar char="Ø"/>
              <a:defRPr/>
            </a:pPr>
            <a:r>
              <a:rPr lang="en-US" altLang="zh-CN" sz="1800" b="0" dirty="0" smtClean="0"/>
              <a:t>2</a:t>
            </a:r>
            <a:r>
              <a:rPr lang="zh-CN" altLang="en-US" sz="1800" b="0" dirty="0" smtClean="0"/>
              <a:t>、进行适当的数据预处理，确保数据适合进行模型训练。</a:t>
            </a:r>
            <a:endParaRPr lang="zh-CN" altLang="en-US" sz="1800" b="0" dirty="0" smtClean="0"/>
          </a:p>
          <a:p>
            <a:pPr>
              <a:lnSpc>
                <a:spcPct val="150000"/>
              </a:lnSpc>
              <a:buFont typeface="Wingdings" panose="05000000000000000000" pitchFamily="2" charset="2"/>
              <a:buChar char="Ø"/>
              <a:defRPr/>
            </a:pPr>
            <a:r>
              <a:rPr lang="en-US" altLang="zh-CN" dirty="0" smtClean="0">
                <a:sym typeface="+mn-ea"/>
              </a:rPr>
              <a:t>3</a:t>
            </a:r>
            <a:r>
              <a:rPr lang="zh-CN" altLang="en-US" dirty="0" smtClean="0">
                <a:sym typeface="+mn-ea"/>
              </a:rPr>
              <a:t>、</a:t>
            </a:r>
            <a:r>
              <a:rPr lang="zh-CN" altLang="en-US" sz="1800" b="0" dirty="0" smtClean="0"/>
              <a:t>将数据集分割为训练集和测试集。</a:t>
            </a:r>
            <a:endParaRPr lang="zh-CN" altLang="en-US" sz="1800" b="0" dirty="0" smtClean="0"/>
          </a:p>
          <a:p>
            <a:pPr>
              <a:lnSpc>
                <a:spcPct val="150000"/>
              </a:lnSpc>
              <a:buFont typeface="Wingdings" panose="05000000000000000000" pitchFamily="2" charset="2"/>
              <a:buChar char="Ø"/>
              <a:defRPr/>
            </a:pPr>
            <a:r>
              <a:rPr lang="en-US" altLang="zh-CN" dirty="0" smtClean="0">
                <a:sym typeface="+mn-ea"/>
              </a:rPr>
              <a:t>4</a:t>
            </a:r>
            <a:r>
              <a:rPr lang="zh-CN" altLang="en-US" dirty="0" smtClean="0">
                <a:sym typeface="+mn-ea"/>
              </a:rPr>
              <a:t>、</a:t>
            </a:r>
            <a:r>
              <a:rPr lang="zh-CN" altLang="en-US" sz="1800" b="0" dirty="0" smtClean="0"/>
              <a:t>分别使用决策树和随机森林分类器建立模型，并调整相关参数以优化模型表现。</a:t>
            </a:r>
            <a:endParaRPr lang="zh-CN" altLang="en-US" sz="1800" b="0" dirty="0" smtClean="0"/>
          </a:p>
          <a:p>
            <a:pPr>
              <a:lnSpc>
                <a:spcPct val="150000"/>
              </a:lnSpc>
              <a:buFont typeface="Wingdings" panose="05000000000000000000" pitchFamily="2" charset="2"/>
              <a:buChar char="Ø"/>
              <a:defRPr/>
            </a:pPr>
            <a:r>
              <a:rPr lang="en-US" altLang="zh-CN" dirty="0" smtClean="0">
                <a:sym typeface="+mn-ea"/>
              </a:rPr>
              <a:t>5</a:t>
            </a:r>
            <a:r>
              <a:rPr lang="zh-CN" altLang="en-US" dirty="0" smtClean="0">
                <a:sym typeface="+mn-ea"/>
              </a:rPr>
              <a:t>、</a:t>
            </a:r>
            <a:r>
              <a:rPr lang="zh-CN" altLang="en-US" sz="1800" b="0" dirty="0" smtClean="0"/>
              <a:t>对每个模型进行十次交叉验证，评估其性能稳定性。</a:t>
            </a:r>
            <a:endParaRPr lang="zh-CN" altLang="en-US" sz="1800" b="0" dirty="0" smtClean="0"/>
          </a:p>
          <a:p>
            <a:pPr>
              <a:lnSpc>
                <a:spcPct val="150000"/>
              </a:lnSpc>
              <a:buFont typeface="Wingdings" panose="05000000000000000000" pitchFamily="2" charset="2"/>
              <a:buChar char="Ø"/>
              <a:defRPr/>
            </a:pPr>
            <a:r>
              <a:rPr lang="en-US" altLang="zh-CN" dirty="0" smtClean="0">
                <a:sym typeface="+mn-ea"/>
              </a:rPr>
              <a:t>6</a:t>
            </a:r>
            <a:r>
              <a:rPr lang="zh-CN" altLang="en-US" dirty="0" smtClean="0">
                <a:sym typeface="+mn-ea"/>
              </a:rPr>
              <a:t>、</a:t>
            </a:r>
            <a:r>
              <a:rPr lang="zh-CN" altLang="en-US" sz="1800" b="0" dirty="0" smtClean="0"/>
              <a:t>在测试集上评估两个模型的性能。</a:t>
            </a:r>
            <a:endParaRPr lang="zh-CN" altLang="en-US" sz="1800" b="0" dirty="0" smtClean="0"/>
          </a:p>
          <a:p>
            <a:pPr>
              <a:lnSpc>
                <a:spcPct val="150000"/>
              </a:lnSpc>
              <a:buFont typeface="Wingdings" panose="05000000000000000000" pitchFamily="2" charset="2"/>
              <a:buChar char="Ø"/>
              <a:defRPr/>
            </a:pPr>
            <a:r>
              <a:rPr lang="en-US" altLang="zh-CN" dirty="0" smtClean="0">
                <a:sym typeface="+mn-ea"/>
              </a:rPr>
              <a:t>7</a:t>
            </a:r>
            <a:r>
              <a:rPr lang="zh-CN" altLang="en-US" dirty="0" smtClean="0">
                <a:sym typeface="+mn-ea"/>
              </a:rPr>
              <a:t>、</a:t>
            </a:r>
            <a:r>
              <a:rPr lang="zh-CN" altLang="en-US" sz="1800" b="0" dirty="0" smtClean="0"/>
              <a:t>可视化决策树模型，并比较两个模型的性能。</a:t>
            </a:r>
            <a:endParaRPr lang="zh-CN" altLang="en-US" sz="1800" b="0" dirty="0" smtClean="0"/>
          </a:p>
        </p:txBody>
      </p:sp>
      <p:sp>
        <p:nvSpPr>
          <p:cNvPr id="8" name="文本框 7"/>
          <p:cNvSpPr txBox="1"/>
          <p:nvPr/>
        </p:nvSpPr>
        <p:spPr>
          <a:xfrm>
            <a:off x="6304915" y="5881370"/>
            <a:ext cx="1362710" cy="368300"/>
          </a:xfrm>
          <a:prstGeom prst="rect">
            <a:avLst/>
          </a:prstGeom>
          <a:noFill/>
        </p:spPr>
        <p:txBody>
          <a:bodyPr wrap="square" rtlCol="0">
            <a:spAutoFit/>
          </a:bodyPr>
          <a:p>
            <a:r>
              <a:rPr lang="zh-CN" altLang="en-US" b="1">
                <a:solidFill>
                  <a:srgbClr val="FF0000"/>
                </a:solidFill>
                <a:latin typeface="楷体" panose="02010609060101010101" charset="-122"/>
                <a:ea typeface="楷体" panose="02010609060101010101" charset="-122"/>
              </a:rPr>
              <a:t>完成案例五</a:t>
            </a:r>
            <a:endParaRPr lang="zh-CN" altLang="en-US" b="1">
              <a:solidFill>
                <a:srgbClr val="FF0000"/>
              </a:solidFill>
              <a:latin typeface="楷体" panose="02010609060101010101" charset="-122"/>
              <a:ea typeface="楷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0"/>
          </a:p>
        </p:txBody>
      </p:sp>
      <p:sp>
        <p:nvSpPr>
          <p:cNvPr id="10246" name="Rectangle 6"/>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custDataLst>
              <p:tags r:id="rId1"/>
            </p:custDataLst>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custDataLst>
              <p:tags r:id="rId2"/>
            </p:custDataLst>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custDataLst>
              <p:tags r:id="rId3"/>
            </p:custDataLst>
          </p:nvPr>
        </p:nvSpPr>
        <p:spPr bwMode="auto">
          <a:xfrm>
            <a:off x="2576481" y="1651743"/>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custDataLst>
              <p:tags r:id="rId4"/>
            </p:custDataLst>
          </p:nvPr>
        </p:nvSpPr>
        <p:spPr bwMode="auto">
          <a:xfrm>
            <a:off x="3618065" y="2612017"/>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sym typeface="微软雅黑" panose="020B0503020204020204" pitchFamily="34" charset="-122"/>
              </a:rPr>
              <a:t>C4.5算法</a:t>
            </a:r>
            <a:endParaRPr lang="zh-CN" altLang="en-US" sz="220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17"/>
          <p:cNvSpPr>
            <a:spLocks noChangeArrowheads="1"/>
          </p:cNvSpPr>
          <p:nvPr>
            <p:custDataLst>
              <p:tags r:id="rId5"/>
            </p:custDataLst>
          </p:nvPr>
        </p:nvSpPr>
        <p:spPr bwMode="auto">
          <a:xfrm>
            <a:off x="3618065" y="3610337"/>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en-US" altLang="zh-CN"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CART</a:t>
            </a: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custDataLst>
              <p:tags r:id="rId6"/>
            </p:custDataLst>
          </p:nvPr>
        </p:nvSpPr>
        <p:spPr bwMode="auto">
          <a:xfrm>
            <a:off x="3618065" y="4624792"/>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rPr>
              <a:t>决策树案例</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p:txBody>
          <a:bodyPr/>
          <a:lstStyle/>
          <a:p>
            <a:r>
              <a:rPr lang="zh-CN" altLang="en-US" smtClean="0"/>
              <a:t>目录</a:t>
            </a:r>
            <a:endParaRPr lang="zh-CN" altLang="en-US" smtClean="0"/>
          </a:p>
        </p:txBody>
      </p:sp>
      <p:sp>
        <p:nvSpPr>
          <p:cNvPr id="13" name="AutoShape 17"/>
          <p:cNvSpPr>
            <a:spLocks noChangeArrowheads="1"/>
          </p:cNvSpPr>
          <p:nvPr>
            <p:custDataLst>
              <p:tags r:id="rId7"/>
            </p:custDataLst>
          </p:nvPr>
        </p:nvSpPr>
        <p:spPr bwMode="auto">
          <a:xfrm>
            <a:off x="3618065" y="1579743"/>
            <a:ext cx="4859850" cy="684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ID3算法</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custDataLst>
              <p:tags r:id="rId8"/>
            </p:custDataLst>
          </p:nvPr>
        </p:nvSpPr>
        <p:spPr bwMode="auto">
          <a:xfrm>
            <a:off x="2576481" y="2684017"/>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custDataLst>
              <p:tags r:id="rId9"/>
            </p:custDataLst>
          </p:nvPr>
        </p:nvSpPr>
        <p:spPr bwMode="auto">
          <a:xfrm>
            <a:off x="2576481" y="3682337"/>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custDataLst>
              <p:tags r:id="rId10"/>
            </p:custDataLst>
          </p:nvPr>
        </p:nvSpPr>
        <p:spPr bwMode="auto">
          <a:xfrm>
            <a:off x="2576481" y="4704743"/>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4180" y="1167130"/>
                <a:ext cx="11396345" cy="1868805"/>
              </a:xfrm>
            </p:spPr>
            <p:txBody>
              <a:bodyPr/>
              <a:lstStyle/>
              <a:p>
                <a:pPr>
                  <a:lnSpc>
                    <a:spcPct val="150000"/>
                  </a:lnSpc>
                  <a:buFont typeface="Wingdings" panose="05000000000000000000" pitchFamily="2" charset="2"/>
                  <a:buChar char="Ø"/>
                  <a:defRPr/>
                </a:pPr>
                <a:r>
                  <a:rPr lang="en-US" altLang="zh-CN" sz="1800" b="0" dirty="0" smtClean="0"/>
                  <a:t>ID3</a:t>
                </a:r>
                <a:r>
                  <a:rPr lang="zh-CN" altLang="en-US" sz="1800" b="0" dirty="0" smtClean="0"/>
                  <a:t>算法：使用信息增益</a:t>
                </a:r>
                <a14:m>
                  <m:oMath xmlns:m="http://schemas.openxmlformats.org/officeDocument/2006/math">
                    <m:sSub>
                      <m:sSubPr>
                        <m:ctrlPr>
                          <a:rPr lang="en-US" altLang="zh-CN" sz="1800" i="1" dirty="0">
                            <a:latin typeface="Cambria Math" panose="02040503050406030204" pitchFamily="18" charset="0"/>
                          </a:rPr>
                        </m:ctrlPr>
                      </m:sSubPr>
                      <m:e>
                        <m:r>
                          <a:rPr lang="en-US" altLang="zh-CN" sz="1800" i="1" dirty="0">
                            <a:latin typeface="Cambria Math" panose="02040503050406030204" pitchFamily="18" charset="0"/>
                          </a:rPr>
                          <m:t>𝑔</m:t>
                        </m:r>
                      </m:e>
                      <m:sub>
                        <m:r>
                          <a:rPr lang="en-US" altLang="zh-CN" sz="1800" b="0" i="1" dirty="0" smtClean="0">
                            <a:latin typeface="Cambria Math" panose="02040503050406030204" pitchFamily="18" charset="0"/>
                          </a:rPr>
                          <m:t>𝐴</m:t>
                        </m:r>
                      </m:sub>
                    </m:sSub>
                    <m:d>
                      <m:dPr>
                        <m:ctrlPr>
                          <a:rPr lang="en-US" altLang="zh-CN" sz="1800" i="1" dirty="0">
                            <a:latin typeface="Cambria Math" panose="02040503050406030204" pitchFamily="18" charset="0"/>
                          </a:rPr>
                        </m:ctrlPr>
                      </m:dPr>
                      <m:e>
                        <m:r>
                          <a:rPr lang="en-US" altLang="zh-CN" sz="1800" b="0" i="1" dirty="0" smtClean="0">
                            <a:latin typeface="Cambria Math" panose="02040503050406030204" pitchFamily="18" charset="0"/>
                          </a:rPr>
                          <m:t>𝑆</m:t>
                        </m:r>
                      </m:e>
                    </m:d>
                  </m:oMath>
                </a14:m>
                <a:r>
                  <a:rPr lang="zh-CN" altLang="en-US" sz="1800" b="0" dirty="0" smtClean="0"/>
                  <a:t>来确定条件的重要性，作为分裂条件</a:t>
                </a:r>
                <a:endParaRPr lang="zh-CN" altLang="en-US" sz="1800" b="0" dirty="0" smtClean="0"/>
              </a:p>
              <a:p>
                <a:pPr lvl="1">
                  <a:lnSpc>
                    <a:spcPct val="150000"/>
                  </a:lnSpc>
                  <a:buFont typeface="Arial" panose="020B0604020202020204" pitchFamily="34" charset="0"/>
                  <a:buChar char="•"/>
                  <a:defRPr/>
                </a:pPr>
                <a:r>
                  <a:rPr lang="en-US" altLang="zh-CN" sz="1800" b="0" dirty="0"/>
                  <a:t> </a:t>
                </a:r>
                <a14:m>
                  <m:oMath xmlns:m="http://schemas.openxmlformats.org/officeDocument/2006/math">
                    <m:r>
                      <a:rPr lang="en-US" altLang="zh-CN" sz="1800" b="0" i="1" dirty="0">
                        <a:latin typeface="Cambria Math" panose="02040503050406030204" pitchFamily="18" charset="0"/>
                      </a:rPr>
                      <m:t>𝐴</m:t>
                    </m:r>
                    <m:r>
                      <a:rPr lang="en-US" altLang="zh-CN" sz="1800" b="0" i="1" dirty="0">
                        <a:latin typeface="Cambria Math" panose="02040503050406030204" pitchFamily="18" charset="0"/>
                      </a:rPr>
                      <m:t> </m:t>
                    </m:r>
                  </m:oMath>
                </a14:m>
                <a:r>
                  <a:rPr lang="zh-CN" altLang="en-US" sz="1800" b="0" dirty="0" smtClean="0"/>
                  <a:t>表示特征</a:t>
                </a:r>
                <a:endParaRPr lang="zh-CN" altLang="en-US" sz="1800" b="0" dirty="0" smtClean="0"/>
              </a:p>
              <a:p>
                <a:pPr lvl="2">
                  <a:lnSpc>
                    <a:spcPct val="150000"/>
                  </a:lnSpc>
                  <a:buFont typeface="Arial" panose="020B0604020202020204" pitchFamily="34" charset="0"/>
                  <a:buChar char="•"/>
                  <a:defRPr/>
                </a:pPr>
                <a:r>
                  <a:rPr lang="zh-CN" altLang="en-US" sz="1800" b="0" dirty="0" smtClean="0"/>
                  <a:t>比如：季节</a:t>
                </a:r>
                <a:endParaRPr lang="zh-CN" altLang="en-US" sz="1800" b="0" dirty="0" smtClean="0"/>
              </a:p>
              <a:p>
                <a:pPr lvl="1">
                  <a:lnSpc>
                    <a:spcPct val="150000"/>
                  </a:lnSpc>
                  <a:buFont typeface="Arial" panose="020B0604020202020204" pitchFamily="34" charset="0"/>
                  <a:buChar char="•"/>
                  <a:defRPr/>
                </a:pPr>
                <a14:m>
                  <m:oMath xmlns:m="http://schemas.openxmlformats.org/officeDocument/2006/math">
                    <m:r>
                      <a:rPr lang="en-US" altLang="zh-CN" sz="1800" b="0" i="1" dirty="0">
                        <a:latin typeface="Cambria Math" panose="02040503050406030204" pitchFamily="18" charset="0"/>
                      </a:rPr>
                      <m:t>𝑆</m:t>
                    </m:r>
                    <m:r>
                      <a:rPr lang="en-US" altLang="zh-CN" sz="1800" b="0" i="1" dirty="0">
                        <a:latin typeface="Cambria Math" panose="02040503050406030204" pitchFamily="18" charset="0"/>
                      </a:rPr>
                      <m:t> </m:t>
                    </m:r>
                  </m:oMath>
                </a14:m>
                <a:r>
                  <a:rPr lang="zh-CN" altLang="en-US" sz="1800" b="0" dirty="0" smtClean="0"/>
                  <a:t>表示目标</a:t>
                </a:r>
                <a:endParaRPr lang="zh-CN" altLang="en-US" sz="1800" b="0" dirty="0" smtClean="0"/>
              </a:p>
              <a:p>
                <a:pPr lvl="2">
                  <a:lnSpc>
                    <a:spcPct val="150000"/>
                  </a:lnSpc>
                  <a:buFont typeface="Arial" panose="020B0604020202020204" pitchFamily="34" charset="0"/>
                  <a:buChar char="•"/>
                  <a:defRPr/>
                </a:pPr>
                <a:r>
                  <a:rPr lang="zh-CN" altLang="en-US" sz="1800" b="0" dirty="0" smtClean="0"/>
                  <a:t>是否赖床</a:t>
                </a:r>
                <a:endParaRPr lang="en-US" altLang="zh-CN" sz="1800" b="0" dirty="0" smtClean="0"/>
              </a:p>
              <a:p>
                <a:pPr lvl="1">
                  <a:buFont typeface="Arial" panose="020B0604020202020204" pitchFamily="34" charset="0"/>
                  <a:buChar char="•"/>
                  <a:defRPr/>
                </a:pPr>
                <a:endParaRPr lang="zh-CN" altLang="en-US" sz="180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4180" y="1167130"/>
                <a:ext cx="11396345" cy="1868805"/>
              </a:xfrm>
              <a:blipFill rotWithShape="1">
                <a:blip r:embed="rId1"/>
                <a:stretch>
                  <a:fillRect b="-46211"/>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en-US" altLang="zh-CN" b="0" dirty="0" smtClean="0">
                <a:sym typeface="+mn-ea"/>
              </a:rPr>
              <a:t>ID3</a:t>
            </a:r>
            <a:r>
              <a:rPr lang="zh-CN" altLang="en-US" b="0" dirty="0" smtClean="0">
                <a:sym typeface="+mn-ea"/>
              </a:rPr>
              <a:t>算法</a:t>
            </a:r>
            <a:endParaRPr lang="zh-CN" altLang="en-US" dirty="0" smtClean="0"/>
          </a:p>
        </p:txBody>
      </p:sp>
      <p:grpSp>
        <p:nvGrpSpPr>
          <p:cNvPr id="4" name="组合 3"/>
          <p:cNvGrpSpPr/>
          <p:nvPr/>
        </p:nvGrpSpPr>
        <p:grpSpPr>
          <a:xfrm>
            <a:off x="1630146" y="3670474"/>
            <a:ext cx="8662685" cy="1731035"/>
            <a:chOff x="1420881" y="4071278"/>
            <a:chExt cx="8662685" cy="1731035"/>
          </a:xfrm>
        </p:grpSpPr>
        <p:sp>
          <p:nvSpPr>
            <p:cNvPr id="5" name="文本框 4"/>
            <p:cNvSpPr txBox="1"/>
            <p:nvPr/>
          </p:nvSpPr>
          <p:spPr>
            <a:xfrm>
              <a:off x="1420881" y="4390777"/>
              <a:ext cx="1870515" cy="368300"/>
            </a:xfrm>
            <a:prstGeom prst="rect">
              <a:avLst/>
            </a:prstGeom>
            <a:noFill/>
            <a:ln w="12700">
              <a:solidFill>
                <a:srgbClr val="002060"/>
              </a:solidFill>
            </a:ln>
          </p:spPr>
          <p:txBody>
            <a:bodyPr wrap="square" rtlCol="0">
              <a:spAutoFit/>
            </a:bodyPr>
            <a:lstStyle/>
            <a:p>
              <a:pPr algn="ctr"/>
              <a:r>
                <a:rPr lang="zh-CN" altLang="en-US" dirty="0" smtClean="0">
                  <a:latin typeface="+mj-ea"/>
                  <a:ea typeface="+mj-ea"/>
                </a:rPr>
                <a:t>计算目标熵</a:t>
              </a:r>
              <a:endParaRPr lang="zh-CN" altLang="en-US" dirty="0">
                <a:latin typeface="+mj-ea"/>
                <a:ea typeface="+mj-ea"/>
              </a:endParaRPr>
            </a:p>
          </p:txBody>
        </p:sp>
        <p:sp>
          <p:nvSpPr>
            <p:cNvPr id="6" name="文本框 5"/>
            <p:cNvSpPr txBox="1"/>
            <p:nvPr/>
          </p:nvSpPr>
          <p:spPr>
            <a:xfrm>
              <a:off x="5042161" y="4337145"/>
              <a:ext cx="1397262" cy="646331"/>
            </a:xfrm>
            <a:prstGeom prst="rect">
              <a:avLst/>
            </a:prstGeom>
            <a:noFill/>
            <a:ln w="12700">
              <a:solidFill>
                <a:srgbClr val="002060"/>
              </a:solidFill>
            </a:ln>
          </p:spPr>
          <p:txBody>
            <a:bodyPr wrap="square" rtlCol="0">
              <a:spAutoFit/>
            </a:bodyPr>
            <a:lstStyle/>
            <a:p>
              <a:r>
                <a:rPr lang="zh-CN" altLang="en-US" dirty="0" smtClean="0">
                  <a:latin typeface="+mj-ea"/>
                  <a:ea typeface="+mj-ea"/>
                </a:rPr>
                <a:t>计算条件熵和信息增益</a:t>
              </a:r>
              <a:endParaRPr lang="zh-CN" altLang="en-US" dirty="0">
                <a:latin typeface="+mj-ea"/>
                <a:ea typeface="+mj-ea"/>
              </a:endParaRPr>
            </a:p>
          </p:txBody>
        </p:sp>
        <p:sp>
          <p:nvSpPr>
            <p:cNvPr id="7" name="文本框 6"/>
            <p:cNvSpPr txBox="1"/>
            <p:nvPr/>
          </p:nvSpPr>
          <p:spPr>
            <a:xfrm>
              <a:off x="8255210" y="4071278"/>
              <a:ext cx="1828356" cy="923330"/>
            </a:xfrm>
            <a:prstGeom prst="rect">
              <a:avLst/>
            </a:prstGeom>
            <a:noFill/>
            <a:ln w="12700">
              <a:solidFill>
                <a:srgbClr val="002060"/>
              </a:solidFill>
            </a:ln>
          </p:spPr>
          <p:txBody>
            <a:bodyPr wrap="square" rtlCol="0">
              <a:spAutoFit/>
            </a:bodyPr>
            <a:lstStyle/>
            <a:p>
              <a:r>
                <a:rPr lang="zh-CN" altLang="en-US" dirty="0" smtClean="0">
                  <a:latin typeface="+mj-ea"/>
                  <a:ea typeface="+mj-ea"/>
                </a:rPr>
                <a:t>选择最大信息增益的条件作为更节点</a:t>
              </a:r>
              <a:endParaRPr lang="zh-CN" altLang="en-US" dirty="0">
                <a:latin typeface="+mj-ea"/>
                <a:ea typeface="+mj-ea"/>
              </a:endParaRPr>
            </a:p>
          </p:txBody>
        </p:sp>
        <p:sp>
          <p:nvSpPr>
            <p:cNvPr id="8" name="右箭头 7"/>
            <p:cNvSpPr/>
            <p:nvPr/>
          </p:nvSpPr>
          <p:spPr>
            <a:xfrm>
              <a:off x="3595323" y="4323218"/>
              <a:ext cx="989901" cy="419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898752" y="4323218"/>
              <a:ext cx="989901" cy="419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上箭头 9"/>
            <p:cNvSpPr/>
            <p:nvPr/>
          </p:nvSpPr>
          <p:spPr>
            <a:xfrm flipH="1">
              <a:off x="2127248" y="4994608"/>
              <a:ext cx="7092252" cy="8077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9211112" y="4994608"/>
              <a:ext cx="8388" cy="807705"/>
            </a:xfrm>
            <a:prstGeom prst="line">
              <a:avLst/>
            </a:prstGeom>
            <a:ln w="228600"/>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547080" y="5482278"/>
            <a:ext cx="671118" cy="369332"/>
          </a:xfrm>
          <a:prstGeom prst="rect">
            <a:avLst/>
          </a:prstGeom>
          <a:noFill/>
        </p:spPr>
        <p:txBody>
          <a:bodyPr wrap="square" rtlCol="0">
            <a:spAutoFit/>
          </a:bodyPr>
          <a:lstStyle/>
          <a:p>
            <a:r>
              <a:rPr lang="zh-CN" altLang="en-US" dirty="0" smtClean="0">
                <a:latin typeface="+mj-ea"/>
                <a:ea typeface="+mj-ea"/>
              </a:rPr>
              <a:t>递归</a:t>
            </a:r>
            <a:endParaRPr lang="zh-CN" altLang="en-US"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3" y="1167130"/>
            <a:ext cx="11396225" cy="4338638"/>
          </a:xfrm>
        </p:spPr>
        <p:txBody>
          <a:bodyPr/>
          <a:lstStyle/>
          <a:p>
            <a:pPr lvl="0">
              <a:lnSpc>
                <a:spcPct val="150000"/>
              </a:lnSpc>
              <a:buFont typeface="Wingdings" panose="05000000000000000000" charset="0"/>
              <a:buChar char="Ø"/>
              <a:defRPr/>
            </a:pPr>
            <a:r>
              <a:rPr lang="zh-CN" altLang="en-US" sz="1800" dirty="0"/>
              <a:t>优点：理论清晰，方法简单，学习能力</a:t>
            </a:r>
            <a:r>
              <a:rPr lang="zh-CN" altLang="en-US" sz="1800" dirty="0" smtClean="0"/>
              <a:t>较强</a:t>
            </a:r>
            <a:endParaRPr lang="en-US" altLang="zh-CN" sz="1800" dirty="0" smtClean="0"/>
          </a:p>
          <a:p>
            <a:pPr lvl="0">
              <a:lnSpc>
                <a:spcPct val="150000"/>
              </a:lnSpc>
              <a:buFont typeface="Wingdings" panose="05000000000000000000" charset="0"/>
              <a:buChar char="Ø"/>
              <a:defRPr/>
            </a:pPr>
            <a:r>
              <a:rPr lang="zh-CN" altLang="en-US" sz="1800" dirty="0"/>
              <a:t>缺点</a:t>
            </a:r>
            <a:r>
              <a:rPr lang="zh-CN" altLang="en-US" sz="1800" dirty="0" smtClean="0"/>
              <a:t>：</a:t>
            </a:r>
            <a:endParaRPr lang="en-US" altLang="zh-CN" sz="1800" dirty="0" smtClean="0"/>
          </a:p>
          <a:p>
            <a:pPr lvl="2">
              <a:lnSpc>
                <a:spcPct val="150000"/>
              </a:lnSpc>
              <a:defRPr/>
            </a:pPr>
            <a:r>
              <a:rPr lang="zh-CN" altLang="en-US" sz="1800" dirty="0" smtClean="0"/>
              <a:t>信息</a:t>
            </a:r>
            <a:r>
              <a:rPr lang="zh-CN" altLang="en-US" sz="1800" dirty="0"/>
              <a:t>增益的计算比较</a:t>
            </a:r>
            <a:r>
              <a:rPr lang="zh-CN" altLang="en-US" sz="1800" dirty="0">
                <a:solidFill>
                  <a:srgbClr val="FF0000"/>
                </a:solidFill>
              </a:rPr>
              <a:t>依赖于特征数目比较多的</a:t>
            </a:r>
            <a:r>
              <a:rPr lang="zh-CN" altLang="en-US" sz="1800" dirty="0" smtClean="0">
                <a:solidFill>
                  <a:srgbClr val="FF0000"/>
                </a:solidFill>
              </a:rPr>
              <a:t>特征</a:t>
            </a:r>
            <a:endParaRPr lang="zh-CN" altLang="en-US" sz="1800" dirty="0" smtClean="0"/>
          </a:p>
          <a:p>
            <a:pPr lvl="3">
              <a:lnSpc>
                <a:spcPct val="150000"/>
              </a:lnSpc>
              <a:defRPr/>
            </a:pPr>
            <a:r>
              <a:rPr lang="zh-CN" altLang="en-US" sz="1800" dirty="0" smtClean="0">
                <a:solidFill>
                  <a:schemeClr val="tx1"/>
                </a:solidFill>
              </a:rPr>
              <a:t>取值</a:t>
            </a:r>
            <a:r>
              <a:rPr lang="zh-CN" altLang="en-US" sz="1800" dirty="0" smtClean="0">
                <a:solidFill>
                  <a:srgbClr val="FF0000"/>
                </a:solidFill>
              </a:rPr>
              <a:t>较多的特征</a:t>
            </a:r>
            <a:r>
              <a:rPr lang="zh-CN" altLang="en-US" sz="1800" dirty="0" smtClean="0">
                <a:solidFill>
                  <a:schemeClr val="tx1"/>
                </a:solidFill>
              </a:rPr>
              <a:t>会将数据集分成更多的子集。</a:t>
            </a:r>
            <a:endParaRPr lang="zh-CN" altLang="en-US" sz="1800" dirty="0" smtClean="0">
              <a:solidFill>
                <a:schemeClr val="tx1"/>
              </a:solidFill>
            </a:endParaRPr>
          </a:p>
          <a:p>
            <a:pPr lvl="3">
              <a:lnSpc>
                <a:spcPct val="150000"/>
              </a:lnSpc>
              <a:defRPr/>
            </a:pPr>
            <a:r>
              <a:rPr lang="en-US" altLang="zh-CN" sz="1800" dirty="0" smtClean="0">
                <a:solidFill>
                  <a:schemeClr val="tx1"/>
                </a:solidFill>
              </a:rPr>
              <a:t>如果每个子集的熵较低（即子集内部较纯），则这些子集的加权平均熵也会较低。</a:t>
            </a:r>
            <a:endParaRPr lang="en-US" altLang="zh-CN" sz="1800" dirty="0" smtClean="0">
              <a:solidFill>
                <a:schemeClr val="tx1"/>
              </a:solidFill>
            </a:endParaRPr>
          </a:p>
          <a:p>
            <a:pPr lvl="3">
              <a:lnSpc>
                <a:spcPct val="150000"/>
              </a:lnSpc>
              <a:defRPr/>
            </a:pPr>
            <a:r>
              <a:rPr lang="en-US" altLang="zh-CN" sz="1800" dirty="0" smtClean="0">
                <a:solidFill>
                  <a:schemeClr val="tx1"/>
                </a:solidFill>
              </a:rPr>
              <a:t>因此，熵的减少量（即信息增益）会更大。</a:t>
            </a:r>
            <a:endParaRPr lang="en-US" altLang="zh-CN" sz="1800" dirty="0" smtClean="0">
              <a:solidFill>
                <a:schemeClr val="tx1"/>
              </a:solidFill>
            </a:endParaRPr>
          </a:p>
          <a:p>
            <a:pPr lvl="2">
              <a:lnSpc>
                <a:spcPct val="150000"/>
              </a:lnSpc>
              <a:defRPr/>
            </a:pPr>
            <a:r>
              <a:rPr lang="en-US" altLang="zh-CN" sz="1800" dirty="0">
                <a:solidFill>
                  <a:schemeClr val="tx1"/>
                </a:solidFill>
              </a:rPr>
              <a:t>ID3</a:t>
            </a:r>
            <a:r>
              <a:rPr lang="zh-CN" altLang="en-US" sz="1800" dirty="0">
                <a:solidFill>
                  <a:srgbClr val="FF0000"/>
                </a:solidFill>
              </a:rPr>
              <a:t>无法处理连续型</a:t>
            </a:r>
            <a:r>
              <a:rPr lang="zh-CN" altLang="en-US" sz="1800" dirty="0" smtClean="0">
                <a:solidFill>
                  <a:srgbClr val="FF0000"/>
                </a:solidFill>
              </a:rPr>
              <a:t>变量</a:t>
            </a:r>
            <a:endParaRPr lang="zh-CN" altLang="en-US" sz="1800" dirty="0" smtClean="0">
              <a:solidFill>
                <a:schemeClr val="tx1"/>
              </a:solidFill>
            </a:endParaRPr>
          </a:p>
          <a:p>
            <a:pPr lvl="3">
              <a:lnSpc>
                <a:spcPct val="150000"/>
              </a:lnSpc>
              <a:defRPr/>
            </a:pPr>
            <a:r>
              <a:rPr lang="zh-CN" altLang="en-US" sz="1800" dirty="0">
                <a:solidFill>
                  <a:schemeClr val="tx1"/>
                </a:solidFill>
              </a:rPr>
              <a:t>特征</a:t>
            </a:r>
            <a:r>
              <a:rPr lang="zh-CN" altLang="en-US" sz="1800" dirty="0" smtClean="0">
                <a:solidFill>
                  <a:schemeClr val="tx1"/>
                </a:solidFill>
              </a:rPr>
              <a:t>数目无穷多</a:t>
            </a:r>
            <a:endParaRPr lang="zh-CN" altLang="en-US" sz="1800" dirty="0" smtClean="0">
              <a:solidFill>
                <a:schemeClr val="tx1"/>
              </a:solidFill>
            </a:endParaRPr>
          </a:p>
          <a:p>
            <a:pPr lvl="2">
              <a:lnSpc>
                <a:spcPct val="150000"/>
              </a:lnSpc>
              <a:defRPr/>
            </a:pPr>
            <a:r>
              <a:rPr lang="zh-CN" altLang="en-US" sz="1800" dirty="0" smtClean="0">
                <a:solidFill>
                  <a:srgbClr val="FF0000"/>
                </a:solidFill>
              </a:rPr>
              <a:t>计算复杂度较大</a:t>
            </a:r>
            <a:r>
              <a:rPr lang="zh-CN" altLang="en-US" sz="1800" dirty="0" smtClean="0">
                <a:solidFill>
                  <a:schemeClr val="tx1"/>
                </a:solidFill>
              </a:rPr>
              <a:t>（存在对数计算）</a:t>
            </a:r>
            <a:endParaRPr lang="zh-CN" altLang="en-US" sz="1800" dirty="0" smtClean="0">
              <a:solidFill>
                <a:schemeClr val="tx1"/>
              </a:solidFill>
            </a:endParaRPr>
          </a:p>
        </p:txBody>
      </p:sp>
      <p:sp>
        <p:nvSpPr>
          <p:cNvPr id="14339" name="标题 2"/>
          <p:cNvSpPr>
            <a:spLocks noGrp="1"/>
          </p:cNvSpPr>
          <p:nvPr>
            <p:ph type="title"/>
          </p:nvPr>
        </p:nvSpPr>
        <p:spPr/>
        <p:txBody>
          <a:bodyPr/>
          <a:lstStyle/>
          <a:p>
            <a:r>
              <a:rPr lang="en-US" altLang="zh-CN" b="0" dirty="0" smtClean="0">
                <a:sym typeface="+mn-ea"/>
              </a:rPr>
              <a:t>ID3</a:t>
            </a:r>
            <a:r>
              <a:rPr lang="zh-CN" altLang="en-US" b="0" dirty="0" smtClean="0">
                <a:sym typeface="+mn-ea"/>
              </a:rPr>
              <a:t>算法</a:t>
            </a:r>
            <a:endParaRPr lang="zh-CN" altLang="en-US" dirty="0" smtClean="0"/>
          </a:p>
        </p:txBody>
      </p:sp>
      <p:sp>
        <p:nvSpPr>
          <p:cNvPr id="3" name="文本框 2"/>
          <p:cNvSpPr txBox="1"/>
          <p:nvPr/>
        </p:nvSpPr>
        <p:spPr>
          <a:xfrm>
            <a:off x="8831580" y="5321300"/>
            <a:ext cx="1362710" cy="368300"/>
          </a:xfrm>
          <a:prstGeom prst="rect">
            <a:avLst/>
          </a:prstGeom>
          <a:noFill/>
        </p:spPr>
        <p:txBody>
          <a:bodyPr wrap="square" rtlCol="0">
            <a:spAutoFit/>
          </a:bodyPr>
          <a:p>
            <a:r>
              <a:rPr lang="zh-CN" altLang="en-US" b="1">
                <a:solidFill>
                  <a:srgbClr val="FF0000"/>
                </a:solidFill>
                <a:latin typeface="楷体" panose="02010609060101010101" charset="-122"/>
                <a:ea typeface="楷体" panose="02010609060101010101" charset="-122"/>
              </a:rPr>
              <a:t>完成案例一</a:t>
            </a:r>
            <a:endParaRPr lang="zh-CN" altLang="en-US" b="1">
              <a:solidFill>
                <a:srgbClr val="FF0000"/>
              </a:solidFill>
              <a:latin typeface="楷体" panose="02010609060101010101" charset="-122"/>
              <a:ea typeface="楷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custDataLst>
              <p:tags r:id="rId1"/>
            </p:custDataLst>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custDataLst>
              <p:tags r:id="rId2"/>
            </p:custDataLst>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custDataLst>
              <p:tags r:id="rId3"/>
            </p:custDataLst>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custDataLst>
              <p:tags r:id="rId4"/>
            </p:custDataLst>
          </p:nvPr>
        </p:nvSpPr>
        <p:spPr bwMode="auto">
          <a:xfrm>
            <a:off x="3618065" y="2612017"/>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sym typeface="微软雅黑" panose="020B0503020204020204" pitchFamily="34" charset="-122"/>
              </a:rPr>
              <a:t>C4.5算法</a:t>
            </a:r>
            <a:endParaRPr lang="zh-CN" altLang="en-US" sz="2200" smtClean="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17"/>
          <p:cNvSpPr>
            <a:spLocks noChangeArrowheads="1"/>
          </p:cNvSpPr>
          <p:nvPr>
            <p:custDataLst>
              <p:tags r:id="rId5"/>
            </p:custDataLst>
          </p:nvPr>
        </p:nvSpPr>
        <p:spPr bwMode="auto">
          <a:xfrm>
            <a:off x="3618065" y="3610337"/>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en-US" altLang="zh-CN"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CART</a:t>
            </a: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算法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custDataLst>
              <p:tags r:id="rId6"/>
            </p:custDataLst>
          </p:nvPr>
        </p:nvSpPr>
        <p:spPr bwMode="auto">
          <a:xfrm>
            <a:off x="3618065" y="4624792"/>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rPr>
              <a:t>决策树案例</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p:txBody>
          <a:bodyPr/>
          <a:lstStyle/>
          <a:p>
            <a:r>
              <a:rPr lang="zh-CN" altLang="en-US" smtClean="0"/>
              <a:t>目录</a:t>
            </a:r>
            <a:endParaRPr lang="zh-CN" altLang="en-US" smtClean="0"/>
          </a:p>
        </p:txBody>
      </p:sp>
      <p:sp>
        <p:nvSpPr>
          <p:cNvPr id="13" name="AutoShape 17"/>
          <p:cNvSpPr>
            <a:spLocks noChangeArrowheads="1"/>
          </p:cNvSpPr>
          <p:nvPr>
            <p:custDataLst>
              <p:tags r:id="rId7"/>
            </p:custDataLst>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ID3算法</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custDataLst>
              <p:tags r:id="rId8"/>
            </p:custDataLst>
          </p:nvPr>
        </p:nvSpPr>
        <p:spPr bwMode="auto">
          <a:xfrm>
            <a:off x="2576481" y="2684017"/>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custDataLst>
              <p:tags r:id="rId9"/>
            </p:custDataLst>
          </p:nvPr>
        </p:nvSpPr>
        <p:spPr bwMode="auto">
          <a:xfrm>
            <a:off x="2576481" y="3682337"/>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custDataLst>
              <p:tags r:id="rId10"/>
            </p:custDataLst>
          </p:nvPr>
        </p:nvSpPr>
        <p:spPr bwMode="auto">
          <a:xfrm>
            <a:off x="2576481" y="4704743"/>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86080" y="1233805"/>
                <a:ext cx="11396345" cy="3518535"/>
              </a:xfrm>
            </p:spPr>
            <p:txBody>
              <a:bodyPr/>
              <a:lstStyle/>
              <a:p>
                <a:pPr lvl="0">
                  <a:lnSpc>
                    <a:spcPct val="150000"/>
                  </a:lnSpc>
                  <a:buFont typeface="Arial" panose="020B0604020202020204" pitchFamily="34" charset="0"/>
                  <a:buChar char="•"/>
                  <a:defRPr/>
                </a:pPr>
                <a:r>
                  <a:rPr lang="zh-CN" altLang="en-US" b="0" dirty="0" smtClean="0">
                    <a:solidFill>
                      <a:srgbClr val="FF0000"/>
                    </a:solidFill>
                  </a:rPr>
                  <a:t>属性熵</a:t>
                </a:r>
                <a:r>
                  <a:rPr lang="zh-CN" altLang="en-US" b="0" dirty="0" smtClean="0"/>
                  <a:t>（每个条件自身的熵）：</a:t>
                </a:r>
                <a:endParaRPr lang="en-US" altLang="zh-CN" b="0" dirty="0" smtClean="0"/>
              </a:p>
              <a:p>
                <a:pPr lvl="1">
                  <a:buFont typeface="Arial" panose="020B0604020202020204" pitchFamily="34" charset="0"/>
                  <a:buChar char="•"/>
                  <a:defRPr/>
                </a:pPr>
                <a14:m>
                  <m:oMath xmlns:m="http://schemas.openxmlformats.org/officeDocument/2006/math">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风力</m:t>
                        </m:r>
                      </m:e>
                    </m:d>
                    <m:r>
                      <a:rPr lang="en-US" altLang="zh-CN" sz="1800" i="1">
                        <a:latin typeface="Cambria Math" panose="02040503050406030204" pitchFamily="18" charset="0"/>
                      </a:rPr>
                      <m:t>=</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无风</m:t>
                            </m:r>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smtClean="0">
                                    <a:latin typeface="Cambria Math" panose="02040503050406030204" pitchFamily="18" charset="0"/>
                                  </a:rPr>
                                  <m:t>无</m:t>
                                </m:r>
                                <m:r>
                                  <a:rPr lang="zh-CN" altLang="en-US" sz="1800" i="1">
                                    <a:latin typeface="Cambria Math" panose="02040503050406030204" pitchFamily="18" charset="0"/>
                                  </a:rPr>
                                  <m:t>风</m:t>
                                </m:r>
                              </m:e>
                            </m:d>
                          </m:e>
                        </m:func>
                        <m:r>
                          <a:rPr lang="en-US" altLang="zh-CN" sz="1800" b="0" i="1" smtClean="0">
                            <a:latin typeface="Cambria Math" panose="02040503050406030204" pitchFamily="18" charset="0"/>
                          </a:rPr>
                          <m:t>+</m:t>
                        </m:r>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微风</m:t>
                            </m:r>
                          </m:e>
                        </m:d>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微风</m:t>
                                </m:r>
                              </m:e>
                            </m:d>
                          </m:e>
                        </m:func>
                        <m:r>
                          <a:rPr lang="en-US" altLang="zh-CN" sz="1800" b="0" i="1" smtClean="0">
                            <a:latin typeface="Cambria Math" panose="02040503050406030204" pitchFamily="18" charset="0"/>
                          </a:rPr>
                          <m:t>+</m:t>
                        </m:r>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smtClean="0">
                                <a:latin typeface="Cambria Math" panose="02040503050406030204" pitchFamily="18" charset="0"/>
                              </a:rPr>
                              <m:t>大</m:t>
                            </m:r>
                            <m:r>
                              <a:rPr lang="zh-CN" altLang="en-US" sz="1800" i="1">
                                <a:latin typeface="Cambria Math" panose="02040503050406030204" pitchFamily="18" charset="0"/>
                              </a:rPr>
                              <m:t>风</m:t>
                            </m:r>
                          </m:e>
                        </m:d>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大风</m:t>
                                </m:r>
                              </m:e>
                            </m:d>
                          </m:e>
                        </m:func>
                      </m:e>
                    </m:d>
                  </m:oMath>
                </a14:m>
                <a:endParaRPr lang="zh-CN" altLang="en-US" sz="1800" i="1">
                  <a:latin typeface="Cambria Math" panose="02040503050406030204" pitchFamily="18" charset="0"/>
                </a:endParaRPr>
              </a:p>
              <a:p>
                <a:pPr marL="484505" lvl="1" indent="0">
                  <a:buNone/>
                  <a:defRPr/>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rPr>
                        <m:t>                      =</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3</m:t>
                              </m:r>
                            </m:den>
                          </m:f>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3</m:t>
                                  </m:r>
                                </m:den>
                              </m:f>
                            </m:e>
                          </m:func>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5</m:t>
                              </m:r>
                            </m:num>
                            <m:den>
                              <m:r>
                                <a:rPr lang="en-US" altLang="zh-CN" sz="1800" b="0" i="1" smtClean="0">
                                  <a:latin typeface="Cambria Math" panose="02040503050406030204" pitchFamily="18" charset="0"/>
                                </a:rPr>
                                <m:t>12</m:t>
                              </m:r>
                            </m:den>
                          </m:f>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5</m:t>
                                  </m:r>
                                </m:num>
                                <m:den>
                                  <m:r>
                                    <a:rPr lang="en-US" altLang="zh-CN" sz="1800" b="0" i="1" smtClean="0">
                                      <a:latin typeface="Cambria Math" panose="02040503050406030204" pitchFamily="18" charset="0"/>
                                    </a:rPr>
                                    <m:t>12</m:t>
                                  </m:r>
                                </m:den>
                              </m:f>
                            </m:e>
                          </m:func>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b="0" i="1" smtClean="0">
                                  <a:latin typeface="Cambria Math" panose="02040503050406030204" pitchFamily="18" charset="0"/>
                                </a:rPr>
                                <m:t>4</m:t>
                              </m:r>
                            </m:den>
                          </m:f>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b="0" i="1" smtClean="0">
                                      <a:latin typeface="Cambria Math" panose="02040503050406030204" pitchFamily="18" charset="0"/>
                                    </a:rPr>
                                    <m:t>4</m:t>
                                  </m:r>
                                </m:den>
                              </m:f>
                            </m:e>
                          </m:func>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55</m:t>
                      </m:r>
                    </m:oMath>
                  </m:oMathPara>
                </a14:m>
                <a:endParaRPr lang="en-US" altLang="zh-CN" sz="1800" b="0" dirty="0" smtClean="0"/>
              </a:p>
              <a:p>
                <a:pPr lvl="0">
                  <a:lnSpc>
                    <a:spcPct val="150000"/>
                  </a:lnSpc>
                  <a:buFont typeface="Arial" panose="020B0604020202020204" pitchFamily="34" charset="0"/>
                  <a:buChar char="•"/>
                  <a:defRPr/>
                </a:pPr>
                <a:r>
                  <a:rPr lang="zh-CN" altLang="en-US" sz="1800" dirty="0" smtClean="0">
                    <a:solidFill>
                      <a:srgbClr val="FF0000"/>
                    </a:solidFill>
                  </a:rPr>
                  <a:t>特征分类越多，属性熵越大</a:t>
                </a:r>
                <a:endParaRPr lang="zh-CN" altLang="en-US" sz="1800" dirty="0" smtClean="0">
                  <a:solidFill>
                    <a:srgbClr val="FF0000"/>
                  </a:solidFill>
                </a:endParaRPr>
              </a:p>
              <a:p>
                <a:pPr lvl="1">
                  <a:lnSpc>
                    <a:spcPct val="150000"/>
                  </a:lnSpc>
                  <a:buFont typeface="Arial" panose="020B0604020202020204" pitchFamily="34" charset="0"/>
                  <a:buChar char="•"/>
                  <a:defRPr/>
                </a:pPr>
                <a:r>
                  <a:rPr lang="zh-CN" altLang="en-US" sz="1800" dirty="0" smtClean="0"/>
                  <a:t>信息</a:t>
                </a:r>
                <a:r>
                  <a:rPr lang="en-US" altLang="zh-CN" sz="1800" dirty="0" smtClean="0"/>
                  <a:t>熵的公式中</a:t>
                </a:r>
                <a:r>
                  <a:rPr lang="zh-CN" altLang="en-US" sz="1800" dirty="0" smtClean="0"/>
                  <a:t>，特征分类越多，概率越小，熵越大</a:t>
                </a:r>
                <a:endParaRPr lang="zh-CN" altLang="en-US" sz="1800" dirty="0" smtClean="0"/>
              </a:p>
              <a:p>
                <a:pPr marL="509905" lvl="1" indent="0">
                  <a:lnSpc>
                    <a:spcPct val="150000"/>
                  </a:lnSpc>
                  <a:buNone/>
                  <a:defRPr/>
                </a:pPr>
                <a:r>
                  <a:rPr lang="en-US" altLang="zh-CN" sz="1800" smtClean="0">
                    <a:latin typeface="Cambria Math" panose="02040503050406030204" pitchFamily="18" charset="0"/>
                  </a:rPr>
                  <a:t>          </a:t>
                </a:r>
                <a14:m>
                  <m:oMath xmlns:m="http://schemas.openxmlformats.org/officeDocument/2006/math">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𝑈</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e>
                        </m:func>
                      </m:e>
                    </m:d>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𝑛</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e>
                        </m:func>
                      </m:e>
                    </m:nary>
                  </m:oMath>
                </a14:m>
                <a:endParaRPr lang="zh-CN" altLang="en-US" sz="1800" dirty="0" smtClean="0"/>
              </a:p>
              <a:p>
                <a:pPr lvl="2">
                  <a:lnSpc>
                    <a:spcPct val="150000"/>
                  </a:lnSpc>
                  <a:buFont typeface="Arial" panose="020B0604020202020204" pitchFamily="34" charset="0"/>
                  <a:buChar char="•"/>
                  <a:defRPr/>
                </a:pPr>
                <a:endParaRPr lang="en-US" altLang="zh-CN" sz="1800" dirty="0" smtClean="0"/>
              </a:p>
              <a:p>
                <a:pPr lvl="1">
                  <a:buFont typeface="Arial" panose="020B0604020202020204" pitchFamily="34" charset="0"/>
                  <a:buChar char="•"/>
                  <a:defRPr/>
                </a:pPr>
                <a:endParaRPr lang="en-US" altLang="zh-CN" sz="1800" b="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386080" y="1233805"/>
                <a:ext cx="11396345" cy="3518535"/>
              </a:xfrm>
              <a:blipFill rotWithShape="1">
                <a:blip r:embed="rId1"/>
                <a:stretch>
                  <a:fillRect b="-10016"/>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en-US" altLang="zh-CN" b="0" dirty="0" smtClean="0">
                <a:sym typeface="+mn-ea"/>
              </a:rPr>
              <a:t>C4.5</a:t>
            </a:r>
            <a:r>
              <a:rPr lang="zh-CN" altLang="en-US" b="0" dirty="0" smtClean="0">
                <a:sym typeface="+mn-ea"/>
              </a:rPr>
              <a:t>算法</a:t>
            </a:r>
            <a:endParaRPr lang="zh-CN" altLang="en-US" dirty="0" smtClean="0"/>
          </a:p>
        </p:txBody>
      </p:sp>
      <p:graphicFrame>
        <p:nvGraphicFramePr>
          <p:cNvPr id="5" name="表格 4"/>
          <p:cNvGraphicFramePr>
            <a:graphicFrameLocks noGrp="1"/>
          </p:cNvGraphicFramePr>
          <p:nvPr/>
        </p:nvGraphicFramePr>
        <p:xfrm>
          <a:off x="7284491" y="2603471"/>
          <a:ext cx="4697838" cy="2595880"/>
        </p:xfrm>
        <a:graphic>
          <a:graphicData uri="http://schemas.openxmlformats.org/drawingml/2006/table">
            <a:tbl>
              <a:tblPr firstRow="1" bandRow="1">
                <a:tableStyleId>{5C22544A-7EE6-4342-B048-85BDC9FD1C3A}</a:tableStyleId>
              </a:tblPr>
              <a:tblGrid>
                <a:gridCol w="1565946"/>
                <a:gridCol w="1565946"/>
                <a:gridCol w="1565946"/>
              </a:tblGrid>
              <a:tr h="370840">
                <a:tc gridSpan="3">
                  <a:txBody>
                    <a:bodyPr/>
                    <a:p>
                      <a:pPr algn="ctr"/>
                      <a:r>
                        <a:rPr lang="zh-CN" altLang="en-US" dirty="0" smtClean="0"/>
                        <a:t>风力情况</a:t>
                      </a:r>
                      <a:endParaRPr lang="zh-CN" altLang="en-US" dirty="0"/>
                    </a:p>
                  </a:txBody>
                  <a:tcPr/>
                </a:tc>
                <a:tc hMerge="1">
                  <a:tcPr/>
                </a:tc>
                <a:tc hMerge="1">
                  <a:tcPr/>
                </a:tc>
              </a:tr>
              <a:tr h="370840">
                <a:tc>
                  <a:txBody>
                    <a:bodyPr/>
                    <a:p>
                      <a:pPr algn="ctr"/>
                      <a:r>
                        <a:rPr lang="zh-CN" altLang="en-US" dirty="0" smtClean="0"/>
                        <a:t>无风</a:t>
                      </a:r>
                      <a:endParaRPr lang="zh-CN" altLang="en-US" dirty="0"/>
                    </a:p>
                  </a:txBody>
                  <a:tcPr/>
                </a:tc>
                <a:tc>
                  <a:txBody>
                    <a:bodyPr/>
                    <a:p>
                      <a:pPr algn="ctr"/>
                      <a:r>
                        <a:rPr lang="zh-CN" altLang="en-US" dirty="0" smtClean="0"/>
                        <a:t>微风</a:t>
                      </a:r>
                      <a:endParaRPr lang="zh-CN" altLang="en-US" dirty="0"/>
                    </a:p>
                  </a:txBody>
                  <a:tcPr/>
                </a:tc>
                <a:tc>
                  <a:txBody>
                    <a:bodyPr/>
                    <a:p>
                      <a:pPr algn="ctr"/>
                      <a:r>
                        <a:rPr lang="zh-CN" altLang="en-US" dirty="0" smtClean="0"/>
                        <a:t>大风</a:t>
                      </a:r>
                      <a:endParaRPr lang="zh-CN" altLang="en-US" dirty="0"/>
                    </a:p>
                  </a:txBody>
                  <a:tcPr/>
                </a:tc>
              </a:tr>
              <a:tr h="370840">
                <a:tc>
                  <a:txBody>
                    <a:bodyPr/>
                    <a:p>
                      <a:pPr algn="ctr"/>
                      <a:r>
                        <a:rPr lang="en-US" altLang="zh-CN" dirty="0" smtClean="0"/>
                        <a:t>yes</a:t>
                      </a:r>
                      <a:endParaRPr lang="zh-CN" altLang="en-US" dirty="0"/>
                    </a:p>
                  </a:txBody>
                  <a:tcPr/>
                </a:tc>
                <a:tc>
                  <a:txBody>
                    <a:bodyPr/>
                    <a:p>
                      <a:pPr algn="ctr"/>
                      <a:r>
                        <a:rPr lang="en-US" altLang="zh-CN" dirty="0" smtClean="0"/>
                        <a:t>yes</a:t>
                      </a:r>
                      <a:endParaRPr lang="zh-CN" altLang="en-US" dirty="0"/>
                    </a:p>
                  </a:txBody>
                  <a:tcPr/>
                </a:tc>
                <a:tc>
                  <a:txBody>
                    <a:bodyPr/>
                    <a:p>
                      <a:pPr algn="ctr"/>
                      <a:r>
                        <a:rPr lang="en-US" altLang="zh-CN" dirty="0" smtClean="0"/>
                        <a:t>yes</a:t>
                      </a:r>
                      <a:endParaRPr lang="zh-CN" altLang="en-US" dirty="0"/>
                    </a:p>
                  </a:txBody>
                  <a:tcPr/>
                </a:tc>
              </a:tr>
              <a:tr h="370840">
                <a:tc>
                  <a:txBody>
                    <a:bodyPr/>
                    <a:p>
                      <a:pPr algn="ctr"/>
                      <a:r>
                        <a:rPr lang="en-US" altLang="zh-CN" dirty="0" smtClean="0"/>
                        <a:t>yes</a:t>
                      </a:r>
                      <a:endParaRPr lang="zh-CN" altLang="en-US" dirty="0"/>
                    </a:p>
                  </a:txBody>
                  <a:tcPr/>
                </a:tc>
                <a:tc>
                  <a:txBody>
                    <a:bodyPr/>
                    <a:p>
                      <a:pPr algn="ctr"/>
                      <a:r>
                        <a:rPr lang="en-US" altLang="zh-CN" dirty="0" smtClean="0"/>
                        <a:t>yes</a:t>
                      </a:r>
                      <a:endParaRPr lang="zh-CN" altLang="en-US" dirty="0"/>
                    </a:p>
                  </a:txBody>
                  <a:tcPr/>
                </a:tc>
                <a:tc>
                  <a:txBody>
                    <a:bodyPr/>
                    <a:p>
                      <a:pPr algn="ctr"/>
                      <a:r>
                        <a:rPr lang="en-US" altLang="zh-CN" dirty="0" smtClean="0"/>
                        <a:t>no</a:t>
                      </a:r>
                      <a:endParaRPr lang="zh-CN" altLang="en-US" dirty="0"/>
                    </a:p>
                  </a:txBody>
                  <a:tcPr/>
                </a:tc>
              </a:tr>
              <a:tr h="370840">
                <a:tc>
                  <a:txBody>
                    <a:bodyPr/>
                    <a:p>
                      <a:pPr algn="ctr"/>
                      <a:r>
                        <a:rPr lang="en-US" altLang="zh-CN" dirty="0" smtClean="0"/>
                        <a:t>yes</a:t>
                      </a:r>
                      <a:endParaRPr lang="zh-CN" altLang="en-US" dirty="0"/>
                    </a:p>
                  </a:txBody>
                  <a:tcPr/>
                </a:tc>
                <a:tc>
                  <a:txBody>
                    <a:bodyPr/>
                    <a:p>
                      <a:pPr algn="ctr"/>
                      <a:r>
                        <a:rPr lang="en-US" altLang="zh-CN" dirty="0" smtClean="0"/>
                        <a:t>yes</a:t>
                      </a:r>
                      <a:endParaRPr lang="zh-CN" altLang="en-US" dirty="0"/>
                    </a:p>
                  </a:txBody>
                  <a:tcPr/>
                </a:tc>
                <a:tc>
                  <a:txBody>
                    <a:bodyPr/>
                    <a:p>
                      <a:pPr algn="ctr"/>
                      <a:r>
                        <a:rPr lang="en-US" altLang="zh-CN" dirty="0" smtClean="0"/>
                        <a:t>no</a:t>
                      </a:r>
                      <a:endParaRPr lang="zh-CN" altLang="en-US" dirty="0"/>
                    </a:p>
                  </a:txBody>
                  <a:tcPr/>
                </a:tc>
              </a:tr>
              <a:tr h="370840">
                <a:tc>
                  <a:txBody>
                    <a:bodyPr/>
                    <a:p>
                      <a:pPr algn="ctr"/>
                      <a:r>
                        <a:rPr lang="en-US" altLang="zh-CN" dirty="0" smtClean="0"/>
                        <a:t>no</a:t>
                      </a:r>
                      <a:endParaRPr lang="zh-CN" altLang="en-US" dirty="0"/>
                    </a:p>
                  </a:txBody>
                  <a:tcPr/>
                </a:tc>
                <a:tc>
                  <a:txBody>
                    <a:bodyPr/>
                    <a:p>
                      <a:pPr algn="ctr"/>
                      <a:r>
                        <a:rPr lang="en-US" altLang="zh-CN" dirty="0" smtClean="0"/>
                        <a:t>yes</a:t>
                      </a:r>
                      <a:endParaRPr lang="zh-CN" altLang="en-US" dirty="0"/>
                    </a:p>
                  </a:txBody>
                  <a:tcPr/>
                </a:tc>
                <a:tc>
                  <a:txBody>
                    <a:bodyPr/>
                    <a:p>
                      <a:pPr algn="ctr"/>
                      <a:endParaRPr lang="zh-CN" altLang="en-US" dirty="0"/>
                    </a:p>
                  </a:txBody>
                  <a:tcPr/>
                </a:tc>
              </a:tr>
              <a:tr h="370840">
                <a:tc>
                  <a:txBody>
                    <a:bodyPr/>
                    <a:p>
                      <a:pPr algn="ctr"/>
                      <a:endParaRPr lang="zh-CN" altLang="en-US"/>
                    </a:p>
                  </a:txBody>
                  <a:tcPr/>
                </a:tc>
                <a:tc>
                  <a:txBody>
                    <a:bodyPr/>
                    <a:p>
                      <a:pPr algn="ctr"/>
                      <a:r>
                        <a:rPr lang="en-US" altLang="zh-CN" dirty="0" smtClean="0"/>
                        <a:t>no</a:t>
                      </a:r>
                      <a:endParaRPr lang="zh-CN" altLang="en-US" dirty="0"/>
                    </a:p>
                  </a:txBody>
                  <a:tcPr/>
                </a:tc>
                <a:tc>
                  <a:txBody>
                    <a:bodyPr/>
                    <a:p>
                      <a:pPr algn="ctr"/>
                      <a:endParaRPr lang="zh-CN" alt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86285" y="1231943"/>
                <a:ext cx="11396225" cy="4880757"/>
              </a:xfrm>
            </p:spPr>
            <p:txBody>
              <a:bodyPr/>
              <a:lstStyle/>
              <a:p>
                <a:pPr lvl="0">
                  <a:lnSpc>
                    <a:spcPct val="150000"/>
                  </a:lnSpc>
                  <a:buFont typeface="Wingdings" panose="05000000000000000000" charset="0"/>
                  <a:buChar char="Ø"/>
                  <a:defRPr/>
                </a:pPr>
                <a:r>
                  <a:rPr lang="zh-CN" altLang="en-US" sz="1800" dirty="0" smtClean="0"/>
                  <a:t>信息增益率：信息增益率</a:t>
                </a:r>
                <a:r>
                  <a:rPr lang="en-US" altLang="zh-CN" sz="1800" dirty="0" smtClean="0"/>
                  <a:t> </a:t>
                </a:r>
                <a:r>
                  <a:rPr lang="zh-CN" altLang="en-US" sz="1800" dirty="0" smtClean="0"/>
                  <a:t>= </a:t>
                </a:r>
                <a:r>
                  <a:rPr lang="en-US" altLang="zh-CN" sz="1800" dirty="0" smtClean="0"/>
                  <a:t> </a:t>
                </a:r>
                <a:r>
                  <a:rPr lang="en-US" altLang="zh-CN" dirty="0" smtClean="0">
                    <a:latin typeface="Cambria Math" panose="02040503050406030204" pitchFamily="18" charset="0"/>
                    <a:sym typeface="+mn-ea"/>
                  </a:rPr>
                  <a:t>信息增益</a:t>
                </a:r>
                <a:r>
                  <a:rPr lang="en-US" altLang="zh-CN" sz="1800" b="0" i="0" dirty="0" smtClean="0">
                    <a:latin typeface="Cambria Math" panose="02040503050406030204" pitchFamily="18" charset="0"/>
                  </a:rPr>
                  <a:t> / </a:t>
                </a:r>
                <a:r>
                  <a:rPr lang="en-US" altLang="zh-CN" dirty="0" smtClean="0">
                    <a:latin typeface="Cambria Math" panose="02040503050406030204" pitchFamily="18" charset="0"/>
                    <a:sym typeface="+mn-ea"/>
                  </a:rPr>
                  <a:t>特征熵</a:t>
                </a:r>
                <a:endParaRPr lang="en-US" altLang="zh-CN" sz="1800" b="0" i="0" dirty="0" smtClean="0">
                  <a:latin typeface="Cambria Math" panose="02040503050406030204" pitchFamily="18" charset="0"/>
                </a:endParaRPr>
              </a:p>
              <a:p>
                <a:pPr lvl="2">
                  <a:lnSpc>
                    <a:spcPct val="150000"/>
                  </a:lnSpc>
                  <a:defRPr/>
                </a:pPr>
                <a14:m>
                  <m:oMath xmlns:m="http://schemas.openxmlformats.org/officeDocument/2006/math">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I</m:t>
                        </m:r>
                      </m:e>
                      <m:sub>
                        <m:r>
                          <a:rPr lang="zh-CN" altLang="en-US" sz="1800" i="1">
                            <a:latin typeface="Cambria Math" panose="02040503050406030204" pitchFamily="18" charset="0"/>
                          </a:rPr>
                          <m:t>风力</m:t>
                        </m:r>
                      </m:sub>
                    </m:sSub>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zh-CN" altLang="en-US" sz="1800" i="1">
                            <a:latin typeface="Cambria Math" panose="02040503050406030204" pitchFamily="18" charset="0"/>
                          </a:rPr>
                          <m:t>风力</m:t>
                        </m:r>
                      </m:sub>
                    </m:sSub>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赖床</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风力</m:t>
                        </m:r>
                      </m:e>
                    </m:d>
                  </m:oMath>
                </a14:m>
                <a:endParaRPr lang="en-US" altLang="zh-CN" sz="1800" b="0" dirty="0" smtClean="0"/>
              </a:p>
              <a:p>
                <a:pPr lvl="2">
                  <a:lnSpc>
                    <a:spcPct val="150000"/>
                  </a:lnSpc>
                  <a:defRPr/>
                </a:pPr>
                <a:r>
                  <a:rPr lang="zh-CN" altLang="en-US" sz="1800" dirty="0"/>
                  <a:t>相比</a:t>
                </a:r>
                <a:r>
                  <a:rPr lang="zh-CN" altLang="en-US" sz="1800" dirty="0" smtClean="0"/>
                  <a:t>于</a:t>
                </a:r>
                <a:r>
                  <a:rPr lang="en-US" altLang="zh-CN" sz="1800" dirty="0" smtClean="0"/>
                  <a:t>ID3</a:t>
                </a:r>
                <a:r>
                  <a:rPr lang="zh-CN" altLang="en-US" sz="1800" dirty="0" smtClean="0"/>
                  <a:t>，</a:t>
                </a:r>
                <a:r>
                  <a:rPr lang="en-US" altLang="zh-CN" sz="1800" dirty="0" smtClean="0"/>
                  <a:t>C4.5</a:t>
                </a:r>
                <a:r>
                  <a:rPr lang="zh-CN" altLang="en-US" sz="1800" dirty="0" smtClean="0"/>
                  <a:t>采用信息增益率来衡量条件的重要性</a:t>
                </a:r>
                <a:endParaRPr lang="en-US" altLang="zh-CN" sz="1800" b="0" dirty="0" smtClean="0"/>
              </a:p>
              <a:p>
                <a:pPr>
                  <a:lnSpc>
                    <a:spcPct val="150000"/>
                  </a:lnSpc>
                  <a:buFont typeface="Wingdings" panose="05000000000000000000" pitchFamily="2" charset="2"/>
                  <a:buChar char="Ø"/>
                  <a:defRPr/>
                </a:pPr>
                <a:r>
                  <a:rPr lang="zh-CN" altLang="en-US" b="0" dirty="0" smtClean="0"/>
                  <a:t>优点：改进了</a:t>
                </a:r>
                <a:r>
                  <a:rPr lang="en-US" altLang="zh-CN" b="0" dirty="0" smtClean="0"/>
                  <a:t>ID3</a:t>
                </a:r>
                <a:r>
                  <a:rPr lang="zh-CN" altLang="en-US" dirty="0"/>
                  <a:t>，</a:t>
                </a:r>
                <a:r>
                  <a:rPr lang="zh-CN" altLang="en-US" b="0" dirty="0"/>
                  <a:t>弱化了</a:t>
                </a:r>
                <a:r>
                  <a:rPr lang="zh-CN" altLang="en-US" b="0" dirty="0" smtClean="0"/>
                  <a:t>主观性偏向</a:t>
                </a:r>
                <a:r>
                  <a:rPr lang="zh-CN" altLang="en-US" b="0" dirty="0"/>
                  <a:t>子</a:t>
                </a:r>
                <a:r>
                  <a:rPr lang="zh-CN" altLang="en-US" b="0" dirty="0" smtClean="0"/>
                  <a:t>类较多</a:t>
                </a:r>
                <a:r>
                  <a:rPr lang="zh-CN" altLang="en-US" b="0" dirty="0"/>
                  <a:t>的</a:t>
                </a:r>
                <a:r>
                  <a:rPr lang="zh-CN" altLang="en-US" b="0" dirty="0" smtClean="0"/>
                  <a:t>特征。因为</a:t>
                </a:r>
                <a:endParaRPr lang="zh-CN" altLang="en-US" b="0" dirty="0" smtClean="0"/>
              </a:p>
              <a:p>
                <a:pPr marL="0" indent="0">
                  <a:lnSpc>
                    <a:spcPct val="150000"/>
                  </a:lnSpc>
                  <a:buFont typeface="Wingdings" panose="05000000000000000000" pitchFamily="2" charset="2"/>
                  <a:buNone/>
                  <a:defRPr/>
                </a:pPr>
                <a:r>
                  <a:rPr lang="zh-CN" altLang="en-US" b="0" dirty="0" smtClean="0"/>
                  <a:t>特征熵衡量的是该特征取值的多样性，如果特征的取值越多，其</a:t>
                </a:r>
                <a:endParaRPr lang="zh-CN" altLang="en-US" b="0" dirty="0" smtClean="0"/>
              </a:p>
              <a:p>
                <a:pPr marL="0" indent="0">
                  <a:lnSpc>
                    <a:spcPct val="150000"/>
                  </a:lnSpc>
                  <a:buFont typeface="Wingdings" panose="05000000000000000000" pitchFamily="2" charset="2"/>
                  <a:buNone/>
                  <a:defRPr/>
                </a:pPr>
                <a:r>
                  <a:rPr lang="zh-CN" altLang="en-US" b="0" dirty="0" smtClean="0"/>
                  <a:t>熵就越大。因此，信息增益率在计算时，会平衡特征取值的数量</a:t>
                </a:r>
                <a:endParaRPr lang="zh-CN" altLang="en-US" b="0" dirty="0" smtClean="0"/>
              </a:p>
              <a:p>
                <a:pPr marL="0" indent="0">
                  <a:lnSpc>
                    <a:spcPct val="150000"/>
                  </a:lnSpc>
                  <a:buFont typeface="Wingdings" panose="05000000000000000000" pitchFamily="2" charset="2"/>
                  <a:buNone/>
                  <a:defRPr/>
                </a:pPr>
                <a:r>
                  <a:rPr lang="zh-CN" altLang="en-US" b="0" dirty="0" smtClean="0"/>
                  <a:t>，避免偏向取值过多的特征。</a:t>
                </a:r>
                <a:endParaRPr lang="zh-CN" altLang="en-US" b="0" dirty="0" smtClean="0"/>
              </a:p>
              <a:p>
                <a:pPr>
                  <a:lnSpc>
                    <a:spcPct val="150000"/>
                  </a:lnSpc>
                  <a:buFont typeface="Wingdings" panose="05000000000000000000" pitchFamily="2" charset="2"/>
                  <a:buChar char="Ø"/>
                  <a:defRPr/>
                </a:pPr>
                <a:r>
                  <a:rPr lang="zh-CN" altLang="en-US" b="0" dirty="0" smtClean="0"/>
                  <a:t>缺点：计算复杂度较大（</a:t>
                </a:r>
                <a:r>
                  <a:rPr lang="zh-CN" altLang="en-US" b="0" dirty="0" smtClean="0">
                    <a:solidFill>
                      <a:srgbClr val="FF0000"/>
                    </a:solidFill>
                  </a:rPr>
                  <a:t>存在对数计算</a:t>
                </a:r>
                <a:r>
                  <a:rPr lang="zh-CN" altLang="en-US" b="0" dirty="0" smtClean="0"/>
                  <a:t>）</a:t>
                </a:r>
                <a:endParaRPr lang="en-US" altLang="zh-CN" b="0" dirty="0" smtClean="0"/>
              </a:p>
              <a:p>
                <a:pPr lvl="1">
                  <a:buFont typeface="Arial" panose="020B0604020202020204" pitchFamily="34" charset="0"/>
                  <a:buChar char="•"/>
                  <a:defRPr/>
                </a:pPr>
                <a:endParaRPr lang="en-US" altLang="zh-CN" sz="1800" b="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386285" y="1231943"/>
                <a:ext cx="11396225" cy="4880757"/>
              </a:xfrm>
              <a:blipFill rotWithShape="1">
                <a:blip r:embed="rId1"/>
                <a:stretch>
                  <a:fillRect l="-2" t="-1" r="1" b="4"/>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en-US" altLang="zh-CN" dirty="0"/>
              <a:t>C4.5</a:t>
            </a:r>
            <a:r>
              <a:rPr lang="zh-CN" altLang="en-US" dirty="0"/>
              <a:t>算法</a:t>
            </a:r>
            <a:endParaRPr lang="zh-CN" altLang="en-US" dirty="0" smtClean="0"/>
          </a:p>
        </p:txBody>
      </p:sp>
      <p:pic>
        <p:nvPicPr>
          <p:cNvPr id="4" name="图片 3"/>
          <p:cNvPicPr>
            <a:picLocks noChangeAspect="1"/>
          </p:cNvPicPr>
          <p:nvPr/>
        </p:nvPicPr>
        <p:blipFill>
          <a:blip r:embed="rId2"/>
          <a:stretch>
            <a:fillRect/>
          </a:stretch>
        </p:blipFill>
        <p:spPr>
          <a:xfrm>
            <a:off x="7104307" y="3106455"/>
            <a:ext cx="4678203" cy="27021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6285" y="1231943"/>
            <a:ext cx="11396225" cy="4880757"/>
          </a:xfrm>
        </p:spPr>
        <p:txBody>
          <a:bodyPr/>
          <a:lstStyle/>
          <a:p>
            <a:pPr lvl="0">
              <a:lnSpc>
                <a:spcPct val="150000"/>
              </a:lnSpc>
              <a:buFont typeface="Wingdings" panose="05000000000000000000" charset="0"/>
              <a:buChar char="Ø"/>
              <a:defRPr/>
            </a:pPr>
            <a:r>
              <a:rPr lang="zh-CN" altLang="en-US" sz="1800" dirty="0" smtClean="0"/>
              <a:t>C4.5算法总体思路与ID3类似，都是通过构造决策树进行分类，其区别在于分支的处理，在分支属性的选取上，ID3算法使用信息增益作为度量，而C4.5算法引入了信息增益率作为度量</a:t>
            </a:r>
            <a:endParaRPr lang="zh-CN" altLang="en-US" sz="1800" dirty="0" smtClean="0"/>
          </a:p>
          <a:p>
            <a:pPr lvl="0">
              <a:lnSpc>
                <a:spcPct val="150000"/>
              </a:lnSpc>
              <a:buFont typeface="Wingdings" panose="05000000000000000000" charset="0"/>
              <a:buChar char="Ø"/>
              <a:defRPr/>
            </a:pPr>
            <a:endParaRPr lang="zh-CN" altLang="en-US" sz="1800" dirty="0" smtClean="0"/>
          </a:p>
          <a:p>
            <a:pPr marL="0" lvl="0" indent="0">
              <a:lnSpc>
                <a:spcPct val="150000"/>
              </a:lnSpc>
              <a:buFont typeface="Wingdings" panose="05000000000000000000" charset="0"/>
              <a:buNone/>
              <a:defRPr/>
            </a:pPr>
            <a:endParaRPr lang="zh-CN" altLang="en-US" sz="1800" dirty="0" smtClean="0"/>
          </a:p>
          <a:p>
            <a:pPr lvl="0">
              <a:lnSpc>
                <a:spcPct val="150000"/>
              </a:lnSpc>
              <a:buFont typeface="Wingdings" panose="05000000000000000000" charset="0"/>
              <a:buChar char="Ø"/>
              <a:defRPr/>
            </a:pPr>
            <a:r>
              <a:rPr lang="zh-CN" altLang="en-US" sz="1800" dirty="0" smtClean="0"/>
              <a:t>由信息增益率公式中可见，当v比较大时，信息增益率会明显降低，从而在一定程度上能够解决ID3算法存在的往往选择取值较多的分支属性的问题</a:t>
            </a:r>
            <a:endParaRPr lang="zh-CN" altLang="en-US" sz="1800" dirty="0" smtClean="0"/>
          </a:p>
        </p:txBody>
      </p:sp>
      <p:sp>
        <p:nvSpPr>
          <p:cNvPr id="14339" name="标题 2"/>
          <p:cNvSpPr>
            <a:spLocks noGrp="1"/>
          </p:cNvSpPr>
          <p:nvPr>
            <p:ph type="title"/>
          </p:nvPr>
        </p:nvSpPr>
        <p:spPr/>
        <p:txBody>
          <a:bodyPr/>
          <a:lstStyle/>
          <a:p>
            <a:r>
              <a:rPr lang="en-US" altLang="zh-CN" dirty="0"/>
              <a:t>C4.5</a:t>
            </a:r>
            <a:r>
              <a:rPr lang="zh-CN" altLang="en-US" dirty="0"/>
              <a:t>算法</a:t>
            </a:r>
            <a:endParaRPr lang="zh-CN" altLang="en-US" dirty="0" smtClean="0"/>
          </a:p>
        </p:txBody>
      </p:sp>
      <mc:AlternateContent xmlns:mc="http://schemas.openxmlformats.org/markup-compatibility/2006">
        <mc:Choice xmlns:a14="http://schemas.microsoft.com/office/drawing/2010/main" Requires="a14">
          <p:sp>
            <p:nvSpPr>
              <p:cNvPr id="3" name="矩形 2"/>
              <p:cNvSpPr/>
              <p:nvPr/>
            </p:nvSpPr>
            <p:spPr>
              <a:xfrm>
                <a:off x="3385789" y="2246315"/>
                <a:ext cx="4836221" cy="918713"/>
              </a:xfrm>
              <a:prstGeom prst="rect">
                <a:avLst/>
              </a:prstGeom>
            </p:spPr>
            <p:txBody>
              <a:bodyPr wrap="square">
                <a:spAutoFit/>
              </a:bodyPr>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G</m:t>
                      </m:r>
                      <m:r>
                        <m:rPr>
                          <m:sty m:val="p"/>
                        </m:rPr>
                        <a:rPr lang="zh-CN" altLang="en-US" i="0">
                          <a:latin typeface="Cambria Math" panose="02040503050406030204" pitchFamily="18" charset="0"/>
                        </a:rPr>
                        <m:t>ain</m:t>
                      </m:r>
                      <m:r>
                        <m:rPr>
                          <m:lit/>
                        </m:rPr>
                        <a:rPr lang="zh-CN" altLang="en-US" i="0">
                          <a:latin typeface="Cambria Math" panose="02040503050406030204" pitchFamily="18" charset="0"/>
                        </a:rPr>
                        <m:t>_</m:t>
                      </m:r>
                      <m:r>
                        <m:rPr>
                          <m:sty m:val="p"/>
                        </m:rPr>
                        <a:rPr lang="zh-CN" altLang="en-US" i="0">
                          <a:latin typeface="Cambria Math" panose="02040503050406030204" pitchFamily="18" charset="0"/>
                        </a:rPr>
                        <m:t>ratio</m:t>
                      </m:r>
                      <m:r>
                        <a:rPr lang="zh-CN" altLang="en-US" i="0">
                          <a:latin typeface="Cambria Math" panose="02040503050406030204" pitchFamily="18" charset="0"/>
                        </a:rPr>
                        <m:t>(</m:t>
                      </m:r>
                      <m:r>
                        <m:rPr>
                          <m:sty m:val="p"/>
                        </m:rPr>
                        <a:rPr lang="zh-CN" altLang="en-US" i="0">
                          <a:latin typeface="Cambria Math" panose="02040503050406030204" pitchFamily="18" charset="0"/>
                        </a:rPr>
                        <m:t>A</m:t>
                      </m:r>
                      <m:r>
                        <a:rPr lang="zh-CN" altLang="en-US" i="0">
                          <a:latin typeface="Cambria Math" panose="02040503050406030204" pitchFamily="18" charset="0"/>
                        </a:rPr>
                        <m:t>)=</m:t>
                      </m:r>
                      <m:f>
                        <m:fPr>
                          <m:ctrlPr>
                            <a:rPr lang="zh-CN" altLang="en-US" i="1">
                              <a:latin typeface="Cambria Math" panose="02040503050406030204"/>
                            </a:rPr>
                          </m:ctrlPr>
                        </m:fPr>
                        <m:num>
                          <m:r>
                            <a:rPr lang="zh-CN" altLang="en-US" i="1">
                              <a:latin typeface="Cambria Math" panose="02040503050406030204" pitchFamily="18" charset="0"/>
                            </a:rPr>
                            <m:t>𝐺𝑎𝑖𝑛</m:t>
                          </m:r>
                          <m:d>
                            <m:dPr>
                              <m:ctrlPr>
                                <a:rPr lang="zh-CN" altLang="en-US" i="1">
                                  <a:latin typeface="Cambria Math" panose="02040503050406030204"/>
                                </a:rPr>
                              </m:ctrlPr>
                            </m:dPr>
                            <m:e>
                              <m:r>
                                <a:rPr lang="zh-CN" altLang="en-US" i="1">
                                  <a:latin typeface="Cambria Math" panose="02040503050406030204" pitchFamily="18" charset="0"/>
                                </a:rPr>
                                <m:t>𝐴</m:t>
                              </m:r>
                            </m:e>
                          </m:d>
                        </m:num>
                        <m:den>
                          <m:r>
                            <a:rPr lang="zh-CN" altLang="en-US" i="0">
                              <a:latin typeface="Cambria Math" panose="02040503050406030204" pitchFamily="18" charset="0"/>
                            </a:rPr>
                            <m:t>−</m:t>
                          </m:r>
                          <m:nary>
                            <m:naryPr>
                              <m:chr m:val="∑"/>
                              <m:limLoc m:val="subSup"/>
                              <m:ctrlPr>
                                <a:rPr lang="zh-CN" altLang="en-US" i="1">
                                  <a:latin typeface="Cambria Math" panose="02040503050406030204"/>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𝑣</m:t>
                              </m:r>
                            </m:sup>
                            <m:e>
                              <m:f>
                                <m:fPr>
                                  <m:ctrlPr>
                                    <a:rPr lang="zh-CN" altLang="en-US" i="1">
                                      <a:latin typeface="Cambria Math" panose="02040503050406030204"/>
                                    </a:rPr>
                                  </m:ctrlPr>
                                </m:fPr>
                                <m:num>
                                  <m:d>
                                    <m:dPr>
                                      <m:begChr m:val="|"/>
                                      <m:endChr m:val="|"/>
                                      <m:ctrlPr>
                                        <a:rPr lang="zh-CN" altLang="en-US" i="1">
                                          <a:latin typeface="Cambria Math" panose="02040503050406030204"/>
                                        </a:rPr>
                                      </m:ctrlPr>
                                    </m:dPr>
                                    <m:e>
                                      <m:sSub>
                                        <m:sSubPr>
                                          <m:ctrlPr>
                                            <a:rPr lang="zh-CN" altLang="en-US" i="1">
                                              <a:latin typeface="Cambria Math" panose="02040503050406030204"/>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a:rPr>
                                      </m:ctrlPr>
                                    </m:dPr>
                                    <m:e>
                                      <m:r>
                                        <a:rPr lang="zh-CN" altLang="en-US" i="1">
                                          <a:latin typeface="Cambria Math" panose="02040503050406030204" pitchFamily="18" charset="0"/>
                                        </a:rPr>
                                        <m:t>𝑆</m:t>
                                      </m:r>
                                    </m:e>
                                  </m:d>
                                </m:den>
                              </m:f>
                              <m:func>
                                <m:funcPr>
                                  <m:ctrlPr>
                                    <a:rPr lang="zh-CN" altLang="en-US" i="1">
                                      <a:latin typeface="Cambria Math" panose="02040503050406030204"/>
                                    </a:rPr>
                                  </m:ctrlPr>
                                </m:funcPr>
                                <m:fName>
                                  <m:sSub>
                                    <m:sSubPr>
                                      <m:ctrlPr>
                                        <a:rPr lang="zh-CN" altLang="en-US" i="1">
                                          <a:latin typeface="Cambria Math" panose="02040503050406030204"/>
                                        </a:rPr>
                                      </m:ctrlPr>
                                    </m:sSubPr>
                                    <m:e>
                                      <m:r>
                                        <m:rPr>
                                          <m:sty m:val="p"/>
                                        </m:rPr>
                                        <a:rPr lang="zh-CN" altLang="en-US" i="0">
                                          <a:latin typeface="Cambria Math" panose="02040503050406030204" pitchFamily="18" charset="0"/>
                                        </a:rPr>
                                        <m:t>log</m:t>
                                      </m:r>
                                    </m:e>
                                    <m:sub>
                                      <m:r>
                                        <a:rPr lang="zh-CN" altLang="en-US" i="0">
                                          <a:latin typeface="Cambria Math" panose="02040503050406030204" pitchFamily="18" charset="0"/>
                                        </a:rPr>
                                        <m:t>2</m:t>
                                      </m:r>
                                    </m:sub>
                                  </m:sSub>
                                </m:fName>
                                <m:e>
                                  <m:f>
                                    <m:fPr>
                                      <m:ctrlPr>
                                        <a:rPr lang="zh-CN" altLang="en-US" i="1">
                                          <a:latin typeface="Cambria Math" panose="02040503050406030204"/>
                                        </a:rPr>
                                      </m:ctrlPr>
                                    </m:fPr>
                                    <m:num>
                                      <m:d>
                                        <m:dPr>
                                          <m:begChr m:val="|"/>
                                          <m:endChr m:val="|"/>
                                          <m:ctrlPr>
                                            <a:rPr lang="zh-CN" altLang="en-US" i="1">
                                              <a:latin typeface="Cambria Math" panose="02040503050406030204"/>
                                            </a:rPr>
                                          </m:ctrlPr>
                                        </m:dPr>
                                        <m:e>
                                          <m:sSub>
                                            <m:sSubPr>
                                              <m:ctrlPr>
                                                <a:rPr lang="zh-CN" altLang="en-US" i="1">
                                                  <a:latin typeface="Cambria Math" panose="02040503050406030204"/>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𝑖</m:t>
                                              </m:r>
                                            </m:sub>
                                          </m:sSub>
                                        </m:e>
                                      </m:d>
                                    </m:num>
                                    <m:den>
                                      <m:d>
                                        <m:dPr>
                                          <m:begChr m:val="|"/>
                                          <m:endChr m:val="|"/>
                                          <m:ctrlPr>
                                            <a:rPr lang="zh-CN" altLang="en-US" i="1">
                                              <a:latin typeface="Cambria Math" panose="02040503050406030204"/>
                                            </a:rPr>
                                          </m:ctrlPr>
                                        </m:dPr>
                                        <m:e>
                                          <m:r>
                                            <a:rPr lang="zh-CN" altLang="en-US" i="1">
                                              <a:latin typeface="Cambria Math" panose="02040503050406030204" pitchFamily="18" charset="0"/>
                                            </a:rPr>
                                            <m:t>𝑆</m:t>
                                          </m:r>
                                        </m:e>
                                      </m:d>
                                    </m:den>
                                  </m:f>
                                </m:e>
                              </m:func>
                            </m:e>
                          </m:nary>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3385789" y="2246315"/>
                <a:ext cx="4836221" cy="918713"/>
              </a:xfrm>
              <a:prstGeom prst="rect">
                <a:avLst/>
              </a:prstGeom>
              <a:blipFill rotWithShape="1">
                <a:blip r:embed="rId1"/>
                <a:stretch>
                  <a:fillRect l="-12" t="-35" r="1" b="-394"/>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DIAGRAM_VIRTUALLY_FRAME" val="{&quot;height&quot;:323.75000000000006,&quot;left&quot;:178.5,&quot;top&quot;:106.12503937007872,&quot;width&quot;:520.1250393700788}"/>
</p:tagLst>
</file>

<file path=ppt/tags/tag10.xml><?xml version="1.0" encoding="utf-8"?>
<p:tagLst xmlns:p="http://schemas.openxmlformats.org/presentationml/2006/main">
  <p:tag name="KSO_WM_DIAGRAM_VIRTUALLY_FRAME" val="{&quot;height&quot;:323.75000000000006,&quot;left&quot;:178.5,&quot;top&quot;:106.12503937007872,&quot;width&quot;:520.1250393700788}"/>
</p:tagLst>
</file>

<file path=ppt/tags/tag11.xml><?xml version="1.0" encoding="utf-8"?>
<p:tagLst xmlns:p="http://schemas.openxmlformats.org/presentationml/2006/main">
  <p:tag name="KSO_WM_DIAGRAM_VIRTUALLY_FRAME" val="{&quot;height&quot;:323.75000000000006,&quot;left&quot;:178.5,&quot;top&quot;:106.12503937007872,&quot;width&quot;:520.1250393700788}"/>
</p:tagLst>
</file>

<file path=ppt/tags/tag12.xml><?xml version="1.0" encoding="utf-8"?>
<p:tagLst xmlns:p="http://schemas.openxmlformats.org/presentationml/2006/main">
  <p:tag name="KSO_WM_DIAGRAM_VIRTUALLY_FRAME" val="{&quot;height&quot;:323.75000000000006,&quot;left&quot;:178.5,&quot;top&quot;:106.12503937007872,&quot;width&quot;:520.1250393700788}"/>
</p:tagLst>
</file>

<file path=ppt/tags/tag13.xml><?xml version="1.0" encoding="utf-8"?>
<p:tagLst xmlns:p="http://schemas.openxmlformats.org/presentationml/2006/main">
  <p:tag name="KSO_WM_DIAGRAM_VIRTUALLY_FRAME" val="{&quot;height&quot;:323.75000000000006,&quot;left&quot;:178.5,&quot;top&quot;:106.12503937007872,&quot;width&quot;:520.1250393700788}"/>
</p:tagLst>
</file>

<file path=ppt/tags/tag14.xml><?xml version="1.0" encoding="utf-8"?>
<p:tagLst xmlns:p="http://schemas.openxmlformats.org/presentationml/2006/main">
  <p:tag name="KSO_WM_DIAGRAM_VIRTUALLY_FRAME" val="{&quot;height&quot;:323.75000000000006,&quot;left&quot;:178.5,&quot;top&quot;:106.12503937007872,&quot;width&quot;:520.1250393700788}"/>
</p:tagLst>
</file>

<file path=ppt/tags/tag15.xml><?xml version="1.0" encoding="utf-8"?>
<p:tagLst xmlns:p="http://schemas.openxmlformats.org/presentationml/2006/main">
  <p:tag name="KSO_WM_DIAGRAM_VIRTUALLY_FRAME" val="{&quot;height&quot;:323.75000000000006,&quot;left&quot;:178.5,&quot;top&quot;:106.12503937007872,&quot;width&quot;:520.1250393700788}"/>
</p:tagLst>
</file>

<file path=ppt/tags/tag16.xml><?xml version="1.0" encoding="utf-8"?>
<p:tagLst xmlns:p="http://schemas.openxmlformats.org/presentationml/2006/main">
  <p:tag name="KSO_WM_DIAGRAM_VIRTUALLY_FRAME" val="{&quot;height&quot;:323.75000000000006,&quot;left&quot;:178.5,&quot;top&quot;:106.12503937007872,&quot;width&quot;:520.1250393700788}"/>
</p:tagLst>
</file>

<file path=ppt/tags/tag17.xml><?xml version="1.0" encoding="utf-8"?>
<p:tagLst xmlns:p="http://schemas.openxmlformats.org/presentationml/2006/main">
  <p:tag name="KSO_WM_DIAGRAM_VIRTUALLY_FRAME" val="{&quot;height&quot;:323.75000000000006,&quot;left&quot;:178.5,&quot;top&quot;:106.12503937007872,&quot;width&quot;:520.1250393700788}"/>
</p:tagLst>
</file>

<file path=ppt/tags/tag18.xml><?xml version="1.0" encoding="utf-8"?>
<p:tagLst xmlns:p="http://schemas.openxmlformats.org/presentationml/2006/main">
  <p:tag name="KSO_WM_DIAGRAM_VIRTUALLY_FRAME" val="{&quot;height&quot;:323.75000000000006,&quot;left&quot;:178.5,&quot;top&quot;:106.12503937007872,&quot;width&quot;:520.1250393700788}"/>
</p:tagLst>
</file>

<file path=ppt/tags/tag19.xml><?xml version="1.0" encoding="utf-8"?>
<p:tagLst xmlns:p="http://schemas.openxmlformats.org/presentationml/2006/main">
  <p:tag name="KSO_WM_DIAGRAM_VIRTUALLY_FRAME" val="{&quot;height&quot;:323.75000000000006,&quot;left&quot;:178.5,&quot;top&quot;:106.12503937007872,&quot;width&quot;:520.1250393700788}"/>
</p:tagLst>
</file>

<file path=ppt/tags/tag2.xml><?xml version="1.0" encoding="utf-8"?>
<p:tagLst xmlns:p="http://schemas.openxmlformats.org/presentationml/2006/main">
  <p:tag name="KSO_WM_DIAGRAM_VIRTUALLY_FRAME" val="{&quot;height&quot;:323.75000000000006,&quot;left&quot;:178.5,&quot;top&quot;:106.12503937007872,&quot;width&quot;:520.1250393700788}"/>
</p:tagLst>
</file>

<file path=ppt/tags/tag20.xml><?xml version="1.0" encoding="utf-8"?>
<p:tagLst xmlns:p="http://schemas.openxmlformats.org/presentationml/2006/main">
  <p:tag name="KSO_WM_DIAGRAM_VIRTUALLY_FRAME" val="{&quot;height&quot;:323.75000000000006,&quot;left&quot;:178.5,&quot;top&quot;:106.12503937007872,&quot;width&quot;:520.1250393700788}"/>
</p:tagLst>
</file>

<file path=ppt/tags/tag21.xml><?xml version="1.0" encoding="utf-8"?>
<p:tagLst xmlns:p="http://schemas.openxmlformats.org/presentationml/2006/main">
  <p:tag name="KSO_WM_DIAGRAM_VIRTUALLY_FRAME" val="{&quot;height&quot;:323.75000000000006,&quot;left&quot;:178.5,&quot;top&quot;:106.12503937007872,&quot;width&quot;:520.1250393700788}"/>
</p:tagLst>
</file>

<file path=ppt/tags/tag22.xml><?xml version="1.0" encoding="utf-8"?>
<p:tagLst xmlns:p="http://schemas.openxmlformats.org/presentationml/2006/main">
  <p:tag name="KSO_WM_DIAGRAM_VIRTUALLY_FRAME" val="{&quot;height&quot;:323.75000000000006,&quot;left&quot;:178.5,&quot;top&quot;:106.12503937007872,&quot;width&quot;:520.1250393700788}"/>
</p:tagLst>
</file>

<file path=ppt/tags/tag23.xml><?xml version="1.0" encoding="utf-8"?>
<p:tagLst xmlns:p="http://schemas.openxmlformats.org/presentationml/2006/main">
  <p:tag name="KSO_WM_DIAGRAM_VIRTUALLY_FRAME" val="{&quot;height&quot;:323.75000000000006,&quot;left&quot;:178.5,&quot;top&quot;:106.12503937007872,&quot;width&quot;:520.1250393700788}"/>
</p:tagLst>
</file>

<file path=ppt/tags/tag24.xml><?xml version="1.0" encoding="utf-8"?>
<p:tagLst xmlns:p="http://schemas.openxmlformats.org/presentationml/2006/main">
  <p:tag name="KSO_WM_DIAGRAM_VIRTUALLY_FRAME" val="{&quot;height&quot;:323.75000000000006,&quot;left&quot;:178.5,&quot;top&quot;:106.12503937007872,&quot;width&quot;:520.1250393700788}"/>
</p:tagLst>
</file>

<file path=ppt/tags/tag25.xml><?xml version="1.0" encoding="utf-8"?>
<p:tagLst xmlns:p="http://schemas.openxmlformats.org/presentationml/2006/main">
  <p:tag name="KSO_WM_DIAGRAM_VIRTUALLY_FRAME" val="{&quot;height&quot;:323.75000000000006,&quot;left&quot;:178.5,&quot;top&quot;:106.12503937007872,&quot;width&quot;:520.1250393700788}"/>
</p:tagLst>
</file>

<file path=ppt/tags/tag26.xml><?xml version="1.0" encoding="utf-8"?>
<p:tagLst xmlns:p="http://schemas.openxmlformats.org/presentationml/2006/main">
  <p:tag name="KSO_WM_DIAGRAM_VIRTUALLY_FRAME" val="{&quot;height&quot;:323.75000000000006,&quot;left&quot;:178.5,&quot;top&quot;:106.12503937007872,&quot;width&quot;:520.1250393700788}"/>
</p:tagLst>
</file>

<file path=ppt/tags/tag27.xml><?xml version="1.0" encoding="utf-8"?>
<p:tagLst xmlns:p="http://schemas.openxmlformats.org/presentationml/2006/main">
  <p:tag name="KSO_WM_DIAGRAM_VIRTUALLY_FRAME" val="{&quot;height&quot;:323.75000000000006,&quot;left&quot;:178.5,&quot;top&quot;:106.12503937007872,&quot;width&quot;:520.1250393700788}"/>
</p:tagLst>
</file>

<file path=ppt/tags/tag28.xml><?xml version="1.0" encoding="utf-8"?>
<p:tagLst xmlns:p="http://schemas.openxmlformats.org/presentationml/2006/main">
  <p:tag name="KSO_WM_DIAGRAM_VIRTUALLY_FRAME" val="{&quot;height&quot;:323.75000000000006,&quot;left&quot;:178.5,&quot;top&quot;:106.12503937007872,&quot;width&quot;:520.1250393700788}"/>
</p:tagLst>
</file>

<file path=ppt/tags/tag29.xml><?xml version="1.0" encoding="utf-8"?>
<p:tagLst xmlns:p="http://schemas.openxmlformats.org/presentationml/2006/main">
  <p:tag name="KSO_WM_DIAGRAM_VIRTUALLY_FRAME" val="{&quot;height&quot;:323.75000000000006,&quot;left&quot;:178.5,&quot;top&quot;:106.12503937007872,&quot;width&quot;:520.1250393700788}"/>
</p:tagLst>
</file>

<file path=ppt/tags/tag3.xml><?xml version="1.0" encoding="utf-8"?>
<p:tagLst xmlns:p="http://schemas.openxmlformats.org/presentationml/2006/main">
  <p:tag name="KSO_WM_DIAGRAM_VIRTUALLY_FRAME" val="{&quot;height&quot;:323.75000000000006,&quot;left&quot;:178.5,&quot;top&quot;:106.12503937007872,&quot;width&quot;:520.1250393700788}"/>
</p:tagLst>
</file>

<file path=ppt/tags/tag30.xml><?xml version="1.0" encoding="utf-8"?>
<p:tagLst xmlns:p="http://schemas.openxmlformats.org/presentationml/2006/main">
  <p:tag name="KSO_WM_DIAGRAM_VIRTUALLY_FRAME" val="{&quot;height&quot;:323.75000000000006,&quot;left&quot;:178.5,&quot;top&quot;:106.12503937007872,&quot;width&quot;:520.1250393700788}"/>
</p:tagLst>
</file>

<file path=ppt/tags/tag31.xml><?xml version="1.0" encoding="utf-8"?>
<p:tagLst xmlns:p="http://schemas.openxmlformats.org/presentationml/2006/main">
  <p:tag name="KSO_WM_DIAGRAM_VIRTUALLY_FRAME" val="{&quot;height&quot;:323.75000000000006,&quot;left&quot;:178.5,&quot;top&quot;:106.12503937007872,&quot;width&quot;:520.1250393700788}"/>
</p:tagLst>
</file>

<file path=ppt/tags/tag32.xml><?xml version="1.0" encoding="utf-8"?>
<p:tagLst xmlns:p="http://schemas.openxmlformats.org/presentationml/2006/main">
  <p:tag name="KSO_WM_DIAGRAM_VIRTUALLY_FRAME" val="{&quot;height&quot;:323.75000000000006,&quot;left&quot;:178.5,&quot;top&quot;:106.12503937007872,&quot;width&quot;:520.1250393700788}"/>
</p:tagLst>
</file>

<file path=ppt/tags/tag33.xml><?xml version="1.0" encoding="utf-8"?>
<p:tagLst xmlns:p="http://schemas.openxmlformats.org/presentationml/2006/main">
  <p:tag name="KSO_WM_DIAGRAM_VIRTUALLY_FRAME" val="{&quot;height&quot;:323.75000000000006,&quot;left&quot;:178.5,&quot;top&quot;:106.12503937007872,&quot;width&quot;:520.1250393700788}"/>
</p:tagLst>
</file>

<file path=ppt/tags/tag34.xml><?xml version="1.0" encoding="utf-8"?>
<p:tagLst xmlns:p="http://schemas.openxmlformats.org/presentationml/2006/main">
  <p:tag name="KSO_WM_DIAGRAM_VIRTUALLY_FRAME" val="{&quot;height&quot;:323.75000000000006,&quot;left&quot;:178.5,&quot;top&quot;:106.12503937007872,&quot;width&quot;:520.1250393700788}"/>
</p:tagLst>
</file>

<file path=ppt/tags/tag35.xml><?xml version="1.0" encoding="utf-8"?>
<p:tagLst xmlns:p="http://schemas.openxmlformats.org/presentationml/2006/main">
  <p:tag name="KSO_WM_DIAGRAM_VIRTUALLY_FRAME" val="{&quot;height&quot;:323.75000000000006,&quot;left&quot;:178.5,&quot;top&quot;:106.12503937007872,&quot;width&quot;:520.1250393700788}"/>
</p:tagLst>
</file>

<file path=ppt/tags/tag36.xml><?xml version="1.0" encoding="utf-8"?>
<p:tagLst xmlns:p="http://schemas.openxmlformats.org/presentationml/2006/main">
  <p:tag name="KSO_WM_DIAGRAM_VIRTUALLY_FRAME" val="{&quot;height&quot;:323.75000000000006,&quot;left&quot;:178.5,&quot;top&quot;:106.12503937007872,&quot;width&quot;:520.1250393700788}"/>
</p:tagLst>
</file>

<file path=ppt/tags/tag37.xml><?xml version="1.0" encoding="utf-8"?>
<p:tagLst xmlns:p="http://schemas.openxmlformats.org/presentationml/2006/main">
  <p:tag name="KSO_WM_DIAGRAM_VIRTUALLY_FRAME" val="{&quot;height&quot;:323.75000000000006,&quot;left&quot;:178.5,&quot;top&quot;:106.12503937007872,&quot;width&quot;:520.1250393700788}"/>
</p:tagLst>
</file>

<file path=ppt/tags/tag38.xml><?xml version="1.0" encoding="utf-8"?>
<p:tagLst xmlns:p="http://schemas.openxmlformats.org/presentationml/2006/main">
  <p:tag name="KSO_WM_DIAGRAM_VIRTUALLY_FRAME" val="{&quot;height&quot;:323.75000000000006,&quot;left&quot;:178.5,&quot;top&quot;:106.12503937007872,&quot;width&quot;:520.1250393700788}"/>
</p:tagLst>
</file>

<file path=ppt/tags/tag39.xml><?xml version="1.0" encoding="utf-8"?>
<p:tagLst xmlns:p="http://schemas.openxmlformats.org/presentationml/2006/main">
  <p:tag name="KSO_WM_DIAGRAM_VIRTUALLY_FRAME" val="{&quot;height&quot;:323.75000000000006,&quot;left&quot;:178.5,&quot;top&quot;:106.12503937007872,&quot;width&quot;:520.1250393700788}"/>
</p:tagLst>
</file>

<file path=ppt/tags/tag4.xml><?xml version="1.0" encoding="utf-8"?>
<p:tagLst xmlns:p="http://schemas.openxmlformats.org/presentationml/2006/main">
  <p:tag name="KSO_WM_DIAGRAM_VIRTUALLY_FRAME" val="{&quot;height&quot;:323.75000000000006,&quot;left&quot;:178.5,&quot;top&quot;:106.12503937007872,&quot;width&quot;:520.1250393700788}"/>
</p:tagLst>
</file>

<file path=ppt/tags/tag40.xml><?xml version="1.0" encoding="utf-8"?>
<p:tagLst xmlns:p="http://schemas.openxmlformats.org/presentationml/2006/main">
  <p:tag name="KSO_WM_DIAGRAM_VIRTUALLY_FRAME" val="{&quot;height&quot;:323.75000000000006,&quot;left&quot;:178.5,&quot;top&quot;:106.12503937007872,&quot;width&quot;:520.1250393700788}"/>
</p:tagLst>
</file>

<file path=ppt/tags/tag41.xml><?xml version="1.0" encoding="utf-8"?>
<p:tagLst xmlns:p="http://schemas.openxmlformats.org/presentationml/2006/main">
  <p:tag name="commondata" val="eyJoZGlkIjoiMTZkYjg0N2JiYWNhNTQ5NzI1NWQ0NDkwNzA4NjVlODcifQ=="/>
</p:tagLst>
</file>

<file path=ppt/tags/tag5.xml><?xml version="1.0" encoding="utf-8"?>
<p:tagLst xmlns:p="http://schemas.openxmlformats.org/presentationml/2006/main">
  <p:tag name="KSO_WM_DIAGRAM_VIRTUALLY_FRAME" val="{&quot;height&quot;:323.75000000000006,&quot;left&quot;:178.5,&quot;top&quot;:106.12503937007872,&quot;width&quot;:520.1250393700788}"/>
</p:tagLst>
</file>

<file path=ppt/tags/tag6.xml><?xml version="1.0" encoding="utf-8"?>
<p:tagLst xmlns:p="http://schemas.openxmlformats.org/presentationml/2006/main">
  <p:tag name="KSO_WM_DIAGRAM_VIRTUALLY_FRAME" val="{&quot;height&quot;:323.75000000000006,&quot;left&quot;:178.5,&quot;top&quot;:106.12503937007872,&quot;width&quot;:520.1250393700788}"/>
</p:tagLst>
</file>

<file path=ppt/tags/tag7.xml><?xml version="1.0" encoding="utf-8"?>
<p:tagLst xmlns:p="http://schemas.openxmlformats.org/presentationml/2006/main">
  <p:tag name="KSO_WM_DIAGRAM_VIRTUALLY_FRAME" val="{&quot;height&quot;:323.75000000000006,&quot;left&quot;:178.5,&quot;top&quot;:106.12503937007872,&quot;width&quot;:520.1250393700788}"/>
</p:tagLst>
</file>

<file path=ppt/tags/tag8.xml><?xml version="1.0" encoding="utf-8"?>
<p:tagLst xmlns:p="http://schemas.openxmlformats.org/presentationml/2006/main">
  <p:tag name="KSO_WM_DIAGRAM_VIRTUALLY_FRAME" val="{&quot;height&quot;:323.75000000000006,&quot;left&quot;:178.5,&quot;top&quot;:106.12503937007872,&quot;width&quot;:520.1250393700788}"/>
</p:tagLst>
</file>

<file path=ppt/tags/tag9.xml><?xml version="1.0" encoding="utf-8"?>
<p:tagLst xmlns:p="http://schemas.openxmlformats.org/presentationml/2006/main">
  <p:tag name="KSO_WM_DIAGRAM_VIRTUALLY_FRAME" val="{&quot;height&quot;:323.75000000000006,&quot;left&quot;:178.5,&quot;top&quot;:106.12503937007872,&quot;width&quot;:520.1250393700788}"/>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3892</Words>
  <Application>WPS 演示</Application>
  <PresentationFormat>宽屏</PresentationFormat>
  <Paragraphs>396</Paragraphs>
  <Slides>25</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宋体</vt:lpstr>
      <vt:lpstr>Wingdings</vt:lpstr>
      <vt:lpstr>黑体</vt:lpstr>
      <vt:lpstr>微软雅黑</vt:lpstr>
      <vt:lpstr>Arial Black</vt:lpstr>
      <vt:lpstr>Calibri</vt:lpstr>
      <vt:lpstr>Calibri</vt:lpstr>
      <vt:lpstr>Times New Roman</vt:lpstr>
      <vt:lpstr>等线</vt:lpstr>
      <vt:lpstr>Cambria Math</vt:lpstr>
      <vt:lpstr>Wingdings</vt:lpstr>
      <vt:lpstr>楷体</vt:lpstr>
      <vt:lpstr>Cambria Math</vt:lpstr>
      <vt:lpstr>Arial Unicode MS</vt:lpstr>
      <vt:lpstr>MS Mincho</vt:lpstr>
      <vt:lpstr>2_Office 主题</vt:lpstr>
      <vt:lpstr>PowerPoint 演示文稿</vt:lpstr>
      <vt:lpstr>决策树算法</vt:lpstr>
      <vt:lpstr>目录</vt:lpstr>
      <vt:lpstr>ID3算法</vt:lpstr>
      <vt:lpstr>ID3算法</vt:lpstr>
      <vt:lpstr>目录</vt:lpstr>
      <vt:lpstr>C4.5算法</vt:lpstr>
      <vt:lpstr>C4.5算法</vt:lpstr>
      <vt:lpstr>C4.5算法</vt:lpstr>
      <vt:lpstr>目录</vt:lpstr>
      <vt:lpstr>CART算法</vt:lpstr>
      <vt:lpstr>CART算法</vt:lpstr>
      <vt:lpstr>三种决策树算法</vt:lpstr>
      <vt:lpstr>CART算法</vt:lpstr>
      <vt:lpstr>CART算法</vt:lpstr>
      <vt:lpstr>三种决策树算法</vt:lpstr>
      <vt:lpstr>三种决策树算法</vt:lpstr>
      <vt:lpstr>三种决策树算法</vt:lpstr>
      <vt:lpstr>三种决策树算法</vt:lpstr>
      <vt:lpstr>目录</vt:lpstr>
      <vt:lpstr>决策树模型训练</vt:lpstr>
      <vt:lpstr>决策树案例--使用决策树对鸢尾花、digits数据集进行分类</vt:lpstr>
      <vt:lpstr>决策树案例--决策树判断西瓜的好坏</vt:lpstr>
      <vt:lpstr>决策树案例--使用决策树和随机森林模型对酒的分类进行比较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498081096@qq.com</dc:creator>
  <cp:lastModifiedBy>一一</cp:lastModifiedBy>
  <cp:revision>292</cp:revision>
  <dcterms:created xsi:type="dcterms:W3CDTF">2018-01-08T07:09:00Z</dcterms:created>
  <dcterms:modified xsi:type="dcterms:W3CDTF">2024-10-29T01:05:12Z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0CD00A3F541A4514AA68A247DA13BB61_12</vt:lpwstr>
  </property>
  <property fmtid="{D5CDD505-2E9C-101B-9397-08002B2CF9AE}" pid="3" name="KSOProductBuildVer">
    <vt:lpwstr>2052-12.1.0.18608</vt:lpwstr>
  </property>
</Properties>
</file>