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ommentAuthors.xml" ContentType="application/vnd.openxmlformats-officedocument.presentationml.commentAuthors+xml"/>
  <Override PartName="/ppt/drawings/drawing1.xml" ContentType="application/vnd.openxmlformats-officedocument.drawingml.chartshap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422" r:id="rId3"/>
    <p:sldId id="430" r:id="rId4"/>
    <p:sldId id="315" r:id="rId5"/>
    <p:sldId id="495" r:id="rId6"/>
    <p:sldId id="435" r:id="rId7"/>
    <p:sldId id="439" r:id="rId8"/>
    <p:sldId id="436" r:id="rId9"/>
    <p:sldId id="461" r:id="rId10"/>
    <p:sldId id="496" r:id="rId11"/>
    <p:sldId id="497" r:id="rId12"/>
    <p:sldId id="466" r:id="rId13"/>
    <p:sldId id="440" r:id="rId14"/>
    <p:sldId id="441" r:id="rId15"/>
    <p:sldId id="498" r:id="rId16"/>
    <p:sldId id="500" r:id="rId17"/>
    <p:sldId id="501" r:id="rId18"/>
    <p:sldId id="502" r:id="rId19"/>
    <p:sldId id="503" r:id="rId20"/>
    <p:sldId id="504" r:id="rId21"/>
    <p:sldId id="505" r:id="rId22"/>
    <p:sldId id="506" r:id="rId23"/>
    <p:sldId id="536" r:id="rId24"/>
    <p:sldId id="537" r:id="rId25"/>
    <p:sldId id="444" r:id="rId26"/>
    <p:sldId id="462" r:id="rId27"/>
    <p:sldId id="465" r:id="rId28"/>
    <p:sldId id="447" r:id="rId29"/>
    <p:sldId id="448" r:id="rId30"/>
    <p:sldId id="449" r:id="rId31"/>
    <p:sldId id="450" r:id="rId32"/>
    <p:sldId id="452" r:id="rId33"/>
    <p:sldId id="463" r:id="rId34"/>
    <p:sldId id="451" r:id="rId35"/>
    <p:sldId id="453" r:id="rId36"/>
    <p:sldId id="454" r:id="rId37"/>
    <p:sldId id="455" r:id="rId38"/>
    <p:sldId id="456" r:id="rId39"/>
    <p:sldId id="458" r:id="rId40"/>
    <p:sldId id="457" r:id="rId41"/>
    <p:sldId id="459" r:id="rId42"/>
    <p:sldId id="460" r:id="rId43"/>
    <p:sldId id="420" r:id="rId44"/>
  </p:sldIdLst>
  <p:sldSz cx="12192000" cy="6858000"/>
  <p:notesSz cx="6858000" cy="9144000"/>
  <p:custDataLst>
    <p:tags r:id="rId50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3D9354D-BAD1-4CBD-B68C-548C1E98E4A2}">
          <p14:sldIdLst>
            <p14:sldId id="422"/>
            <p14:sldId id="430"/>
            <p14:sldId id="315"/>
            <p14:sldId id="495"/>
            <p14:sldId id="435"/>
            <p14:sldId id="439"/>
            <p14:sldId id="436"/>
            <p14:sldId id="461"/>
            <p14:sldId id="496"/>
            <p14:sldId id="497"/>
            <p14:sldId id="466"/>
            <p14:sldId id="440"/>
            <p14:sldId id="441"/>
            <p14:sldId id="498"/>
            <p14:sldId id="500"/>
            <p14:sldId id="501"/>
            <p14:sldId id="502"/>
            <p14:sldId id="503"/>
            <p14:sldId id="504"/>
            <p14:sldId id="505"/>
            <p14:sldId id="506"/>
            <p14:sldId id="536"/>
            <p14:sldId id="537"/>
            <p14:sldId id="444"/>
            <p14:sldId id="462"/>
            <p14:sldId id="465"/>
            <p14:sldId id="447"/>
            <p14:sldId id="448"/>
            <p14:sldId id="449"/>
            <p14:sldId id="450"/>
            <p14:sldId id="452"/>
            <p14:sldId id="463"/>
            <p14:sldId id="451"/>
            <p14:sldId id="453"/>
            <p14:sldId id="454"/>
            <p14:sldId id="455"/>
            <p14:sldId id="456"/>
            <p14:sldId id="458"/>
            <p14:sldId id="457"/>
            <p14:sldId id="459"/>
            <p14:sldId id="460"/>
            <p14:sldId id="420"/>
          </p14:sldIdLst>
        </p14:section>
        <p14:section name="无标题节" id="{4991F46E-110D-49BF-9D93-246EC74190A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20D"/>
    <a:srgbClr val="0B53BE"/>
    <a:srgbClr val="FFAD13"/>
    <a:srgbClr val="105B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29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gs" Target="tags/tag1.xml"/><Relationship Id="rId5" Type="http://schemas.openxmlformats.org/officeDocument/2006/relationships/slide" Target="slides/slide3.xml"/><Relationship Id="rId49" Type="http://schemas.openxmlformats.org/officeDocument/2006/relationships/commentAuthors" Target="commentAuthors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notesMaster" Target="notesMasters/notesMaster1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4" Type="http://schemas.microsoft.com/office/2011/relationships/chartColorStyle" Target="colors5.xml"/><Relationship Id="rId3" Type="http://schemas.microsoft.com/office/2011/relationships/chartStyle" Target="style5.xml"/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Workbook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60713026715981"/>
          <c:y val="0.0522570717428318"/>
          <c:w val="0.907557221937858"/>
          <c:h val="0.82221275954826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dPt>
            <c:idx val="0"/>
            <c:marker>
              <c:symbol val="circle"/>
              <c:size val="16"/>
              <c:spPr>
                <a:solidFill>
                  <a:srgbClr val="1230E4"/>
                </a:solidFill>
                <a:ln w="9525" cap="rnd">
                  <a:solidFill>
                    <a:schemeClr val="accent1"/>
                  </a:solidFill>
                  <a:round/>
                </a:ln>
                <a:effectLst>
                  <a:outerShdw blurRad="44450" dist="25400" dir="2700000" algn="br" rotWithShape="0">
                    <a:srgbClr val="000000">
                      <a:alpha val="6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9800000"/>
                  </a:lightRig>
                </a:scene3d>
                <a:sp3d prstMaterial="flat">
                  <a:bevelT w="25400" h="31750"/>
                </a:sp3d>
              </c:spPr>
            </c:marker>
            <c:bubble3D val="0"/>
          </c:dPt>
          <c:dPt>
            <c:idx val="1"/>
            <c:marker>
              <c:symbol val="circle"/>
              <c:size val="16"/>
              <c:spPr>
                <a:solidFill>
                  <a:srgbClr val="92D050"/>
                </a:solidFill>
                <a:ln w="9525" cap="rnd">
                  <a:solidFill>
                    <a:schemeClr val="accent1"/>
                  </a:solidFill>
                  <a:round/>
                </a:ln>
                <a:effectLst>
                  <a:outerShdw blurRad="44450" dist="25400" dir="2700000" algn="br" rotWithShape="0">
                    <a:srgbClr val="000000">
                      <a:alpha val="6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9800000"/>
                  </a:lightRig>
                </a:scene3d>
                <a:sp3d prstMaterial="flat">
                  <a:bevelT w="25400" h="3175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2"/>
            <c:marker>
              <c:symbol val="circle"/>
              <c:size val="16"/>
              <c:spPr>
                <a:gradFill rotWithShape="1">
                  <a:gsLst>
                    <a:gs pos="0">
                      <a:schemeClr val="accent1">
                        <a:shade val="85000"/>
                        <a:satMod val="130000"/>
                      </a:schemeClr>
                    </a:gs>
                    <a:gs pos="34000">
                      <a:schemeClr val="accent1">
                        <a:shade val="87000"/>
                        <a:satMod val="125000"/>
                      </a:schemeClr>
                    </a:gs>
                    <a:gs pos="70000">
                      <a:schemeClr val="accent1">
                        <a:tint val="100000"/>
                        <a:shade val="90000"/>
                        <a:satMod val="130000"/>
                      </a:schemeClr>
                    </a:gs>
                    <a:gs pos="100000">
                      <a:schemeClr val="accent1">
                        <a:tint val="100000"/>
                        <a:shade val="100000"/>
                        <a:satMod val="110000"/>
                      </a:schemeClr>
                    </a:gs>
                  </a:gsLst>
                  <a:path path="circle">
                    <a:fillToRect l="100000" t="100000" r="100000" b="100000"/>
                  </a:path>
                </a:gradFill>
                <a:ln w="9525" cap="rnd">
                  <a:solidFill>
                    <a:schemeClr val="accent1"/>
                  </a:solidFill>
                  <a:round/>
                </a:ln>
                <a:effectLst>
                  <a:outerShdw blurRad="44450" dist="25400" dir="2700000" algn="br" rotWithShape="0">
                    <a:srgbClr val="000000">
                      <a:alpha val="6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9800000"/>
                  </a:lightRig>
                </a:scene3d>
                <a:sp3d prstMaterial="flat">
                  <a:bevelT w="25400" h="31750"/>
                </a:sp3d>
              </c:spPr>
            </c:marker>
            <c:bubble3D val="0"/>
          </c:dPt>
          <c:dPt>
            <c:idx val="3"/>
            <c:marker>
              <c:symbol val="circle"/>
              <c:size val="16"/>
              <c:spPr>
                <a:gradFill rotWithShape="1">
                  <a:gsLst>
                    <a:gs pos="0">
                      <a:schemeClr val="accent1">
                        <a:shade val="85000"/>
                        <a:satMod val="130000"/>
                      </a:schemeClr>
                    </a:gs>
                    <a:gs pos="34000">
                      <a:schemeClr val="accent1">
                        <a:shade val="87000"/>
                        <a:satMod val="125000"/>
                      </a:schemeClr>
                    </a:gs>
                    <a:gs pos="70000">
                      <a:schemeClr val="accent1">
                        <a:tint val="100000"/>
                        <a:shade val="90000"/>
                        <a:satMod val="130000"/>
                      </a:schemeClr>
                    </a:gs>
                    <a:gs pos="100000">
                      <a:schemeClr val="accent1">
                        <a:tint val="100000"/>
                        <a:shade val="100000"/>
                        <a:satMod val="110000"/>
                      </a:schemeClr>
                    </a:gs>
                  </a:gsLst>
                  <a:path path="circle">
                    <a:fillToRect l="100000" t="100000" r="100000" b="100000"/>
                  </a:path>
                </a:gradFill>
                <a:ln w="9525" cap="rnd">
                  <a:solidFill>
                    <a:schemeClr val="accent1"/>
                  </a:solidFill>
                  <a:round/>
                </a:ln>
                <a:effectLst>
                  <a:outerShdw blurRad="44450" dist="25400" dir="2700000" algn="br" rotWithShape="0">
                    <a:srgbClr val="000000">
                      <a:alpha val="6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9800000"/>
                  </a:lightRig>
                </a:scene3d>
                <a:sp3d prstMaterial="flat">
                  <a:bevelT w="25400" h="31750"/>
                </a:sp3d>
              </c:spPr>
            </c:marker>
            <c:bubble3D val="0"/>
          </c:dPt>
          <c:dPt>
            <c:idx val="4"/>
            <c:marker>
              <c:symbol val="circle"/>
              <c:size val="16"/>
              <c:spPr>
                <a:gradFill rotWithShape="1">
                  <a:gsLst>
                    <a:gs pos="0">
                      <a:schemeClr val="accent1">
                        <a:shade val="85000"/>
                        <a:satMod val="130000"/>
                      </a:schemeClr>
                    </a:gs>
                    <a:gs pos="34000">
                      <a:schemeClr val="accent1">
                        <a:shade val="87000"/>
                        <a:satMod val="125000"/>
                      </a:schemeClr>
                    </a:gs>
                    <a:gs pos="70000">
                      <a:schemeClr val="accent1">
                        <a:tint val="100000"/>
                        <a:shade val="90000"/>
                        <a:satMod val="130000"/>
                      </a:schemeClr>
                    </a:gs>
                    <a:gs pos="100000">
                      <a:schemeClr val="accent1">
                        <a:tint val="100000"/>
                        <a:shade val="100000"/>
                        <a:satMod val="110000"/>
                      </a:schemeClr>
                    </a:gs>
                  </a:gsLst>
                  <a:path path="circle">
                    <a:fillToRect l="100000" t="100000" r="100000" b="100000"/>
                  </a:path>
                </a:gradFill>
                <a:ln w="9525" cap="rnd">
                  <a:solidFill>
                    <a:schemeClr val="accent1"/>
                  </a:solidFill>
                  <a:round/>
                </a:ln>
                <a:effectLst>
                  <a:outerShdw blurRad="44450" dist="25400" dir="2700000" algn="br" rotWithShape="0">
                    <a:srgbClr val="000000">
                      <a:alpha val="6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9800000"/>
                  </a:lightRig>
                </a:scene3d>
                <a:sp3d prstMaterial="flat">
                  <a:bevelT w="25400" h="31750"/>
                </a:sp3d>
              </c:spPr>
            </c:marker>
            <c:bubble3D val="0"/>
          </c:dPt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fb92fa00-a0d1-43ca-8f92-ce881c8f009d}" type="CATEGORYNAME">
                      <a:t>[CATEGORY NAME]</a:t>
                    </a:fld>
                    <a:r>
                      <a:t>,</a:t>
                    </a:r>
                    <a:fld id="{622f1625-3c98-467a-b0db-56341812c4b8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39d445a3-c21b-476b-af44-4d75bfdb57da}" type="CATEGORYNAME">
                      <a:t>[CATEGORY NAME]</a:t>
                    </a:fld>
                    <a:r>
                      <a:t>,</a:t>
                    </a:r>
                    <a:fld id="{e3936436-d3d8-4dea-abe3-36f5e23076f7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51a84aa3-f507-4c07-a8bf-e77ea8bfd20e}" type="CATEGORYNAME">
                      <a:t>[CATEGORY NAME]</a:t>
                    </a:fld>
                    <a:r>
                      <a:t>,</a:t>
                    </a:r>
                    <a:fld id="{1ed95a9e-5679-410d-b4aa-493b612004a1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443866e2-215e-429d-a20c-f379994e2940}" type="CATEGORYNAME">
                      <a:t>[CATEGORY NAME]</a:t>
                    </a:fld>
                    <a:r>
                      <a:t>,</a:t>
                    </a:r>
                    <a:fld id="{f638c1a2-df99-49c9-911d-d67a5e0d9365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398c34ff-bcce-4fe9-aadc-4a7f0759a0f1}" type="CATEGORYNAME">
                      <a:t>[CATEGORY NAME]</a:t>
                    </a:fld>
                    <a:r>
                      <a:t>,</a:t>
                    </a:r>
                    <a:fld id="{43ca720f-dc77-44cb-96b3-e18ef80f3b75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5</c:v>
                </c:pt>
                <c:pt idx="4">
                  <c:v>5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9824912"/>
        <c:axId val="1798861040"/>
      </c:scatterChart>
      <c:valAx>
        <c:axId val="11798249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</a:p>
        </c:txPr>
        <c:crossAx val="1798861040"/>
        <c:crosses val="autoZero"/>
        <c:crossBetween val="midCat"/>
        <c:majorUnit val="1"/>
      </c:valAx>
      <c:valAx>
        <c:axId val="1798861040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</a:p>
        </c:txPr>
        <c:crossAx val="1179824912"/>
        <c:crosses val="autoZero"/>
        <c:crossBetween val="midCat"/>
        <c:majorUnit val="1"/>
        <c:minorUnit val="1"/>
      </c:valAx>
      <c:spPr>
        <a:noFill/>
        <a:ln w="0">
          <a:solidFill>
            <a:schemeClr val="accent1">
              <a:shade val="15000"/>
            </a:schemeClr>
          </a:solidFill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4f90ad60-969c-4785-8c85-987949c8ca2d}"/>
      </c:ext>
    </c:extLst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60713026715981"/>
          <c:y val="0.0522570717428318"/>
          <c:w val="0.907557221937858"/>
          <c:h val="0.82221275954826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dPt>
            <c:idx val="0"/>
            <c:marker>
              <c:symbol val="circle"/>
              <c:size val="16"/>
              <c:spPr>
                <a:solidFill>
                  <a:srgbClr val="1230E4"/>
                </a:solidFill>
                <a:ln w="9525" cap="rnd">
                  <a:solidFill>
                    <a:schemeClr val="accent1"/>
                  </a:solidFill>
                  <a:round/>
                </a:ln>
                <a:effectLst>
                  <a:outerShdw blurRad="44450" dist="25400" dir="2700000" algn="br" rotWithShape="0">
                    <a:srgbClr val="000000">
                      <a:alpha val="6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9800000"/>
                  </a:lightRig>
                </a:scene3d>
                <a:sp3d prstMaterial="flat">
                  <a:bevelT w="25400" h="31750"/>
                </a:sp3d>
              </c:spPr>
            </c:marker>
            <c:bubble3D val="0"/>
          </c:dPt>
          <c:dPt>
            <c:idx val="1"/>
            <c:marker>
              <c:symbol val="circle"/>
              <c:size val="16"/>
              <c:spPr>
                <a:solidFill>
                  <a:srgbClr val="92D050"/>
                </a:solidFill>
                <a:ln w="9525" cap="rnd">
                  <a:solidFill>
                    <a:schemeClr val="accent1"/>
                  </a:solidFill>
                  <a:round/>
                </a:ln>
                <a:effectLst>
                  <a:outerShdw blurRad="44450" dist="25400" dir="2700000" algn="br" rotWithShape="0">
                    <a:srgbClr val="000000">
                      <a:alpha val="6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9800000"/>
                  </a:lightRig>
                </a:scene3d>
                <a:sp3d prstMaterial="flat">
                  <a:bevelT w="25400" h="3175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2"/>
            <c:marker>
              <c:symbol val="circle"/>
              <c:size val="16"/>
              <c:spPr>
                <a:gradFill rotWithShape="1">
                  <a:gsLst>
                    <a:gs pos="0">
                      <a:schemeClr val="accent1">
                        <a:shade val="85000"/>
                        <a:satMod val="130000"/>
                      </a:schemeClr>
                    </a:gs>
                    <a:gs pos="34000">
                      <a:schemeClr val="accent1">
                        <a:shade val="87000"/>
                        <a:satMod val="125000"/>
                      </a:schemeClr>
                    </a:gs>
                    <a:gs pos="70000">
                      <a:schemeClr val="accent1">
                        <a:tint val="100000"/>
                        <a:shade val="90000"/>
                        <a:satMod val="130000"/>
                      </a:schemeClr>
                    </a:gs>
                    <a:gs pos="100000">
                      <a:schemeClr val="accent1">
                        <a:tint val="100000"/>
                        <a:shade val="100000"/>
                        <a:satMod val="110000"/>
                      </a:schemeClr>
                    </a:gs>
                  </a:gsLst>
                  <a:path path="circle">
                    <a:fillToRect l="100000" t="100000" r="100000" b="100000"/>
                  </a:path>
                </a:gradFill>
                <a:ln w="9525" cap="rnd">
                  <a:solidFill>
                    <a:schemeClr val="accent1"/>
                  </a:solidFill>
                  <a:round/>
                </a:ln>
                <a:effectLst>
                  <a:outerShdw blurRad="44450" dist="25400" dir="2700000" algn="br" rotWithShape="0">
                    <a:srgbClr val="000000">
                      <a:alpha val="6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9800000"/>
                  </a:lightRig>
                </a:scene3d>
                <a:sp3d prstMaterial="flat">
                  <a:bevelT w="25400" h="31750"/>
                </a:sp3d>
              </c:spPr>
            </c:marker>
            <c:bubble3D val="0"/>
          </c:dPt>
          <c:dPt>
            <c:idx val="3"/>
            <c:marker>
              <c:symbol val="circle"/>
              <c:size val="16"/>
              <c:spPr>
                <a:gradFill rotWithShape="1">
                  <a:gsLst>
                    <a:gs pos="0">
                      <a:schemeClr val="accent1">
                        <a:shade val="85000"/>
                        <a:satMod val="130000"/>
                      </a:schemeClr>
                    </a:gs>
                    <a:gs pos="34000">
                      <a:schemeClr val="accent1">
                        <a:shade val="87000"/>
                        <a:satMod val="125000"/>
                      </a:schemeClr>
                    </a:gs>
                    <a:gs pos="70000">
                      <a:schemeClr val="accent1">
                        <a:tint val="100000"/>
                        <a:shade val="90000"/>
                        <a:satMod val="130000"/>
                      </a:schemeClr>
                    </a:gs>
                    <a:gs pos="100000">
                      <a:schemeClr val="accent1">
                        <a:tint val="100000"/>
                        <a:shade val="100000"/>
                        <a:satMod val="110000"/>
                      </a:schemeClr>
                    </a:gs>
                  </a:gsLst>
                  <a:path path="circle">
                    <a:fillToRect l="100000" t="100000" r="100000" b="100000"/>
                  </a:path>
                </a:gradFill>
                <a:ln w="9525" cap="rnd">
                  <a:solidFill>
                    <a:schemeClr val="accent1"/>
                  </a:solidFill>
                  <a:round/>
                </a:ln>
                <a:effectLst>
                  <a:outerShdw blurRad="44450" dist="25400" dir="2700000" algn="br" rotWithShape="0">
                    <a:srgbClr val="000000">
                      <a:alpha val="6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9800000"/>
                  </a:lightRig>
                </a:scene3d>
                <a:sp3d prstMaterial="flat">
                  <a:bevelT w="25400" h="31750"/>
                </a:sp3d>
              </c:spPr>
            </c:marker>
            <c:bubble3D val="0"/>
          </c:dPt>
          <c:dPt>
            <c:idx val="4"/>
            <c:marker>
              <c:symbol val="circle"/>
              <c:size val="16"/>
              <c:spPr>
                <a:gradFill rotWithShape="1">
                  <a:gsLst>
                    <a:gs pos="0">
                      <a:schemeClr val="accent1">
                        <a:shade val="85000"/>
                        <a:satMod val="130000"/>
                      </a:schemeClr>
                    </a:gs>
                    <a:gs pos="34000">
                      <a:schemeClr val="accent1">
                        <a:shade val="87000"/>
                        <a:satMod val="125000"/>
                      </a:schemeClr>
                    </a:gs>
                    <a:gs pos="70000">
                      <a:schemeClr val="accent1">
                        <a:tint val="100000"/>
                        <a:shade val="90000"/>
                        <a:satMod val="130000"/>
                      </a:schemeClr>
                    </a:gs>
                    <a:gs pos="100000">
                      <a:schemeClr val="accent1">
                        <a:tint val="100000"/>
                        <a:shade val="100000"/>
                        <a:satMod val="110000"/>
                      </a:schemeClr>
                    </a:gs>
                  </a:gsLst>
                  <a:path path="circle">
                    <a:fillToRect l="100000" t="100000" r="100000" b="100000"/>
                  </a:path>
                </a:gradFill>
                <a:ln w="9525" cap="rnd">
                  <a:solidFill>
                    <a:schemeClr val="accent1"/>
                  </a:solidFill>
                  <a:round/>
                </a:ln>
                <a:effectLst>
                  <a:outerShdw blurRad="44450" dist="25400" dir="2700000" algn="br" rotWithShape="0">
                    <a:srgbClr val="000000">
                      <a:alpha val="6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9800000"/>
                  </a:lightRig>
                </a:scene3d>
                <a:sp3d prstMaterial="flat">
                  <a:bevelT w="25400" h="31750"/>
                </a:sp3d>
              </c:spPr>
            </c:marker>
            <c:bubble3D val="0"/>
          </c:dPt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0843a5e6-ac6b-45d8-800d-8da19d97ee6e}" type="CATEGORYNAME">
                      <a:t>[CATEGORY NAME]</a:t>
                    </a:fld>
                    <a:r>
                      <a:t>,</a:t>
                    </a:r>
                    <a:fld id="{341ab8cf-d6bf-4b72-b187-0793f275cbac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66c64590-6032-4756-a0d3-83fa347ea0da}" type="CATEGORYNAME">
                      <a:t>[CATEGORY NAME]</a:t>
                    </a:fld>
                    <a:r>
                      <a:t>,</a:t>
                    </a:r>
                    <a:fld id="{0de4d3d4-3da4-4704-9307-5dbc23fbd2f4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de592062-4716-4a35-a0eb-de8723436a09}" type="CATEGORYNAME">
                      <a:t>[CATEGORY NAME]</a:t>
                    </a:fld>
                    <a:r>
                      <a:t>,</a:t>
                    </a:r>
                    <a:fld id="{77981073-1c86-488f-b324-b3a02568e026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fa0c2973-3fa5-4776-9cf1-daeb266a626f}" type="CATEGORYNAME">
                      <a:t>[CATEGORY NAME]</a:t>
                    </a:fld>
                    <a:r>
                      <a:t>,</a:t>
                    </a:r>
                    <a:fld id="{a317fc23-d310-402a-bae7-8693cfc69794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c2be1ce0-27b5-4688-a31c-6ea6172fbe52}" type="CATEGORYNAME">
                      <a:t>[CATEGORY NAME]</a:t>
                    </a:fld>
                    <a:r>
                      <a:t>,</a:t>
                    </a:r>
                    <a:fld id="{55a3c3fd-fdb1-4e5a-906b-308452a26964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5</c:v>
                </c:pt>
                <c:pt idx="4">
                  <c:v>5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9824912"/>
        <c:axId val="1798861040"/>
      </c:scatterChart>
      <c:valAx>
        <c:axId val="11798249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</a:p>
        </c:txPr>
        <c:crossAx val="1798861040"/>
        <c:crosses val="autoZero"/>
        <c:crossBetween val="midCat"/>
        <c:majorUnit val="1"/>
      </c:valAx>
      <c:valAx>
        <c:axId val="1798861040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</a:p>
        </c:txPr>
        <c:crossAx val="1179824912"/>
        <c:crosses val="autoZero"/>
        <c:crossBetween val="midCat"/>
        <c:majorUnit val="1"/>
        <c:minorUnit val="1"/>
      </c:valAx>
      <c:spPr>
        <a:noFill/>
        <a:ln w="0">
          <a:solidFill>
            <a:schemeClr val="accent1">
              <a:shade val="15000"/>
            </a:schemeClr>
          </a:solidFill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e1af0b21-2732-4a90-bebc-a85b17ceb9cf}"/>
      </c:ext>
    </c:extLst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60713026715981"/>
          <c:y val="0.0522570717428318"/>
          <c:w val="0.907557221937858"/>
          <c:h val="0.82221275954826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dPt>
            <c:idx val="0"/>
            <c:marker>
              <c:symbol val="circle"/>
              <c:size val="16"/>
              <c:spPr>
                <a:solidFill>
                  <a:srgbClr val="1230E4"/>
                </a:solidFill>
                <a:ln w="9525" cap="rnd">
                  <a:solidFill>
                    <a:schemeClr val="accent1"/>
                  </a:solidFill>
                  <a:round/>
                </a:ln>
                <a:effectLst>
                  <a:outerShdw blurRad="44450" dist="25400" dir="2700000" algn="br" rotWithShape="0">
                    <a:srgbClr val="000000">
                      <a:alpha val="6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9800000"/>
                  </a:lightRig>
                </a:scene3d>
                <a:sp3d prstMaterial="flat">
                  <a:bevelT w="25400" h="31750"/>
                </a:sp3d>
              </c:spPr>
            </c:marker>
            <c:bubble3D val="0"/>
          </c:dPt>
          <c:dPt>
            <c:idx val="1"/>
            <c:marker>
              <c:symbol val="circle"/>
              <c:size val="16"/>
              <c:spPr>
                <a:solidFill>
                  <a:srgbClr val="92D050"/>
                </a:solidFill>
                <a:ln w="9525" cap="rnd">
                  <a:solidFill>
                    <a:schemeClr val="accent1"/>
                  </a:solidFill>
                  <a:round/>
                </a:ln>
                <a:effectLst>
                  <a:outerShdw blurRad="44450" dist="25400" dir="2700000" algn="br" rotWithShape="0">
                    <a:srgbClr val="000000">
                      <a:alpha val="6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9800000"/>
                  </a:lightRig>
                </a:scene3d>
                <a:sp3d prstMaterial="flat">
                  <a:bevelT w="25400" h="3175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2"/>
            <c:marker>
              <c:symbol val="circle"/>
              <c:size val="16"/>
              <c:spPr>
                <a:solidFill>
                  <a:srgbClr val="1230E4"/>
                </a:solidFill>
                <a:ln w="9525" cap="rnd">
                  <a:solidFill>
                    <a:schemeClr val="accent1"/>
                  </a:solidFill>
                  <a:round/>
                </a:ln>
                <a:effectLst>
                  <a:outerShdw blurRad="44450" dist="25400" dir="2700000" algn="br" rotWithShape="0">
                    <a:srgbClr val="000000">
                      <a:alpha val="6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9800000"/>
                  </a:lightRig>
                </a:scene3d>
                <a:sp3d prstMaterial="flat">
                  <a:bevelT w="25400" h="31750"/>
                </a:sp3d>
              </c:spPr>
            </c:marker>
            <c:bubble3D val="0"/>
          </c:dPt>
          <c:dPt>
            <c:idx val="3"/>
            <c:marker>
              <c:symbol val="circle"/>
              <c:size val="16"/>
              <c:spPr>
                <a:solidFill>
                  <a:srgbClr val="1230E4"/>
                </a:solidFill>
                <a:ln w="9525" cap="rnd">
                  <a:solidFill>
                    <a:schemeClr val="accent1"/>
                  </a:solidFill>
                  <a:round/>
                </a:ln>
                <a:effectLst>
                  <a:outerShdw blurRad="44450" dist="25400" dir="2700000" algn="br" rotWithShape="0">
                    <a:srgbClr val="000000">
                      <a:alpha val="6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9800000"/>
                  </a:lightRig>
                </a:scene3d>
                <a:sp3d prstMaterial="flat">
                  <a:bevelT w="25400" h="31750"/>
                </a:sp3d>
              </c:spPr>
            </c:marker>
            <c:bubble3D val="0"/>
          </c:dPt>
          <c:dPt>
            <c:idx val="4"/>
            <c:marker>
              <c:symbol val="circle"/>
              <c:size val="16"/>
              <c:spPr>
                <a:solidFill>
                  <a:srgbClr val="92D050"/>
                </a:solidFill>
                <a:ln w="9525" cap="rnd">
                  <a:solidFill>
                    <a:schemeClr val="accent1"/>
                  </a:solidFill>
                  <a:round/>
                </a:ln>
                <a:effectLst>
                  <a:outerShdw blurRad="44450" dist="25400" dir="2700000" algn="br" rotWithShape="0">
                    <a:srgbClr val="000000">
                      <a:alpha val="6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9800000"/>
                  </a:lightRig>
                </a:scene3d>
                <a:sp3d prstMaterial="flat">
                  <a:bevelT w="25400" h="31750"/>
                </a:sp3d>
              </c:spPr>
            </c:marker>
            <c:bubble3D val="0"/>
          </c:dPt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df17cb42-b8fe-495e-a234-a40334eb58b5}" type="CATEGORYNAME">
                      <a:t>[CATEGORY NAME]</a:t>
                    </a:fld>
                    <a:r>
                      <a:t>,</a:t>
                    </a:r>
                    <a:fld id="{07cbb81e-8be7-4189-bd6e-fa5c8951bcf4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e219ca98-b662-4d65-985b-16cb323ceeba}" type="CATEGORYNAME">
                      <a:t>[CATEGORY NAME]</a:t>
                    </a:fld>
                    <a:r>
                      <a:t>,</a:t>
                    </a:r>
                    <a:fld id="{9cf8ab4e-1d02-4087-a376-9737f3d819be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f7c72e7e-0247-469a-9b58-f2dd7540ab77}" type="CATEGORYNAME">
                      <a:t>[CATEGORY NAME]</a:t>
                    </a:fld>
                    <a:r>
                      <a:t>,</a:t>
                    </a:r>
                    <a:fld id="{e215a281-7f75-4437-884a-39753625430a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0d2024f8-23ae-4caf-93b5-d3afc8d91fb3}" type="CATEGORYNAME">
                      <a:t>[CATEGORY NAME]</a:t>
                    </a:fld>
                    <a:r>
                      <a:t>,</a:t>
                    </a:r>
                    <a:fld id="{be321e52-1ccc-442c-a171-24dc6928708f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52e0fe19-d6a9-446f-a4d9-cfb895f5b8ba}" type="CATEGORYNAME">
                      <a:t>[CATEGORY NAME]</a:t>
                    </a:fld>
                    <a:r>
                      <a:t>,</a:t>
                    </a:r>
                    <a:fld id="{5dd0cb23-f6df-4dac-94a7-b86a190239f5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5</c:v>
                </c:pt>
                <c:pt idx="4">
                  <c:v>5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9824912"/>
        <c:axId val="1798861040"/>
      </c:scatterChart>
      <c:valAx>
        <c:axId val="11798249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</a:p>
        </c:txPr>
        <c:crossAx val="1798861040"/>
        <c:crosses val="autoZero"/>
        <c:crossBetween val="midCat"/>
        <c:majorUnit val="1"/>
      </c:valAx>
      <c:valAx>
        <c:axId val="1798861040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</a:p>
        </c:txPr>
        <c:crossAx val="1179824912"/>
        <c:crosses val="autoZero"/>
        <c:crossBetween val="midCat"/>
        <c:majorUnit val="1"/>
        <c:minorUnit val="1"/>
      </c:valAx>
      <c:spPr>
        <a:noFill/>
        <a:ln w="0">
          <a:solidFill>
            <a:schemeClr val="accent1">
              <a:shade val="15000"/>
            </a:schemeClr>
          </a:solidFill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84d961ed-7f4a-409c-89d2-3346d96f8316}"/>
      </c:ext>
    </c:extLst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60713026715981"/>
          <c:y val="0.0522570717428318"/>
          <c:w val="0.907557221937858"/>
          <c:h val="0.82221275954826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dPt>
            <c:idx val="0"/>
            <c:marker>
              <c:symbol val="circle"/>
              <c:size val="16"/>
              <c:spPr>
                <a:solidFill>
                  <a:srgbClr val="1230E4"/>
                </a:solidFill>
                <a:ln w="9525" cap="rnd">
                  <a:solidFill>
                    <a:schemeClr val="accent1"/>
                  </a:solidFill>
                  <a:round/>
                </a:ln>
                <a:effectLst>
                  <a:outerShdw blurRad="44450" dist="25400" dir="2700000" algn="br" rotWithShape="0">
                    <a:srgbClr val="000000">
                      <a:alpha val="6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9800000"/>
                  </a:lightRig>
                </a:scene3d>
                <a:sp3d prstMaterial="flat">
                  <a:bevelT w="25400" h="31750"/>
                </a:sp3d>
              </c:spPr>
            </c:marker>
            <c:bubble3D val="0"/>
          </c:dPt>
          <c:dPt>
            <c:idx val="1"/>
            <c:marker>
              <c:symbol val="circle"/>
              <c:size val="16"/>
              <c:spPr>
                <a:solidFill>
                  <a:srgbClr val="92D050"/>
                </a:solidFill>
                <a:ln w="9525" cap="rnd">
                  <a:solidFill>
                    <a:schemeClr val="accent1"/>
                  </a:solidFill>
                  <a:round/>
                </a:ln>
                <a:effectLst>
                  <a:outerShdw blurRad="44450" dist="25400" dir="2700000" algn="br" rotWithShape="0">
                    <a:srgbClr val="000000">
                      <a:alpha val="6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9800000"/>
                  </a:lightRig>
                </a:scene3d>
                <a:sp3d prstMaterial="flat">
                  <a:bevelT w="25400" h="3175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2"/>
            <c:marker>
              <c:symbol val="circle"/>
              <c:size val="16"/>
              <c:spPr>
                <a:solidFill>
                  <a:srgbClr val="1230E4"/>
                </a:solidFill>
                <a:ln w="9525" cap="rnd">
                  <a:solidFill>
                    <a:schemeClr val="accent1"/>
                  </a:solidFill>
                  <a:round/>
                </a:ln>
                <a:effectLst>
                  <a:outerShdw blurRad="44450" dist="25400" dir="2700000" algn="br" rotWithShape="0">
                    <a:srgbClr val="000000">
                      <a:alpha val="6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9800000"/>
                  </a:lightRig>
                </a:scene3d>
                <a:sp3d prstMaterial="flat">
                  <a:bevelT w="25400" h="31750"/>
                </a:sp3d>
              </c:spPr>
            </c:marker>
            <c:bubble3D val="0"/>
          </c:dPt>
          <c:dPt>
            <c:idx val="3"/>
            <c:marker>
              <c:symbol val="circle"/>
              <c:size val="16"/>
              <c:spPr>
                <a:solidFill>
                  <a:srgbClr val="1230E4"/>
                </a:solidFill>
                <a:ln w="9525" cap="rnd">
                  <a:solidFill>
                    <a:schemeClr val="accent1"/>
                  </a:solidFill>
                  <a:round/>
                </a:ln>
                <a:effectLst>
                  <a:outerShdw blurRad="44450" dist="25400" dir="2700000" algn="br" rotWithShape="0">
                    <a:srgbClr val="000000">
                      <a:alpha val="6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9800000"/>
                  </a:lightRig>
                </a:scene3d>
                <a:sp3d prstMaterial="flat">
                  <a:bevelT w="25400" h="31750"/>
                </a:sp3d>
              </c:spPr>
            </c:marker>
            <c:bubble3D val="0"/>
          </c:dPt>
          <c:dPt>
            <c:idx val="4"/>
            <c:marker>
              <c:symbol val="circle"/>
              <c:size val="16"/>
              <c:spPr>
                <a:solidFill>
                  <a:srgbClr val="92D050"/>
                </a:solidFill>
                <a:ln w="9525" cap="rnd">
                  <a:solidFill>
                    <a:schemeClr val="accent1"/>
                  </a:solidFill>
                  <a:round/>
                </a:ln>
                <a:effectLst>
                  <a:outerShdw blurRad="44450" dist="25400" dir="2700000" algn="br" rotWithShape="0">
                    <a:srgbClr val="000000">
                      <a:alpha val="6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9800000"/>
                  </a:lightRig>
                </a:scene3d>
                <a:sp3d prstMaterial="flat">
                  <a:bevelT w="25400" h="31750"/>
                </a:sp3d>
              </c:spPr>
            </c:marker>
            <c:bubble3D val="0"/>
          </c:dPt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12923976-2694-4ac8-979f-a9f7dc33d212}" type="CATEGORYNAME">
                      <a:t>[CATEGORY NAME]</a:t>
                    </a:fld>
                    <a:r>
                      <a:t>,</a:t>
                    </a:r>
                    <a:fld id="{ff93aa2b-58bc-4ff1-a676-f7c4b3351814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59c46525-a9e6-42cb-9e0e-dfc5ffb4c0ce}" type="CATEGORYNAME">
                      <a:t>[CATEGORY NAME]</a:t>
                    </a:fld>
                    <a:r>
                      <a:t>,</a:t>
                    </a:r>
                    <a:fld id="{4c827f7b-adaf-47d4-b5ee-574c95a06d15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1e62ceda-e6ba-4988-83ec-77d6f7752614}" type="CATEGORYNAME">
                      <a:t>[CATEGORY NAME]</a:t>
                    </a:fld>
                    <a:r>
                      <a:t>,</a:t>
                    </a:r>
                    <a:fld id="{7ba11b66-5c38-420b-b471-67f0aedc4382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c7fd49cc-2951-4524-9826-f7f0de0c374e}" type="CATEGORYNAME">
                      <a:t>[CATEGORY NAME]</a:t>
                    </a:fld>
                    <a:r>
                      <a:t>,</a:t>
                    </a:r>
                    <a:fld id="{4a58d5e0-207e-403c-ad13-97110e32cce4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d81f5910-6dab-41d9-8049-eba71b59c86b}" type="CATEGORYNAME">
                      <a:t>[CATEGORY NAME]</a:t>
                    </a:fld>
                    <a:r>
                      <a:t>,</a:t>
                    </a:r>
                    <a:fld id="{5b41ae0b-0490-491e-aeab-617e008bedca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5</c:v>
                </c:pt>
                <c:pt idx="4">
                  <c:v>5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9824912"/>
        <c:axId val="1798861040"/>
      </c:scatterChart>
      <c:valAx>
        <c:axId val="11798249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</a:p>
        </c:txPr>
        <c:crossAx val="1798861040"/>
        <c:crosses val="autoZero"/>
        <c:crossBetween val="midCat"/>
        <c:majorUnit val="1"/>
      </c:valAx>
      <c:valAx>
        <c:axId val="1798861040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</a:p>
        </c:txPr>
        <c:crossAx val="1179824912"/>
        <c:crosses val="autoZero"/>
        <c:crossBetween val="midCat"/>
        <c:majorUnit val="1"/>
        <c:minorUnit val="1"/>
      </c:valAx>
      <c:spPr>
        <a:noFill/>
        <a:ln w="0">
          <a:solidFill>
            <a:schemeClr val="accent1">
              <a:shade val="15000"/>
            </a:schemeClr>
          </a:solidFill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74c0ee19-ecfb-4305-9563-63da5dbc1d9f}"/>
      </c:ext>
    </c:extLst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60712774279738"/>
          <c:y val="0.0497628158306611"/>
          <c:w val="0.907557221937858"/>
          <c:h val="0.82221275954826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dPt>
            <c:idx val="0"/>
            <c:marker>
              <c:symbol val="circle"/>
              <c:size val="16"/>
              <c:spPr>
                <a:solidFill>
                  <a:srgbClr val="1230E4"/>
                </a:solidFill>
                <a:ln w="9525" cap="rnd">
                  <a:solidFill>
                    <a:schemeClr val="accent1"/>
                  </a:solidFill>
                  <a:round/>
                </a:ln>
                <a:effectLst>
                  <a:outerShdw blurRad="44450" dist="25400" dir="2700000" algn="br" rotWithShape="0">
                    <a:srgbClr val="000000">
                      <a:alpha val="6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9800000"/>
                  </a:lightRig>
                </a:scene3d>
                <a:sp3d prstMaterial="flat">
                  <a:bevelT w="25400" h="31750"/>
                </a:sp3d>
              </c:spPr>
            </c:marker>
            <c:bubble3D val="0"/>
          </c:dPt>
          <c:dPt>
            <c:idx val="1"/>
            <c:marker>
              <c:symbol val="circle"/>
              <c:size val="16"/>
              <c:spPr>
                <a:solidFill>
                  <a:srgbClr val="92D050"/>
                </a:solidFill>
                <a:ln w="9525" cap="rnd">
                  <a:solidFill>
                    <a:schemeClr val="accent1"/>
                  </a:solidFill>
                  <a:round/>
                </a:ln>
                <a:effectLst>
                  <a:outerShdw blurRad="44450" dist="25400" dir="2700000" algn="br" rotWithShape="0">
                    <a:srgbClr val="000000">
                      <a:alpha val="6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9800000"/>
                  </a:lightRig>
                </a:scene3d>
                <a:sp3d prstMaterial="flat">
                  <a:bevelT w="25400" h="3175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2"/>
            <c:marker>
              <c:symbol val="circle"/>
              <c:size val="16"/>
              <c:spPr>
                <a:solidFill>
                  <a:srgbClr val="1230E4"/>
                </a:solidFill>
                <a:ln w="9525" cap="rnd">
                  <a:solidFill>
                    <a:schemeClr val="accent1"/>
                  </a:solidFill>
                  <a:round/>
                </a:ln>
                <a:effectLst>
                  <a:outerShdw blurRad="44450" dist="25400" dir="2700000" algn="br" rotWithShape="0">
                    <a:srgbClr val="000000">
                      <a:alpha val="6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9800000"/>
                  </a:lightRig>
                </a:scene3d>
                <a:sp3d prstMaterial="flat">
                  <a:bevelT w="25400" h="31750"/>
                </a:sp3d>
              </c:spPr>
            </c:marker>
            <c:bubble3D val="0"/>
          </c:dPt>
          <c:dPt>
            <c:idx val="3"/>
            <c:marker>
              <c:symbol val="circle"/>
              <c:size val="16"/>
              <c:spPr>
                <a:solidFill>
                  <a:srgbClr val="1230E4"/>
                </a:solidFill>
                <a:ln w="9525" cap="rnd">
                  <a:solidFill>
                    <a:schemeClr val="accent1"/>
                  </a:solidFill>
                  <a:round/>
                </a:ln>
                <a:effectLst>
                  <a:outerShdw blurRad="44450" dist="25400" dir="2700000" algn="br" rotWithShape="0">
                    <a:srgbClr val="000000">
                      <a:alpha val="6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9800000"/>
                  </a:lightRig>
                </a:scene3d>
                <a:sp3d prstMaterial="flat">
                  <a:bevelT w="25400" h="31750"/>
                </a:sp3d>
              </c:spPr>
            </c:marker>
            <c:bubble3D val="0"/>
          </c:dPt>
          <c:dPt>
            <c:idx val="4"/>
            <c:marker>
              <c:symbol val="circle"/>
              <c:size val="16"/>
              <c:spPr>
                <a:solidFill>
                  <a:srgbClr val="92D050"/>
                </a:solidFill>
                <a:ln w="9525" cap="rnd">
                  <a:solidFill>
                    <a:schemeClr val="accent1"/>
                  </a:solidFill>
                  <a:round/>
                </a:ln>
                <a:effectLst>
                  <a:outerShdw blurRad="44450" dist="25400" dir="2700000" algn="br" rotWithShape="0">
                    <a:srgbClr val="000000">
                      <a:alpha val="6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9800000"/>
                  </a:lightRig>
                </a:scene3d>
                <a:sp3d prstMaterial="flat">
                  <a:bevelT w="25400" h="31750"/>
                </a:sp3d>
              </c:spPr>
            </c:marker>
            <c:bubble3D val="0"/>
          </c:dPt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2dbf726c-7092-46f9-bad3-538f5bfa52b0}" type="CATEGORYNAME">
                      <a:t>[CATEGORY NAME]</a:t>
                    </a:fld>
                    <a:r>
                      <a:t>,</a:t>
                    </a:r>
                    <a:fld id="{0419b94a-0d32-41ba-9429-1b6ffebd0f1b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55ab9d1e-40ac-4aea-b7af-614db5668e4f}" type="CATEGORYNAME">
                      <a:t>[CATEGORY NAME]</a:t>
                    </a:fld>
                    <a:r>
                      <a:t>,</a:t>
                    </a:r>
                    <a:fld id="{c96d3014-fa27-4d2e-97e3-f8e05e45d202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1a96e48f-8e3e-44c9-80ef-f6fc0ed03992}" type="CATEGORYNAME">
                      <a:t>[CATEGORY NAME]</a:t>
                    </a:fld>
                    <a:r>
                      <a:t>,</a:t>
                    </a:r>
                    <a:fld id="{23ad6664-a737-4f1b-beae-3b3366565725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79cd23e0-6ed2-4ba1-adce-205a61ab326d}" type="CATEGORYNAME">
                      <a:t>[CATEGORY NAME]</a:t>
                    </a:fld>
                    <a:r>
                      <a:t>,</a:t>
                    </a:r>
                    <a:fld id="{c176d114-0916-4507-bb2f-5ddd4c839ca4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eac0cf60-199e-4e2c-906e-91b196f6600b}" type="CATEGORYNAME">
                      <a:t>[CATEGORY NAME]</a:t>
                    </a:fld>
                    <a:r>
                      <a:t>,</a:t>
                    </a:r>
                    <a:fld id="{20af5b79-8acd-44db-b78f-2f454b9dff45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5</c:v>
                </c:pt>
                <c:pt idx="4">
                  <c:v>5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9824912"/>
        <c:axId val="1798861040"/>
      </c:scatterChart>
      <c:valAx>
        <c:axId val="11798249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</a:p>
        </c:txPr>
        <c:crossAx val="1798861040"/>
        <c:crosses val="autoZero"/>
        <c:crossBetween val="midCat"/>
        <c:majorUnit val="1"/>
      </c:valAx>
      <c:valAx>
        <c:axId val="1798861040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</a:p>
        </c:txPr>
        <c:crossAx val="1179824912"/>
        <c:crosses val="autoZero"/>
        <c:crossBetween val="midCat"/>
        <c:majorUnit val="1"/>
        <c:minorUnit val="1"/>
      </c:valAx>
      <c:spPr>
        <a:noFill/>
        <a:ln w="0">
          <a:solidFill>
            <a:schemeClr val="accent1">
              <a:shade val="15000"/>
            </a:schemeClr>
          </a:solidFill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8446a1a8-fbaf-4a61-a765-54eaef0e59a4}"/>
      </c:ext>
    </c:extLst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60713026715981"/>
          <c:y val="0.0522570717428318"/>
          <c:w val="0.907557221937858"/>
          <c:h val="0.82221275954826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85000"/>
                      <a:satMod val="130000"/>
                    </a:schemeClr>
                  </a:gs>
                  <a:gs pos="34000">
                    <a:schemeClr val="accent1">
                      <a:shade val="87000"/>
                      <a:satMod val="125000"/>
                    </a:schemeClr>
                  </a:gs>
                  <a:gs pos="70000">
                    <a:schemeClr val="accent1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1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dPt>
            <c:idx val="0"/>
            <c:marker>
              <c:symbol val="circle"/>
              <c:size val="16"/>
              <c:spPr>
                <a:solidFill>
                  <a:srgbClr val="1230E4"/>
                </a:solidFill>
                <a:ln w="9525" cap="rnd">
                  <a:solidFill>
                    <a:schemeClr val="accent1"/>
                  </a:solidFill>
                  <a:round/>
                </a:ln>
                <a:effectLst>
                  <a:outerShdw blurRad="44450" dist="25400" dir="2700000" algn="br" rotWithShape="0">
                    <a:srgbClr val="000000">
                      <a:alpha val="6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9800000"/>
                  </a:lightRig>
                </a:scene3d>
                <a:sp3d prstMaterial="flat">
                  <a:bevelT w="25400" h="31750"/>
                </a:sp3d>
              </c:spPr>
            </c:marker>
            <c:bubble3D val="0"/>
          </c:dPt>
          <c:dPt>
            <c:idx val="1"/>
            <c:marker>
              <c:symbol val="circle"/>
              <c:size val="16"/>
              <c:spPr>
                <a:solidFill>
                  <a:srgbClr val="92D050"/>
                </a:solidFill>
                <a:ln w="9525" cap="rnd">
                  <a:solidFill>
                    <a:schemeClr val="accent1"/>
                  </a:solidFill>
                  <a:round/>
                </a:ln>
                <a:effectLst>
                  <a:outerShdw blurRad="44450" dist="25400" dir="2700000" algn="br" rotWithShape="0">
                    <a:srgbClr val="000000">
                      <a:alpha val="6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9800000"/>
                  </a:lightRig>
                </a:scene3d>
                <a:sp3d prstMaterial="flat">
                  <a:bevelT w="25400" h="31750"/>
                </a:sp3d>
              </c:spPr>
            </c:marker>
            <c:bubble3D val="0"/>
            <c:spPr>
              <a:ln w="25400" cap="rnd">
                <a:noFill/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2"/>
            <c:marker>
              <c:symbol val="circle"/>
              <c:size val="16"/>
              <c:spPr>
                <a:solidFill>
                  <a:srgbClr val="1230E4"/>
                </a:solidFill>
                <a:ln w="9525" cap="rnd">
                  <a:solidFill>
                    <a:schemeClr val="accent1"/>
                  </a:solidFill>
                  <a:round/>
                </a:ln>
                <a:effectLst>
                  <a:outerShdw blurRad="44450" dist="25400" dir="2700000" algn="br" rotWithShape="0">
                    <a:srgbClr val="000000">
                      <a:alpha val="6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9800000"/>
                  </a:lightRig>
                </a:scene3d>
                <a:sp3d prstMaterial="flat">
                  <a:bevelT w="25400" h="31750"/>
                </a:sp3d>
              </c:spPr>
            </c:marker>
            <c:bubble3D val="0"/>
          </c:dPt>
          <c:dPt>
            <c:idx val="3"/>
            <c:marker>
              <c:symbol val="circle"/>
              <c:size val="16"/>
              <c:spPr>
                <a:solidFill>
                  <a:srgbClr val="1230E4"/>
                </a:solidFill>
                <a:ln w="9525" cap="rnd">
                  <a:solidFill>
                    <a:schemeClr val="accent1"/>
                  </a:solidFill>
                  <a:round/>
                </a:ln>
                <a:effectLst>
                  <a:outerShdw blurRad="44450" dist="25400" dir="2700000" algn="br" rotWithShape="0">
                    <a:srgbClr val="000000">
                      <a:alpha val="6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9800000"/>
                  </a:lightRig>
                </a:scene3d>
                <a:sp3d prstMaterial="flat">
                  <a:bevelT w="25400" h="31750"/>
                </a:sp3d>
              </c:spPr>
            </c:marker>
            <c:bubble3D val="0"/>
          </c:dPt>
          <c:dPt>
            <c:idx val="4"/>
            <c:marker>
              <c:symbol val="circle"/>
              <c:size val="16"/>
              <c:spPr>
                <a:solidFill>
                  <a:srgbClr val="92D050"/>
                </a:solidFill>
                <a:ln w="9525" cap="rnd">
                  <a:solidFill>
                    <a:schemeClr val="accent1"/>
                  </a:solidFill>
                  <a:round/>
                </a:ln>
                <a:effectLst>
                  <a:outerShdw blurRad="44450" dist="25400" dir="2700000" algn="br" rotWithShape="0">
                    <a:srgbClr val="000000">
                      <a:alpha val="6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9800000"/>
                  </a:lightRig>
                </a:scene3d>
                <a:sp3d prstMaterial="flat">
                  <a:bevelT w="25400" h="31750"/>
                </a:sp3d>
              </c:spPr>
            </c:marker>
            <c:bubble3D val="0"/>
          </c:dPt>
          <c:dLbls>
            <c:dLbl>
              <c:idx val="0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c1f88425-f056-4ae3-979b-12c8e36d812d}" type="CATEGORYNAME">
                      <a:t>[CATEGORY NAME]</a:t>
                    </a:fld>
                    <a:r>
                      <a:t>,</a:t>
                    </a:r>
                    <a:fld id="{a6fd48ea-5252-4422-b0cd-7f3eac66478d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f2b26da4-228b-4378-b723-12cc436d8e7d}" type="CATEGORYNAME">
                      <a:t>[CATEGORY NAME]</a:t>
                    </a:fld>
                    <a:r>
                      <a:t>,</a:t>
                    </a:r>
                    <a:fld id="{845a7c25-6a48-40e4-a0f4-3f74b45efcce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3c47e15e-0fd9-418b-a2d3-c6b278ae7053}" type="CATEGORYNAME">
                      <a:t>[CATEGORY NAME]</a:t>
                    </a:fld>
                    <a:r>
                      <a:t>,</a:t>
                    </a:r>
                    <a:fld id="{f4cd82ab-a904-419e-86df-d5012072779a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f5a10fe7-1cac-4c24-87c1-fd0365cb1699}" type="CATEGORYNAME">
                      <a:t>[CATEGORY NAME]</a:t>
                    </a:fld>
                    <a:r>
                      <a:t>,</a:t>
                    </a:r>
                    <a:fld id="{b7750051-7d55-43d5-b107-d1bbed733720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tx>
                <c:rich>
                  <a:bodyPr rot="0" spcFirstLastPara="1" vertOverflow="ellipsis" vert="horz" wrap="square" lIns="38100" tIns="19050" rIns="38100" bIns="19050" anchor="ctr" anchorCtr="1"/>
                  <a:lstStyle/>
                  <a:p>
                    <a:fld id="{1f33f16e-3ffd-4d7c-9ed3-278fdf23cf1d}" type="CATEGORYNAME">
                      <a:t>[CATEGORY NAME]</a:t>
                    </a:fld>
                    <a:r>
                      <a:t>,</a:t>
                    </a:r>
                    <a:fld id="{0b701f43-df83-4f20-acaf-1bac5383e1cb}" type="VALUE">
                      <a:t>[VALUE]</a:t>
                    </a:fld>
                  </a:p>
                </c:rich>
              </c:tx>
              <c:dLblPos val="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5</c:v>
                </c:pt>
                <c:pt idx="4">
                  <c:v>5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9824912"/>
        <c:axId val="1798861040"/>
      </c:scatterChart>
      <c:valAx>
        <c:axId val="11798249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</a:p>
        </c:txPr>
        <c:crossAx val="1798861040"/>
        <c:crosses val="autoZero"/>
        <c:crossBetween val="midCat"/>
        <c:majorUnit val="1"/>
      </c:valAx>
      <c:valAx>
        <c:axId val="1798861040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</a:p>
        </c:txPr>
        <c:crossAx val="1179824912"/>
        <c:crosses val="autoZero"/>
        <c:crossBetween val="midCat"/>
        <c:majorUnit val="1"/>
        <c:minorUnit val="1"/>
      </c:valAx>
      <c:spPr>
        <a:noFill/>
        <a:ln w="0">
          <a:solidFill>
            <a:schemeClr val="accent1">
              <a:shade val="15000"/>
            </a:schemeClr>
          </a:solidFill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234f0ef5-8829-47f7-87e0-ef7f9252c88b}"/>
      </c:ext>
    </c:extLst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0.06724</cdr:x>
      <cdr:y>0.32719</cdr:y>
    </cdr:from>
    <cdr:to>
      <cdr:x>0.40442</cdr:x>
      <cdr:y>0.32719</cdr:y>
    </cdr:to>
    <cdr:cxnSp>
      <cdr:nvCxnSpPr>
        <cdr:cNvPr id="2" name="直接箭头连接符 1"/>
        <cdr:cNvCxnSpPr/>
      </cdr:nvCxnSpPr>
      <cdr:spPr xmlns:a="http://schemas.openxmlformats.org/drawingml/2006/main">
        <a:xfrm xmlns:a="http://schemas.openxmlformats.org/drawingml/2006/main">
          <a:off x="605185" y="1665927"/>
          <a:ext cx="3034748" cy="0"/>
        </a:xfrm>
        <a:prstGeom xmlns:a="http://schemas.openxmlformats.org/drawingml/2006/main" prst="straightConnector1">
          <a:avLst/>
        </a:prstGeom>
        <a:ln>
          <a:headEnd type="triangle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0.06798</cdr:x>
      <cdr:y>0.3457</cdr:y>
    </cdr:from>
    <cdr:to>
      <cdr:x>0.3492</cdr:x>
      <cdr:y>0.85945</cdr:y>
    </cdr:to>
    <cdr:cxnSp>
      <cdr:nvCxnSpPr>
        <cdr:cNvPr id="3" name="直接箭头连接符 2"/>
        <cdr:cNvCxnSpPr/>
      </cdr:nvCxnSpPr>
      <cdr:spPr xmlns:a="http://schemas.openxmlformats.org/drawingml/2006/main">
        <a:xfrm xmlns:a="http://schemas.openxmlformats.org/drawingml/2006/main">
          <a:off x="611811" y="1760162"/>
          <a:ext cx="2531166" cy="2615835"/>
        </a:xfrm>
        <a:prstGeom xmlns:a="http://schemas.openxmlformats.org/drawingml/2006/main" prst="straightConnector1">
          <a:avLst/>
        </a:prstGeom>
        <a:ln>
          <a:headEnd type="triangle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DD08292-C0AF-4055-8887-BDD459E972E8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fld id="{B66F588D-B1F7-47ED-9FE4-9E555EB1393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zh-CN" altLang="en-US" sz="950" dirty="0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 descr="AW视觉符号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5" name="直接连接符 4"/>
          <p:cNvCxnSpPr/>
          <p:nvPr userDrawn="1"/>
        </p:nvCxnSpPr>
        <p:spPr>
          <a:xfrm>
            <a:off x="10529888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6589713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15"/>
          <p:cNvSpPr txBox="1">
            <a:spLocks noChangeArrowheads="1"/>
          </p:cNvSpPr>
          <p:nvPr userDrawn="1"/>
        </p:nvSpPr>
        <p:spPr bwMode="auto">
          <a:xfrm>
            <a:off x="8509000" y="374650"/>
            <a:ext cx="2100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43" tIns="45674" rIns="91343" bIns="4567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dirty="0">
                <a:solidFill>
                  <a:srgbClr val="064BB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机器学习实战</a:t>
            </a:r>
            <a:endParaRPr lang="zh-CN" altLang="en-US" b="1" dirty="0">
              <a:solidFill>
                <a:srgbClr val="064BB2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Picture 2" descr="https://gss2.bdstatic.com/-fo3dSag_xI4khGkpoWK1HF6hhy/baike/w%3D268%3Bg%3D0/sign=89a010d0271f95caa6f595b0f12c1803/91529822720e0cf3c9605b550846f21fbf09aa8c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100" y="193675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日期占位符 29"/>
          <p:cNvSpPr>
            <a:spLocks noGrp="1"/>
          </p:cNvSpPr>
          <p:nvPr>
            <p:ph type="dt" sz="half" idx="10"/>
          </p:nvPr>
        </p:nvSpPr>
        <p:spPr>
          <a:xfrm>
            <a:off x="9447213" y="3771900"/>
            <a:ext cx="2743200" cy="365125"/>
          </a:xfrm>
        </p:spPr>
        <p:txBody>
          <a:bodyPr/>
          <a:lstStyle>
            <a:lvl1pPr algn="r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283DF7F-7FE6-4797-99A7-8705EECD749B}" type="datetimeFigureOut">
              <a:rPr lang="zh-CN" altLang="en-US"/>
            </a:fld>
            <a:endParaRPr lang="zh-CN" altLang="en-US"/>
          </a:p>
        </p:txBody>
      </p:sp>
      <p:sp>
        <p:nvSpPr>
          <p:cNvPr id="10" name="内容占位符 15"/>
          <p:cNvSpPr>
            <a:spLocks noGrp="1"/>
          </p:cNvSpPr>
          <p:nvPr>
            <p:ph sz="quarter" idx="13" hasCustomPrompt="1"/>
          </p:nvPr>
        </p:nvSpPr>
        <p:spPr>
          <a:xfrm>
            <a:off x="5872571" y="2778001"/>
            <a:ext cx="5889861" cy="578099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 userDrawn="1"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00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0458E95B-1A27-43F7-98B2-91BC0B5380B0}" type="slidenum">
              <a:rPr lang="en-US" altLang="zh-CN" sz="1000" smtClean="0">
                <a:cs typeface="Arial" panose="020B0604020202020204" pitchFamily="34" charset="0"/>
              </a:rPr>
            </a:fld>
            <a:endParaRPr lang="en-US" altLang="zh-CN" sz="1000">
              <a:cs typeface="Arial" panose="020B0604020202020204" pitchFamily="34" charset="0"/>
            </a:endParaRPr>
          </a:p>
        </p:txBody>
      </p:sp>
      <p:cxnSp>
        <p:nvCxnSpPr>
          <p:cNvPr id="6" name="直接连接符 19"/>
          <p:cNvCxnSpPr>
            <a:stCxn id="6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/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9" name="AutoShape 23"/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2371725" y="6381750"/>
            <a:ext cx="0" cy="27622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41968"/>
            <a:ext cx="11107601" cy="436923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>
              <a:lnSpc>
                <a:spcPct val="130000"/>
              </a:lnSpc>
              <a:buClr>
                <a:srgbClr val="032089"/>
              </a:buClr>
              <a:buFont typeface="Arial" panose="020B0604020202020204" pitchFamily="34" charset="0"/>
              <a:buChar char="•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3" name="直接连接符 14"/>
          <p:cNvCxnSpPr>
            <a:stCxn id="15" idx="3"/>
          </p:cNvCxnSpPr>
          <p:nvPr userDrawn="1"/>
        </p:nvCxnSpPr>
        <p:spPr>
          <a:xfrm>
            <a:off x="3391930" y="6500017"/>
            <a:ext cx="6656316" cy="8735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>
            <a:spLocks noChangeArrowheads="1"/>
          </p:cNvSpPr>
          <p:nvPr userDrawn="1"/>
        </p:nvSpPr>
        <p:spPr bwMode="auto">
          <a:xfrm>
            <a:off x="2466104" y="6346784"/>
            <a:ext cx="925826" cy="306466"/>
          </a:xfrm>
          <a:prstGeom prst="rect">
            <a:avLst/>
          </a:prstGeom>
          <a:noFill/>
          <a:ln>
            <a:noFill/>
          </a:ln>
        </p:spPr>
        <p:txBody>
          <a:bodyPr wrap="square"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聚类模型</a:t>
            </a:r>
            <a:endParaRPr lang="en-US" altLang="zh-CN" sz="110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 descr="左右组合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345" y="6300470"/>
            <a:ext cx="2229485" cy="48006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255588" y="195263"/>
            <a:ext cx="109728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22275" y="1187450"/>
            <a:ext cx="109728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85C5F16-930E-43D9-8A11-A51E7E6A2B5A}" type="datetimeFigureOut">
              <a:rPr lang="zh-CN" altLang="en-US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B9CE496B-A8C9-4209-8F29-112E926521A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48387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6pPr>
      <a:lvl7pPr marL="96774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7pPr>
      <a:lvl8pPr marL="145097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8pPr>
      <a:lvl9pPr marL="193484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9pPr>
    </p:titleStyle>
    <p:bodyStyle>
      <a:lvl1pPr marL="361950" indent="-3619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1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86130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900">
          <a:solidFill>
            <a:schemeClr val="tx1"/>
          </a:solidFill>
          <a:latin typeface="+mn-lt"/>
          <a:ea typeface="+mn-ea"/>
        </a:defRPr>
      </a:lvl2pPr>
      <a:lvl3pPr marL="120840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500">
          <a:solidFill>
            <a:schemeClr val="tx1"/>
          </a:solidFill>
          <a:latin typeface="+mn-lt"/>
          <a:ea typeface="+mn-ea"/>
        </a:defRPr>
      </a:lvl3pPr>
      <a:lvl4pPr marL="169227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17678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66065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6pPr>
      <a:lvl7pPr marL="314452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7pPr>
      <a:lvl8pPr marL="362839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8pPr>
      <a:lvl9pPr marL="411226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71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chart" Target="../charts/chart4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chart" Target="../charts/char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chart" Target="../charts/char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063850-AB83-4784-9184-8F6EF973B1A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聚类模型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k-means </a:t>
            </a:r>
            <a:r>
              <a:rPr lang="zh-CN" altLang="en-US">
                <a:sym typeface="+mn-ea"/>
              </a:rPr>
              <a:t>算法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7900397" y="2766052"/>
            <a:ext cx="3073173" cy="1688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i="1" dirty="0"/>
              <a:t>d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, </a:t>
            </a:r>
            <a:r>
              <a:rPr lang="en-US" altLang="zh-CN" sz="2400" i="1" dirty="0"/>
              <a:t>y</a:t>
            </a:r>
            <a:r>
              <a:rPr lang="en-US" altLang="zh-CN" sz="2400" dirty="0"/>
              <a:t>)</a:t>
            </a:r>
            <a:r>
              <a:rPr lang="zh-CN" altLang="en-US" sz="2400" dirty="0"/>
              <a:t>值越小，表示</a:t>
            </a:r>
            <a:r>
              <a:rPr lang="en-US" altLang="zh-CN" sz="2400" i="1" dirty="0"/>
              <a:t>x</a:t>
            </a:r>
            <a:r>
              <a:rPr lang="zh-CN" altLang="en-US" sz="2400" dirty="0"/>
              <a:t>和</a:t>
            </a:r>
            <a:r>
              <a:rPr lang="en-US" altLang="zh-CN" sz="2400" i="1" dirty="0"/>
              <a:t>y</a:t>
            </a:r>
            <a:r>
              <a:rPr lang="zh-CN" altLang="en-US" sz="2400" dirty="0"/>
              <a:t>越相似；反之，越不相似。</a:t>
            </a:r>
            <a:endParaRPr lang="zh-CN" altLang="en-US" sz="2400" dirty="0"/>
          </a:p>
        </p:txBody>
      </p:sp>
      <p:sp>
        <p:nvSpPr>
          <p:cNvPr id="40" name="矩形 39"/>
          <p:cNvSpPr/>
          <p:nvPr/>
        </p:nvSpPr>
        <p:spPr>
          <a:xfrm>
            <a:off x="214432" y="1062538"/>
            <a:ext cx="5313576" cy="5157503"/>
          </a:xfrm>
          <a:prstGeom prst="rect">
            <a:avLst/>
          </a:prstGeom>
          <a:noFill/>
          <a:ln w="28575">
            <a:solidFill>
              <a:srgbClr val="F7CE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611401" y="4619842"/>
                <a:ext cx="4497543" cy="15114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多维空间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01" y="4619842"/>
                <a:ext cx="4497543" cy="1511491"/>
              </a:xfrm>
              <a:prstGeom prst="rect">
                <a:avLst/>
              </a:prstGeom>
              <a:blipFill rotWithShape="1">
                <a:blip r:embed="rId1"/>
                <a:stretch>
                  <a:fillRect l="-294" t="-855" r="-274" b="-813"/>
                </a:stretch>
              </a:blip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372785" y="1093760"/>
                <a:ext cx="4964759" cy="10513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   二维空间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85" y="1093760"/>
                <a:ext cx="4964759" cy="1051344"/>
              </a:xfrm>
              <a:prstGeom prst="rect">
                <a:avLst/>
              </a:prstGeom>
              <a:blipFill rotWithShape="1">
                <a:blip r:embed="rId2"/>
                <a:stretch>
                  <a:fillRect l="-257" t="-1236" r="-248" b="-1201"/>
                </a:stretch>
              </a:blip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立方体 15"/>
          <p:cNvSpPr/>
          <p:nvPr/>
        </p:nvSpPr>
        <p:spPr>
          <a:xfrm>
            <a:off x="316732" y="4665355"/>
            <a:ext cx="330248" cy="309963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215340" y="2797812"/>
            <a:ext cx="625335" cy="1625341"/>
          </a:xfrm>
          <a:prstGeom prst="rect">
            <a:avLst/>
          </a:prstGeom>
          <a:solidFill>
            <a:srgbClr val="F7CE9D"/>
          </a:solidFill>
          <a:ln>
            <a:solidFill>
              <a:srgbClr val="FBE6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欧式距离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6732" y="1249084"/>
            <a:ext cx="259090" cy="2693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/>
          <p:cNvSpPr/>
          <p:nvPr/>
        </p:nvSpPr>
        <p:spPr>
          <a:xfrm>
            <a:off x="261461" y="2301349"/>
            <a:ext cx="354966" cy="1951674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BE6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BE6CE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096000" y="2958035"/>
            <a:ext cx="1020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度量</a:t>
            </a:r>
            <a:endParaRPr lang="zh-CN" altLang="en-US" sz="2400" dirty="0"/>
          </a:p>
        </p:txBody>
      </p:sp>
      <p:sp>
        <p:nvSpPr>
          <p:cNvPr id="43" name="矩形 42"/>
          <p:cNvSpPr/>
          <p:nvPr/>
        </p:nvSpPr>
        <p:spPr>
          <a:xfrm>
            <a:off x="7372051" y="2472070"/>
            <a:ext cx="3643280" cy="2286000"/>
          </a:xfrm>
          <a:prstGeom prst="rect">
            <a:avLst/>
          </a:prstGeom>
          <a:noFill/>
          <a:ln w="28575">
            <a:solidFill>
              <a:srgbClr val="F7CE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116725" y="2797812"/>
            <a:ext cx="625335" cy="1625340"/>
          </a:xfrm>
          <a:prstGeom prst="rect">
            <a:avLst/>
          </a:prstGeom>
          <a:solidFill>
            <a:srgbClr val="F7CE9D"/>
          </a:solidFill>
          <a:ln>
            <a:solidFill>
              <a:srgbClr val="FBE6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相似性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5895654" y="3532538"/>
            <a:ext cx="11590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759" y="2176326"/>
            <a:ext cx="3645509" cy="22799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ldLvl="0" animBg="1"/>
      <p:bldP spid="40" grpId="0" bldLvl="0" animBg="1"/>
      <p:bldP spid="11" grpId="0" bldLvl="0" animBg="1"/>
      <p:bldP spid="12" grpId="0" bldLvl="0" animBg="1"/>
      <p:bldP spid="16" grpId="0" bldLvl="0" animBg="1"/>
      <p:bldP spid="15" grpId="0" bldLvl="0" animBg="1"/>
      <p:bldP spid="17" grpId="0" bldLvl="0" animBg="1"/>
      <p:bldP spid="22" grpId="0" bldLvl="0" animBg="1"/>
      <p:bldP spid="31" grpId="0"/>
      <p:bldP spid="43" grpId="0" bldLvl="0" animBg="1"/>
      <p:bldP spid="2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随机选择 </a:t>
            </a:r>
            <a:r>
              <a:rPr lang="en-US" altLang="zh-CN" dirty="0"/>
              <a:t>K </a:t>
            </a:r>
            <a:r>
              <a:rPr lang="zh-CN" altLang="en-US" dirty="0"/>
              <a:t>个聚类中心（</a:t>
            </a:r>
            <a:r>
              <a:rPr lang="en-US" altLang="zh-CN" dirty="0"/>
              <a:t>Cluster Centroid</a:t>
            </a:r>
            <a:r>
              <a:rPr lang="zh-CN" altLang="en-US" dirty="0"/>
              <a:t>）。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</a:t>
            </a:r>
            <a:r>
              <a:rPr lang="zh-CN" altLang="en-US" dirty="0"/>
              <a:t>算法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b="1" dirty="0"/>
              <a:t>算法步骤</a:t>
            </a:r>
            <a:endParaRPr lang="zh-CN" altLang="en-US" dirty="0"/>
          </a:p>
        </p:txBody>
      </p:sp>
      <p:pic>
        <p:nvPicPr>
          <p:cNvPr id="1032" name="Picture 8" descr="https://upload-images.jianshu.io/upload_images/8166116-18163dad09f6325e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68993" y="2705622"/>
            <a:ext cx="5262427" cy="371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随机选择 </a:t>
            </a:r>
            <a:r>
              <a:rPr lang="en-US" altLang="zh-CN" dirty="0"/>
              <a:t>K </a:t>
            </a:r>
            <a:r>
              <a:rPr lang="zh-CN" altLang="en-US" dirty="0"/>
              <a:t>个聚类中心（</a:t>
            </a:r>
            <a:r>
              <a:rPr lang="en-US" altLang="zh-CN" dirty="0"/>
              <a:t>Cluster Centroid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计算各个样本到聚类中心的距离</a:t>
            </a:r>
            <a:endParaRPr lang="zh-CN" altLang="en-US" dirty="0"/>
          </a:p>
          <a:p>
            <a:pPr lvl="1"/>
            <a:r>
              <a:rPr lang="zh-CN" altLang="en-US" dirty="0"/>
              <a:t>如果样本距离第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个聚类中心更近，则认为其属于第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簇。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</a:t>
            </a:r>
            <a:r>
              <a:rPr lang="zh-CN" altLang="en-US" dirty="0"/>
              <a:t>算法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b="1" dirty="0"/>
              <a:t>算法步骤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5996" y="2987458"/>
            <a:ext cx="5165424" cy="3470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3240" y="2862197"/>
            <a:ext cx="4510615" cy="3619769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随机选择 </a:t>
            </a:r>
            <a:r>
              <a:rPr lang="en-US" altLang="zh-CN" dirty="0"/>
              <a:t>K </a:t>
            </a:r>
            <a:r>
              <a:rPr lang="zh-CN" altLang="en-US" dirty="0"/>
              <a:t>个聚类中心（</a:t>
            </a:r>
            <a:r>
              <a:rPr lang="en-US" altLang="zh-CN" dirty="0"/>
              <a:t>Cluster Centroid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计算各个样本到聚类中心的距离</a:t>
            </a:r>
            <a:endParaRPr lang="zh-CN" altLang="en-US" dirty="0"/>
          </a:p>
          <a:p>
            <a:pPr lvl="1"/>
            <a:r>
              <a:rPr lang="zh-CN" altLang="en-US" dirty="0"/>
              <a:t>如果样本距离第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个聚类中心更近，则认为其属于第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簇。</a:t>
            </a:r>
            <a:endParaRPr lang="en-US" altLang="zh-CN" dirty="0"/>
          </a:p>
          <a:p>
            <a:r>
              <a:rPr lang="zh-CN" altLang="en-US" dirty="0"/>
              <a:t>计算每个簇中样本的平均（</a:t>
            </a:r>
            <a:r>
              <a:rPr lang="en-US" altLang="zh-CN" dirty="0"/>
              <a:t>Mean</a:t>
            </a:r>
            <a:r>
              <a:rPr lang="zh-CN" altLang="en-US" dirty="0"/>
              <a:t>）位置</a:t>
            </a:r>
            <a:endParaRPr lang="zh-CN" altLang="en-US" dirty="0"/>
          </a:p>
          <a:p>
            <a:pPr lvl="1"/>
            <a:r>
              <a:rPr lang="zh-CN" altLang="en-US" dirty="0"/>
              <a:t>将聚类中心移动至该位置（可能不是任何数据点）。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</a:t>
            </a:r>
            <a:r>
              <a:rPr lang="zh-CN" altLang="en-US" dirty="0"/>
              <a:t>算法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b="1" dirty="0"/>
              <a:t>算法步骤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矩形: 圆角 5"/>
          <p:cNvSpPr/>
          <p:nvPr/>
        </p:nvSpPr>
        <p:spPr>
          <a:xfrm>
            <a:off x="258794" y="2077534"/>
            <a:ext cx="2021658" cy="143369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随机选择</a:t>
            </a:r>
            <a:r>
              <a:rPr lang="en-US" altLang="zh-CN" sz="2400" i="1" dirty="0">
                <a:solidFill>
                  <a:schemeClr val="tx1"/>
                </a:solidFill>
              </a:rPr>
              <a:t>k</a:t>
            </a:r>
            <a:r>
              <a:rPr lang="zh-CN" altLang="en-US" sz="2400" dirty="0">
                <a:solidFill>
                  <a:schemeClr val="tx1"/>
                </a:solidFill>
              </a:rPr>
              <a:t>个样本作为初始聚类中心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2658745" y="2068830"/>
            <a:ext cx="2211070" cy="143383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计算每个样本与每个聚类中心的距离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7954010" y="2036445"/>
            <a:ext cx="2103120" cy="149225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根据聚类结果，更新</a:t>
            </a:r>
            <a:r>
              <a:rPr lang="zh-CN" altLang="en-US" sz="2400">
                <a:solidFill>
                  <a:schemeClr val="tx1"/>
                </a:solidFill>
              </a:rPr>
              <a:t>聚类中心</a:t>
            </a: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12" name="连接符: 肘形 11"/>
          <p:cNvCxnSpPr>
            <a:stCxn id="71" idx="0"/>
            <a:endCxn id="7" idx="0"/>
          </p:cNvCxnSpPr>
          <p:nvPr/>
        </p:nvCxnSpPr>
        <p:spPr>
          <a:xfrm rot="16200000" flipV="1">
            <a:off x="7373620" y="-1540510"/>
            <a:ext cx="201930" cy="7420610"/>
          </a:xfrm>
          <a:prstGeom prst="bentConnector3">
            <a:avLst>
              <a:gd name="adj1" fmla="val 21792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/>
        </p:nvSpPr>
        <p:spPr>
          <a:xfrm>
            <a:off x="5186680" y="2068830"/>
            <a:ext cx="2333625" cy="143383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将样本分配到距离最小的聚类中心所在的簇中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77247" y="1229940"/>
            <a:ext cx="11837505" cy="3429930"/>
          </a:xfrm>
          <a:prstGeom prst="rect">
            <a:avLst/>
          </a:prstGeom>
          <a:noFill/>
          <a:ln w="12700">
            <a:solidFill>
              <a:srgbClr val="E4831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23623" y="1002318"/>
            <a:ext cx="1692000" cy="523220"/>
          </a:xfrm>
          <a:prstGeom prst="rect">
            <a:avLst/>
          </a:prstGeom>
          <a:solidFill>
            <a:srgbClr val="F7CE9D"/>
          </a:solidFill>
          <a:ln>
            <a:solidFill>
              <a:srgbClr val="F7CE9D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/>
              <a:t>步骤</a:t>
            </a:r>
            <a:endParaRPr lang="zh-CN" altLang="en-US" sz="2800" dirty="0"/>
          </a:p>
        </p:txBody>
      </p:sp>
      <p:cxnSp>
        <p:nvCxnSpPr>
          <p:cNvPr id="32" name="直接箭头连接符 31"/>
          <p:cNvCxnSpPr>
            <a:stCxn id="6" idx="3"/>
            <a:endCxn id="7" idx="1"/>
          </p:cNvCxnSpPr>
          <p:nvPr/>
        </p:nvCxnSpPr>
        <p:spPr>
          <a:xfrm flipV="1">
            <a:off x="2281087" y="2785494"/>
            <a:ext cx="377825" cy="88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" idx="3"/>
            <a:endCxn id="13" idx="1"/>
          </p:cNvCxnSpPr>
          <p:nvPr/>
        </p:nvCxnSpPr>
        <p:spPr>
          <a:xfrm>
            <a:off x="4869864" y="2785431"/>
            <a:ext cx="3168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3" idx="3"/>
            <a:endCxn id="8" idx="1"/>
          </p:cNvCxnSpPr>
          <p:nvPr/>
        </p:nvCxnSpPr>
        <p:spPr>
          <a:xfrm flipV="1">
            <a:off x="7520020" y="2782256"/>
            <a:ext cx="433705" cy="3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流程图: 决策 70"/>
          <p:cNvSpPr/>
          <p:nvPr/>
        </p:nvSpPr>
        <p:spPr>
          <a:xfrm>
            <a:off x="10354938" y="2270819"/>
            <a:ext cx="1659814" cy="1025109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是否收敛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1154823" y="1805457"/>
            <a:ext cx="755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否</a:t>
            </a:r>
            <a:endParaRPr lang="zh-CN" altLang="en-US" sz="2400" dirty="0"/>
          </a:p>
        </p:txBody>
      </p:sp>
      <p:sp>
        <p:nvSpPr>
          <p:cNvPr id="78" name="矩形: 圆角 77"/>
          <p:cNvSpPr/>
          <p:nvPr/>
        </p:nvSpPr>
        <p:spPr>
          <a:xfrm>
            <a:off x="10402967" y="3846369"/>
            <a:ext cx="1563756" cy="72887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输出聚类结果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80" name="直接箭头连接符 79"/>
          <p:cNvCxnSpPr>
            <a:stCxn id="71" idx="2"/>
            <a:endCxn id="78" idx="0"/>
          </p:cNvCxnSpPr>
          <p:nvPr/>
        </p:nvCxnSpPr>
        <p:spPr>
          <a:xfrm>
            <a:off x="11184845" y="3295928"/>
            <a:ext cx="0" cy="5504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8" idx="3"/>
            <a:endCxn id="71" idx="1"/>
          </p:cNvCxnSpPr>
          <p:nvPr/>
        </p:nvCxnSpPr>
        <p:spPr>
          <a:xfrm>
            <a:off x="10057161" y="2782537"/>
            <a:ext cx="297815" cy="6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11222112" y="3352630"/>
            <a:ext cx="755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是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27745" y="4575239"/>
            <a:ext cx="577327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收敛条件：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已经达到迭代次数的上限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前后两次迭代中，聚类质心基本不变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13" grpId="0" bldLvl="0" animBg="1"/>
      <p:bldP spid="71" grpId="0" bldLvl="0" animBg="1"/>
      <p:bldP spid="77" grpId="0"/>
      <p:bldP spid="78" grpId="0" bldLvl="0" animBg="1"/>
      <p:bldP spid="85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5493" y="1070062"/>
            <a:ext cx="73615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effectLst/>
              </a:rPr>
              <a:t>步骤</a:t>
            </a:r>
            <a:r>
              <a:rPr lang="en-US" altLang="zh-CN" sz="2400" b="0" i="0" dirty="0">
                <a:effectLst/>
              </a:rPr>
              <a:t>1</a:t>
            </a:r>
            <a:r>
              <a:rPr lang="zh-CN" altLang="en-US" sz="2400" b="0" i="0" dirty="0">
                <a:effectLst/>
              </a:rPr>
              <a:t>：随机选择</a:t>
            </a:r>
            <a:r>
              <a:rPr lang="en-US" altLang="zh-CN" sz="2400" b="0" i="0" dirty="0">
                <a:effectLst/>
              </a:rPr>
              <a:t>2</a:t>
            </a:r>
            <a:r>
              <a:rPr lang="zh-CN" altLang="en-US" sz="2400" b="0" i="0" dirty="0">
                <a:effectLst/>
              </a:rPr>
              <a:t>个样本作为初始质心。</a:t>
            </a:r>
            <a:endParaRPr lang="zh-CN" altLang="en-US" sz="2400" dirty="0"/>
          </a:p>
        </p:txBody>
      </p:sp>
      <p:graphicFrame>
        <p:nvGraphicFramePr>
          <p:cNvPr id="7" name="图表 6"/>
          <p:cNvGraphicFramePr/>
          <p:nvPr/>
        </p:nvGraphicFramePr>
        <p:xfrm>
          <a:off x="2012119" y="1472379"/>
          <a:ext cx="9000437" cy="5091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36161" y="255021"/>
            <a:ext cx="1692000" cy="523220"/>
          </a:xfrm>
          <a:prstGeom prst="rect">
            <a:avLst/>
          </a:prstGeom>
          <a:solidFill>
            <a:srgbClr val="F7CE9D"/>
          </a:solidFill>
        </p:spPr>
        <p:txBody>
          <a:bodyPr wrap="square">
            <a:spAutoFit/>
          </a:bodyPr>
          <a:lstStyle/>
          <a:p>
            <a:r>
              <a:rPr lang="zh-CN" altLang="en-US" sz="2800" dirty="0"/>
              <a:t>样例</a:t>
            </a:r>
            <a:r>
              <a:rPr lang="en-US" altLang="zh-CN" sz="2800" dirty="0"/>
              <a:t>1</a:t>
            </a:r>
            <a:r>
              <a:rPr lang="zh-CN" altLang="en-US" sz="2800" dirty="0"/>
              <a:t>：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05825" y="1051873"/>
            <a:ext cx="124570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effectLst/>
              </a:rPr>
              <a:t>步骤</a:t>
            </a:r>
            <a:r>
              <a:rPr lang="en-US" altLang="zh-CN" sz="2400" b="0" i="0" dirty="0">
                <a:effectLst/>
              </a:rPr>
              <a:t>2</a:t>
            </a:r>
            <a:r>
              <a:rPr lang="zh-CN" altLang="en-US" sz="2400" b="0" i="0" dirty="0">
                <a:effectLst/>
              </a:rPr>
              <a:t>：计算每个样本</a:t>
            </a:r>
            <a:r>
              <a:rPr lang="zh-CN" altLang="en-US" sz="2400" dirty="0"/>
              <a:t>到</a:t>
            </a:r>
            <a:r>
              <a:rPr lang="zh-CN" altLang="en-US" sz="2400" b="0" i="0" dirty="0">
                <a:effectLst/>
              </a:rPr>
              <a:t>每个质心的距离。</a:t>
            </a:r>
            <a:endParaRPr lang="zh-CN" altLang="en-US" sz="2400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737139" y="3048883"/>
            <a:ext cx="65132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2637597" y="3176049"/>
            <a:ext cx="6675857" cy="26425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3711023" y="2580932"/>
                <a:ext cx="40816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023" y="2580932"/>
                <a:ext cx="4081669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2" t="-63" r="15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4313998" y="4514519"/>
                <a:ext cx="40816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39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998" y="4514519"/>
                <a:ext cx="408166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1" t="-66" r="8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图表 16"/>
          <p:cNvGraphicFramePr/>
          <p:nvPr/>
        </p:nvGraphicFramePr>
        <p:xfrm>
          <a:off x="2078793" y="1349824"/>
          <a:ext cx="9000437" cy="5091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302201" y="300741"/>
            <a:ext cx="1692000" cy="523220"/>
          </a:xfrm>
          <a:prstGeom prst="rect">
            <a:avLst/>
          </a:prstGeom>
          <a:solidFill>
            <a:srgbClr val="F7CE9D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/>
              <a:t>样例</a:t>
            </a:r>
            <a:r>
              <a:rPr lang="en-US" altLang="zh-CN" sz="2800" dirty="0"/>
              <a:t>1</a:t>
            </a:r>
            <a:r>
              <a:rPr lang="zh-CN" altLang="en-US" sz="2800" dirty="0"/>
              <a:t>：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6161" y="992926"/>
            <a:ext cx="124570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effectLst/>
              </a:rPr>
              <a:t>步骤</a:t>
            </a:r>
            <a:r>
              <a:rPr lang="en-US" altLang="zh-CN" sz="2400" b="0" i="0" dirty="0">
                <a:effectLst/>
              </a:rPr>
              <a:t>3</a:t>
            </a:r>
            <a:r>
              <a:rPr lang="zh-CN" altLang="en-US" sz="2400" b="0" i="0" dirty="0">
                <a:effectLst/>
              </a:rPr>
              <a:t>：将每个样本聚集到与其最近质心所在的簇中。</a:t>
            </a:r>
            <a:endParaRPr lang="zh-CN" altLang="en-US" sz="2400" dirty="0"/>
          </a:p>
        </p:txBody>
      </p:sp>
      <p:sp>
        <p:nvSpPr>
          <p:cNvPr id="7" name="椭圆 6"/>
          <p:cNvSpPr/>
          <p:nvPr/>
        </p:nvSpPr>
        <p:spPr>
          <a:xfrm>
            <a:off x="2255080" y="5240896"/>
            <a:ext cx="7319615" cy="960783"/>
          </a:xfrm>
          <a:prstGeom prst="ellipse">
            <a:avLst/>
          </a:prstGeom>
          <a:noFill/>
          <a:ln w="19050">
            <a:solidFill>
              <a:srgbClr val="1230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255081" y="2487430"/>
            <a:ext cx="7319615" cy="960783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6161" y="376941"/>
            <a:ext cx="1692000" cy="523220"/>
          </a:xfrm>
          <a:prstGeom prst="rect">
            <a:avLst/>
          </a:prstGeom>
          <a:solidFill>
            <a:srgbClr val="F7CE9D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/>
              <a:t>样例</a:t>
            </a:r>
            <a:r>
              <a:rPr lang="en-US" altLang="zh-CN" sz="2800" dirty="0"/>
              <a:t>1</a:t>
            </a:r>
            <a:r>
              <a:rPr lang="zh-CN" altLang="en-US" sz="2800" dirty="0"/>
              <a:t>：</a:t>
            </a:r>
            <a:endParaRPr lang="zh-CN" altLang="en-US" sz="2800" dirty="0"/>
          </a:p>
        </p:txBody>
      </p:sp>
      <p:graphicFrame>
        <p:nvGraphicFramePr>
          <p:cNvPr id="15" name="图表 14"/>
          <p:cNvGraphicFramePr/>
          <p:nvPr/>
        </p:nvGraphicFramePr>
        <p:xfrm>
          <a:off x="2012117" y="1278703"/>
          <a:ext cx="9000437" cy="5091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6247" y="1204013"/>
            <a:ext cx="116420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effectLst/>
              </a:rPr>
              <a:t>步骤</a:t>
            </a:r>
            <a:r>
              <a:rPr lang="en-US" altLang="zh-CN" sz="2400" b="0" i="0" dirty="0">
                <a:effectLst/>
              </a:rPr>
              <a:t>4</a:t>
            </a:r>
            <a:r>
              <a:rPr lang="zh-CN" altLang="en-US" sz="2400" b="0" i="0" dirty="0">
                <a:effectLst/>
              </a:rPr>
              <a:t>：对新的簇计算均值，作为新的质心。</a:t>
            </a:r>
            <a:endParaRPr lang="zh-CN" altLang="en-US" sz="2400" dirty="0"/>
          </a:p>
        </p:txBody>
      </p:sp>
      <p:grpSp>
        <p:nvGrpSpPr>
          <p:cNvPr id="7" name="组合 6"/>
          <p:cNvGrpSpPr/>
          <p:nvPr/>
        </p:nvGrpSpPr>
        <p:grpSpPr>
          <a:xfrm>
            <a:off x="2012119" y="1489995"/>
            <a:ext cx="9000437" cy="5091613"/>
            <a:chOff x="2012119" y="1030890"/>
            <a:chExt cx="9000437" cy="5091613"/>
          </a:xfrm>
        </p:grpSpPr>
        <p:graphicFrame>
          <p:nvGraphicFramePr>
            <p:cNvPr id="8" name="图表 7"/>
            <p:cNvGraphicFramePr/>
            <p:nvPr/>
          </p:nvGraphicFramePr>
          <p:xfrm>
            <a:off x="2012119" y="1030890"/>
            <a:ext cx="9000437" cy="50916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9" name="椭圆 8"/>
            <p:cNvSpPr/>
            <p:nvPr/>
          </p:nvSpPr>
          <p:spPr>
            <a:xfrm>
              <a:off x="2255081" y="2239616"/>
              <a:ext cx="7319615" cy="960783"/>
            </a:xfrm>
            <a:prstGeom prst="ellipse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255080" y="4989442"/>
              <a:ext cx="7319615" cy="960783"/>
            </a:xfrm>
            <a:prstGeom prst="ellipse">
              <a:avLst/>
            </a:prstGeom>
            <a:noFill/>
            <a:ln w="19050">
              <a:solidFill>
                <a:srgbClr val="1230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1905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11" name="星形: 五角 10"/>
          <p:cNvSpPr/>
          <p:nvPr/>
        </p:nvSpPr>
        <p:spPr>
          <a:xfrm>
            <a:off x="5643740" y="2974763"/>
            <a:ext cx="351183" cy="303935"/>
          </a:xfrm>
          <a:prstGeom prst="star5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星形: 五角 11"/>
          <p:cNvSpPr/>
          <p:nvPr/>
        </p:nvSpPr>
        <p:spPr>
          <a:xfrm>
            <a:off x="5093894" y="5774780"/>
            <a:ext cx="324679" cy="298175"/>
          </a:xfrm>
          <a:prstGeom prst="star5">
            <a:avLst/>
          </a:prstGeom>
          <a:solidFill>
            <a:srgbClr val="1230E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5906575" y="2816773"/>
                <a:ext cx="1320800" cy="619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/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/>
                  <a:t>)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575" y="2816773"/>
                <a:ext cx="1320800" cy="619913"/>
              </a:xfrm>
              <a:prstGeom prst="rect">
                <a:avLst/>
              </a:prstGeom>
              <a:blipFill rotWithShape="1">
                <a:blip r:embed="rId2"/>
                <a:stretch>
                  <a:fillRect l="-33" t="-88" r="33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5381023" y="5463893"/>
                <a:ext cx="2312504" cy="621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dirty="0"/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dirty="0"/>
                  <a:t>)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023" y="5463893"/>
                <a:ext cx="2312504" cy="621773"/>
              </a:xfrm>
              <a:prstGeom prst="rect">
                <a:avLst/>
              </a:prstGeom>
              <a:blipFill rotWithShape="1">
                <a:blip r:embed="rId3"/>
                <a:stretch>
                  <a:fillRect l="-1" t="-57" r="22" b="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235526" y="358526"/>
            <a:ext cx="1692000" cy="523220"/>
          </a:xfrm>
          <a:prstGeom prst="rect">
            <a:avLst/>
          </a:prstGeom>
          <a:solidFill>
            <a:srgbClr val="F7CE9D"/>
          </a:solidFill>
        </p:spPr>
        <p:txBody>
          <a:bodyPr wrap="square">
            <a:spAutoFit/>
          </a:bodyPr>
          <a:lstStyle/>
          <a:p>
            <a:pPr algn="r"/>
            <a:r>
              <a:rPr lang="zh-CN" altLang="en-US" sz="2800" dirty="0"/>
              <a:t>样例</a:t>
            </a:r>
            <a:r>
              <a:rPr lang="en-US" altLang="zh-CN" sz="2800" dirty="0"/>
              <a:t>1</a:t>
            </a:r>
            <a:r>
              <a:rPr lang="zh-CN" altLang="en-US" sz="2800" dirty="0"/>
              <a:t>：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6039" y="1052561"/>
            <a:ext cx="119600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effectLst/>
              </a:rPr>
              <a:t>步骤</a:t>
            </a:r>
            <a:r>
              <a:rPr lang="en-US" altLang="zh-CN" sz="2400" b="0" i="0" dirty="0">
                <a:effectLst/>
              </a:rPr>
              <a:t>5</a:t>
            </a:r>
            <a:r>
              <a:rPr lang="zh-CN" altLang="en-US" sz="2400" b="0" i="0" dirty="0">
                <a:effectLst/>
              </a:rPr>
              <a:t>：再次计算每个样本距离每个质心的距离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  <p:sp>
        <p:nvSpPr>
          <p:cNvPr id="13" name="星形: 五角 12"/>
          <p:cNvSpPr/>
          <p:nvPr/>
        </p:nvSpPr>
        <p:spPr>
          <a:xfrm>
            <a:off x="5652052" y="2741377"/>
            <a:ext cx="351183" cy="303935"/>
          </a:xfrm>
          <a:prstGeom prst="star5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星形: 五角 13"/>
          <p:cNvSpPr/>
          <p:nvPr/>
        </p:nvSpPr>
        <p:spPr>
          <a:xfrm>
            <a:off x="5068956" y="5568119"/>
            <a:ext cx="324679" cy="298175"/>
          </a:xfrm>
          <a:prstGeom prst="star5">
            <a:avLst/>
          </a:prstGeom>
          <a:solidFill>
            <a:srgbClr val="1230E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5914887" y="2583387"/>
                <a:ext cx="1320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altLang="zh-CN" sz="24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/>
                  <a:t>)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887" y="2583387"/>
                <a:ext cx="132080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38" t="-45" r="38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5356085" y="5257232"/>
                <a:ext cx="2312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4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400" dirty="0"/>
                  <a:t>)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085" y="5257232"/>
                <a:ext cx="2312504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21" t="-15" r="14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图表 16"/>
          <p:cNvGraphicFramePr/>
          <p:nvPr/>
        </p:nvGraphicFramePr>
        <p:xfrm>
          <a:off x="2012119" y="1284890"/>
          <a:ext cx="9000437" cy="5091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3682698" y="2510544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/>
              <a:t>d</a:t>
            </a:r>
            <a:r>
              <a:rPr lang="en-US" altLang="zh-CN" sz="2400" dirty="0"/>
              <a:t>=2.5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3835098" y="3981858"/>
            <a:ext cx="132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/>
              <a:t>d</a:t>
            </a:r>
            <a:r>
              <a:rPr lang="en-US" altLang="zh-CN" sz="2400" dirty="0"/>
              <a:t>=2.8</a:t>
            </a:r>
            <a:endParaRPr lang="zh-CN" altLang="en-US" sz="2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236161" y="331221"/>
            <a:ext cx="1692000" cy="523220"/>
          </a:xfrm>
          <a:prstGeom prst="rect">
            <a:avLst/>
          </a:prstGeom>
          <a:solidFill>
            <a:srgbClr val="F7CE9D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/>
              <a:t>样例</a:t>
            </a:r>
            <a:r>
              <a:rPr lang="en-US" altLang="zh-CN" sz="2800" dirty="0"/>
              <a:t>1</a:t>
            </a:r>
            <a:r>
              <a:rPr lang="zh-CN" altLang="en-US" sz="2800" dirty="0"/>
              <a:t>：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819" y="1208762"/>
            <a:ext cx="11107601" cy="4902437"/>
          </a:xfrm>
        </p:spPr>
        <p:txBody>
          <a:bodyPr/>
          <a:lstStyle/>
          <a:p>
            <a:r>
              <a:rPr lang="zh-CN" altLang="en-US" dirty="0"/>
              <a:t>什么是聚类？</a:t>
            </a:r>
            <a:endParaRPr lang="en-US" altLang="zh-CN" dirty="0"/>
          </a:p>
          <a:p>
            <a:r>
              <a:rPr lang="zh-CN" altLang="en-US" dirty="0"/>
              <a:t>聚类与分类有何不同？</a:t>
            </a:r>
            <a:endParaRPr lang="en-US" altLang="zh-CN" dirty="0"/>
          </a:p>
          <a:p>
            <a:r>
              <a:rPr lang="zh-CN" altLang="en-US" dirty="0"/>
              <a:t>简述</a:t>
            </a:r>
            <a:r>
              <a:rPr lang="en-US" altLang="zh-CN" dirty="0" err="1"/>
              <a:t>Kmeans</a:t>
            </a:r>
            <a:r>
              <a:rPr lang="zh-CN" altLang="en-US" dirty="0"/>
              <a:t>算法的基本过程？</a:t>
            </a:r>
            <a:endParaRPr lang="en-US" altLang="zh-CN" dirty="0"/>
          </a:p>
          <a:p>
            <a:r>
              <a:rPr lang="en-US" altLang="zh-CN" dirty="0" err="1"/>
              <a:t>Kmeans</a:t>
            </a:r>
            <a:r>
              <a:rPr lang="zh-CN" altLang="en-US" dirty="0"/>
              <a:t>算法存在哪些缺陷？</a:t>
            </a:r>
            <a:endParaRPr lang="en-US" altLang="zh-CN" dirty="0"/>
          </a:p>
          <a:p>
            <a:r>
              <a:rPr lang="en-US" altLang="zh-CN" dirty="0" err="1"/>
              <a:t>Kmeans</a:t>
            </a:r>
            <a:r>
              <a:rPr lang="zh-CN" altLang="en-US" dirty="0"/>
              <a:t>的优化算法有哪些？分别对原始算法做了哪些优化？</a:t>
            </a:r>
            <a:endParaRPr lang="en-US" altLang="zh-CN" dirty="0"/>
          </a:p>
          <a:p>
            <a:r>
              <a:rPr lang="zh-CN" altLang="en-US" dirty="0"/>
              <a:t>如何确定</a:t>
            </a:r>
            <a:r>
              <a:rPr lang="en-US" altLang="zh-CN" dirty="0" err="1"/>
              <a:t>Kmeans</a:t>
            </a:r>
            <a:r>
              <a:rPr lang="zh-CN" altLang="en-US" dirty="0"/>
              <a:t>算法中的中心点个数？</a:t>
            </a:r>
            <a:endParaRPr lang="en-US" altLang="zh-CN" dirty="0"/>
          </a:p>
          <a:p>
            <a:r>
              <a:rPr lang="zh-CN" altLang="en-US" dirty="0"/>
              <a:t>聚类模型的应用有哪些？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本节课主要问题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1913" y="956041"/>
            <a:ext cx="119600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effectLst/>
              </a:rPr>
              <a:t>步骤</a:t>
            </a:r>
            <a:r>
              <a:rPr lang="en-US" altLang="zh-CN" sz="2400" b="0" i="0" dirty="0">
                <a:effectLst/>
              </a:rPr>
              <a:t>6</a:t>
            </a:r>
            <a:r>
              <a:rPr lang="zh-CN" altLang="en-US" sz="2400" b="0" i="0" dirty="0">
                <a:effectLst/>
              </a:rPr>
              <a:t>：将每个样本</a:t>
            </a:r>
            <a:r>
              <a:rPr lang="zh-CN" altLang="en-US" sz="2400" dirty="0"/>
              <a:t>分配到</a:t>
            </a:r>
            <a:r>
              <a:rPr lang="zh-CN" altLang="en-US" sz="2400" b="0" i="0" dirty="0">
                <a:effectLst/>
              </a:rPr>
              <a:t>最近的质心所在的类中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  <p:grpSp>
        <p:nvGrpSpPr>
          <p:cNvPr id="8" name="组合 7"/>
          <p:cNvGrpSpPr/>
          <p:nvPr/>
        </p:nvGrpSpPr>
        <p:grpSpPr>
          <a:xfrm>
            <a:off x="2012119" y="1208690"/>
            <a:ext cx="9000437" cy="5091613"/>
            <a:chOff x="2012119" y="1030890"/>
            <a:chExt cx="9000437" cy="5091613"/>
          </a:xfrm>
        </p:grpSpPr>
        <p:graphicFrame>
          <p:nvGraphicFramePr>
            <p:cNvPr id="9" name="图表 8"/>
            <p:cNvGraphicFramePr/>
            <p:nvPr/>
          </p:nvGraphicFramePr>
          <p:xfrm>
            <a:off x="2012119" y="1030890"/>
            <a:ext cx="9000437" cy="50916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10" name="椭圆 9"/>
            <p:cNvSpPr/>
            <p:nvPr/>
          </p:nvSpPr>
          <p:spPr>
            <a:xfrm>
              <a:off x="2255081" y="2239616"/>
              <a:ext cx="7319615" cy="960783"/>
            </a:xfrm>
            <a:prstGeom prst="ellipse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n w="190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255080" y="4989442"/>
              <a:ext cx="7319615" cy="960783"/>
            </a:xfrm>
            <a:prstGeom prst="ellipse">
              <a:avLst/>
            </a:prstGeom>
            <a:noFill/>
            <a:ln w="19050">
              <a:solidFill>
                <a:srgbClr val="1230E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1905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12" name="星形: 五角 11"/>
          <p:cNvSpPr/>
          <p:nvPr/>
        </p:nvSpPr>
        <p:spPr>
          <a:xfrm>
            <a:off x="5652052" y="2665177"/>
            <a:ext cx="351183" cy="303935"/>
          </a:xfrm>
          <a:prstGeom prst="star5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星形: 五角 12"/>
          <p:cNvSpPr/>
          <p:nvPr/>
        </p:nvSpPr>
        <p:spPr>
          <a:xfrm>
            <a:off x="5068956" y="5491919"/>
            <a:ext cx="324679" cy="298175"/>
          </a:xfrm>
          <a:prstGeom prst="star5">
            <a:avLst/>
          </a:prstGeom>
          <a:solidFill>
            <a:srgbClr val="1230E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5914887" y="2507187"/>
                <a:ext cx="1320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CN" sz="2400" dirty="0"/>
                  <a:t>,2)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887" y="2507187"/>
                <a:ext cx="132080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38" t="-45" r="38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5356085" y="5181032"/>
            <a:ext cx="2312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(2,0)</a:t>
            </a:r>
            <a:endParaRPr lang="zh-CN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236161" y="432821"/>
            <a:ext cx="1692000" cy="523220"/>
          </a:xfrm>
          <a:prstGeom prst="rect">
            <a:avLst/>
          </a:prstGeom>
          <a:solidFill>
            <a:srgbClr val="F7CE9D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/>
              <a:t>样例</a:t>
            </a:r>
            <a:r>
              <a:rPr lang="en-US" altLang="zh-CN" sz="2800" dirty="0"/>
              <a:t>1</a:t>
            </a:r>
            <a:r>
              <a:rPr lang="zh-CN" altLang="en-US" sz="2800" dirty="0"/>
              <a:t>：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1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93305" y="5739484"/>
            <a:ext cx="101246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4D4D4D"/>
                </a:solidFill>
                <a:effectLst/>
              </a:rPr>
              <a:t>第二次聚类结果与第一次聚类结果相同，则聚类停止。得到最终的结果。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7977809" y="1015298"/>
            <a:ext cx="232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第二次聚类结果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716147" y="1015298"/>
            <a:ext cx="2325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第一次聚类结果</a:t>
            </a:r>
            <a:endParaRPr lang="zh-CN" altLang="en-US" sz="2400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4663" y="1476963"/>
            <a:ext cx="5937337" cy="334617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4" y="1552511"/>
            <a:ext cx="6028388" cy="3346173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254576" y="323601"/>
            <a:ext cx="1692000" cy="523220"/>
          </a:xfrm>
          <a:prstGeom prst="rect">
            <a:avLst/>
          </a:prstGeom>
          <a:solidFill>
            <a:srgbClr val="F7CE9D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/>
              <a:t>样例</a:t>
            </a:r>
            <a:r>
              <a:rPr lang="en-US" altLang="zh-CN" sz="2800" dirty="0"/>
              <a:t>1</a:t>
            </a:r>
            <a:r>
              <a:rPr lang="zh-CN" altLang="en-US" sz="2800" dirty="0"/>
              <a:t>：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545" y="1741805"/>
            <a:ext cx="11107420" cy="332676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from sklearn.cluster import KMeans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kmeans = KMeans(n_clusters=k,n_init=10,max_iter=300,verbose = 0,random_state=42)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y_pre = kmeans.fit_predict(X)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n_clusters：指定要形成的聚类（簇）的数量。</a:t>
            </a:r>
            <a:endParaRPr lang="zh-CN" altLang="en-US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n_init：指定算法运行的次数</a:t>
            </a:r>
            <a:endParaRPr lang="zh-CN" altLang="en-US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max_iter：最大迭代次数</a:t>
            </a:r>
            <a:endParaRPr lang="zh-CN" altLang="en-US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verbose：指定是否启用详细输出</a:t>
            </a:r>
            <a:endParaRPr lang="zh-CN" altLang="en-US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K-Means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/>
              <a:t>代码实现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72440" y="1565275"/>
            <a:ext cx="11107420" cy="28295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ym typeface="+mn-ea"/>
              </a:rPr>
              <a:t>使用：</a:t>
            </a:r>
            <a:r>
              <a:rPr lang="en-US" altLang="zh-CN" dirty="0" err="1">
                <a:sym typeface="+mn-ea"/>
              </a:rPr>
              <a:t>kmeans.inertia</a:t>
            </a:r>
            <a:r>
              <a:rPr lang="en-US" altLang="zh-CN" dirty="0">
                <a:sym typeface="+mn-ea"/>
              </a:rPr>
              <a:t>_</a:t>
            </a:r>
            <a:endParaRPr lang="en-US" altLang="zh-CN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度量数据点与聚类中心距离的平方</a:t>
            </a:r>
            <a:endParaRPr lang="zh-CN" altLang="en-US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>
                <a:sym typeface="+mn-ea"/>
              </a:rPr>
              <a:t>评估聚类效果的重要指标</a:t>
            </a:r>
            <a:endParaRPr lang="en-US" altLang="zh-CN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训练好的模型会自动计算</a:t>
            </a:r>
            <a:r>
              <a:rPr lang="en-US" altLang="zh-CN" dirty="0">
                <a:sym typeface="+mn-ea"/>
              </a:rPr>
              <a:t>inertia</a:t>
            </a:r>
            <a:r>
              <a:rPr lang="zh-CN" altLang="en-US" dirty="0">
                <a:sym typeface="+mn-ea"/>
              </a:rPr>
              <a:t>值，并保存在</a:t>
            </a:r>
            <a:r>
              <a:rPr lang="en-US" altLang="zh-CN" dirty="0">
                <a:sym typeface="+mn-ea"/>
              </a:rPr>
              <a:t>inertia_</a:t>
            </a:r>
            <a:r>
              <a:rPr lang="zh-CN" altLang="en-US" dirty="0">
                <a:sym typeface="+mn-ea"/>
              </a:rPr>
              <a:t>属性里</a:t>
            </a:r>
            <a:endParaRPr lang="en-US" altLang="zh-CN" dirty="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值越小表示簇内数据点越紧密，聚类效果越好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。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K-Means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/>
              <a:t>惯性度量</a:t>
            </a:r>
            <a:endParaRPr lang="zh-CN" altLang="en-US"/>
          </a:p>
        </p:txBody>
      </p:sp>
      <p:sp>
        <p:nvSpPr>
          <p:cNvPr id="5" name="内容占位符 3"/>
          <p:cNvSpPr>
            <a:spLocks noGrp="1"/>
          </p:cNvSpPr>
          <p:nvPr/>
        </p:nvSpPr>
        <p:spPr>
          <a:xfrm>
            <a:off x="382544" y="4120305"/>
            <a:ext cx="11107601" cy="4264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None/>
              <a:defRPr kumimoji="1"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+mn-lt"/>
                <a:ea typeface="+mn-ea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+mn-lt"/>
                <a:ea typeface="+mn-ea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>
              <a:buFont typeface="Wingdings" panose="05000000000000000000" charset="0"/>
              <a:buChar char="Ø"/>
            </a:pPr>
            <a:r>
              <a:rPr lang="en-US" altLang="zh-CN" dirty="0"/>
              <a:t>score</a:t>
            </a:r>
            <a:r>
              <a:rPr dirty="0"/>
              <a:t>分数</a:t>
            </a:r>
            <a:endParaRPr dirty="0"/>
          </a:p>
        </p:txBody>
      </p:sp>
      <p:sp>
        <p:nvSpPr>
          <p:cNvPr id="6" name="内容占位符 1"/>
          <p:cNvSpPr>
            <a:spLocks noGrp="1"/>
          </p:cNvSpPr>
          <p:nvPr/>
        </p:nvSpPr>
        <p:spPr>
          <a:xfrm>
            <a:off x="472440" y="4595495"/>
            <a:ext cx="11107420" cy="2829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62585" indent="-36258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Wingdings" panose="05000000000000000000" pitchFamily="2" charset="2"/>
              <a:buChar char="Ø"/>
              <a:defRPr kumimoji="1" sz="1800" b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32089"/>
              </a:buClr>
              <a:buFont typeface="Arial" panose="020B0604020202020204" pitchFamily="34" charset="0"/>
              <a:buChar char="•"/>
              <a:defRPr kumimoji="1"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0840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905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92275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905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176780" indent="-2413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905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66065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6pPr>
            <a:lvl7pPr marL="314452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7pPr>
            <a:lvl8pPr marL="362839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8pPr>
            <a:lvl9pPr marL="4112260" indent="-24193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15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使用：</a:t>
            </a:r>
            <a:r>
              <a:rPr lang="en-US" altLang="zh-CN" dirty="0" err="1">
                <a:solidFill>
                  <a:schemeClr val="tx1"/>
                </a:solidFill>
                <a:sym typeface="+mn-ea"/>
              </a:rPr>
              <a:t>kmeans.score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(X)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1"/>
                </a:solidFill>
                <a:sym typeface="+mn-ea"/>
              </a:rPr>
              <a:t>KMeans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自带的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score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分数，返回的是负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inertia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值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生成数据点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from sklearn.datasets import make_blobs</a:t>
            </a:r>
            <a:endParaRPr lang="en-US" altLang="zh-CN" dirty="0"/>
          </a:p>
          <a:p>
            <a:r>
              <a:rPr lang="zh-CN" altLang="en-US" dirty="0"/>
              <a:t>绘制数据点</a:t>
            </a:r>
            <a:endParaRPr lang="en-US" altLang="zh-CN" dirty="0"/>
          </a:p>
          <a:p>
            <a:r>
              <a:rPr lang="zh-CN" altLang="en-US" dirty="0"/>
              <a:t>训练和使用模型：使用</a:t>
            </a:r>
            <a:r>
              <a:rPr lang="en-US" altLang="zh-CN" dirty="0" err="1"/>
              <a:t>kmeans</a:t>
            </a:r>
            <a:r>
              <a:rPr lang="zh-CN" altLang="en-US" dirty="0"/>
              <a:t>算法来对数据进行聚类</a:t>
            </a:r>
            <a:endParaRPr lang="en-US" altLang="zh-CN" dirty="0"/>
          </a:p>
          <a:p>
            <a:r>
              <a:rPr lang="zh-CN" altLang="en-US" dirty="0"/>
              <a:t>输出inertia_指标、</a:t>
            </a:r>
            <a:r>
              <a:rPr lang="zh-CN" altLang="en-US"/>
              <a:t>聚类</a:t>
            </a:r>
            <a:r>
              <a:rPr lang="zh-CN" altLang="en-US" smtClean="0"/>
              <a:t>中心值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</a:t>
            </a:r>
            <a:r>
              <a:rPr lang="zh-CN" altLang="en-US" dirty="0"/>
              <a:t>算法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b="1" dirty="0"/>
              <a:t>使用</a:t>
            </a:r>
            <a:r>
              <a:rPr lang="en-US" altLang="zh-CN" b="1" dirty="0" err="1"/>
              <a:t>Kmeans</a:t>
            </a:r>
            <a:r>
              <a:rPr lang="zh-CN" altLang="en-US" b="1" dirty="0"/>
              <a:t>算法对生成数据点进行聚类</a:t>
            </a: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0150" y="2964815"/>
            <a:ext cx="5471795" cy="3648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52420" y="4730115"/>
            <a:ext cx="1250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完成案例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</a:t>
            </a:r>
            <a:endParaRPr lang="en-US" altLang="zh-CN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/>
        </p:nvCxnSpPr>
        <p:spPr>
          <a:xfrm>
            <a:off x="2882900" y="1347788"/>
            <a:ext cx="4763" cy="4111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266950" y="1939925"/>
            <a:ext cx="6605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576481" y="1651743"/>
            <a:ext cx="612000" cy="576000"/>
          </a:xfrm>
          <a:prstGeom prst="ellipse">
            <a:avLst/>
          </a:prstGeom>
          <a:solidFill>
            <a:srgbClr val="0B53BE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3618065" y="2612017"/>
            <a:ext cx="4859850" cy="720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Kmeans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算法基本原理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AutoShape 17"/>
          <p:cNvSpPr>
            <a:spLocks noChangeArrowheads="1"/>
          </p:cNvSpPr>
          <p:nvPr/>
        </p:nvSpPr>
        <p:spPr bwMode="auto">
          <a:xfrm>
            <a:off x="3618065" y="3610337"/>
            <a:ext cx="4859850" cy="720000"/>
          </a:xfrm>
          <a:prstGeom prst="actionButtonBlank">
            <a:avLst/>
          </a:prstGeom>
          <a:solidFill>
            <a:srgbClr val="FFA20D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Kmeans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算法的优化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AutoShape 17"/>
          <p:cNvSpPr>
            <a:spLocks noChangeArrowheads="1"/>
          </p:cNvSpPr>
          <p:nvPr/>
        </p:nvSpPr>
        <p:spPr bwMode="auto">
          <a:xfrm>
            <a:off x="3618065" y="4624792"/>
            <a:ext cx="4859850" cy="720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中心点个数和聚类模型应用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00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3618065" y="1579743"/>
            <a:ext cx="4859850" cy="684000"/>
          </a:xfrm>
          <a:prstGeom prst="actionButtonBlank">
            <a:avLst/>
          </a:prstGeom>
          <a:solidFill>
            <a:srgbClr val="0B53BE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聚类的基本概念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2576481" y="2684017"/>
            <a:ext cx="612000" cy="576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576481" y="3682337"/>
            <a:ext cx="612000" cy="576000"/>
          </a:xfrm>
          <a:prstGeom prst="ellipse">
            <a:avLst/>
          </a:prstGeom>
          <a:solidFill>
            <a:srgbClr val="FFA20D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2576481" y="4704743"/>
            <a:ext cx="612000" cy="576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当每个簇的半径较大时，</a:t>
            </a:r>
            <a:r>
              <a:rPr lang="en-US" altLang="zh-CN" dirty="0" err="1"/>
              <a:t>Kmeans</a:t>
            </a:r>
            <a:r>
              <a:rPr lang="zh-CN" altLang="en-US" dirty="0"/>
              <a:t>算法的性能较差</a:t>
            </a:r>
            <a:endParaRPr lang="en-US" altLang="zh-CN" dirty="0"/>
          </a:p>
          <a:p>
            <a:r>
              <a:rPr lang="en-US" altLang="zh-CN" dirty="0" err="1"/>
              <a:t>Kmeans</a:t>
            </a:r>
            <a:r>
              <a:rPr lang="zh-CN" altLang="en-US" dirty="0"/>
              <a:t>算法的最终性能对初始中心点的位置非常敏感</a:t>
            </a:r>
            <a:endParaRPr lang="en-US" altLang="zh-CN" dirty="0"/>
          </a:p>
          <a:p>
            <a:r>
              <a:rPr lang="zh-CN" altLang="en-US" dirty="0"/>
              <a:t>当数据量非常大时，</a:t>
            </a:r>
            <a:r>
              <a:rPr lang="en-US" altLang="zh-CN" dirty="0" err="1"/>
              <a:t>Kmean</a:t>
            </a:r>
            <a:r>
              <a:rPr lang="zh-CN" altLang="en-US" dirty="0"/>
              <a:t>是算法的计算量较大。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Kmeans</a:t>
            </a:r>
            <a:r>
              <a:rPr lang="zh-CN" altLang="en-US" dirty="0"/>
              <a:t>算法的优化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原始</a:t>
            </a:r>
            <a:r>
              <a:rPr lang="en-US" altLang="zh-CN" dirty="0" err="1"/>
              <a:t>Kmeans</a:t>
            </a:r>
            <a:r>
              <a:rPr lang="zh-CN" altLang="en-US" dirty="0"/>
              <a:t>算法的缺陷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Inertia</a:t>
            </a:r>
            <a:r>
              <a:rPr lang="zh-CN" altLang="en-US" dirty="0"/>
              <a:t>度量</a:t>
            </a:r>
            <a:endParaRPr lang="en-US" altLang="zh-CN" dirty="0"/>
          </a:p>
          <a:p>
            <a:pPr lvl="1"/>
            <a:r>
              <a:rPr lang="zh-CN" altLang="en-US" dirty="0"/>
              <a:t>用每个簇内节点到中心点距离和来度量分簇的效果。</a:t>
            </a:r>
            <a:endParaRPr lang="en-US" altLang="zh-CN" dirty="0"/>
          </a:p>
          <a:p>
            <a:r>
              <a:rPr lang="zh-CN" altLang="en-US" dirty="0"/>
              <a:t>多次随机初始化</a:t>
            </a:r>
            <a:endParaRPr lang="en-US" altLang="zh-CN" dirty="0"/>
          </a:p>
          <a:p>
            <a:pPr lvl="1"/>
            <a:r>
              <a:rPr lang="zh-CN" altLang="en-US" dirty="0"/>
              <a:t>进行多次初始化，寻找使</a:t>
            </a:r>
            <a:r>
              <a:rPr lang="en-US" altLang="zh-CN" dirty="0"/>
              <a:t>Inertia</a:t>
            </a:r>
            <a:r>
              <a:rPr lang="zh-CN" altLang="en-US" dirty="0"/>
              <a:t>最小的聚类结果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</a:t>
            </a:r>
            <a:r>
              <a:rPr lang="zh-CN" altLang="en-US" dirty="0"/>
              <a:t>算法的优化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b="1" dirty="0"/>
              <a:t>多次随机初始化的</a:t>
            </a:r>
            <a:r>
              <a:rPr lang="en-US" altLang="zh-CN" b="1" dirty="0" err="1"/>
              <a:t>Kmeans</a:t>
            </a:r>
            <a:r>
              <a:rPr lang="zh-CN" altLang="en-US" b="1" dirty="0"/>
              <a:t>算法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438" y="3355976"/>
            <a:ext cx="5545407" cy="301572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初始化第一个中心点</a:t>
            </a:r>
            <a:endParaRPr lang="en-US" altLang="zh-CN" dirty="0"/>
          </a:p>
          <a:p>
            <a:r>
              <a:rPr lang="zh-CN" altLang="en-US" dirty="0"/>
              <a:t>接下来的中心点初始化满足尽可能远离其他已经生成的中心点</a:t>
            </a:r>
            <a:endParaRPr lang="en-US" altLang="zh-CN" dirty="0"/>
          </a:p>
          <a:p>
            <a:r>
              <a:rPr lang="zh-CN" altLang="en-US" dirty="0"/>
              <a:t>执行原始</a:t>
            </a:r>
            <a:r>
              <a:rPr lang="en-US" altLang="zh-CN" dirty="0" err="1"/>
              <a:t>Kmeans</a:t>
            </a:r>
            <a:r>
              <a:rPr lang="zh-CN" altLang="en-US" dirty="0"/>
              <a:t>算法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K-Means++</a:t>
            </a:r>
            <a:r>
              <a:rPr lang="zh-CN" altLang="en-US" dirty="0"/>
              <a:t>算法优化了中心点的初始化过程，从而使算法更容易收敛到全局最优。</a:t>
            </a:r>
            <a:endParaRPr lang="en-US" altLang="zh-CN" dirty="0"/>
          </a:p>
          <a:p>
            <a:r>
              <a:rPr lang="zh-CN" altLang="en-US" dirty="0"/>
              <a:t>设置参数</a:t>
            </a:r>
            <a:r>
              <a:rPr lang="en-US" altLang="zh-CN" dirty="0" err="1"/>
              <a:t>init</a:t>
            </a:r>
            <a:r>
              <a:rPr lang="en-US" altLang="zh-CN" dirty="0"/>
              <a:t>=“k-means++”</a:t>
            </a:r>
            <a:r>
              <a:rPr lang="zh-CN" altLang="en-US" dirty="0"/>
              <a:t>即可使用</a:t>
            </a:r>
            <a:r>
              <a:rPr lang="en-US" altLang="zh-CN" dirty="0"/>
              <a:t>K-Means++</a:t>
            </a:r>
            <a:r>
              <a:rPr lang="zh-CN" altLang="en-US" dirty="0"/>
              <a:t>算法，这通常也是</a:t>
            </a:r>
            <a:r>
              <a:rPr lang="en-US" altLang="zh-CN" dirty="0" err="1"/>
              <a:t>Kmeans</a:t>
            </a:r>
            <a:r>
              <a:rPr lang="zh-CN" altLang="en-US" dirty="0"/>
              <a:t>函数的默认设定。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</a:t>
            </a:r>
            <a:r>
              <a:rPr lang="zh-CN" altLang="en-US" dirty="0"/>
              <a:t>算法的优化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b="1" dirty="0"/>
              <a:t>K-Means++</a:t>
            </a:r>
            <a:r>
              <a:rPr lang="zh-CN" altLang="en-US" b="1" dirty="0"/>
              <a:t>算法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实际上在计算点与点的距离时，不是所有点都需要参与计算的。减少距离的计算次数，显然可以加快算法的运算速度。</a:t>
            </a:r>
            <a:endParaRPr lang="en-US" altLang="zh-CN" dirty="0"/>
          </a:p>
          <a:p>
            <a:r>
              <a:rPr lang="en-US" altLang="zh-CN" dirty="0" err="1"/>
              <a:t>Elkan</a:t>
            </a:r>
            <a:r>
              <a:rPr lang="en-US" altLang="zh-CN" dirty="0"/>
              <a:t> K-Means</a:t>
            </a:r>
            <a:r>
              <a:rPr lang="zh-CN" altLang="en-US" dirty="0"/>
              <a:t>使用三角不等式来优化</a:t>
            </a:r>
            <a:r>
              <a:rPr lang="en-US" altLang="zh-CN" dirty="0" err="1"/>
              <a:t>Kmeans</a:t>
            </a:r>
            <a:r>
              <a:rPr lang="zh-CN" altLang="en-US" dirty="0"/>
              <a:t>算法。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这就使本来</a:t>
            </a:r>
            <a:r>
              <a:rPr lang="en-US" altLang="zh-CN" dirty="0"/>
              <a:t>	</a:t>
            </a:r>
            <a:r>
              <a:rPr lang="zh-CN" altLang="en-US" dirty="0"/>
              <a:t>需要计算两次的距离变成计算一次。</a:t>
            </a:r>
            <a:endParaRPr lang="en-US" altLang="zh-CN" dirty="0"/>
          </a:p>
          <a:p>
            <a:r>
              <a:rPr lang="zh-CN" altLang="en-US" dirty="0"/>
              <a:t>通过设置</a:t>
            </a:r>
            <a:r>
              <a:rPr lang="en-US" altLang="zh-CN" dirty="0"/>
              <a:t>algorithm=“</a:t>
            </a:r>
            <a:r>
              <a:rPr lang="en-US" altLang="zh-CN" dirty="0" err="1"/>
              <a:t>elkan</a:t>
            </a:r>
            <a:r>
              <a:rPr lang="en-US" altLang="zh-CN" dirty="0"/>
              <a:t>”</a:t>
            </a:r>
            <a:r>
              <a:rPr lang="zh-CN" altLang="en-US" dirty="0"/>
              <a:t>使用</a:t>
            </a:r>
            <a:r>
              <a:rPr lang="en-US" altLang="zh-CN" dirty="0" err="1"/>
              <a:t>Elkan</a:t>
            </a:r>
            <a:r>
              <a:rPr lang="en-US" altLang="zh-CN" dirty="0"/>
              <a:t> K-Means</a:t>
            </a:r>
            <a:r>
              <a:rPr lang="zh-CN" altLang="en-US" dirty="0"/>
              <a:t>算法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</a:t>
            </a:r>
            <a:r>
              <a:rPr lang="zh-CN" altLang="en-US" dirty="0"/>
              <a:t>算法的优化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zh-CN" b="1" dirty="0" err="1"/>
              <a:t>Elkan</a:t>
            </a:r>
            <a:r>
              <a:rPr lang="en-US" altLang="zh-CN" b="1" dirty="0"/>
              <a:t> K-Means</a:t>
            </a:r>
            <a:r>
              <a:rPr lang="zh-CN" altLang="en-US" b="1" dirty="0"/>
              <a:t>算法</a:t>
            </a:r>
            <a:endParaRPr lang="zh-CN" alt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9820" y="3059445"/>
            <a:ext cx="8278335" cy="72680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75830" y="4659630"/>
            <a:ext cx="1250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完成案例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</a:t>
            </a:r>
            <a:endParaRPr lang="en-US" altLang="zh-CN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/>
        </p:nvCxnSpPr>
        <p:spPr>
          <a:xfrm>
            <a:off x="2882900" y="1347788"/>
            <a:ext cx="4763" cy="4111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266950" y="1939925"/>
            <a:ext cx="6605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576481" y="1651743"/>
            <a:ext cx="612000" cy="576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3618065" y="2612017"/>
            <a:ext cx="4859850" cy="720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Kmeans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算法基本原理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AutoShape 17"/>
          <p:cNvSpPr>
            <a:spLocks noChangeArrowheads="1"/>
          </p:cNvSpPr>
          <p:nvPr/>
        </p:nvSpPr>
        <p:spPr bwMode="auto">
          <a:xfrm>
            <a:off x="3618065" y="3610337"/>
            <a:ext cx="4859850" cy="720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Kmeans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算法的优化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AutoShape 17"/>
          <p:cNvSpPr>
            <a:spLocks noChangeArrowheads="1"/>
          </p:cNvSpPr>
          <p:nvPr/>
        </p:nvSpPr>
        <p:spPr bwMode="auto">
          <a:xfrm>
            <a:off x="3618065" y="4624792"/>
            <a:ext cx="4859850" cy="720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中心点个数和聚类模型应用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00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3618065" y="1579743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聚类的基本概念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2576481" y="2684017"/>
            <a:ext cx="612000" cy="576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576481" y="3682337"/>
            <a:ext cx="612000" cy="576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2576481" y="4704743"/>
            <a:ext cx="612000" cy="576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尽管</a:t>
            </a:r>
            <a:r>
              <a:rPr lang="en-US" altLang="zh-CN" dirty="0" err="1"/>
              <a:t>Elkan</a:t>
            </a:r>
            <a:r>
              <a:rPr lang="en-US" altLang="zh-CN" dirty="0"/>
              <a:t> K-Means</a:t>
            </a:r>
            <a:r>
              <a:rPr lang="zh-CN" altLang="en-US" dirty="0"/>
              <a:t>算法加速了</a:t>
            </a:r>
            <a:r>
              <a:rPr lang="en-US" altLang="zh-CN" dirty="0" err="1"/>
              <a:t>Kmeans</a:t>
            </a:r>
            <a:r>
              <a:rPr lang="zh-CN" altLang="en-US" dirty="0"/>
              <a:t>算法，但是每次更新各聚类中心点时，仍需要计算所有点和每个聚类中心点的距离。</a:t>
            </a:r>
            <a:endParaRPr lang="zh-CN" altLang="en-US" dirty="0"/>
          </a:p>
          <a:p>
            <a:r>
              <a:rPr lang="zh-CN" altLang="en-US" dirty="0"/>
              <a:t>随着数据量增大，计算量呈倍增长。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</a:t>
            </a:r>
            <a:r>
              <a:rPr lang="zh-CN" altLang="en-US" dirty="0"/>
              <a:t>算法的优化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b="1" dirty="0"/>
              <a:t>小批量</a:t>
            </a:r>
            <a:r>
              <a:rPr lang="en-US" altLang="zh-CN" b="1" dirty="0" err="1"/>
              <a:t>Kmeans</a:t>
            </a:r>
            <a:r>
              <a:rPr lang="zh-CN" altLang="en-US" b="1" dirty="0"/>
              <a:t>算法（</a:t>
            </a:r>
            <a:r>
              <a:rPr lang="en-US" altLang="zh-CN" b="1" dirty="0"/>
              <a:t> Mini-Batch K-Means</a:t>
            </a:r>
            <a:r>
              <a:rPr lang="zh-CN" altLang="en-US" b="1" dirty="0"/>
              <a:t>）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40" y="3269714"/>
            <a:ext cx="7540774" cy="296547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545" y="1741805"/>
            <a:ext cx="11377930" cy="4369435"/>
          </a:xfrm>
        </p:spPr>
        <p:txBody>
          <a:bodyPr/>
          <a:lstStyle/>
          <a:p>
            <a:r>
              <a:rPr lang="zh-CN" altLang="en-US" dirty="0"/>
              <a:t>尽管</a:t>
            </a:r>
            <a:r>
              <a:rPr lang="en-US" altLang="zh-CN" dirty="0" err="1"/>
              <a:t>Elkan</a:t>
            </a:r>
            <a:r>
              <a:rPr lang="en-US" altLang="zh-CN" dirty="0"/>
              <a:t> K-Means</a:t>
            </a:r>
            <a:r>
              <a:rPr lang="zh-CN" altLang="en-US" dirty="0"/>
              <a:t>算法加速了</a:t>
            </a:r>
            <a:r>
              <a:rPr lang="en-US" altLang="zh-CN" dirty="0" err="1"/>
              <a:t>Kmeans</a:t>
            </a:r>
            <a:r>
              <a:rPr lang="zh-CN" altLang="en-US" dirty="0"/>
              <a:t>算法，但是每次更新各聚类中心点时，仍需要计算所有点和每个聚类中心点的距离。</a:t>
            </a:r>
            <a:endParaRPr lang="zh-CN" altLang="en-US" dirty="0"/>
          </a:p>
          <a:p>
            <a:r>
              <a:rPr lang="zh-CN" altLang="en-US" dirty="0"/>
              <a:t>随着数据量增大，计算量呈倍增长。</a:t>
            </a:r>
            <a:endParaRPr lang="en-US" altLang="zh-CN" dirty="0"/>
          </a:p>
          <a:p>
            <a:r>
              <a:rPr lang="en-US" altLang="zh-CN" dirty="0"/>
              <a:t>Mini-Batch-</a:t>
            </a:r>
            <a:r>
              <a:rPr lang="en-US" altLang="zh-CN" dirty="0" err="1"/>
              <a:t>Kmeans</a:t>
            </a:r>
            <a:r>
              <a:rPr lang="zh-CN" altLang="en-US" dirty="0"/>
              <a:t>算法使用了一种叫做</a:t>
            </a:r>
            <a:r>
              <a:rPr lang="en-US" altLang="zh-CN" dirty="0"/>
              <a:t>Mini-Batch</a:t>
            </a:r>
            <a:r>
              <a:rPr lang="zh-CN" altLang="en-US" dirty="0"/>
              <a:t>（分批处理）的方法对数据点之间的距离进行计算，适合大数据的聚类算法。</a:t>
            </a:r>
            <a:endParaRPr lang="zh-CN" altLang="en-US" dirty="0"/>
          </a:p>
          <a:p>
            <a:r>
              <a:rPr lang="zh-CN" altLang="en-US" dirty="0"/>
              <a:t>该算法的迭代步骤有两步： </a:t>
            </a:r>
            <a:endParaRPr lang="zh-CN" altLang="en-US" dirty="0"/>
          </a:p>
          <a:p>
            <a:pPr lvl="1"/>
            <a:r>
              <a:rPr lang="zh-CN" altLang="en-US" dirty="0"/>
              <a:t>从数据集中随机抽取一些数据形成小批量，把他们分配给最近的质心 </a:t>
            </a:r>
            <a:endParaRPr lang="zh-CN" altLang="en-US" dirty="0"/>
          </a:p>
          <a:p>
            <a:pPr lvl="1"/>
            <a:r>
              <a:rPr lang="zh-CN" altLang="en-US" dirty="0"/>
              <a:t>根据小批量数据的分配结果来调整相应的聚类中心。每个聚类中心只根据小批量的数据来更新，而不是整个数据集。 </a:t>
            </a:r>
            <a:endParaRPr lang="en-US" altLang="zh-CN" dirty="0"/>
          </a:p>
          <a:p>
            <a:r>
              <a:rPr lang="zh-CN" altLang="en-US" dirty="0"/>
              <a:t>小批量</a:t>
            </a:r>
            <a:r>
              <a:rPr lang="en-US" altLang="zh-CN" dirty="0" err="1"/>
              <a:t>Kmeans</a:t>
            </a:r>
            <a:r>
              <a:rPr lang="zh-CN" altLang="en-US" dirty="0"/>
              <a:t>算法每次中心点更新，只使用部分数据集，从而减少了计算量。使得整体计算时间可控。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</a:t>
            </a:r>
            <a:r>
              <a:rPr lang="zh-CN" altLang="en-US" dirty="0"/>
              <a:t>算法的优化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b="1" dirty="0"/>
              <a:t>小批量</a:t>
            </a:r>
            <a:r>
              <a:rPr lang="en-US" altLang="zh-CN" b="1" dirty="0" err="1"/>
              <a:t>Kmeans</a:t>
            </a:r>
            <a:r>
              <a:rPr lang="zh-CN" altLang="en-US" b="1" dirty="0"/>
              <a:t>算法（</a:t>
            </a:r>
            <a:r>
              <a:rPr lang="en-US" altLang="zh-CN" b="1" dirty="0"/>
              <a:t> Mini-Batch K-Means</a:t>
            </a:r>
            <a:r>
              <a:rPr lang="zh-CN" altLang="en-US" b="1" dirty="0"/>
              <a:t>）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8598535" y="4519930"/>
            <a:ext cx="1250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完成案例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</a:t>
            </a:r>
            <a:endParaRPr lang="en-US" altLang="zh-CN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/>
        </p:nvCxnSpPr>
        <p:spPr>
          <a:xfrm>
            <a:off x="2882900" y="1347788"/>
            <a:ext cx="4763" cy="4111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266950" y="1939925"/>
            <a:ext cx="6605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576481" y="1651743"/>
            <a:ext cx="612000" cy="576000"/>
          </a:xfrm>
          <a:prstGeom prst="ellipse">
            <a:avLst/>
          </a:prstGeom>
          <a:solidFill>
            <a:srgbClr val="0B53BE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3618065" y="2612017"/>
            <a:ext cx="4859850" cy="720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Kmeans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算法基本原理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AutoShape 17"/>
          <p:cNvSpPr>
            <a:spLocks noChangeArrowheads="1"/>
          </p:cNvSpPr>
          <p:nvPr/>
        </p:nvSpPr>
        <p:spPr bwMode="auto">
          <a:xfrm>
            <a:off x="3618065" y="3610337"/>
            <a:ext cx="4859850" cy="720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Kmeans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算法的优化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AutoShape 17"/>
          <p:cNvSpPr>
            <a:spLocks noChangeArrowheads="1"/>
          </p:cNvSpPr>
          <p:nvPr/>
        </p:nvSpPr>
        <p:spPr bwMode="auto">
          <a:xfrm>
            <a:off x="3618065" y="4624792"/>
            <a:ext cx="4859850" cy="720000"/>
          </a:xfrm>
          <a:prstGeom prst="actionButtonBlank">
            <a:avLst/>
          </a:prstGeom>
          <a:solidFill>
            <a:srgbClr val="FFA20D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中心点个数和聚类模型应用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00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3618065" y="1579743"/>
            <a:ext cx="4859850" cy="684000"/>
          </a:xfrm>
          <a:prstGeom prst="actionButtonBlank">
            <a:avLst/>
          </a:prstGeom>
          <a:solidFill>
            <a:srgbClr val="0B53BE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聚类的基本概念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2576481" y="2684017"/>
            <a:ext cx="612000" cy="576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576481" y="3682337"/>
            <a:ext cx="612000" cy="576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2576481" y="4704743"/>
            <a:ext cx="612000" cy="576000"/>
          </a:xfrm>
          <a:prstGeom prst="ellipse">
            <a:avLst/>
          </a:prstGeom>
          <a:solidFill>
            <a:srgbClr val="FFA20D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k</a:t>
            </a:r>
            <a:r>
              <a:rPr lang="zh-CN" altLang="en-US" dirty="0"/>
              <a:t>不是</a:t>
            </a:r>
            <a:r>
              <a:rPr lang="en-US" altLang="zh-CN" dirty="0"/>
              <a:t>5</a:t>
            </a:r>
            <a:r>
              <a:rPr lang="zh-CN" altLang="en-US" dirty="0"/>
              <a:t>，之前的示例会怎么样？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寻找最优中心点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b="1" dirty="0"/>
              <a:t>惯性曲线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297" y="2708032"/>
            <a:ext cx="9044461" cy="283274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绘制随着</a:t>
            </a:r>
            <a:r>
              <a:rPr lang="en-US" altLang="zh-CN" dirty="0"/>
              <a:t>k</a:t>
            </a:r>
            <a:r>
              <a:rPr lang="zh-CN" altLang="en-US" dirty="0"/>
              <a:t>变化的</a:t>
            </a:r>
            <a:r>
              <a:rPr lang="en-US" altLang="zh-CN" dirty="0"/>
              <a:t>inertia</a:t>
            </a:r>
            <a:r>
              <a:rPr lang="zh-CN" altLang="en-US" dirty="0"/>
              <a:t>值，表示</a:t>
            </a:r>
            <a:r>
              <a:rPr lang="en-US" altLang="zh-CN" dirty="0"/>
              <a:t>k</a:t>
            </a:r>
            <a:r>
              <a:rPr lang="zh-CN" altLang="en-US" dirty="0"/>
              <a:t>的惯性曲线。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寻找最优中心点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b="1" dirty="0"/>
              <a:t>惯性曲线</a:t>
            </a: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997" y="2670703"/>
            <a:ext cx="7215244" cy="309950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50"/>
                </a:solidFill>
              </a:rPr>
              <a:t>from</a:t>
            </a:r>
            <a:r>
              <a:rPr lang="en-US" altLang="zh-CN" dirty="0"/>
              <a:t> </a:t>
            </a:r>
            <a:r>
              <a:rPr lang="en-US" altLang="zh-CN" dirty="0" err="1"/>
              <a:t>sklearn.metrics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50"/>
                </a:solidFill>
              </a:rPr>
              <a:t>import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silhouette_score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寻找最优中心点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b="1" dirty="0"/>
              <a:t>轮廓系数法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645" y="2707253"/>
            <a:ext cx="7215244" cy="264220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可以看到每个簇的系数排序，其中高度表示实例个数，宽度表示轮廓稀释，虚线是平均轮廓系数。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寻找最优中心点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b="1" dirty="0"/>
              <a:t>轮廓图</a:t>
            </a: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727" y="2179272"/>
            <a:ext cx="5129012" cy="418694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819" y="1210236"/>
            <a:ext cx="11107601" cy="4900964"/>
          </a:xfrm>
        </p:spPr>
        <p:txBody>
          <a:bodyPr/>
          <a:lstStyle/>
          <a:p>
            <a:r>
              <a:rPr lang="zh-CN" altLang="en-US" dirty="0"/>
              <a:t>优点：</a:t>
            </a:r>
            <a:endParaRPr lang="zh-CN" altLang="en-US" dirty="0"/>
          </a:p>
          <a:p>
            <a:pPr lvl="1"/>
            <a:r>
              <a:rPr lang="zh-CN" altLang="en-US" dirty="0"/>
              <a:t>原理比较简单，实现也是很容易，收敛速度快。</a:t>
            </a:r>
            <a:endParaRPr lang="zh-CN" altLang="en-US" dirty="0"/>
          </a:p>
          <a:p>
            <a:pPr lvl="1"/>
            <a:r>
              <a:rPr lang="zh-CN" altLang="en-US" dirty="0"/>
              <a:t>聚类效果较优。</a:t>
            </a:r>
            <a:endParaRPr lang="zh-CN" altLang="en-US" dirty="0"/>
          </a:p>
          <a:p>
            <a:pPr lvl="1"/>
            <a:r>
              <a:rPr lang="zh-CN" altLang="en-US" dirty="0"/>
              <a:t>算法的可解释度比较强。</a:t>
            </a:r>
            <a:endParaRPr lang="zh-CN" altLang="en-US" dirty="0"/>
          </a:p>
          <a:p>
            <a:pPr lvl="1"/>
            <a:r>
              <a:rPr lang="zh-CN" altLang="en-US" dirty="0"/>
              <a:t>主要需要调参的参数仅仅是簇数</a:t>
            </a:r>
            <a:r>
              <a:rPr lang="en-US" altLang="zh-CN" dirty="0"/>
              <a:t>k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缺点：</a:t>
            </a:r>
            <a:endParaRPr lang="zh-CN" altLang="en-US" dirty="0"/>
          </a:p>
          <a:p>
            <a:pPr lvl="1"/>
            <a:r>
              <a:rPr lang="en-US" altLang="zh-CN" dirty="0"/>
              <a:t>K</a:t>
            </a:r>
            <a:r>
              <a:rPr lang="zh-CN" altLang="en-US" dirty="0"/>
              <a:t>值的选取不好把握</a:t>
            </a:r>
            <a:endParaRPr lang="zh-CN" altLang="en-US" dirty="0"/>
          </a:p>
          <a:p>
            <a:pPr lvl="1"/>
            <a:r>
              <a:rPr lang="zh-CN" altLang="en-US" dirty="0"/>
              <a:t>对于不是凸的数据集比较难收敛</a:t>
            </a:r>
            <a:endParaRPr lang="zh-CN" altLang="en-US" dirty="0"/>
          </a:p>
          <a:p>
            <a:pPr lvl="1"/>
            <a:r>
              <a:rPr lang="zh-CN" altLang="en-US" dirty="0"/>
              <a:t>如果各隐含类别的数据不平衡，比如各隐含类别的数据量严重失衡，或者各隐含类别的方差不同，则聚类效果不佳。</a:t>
            </a:r>
            <a:endParaRPr lang="zh-CN" altLang="en-US" dirty="0"/>
          </a:p>
          <a:p>
            <a:pPr lvl="1"/>
            <a:r>
              <a:rPr lang="zh-CN" altLang="en-US" dirty="0"/>
              <a:t>采用迭代方法，得到的结果只是局部最优。</a:t>
            </a:r>
            <a:endParaRPr lang="zh-CN" altLang="en-US" sz="1600" dirty="0"/>
          </a:p>
          <a:p>
            <a:pPr lvl="1"/>
            <a:endParaRPr lang="en-US" altLang="zh-CN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</a:t>
            </a:r>
            <a:r>
              <a:rPr lang="zh-CN" altLang="en-US" dirty="0"/>
              <a:t>算法优缺点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819" y="1198709"/>
            <a:ext cx="11107601" cy="4912491"/>
          </a:xfrm>
        </p:spPr>
        <p:txBody>
          <a:bodyPr/>
          <a:lstStyle/>
          <a:p>
            <a:r>
              <a:rPr lang="zh-CN" altLang="en-US" dirty="0"/>
              <a:t>使用聚类进行图像分割</a:t>
            </a:r>
            <a:endParaRPr lang="en-US" altLang="zh-CN" dirty="0"/>
          </a:p>
          <a:p>
            <a:pPr lvl="1"/>
            <a:r>
              <a:rPr lang="zh-CN" altLang="en-US" dirty="0"/>
              <a:t>颜色分割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聚类模型的应用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555" y="1923759"/>
            <a:ext cx="7786874" cy="3963303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819" y="1198709"/>
            <a:ext cx="11107601" cy="4912491"/>
          </a:xfrm>
        </p:spPr>
        <p:txBody>
          <a:bodyPr/>
          <a:lstStyle/>
          <a:p>
            <a:r>
              <a:rPr lang="zh-CN" altLang="en-US" dirty="0"/>
              <a:t>使用聚类进行图像分割</a:t>
            </a:r>
            <a:endParaRPr lang="en-US" altLang="zh-CN" dirty="0"/>
          </a:p>
          <a:p>
            <a:r>
              <a:rPr lang="zh-CN" altLang="en-US" dirty="0"/>
              <a:t>使用聚类进行数据预处理</a:t>
            </a:r>
            <a:endParaRPr lang="en-US" altLang="zh-CN" dirty="0"/>
          </a:p>
          <a:p>
            <a:pPr lvl="1"/>
            <a:r>
              <a:rPr lang="zh-CN" altLang="en-US" dirty="0"/>
              <a:t>手写体数字识别实例：通过在数据预处理中加入聚类，可以提高最终分类效果。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聚类模型的应用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917" y="3031887"/>
            <a:ext cx="5792520" cy="18546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聚类的基本概念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7685" y="1722082"/>
            <a:ext cx="5334000" cy="400050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9398307" y="2013907"/>
            <a:ext cx="1921608" cy="15736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7295069" y="3810000"/>
            <a:ext cx="1541721" cy="124400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970120" y="3626237"/>
            <a:ext cx="2190307" cy="145666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0969" y="5473481"/>
            <a:ext cx="447260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给的数据没有类别标签。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0968" y="4566685"/>
            <a:ext cx="3140227" cy="461666"/>
          </a:xfrm>
          <a:prstGeom prst="rect">
            <a:avLst/>
          </a:prstGeom>
          <a:solidFill>
            <a:srgbClr val="F7CE9D"/>
          </a:solidFill>
          <a:ln>
            <a:solidFill>
              <a:srgbClr val="F7CE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聚类是无监督学习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0969" y="1093066"/>
            <a:ext cx="3140226" cy="496032"/>
          </a:xfrm>
          <a:prstGeom prst="rect">
            <a:avLst/>
          </a:prstGeom>
          <a:solidFill>
            <a:srgbClr val="F7CE9D"/>
          </a:solidFill>
          <a:ln>
            <a:solidFill>
              <a:srgbClr val="F7CE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什么是聚类？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07173" y="1765005"/>
            <a:ext cx="6240512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将数据对象集合按照相似性划分成多个子集的过程。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每个子集是一个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簇，簇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中的对象彼此相似，但与其他簇中的对象不相似。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696244" y="1184142"/>
            <a:ext cx="219030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它们是相似的，但是标签是未知的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8545712" y="1827028"/>
            <a:ext cx="212651" cy="3189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7423977" y="2161196"/>
            <a:ext cx="1738423" cy="131843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9" grpId="0" bldLvl="0" animBg="1"/>
      <p:bldP spid="23" grpId="0"/>
      <p:bldP spid="26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819" y="1198709"/>
            <a:ext cx="11107601" cy="4912491"/>
          </a:xfrm>
        </p:spPr>
        <p:txBody>
          <a:bodyPr/>
          <a:lstStyle/>
          <a:p>
            <a:r>
              <a:rPr lang="zh-CN" altLang="en-US" dirty="0"/>
              <a:t>使用聚类进行图像分割</a:t>
            </a:r>
            <a:endParaRPr lang="en-US" altLang="zh-CN" dirty="0"/>
          </a:p>
          <a:p>
            <a:r>
              <a:rPr lang="zh-CN" altLang="en-US" dirty="0"/>
              <a:t>使用聚类进行数据预处理</a:t>
            </a:r>
            <a:endParaRPr lang="en-US" altLang="zh-CN" dirty="0"/>
          </a:p>
          <a:p>
            <a:r>
              <a:rPr lang="zh-CN" altLang="en-US" dirty="0"/>
              <a:t>使用聚类进行半监督学习</a:t>
            </a:r>
            <a:endParaRPr lang="en-US" altLang="zh-CN" dirty="0"/>
          </a:p>
          <a:p>
            <a:pPr lvl="1"/>
            <a:r>
              <a:rPr lang="zh-CN" altLang="en-US" dirty="0"/>
              <a:t>通过聚类获得代表性实例，对代表性实例做标记，可以提升模型性能。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聚类模型的应用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324" y="3135620"/>
            <a:ext cx="5792520" cy="1854623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3819" y="1198709"/>
            <a:ext cx="11107601" cy="4912491"/>
          </a:xfrm>
        </p:spPr>
        <p:txBody>
          <a:bodyPr/>
          <a:lstStyle/>
          <a:p>
            <a:r>
              <a:rPr lang="zh-CN" altLang="en-US" dirty="0"/>
              <a:t>使用聚类进行图像分割</a:t>
            </a:r>
            <a:endParaRPr lang="en-US" altLang="zh-CN" dirty="0"/>
          </a:p>
          <a:p>
            <a:r>
              <a:rPr lang="zh-CN" altLang="en-US" dirty="0"/>
              <a:t>使用聚类进行数据预处理</a:t>
            </a:r>
            <a:endParaRPr lang="en-US" altLang="zh-CN" dirty="0"/>
          </a:p>
          <a:p>
            <a:r>
              <a:rPr lang="zh-CN" altLang="en-US" dirty="0"/>
              <a:t>使用聚类进行半监督学习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聚类模型的应用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pPr lvl="1"/>
            <a:r>
              <a:rPr lang="zh-CN" altLang="en-US" dirty="0"/>
              <a:t>什么是聚类？</a:t>
            </a:r>
            <a:endParaRPr lang="zh-CN" altLang="en-US" dirty="0"/>
          </a:p>
          <a:p>
            <a:pPr lvl="1"/>
            <a:r>
              <a:rPr lang="zh-CN" altLang="en-US" dirty="0"/>
              <a:t>聚类与分类有何不同？</a:t>
            </a:r>
            <a:endParaRPr lang="zh-CN" altLang="en-US" dirty="0"/>
          </a:p>
          <a:p>
            <a:pPr lvl="1"/>
            <a:r>
              <a:rPr lang="zh-CN" altLang="en-US" dirty="0"/>
              <a:t>简述</a:t>
            </a:r>
            <a:r>
              <a:rPr lang="en-US" altLang="zh-CN" dirty="0" err="1"/>
              <a:t>Kmeans</a:t>
            </a:r>
            <a:r>
              <a:rPr lang="zh-CN" altLang="en-US" dirty="0"/>
              <a:t>算法的基本过程？</a:t>
            </a:r>
            <a:endParaRPr lang="zh-CN" altLang="en-US" dirty="0"/>
          </a:p>
          <a:p>
            <a:pPr lvl="1"/>
            <a:r>
              <a:rPr lang="en-US" altLang="zh-CN" dirty="0" err="1"/>
              <a:t>Kmeans</a:t>
            </a:r>
            <a:r>
              <a:rPr lang="zh-CN" altLang="en-US" dirty="0"/>
              <a:t>算法存在哪些缺陷？</a:t>
            </a:r>
            <a:endParaRPr lang="zh-CN" altLang="en-US" dirty="0"/>
          </a:p>
          <a:p>
            <a:pPr lvl="1"/>
            <a:r>
              <a:rPr lang="en-US" altLang="zh-CN" dirty="0" err="1"/>
              <a:t>Kmeans</a:t>
            </a:r>
            <a:r>
              <a:rPr lang="zh-CN" altLang="en-US" dirty="0"/>
              <a:t>的优化算法有哪些？分别对原始算法做了哪些优化？</a:t>
            </a:r>
            <a:endParaRPr lang="zh-CN" altLang="en-US" dirty="0"/>
          </a:p>
          <a:p>
            <a:pPr lvl="1"/>
            <a:r>
              <a:rPr lang="zh-CN" altLang="en-US" dirty="0"/>
              <a:t>如何确定</a:t>
            </a:r>
            <a:r>
              <a:rPr lang="en-US" altLang="zh-CN" dirty="0" err="1"/>
              <a:t>Kmeans</a:t>
            </a:r>
            <a:r>
              <a:rPr lang="zh-CN" altLang="en-US" dirty="0"/>
              <a:t>算法中的中心点个数？</a:t>
            </a:r>
            <a:endParaRPr lang="zh-CN" altLang="en-US" dirty="0"/>
          </a:p>
          <a:p>
            <a:pPr lvl="1"/>
            <a:r>
              <a:rPr lang="zh-CN" altLang="en-US" dirty="0"/>
              <a:t>聚类模型的应用有哪些？</a:t>
            </a:r>
            <a:endParaRPr lang="en-US" altLang="zh-CN" dirty="0"/>
          </a:p>
          <a:p>
            <a:r>
              <a:rPr lang="zh-CN" altLang="en-US" dirty="0"/>
              <a:t>代码</a:t>
            </a:r>
            <a:endParaRPr lang="en-US" altLang="zh-CN" dirty="0"/>
          </a:p>
          <a:p>
            <a:pPr lvl="1"/>
            <a:r>
              <a:rPr dirty="0"/>
              <a:t>使用聚类算法来分析 Boston 房价数据集的房价分布特性</a:t>
            </a:r>
            <a:r>
              <a:rPr lang="zh-CN" dirty="0"/>
              <a:t>。</a:t>
            </a:r>
            <a:endParaRPr 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回答问题并完成代码，提交作业。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分类：按照数据标签对数据进行</a:t>
            </a:r>
            <a:r>
              <a:rPr lang="zh-CN" altLang="en-US" dirty="0">
                <a:solidFill>
                  <a:srgbClr val="FF0000"/>
                </a:solidFill>
              </a:rPr>
              <a:t>有监督</a:t>
            </a:r>
            <a:r>
              <a:rPr lang="zh-CN" altLang="en-US" dirty="0"/>
              <a:t>分类</a:t>
            </a:r>
            <a:endParaRPr lang="en-US" altLang="zh-CN" dirty="0"/>
          </a:p>
          <a:p>
            <a:r>
              <a:rPr lang="zh-CN" altLang="en-US" dirty="0"/>
              <a:t>聚类：根据数据特点对数据进行</a:t>
            </a:r>
            <a:r>
              <a:rPr lang="zh-CN" altLang="en-US" dirty="0">
                <a:solidFill>
                  <a:srgbClr val="FF0000"/>
                </a:solidFill>
              </a:rPr>
              <a:t>无监督</a:t>
            </a:r>
            <a:r>
              <a:rPr lang="zh-CN" altLang="en-US" dirty="0"/>
              <a:t>分类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聚类的基本概念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dirty="0"/>
              <a:t>聚类与分类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818" y="3012786"/>
            <a:ext cx="8126984" cy="3098413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 bwMode="auto">
          <a:xfrm>
            <a:off x="5296277" y="3929204"/>
            <a:ext cx="230864" cy="194649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 bwMode="auto">
          <a:xfrm>
            <a:off x="4943192" y="3870356"/>
            <a:ext cx="244444" cy="176543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660765" y="2105025"/>
            <a:ext cx="1250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完成案例1</a:t>
            </a:r>
            <a:endParaRPr lang="zh-CN" altLang="en-US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客户细分：推荐系统，产品营销。</a:t>
            </a:r>
            <a:endParaRPr lang="en-US" altLang="zh-CN" dirty="0"/>
          </a:p>
          <a:p>
            <a:r>
              <a:rPr lang="zh-CN" altLang="en-US" dirty="0"/>
              <a:t>数据分析：对数据集分析时，可以先分集群，再分析每个集群的数据特点。</a:t>
            </a:r>
            <a:endParaRPr lang="en-US" altLang="zh-CN" dirty="0"/>
          </a:p>
          <a:p>
            <a:r>
              <a:rPr lang="zh-CN" altLang="en-US" dirty="0"/>
              <a:t>降维技术：通过先对数据聚类，再分析每个数据与每个集群之间的相似度，从而实现降维的目的。</a:t>
            </a:r>
            <a:endParaRPr lang="en-US" altLang="zh-CN" dirty="0"/>
          </a:p>
          <a:p>
            <a:r>
              <a:rPr lang="zh-CN" altLang="en-US" dirty="0"/>
              <a:t>异常检测：根据数据与每个集群相似度，可以检测异常数据。</a:t>
            </a:r>
            <a:endParaRPr lang="en-US" altLang="zh-CN" dirty="0"/>
          </a:p>
          <a:p>
            <a:r>
              <a:rPr lang="zh-CN" altLang="en-US" dirty="0"/>
              <a:t>半监督学习：标签传播，扩大数据集</a:t>
            </a:r>
            <a:endParaRPr lang="en-US" altLang="zh-CN" dirty="0"/>
          </a:p>
          <a:p>
            <a:r>
              <a:rPr lang="zh-CN" altLang="en-US" dirty="0"/>
              <a:t>搜索引擎：搜索相似图像。</a:t>
            </a:r>
            <a:endParaRPr lang="en-US" altLang="zh-CN" dirty="0"/>
          </a:p>
          <a:p>
            <a:r>
              <a:rPr lang="zh-CN" altLang="en-US" dirty="0"/>
              <a:t>分割图像：对图像像素进行聚类，用平均值替代集群中的所有像素点，这样进行图像分割有助于快速确定图像轮廓，便于实现多目标检测和跟踪。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聚类的基本概念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b="1" dirty="0"/>
              <a:t>聚类的主要应用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尝试不考虑莺尾花数据标签的情况下对莺尾花数据进行聚类操作，观察聚类结果与真实标签的关系。</a:t>
            </a:r>
            <a:endParaRPr lang="en-US" altLang="zh-CN" sz="1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聚类的基本概念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b="1" dirty="0"/>
              <a:t>对莺尾花数据进行聚类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640" y="2529567"/>
            <a:ext cx="7792809" cy="336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9486900" y="3295015"/>
            <a:ext cx="1250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完成案例</a:t>
            </a:r>
            <a:r>
              <a:rPr lang="en-US" altLang="zh-CN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endParaRPr lang="en-US" altLang="zh-CN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/>
          <p:nvPr/>
        </p:nvCxnSpPr>
        <p:spPr>
          <a:xfrm>
            <a:off x="2882900" y="1347788"/>
            <a:ext cx="4763" cy="4111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/>
        </p:nvSpPr>
        <p:spPr bwMode="auto">
          <a:xfrm>
            <a:off x="2266950" y="1939925"/>
            <a:ext cx="6605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15"/>
          <p:cNvSpPr>
            <a:spLocks noChangeArrowheads="1"/>
          </p:cNvSpPr>
          <p:nvPr/>
        </p:nvSpPr>
        <p:spPr bwMode="auto">
          <a:xfrm>
            <a:off x="2576481" y="1651743"/>
            <a:ext cx="612000" cy="576000"/>
          </a:xfrm>
          <a:prstGeom prst="ellipse">
            <a:avLst/>
          </a:prstGeom>
          <a:solidFill>
            <a:srgbClr val="0B53BE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AutoShape 17"/>
          <p:cNvSpPr>
            <a:spLocks noChangeArrowheads="1"/>
          </p:cNvSpPr>
          <p:nvPr/>
        </p:nvSpPr>
        <p:spPr bwMode="auto">
          <a:xfrm>
            <a:off x="3618065" y="2612017"/>
            <a:ext cx="4859850" cy="720000"/>
          </a:xfrm>
          <a:prstGeom prst="actionButtonBlank">
            <a:avLst/>
          </a:prstGeom>
          <a:solidFill>
            <a:srgbClr val="FFA20D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Kmeans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算法基本原理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AutoShape 17"/>
          <p:cNvSpPr>
            <a:spLocks noChangeArrowheads="1"/>
          </p:cNvSpPr>
          <p:nvPr/>
        </p:nvSpPr>
        <p:spPr bwMode="auto">
          <a:xfrm>
            <a:off x="3618065" y="3610337"/>
            <a:ext cx="4859850" cy="720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Kmeans</a:t>
            </a: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算法的优化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AutoShape 17"/>
          <p:cNvSpPr>
            <a:spLocks noChangeArrowheads="1"/>
          </p:cNvSpPr>
          <p:nvPr/>
        </p:nvSpPr>
        <p:spPr bwMode="auto">
          <a:xfrm>
            <a:off x="3618065" y="4624792"/>
            <a:ext cx="4859850" cy="720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中心点个数和聚类模型应用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00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3618065" y="1579743"/>
            <a:ext cx="4859850" cy="684000"/>
          </a:xfrm>
          <a:prstGeom prst="actionButtonBlank">
            <a:avLst/>
          </a:prstGeom>
          <a:solidFill>
            <a:srgbClr val="0B53BE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聚类的基本概念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2576481" y="2684017"/>
            <a:ext cx="612000" cy="576000"/>
          </a:xfrm>
          <a:prstGeom prst="ellipse">
            <a:avLst/>
          </a:prstGeom>
          <a:solidFill>
            <a:srgbClr val="FFA20D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2576481" y="3682337"/>
            <a:ext cx="612000" cy="576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2576481" y="4704743"/>
            <a:ext cx="612000" cy="576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k-means 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8417" y="1267329"/>
            <a:ext cx="11642035" cy="2058192"/>
          </a:xfrm>
          <a:prstGeom prst="rect">
            <a:avLst/>
          </a:prstGeom>
          <a:noFill/>
          <a:ln w="12700">
            <a:solidFill>
              <a:srgbClr val="E48312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物以类聚，人以群分（</a:t>
            </a:r>
            <a:r>
              <a:rPr lang="en-US" altLang="zh-CN" sz="2400" dirty="0"/>
              <a:t>《</a:t>
            </a:r>
            <a:r>
              <a:rPr lang="zh-CN" altLang="en-US" sz="2400" dirty="0"/>
              <a:t>战国策</a:t>
            </a:r>
            <a:r>
              <a:rPr lang="en-US" altLang="zh-CN" sz="2400" dirty="0"/>
              <a:t>·</a:t>
            </a:r>
            <a:r>
              <a:rPr lang="zh-CN" altLang="en-US" sz="2400" dirty="0"/>
              <a:t>齐策三</a:t>
            </a:r>
            <a:r>
              <a:rPr lang="en-US" altLang="zh-CN" sz="2400" dirty="0"/>
              <a:t>》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输入：给定类别数</a:t>
            </a:r>
            <a:r>
              <a:rPr lang="en-US" altLang="zh-CN" sz="2400" i="1" dirty="0"/>
              <a:t>k </a:t>
            </a:r>
            <a:r>
              <a:rPr lang="zh-CN" altLang="en-US" sz="2400" dirty="0"/>
              <a:t>，</a:t>
            </a:r>
            <a:r>
              <a:rPr lang="en-US" altLang="zh-CN" sz="2400" i="1" dirty="0"/>
              <a:t>n</a:t>
            </a:r>
            <a:r>
              <a:rPr lang="zh-CN" altLang="en-US" sz="2400" dirty="0"/>
              <a:t>个数据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目的：将</a:t>
            </a:r>
            <a:r>
              <a:rPr lang="en-US" altLang="zh-CN" sz="2400" i="1" dirty="0"/>
              <a:t>n</a:t>
            </a:r>
            <a:r>
              <a:rPr lang="zh-CN" altLang="en-US" sz="2400" dirty="0"/>
              <a:t>个数据聚类到</a:t>
            </a:r>
            <a:r>
              <a:rPr lang="en-US" altLang="zh-CN" sz="2400" i="1" dirty="0"/>
              <a:t>k</a:t>
            </a:r>
            <a:r>
              <a:rPr lang="zh-CN" altLang="en-US" sz="2400" dirty="0"/>
              <a:t>个集合中（也称为</a:t>
            </a:r>
            <a:r>
              <a:rPr lang="zh-CN" altLang="en-US" sz="2400"/>
              <a:t>类簇）。</a:t>
            </a:r>
            <a:endParaRPr lang="en-US" altLang="zh-CN" sz="2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441569" y="969137"/>
            <a:ext cx="1692000" cy="523220"/>
          </a:xfrm>
          <a:prstGeom prst="rect">
            <a:avLst/>
          </a:prstGeom>
          <a:solidFill>
            <a:srgbClr val="F7CE9D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/>
              <a:t>原理：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168770" y="4283454"/>
            <a:ext cx="11642035" cy="952440"/>
          </a:xfrm>
          <a:prstGeom prst="rect">
            <a:avLst/>
          </a:prstGeom>
          <a:noFill/>
          <a:ln w="12700">
            <a:solidFill>
              <a:srgbClr val="E48312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将</a:t>
            </a:r>
            <a:r>
              <a:rPr lang="en-US" altLang="zh-CN" sz="2400" i="1" dirty="0"/>
              <a:t>n</a:t>
            </a:r>
            <a:r>
              <a:rPr lang="zh-CN" altLang="en-US" sz="2400" dirty="0"/>
              <a:t>个数据依据数据的相似度分别聚类到</a:t>
            </a:r>
            <a:r>
              <a:rPr lang="en-US" altLang="zh-CN" sz="2400" i="1" dirty="0"/>
              <a:t>k</a:t>
            </a:r>
            <a:r>
              <a:rPr lang="zh-CN" altLang="en-US" sz="2400" dirty="0"/>
              <a:t>个簇中，使每个数据仅属于一个簇。</a:t>
            </a:r>
            <a:endParaRPr lang="en-US" altLang="zh-CN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351922" y="3985262"/>
            <a:ext cx="1692000" cy="523220"/>
          </a:xfrm>
          <a:prstGeom prst="rect">
            <a:avLst/>
          </a:prstGeom>
          <a:solidFill>
            <a:srgbClr val="F7CE9D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/>
              <a:t>问题：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OWYxMGFlNGU4ZTRlYzAxOGJmM2VmODc3OTYxNDBiNDYifQ=="/>
  <p:tag name="commondata" val="eyJoZGlkIjoiMTZkYjg0N2JiYWNhNTQ5NzI1NWQ0NDkwNzA4NjVlODcifQ=="/>
</p:tagLst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3897</Words>
  <Application>WPS 演示</Application>
  <PresentationFormat>宽屏</PresentationFormat>
  <Paragraphs>437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8" baseType="lpstr">
      <vt:lpstr>Arial</vt:lpstr>
      <vt:lpstr>宋体</vt:lpstr>
      <vt:lpstr>Wingdings</vt:lpstr>
      <vt:lpstr>黑体</vt:lpstr>
      <vt:lpstr>微软雅黑</vt:lpstr>
      <vt:lpstr>Arial Black</vt:lpstr>
      <vt:lpstr>Calibri</vt:lpstr>
      <vt:lpstr>Calibri</vt:lpstr>
      <vt:lpstr>仿宋</vt:lpstr>
      <vt:lpstr>Times New Roman</vt:lpstr>
      <vt:lpstr>等线</vt:lpstr>
      <vt:lpstr>楷体</vt:lpstr>
      <vt:lpstr>Cambria Math</vt:lpstr>
      <vt:lpstr>Arial Unicode MS</vt:lpstr>
      <vt:lpstr>Wingdings</vt:lpstr>
      <vt:lpstr>2_Office 主题</vt:lpstr>
      <vt:lpstr>PowerPoint 演示文稿</vt:lpstr>
      <vt:lpstr>本节课主要问题</vt:lpstr>
      <vt:lpstr>目录</vt:lpstr>
      <vt:lpstr>聚类的基本概念</vt:lpstr>
      <vt:lpstr>聚类的基本概念</vt:lpstr>
      <vt:lpstr>聚类的基本概念</vt:lpstr>
      <vt:lpstr>聚类的基本概念</vt:lpstr>
      <vt:lpstr>目录</vt:lpstr>
      <vt:lpstr>k-means 算法</vt:lpstr>
      <vt:lpstr>k-means 算法</vt:lpstr>
      <vt:lpstr>K-Means算法</vt:lpstr>
      <vt:lpstr>K-Means算法</vt:lpstr>
      <vt:lpstr>K-Means算法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K-Means算法</vt:lpstr>
      <vt:lpstr>K-Means算法</vt:lpstr>
      <vt:lpstr>K-Means算法</vt:lpstr>
      <vt:lpstr>目录</vt:lpstr>
      <vt:lpstr>Kmeans算法的优化</vt:lpstr>
      <vt:lpstr>K-Means算法的优化</vt:lpstr>
      <vt:lpstr>K-Means算法的优化</vt:lpstr>
      <vt:lpstr>K-Means算法的优化</vt:lpstr>
      <vt:lpstr>K-Means算法的优化</vt:lpstr>
      <vt:lpstr>K-Means算法的优化</vt:lpstr>
      <vt:lpstr>目录</vt:lpstr>
      <vt:lpstr>寻找最优中心点</vt:lpstr>
      <vt:lpstr>寻找最优中心点</vt:lpstr>
      <vt:lpstr>寻找最优中心点</vt:lpstr>
      <vt:lpstr>寻找最优中心点</vt:lpstr>
      <vt:lpstr>K-Means算法优缺点</vt:lpstr>
      <vt:lpstr>聚类模型的应用</vt:lpstr>
      <vt:lpstr>聚类模型的应用</vt:lpstr>
      <vt:lpstr>聚类模型的应用</vt:lpstr>
      <vt:lpstr>聚类模型的应用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498081096@qq.com</dc:creator>
  <cp:lastModifiedBy>一一</cp:lastModifiedBy>
  <cp:revision>411</cp:revision>
  <dcterms:created xsi:type="dcterms:W3CDTF">2018-01-08T07:09:00Z</dcterms:created>
  <dcterms:modified xsi:type="dcterms:W3CDTF">2024-11-04T06:36:12Z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E946A17487E24C178353EA58F99007D9_13</vt:lpwstr>
  </property>
  <property fmtid="{D5CDD505-2E9C-101B-9397-08002B2CF9AE}" pid="3" name="KSOProductBuildVer">
    <vt:lpwstr>2052-12.1.0.18608</vt:lpwstr>
  </property>
</Properties>
</file>