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59" r:id="rId4"/>
    <p:sldId id="260" r:id="rId5"/>
    <p:sldId id="288" r:id="rId6"/>
    <p:sldId id="289" r:id="rId7"/>
    <p:sldId id="290" r:id="rId8"/>
    <p:sldId id="258" r:id="rId9"/>
    <p:sldId id="282" r:id="rId10"/>
    <p:sldId id="291" r:id="rId11"/>
    <p:sldId id="296" r:id="rId12"/>
    <p:sldId id="292" r:id="rId13"/>
    <p:sldId id="278" r:id="rId14"/>
    <p:sldId id="261" r:id="rId15"/>
    <p:sldId id="276" r:id="rId16"/>
    <p:sldId id="262" r:id="rId17"/>
    <p:sldId id="284" r:id="rId18"/>
    <p:sldId id="280" r:id="rId19"/>
    <p:sldId id="263" r:id="rId20"/>
    <p:sldId id="293" r:id="rId21"/>
    <p:sldId id="294" r:id="rId22"/>
    <p:sldId id="297" r:id="rId23"/>
    <p:sldId id="264" r:id="rId24"/>
    <p:sldId id="285" r:id="rId25"/>
    <p:sldId id="265" r:id="rId26"/>
    <p:sldId id="281" r:id="rId27"/>
    <p:sldId id="266" r:id="rId28"/>
    <p:sldId id="267" r:id="rId29"/>
    <p:sldId id="286" r:id="rId30"/>
    <p:sldId id="287" r:id="rId31"/>
    <p:sldId id="269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1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2D7064-AC0E-47D4-84F4-CC6586E8207D}" type="doc">
      <dgm:prSet loTypeId="urn:microsoft.com/office/officeart/2005/8/layout/hList6" loCatId="list" qsTypeId="urn:microsoft.com/office/officeart/2005/8/quickstyle/3d2" qsCatId="3D" csTypeId="urn:microsoft.com/office/officeart/2005/8/colors/colorful1#1" csCatId="colorful" phldr="1"/>
      <dgm:spPr/>
    </dgm:pt>
    <dgm:pt modelId="{5BD144B0-6736-434E-A765-D386C60DC7E1}">
      <dgm:prSet phldrT="[文本]"/>
      <dgm:spPr/>
      <dgm:t>
        <a:bodyPr/>
        <a:lstStyle/>
        <a:p>
          <a:r>
            <a:rPr lang="zh-CN" altLang="en-US" dirty="0" smtClean="0"/>
            <a:t>企业运营数据</a:t>
          </a:r>
          <a:endParaRPr lang="zh-CN" altLang="en-US" dirty="0"/>
        </a:p>
      </dgm:t>
    </dgm:pt>
    <dgm:pt modelId="{2E858637-5494-40BB-85B0-6A0AC1D21AF6}" type="parTrans" cxnId="{02EB77BF-E163-487B-A5FD-47D82D5CC1CF}">
      <dgm:prSet/>
      <dgm:spPr/>
      <dgm:t>
        <a:bodyPr/>
        <a:lstStyle/>
        <a:p>
          <a:endParaRPr lang="zh-CN" altLang="en-US"/>
        </a:p>
      </dgm:t>
    </dgm:pt>
    <dgm:pt modelId="{16F72BB6-200C-41B1-9875-037CF1319977}" type="sibTrans" cxnId="{02EB77BF-E163-487B-A5FD-47D82D5CC1CF}">
      <dgm:prSet/>
      <dgm:spPr/>
      <dgm:t>
        <a:bodyPr/>
        <a:lstStyle/>
        <a:p>
          <a:endParaRPr lang="zh-CN" altLang="en-US"/>
        </a:p>
      </dgm:t>
    </dgm:pt>
    <dgm:pt modelId="{DD729096-67AF-49A8-9487-5A501C32D1FE}">
      <dgm:prSet phldrT="[文本]"/>
      <dgm:spPr/>
      <dgm:t>
        <a:bodyPr/>
        <a:lstStyle/>
        <a:p>
          <a:r>
            <a:rPr lang="zh-CN" altLang="en-US" dirty="0" smtClean="0"/>
            <a:t>数据平台购买</a:t>
          </a:r>
          <a:endParaRPr lang="zh-CN" altLang="en-US" dirty="0"/>
        </a:p>
      </dgm:t>
    </dgm:pt>
    <dgm:pt modelId="{2F01943E-3BAD-4630-B52F-CA7E4157F49A}" type="parTrans" cxnId="{04D80D13-3135-4F87-9746-29343E9C3C8F}">
      <dgm:prSet/>
      <dgm:spPr/>
      <dgm:t>
        <a:bodyPr/>
        <a:lstStyle/>
        <a:p>
          <a:endParaRPr lang="zh-CN" altLang="en-US"/>
        </a:p>
      </dgm:t>
    </dgm:pt>
    <dgm:pt modelId="{333C5061-5416-4702-9939-2B3554AA2951}" type="sibTrans" cxnId="{04D80D13-3135-4F87-9746-29343E9C3C8F}">
      <dgm:prSet/>
      <dgm:spPr/>
      <dgm:t>
        <a:bodyPr/>
        <a:lstStyle/>
        <a:p>
          <a:endParaRPr lang="zh-CN" altLang="en-US"/>
        </a:p>
      </dgm:t>
    </dgm:pt>
    <dgm:pt modelId="{B37C687F-6B74-4268-A2DC-9B202803A011}">
      <dgm:prSet phldrT="[文本]"/>
      <dgm:spPr/>
      <dgm:t>
        <a:bodyPr/>
        <a:lstStyle/>
        <a:p>
          <a:r>
            <a:rPr lang="zh-CN" altLang="en-US" dirty="0" smtClean="0"/>
            <a:t>爬取网络数据</a:t>
          </a:r>
          <a:endParaRPr lang="zh-CN" altLang="en-US" dirty="0"/>
        </a:p>
      </dgm:t>
    </dgm:pt>
    <dgm:pt modelId="{AB013C70-46B2-4E77-93EB-1CFB40C145FB}" type="parTrans" cxnId="{91E99AA2-B3F3-4E44-B86A-550CEC820C64}">
      <dgm:prSet/>
      <dgm:spPr/>
      <dgm:t>
        <a:bodyPr/>
        <a:lstStyle/>
        <a:p>
          <a:endParaRPr lang="zh-CN" altLang="en-US"/>
        </a:p>
      </dgm:t>
    </dgm:pt>
    <dgm:pt modelId="{3FEB2999-B484-469C-8E3B-7E4ACF0B2286}" type="sibTrans" cxnId="{91E99AA2-B3F3-4E44-B86A-550CEC820C64}">
      <dgm:prSet/>
      <dgm:spPr/>
      <dgm:t>
        <a:bodyPr/>
        <a:lstStyle/>
        <a:p>
          <a:endParaRPr lang="zh-CN" altLang="en-US"/>
        </a:p>
      </dgm:t>
    </dgm:pt>
    <dgm:pt modelId="{AE64B69C-E671-4007-B11F-71FB22ACF467}" type="pres">
      <dgm:prSet presAssocID="{162D7064-AC0E-47D4-84F4-CC6586E8207D}" presName="Name0" presStyleCnt="0">
        <dgm:presLayoutVars>
          <dgm:dir/>
          <dgm:resizeHandles val="exact"/>
        </dgm:presLayoutVars>
      </dgm:prSet>
      <dgm:spPr/>
    </dgm:pt>
    <dgm:pt modelId="{B705485A-3780-4D4B-9D6A-49D9F48A7DED}" type="pres">
      <dgm:prSet presAssocID="{5BD144B0-6736-434E-A765-D386C60DC7E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2DE8B4-188B-409C-AAF6-7D82E670091E}" type="pres">
      <dgm:prSet presAssocID="{16F72BB6-200C-41B1-9875-037CF1319977}" presName="sibTrans" presStyleCnt="0"/>
      <dgm:spPr/>
    </dgm:pt>
    <dgm:pt modelId="{5819BFAB-0B29-4682-8B39-DC0D64011048}" type="pres">
      <dgm:prSet presAssocID="{DD729096-67AF-49A8-9487-5A501C32D1F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272F2-283E-4A5E-99CE-5B2701DAE56D}" type="pres">
      <dgm:prSet presAssocID="{333C5061-5416-4702-9939-2B3554AA2951}" presName="sibTrans" presStyleCnt="0"/>
      <dgm:spPr/>
    </dgm:pt>
    <dgm:pt modelId="{2326B146-9991-4604-8E89-E45A227FF947}" type="pres">
      <dgm:prSet presAssocID="{B37C687F-6B74-4268-A2DC-9B202803A01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2EB77BF-E163-487B-A5FD-47D82D5CC1CF}" srcId="{162D7064-AC0E-47D4-84F4-CC6586E8207D}" destId="{5BD144B0-6736-434E-A765-D386C60DC7E1}" srcOrd="0" destOrd="0" parTransId="{2E858637-5494-40BB-85B0-6A0AC1D21AF6}" sibTransId="{16F72BB6-200C-41B1-9875-037CF1319977}"/>
    <dgm:cxn modelId="{E89CCD76-CF97-47DD-A7F0-48E42272F570}" type="presOf" srcId="{5BD144B0-6736-434E-A765-D386C60DC7E1}" destId="{B705485A-3780-4D4B-9D6A-49D9F48A7DED}" srcOrd="0" destOrd="0" presId="urn:microsoft.com/office/officeart/2005/8/layout/hList6"/>
    <dgm:cxn modelId="{04D80D13-3135-4F87-9746-29343E9C3C8F}" srcId="{162D7064-AC0E-47D4-84F4-CC6586E8207D}" destId="{DD729096-67AF-49A8-9487-5A501C32D1FE}" srcOrd="1" destOrd="0" parTransId="{2F01943E-3BAD-4630-B52F-CA7E4157F49A}" sibTransId="{333C5061-5416-4702-9939-2B3554AA2951}"/>
    <dgm:cxn modelId="{CAF62548-1657-45AC-9DCD-E4B64C72B2FF}" type="presOf" srcId="{162D7064-AC0E-47D4-84F4-CC6586E8207D}" destId="{AE64B69C-E671-4007-B11F-71FB22ACF467}" srcOrd="0" destOrd="0" presId="urn:microsoft.com/office/officeart/2005/8/layout/hList6"/>
    <dgm:cxn modelId="{A898CE23-C5E4-4A62-A083-D716C45884CF}" type="presOf" srcId="{B37C687F-6B74-4268-A2DC-9B202803A011}" destId="{2326B146-9991-4604-8E89-E45A227FF947}" srcOrd="0" destOrd="0" presId="urn:microsoft.com/office/officeart/2005/8/layout/hList6"/>
    <dgm:cxn modelId="{F4965417-8071-49EC-83A3-F27B5D4662C6}" type="presOf" srcId="{DD729096-67AF-49A8-9487-5A501C32D1FE}" destId="{5819BFAB-0B29-4682-8B39-DC0D64011048}" srcOrd="0" destOrd="0" presId="urn:microsoft.com/office/officeart/2005/8/layout/hList6"/>
    <dgm:cxn modelId="{91E99AA2-B3F3-4E44-B86A-550CEC820C64}" srcId="{162D7064-AC0E-47D4-84F4-CC6586E8207D}" destId="{B37C687F-6B74-4268-A2DC-9B202803A011}" srcOrd="2" destOrd="0" parTransId="{AB013C70-46B2-4E77-93EB-1CFB40C145FB}" sibTransId="{3FEB2999-B484-469C-8E3B-7E4ACF0B2286}"/>
    <dgm:cxn modelId="{164B714B-91D2-45A3-9D74-10E348C3FBFF}" type="presParOf" srcId="{AE64B69C-E671-4007-B11F-71FB22ACF467}" destId="{B705485A-3780-4D4B-9D6A-49D9F48A7DED}" srcOrd="0" destOrd="0" presId="urn:microsoft.com/office/officeart/2005/8/layout/hList6"/>
    <dgm:cxn modelId="{E8DC72FC-04FA-4A7C-90E2-A11D5EDAFA45}" type="presParOf" srcId="{AE64B69C-E671-4007-B11F-71FB22ACF467}" destId="{332DE8B4-188B-409C-AAF6-7D82E670091E}" srcOrd="1" destOrd="0" presId="urn:microsoft.com/office/officeart/2005/8/layout/hList6"/>
    <dgm:cxn modelId="{4E604128-FD39-4817-9BE3-78F9C5DA9CE4}" type="presParOf" srcId="{AE64B69C-E671-4007-B11F-71FB22ACF467}" destId="{5819BFAB-0B29-4682-8B39-DC0D64011048}" srcOrd="2" destOrd="0" presId="urn:microsoft.com/office/officeart/2005/8/layout/hList6"/>
    <dgm:cxn modelId="{34C7D520-0F33-46B5-BF40-FBFDC98190CD}" type="presParOf" srcId="{AE64B69C-E671-4007-B11F-71FB22ACF467}" destId="{663272F2-283E-4A5E-99CE-5B2701DAE56D}" srcOrd="3" destOrd="0" presId="urn:microsoft.com/office/officeart/2005/8/layout/hList6"/>
    <dgm:cxn modelId="{4507331C-A6F4-421F-B382-038FC2ADBE66}" type="presParOf" srcId="{AE64B69C-E671-4007-B11F-71FB22ACF467}" destId="{2326B146-9991-4604-8E89-E45A227FF947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05485A-3780-4D4B-9D6A-49D9F48A7DED}">
      <dsp:nvSpPr>
        <dsp:cNvPr id="0" name=""/>
        <dsp:cNvSpPr/>
      </dsp:nvSpPr>
      <dsp:spPr>
        <a:xfrm rot="16200000">
          <a:off x="-416321" y="416948"/>
          <a:ext cx="2464048" cy="1630151"/>
        </a:xfrm>
        <a:prstGeom prst="flowChartManualOperati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0" rIns="210809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企业运营数据</a:t>
          </a:r>
          <a:endParaRPr lang="zh-CN" altLang="en-US" sz="3300" kern="1200" dirty="0"/>
        </a:p>
      </dsp:txBody>
      <dsp:txXfrm rot="5400000">
        <a:off x="628" y="492809"/>
        <a:ext cx="1630151" cy="1478428"/>
      </dsp:txXfrm>
    </dsp:sp>
    <dsp:sp modelId="{5819BFAB-0B29-4682-8B39-DC0D64011048}">
      <dsp:nvSpPr>
        <dsp:cNvPr id="0" name=""/>
        <dsp:cNvSpPr/>
      </dsp:nvSpPr>
      <dsp:spPr>
        <a:xfrm rot="16200000">
          <a:off x="1336092" y="416948"/>
          <a:ext cx="2464048" cy="1630151"/>
        </a:xfrm>
        <a:prstGeom prst="flowChartManualOperati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0" rIns="210809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数据平台购买</a:t>
          </a:r>
          <a:endParaRPr lang="zh-CN" altLang="en-US" sz="3300" kern="1200" dirty="0"/>
        </a:p>
      </dsp:txBody>
      <dsp:txXfrm rot="5400000">
        <a:off x="1753041" y="492809"/>
        <a:ext cx="1630151" cy="1478428"/>
      </dsp:txXfrm>
    </dsp:sp>
    <dsp:sp modelId="{2326B146-9991-4604-8E89-E45A227FF947}">
      <dsp:nvSpPr>
        <dsp:cNvPr id="0" name=""/>
        <dsp:cNvSpPr/>
      </dsp:nvSpPr>
      <dsp:spPr>
        <a:xfrm rot="16200000">
          <a:off x="3088505" y="416948"/>
          <a:ext cx="2464048" cy="1630151"/>
        </a:xfrm>
        <a:prstGeom prst="flowChartManualOperati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0" rIns="210809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爬取网络数据</a:t>
          </a:r>
          <a:endParaRPr lang="zh-CN" altLang="en-US" sz="3300" kern="1200" dirty="0"/>
        </a:p>
      </dsp:txBody>
      <dsp:txXfrm rot="5400000">
        <a:off x="3505454" y="492809"/>
        <a:ext cx="1630151" cy="14784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74AE-50A6-430A-9C11-4036637B268E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867FF48-8BD2-4846-A433-C83F602A2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29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74AE-50A6-430A-9C11-4036637B268E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867FF48-8BD2-4846-A433-C83F602A2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06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74AE-50A6-430A-9C11-4036637B268E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867FF48-8BD2-4846-A433-C83F602A29A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7391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74AE-50A6-430A-9C11-4036637B268E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67FF48-8BD2-4846-A433-C83F602A2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846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74AE-50A6-430A-9C11-4036637B268E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67FF48-8BD2-4846-A433-C83F602A29A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3145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74AE-50A6-430A-9C11-4036637B268E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67FF48-8BD2-4846-A433-C83F602A2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672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74AE-50A6-430A-9C11-4036637B268E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FF48-8BD2-4846-A433-C83F602A2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967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74AE-50A6-430A-9C11-4036637B268E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FF48-8BD2-4846-A433-C83F602A2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2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74AE-50A6-430A-9C11-4036637B268E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FF48-8BD2-4846-A433-C83F602A2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7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74AE-50A6-430A-9C11-4036637B268E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867FF48-8BD2-4846-A433-C83F602A2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27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74AE-50A6-430A-9C11-4036637B268E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867FF48-8BD2-4846-A433-C83F602A2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80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74AE-50A6-430A-9C11-4036637B268E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867FF48-8BD2-4846-A433-C83F602A2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27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74AE-50A6-430A-9C11-4036637B268E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FF48-8BD2-4846-A433-C83F602A2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12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74AE-50A6-430A-9C11-4036637B268E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FF48-8BD2-4846-A433-C83F602A2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11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74AE-50A6-430A-9C11-4036637B268E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FF48-8BD2-4846-A433-C83F602A2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35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74AE-50A6-430A-9C11-4036637B268E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67FF48-8BD2-4846-A433-C83F602A2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18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D74AE-50A6-430A-9C11-4036637B268E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867FF48-8BD2-4846-A433-C83F602A2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58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obao.com/robots.tx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zpu.edu.cn/xwzt/szyw.htm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27869" y="1784838"/>
            <a:ext cx="4840286" cy="2262781"/>
          </a:xfrm>
        </p:spPr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数据采集技术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256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timgsa.baidu.com/timg?image&amp;quality=80&amp;size=b9999_10000&amp;sec=1565197952971&amp;di=8fc6e9dd59a4326b0afbcc1691409f04&amp;imgtype=0&amp;src=http%3A%2F%2Fimage.bubuko.com%2Finfo%2F201711%2F20180111005317205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786" y="413238"/>
            <a:ext cx="2586016" cy="244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23292" y="600807"/>
            <a:ext cx="6870700" cy="7762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zh-CN" altLang="en-US" sz="4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</a:t>
            </a:r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Spider</a:t>
            </a:r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034805" y="1765667"/>
            <a:ext cx="8247673" cy="4714264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我们可以把</a:t>
            </a:r>
            <a:r>
              <a:rPr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  <a:r>
              <a:rPr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理解为一张</a:t>
            </a:r>
            <a:r>
              <a:rPr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大网</a:t>
            </a:r>
            <a:r>
              <a:rPr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</a:t>
            </a:r>
            <a:r>
              <a:rPr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就是在这张网上爬来爬去的一只</a:t>
            </a:r>
            <a:r>
              <a:rPr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蜘蛛</a:t>
            </a:r>
            <a:r>
              <a:rPr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，如果遇到它需要的数据资源，它就会</a:t>
            </a:r>
            <a:r>
              <a:rPr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抓取</a:t>
            </a:r>
            <a:r>
              <a:rPr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下来</a:t>
            </a:r>
            <a:r>
              <a:rPr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当它在抓取某个网页时，在该网页中发现了指向另一个网页的</a:t>
            </a:r>
            <a:r>
              <a:rPr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</a:t>
            </a:r>
            <a:r>
              <a:rPr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，就可以</a:t>
            </a:r>
            <a:r>
              <a:rPr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爬到另一张网</a:t>
            </a:r>
            <a:r>
              <a:rPr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上来</a:t>
            </a:r>
            <a:r>
              <a:rPr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继续抓取</a:t>
            </a:r>
            <a:r>
              <a:rPr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数据。</a:t>
            </a:r>
          </a:p>
        </p:txBody>
      </p:sp>
    </p:spTree>
    <p:extLst>
      <p:ext uri="{BB962C8B-B14F-4D97-AF65-F5344CB8AC3E}">
        <p14:creationId xmlns:p14="http://schemas.microsoft.com/office/powerpoint/2010/main" val="283729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23292" y="600807"/>
            <a:ext cx="6870700" cy="7762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</a:t>
            </a:r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034805" y="1765667"/>
            <a:ext cx="10723086" cy="4714264"/>
          </a:xfrm>
        </p:spPr>
        <p:txBody>
          <a:bodyPr>
            <a:normAutofit fontScale="92500" lnSpcReduction="20000"/>
          </a:bodyPr>
          <a:lstStyle/>
          <a:p>
            <a:pPr marL="0" indent="533400">
              <a:lnSpc>
                <a:spcPct val="150000"/>
              </a:lnSpc>
              <a:buNone/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爬虫程序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一组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程序，它的功能是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模拟浏览器访问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服务器，从服务器中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获取网页代码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。网页代码中包含了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各种各样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的数据信息，程序从中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提取所需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数据供进一步使用。</a:t>
            </a:r>
          </a:p>
          <a:p>
            <a:pPr marL="0" indent="533400">
              <a:lnSpc>
                <a:spcPct val="150000"/>
              </a:lnSpc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爬虫程序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的数据往往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，而且相关的数据往往分布在很多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不同的网页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中，甚至分布在相关联的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多个不同网站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中，爬虫程序必须能按链接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自动往返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于这些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的网站中去爬取数据。</a:t>
            </a:r>
          </a:p>
          <a:p>
            <a:pPr marL="0" indent="533400">
              <a:lnSpc>
                <a:spcPct val="150000"/>
              </a:lnSpc>
              <a:buNone/>
              <a:defRPr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一个爬虫程序爬取成百万上千万条的数据是常有的事，怎么样设计一个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高效率的爬虫程序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成了我们学习的重难点。</a:t>
            </a:r>
          </a:p>
        </p:txBody>
      </p:sp>
    </p:spTree>
    <p:extLst>
      <p:ext uri="{BB962C8B-B14F-4D97-AF65-F5344CB8AC3E}">
        <p14:creationId xmlns:p14="http://schemas.microsoft.com/office/powerpoint/2010/main" val="37808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931" y="653562"/>
            <a:ext cx="6870700" cy="755650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爬虫的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907931" y="1636468"/>
            <a:ext cx="9168179" cy="3190509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</a:t>
            </a:r>
            <a:r>
              <a:rPr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如常用的百度、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等搜索引擎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聚焦</a:t>
            </a:r>
            <a:r>
              <a:rPr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又称为主题网络爬虫，即针对特定网站的爬虫</a:t>
            </a:r>
            <a:endParaRPr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1616" y="5196254"/>
            <a:ext cx="10333892" cy="73866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思路：想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爬哪些数据，找到网址，分析规则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，写程序去抓取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30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一、基本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、浏览网页的通信过程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想象一下自助饮料售货机。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413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33502" y="606526"/>
            <a:ext cx="8911687" cy="738698"/>
          </a:xfrm>
        </p:spPr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一、基本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2087" y="1553307"/>
            <a:ext cx="9554335" cy="5216769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浏览网页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的通信过程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在浏览器地址栏输入：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https://www.baidu.com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回车后浏览器显示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百度的首页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，那么网络通信过程中到底发生了什么？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来说这段过程发生了以下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四个步骤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浏览器通过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查找域名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(www.baidu.com)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地址对应的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发送请求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(request) 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响应请求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(response)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，发回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浏览器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，并显示出来。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23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8140" y="624110"/>
            <a:ext cx="5583921" cy="888167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、浏览网页的通信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953" y="1433146"/>
            <a:ext cx="7438293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065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2615" y="536331"/>
            <a:ext cx="10383715" cy="6075484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协议的请求与响应</a:t>
            </a:r>
          </a:p>
          <a:p>
            <a:pPr>
              <a:lnSpc>
                <a:spcPct val="170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(request)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由客户端向服务端发出，分为四部分：请求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、请求的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网址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、请求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、请求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请求方法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OPTIONS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PUT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CONNECT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，但是在实际应用中常用的也就是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，其他请求方式也都可以通过这两种方式间接的来实现。</a:t>
            </a:r>
          </a:p>
          <a:p>
            <a:pPr>
              <a:lnSpc>
                <a:spcPct val="17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请求头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，用来说明服务器使用的附加信息，比较重要的信息有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Referer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user-Agent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</a:p>
          <a:p>
            <a:pPr>
              <a:lnSpc>
                <a:spcPct val="17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请求体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，一般承载的内容是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请求中的表单数据，而对于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请求，请求体则为空。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None/>
            </a:pPr>
            <a:endPara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152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7802" y="615317"/>
            <a:ext cx="8911687" cy="756282"/>
          </a:xfrm>
        </p:spPr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一、基本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8303" y="1371599"/>
            <a:ext cx="10177153" cy="5192486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协议的请求与响应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(response)</a:t>
            </a:r>
          </a:p>
          <a:p>
            <a:pPr>
              <a:lnSpc>
                <a:spcPct val="160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由服务端返回给客户端，分为三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：响应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状态码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、响应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、响应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</a:t>
            </a:r>
          </a:p>
          <a:p>
            <a:pPr>
              <a:lnSpc>
                <a:spcPct val="160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响应状态码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有消息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字头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字头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、重定向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(3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字头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请求错误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字头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和服务器错误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(5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字头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共五类。</a:t>
            </a:r>
          </a:p>
          <a:p>
            <a:pPr>
              <a:lnSpc>
                <a:spcPct val="160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响应体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，响应的正文数据都在响应体中，比如请求网页时他的响应体就是网页的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，请求一张图片时，它的响应体就是图片的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我们做爬虫请求网页后，要解析的就是响应体。</a:t>
            </a:r>
          </a:p>
          <a:p>
            <a:pPr marL="0" indent="0">
              <a:lnSpc>
                <a:spcPct val="160000"/>
              </a:lnSpc>
              <a:buNone/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761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6934" y="641695"/>
            <a:ext cx="3209998" cy="738698"/>
          </a:xfrm>
        </p:spPr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一、基本概念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6561" y="1556238"/>
            <a:ext cx="9958754" cy="3217985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3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爬虫工作原理</a:t>
            </a:r>
            <a:endParaRPr lang="en-US" altLang="zh-CN" sz="33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1）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计算机对服务器发起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request请求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2）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服务器端的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response内容并解析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，提取所需的信息</a:t>
            </a:r>
          </a:p>
          <a:p>
            <a:pPr marL="0" indent="0">
              <a:lnSpc>
                <a:spcPct val="200000"/>
              </a:lnSpc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94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47090" y="562709"/>
            <a:ext cx="10477501" cy="5688622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程序典型的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n"/>
            </a:pP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第一步：</a:t>
            </a:r>
            <a:r>
              <a:rPr lang="zh-CN" altLang="zh-CN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获取网页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爬虫首先要做的工作就是获取网页，也就是获取</a:t>
            </a:r>
            <a:r>
              <a:rPr lang="zh-CN" altLang="zh-CN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网页的源代码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n"/>
            </a:pPr>
            <a:r>
              <a:rPr lang="zh-CN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步：</a:t>
            </a:r>
            <a:r>
              <a:rPr lang="zh-CN" altLang="zh-CN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数据解析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获取网页源代码后，接下来就是</a:t>
            </a:r>
            <a:r>
              <a:rPr lang="zh-CN" altLang="zh-CN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分析网页源代码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，从中提取我们想要的数据</a:t>
            </a:r>
            <a:r>
              <a:rPr lang="zh-CN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zh-CN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比如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获取京东某类商品的所有评论、购买用户的会员等级等信息。数据解析是爬虫程序的非常重要的部分，它可以使杂乱的数据变得条理清晰，以便后续的数据处理与分析。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n"/>
            </a:pPr>
            <a:r>
              <a:rPr lang="zh-CN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步：</a:t>
            </a:r>
            <a:r>
              <a:rPr lang="zh-CN" altLang="zh-CN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提取信息后，一般会将提取的数据</a:t>
            </a:r>
            <a:r>
              <a:rPr lang="zh-CN" altLang="zh-CN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到某处以便后续使用。这里保存的形式有多种多样，简单的可以保存为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txt 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文本或者</a:t>
            </a:r>
            <a:r>
              <a:rPr lang="en-US" altLang="zh-CN" sz="1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文本，也可以保存到数据库中。</a:t>
            </a:r>
          </a:p>
          <a:p>
            <a:pPr marL="0" indent="0">
              <a:lnSpc>
                <a:spcPct val="170000"/>
              </a:lnSpc>
              <a:buNone/>
            </a:pPr>
            <a:endPara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None/>
            </a:pP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928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0331" y="386717"/>
            <a:ext cx="8911687" cy="747491"/>
          </a:xfrm>
        </p:spPr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上课基本要求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6284" y="1507250"/>
            <a:ext cx="10322170" cy="46121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遵守课堂纪律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（不迟到、不早退、不旷课, 上课时请将手机改为振动。）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上课带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盘、书和笔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，对教学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做好笔记。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认真完成老师布置的作业，需要交的作业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按时完成、按时上交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下课时，请关闭计算机，清理桌面，把凳子摆放整齐，将饮料瓶、纸巾等带走，放入垃圾桶，保持教室的清洁。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86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894743" y="632436"/>
            <a:ext cx="8139113" cy="795337"/>
          </a:xfrm>
        </p:spPr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爬虫引发的问题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569426" y="2021621"/>
            <a:ext cx="9640766" cy="29636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服务器带来</a:t>
            </a:r>
            <a:r>
              <a:rPr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巨大的开销</a:t>
            </a:r>
            <a:r>
              <a:rPr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，对服务器</a:t>
            </a:r>
            <a:r>
              <a:rPr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r>
              <a:rPr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产生影响</a:t>
            </a:r>
            <a:endParaRPr lang="en-US" altLang="zh-CN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爬虫爬取网站数据后</a:t>
            </a:r>
            <a:r>
              <a:rPr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牟利</a:t>
            </a:r>
            <a:r>
              <a:rPr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会带来法律风险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爬虫能</a:t>
            </a:r>
            <a:r>
              <a:rPr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获取被保护</a:t>
            </a:r>
            <a:r>
              <a:rPr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的数据，从而泄露隐私</a:t>
            </a:r>
            <a:endParaRPr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8795" y="4904229"/>
            <a:ext cx="10622574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</a:t>
            </a:r>
            <a:r>
              <a:rPr lang="zh-CN" altLang="en-US" sz="2400" b="1" dirty="0">
                <a:solidFill>
                  <a:srgbClr val="181E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本质是一种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sz="2400" b="1" dirty="0">
                <a:solidFill>
                  <a:srgbClr val="181E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，一种用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机器代替人手</a:t>
            </a:r>
            <a:r>
              <a:rPr lang="zh-CN" altLang="en-US" sz="2400" b="1" dirty="0">
                <a:solidFill>
                  <a:srgbClr val="181E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操作、搜集信息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提高效率</a:t>
            </a:r>
            <a:r>
              <a:rPr lang="zh-CN" altLang="en-US" sz="2400" b="1" dirty="0">
                <a:solidFill>
                  <a:srgbClr val="181E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的工具</a:t>
            </a:r>
            <a:r>
              <a:rPr lang="zh-CN" altLang="en-US" sz="2400" b="1" dirty="0" smtClean="0">
                <a:solidFill>
                  <a:srgbClr val="181E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 smtClean="0">
              <a:solidFill>
                <a:srgbClr val="181E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无罪</a:t>
            </a:r>
            <a:r>
              <a:rPr lang="zh-CN" altLang="en-US" sz="2400" b="1" dirty="0">
                <a:solidFill>
                  <a:srgbClr val="181E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，有罪的是如何使用。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808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815611" y="641228"/>
            <a:ext cx="8139113" cy="795337"/>
          </a:xfrm>
        </p:spPr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爬虫应遵循的规则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44062" y="1696183"/>
            <a:ext cx="11043138" cy="48365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Robots</a:t>
            </a:r>
            <a:r>
              <a:rPr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175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r>
              <a:rPr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告知</a:t>
            </a:r>
            <a:r>
              <a:rPr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所有爬虫网站的</a:t>
            </a:r>
            <a:r>
              <a:rPr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爬取规则</a:t>
            </a:r>
            <a:r>
              <a:rPr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，哪些页面可以抓取，哪些不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要求爬虫遵守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175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</a:t>
            </a:r>
            <a:r>
              <a:rPr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在网站根目录下放置一个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robots.txt</a:t>
            </a:r>
            <a:r>
              <a:rPr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175">
              <a:lnSpc>
                <a:spcPct val="150000"/>
              </a:lnSpc>
              <a:buNone/>
              <a:defRPr/>
            </a:pPr>
            <a:r>
              <a:rPr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淘宝的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robots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175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</a:t>
            </a:r>
            <a:r>
              <a:rPr 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www.taobao.com/robots.txt</a:t>
            </a:r>
            <a:endParaRPr lang="en-US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175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700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33237" y="1436565"/>
            <a:ext cx="10400145" cy="5038126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buClr>
                <a:srgbClr val="A53010"/>
              </a:buClr>
              <a:defRPr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京东的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Robots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</a:p>
          <a:p>
            <a:pPr marL="1076325" indent="3175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User-agent</a:t>
            </a:r>
            <a:r>
              <a:rPr lang="en-US" altLang="zh-CN" dirty="0">
                <a:solidFill>
                  <a:srgbClr val="000000"/>
                </a:solidFill>
              </a:rPr>
              <a:t>: * 			#</a:t>
            </a:r>
            <a:r>
              <a:rPr lang="zh-CN" altLang="en-US" dirty="0">
                <a:solidFill>
                  <a:srgbClr val="000000"/>
                </a:solidFill>
              </a:rPr>
              <a:t>任何爬虫来源</a:t>
            </a:r>
          </a:p>
          <a:p>
            <a:pPr marL="1076325" indent="3175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Disallow: </a:t>
            </a:r>
            <a:r>
              <a:rPr lang="en-US" altLang="zh-CN" dirty="0" smtClean="0">
                <a:solidFill>
                  <a:srgbClr val="000000"/>
                </a:solidFill>
              </a:rPr>
              <a:t>/</a:t>
            </a:r>
            <a:r>
              <a:rPr lang="zh-CN" altLang="en-US" dirty="0" smtClean="0">
                <a:solidFill>
                  <a:srgbClr val="000000"/>
                </a:solidFill>
              </a:rPr>
              <a:t>？</a:t>
            </a:r>
            <a:r>
              <a:rPr lang="en-US" altLang="zh-CN" dirty="0" smtClean="0">
                <a:solidFill>
                  <a:srgbClr val="000000"/>
                </a:solidFill>
              </a:rPr>
              <a:t>* </a:t>
            </a:r>
            <a:r>
              <a:rPr lang="en-US" altLang="zh-CN" dirty="0">
                <a:solidFill>
                  <a:srgbClr val="000000"/>
                </a:solidFill>
              </a:rPr>
              <a:t>			#</a:t>
            </a:r>
            <a:r>
              <a:rPr lang="zh-CN" altLang="en-US" dirty="0">
                <a:solidFill>
                  <a:srgbClr val="000000"/>
                </a:solidFill>
              </a:rPr>
              <a:t>不允许爬取以？开头的资源</a:t>
            </a:r>
          </a:p>
          <a:p>
            <a:pPr marL="1076325" indent="3175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Disallow: /pop/*.html  </a:t>
            </a:r>
          </a:p>
          <a:p>
            <a:pPr marL="1076325" indent="3175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Disallow: /</a:t>
            </a:r>
            <a:r>
              <a:rPr lang="en-US" altLang="zh-CN" dirty="0" err="1">
                <a:solidFill>
                  <a:srgbClr val="000000"/>
                </a:solidFill>
              </a:rPr>
              <a:t>pinpai</a:t>
            </a:r>
            <a:r>
              <a:rPr lang="en-US" altLang="zh-CN" dirty="0">
                <a:solidFill>
                  <a:srgbClr val="000000"/>
                </a:solidFill>
              </a:rPr>
              <a:t>/*.</a:t>
            </a:r>
            <a:r>
              <a:rPr lang="en-US" altLang="zh-CN" dirty="0" smtClean="0">
                <a:solidFill>
                  <a:srgbClr val="000000"/>
                </a:solidFill>
              </a:rPr>
              <a:t>html</a:t>
            </a:r>
            <a:r>
              <a:rPr lang="zh-CN" altLang="en-US" dirty="0" smtClean="0">
                <a:solidFill>
                  <a:srgbClr val="000000"/>
                </a:solidFill>
              </a:rPr>
              <a:t>？</a:t>
            </a:r>
            <a:r>
              <a:rPr lang="en-US" altLang="zh-CN" dirty="0" smtClean="0">
                <a:solidFill>
                  <a:srgbClr val="000000"/>
                </a:solidFill>
              </a:rPr>
              <a:t>* </a:t>
            </a:r>
            <a:endParaRPr lang="en-US" altLang="zh-CN" dirty="0">
              <a:solidFill>
                <a:srgbClr val="000000"/>
              </a:solidFill>
            </a:endParaRPr>
          </a:p>
          <a:p>
            <a:pPr marL="1076325" indent="3175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User-agent: </a:t>
            </a:r>
            <a:r>
              <a:rPr lang="en-US" altLang="zh-CN" dirty="0" err="1">
                <a:solidFill>
                  <a:srgbClr val="000000"/>
                </a:solidFill>
              </a:rPr>
              <a:t>EtaoSpider</a:t>
            </a:r>
            <a:r>
              <a:rPr lang="en-US" altLang="zh-CN" dirty="0">
                <a:solidFill>
                  <a:srgbClr val="000000"/>
                </a:solidFill>
              </a:rPr>
              <a:t> 	#</a:t>
            </a:r>
            <a:r>
              <a:rPr lang="zh-CN" altLang="en-US" dirty="0">
                <a:solidFill>
                  <a:srgbClr val="000000"/>
                </a:solidFill>
              </a:rPr>
              <a:t>京东认为其为</a:t>
            </a:r>
            <a:r>
              <a:rPr lang="zh-CN" altLang="en-US" dirty="0">
                <a:solidFill>
                  <a:srgbClr val="C00000"/>
                </a:solidFill>
              </a:rPr>
              <a:t>恶意的爬虫</a:t>
            </a:r>
          </a:p>
          <a:p>
            <a:pPr marL="1076325" indent="3175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Disallow: / </a:t>
            </a:r>
          </a:p>
          <a:p>
            <a:pPr marL="1076325" indent="3175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User-agent: </a:t>
            </a:r>
            <a:r>
              <a:rPr lang="en-US" altLang="zh-CN" dirty="0" err="1">
                <a:solidFill>
                  <a:srgbClr val="000000"/>
                </a:solidFill>
              </a:rPr>
              <a:t>HuihuiSpider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</a:p>
          <a:p>
            <a:pPr marL="1076325" indent="3175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Disallow: / </a:t>
            </a:r>
          </a:p>
          <a:p>
            <a:pPr marL="1076325" indent="3175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User-agent: </a:t>
            </a:r>
            <a:r>
              <a:rPr lang="en-US" altLang="zh-CN" dirty="0" err="1">
                <a:solidFill>
                  <a:srgbClr val="000000"/>
                </a:solidFill>
              </a:rPr>
              <a:t>GwdangSpider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</a:p>
          <a:p>
            <a:pPr marL="1076325" indent="3175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Disallow: /</a:t>
            </a:r>
          </a:p>
          <a:p>
            <a:pPr marL="1076325" indent="3175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 User-agent: </a:t>
            </a:r>
            <a:r>
              <a:rPr lang="en-US" altLang="zh-CN" dirty="0" err="1">
                <a:solidFill>
                  <a:srgbClr val="000000"/>
                </a:solidFill>
              </a:rPr>
              <a:t>WochachaSpider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</a:p>
          <a:p>
            <a:pPr marL="1076325" indent="3175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Disallow: /</a:t>
            </a: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815611" y="641228"/>
            <a:ext cx="8139113" cy="795337"/>
          </a:xfrm>
        </p:spPr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爬虫应遵循的规则</a:t>
            </a:r>
          </a:p>
        </p:txBody>
      </p:sp>
    </p:spTree>
    <p:extLst>
      <p:ext uri="{BB962C8B-B14F-4D97-AF65-F5344CB8AC3E}">
        <p14:creationId xmlns:p14="http://schemas.microsoft.com/office/powerpoint/2010/main" val="180243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7272" y="712033"/>
            <a:ext cx="8911687" cy="756282"/>
          </a:xfrm>
        </p:spPr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53503" y="1773381"/>
            <a:ext cx="8915400" cy="377762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F12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进入开发者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Elements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上角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   按钮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可用于快速查找网页元素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Network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查看页面向服务器请求的信息、大小及加载时间等多种信息。</a:t>
            </a:r>
          </a:p>
          <a:p>
            <a:pPr>
              <a:lnSpc>
                <a:spcPct val="200000"/>
              </a:lnSpc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873" y="3476454"/>
            <a:ext cx="3048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0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1452"/>
          </a:xfrm>
        </p:spPr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1096" y="1808284"/>
            <a:ext cx="4989757" cy="439029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、创建工程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、打开工程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、修改字体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、注释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、使用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778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9010" y="650487"/>
            <a:ext cx="8911687" cy="729905"/>
          </a:xfrm>
        </p:spPr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1298" y="1825624"/>
            <a:ext cx="9572501" cy="4117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Python之所以强大，一部分原因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是具有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强大的第三方库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0" indent="0">
              <a:buNone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：拿来即用，开发者不用了解底层，用最少的代码写出最多的功能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不好处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：过分依赖。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1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4179" y="641694"/>
            <a:ext cx="8911687" cy="747490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74179" y="1289238"/>
            <a:ext cx="9390990" cy="241232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是基于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内置的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urllib3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来编写的，它比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urllib3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更加方便，特别是在添加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headers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请求，以及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cookies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的设置上，处理代理请求，用几句代码就可以实现，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是一个简单易用的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请求库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requsts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库的</a:t>
            </a:r>
            <a:r>
              <a:rPr lang="zh-CN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安装和引用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582" y="4677396"/>
            <a:ext cx="35814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8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4729" y="641695"/>
            <a:ext cx="8911687" cy="747490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24729" y="1491517"/>
            <a:ext cx="9536875" cy="2931432"/>
          </a:xfrm>
        </p:spPr>
        <p:txBody>
          <a:bodyPr>
            <a:noAutofit/>
          </a:bodyPr>
          <a:lstStyle/>
          <a:p>
            <a:pPr marL="0" lvl="0" indent="0">
              <a:lnSpc>
                <a:spcPct val="160000"/>
              </a:lnSpc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库的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获取网页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库的网页请求函数有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options</a:t>
            </a:r>
            <a:r>
              <a:rPr lang="zh-CN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put</a:t>
            </a:r>
            <a:r>
              <a:rPr lang="zh-CN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个，常用的是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函数。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的声明：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get(</a:t>
            </a:r>
            <a:r>
              <a:rPr lang="en-US" altLang="zh-CN" sz="1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[,timeout=n])</a:t>
            </a:r>
            <a:r>
              <a:rPr lang="zh-CN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。它对应于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timeout</a:t>
            </a:r>
            <a:r>
              <a:rPr lang="zh-CN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表示每次请求超时时间为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秒。该函数返回一个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r>
              <a:rPr lang="zh-CN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栗子：</a:t>
            </a:r>
            <a:endParaRPr lang="zh-CN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220" y="4649355"/>
            <a:ext cx="56578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5918" y="641695"/>
            <a:ext cx="8911687" cy="703528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5918" y="1614610"/>
            <a:ext cx="5509846" cy="60881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对象的属性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449889"/>
              </p:ext>
            </p:extLst>
          </p:nvPr>
        </p:nvGraphicFramePr>
        <p:xfrm>
          <a:off x="1985571" y="2492814"/>
          <a:ext cx="9122426" cy="3200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983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241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意义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encoding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http响应内容的</a:t>
                      </a:r>
                      <a:r>
                        <a:rPr lang="en-US" altLang="zh-CN" sz="1800" b="1" kern="1200" dirty="0" err="1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编码方式</a:t>
                      </a:r>
                      <a:endParaRPr lang="zh-CN" altLang="en-US" sz="1800" b="1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status_code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http请求的</a:t>
                      </a:r>
                      <a:r>
                        <a:rPr lang="en-US" altLang="zh-CN" sz="1800" b="1" kern="12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返回状态</a:t>
                      </a:r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，200表示连接成功，404表示失败</a:t>
                      </a:r>
                    </a:p>
                    <a:p>
                      <a:pPr algn="l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http响应内容的</a:t>
                      </a:r>
                      <a:r>
                        <a:rPr lang="en-US" altLang="zh-CN" sz="1800" b="1" kern="1200" dirty="0" err="1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字符串</a:t>
                      </a:r>
                      <a:r>
                        <a:rPr lang="en-US" altLang="zh-CN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形式，即url对应的页面内容</a:t>
                      </a:r>
                      <a:endParaRPr lang="en-US" altLang="zh-CN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content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http响应内容的</a:t>
                      </a:r>
                      <a:r>
                        <a:rPr lang="zh-CN" altLang="en-US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二进制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形式</a:t>
                      </a:r>
                    </a:p>
                    <a:p>
                      <a:pPr algn="l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39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33502" y="639836"/>
            <a:ext cx="4942083" cy="756282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9724" y="1535479"/>
            <a:ext cx="10391775" cy="195171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16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zh-CN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对象有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zh-CN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响应的内容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字符串格式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，即页面内容。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Response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对象还有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encoding</a:t>
            </a:r>
            <a:r>
              <a:rPr lang="zh-CN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响应内容的编码方式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903" y="4135251"/>
            <a:ext cx="8972550" cy="25812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09725" y="3626558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栗子：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079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课程性质和目标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870" y="1712391"/>
            <a:ext cx="9725322" cy="4688409"/>
          </a:xfrm>
        </p:spPr>
        <p:txBody>
          <a:bodyPr>
            <a:normAutofit fontScale="92500" lnSpcReduction="20000"/>
          </a:bodyPr>
          <a:lstStyle/>
          <a:p>
            <a:pPr marL="274320" indent="-274320">
              <a:lnSpc>
                <a:spcPct val="150000"/>
              </a:lnSpc>
              <a:spcBef>
                <a:spcPts val="1800"/>
              </a:spcBef>
              <a:buFont typeface="Wingdings 2"/>
              <a:buChar char=""/>
              <a:defRPr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</a:t>
            </a:r>
            <a:r>
              <a:rPr lang="zh-CN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性质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数据采集技术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大数据技术与应用专业的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核心课程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之一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320" indent="-274320">
              <a:lnSpc>
                <a:spcPct val="150000"/>
              </a:lnSpc>
              <a:spcBef>
                <a:spcPts val="3000"/>
              </a:spcBef>
              <a:buFont typeface="Wingdings 2"/>
              <a:buChar char=""/>
              <a:defRPr/>
            </a:pP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通过本课程的学习，学生将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掌握智能数据分析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的基本原理和人工智能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数据采集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的模型，熟悉智能数据的典型应用案例，培养学生建立初步的人工智能数据和智能学习的概念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320" indent="-274320">
              <a:lnSpc>
                <a:spcPct val="150000"/>
              </a:lnSpc>
              <a:spcBef>
                <a:spcPts val="3000"/>
              </a:spcBef>
              <a:buFont typeface="Wingdings 2"/>
              <a:buChar char=""/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前导课程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 Python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 HTML5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marL="274320" indent="-274320">
              <a:lnSpc>
                <a:spcPct val="150000"/>
              </a:lnSpc>
              <a:spcBef>
                <a:spcPts val="3000"/>
              </a:spcBef>
              <a:buFont typeface="Wingdings 2"/>
              <a:buChar char=""/>
              <a:defRPr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351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33502" y="685655"/>
            <a:ext cx="4396959" cy="703528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33502" y="1650022"/>
            <a:ext cx="9462056" cy="470681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抓取网页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://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www.szpu.edu.cn/xwzt/szyw.htm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抓取二进制数据（图片、音频、视频）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en-US" altLang="zh-CN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://www.szpu.edu.cn/images/2023/logo_new_small.jpg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由于图片是二进制数据，转换为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类型，也就是图片转化为字符串，会出现乱码。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可以把图片保存下来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107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817" y="641695"/>
            <a:ext cx="4722275" cy="104642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五、小结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43028" y="2001715"/>
            <a:ext cx="5895365" cy="377762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几个基本概念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  <a:p>
            <a:pPr>
              <a:lnSpc>
                <a:spcPct val="200000"/>
              </a:lnSpc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023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0626" y="465848"/>
            <a:ext cx="8911687" cy="756282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课程考核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1985" y="1295034"/>
            <a:ext cx="10928837" cy="5211273"/>
          </a:xfrm>
        </p:spPr>
        <p:txBody>
          <a:bodyPr>
            <a:normAutofit fontScale="85000" lnSpcReduction="10000"/>
          </a:bodyPr>
          <a:lstStyle/>
          <a:p>
            <a:pPr marL="274320" indent="-274320">
              <a:lnSpc>
                <a:spcPct val="150000"/>
              </a:lnSpc>
              <a:buFont typeface="Wingdings 2"/>
              <a:buChar char=""/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本课程的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考核方式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为形成性考核方式，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平时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成绩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期末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作品评价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320" indent="-274320">
              <a:lnSpc>
                <a:spcPct val="150000"/>
              </a:lnSpc>
              <a:buFont typeface="Wingdings 2"/>
              <a:buChar char=""/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期末分数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计算公式如下：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期末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成绩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考勤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(10%) +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平时表现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(10%) +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项目作业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(40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%) +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期末作品评价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(40%)</a:t>
            </a:r>
          </a:p>
          <a:p>
            <a:pPr marL="274320" indent="-274320">
              <a:lnSpc>
                <a:spcPct val="150000"/>
              </a:lnSpc>
              <a:buFont typeface="Wingdings 2"/>
              <a:buChar char=""/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考勤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：迟到一次扣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1分，旷课1次4分</a:t>
            </a:r>
          </a:p>
          <a:p>
            <a:pPr marL="274320" indent="-274320">
              <a:lnSpc>
                <a:spcPct val="150000"/>
              </a:lnSpc>
              <a:buFont typeface="Wingdings 2"/>
              <a:buChar char=""/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表现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：课上积极答问，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积极帮助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同学完成实训项目，使用移动平台，完成课后测试题目。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320" indent="-274320">
              <a:lnSpc>
                <a:spcPct val="150000"/>
              </a:lnSpc>
              <a:buFont typeface="Wingdings 2"/>
              <a:buChar char=""/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8次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分。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不接受补交。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320" indent="-274320">
              <a:lnSpc>
                <a:spcPct val="150000"/>
              </a:lnSpc>
              <a:buFont typeface="Wingdings 2"/>
              <a:buChar char=""/>
              <a:defRPr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151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31023" y="627185"/>
            <a:ext cx="6870700" cy="990600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为什么要学习本课程？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923500" y="1841989"/>
            <a:ext cx="7696200" cy="47371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大数据时代，数据为王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如何获取数据</a:t>
            </a:r>
            <a:r>
              <a:rPr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774692676"/>
              </p:ext>
            </p:extLst>
          </p:nvPr>
        </p:nvGraphicFramePr>
        <p:xfrm>
          <a:off x="3912883" y="3617565"/>
          <a:ext cx="5136232" cy="2464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02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6723" y="618392"/>
            <a:ext cx="6870700" cy="990600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为什么要学习本课程？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336431" y="1745273"/>
            <a:ext cx="9759462" cy="47371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</a:pPr>
            <a:r>
              <a:rPr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随着互联网的飞速发展，产生了</a:t>
            </a:r>
            <a:r>
              <a:rPr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海量的</a:t>
            </a:r>
            <a:r>
              <a:rPr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网站数据。如何从这些海量的数据中获取</a:t>
            </a:r>
            <a:r>
              <a:rPr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有价值的信息</a:t>
            </a:r>
            <a:r>
              <a:rPr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来供人们</a:t>
            </a:r>
            <a:r>
              <a:rPr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分析利用</a:t>
            </a:r>
            <a:r>
              <a:rPr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，这就需要用到</a:t>
            </a:r>
            <a:r>
              <a:rPr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数据采集技术</a:t>
            </a:r>
            <a:r>
              <a:rPr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。业界对</a:t>
            </a:r>
            <a:r>
              <a:rPr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爬虫程序</a:t>
            </a:r>
            <a:r>
              <a:rPr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的开发人员需求很大。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本课程通过学习与实践培养学生的</a:t>
            </a:r>
            <a:r>
              <a:rPr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网页爬虫程序开发</a:t>
            </a:r>
            <a:r>
              <a:rPr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能力，对应工作岗位为</a:t>
            </a:r>
            <a:r>
              <a:rPr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网页爬虫开发工程师</a:t>
            </a:r>
            <a:r>
              <a:rPr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开发工程师</a:t>
            </a:r>
            <a:r>
              <a:rPr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数据分析师</a:t>
            </a:r>
            <a:r>
              <a:rPr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05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684" y="706315"/>
            <a:ext cx="6870700" cy="75565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怎样学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1960684" y="2134332"/>
            <a:ext cx="9759462" cy="3914775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sz="28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sz="28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多个项目引领</a:t>
            </a:r>
            <a:r>
              <a:rPr sz="28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整个学习过程</a:t>
            </a:r>
            <a:r>
              <a:rPr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200000"/>
              </a:lnSpc>
            </a:pPr>
            <a:r>
              <a:rPr sz="28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学好课堂讲授内容外，最重要的是：</a:t>
            </a:r>
            <a:r>
              <a:rPr sz="28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多练，多学</a:t>
            </a:r>
            <a:r>
              <a:rPr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！！！。</a:t>
            </a: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53129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1572" y="668071"/>
            <a:ext cx="6190590" cy="773867"/>
          </a:xfrm>
        </p:spPr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  数据采集技术基础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80969" y="2053138"/>
            <a:ext cx="5851403" cy="377762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，与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相关的基本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开发者工具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，开发者环境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773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8246" y="606525"/>
            <a:ext cx="8911687" cy="780131"/>
          </a:xfrm>
        </p:spPr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重点、难点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3570" y="2002972"/>
            <a:ext cx="9521041" cy="37208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Chrome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开发者工具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的安装与使用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的属性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：灵活应用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开发者工具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获取网页信息</a:t>
            </a:r>
          </a:p>
        </p:txBody>
      </p:sp>
    </p:spTree>
    <p:extLst>
      <p:ext uri="{BB962C8B-B14F-4D97-AF65-F5344CB8AC3E}">
        <p14:creationId xmlns:p14="http://schemas.microsoft.com/office/powerpoint/2010/main" val="415952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1212</TotalTime>
  <Words>1665</Words>
  <Application>Microsoft Office PowerPoint</Application>
  <PresentationFormat>宽屏</PresentationFormat>
  <Paragraphs>173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微软雅黑</vt:lpstr>
      <vt:lpstr>幼圆</vt:lpstr>
      <vt:lpstr>Arial</vt:lpstr>
      <vt:lpstr>Century Gothic</vt:lpstr>
      <vt:lpstr>Wingdings</vt:lpstr>
      <vt:lpstr>Wingdings 2</vt:lpstr>
      <vt:lpstr>Wingdings 3</vt:lpstr>
      <vt:lpstr>丝状</vt:lpstr>
      <vt:lpstr>数据采集技术</vt:lpstr>
      <vt:lpstr>上课基本要求</vt:lpstr>
      <vt:lpstr>课程性质和目标</vt:lpstr>
      <vt:lpstr>课程考核</vt:lpstr>
      <vt:lpstr>Why--为什么要学习本课程？</vt:lpstr>
      <vt:lpstr>Why--为什么要学习本课程？</vt:lpstr>
      <vt:lpstr>How---怎样学</vt:lpstr>
      <vt:lpstr>第1讲  数据采集技术基础</vt:lpstr>
      <vt:lpstr>重点、难点</vt:lpstr>
      <vt:lpstr>什么是爬虫（Spider）</vt:lpstr>
      <vt:lpstr>爬虫简介</vt:lpstr>
      <vt:lpstr>爬虫的分类</vt:lpstr>
      <vt:lpstr>一、基本概念</vt:lpstr>
      <vt:lpstr>一、基本概念</vt:lpstr>
      <vt:lpstr>1、浏览网页的通信过程</vt:lpstr>
      <vt:lpstr>PowerPoint 演示文稿</vt:lpstr>
      <vt:lpstr>一、基本概念</vt:lpstr>
      <vt:lpstr>一、基本概念</vt:lpstr>
      <vt:lpstr>PowerPoint 演示文稿</vt:lpstr>
      <vt:lpstr>爬虫引发的问题</vt:lpstr>
      <vt:lpstr>爬虫应遵循的规则</vt:lpstr>
      <vt:lpstr>爬虫应遵循的规则</vt:lpstr>
      <vt:lpstr>二、Chrome开发工具</vt:lpstr>
      <vt:lpstr>三、pycharm开发环境</vt:lpstr>
      <vt:lpstr>四、requests库</vt:lpstr>
      <vt:lpstr>四、requests库</vt:lpstr>
      <vt:lpstr>四、requests库</vt:lpstr>
      <vt:lpstr>四、requests库</vt:lpstr>
      <vt:lpstr>四、requests库</vt:lpstr>
      <vt:lpstr>练习</vt:lpstr>
      <vt:lpstr>五、小结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数据采集技术</dc:title>
  <dc:creator>lenovo</dc:creator>
  <cp:lastModifiedBy>Microsoft 帐户</cp:lastModifiedBy>
  <cp:revision>74</cp:revision>
  <dcterms:created xsi:type="dcterms:W3CDTF">2019-08-25T02:26:22Z</dcterms:created>
  <dcterms:modified xsi:type="dcterms:W3CDTF">2025-04-05T02:51:30Z</dcterms:modified>
</cp:coreProperties>
</file>