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395" r:id="rId6"/>
    <p:sldId id="405" r:id="rId7"/>
    <p:sldId id="411" r:id="rId8"/>
    <p:sldId id="414" r:id="rId9"/>
    <p:sldId id="427" r:id="rId10"/>
    <p:sldId id="415" r:id="rId11"/>
    <p:sldId id="404" r:id="rId12"/>
    <p:sldId id="409" r:id="rId13"/>
    <p:sldId id="406" r:id="rId14"/>
    <p:sldId id="407" r:id="rId15"/>
    <p:sldId id="408" r:id="rId16"/>
    <p:sldId id="417" r:id="rId17"/>
    <p:sldId id="410" r:id="rId18"/>
    <p:sldId id="418" r:id="rId19"/>
    <p:sldId id="419" r:id="rId20"/>
    <p:sldId id="420" r:id="rId21"/>
    <p:sldId id="416" r:id="rId22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400"/>
    <a:srgbClr val="0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3084"/>
  </p:normalViewPr>
  <p:slideViewPr>
    <p:cSldViewPr showGuides="1">
      <p:cViewPr varScale="1">
        <p:scale>
          <a:sx n="107" d="100"/>
          <a:sy n="107" d="100"/>
        </p:scale>
        <p:origin x="17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5CF700-6209-465E-9828-334B6ACA8A6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86C7AD-9E5F-4C6E-97DE-FEBB549F9F0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86C7AD-9E5F-4C6E-97DE-FEBB549F9F0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16E3F7-ABEB-4849-BE4C-65DD588541A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16E3F7-ABEB-4849-BE4C-65DD588541A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4449B-DE0A-4E13-BD11-F3BEAAEA0FE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nsole.heweather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zhihu.com/question/3222572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lbsyun.baidu.com/&#65292;&#36873;&#25321;Web&#26381;&#21153;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lbsyun.baidu.com/faq/api?title=webapi/guide/webservice-geocoding-ba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900" y="2324100"/>
            <a:ext cx="5878513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数据采集技术</a:t>
            </a:r>
            <a:endParaRPr kumimoji="0" lang="en-US" altLang="zh-CN" sz="5400" b="1" i="0" u="none" strike="noStrike" kern="10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名值对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116013" y="1412875"/>
            <a:ext cx="7488238" cy="3311525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JSON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数据的书写格式是：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“名”：值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名必须是字符串，值可以是合法的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JSON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数据类型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如：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“name” : “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张三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”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等价于这条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JavaScript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语句：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name = 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张三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"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值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116013" y="1412875"/>
            <a:ext cx="7488238" cy="3311525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JSON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值可以是：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19125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数字（整数或浮点数）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19125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字符串（在双引号中）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19125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逻辑值（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true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false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19125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数组（在中括号中）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19125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对象（在大括号中）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19125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null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值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116013" y="1412875"/>
            <a:ext cx="7488238" cy="3887788"/>
          </a:xfrm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{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"sites": [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{ "name":"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菜鸟教程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" , "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":"www.runoob.com" },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{ "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name":"google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" , "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":"www.google.com" },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{ "name":"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微博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" , "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url":"www.weibo.com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" }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]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1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在这个例子中，对象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"sites"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是包含三个对象的数组。每个对象代表一条关于某个网站（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name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）的记录。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Python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中处理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数据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导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json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库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import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json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两个函数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55600" marR="0" lvl="1" indent="0" algn="just" defTabSz="51435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buClr>
                <a:srgbClr val="7AD0EB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json.dumps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对象编码成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json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格式的字符串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5600" marR="0" lvl="1" indent="0" algn="just" defTabSz="51435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buClr>
                <a:srgbClr val="7AD0EB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json.loads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：将已编码的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json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字符串解码为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5600" marR="0" lvl="1" indent="0" algn="just" defTabSz="51435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buClr>
                <a:srgbClr val="7AD0EB"/>
              </a:buClr>
              <a:buSzTx/>
              <a:buFont typeface="幼圆" panose="02010509060101010101" pitchFamily="49" charset="-122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5600" marR="0" lvl="1" indent="0" algn="just" defTabSz="51435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  <a:buClr>
                <a:srgbClr val="7AD0EB"/>
              </a:buClr>
              <a:buSzTx/>
              <a:buFont typeface="幼圆" panose="02010509060101010101" pitchFamily="49" charset="-12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API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中获取数据的过程中，使用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loads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函数会比较多。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28650" y="1889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Python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中处理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数据</a:t>
            </a: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63" y="981075"/>
            <a:ext cx="8604250" cy="5254625"/>
          </a:xfrm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marL="271780" marR="0" lvl="0" indent="-27178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import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jsonstring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= '''{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"name":"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网站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",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"num":3,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"sites": [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{ "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name":"Google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", "info":[ "Android", "Google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搜索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", "Google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翻译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 ] },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{ "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name":"Runoob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", "info":[ 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菜鸟教程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", 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菜鸟工具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", 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菜鸟微信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 ] },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    { "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name":"Taobao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", "info":[ 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淘宝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", 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网购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" ] }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]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}'''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json_data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json.loads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jsonstring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)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print(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json_data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['name'])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print(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json_data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['num'])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print(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json_data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['sites'][0]['name'])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for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in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json_data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['sites']: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   print('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name:'+i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['name']+'    info:'+ ','.join(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['info']))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天气预报数据获取（使用和风天气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）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注册和风天气：</a:t>
            </a:r>
            <a:r>
              <a:rPr lang="en-US" altLang="zh-CN" sz="2000" kern="1200" dirty="0">
                <a:latin typeface="+mj-ea"/>
                <a:ea typeface="+mj-ea"/>
                <a:cs typeface="+mn-cs"/>
                <a:hlinkClick r:id="rId1"/>
              </a:rPr>
              <a:t>https://console.heweather.com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应用管理创建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key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查看开发文档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测试：根据开发文档在浏览器中输入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url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和相应参数来测试结果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查看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json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数据并解析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天气预报数据获取（使用和风天气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）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练习：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使用和风天气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API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的城市信息搜索功能获取某城市的编码；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再利用该编码获取该城市的天气信息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查看股票信息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、访问网址：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http://vip.stock.finance.sina.com.cn/mkt/#sh_a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要求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）获取每个股票的股票代码，股票名称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，最新价，最高价，最低价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取前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页的数据，保存到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csv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文件中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总结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zh-CN" b="1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b="1" kern="1200" dirty="0">
                <a:latin typeface="+mj-ea"/>
                <a:ea typeface="+mj-ea"/>
                <a:cs typeface="+mn-cs"/>
              </a:rPr>
              <a:t>的工作机制：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1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、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一般只需要设置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url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即可，且请求方式一般为“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get”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方式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2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、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服务器返回的通常是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或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xml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格式的数据，解析更简单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学习任务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学习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的使用方法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对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返回的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数据进行解析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API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（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Application Programming Interface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）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即应用编程接口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一些大型网站会构造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API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为开发者提供便利，如百度地图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API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，可以进行路线查询、定位坐标等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algn="l" defTabSz="514350">
              <a:buSzPct val="50000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可以考虑查询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提供商的接口，例如：百度的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APIStore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（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http://apistore.baidu.com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）、聚合数据（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 https://www.juhe.cn/ 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）</a:t>
            </a:r>
            <a:br>
              <a:rPr lang="en-US" altLang="zh-CN" sz="2000" kern="1200" dirty="0">
                <a:latin typeface="+mj-ea"/>
                <a:ea typeface="+mj-ea"/>
                <a:cs typeface="+mn-cs"/>
              </a:rPr>
            </a:br>
            <a:r>
              <a:rPr lang="zh-CN" altLang="en-US" sz="2000" kern="1200" dirty="0">
                <a:latin typeface="+mj-ea"/>
                <a:ea typeface="+mj-ea"/>
                <a:cs typeface="+mn-cs"/>
              </a:rPr>
              <a:t>另外，可在知乎上查询到一些免费的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：</a:t>
            </a:r>
            <a:r>
              <a:rPr lang="en-US" altLang="zh-CN" sz="2000" kern="1200" dirty="0">
                <a:latin typeface="+mj-ea"/>
                <a:ea typeface="+mj-ea"/>
                <a:cs typeface="+mn-cs"/>
                <a:hlinkClick r:id="rId1"/>
              </a:rPr>
              <a:t>https://www.zhihu.com/question/32225726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algn="l" defTabSz="514350">
              <a:buSzPct val="50000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此网站也提供了很多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https://github.com/MZCretin/RollToolsApi </a:t>
            </a:r>
            <a:br>
              <a:rPr lang="en-US" altLang="zh-CN" sz="2000" kern="1200" dirty="0">
                <a:latin typeface="+mj-ea"/>
                <a:ea typeface="+mj-ea"/>
                <a:cs typeface="+mn-cs"/>
              </a:rPr>
            </a:b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的使用方法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755650" y="1125538"/>
            <a:ext cx="8012113" cy="5262562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  <a:buFont typeface="Wingdings" panose="05000000000000000000" pitchFamily="2" charset="2"/>
              <a:buNone/>
            </a:pPr>
            <a:br>
              <a:rPr lang="en-US" altLang="zh-CN" sz="2000" kern="1200" dirty="0">
                <a:latin typeface="+mj-ea"/>
                <a:ea typeface="+mj-ea"/>
                <a:cs typeface="+mn-cs"/>
              </a:rPr>
            </a:br>
            <a:r>
              <a:rPr lang="en-US" altLang="zh-CN" sz="2000" kern="1200" dirty="0">
                <a:latin typeface="+mj-ea"/>
                <a:ea typeface="+mj-ea"/>
                <a:cs typeface="+mn-cs"/>
              </a:rPr>
              <a:t>        API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的连接很简单，同样通过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Requests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请求和服务器端的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Response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回应来完成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的一次调用。</a:t>
            </a:r>
            <a:endParaRPr lang="en-US" altLang="en-US" sz="2000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            只不过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API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返回的是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JSON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或者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XML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格式的数据，而不是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HTML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数据。</a:t>
            </a: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百度地图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使用方法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进入</a:t>
            </a:r>
            <a:r>
              <a:rPr lang="en-US" altLang="zh-CN" kern="1200" dirty="0">
                <a:latin typeface="+mj-ea"/>
                <a:ea typeface="+mj-ea"/>
                <a:cs typeface="+mn-cs"/>
                <a:hlinkClick r:id="rId1"/>
              </a:rPr>
              <a:t>http://lbsyun.baidu.com/</a:t>
            </a:r>
            <a:r>
              <a:rPr lang="zh-CN" altLang="en-US" kern="1200" dirty="0">
                <a:latin typeface="+mj-ea"/>
                <a:ea typeface="+mj-ea"/>
                <a:cs typeface="+mn-cs"/>
                <a:hlinkClick r:id="rId1"/>
              </a:rPr>
              <a:t>，下拉选择</a:t>
            </a:r>
            <a:r>
              <a:rPr lang="en-US" altLang="zh-CN" kern="1200" dirty="0">
                <a:latin typeface="+mj-ea"/>
                <a:ea typeface="+mj-ea"/>
                <a:cs typeface="+mn-cs"/>
                <a:hlinkClick r:id="rId1"/>
              </a:rPr>
              <a:t>Web</a:t>
            </a:r>
            <a:r>
              <a:rPr lang="zh-CN" altLang="en-US" kern="1200" dirty="0">
                <a:latin typeface="+mj-ea"/>
                <a:ea typeface="+mj-ea"/>
                <a:cs typeface="+mn-cs"/>
                <a:hlinkClick r:id="rId1"/>
              </a:rPr>
              <a:t>服务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 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API</a:t>
            </a:r>
            <a:r>
              <a:rPr kern="1200" dirty="0">
                <a:latin typeface="+mj-ea"/>
                <a:ea typeface="+mj-ea"/>
                <a:cs typeface="+mn-cs"/>
              </a:rPr>
              <a:t>中的地理编码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962785"/>
            <a:ext cx="751459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百度地图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使用方法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defTabSz="514350">
              <a:buSzPct val="50000"/>
              <a:buNone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在地理编码服务</a:t>
            </a:r>
            <a:r>
              <a:rPr kern="1200" dirty="0">
                <a:latin typeface="+mj-ea"/>
                <a:ea typeface="+mj-ea"/>
                <a:cs typeface="+mn-cs"/>
              </a:rPr>
              <a:t>中，选择开发文档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557020"/>
            <a:ext cx="4744720" cy="4963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百度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API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使用方法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查看“开发服务文档”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 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+mj-ea"/>
                <a:ea typeface="+mj-ea"/>
                <a:cs typeface="+mn-cs"/>
                <a:hlinkClick r:id="rId1"/>
              </a:rPr>
              <a:t>https://lbsyun.baidu.com/faq/api?title=webapi/guide/webservice-geocoding-base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1. 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通过该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get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方式的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url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请求，可以获取地址的经纬度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algn="l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http://api.map.baidu.com/geocoding/v3/?address=</a:t>
            </a:r>
            <a:r>
              <a:rPr lang="zh-CN" altLang="en-US" sz="20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北京市海淀区上地十街</a:t>
            </a:r>
            <a:r>
              <a:rPr lang="en-US" altLang="zh-CN" sz="20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10</a:t>
            </a:r>
            <a:r>
              <a:rPr lang="zh-CN" altLang="en-US" sz="20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号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&amp;output=json&amp;ak=</a:t>
            </a:r>
            <a:r>
              <a:rPr lang="zh-CN" altLang="en-US" sz="20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您的</a:t>
            </a:r>
            <a:r>
              <a:rPr lang="en-US" altLang="zh-CN" sz="2000" kern="1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ak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&amp;callback=showLocation 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2. 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查看请求参数和结果参数的描述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None/>
            </a:pP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1269" name="图片 1"/>
          <p:cNvPicPr>
            <a:picLocks noChangeAspect="1"/>
          </p:cNvPicPr>
          <p:nvPr/>
        </p:nvPicPr>
        <p:blipFill>
          <a:blip r:embed="rId2"/>
          <a:srcRect l="1097" t="2869" r="15385" b="-2869"/>
          <a:stretch>
            <a:fillRect/>
          </a:stretch>
        </p:blipFill>
        <p:spPr>
          <a:xfrm>
            <a:off x="1187450" y="4578350"/>
            <a:ext cx="4968875" cy="227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简介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116013" y="1412875"/>
            <a:ext cx="7488237" cy="3311525"/>
          </a:xfrm>
          <a:ln/>
        </p:spPr>
        <p:txBody>
          <a:bodyPr vert="horz" wrap="square" lIns="91440" tIns="45720" rIns="91440" bIns="45720" anchor="t" anchorCtr="0"/>
          <a:p>
            <a:pPr defTabSz="514350" latinLnBrk="1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JSON: </a:t>
            </a:r>
            <a:r>
              <a:rPr lang="en-US" altLang="zh-CN" sz="20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J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ava</a:t>
            </a:r>
            <a:r>
              <a:rPr lang="en-US" altLang="zh-CN" sz="20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cript </a:t>
            </a:r>
            <a:r>
              <a:rPr lang="en-US" altLang="zh-CN" sz="20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O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bject </a:t>
            </a:r>
            <a:r>
              <a:rPr lang="en-US" altLang="zh-CN" sz="20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N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otation(JavaScript 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对象表示法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)</a:t>
            </a: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 latinLnBrk="1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JSON 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是存储和交换文本信息的语法。类似 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XML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。</a:t>
            </a: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 latinLnBrk="1">
              <a:buSzPct val="50000"/>
            </a:pP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JSON 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比 </a:t>
            </a:r>
            <a:r>
              <a:rPr lang="en-US" altLang="zh-CN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XML </a:t>
            </a: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更小、更快，更易解析。</a:t>
            </a: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 latinLnBrk="1">
              <a:buSzPct val="50000"/>
            </a:pPr>
            <a:endParaRPr lang="zh-CN" altLang="en-US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JSON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语法规则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116013" y="1412875"/>
            <a:ext cx="7488237" cy="3311525"/>
          </a:xfrm>
          <a:ln/>
        </p:spPr>
        <p:txBody>
          <a:bodyPr vert="horz" wrap="square" lIns="91440" tIns="45720" rIns="91440" bIns="45720" anchor="t" anchorCtr="0"/>
          <a:p>
            <a:pPr defTabSz="514350" latinLnBrk="1">
              <a:buSzPct val="50000"/>
            </a:pPr>
            <a:r>
              <a:rPr lang="en-US" altLang="zh-CN" kern="1200" dirty="0">
                <a:latin typeface="+mj-ea"/>
                <a:ea typeface="+mj-ea"/>
                <a:cs typeface="+mn-cs"/>
              </a:rPr>
              <a:t>JSON 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对象在大括号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{}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中书写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 latinLnBrk="1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数据在名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/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值对中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  <a:p>
            <a:pPr defTabSz="514350" latinLnBrk="1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数据由逗号分隔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  <a:p>
            <a:pPr defTabSz="514350" latinLnBrk="1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大括号保存对象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  <a:p>
            <a:pPr defTabSz="514350" latinLnBrk="1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中括号保存数组</a:t>
            </a:r>
            <a:endParaRPr lang="zh-CN" altLang="en-US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0</TotalTime>
  <Words>2359</Words>
  <Application>WPS 演示</Application>
  <PresentationFormat>全屏显示(4:3)</PresentationFormat>
  <Paragraphs>170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Comic Sans MS</vt:lpstr>
      <vt:lpstr>微软雅黑</vt:lpstr>
      <vt:lpstr>幼圆</vt:lpstr>
      <vt:lpstr>Calibri</vt:lpstr>
      <vt:lpstr>Arial Unicode MS</vt:lpstr>
      <vt:lpstr>Broadway</vt:lpstr>
      <vt:lpstr>A000120140530A99PPBG</vt:lpstr>
      <vt:lpstr>1_A000120140530A99PPBG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百度地图API使用方法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小肥肥</cp:lastModifiedBy>
  <cp:revision>666</cp:revision>
  <dcterms:created xsi:type="dcterms:W3CDTF">2004-02-23T14:38:54Z</dcterms:created>
  <dcterms:modified xsi:type="dcterms:W3CDTF">2024-11-04T07:14:55Z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15E678CB31D54D418B2560D52ED452C7_12</vt:lpwstr>
  </property>
  <property fmtid="{D5CDD505-2E9C-101B-9397-08002B2CF9AE}" pid="3" name="KSOProductBuildVer">
    <vt:lpwstr>2052-12.1.0.16417</vt:lpwstr>
  </property>
</Properties>
</file>