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95" r:id="rId5"/>
    <p:sldId id="410" r:id="rId6"/>
    <p:sldId id="427" r:id="rId7"/>
    <p:sldId id="283" r:id="rId8"/>
    <p:sldId id="426" r:id="rId9"/>
    <p:sldId id="429" r:id="rId10"/>
    <p:sldId id="432" r:id="rId11"/>
  </p:sldIdLst>
  <p:sldSz cx="9144000" cy="6858000" type="screen4x3"/>
  <p:notesSz cx="6858000" cy="9144000"/>
  <p:custDataLst>
    <p:tags r:id="rId15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CC"/>
    <a:srgbClr val="0000FF"/>
    <a:srgbClr val="32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8"/>
    <p:restoredTop sz="87762"/>
  </p:normalViewPr>
  <p:slideViewPr>
    <p:cSldViewPr showGuides="1">
      <p:cViewPr varScale="1">
        <p:scale>
          <a:sx n="101" d="100"/>
          <a:sy n="101" d="100"/>
        </p:scale>
        <p:origin x="1914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9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9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F594AB-22ED-4001-9C84-6F961249C589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12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1536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用户名：</a:t>
            </a:r>
            <a:r>
              <a:rPr lang="en-US" altLang="zh-CN" dirty="0"/>
              <a:t>15012848747</a:t>
            </a:r>
            <a:endParaRPr lang="en-US" altLang="zh-CN" dirty="0"/>
          </a:p>
          <a:p>
            <a:pPr lvl="0" eaLnBrk="1" hangingPunct="1"/>
            <a:r>
              <a:rPr lang="zh-CN" altLang="en-US" dirty="0"/>
              <a:t>密码：</a:t>
            </a:r>
            <a:r>
              <a:rPr lang="en-US" altLang="zh-CN" dirty="0"/>
              <a:t>abc123456</a:t>
            </a:r>
            <a:endParaRPr lang="en-US" altLang="zh-CN" dirty="0"/>
          </a:p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59"/>
          <p:cNvGrpSpPr/>
          <p:nvPr/>
        </p:nvGrpSpPr>
        <p:grpSpPr>
          <a:xfrm>
            <a:off x="211138" y="242888"/>
            <a:ext cx="8747125" cy="6380162"/>
            <a:chOff x="281032" y="243070"/>
            <a:chExt cx="11664041" cy="6380197"/>
          </a:xfrm>
        </p:grpSpPr>
        <p:sp>
          <p:nvSpPr>
            <p:cNvPr id="14" name="任意多边形 13"/>
            <p:cNvSpPr/>
            <p:nvPr/>
          </p:nvSpPr>
          <p:spPr>
            <a:xfrm>
              <a:off x="281032" y="243070"/>
              <a:ext cx="9125894" cy="5889657"/>
            </a:xfrm>
            <a:custGeom>
              <a:avLst/>
              <a:gdLst>
                <a:gd name="connsiteX0" fmla="*/ 0 w 9125961"/>
                <a:gd name="connsiteY0" fmla="*/ 0 h 5890171"/>
                <a:gd name="connsiteX1" fmla="*/ 9125961 w 9125961"/>
                <a:gd name="connsiteY1" fmla="*/ 0 h 5890171"/>
                <a:gd name="connsiteX2" fmla="*/ 3055475 w 9125961"/>
                <a:gd name="connsiteY2" fmla="*/ 5890171 h 5890171"/>
                <a:gd name="connsiteX3" fmla="*/ 0 w 9125961"/>
                <a:gd name="connsiteY3" fmla="*/ 2834696 h 5890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25961" h="5890171">
                  <a:moveTo>
                    <a:pt x="0" y="0"/>
                  </a:moveTo>
                  <a:lnTo>
                    <a:pt x="9125961" y="0"/>
                  </a:lnTo>
                  <a:lnTo>
                    <a:pt x="3055475" y="5890171"/>
                  </a:lnTo>
                  <a:lnTo>
                    <a:pt x="0" y="2834696"/>
                  </a:lnTo>
                  <a:close/>
                </a:path>
              </a:pathLst>
            </a:custGeom>
            <a:solidFill>
              <a:srgbClr val="E0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flipH="1" flipV="1">
              <a:off x="3335698" y="243070"/>
              <a:ext cx="8609375" cy="6380197"/>
            </a:xfrm>
            <a:custGeom>
              <a:avLst/>
              <a:gdLst>
                <a:gd name="connsiteX0" fmla="*/ 2550447 w 8608682"/>
                <a:gd name="connsiteY0" fmla="*/ 6380197 h 6380197"/>
                <a:gd name="connsiteX1" fmla="*/ 0 w 8608682"/>
                <a:gd name="connsiteY1" fmla="*/ 6380197 h 6380197"/>
                <a:gd name="connsiteX2" fmla="*/ 0 w 8608682"/>
                <a:gd name="connsiteY2" fmla="*/ 0 h 6380197"/>
                <a:gd name="connsiteX3" fmla="*/ 8106769 w 8608682"/>
                <a:gd name="connsiteY3" fmla="*/ 0 h 6380197"/>
                <a:gd name="connsiteX4" fmla="*/ 8608682 w 8608682"/>
                <a:gd name="connsiteY4" fmla="*/ 501914 h 638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08682" h="6380197">
                  <a:moveTo>
                    <a:pt x="2550447" y="6380197"/>
                  </a:moveTo>
                  <a:lnTo>
                    <a:pt x="0" y="6380197"/>
                  </a:lnTo>
                  <a:lnTo>
                    <a:pt x="0" y="0"/>
                  </a:lnTo>
                  <a:lnTo>
                    <a:pt x="8106769" y="0"/>
                  </a:lnTo>
                  <a:lnTo>
                    <a:pt x="8608682" y="50191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6" name="直角三角形 15"/>
          <p:cNvSpPr/>
          <p:nvPr/>
        </p:nvSpPr>
        <p:spPr>
          <a:xfrm>
            <a:off x="0" y="3133725"/>
            <a:ext cx="2795588" cy="3727450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211138" y="3073400"/>
            <a:ext cx="2654300" cy="3538538"/>
          </a:xfrm>
          <a:custGeom>
            <a:avLst/>
            <a:gdLst>
              <a:gd name="connsiteX0" fmla="*/ 0 w 3538728"/>
              <a:gd name="connsiteY0" fmla="*/ 0 h 3538728"/>
              <a:gd name="connsiteX1" fmla="*/ 3538728 w 3538728"/>
              <a:gd name="connsiteY1" fmla="*/ 3538728 h 3538728"/>
              <a:gd name="connsiteX2" fmla="*/ 3405621 w 3538728"/>
              <a:gd name="connsiteY2" fmla="*/ 3538728 h 3538728"/>
              <a:gd name="connsiteX3" fmla="*/ 0 w 3538728"/>
              <a:gd name="connsiteY3" fmla="*/ 133107 h 3538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8728" h="3538728">
                <a:moveTo>
                  <a:pt x="0" y="0"/>
                </a:moveTo>
                <a:lnTo>
                  <a:pt x="3538728" y="3538728"/>
                </a:lnTo>
                <a:lnTo>
                  <a:pt x="3405621" y="3538728"/>
                </a:lnTo>
                <a:lnTo>
                  <a:pt x="0" y="13310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2501900" y="3287713"/>
            <a:ext cx="58801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145088" y="3916363"/>
            <a:ext cx="32432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直角三角形 23"/>
          <p:cNvSpPr/>
          <p:nvPr/>
        </p:nvSpPr>
        <p:spPr>
          <a:xfrm rot="18914386">
            <a:off x="7191375" y="-652462"/>
            <a:ext cx="1296988" cy="1296988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任意多边形 24"/>
          <p:cNvSpPr/>
          <p:nvPr/>
        </p:nvSpPr>
        <p:spPr>
          <a:xfrm rot="18914386">
            <a:off x="7454900" y="146050"/>
            <a:ext cx="769938" cy="769938"/>
          </a:xfrm>
          <a:custGeom>
            <a:avLst/>
            <a:gdLst>
              <a:gd name="connsiteX0" fmla="*/ 0 w 1296133"/>
              <a:gd name="connsiteY0" fmla="*/ 0 h 1296133"/>
              <a:gd name="connsiteX1" fmla="*/ 63602 w 1296133"/>
              <a:gd name="connsiteY1" fmla="*/ 63602 h 1296133"/>
              <a:gd name="connsiteX2" fmla="*/ 63602 w 1296133"/>
              <a:gd name="connsiteY2" fmla="*/ 1231995 h 1296133"/>
              <a:gd name="connsiteX3" fmla="*/ 1231995 w 1296133"/>
              <a:gd name="connsiteY3" fmla="*/ 1231995 h 1296133"/>
              <a:gd name="connsiteX4" fmla="*/ 1296133 w 1296133"/>
              <a:gd name="connsiteY4" fmla="*/ 1296133 h 1296133"/>
              <a:gd name="connsiteX5" fmla="*/ 0 w 1296133"/>
              <a:gd name="connsiteY5" fmla="*/ 1296133 h 1296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6133" h="1296133">
                <a:moveTo>
                  <a:pt x="0" y="0"/>
                </a:moveTo>
                <a:lnTo>
                  <a:pt x="63602" y="63602"/>
                </a:lnTo>
                <a:lnTo>
                  <a:pt x="63602" y="1231995"/>
                </a:lnTo>
                <a:lnTo>
                  <a:pt x="1231995" y="1231995"/>
                </a:lnTo>
                <a:lnTo>
                  <a:pt x="1296133" y="1296133"/>
                </a:lnTo>
                <a:lnTo>
                  <a:pt x="0" y="129613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KSO_CT2"/>
          <p:cNvSpPr>
            <a:spLocks noGrp="1"/>
          </p:cNvSpPr>
          <p:nvPr>
            <p:ph type="subTitle" idx="1"/>
          </p:nvPr>
        </p:nvSpPr>
        <p:spPr>
          <a:xfrm>
            <a:off x="5144447" y="3399365"/>
            <a:ext cx="3235388" cy="411460"/>
          </a:xfrm>
          <a:noFill/>
        </p:spPr>
        <p:txBody>
          <a:bodyPr>
            <a:noAutofit/>
          </a:bodyPr>
          <a:lstStyle>
            <a:lvl1pPr marL="0" indent="0" algn="r">
              <a:buNone/>
              <a:defRPr sz="2000" b="0">
                <a:solidFill>
                  <a:schemeClr val="tx1">
                    <a:lumMod val="50000"/>
                  </a:schemeClr>
                </a:solidFill>
                <a:effectLst/>
                <a:latin typeface="+mn-ea"/>
                <a:ea typeface="+mn-ea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/>
          </p:nvPr>
        </p:nvSpPr>
        <p:spPr>
          <a:xfrm>
            <a:off x="2502294" y="2324100"/>
            <a:ext cx="5877541" cy="966758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defRPr sz="3200" b="1" kern="1000" baseline="0">
                <a:solidFill>
                  <a:schemeClr val="accent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6" name="KSO_FD"/>
          <p:cNvSpPr>
            <a:spLocks noGrp="1"/>
          </p:cNvSpPr>
          <p:nvPr>
            <p:ph type="dt" sz="half" idx="2"/>
          </p:nvPr>
        </p:nvSpPr>
        <p:spPr>
          <a:xfrm>
            <a:off x="628650" y="64198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4198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4198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3386C4-1BE4-4FB6-8185-0D18CE9BC0E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6B3E79-62C0-4FA3-AF8D-E989D0D50AB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9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3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6B3E79-62C0-4FA3-AF8D-E989D0D50AB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1600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696200" cy="1752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5800" y="3733800"/>
            <a:ext cx="7696200" cy="1752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6B3E79-62C0-4FA3-AF8D-E989D0D50AB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8650" y="86920"/>
            <a:ext cx="8139644" cy="79601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6B3E79-62C0-4FA3-AF8D-E989D0D50AB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1574008" y="2108203"/>
            <a:ext cx="5995988" cy="1235075"/>
          </a:xfrm>
        </p:spPr>
        <p:txBody>
          <a:bodyPr anchor="b">
            <a:normAutofit/>
          </a:bodyPr>
          <a:lstStyle>
            <a:lvl1pPr algn="ctr">
              <a:defRPr sz="2025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/>
          </p:nvPr>
        </p:nvSpPr>
        <p:spPr>
          <a:xfrm>
            <a:off x="3038171" y="3400425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6B3E79-62C0-4FA3-AF8D-E989D0D50AB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3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1" y="1244603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6B3E79-62C0-4FA3-AF8D-E989D0D50AB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8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8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5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5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6B3E79-62C0-4FA3-AF8D-E989D0D50AB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6B3E79-62C0-4FA3-AF8D-E989D0D50AB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KSO_FD"/>
          <p:cNvSpPr>
            <a:spLocks noGrp="1"/>
          </p:cNvSpPr>
          <p:nvPr>
            <p:ph type="dt" sz="half" idx="2"/>
          </p:nvPr>
        </p:nvSpPr>
        <p:spPr>
          <a:xfrm>
            <a:off x="628650" y="64198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4198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4198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ACFDD6-1604-4947-9FBF-3B0E80173038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4" y="533402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32"/>
            <a:ext cx="4629150" cy="4873625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5"/>
            </a:lvl2pPr>
            <a:lvl3pPr>
              <a:defRPr sz="900"/>
            </a:lvl3pPr>
            <a:lvl4pPr>
              <a:defRPr sz="790"/>
            </a:lvl4pPr>
            <a:lvl5pPr>
              <a:defRPr sz="790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4" y="2133602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6B3E79-62C0-4FA3-AF8D-E989D0D50AB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30"/>
            <a:ext cx="462915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单击图标添加图片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6B3E79-62C0-4FA3-AF8D-E989D0D50AB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17"/>
          <p:cNvGrpSpPr/>
          <p:nvPr/>
        </p:nvGrpSpPr>
        <p:grpSpPr>
          <a:xfrm>
            <a:off x="0" y="209550"/>
            <a:ext cx="555625" cy="512763"/>
            <a:chOff x="0" y="192024"/>
            <a:chExt cx="740664" cy="512064"/>
          </a:xfrm>
        </p:grpSpPr>
        <p:sp>
          <p:nvSpPr>
            <p:cNvPr id="19" name="矩形 18"/>
            <p:cNvSpPr/>
            <p:nvPr/>
          </p:nvSpPr>
          <p:spPr>
            <a:xfrm>
              <a:off x="0" y="192024"/>
              <a:ext cx="575602" cy="51206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30622" y="192024"/>
              <a:ext cx="110042" cy="5120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027" name="组合 6"/>
          <p:cNvGrpSpPr/>
          <p:nvPr/>
        </p:nvGrpSpPr>
        <p:grpSpPr>
          <a:xfrm>
            <a:off x="0" y="4394200"/>
            <a:ext cx="1865313" cy="2466975"/>
            <a:chOff x="0" y="3072964"/>
            <a:chExt cx="3819760" cy="3787467"/>
          </a:xfrm>
        </p:grpSpPr>
        <p:sp>
          <p:nvSpPr>
            <p:cNvPr id="22" name="直角三角形 21"/>
            <p:cNvSpPr/>
            <p:nvPr/>
          </p:nvSpPr>
          <p:spPr>
            <a:xfrm>
              <a:off x="0" y="3133896"/>
              <a:ext cx="3725484" cy="3726535"/>
            </a:xfrm>
            <a:prstGeom prst="rt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279574" y="3072964"/>
              <a:ext cx="3540186" cy="3538869"/>
            </a:xfrm>
            <a:custGeom>
              <a:avLst/>
              <a:gdLst>
                <a:gd name="connsiteX0" fmla="*/ 0 w 3538728"/>
                <a:gd name="connsiteY0" fmla="*/ 0 h 3538728"/>
                <a:gd name="connsiteX1" fmla="*/ 3538728 w 3538728"/>
                <a:gd name="connsiteY1" fmla="*/ 3538728 h 3538728"/>
                <a:gd name="connsiteX2" fmla="*/ 3405621 w 3538728"/>
                <a:gd name="connsiteY2" fmla="*/ 3538728 h 3538728"/>
                <a:gd name="connsiteX3" fmla="*/ 0 w 3538728"/>
                <a:gd name="connsiteY3" fmla="*/ 133107 h 3538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8728" h="3538728">
                  <a:moveTo>
                    <a:pt x="0" y="0"/>
                  </a:moveTo>
                  <a:lnTo>
                    <a:pt x="3538728" y="3538728"/>
                  </a:lnTo>
                  <a:lnTo>
                    <a:pt x="3405621" y="3538728"/>
                  </a:lnTo>
                  <a:lnTo>
                    <a:pt x="0" y="133107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4198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4198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4198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949596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6B3E79-62C0-4FA3-AF8D-E989D0D50AB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KSO_BC1"/>
          <p:cNvSpPr>
            <a:spLocks noGrp="1"/>
          </p:cNvSpPr>
          <p:nvPr>
            <p:ph type="body" idx="1"/>
          </p:nvPr>
        </p:nvSpPr>
        <p:spPr>
          <a:xfrm>
            <a:off x="628650" y="1133475"/>
            <a:ext cx="8139113" cy="52546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1032" name="KSO_BT1"/>
          <p:cNvSpPr>
            <a:spLocks noGrp="1"/>
          </p:cNvSpPr>
          <p:nvPr>
            <p:ph type="title"/>
          </p:nvPr>
        </p:nvSpPr>
        <p:spPr>
          <a:xfrm>
            <a:off x="628650" y="125413"/>
            <a:ext cx="7783513" cy="7953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ea"/>
          <a:ea typeface="+mj-ea"/>
          <a:cs typeface="+mj-cs"/>
        </a:defRPr>
      </a:lvl1pPr>
      <a:lvl2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71780" indent="-271780" algn="just" defTabSz="514350" rtl="0" eaLnBrk="0" fontAlgn="base" hangingPunct="0">
        <a:lnSpc>
          <a:spcPct val="110000"/>
        </a:lnSpc>
        <a:spcBef>
          <a:spcPts val="9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u"/>
        <a:defRPr lang="zh-CN" altLang="en-US" sz="2400" kern="1200" dirty="0">
          <a:solidFill>
            <a:schemeClr val="accent1"/>
          </a:solidFill>
          <a:latin typeface="+mj-ea"/>
          <a:ea typeface="+mj-ea"/>
          <a:cs typeface="+mn-cs"/>
        </a:defRPr>
      </a:lvl1pPr>
      <a:lvl2pPr marL="271780" indent="-271780" algn="just" defTabSz="514350" rtl="0" eaLnBrk="0" fontAlgn="base" hangingPunct="0">
        <a:lnSpc>
          <a:spcPct val="120000"/>
        </a:lnSpc>
        <a:spcBef>
          <a:spcPct val="0"/>
        </a:spcBef>
        <a:spcAft>
          <a:spcPts val="900"/>
        </a:spcAft>
        <a:buClr>
          <a:srgbClr val="7AD0EB"/>
        </a:buClr>
        <a:buFont typeface="幼圆" panose="02010509060101010101" pitchFamily="49" charset="-122"/>
        <a:buChar char=" 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643255" indent="-128905" algn="l" defTabSz="514350" rtl="0" eaLnBrk="0" fontAlgn="base" hangingPunct="0">
        <a:lnSpc>
          <a:spcPct val="90000"/>
        </a:lnSpc>
        <a:spcBef>
          <a:spcPts val="275"/>
        </a:spcBef>
        <a:spcAft>
          <a:spcPct val="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900430" indent="-128905" algn="l" defTabSz="514350" rtl="0" eaLnBrk="0" fontAlgn="base" hangingPunct="0">
        <a:lnSpc>
          <a:spcPct val="90000"/>
        </a:lnSpc>
        <a:spcBef>
          <a:spcPts val="275"/>
        </a:spcBef>
        <a:spcAft>
          <a:spcPct val="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605" indent="-128905" algn="l" defTabSz="514350" rtl="0" eaLnBrk="0" fontAlgn="base" hangingPunct="0">
        <a:lnSpc>
          <a:spcPct val="90000"/>
        </a:lnSpc>
        <a:spcBef>
          <a:spcPts val="275"/>
        </a:spcBef>
        <a:spcAft>
          <a:spcPct val="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78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7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24100"/>
            <a:ext cx="7769225" cy="966788"/>
          </a:xfrm>
        </p:spPr>
        <p:txBody>
          <a:bodyPr vert="horz" wrap="square" lIns="91440" tIns="45720" rIns="91440" bIns="45720" numCol="1" rtlCol="0" anchor="b" anchorCtr="0" compatLnSpc="1">
            <a:noAutofit/>
          </a:bodyPr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0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Selenium</a:t>
            </a:r>
            <a:r>
              <a:rPr kumimoji="0" lang="zh-CN" altLang="en-US" sz="5400" b="1" i="0" u="none" strike="noStrike" kern="10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与网页操控</a:t>
            </a:r>
            <a:endParaRPr kumimoji="0" lang="en-US" altLang="zh-CN" sz="5400" b="1" i="0" u="none" strike="noStrike" kern="10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628650" y="87313"/>
            <a:ext cx="8139113" cy="795337"/>
          </a:xfrm>
        </p:spPr>
        <p:txBody>
          <a:bodyPr vert="horz" wrap="square" lIns="91440" tIns="45720" rIns="91440" bIns="45720" anchor="ctr" anchorCtr="0"/>
          <a:p>
            <a:pPr defTabSz="514350"/>
            <a:r>
              <a:rPr lang="zh-CN" altLang="en-US" kern="1200" dirty="0">
                <a:latin typeface="+mj-ea"/>
                <a:ea typeface="+mj-ea"/>
                <a:cs typeface="+mj-cs"/>
              </a:rPr>
              <a:t>问题引入</a:t>
            </a:r>
            <a:endParaRPr lang="zh-CN" altLang="en-US" kern="1200" dirty="0">
              <a:latin typeface="+mj-ea"/>
              <a:ea typeface="+mj-ea"/>
              <a:cs typeface="+mj-cs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1042988" y="1196975"/>
            <a:ext cx="7724775" cy="5191125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    运行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爬虫抓取某些网站的时候，经常会碰到需要登陆验证（输入账号、密码）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之后才能获取数据的情况。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selenium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可以解决这一问题。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参考文档：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	https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://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selenium-python-zh.readthedocs.io/en/latest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/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1780" marR="0" lvl="0" indent="-27178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628650" y="87313"/>
            <a:ext cx="8139113" cy="795337"/>
          </a:xfrm>
        </p:spPr>
        <p:txBody>
          <a:bodyPr vert="horz" wrap="square" lIns="91440" tIns="45720" rIns="91440" bIns="45720" anchor="ctr" anchorCtr="0"/>
          <a:p>
            <a:pPr defTabSz="514350"/>
            <a:r>
              <a:rPr lang="en-US" altLang="zh-CN" kern="1200" dirty="0">
                <a:latin typeface="+mj-ea"/>
                <a:ea typeface="+mj-ea"/>
                <a:cs typeface="+mj-cs"/>
              </a:rPr>
              <a:t>Selenium</a:t>
            </a:r>
            <a:endParaRPr lang="zh-CN" altLang="en-US" kern="1200" dirty="0">
              <a:latin typeface="+mj-ea"/>
              <a:ea typeface="+mj-ea"/>
              <a:cs typeface="+mj-cs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107950" y="1196975"/>
            <a:ext cx="8928100" cy="5222875"/>
          </a:xfrm>
          <a:solidFill>
            <a:schemeClr val="bg1">
              <a:alpha val="100000"/>
            </a:schemeClr>
          </a:solidFill>
        </p:spPr>
        <p:txBody>
          <a:bodyPr vert="horz" wrap="square" lIns="91440" tIns="45720" rIns="91440" bIns="45720" anchor="t" anchorCtr="0"/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en-US" altLang="zh-CN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    Selenium</a:t>
            </a:r>
            <a:r>
              <a:rPr lang="zh-CN" altLang="en-US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是一个用于</a:t>
            </a:r>
            <a:r>
              <a:rPr lang="en-US" altLang="zh-CN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Web</a:t>
            </a:r>
            <a:r>
              <a:rPr lang="zh-CN" altLang="en-US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应用程序测试的自动化工具。它可以直接控制驱动在浏览器中运行，模拟真实用户对浏览器进行操作。</a:t>
            </a:r>
            <a:endParaRPr lang="en-US" altLang="en-US" sz="18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endParaRPr lang="en-US" altLang="en-US" sz="18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zh-CN" altLang="en-US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支持包括</a:t>
            </a:r>
            <a:r>
              <a:rPr lang="en-US" altLang="zh-CN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IE</a:t>
            </a:r>
            <a:r>
              <a:rPr lang="zh-CN" altLang="en-US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、</a:t>
            </a:r>
            <a:r>
              <a:rPr lang="en-US" altLang="zh-CN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Mozilla Firefox</a:t>
            </a:r>
            <a:r>
              <a:rPr lang="zh-CN" altLang="en-US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、</a:t>
            </a:r>
            <a:r>
              <a:rPr lang="en-US" altLang="zh-CN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Safari</a:t>
            </a:r>
            <a:r>
              <a:rPr lang="zh-CN" altLang="en-US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、</a:t>
            </a:r>
            <a:r>
              <a:rPr lang="en-US" altLang="zh-CN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Google Chrome</a:t>
            </a:r>
            <a:r>
              <a:rPr lang="zh-CN" altLang="en-US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、</a:t>
            </a:r>
            <a:r>
              <a:rPr lang="en-US" altLang="zh-CN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Opera</a:t>
            </a:r>
            <a:r>
              <a:rPr lang="zh-CN" altLang="en-US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等浏览器。</a:t>
            </a:r>
            <a:endParaRPr lang="en-US" altLang="en-US" sz="18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endParaRPr lang="en-US" altLang="en-US" sz="18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endParaRPr lang="en-US" altLang="en-US" sz="18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endParaRPr lang="en-US" altLang="en-US" sz="18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endParaRPr lang="en-US" altLang="en-US" sz="18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algn="l" defTabSz="514350">
              <a:buSzPct val="50000"/>
              <a:buFont typeface="Wingdings" panose="05000000000000000000" pitchFamily="2" charset="2"/>
              <a:buNone/>
            </a:pPr>
            <a:endParaRPr lang="en-US" altLang="en-US" sz="18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algn="l" defTabSz="514350">
              <a:buSzPct val="50000"/>
              <a:buFont typeface="Wingdings" panose="05000000000000000000" pitchFamily="2" charset="2"/>
              <a:buNone/>
            </a:pPr>
            <a:r>
              <a:rPr lang="zh-CN" altLang="en-US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参考文献：</a:t>
            </a:r>
            <a:endParaRPr lang="en-US" altLang="zh-CN" sz="18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algn="l" defTabSz="514350">
              <a:buSzPct val="50000"/>
              <a:buFont typeface="Wingdings" panose="05000000000000000000" pitchFamily="2" charset="2"/>
              <a:buNone/>
            </a:pPr>
            <a:r>
              <a:rPr lang="en-US" altLang="zh-CN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https://zhuanlan.zhihu.com/p/655420296</a:t>
            </a:r>
            <a:endParaRPr lang="en-US" altLang="zh-CN" sz="18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algn="l" defTabSz="514350">
              <a:buSzPct val="50000"/>
              <a:buFont typeface="Wingdings" panose="05000000000000000000" pitchFamily="2" charset="2"/>
              <a:buNone/>
            </a:pPr>
            <a:r>
              <a:rPr lang="en-US" altLang="en-US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https://zhuanlan.zhihu.com/p/152220517</a:t>
            </a:r>
            <a:endParaRPr lang="en-US" altLang="en-US" sz="18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196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  <p:pic>
        <p:nvPicPr>
          <p:cNvPr id="819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913" y="3141663"/>
            <a:ext cx="5580062" cy="1498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628650" y="87313"/>
            <a:ext cx="8139113" cy="795337"/>
          </a:xfrm>
        </p:spPr>
        <p:txBody>
          <a:bodyPr vert="horz" wrap="square" lIns="91440" tIns="45720" rIns="91440" bIns="45720" anchor="ctr" anchorCtr="0"/>
          <a:p>
            <a:pPr defTabSz="514350"/>
            <a:r>
              <a:rPr lang="zh-CN" altLang="en-US" kern="1200" dirty="0">
                <a:latin typeface="+mj-ea"/>
                <a:ea typeface="+mj-ea"/>
                <a:cs typeface="+mj-cs"/>
              </a:rPr>
              <a:t>安装</a:t>
            </a:r>
            <a:r>
              <a:rPr lang="en-US" altLang="zh-CN" kern="1200" dirty="0">
                <a:latin typeface="+mj-ea"/>
                <a:ea typeface="+mj-ea"/>
                <a:cs typeface="+mj-cs"/>
              </a:rPr>
              <a:t>Selenium</a:t>
            </a:r>
            <a:endParaRPr lang="zh-CN" altLang="en-US" kern="1200" dirty="0">
              <a:latin typeface="+mj-ea"/>
              <a:ea typeface="+mj-ea"/>
              <a:cs typeface="+mj-cs"/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628650" y="882650"/>
            <a:ext cx="8139113" cy="5505450"/>
          </a:xfrm>
        </p:spPr>
        <p:txBody>
          <a:bodyPr vert="horz" wrap="square" lIns="91440" tIns="45720" rIns="91440" bIns="45720" anchor="t" anchorCtr="0"/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en-US" altLang="zh-CN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Selenium</a:t>
            </a:r>
            <a:r>
              <a:rPr lang="zh-CN" altLang="en-US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需要配合第三方的浏览器来使用。</a:t>
            </a:r>
            <a:endParaRPr lang="en-US" altLang="zh-CN" sz="18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zh-CN" altLang="en-US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安装</a:t>
            </a:r>
            <a:r>
              <a:rPr lang="en-US" altLang="zh-CN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Selenium </a:t>
            </a:r>
            <a:r>
              <a:rPr lang="zh-CN" altLang="en-US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：</a:t>
            </a:r>
            <a:endParaRPr lang="en-US" altLang="zh-CN" sz="18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en-US" altLang="en-US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 	</a:t>
            </a:r>
            <a:r>
              <a:rPr lang="en-US" altLang="zh-CN" kern="1200" dirty="0">
                <a:latin typeface="+mj-ea"/>
                <a:ea typeface="+mj-ea"/>
                <a:cs typeface="+mn-cs"/>
              </a:rPr>
              <a:t>pip install selenium</a:t>
            </a:r>
            <a:endParaRPr lang="en-US" altLang="zh-CN" kern="1200" dirty="0"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zh-CN" altLang="en-US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安装浏览器的驱动，以</a:t>
            </a:r>
            <a:r>
              <a:rPr lang="en-US" altLang="zh-CN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Firefox</a:t>
            </a:r>
            <a:r>
              <a:rPr lang="zh-CN" altLang="en-US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为例：</a:t>
            </a:r>
            <a:endParaRPr lang="en-US" altLang="zh-CN" sz="18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zh-CN" altLang="en-US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（</a:t>
            </a:r>
            <a:r>
              <a:rPr lang="en-US" altLang="zh-CN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1</a:t>
            </a:r>
            <a:r>
              <a:rPr lang="zh-CN" altLang="en-US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）下载驱动程序</a:t>
            </a:r>
            <a:r>
              <a:rPr lang="zh-CN" altLang="en-US" kern="1200" dirty="0">
                <a:latin typeface="+mj-ea"/>
                <a:ea typeface="+mj-ea"/>
                <a:cs typeface="+mn-cs"/>
              </a:rPr>
              <a:t>：</a:t>
            </a:r>
            <a:r>
              <a:rPr lang="en-US" altLang="zh-CN" kern="1200" dirty="0">
                <a:latin typeface="+mj-ea"/>
                <a:ea typeface="+mj-ea"/>
                <a:cs typeface="+mn-cs"/>
              </a:rPr>
              <a:t> geckodriver.exe</a:t>
            </a:r>
            <a:r>
              <a:rPr lang="zh-CN" altLang="en-US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，网址为：</a:t>
            </a:r>
            <a:r>
              <a:rPr lang="en-US" altLang="zh-CN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https://github.com/mozilla/geckodriver/releases/</a:t>
            </a:r>
            <a:endParaRPr lang="en-US" altLang="zh-CN" sz="18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zh-CN" altLang="en-US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（</a:t>
            </a:r>
            <a:r>
              <a:rPr lang="en-US" altLang="zh-CN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2</a:t>
            </a:r>
            <a:r>
              <a:rPr lang="zh-CN" altLang="en-US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）将驱动程序复制到</a:t>
            </a:r>
            <a:r>
              <a:rPr lang="en-US" altLang="zh-CN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Firefox</a:t>
            </a:r>
            <a:r>
              <a:rPr lang="zh-CN" altLang="en-US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的安装路径</a:t>
            </a:r>
            <a:r>
              <a:rPr lang="en-US" altLang="zh-CN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,</a:t>
            </a:r>
            <a:r>
              <a:rPr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默认为：</a:t>
            </a:r>
            <a:r>
              <a:rPr lang="zh-CN" altLang="en-US" sz="1800" kern="1200" dirty="0">
                <a:solidFill>
                  <a:srgbClr val="00B050"/>
                </a:solidFill>
                <a:latin typeface="+mj-ea"/>
                <a:ea typeface="+mj-ea"/>
                <a:cs typeface="+mn-cs"/>
              </a:rPr>
              <a:t>C:\Program Files\Mozilla Firefox</a:t>
            </a:r>
            <a:r>
              <a:rPr lang="zh-CN" altLang="en-US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；</a:t>
            </a:r>
            <a:endParaRPr lang="en-US" altLang="zh-CN" sz="18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zh-CN" altLang="en-US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（</a:t>
            </a:r>
            <a:r>
              <a:rPr lang="en-US" altLang="zh-CN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3</a:t>
            </a:r>
            <a:r>
              <a:rPr lang="zh-CN" altLang="en-US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）将</a:t>
            </a:r>
            <a:r>
              <a:rPr lang="en-US" altLang="zh-CN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Firefox</a:t>
            </a:r>
            <a:r>
              <a:rPr lang="zh-CN" altLang="en-US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的安装路径添加到环境变量中；</a:t>
            </a:r>
            <a:endParaRPr lang="en-US" altLang="en-US" sz="18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en-US" altLang="zh-CN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	</a:t>
            </a:r>
            <a:r>
              <a:rPr lang="zh-CN" altLang="en-US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也可以将驱动程序直接复制到</a:t>
            </a:r>
            <a:r>
              <a:rPr lang="en-US" altLang="zh-CN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Python</a:t>
            </a:r>
            <a:r>
              <a:rPr lang="zh-CN" altLang="en-US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的安装目录下，并确保其路径在环境变量</a:t>
            </a:r>
            <a:r>
              <a:rPr lang="en-US" altLang="zh-CN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PATH</a:t>
            </a:r>
            <a:r>
              <a:rPr lang="zh-CN" altLang="en-US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中。</a:t>
            </a:r>
            <a:endParaRPr lang="en-US" altLang="zh-CN" sz="18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zh-CN" altLang="en-US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（</a:t>
            </a:r>
            <a:r>
              <a:rPr lang="en-US" altLang="zh-CN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4</a:t>
            </a:r>
            <a:r>
              <a:rPr lang="zh-CN" altLang="en-US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）安装好后，重新打开</a:t>
            </a:r>
            <a:r>
              <a:rPr lang="en-US" altLang="zh-CN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Pycharm</a:t>
            </a:r>
            <a:r>
              <a:rPr lang="zh-CN" altLang="en-US" sz="18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编写程序。</a:t>
            </a:r>
            <a:endParaRPr lang="zh-CN" altLang="en-US" sz="18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9220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776288"/>
          </a:xfrm>
        </p:spPr>
        <p:txBody>
          <a:bodyPr vert="horz" wrap="square" lIns="91440" tIns="45720" rIns="91440" bIns="45720" anchor="ctr" anchorCtr="0"/>
          <a:p>
            <a:pPr defTabSz="514350" eaLnBrk="1" hangingPunct="1"/>
            <a:r>
              <a:rPr lang="zh-CN" altLang="en-US" sz="4800" kern="1200" dirty="0">
                <a:latin typeface="+mj-ea"/>
                <a:ea typeface="隶书" panose="02010509060101010101" pitchFamily="49" charset="-122"/>
                <a:cs typeface="+mj-cs"/>
              </a:rPr>
              <a:t>验证并使用</a:t>
            </a:r>
            <a:r>
              <a:rPr lang="en-US" altLang="zh-CN" sz="4000" kern="1200" dirty="0">
                <a:latin typeface="+mj-ea"/>
                <a:ea typeface="隶书" panose="02010509060101010101" pitchFamily="49" charset="-122"/>
                <a:cs typeface="+mj-cs"/>
              </a:rPr>
              <a:t>Selenium</a:t>
            </a:r>
            <a:endParaRPr lang="zh-CN" altLang="en-US" sz="4000" kern="1200" dirty="0">
              <a:latin typeface="+mj-ea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827088" y="1139825"/>
            <a:ext cx="7559675" cy="5645150"/>
          </a:xfrm>
        </p:spPr>
        <p:txBody>
          <a:bodyPr vert="horz" wrap="square" lIns="91440" tIns="45720" rIns="91440" bIns="45720" anchor="t" anchorCtr="0"/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zh-CN" altLang="en-US" sz="2000" kern="1200" dirty="0">
                <a:latin typeface="+mj-ea"/>
                <a:ea typeface="+mj-ea"/>
                <a:cs typeface="+mn-cs"/>
              </a:rPr>
              <a:t>（</a:t>
            </a:r>
            <a:r>
              <a:rPr lang="en-US" altLang="zh-CN" sz="2000" kern="1200" dirty="0">
                <a:latin typeface="+mj-ea"/>
                <a:ea typeface="+mj-ea"/>
                <a:cs typeface="+mn-cs"/>
              </a:rPr>
              <a:t>1</a:t>
            </a:r>
            <a:r>
              <a:rPr lang="zh-CN" altLang="en-US" sz="2000" kern="1200" dirty="0">
                <a:latin typeface="+mj-ea"/>
                <a:ea typeface="+mj-ea"/>
                <a:cs typeface="+mn-cs"/>
              </a:rPr>
              <a:t>）</a:t>
            </a:r>
            <a:r>
              <a:rPr lang="en-US" altLang="zh-CN" sz="2000" kern="1200" dirty="0">
                <a:latin typeface="+mj-ea"/>
                <a:ea typeface="+mj-ea"/>
                <a:cs typeface="+mn-cs"/>
              </a:rPr>
              <a:t> </a:t>
            </a:r>
            <a:r>
              <a:rPr lang="zh-CN" altLang="en-US" sz="2000" kern="1200" dirty="0">
                <a:latin typeface="+mj-ea"/>
                <a:ea typeface="+mj-ea"/>
                <a:cs typeface="+mn-cs"/>
              </a:rPr>
              <a:t>导入库</a:t>
            </a:r>
            <a:endParaRPr lang="en-US" altLang="zh-CN" sz="2000" b="1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from selenium import webdriver</a:t>
            </a:r>
            <a:endParaRPr lang="en-US" altLang="zh-CN" sz="20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zh-CN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（</a:t>
            </a:r>
            <a:r>
              <a:rPr lang="en-US" altLang="zh-CN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2</a:t>
            </a:r>
            <a:r>
              <a:rPr lang="zh-CN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）实例化</a:t>
            </a:r>
            <a:r>
              <a:rPr lang="en-US" altLang="zh-CN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webdriver</a:t>
            </a:r>
            <a:r>
              <a:rPr lang="zh-CN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类，指定浏览器</a:t>
            </a:r>
            <a:endParaRPr lang="en-US" altLang="zh-CN" sz="20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driver=webdriver.Firefox()</a:t>
            </a:r>
            <a:endParaRPr lang="en-US" altLang="zh-CN" sz="20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zh-CN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（</a:t>
            </a:r>
            <a:r>
              <a:rPr lang="en-US" altLang="zh-CN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3</a:t>
            </a:r>
            <a:r>
              <a:rPr lang="zh-CN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）请求</a:t>
            </a:r>
            <a:r>
              <a:rPr lang="en-US" altLang="zh-CN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url</a:t>
            </a:r>
            <a:endParaRPr lang="en-US" altLang="zh-CN" sz="20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url='http://www.baidu.com'</a:t>
            </a:r>
            <a:endParaRPr lang="en-US" altLang="zh-CN" sz="20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driver.get(url)</a:t>
            </a:r>
            <a:endParaRPr lang="en-US" altLang="zh-CN" sz="20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endParaRPr lang="en-US" altLang="zh-CN" sz="20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zh-CN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验证安装结果：</a:t>
            </a:r>
            <a:endParaRPr lang="en-US" altLang="zh-CN" sz="20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	</a:t>
            </a:r>
            <a:r>
              <a:rPr lang="zh-CN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运行程序，会看到启动了</a:t>
            </a:r>
            <a:r>
              <a:rPr lang="en-US" altLang="zh-CN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Firefox</a:t>
            </a:r>
            <a:r>
              <a:rPr lang="zh-CN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，并访问了百度</a:t>
            </a:r>
            <a:endParaRPr lang="en-US" altLang="zh-CN" sz="20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endParaRPr lang="en-US" altLang="zh-CN" sz="20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endParaRPr lang="en-US" altLang="zh-CN" sz="20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0244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776288"/>
          </a:xfrm>
        </p:spPr>
        <p:txBody>
          <a:bodyPr vert="horz" wrap="square" lIns="91440" tIns="45720" rIns="91440" bIns="45720" anchor="ctr" anchorCtr="0"/>
          <a:p>
            <a:pPr defTabSz="514350" eaLnBrk="1" hangingPunct="1"/>
            <a:r>
              <a:rPr lang="zh-CN" altLang="en-US" sz="4800" kern="1200" dirty="0">
                <a:latin typeface="+mj-ea"/>
                <a:ea typeface="隶书" panose="02010509060101010101" pitchFamily="49" charset="-122"/>
                <a:cs typeface="+mj-cs"/>
              </a:rPr>
              <a:t>网页元素定位</a:t>
            </a:r>
            <a:endParaRPr lang="zh-CN" altLang="en-US" sz="4800" kern="1200" dirty="0">
              <a:latin typeface="+mj-ea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131888"/>
            <a:ext cx="7559675" cy="564515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271780" marR="0" lvl="0" indent="-27178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通过属性、路径选择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器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等方法进行定位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：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 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2292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  <p:pic>
        <p:nvPicPr>
          <p:cNvPr id="12293" name="图片 1"/>
          <p:cNvPicPr>
            <a:picLocks noChangeAspect="1"/>
          </p:cNvPicPr>
          <p:nvPr/>
        </p:nvPicPr>
        <p:blipFill>
          <a:blip r:embed="rId1"/>
          <a:srcRect r="50529"/>
          <a:stretch>
            <a:fillRect/>
          </a:stretch>
        </p:blipFill>
        <p:spPr>
          <a:xfrm>
            <a:off x="971550" y="1601788"/>
            <a:ext cx="5365750" cy="3590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00088" y="5276850"/>
            <a:ext cx="6435725" cy="1582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271780" indent="-271780" algn="just" defTabSz="514350" rtl="0" eaLnBrk="0" fontAlgn="base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lang="zh-CN" altLang="en-US" sz="2400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271780" indent="-271780" algn="just" defTabSz="51435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900"/>
              </a:spcAft>
              <a:buClr>
                <a:srgbClr val="7AD0EB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43255" indent="-128905" algn="l" defTabSz="514350" rtl="0" eaLnBrk="0" fontAlgn="base" hangingPunct="0">
              <a:lnSpc>
                <a:spcPct val="90000"/>
              </a:lnSpc>
              <a:spcBef>
                <a:spcPts val="2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430" indent="-128905" algn="l" defTabSz="514350" rtl="0" eaLnBrk="0" fontAlgn="base" hangingPunct="0">
              <a:lnSpc>
                <a:spcPct val="90000"/>
              </a:lnSpc>
              <a:spcBef>
                <a:spcPts val="2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605" indent="-128905" algn="l" defTabSz="514350" rtl="0" eaLnBrk="0" fontAlgn="base" hangingPunct="0">
              <a:lnSpc>
                <a:spcPct val="90000"/>
              </a:lnSpc>
              <a:spcBef>
                <a:spcPts val="2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780" indent="-128905" algn="l" defTabSz="514350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955" indent="-128905" algn="l" defTabSz="514350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9130" indent="-128905" algn="l" defTabSz="514350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6305" indent="-128905" algn="l" defTabSz="514350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780" marR="0" lvl="0" indent="-27178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寻找多个相同的元素，想全部获取：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driver.find_element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(By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. …..)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结果是： 返回一个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list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其余使用方式相同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776288"/>
          </a:xfrm>
        </p:spPr>
        <p:txBody>
          <a:bodyPr vert="horz" wrap="square" lIns="91440" tIns="45720" rIns="91440" bIns="45720" anchor="ctr" anchorCtr="0"/>
          <a:p>
            <a:pPr defTabSz="514350" eaLnBrk="1" hangingPunct="1"/>
            <a:r>
              <a:rPr lang="zh-CN" altLang="en-US" sz="4800" kern="1200" dirty="0">
                <a:latin typeface="+mj-ea"/>
                <a:ea typeface="隶书" panose="02010509060101010101" pitchFamily="49" charset="-122"/>
                <a:cs typeface="+mj-cs"/>
              </a:rPr>
              <a:t>网页操作</a:t>
            </a:r>
            <a:endParaRPr lang="zh-CN" altLang="en-US" sz="4800" kern="1200" dirty="0">
              <a:latin typeface="+mj-ea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>
          <a:xfrm>
            <a:off x="827088" y="1139825"/>
            <a:ext cx="7559675" cy="5645150"/>
          </a:xfrm>
        </p:spPr>
        <p:txBody>
          <a:bodyPr vert="horz" wrap="square" lIns="91440" tIns="45720" rIns="91440" bIns="45720" anchor="t" anchorCtr="0"/>
          <a:p>
            <a:pPr marL="0" defTabSz="514350">
              <a:lnSpc>
                <a:spcPct val="150000"/>
              </a:lnSpc>
              <a:spcBef>
                <a:spcPct val="0"/>
              </a:spcBef>
              <a:buSzPct val="50000"/>
            </a:pPr>
            <a:r>
              <a:rPr lang="zh-CN" altLang="zh-CN" sz="2000" b="1" kern="1200" dirty="0">
                <a:latin typeface="Arial Unicode MS" pitchFamily="34" charset="-122"/>
                <a:ea typeface="+mj-ea"/>
                <a:cs typeface="+mn-cs"/>
              </a:rPr>
              <a:t>send_keys</a:t>
            </a:r>
            <a:r>
              <a:rPr lang="en-US" altLang="zh-CN" sz="2000" b="1" kern="1200" dirty="0">
                <a:latin typeface="Arial Unicode MS" pitchFamily="34" charset="-122"/>
                <a:ea typeface="+mj-ea"/>
                <a:cs typeface="+mn-cs"/>
              </a:rPr>
              <a:t>()</a:t>
            </a:r>
            <a:r>
              <a:rPr lang="zh-CN" altLang="en-US" sz="2000" b="1" kern="1200" dirty="0">
                <a:latin typeface="Arial Unicode MS" pitchFamily="34" charset="-122"/>
                <a:ea typeface="+mj-ea"/>
                <a:cs typeface="+mn-cs"/>
              </a:rPr>
              <a:t>：</a:t>
            </a:r>
            <a:r>
              <a:rPr lang="zh-CN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输入一些文本到一个文本区域</a:t>
            </a:r>
            <a:endParaRPr lang="en-US" altLang="zh-CN" sz="20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defTabSz="514350">
              <a:lnSpc>
                <a:spcPct val="150000"/>
              </a:lnSpc>
              <a:spcBef>
                <a:spcPct val="0"/>
              </a:spcBef>
              <a:buSzPct val="50000"/>
            </a:pPr>
            <a:r>
              <a:rPr lang="en-US" altLang="zh-CN" sz="2000" kern="1200" dirty="0">
                <a:latin typeface="+mj-ea"/>
                <a:ea typeface="+mj-ea"/>
                <a:cs typeface="+mn-cs"/>
              </a:rPr>
              <a:t>c</a:t>
            </a:r>
            <a:r>
              <a:rPr lang="zh-CN" altLang="zh-CN" sz="2000" kern="1200" dirty="0">
                <a:latin typeface="+mj-ea"/>
                <a:ea typeface="+mj-ea"/>
                <a:cs typeface="+mn-cs"/>
              </a:rPr>
              <a:t>lear</a:t>
            </a:r>
            <a:r>
              <a:rPr lang="en-US" altLang="zh-CN" sz="2000" kern="1200" dirty="0">
                <a:latin typeface="+mj-ea"/>
                <a:ea typeface="+mj-ea"/>
                <a:cs typeface="+mn-cs"/>
              </a:rPr>
              <a:t>()</a:t>
            </a:r>
            <a:r>
              <a:rPr lang="zh-CN" altLang="en-US" sz="2000" kern="1200" dirty="0">
                <a:latin typeface="+mj-ea"/>
                <a:ea typeface="+mj-ea"/>
                <a:cs typeface="+mn-cs"/>
              </a:rPr>
              <a:t>：</a:t>
            </a:r>
            <a:r>
              <a:rPr lang="zh-CN" altLang="zh-CN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清除文本框或者文本域的内容 </a:t>
            </a:r>
            <a:endParaRPr lang="en-US" altLang="zh-CN" sz="20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defTabSz="514350">
              <a:lnSpc>
                <a:spcPct val="150000"/>
              </a:lnSpc>
              <a:spcBef>
                <a:spcPct val="0"/>
              </a:spcBef>
              <a:buSzPct val="50000"/>
            </a:pPr>
            <a:r>
              <a:rPr lang="en-US" altLang="en-US" sz="2000" b="1" kern="1200" dirty="0">
                <a:latin typeface="Arial Unicode MS" pitchFamily="34" charset="-122"/>
                <a:ea typeface="+mj-ea"/>
                <a:cs typeface="+mn-cs"/>
              </a:rPr>
              <a:t>click()</a:t>
            </a:r>
            <a:r>
              <a:rPr lang="zh-CN" altLang="en-US" sz="2000" b="1" kern="1200" dirty="0">
                <a:latin typeface="Arial Unicode MS" pitchFamily="34" charset="-122"/>
                <a:ea typeface="+mj-ea"/>
                <a:cs typeface="+mn-cs"/>
              </a:rPr>
              <a:t> ：</a:t>
            </a:r>
            <a:r>
              <a:rPr lang="zh-CN" altLang="en-US" sz="2000" kern="1200" dirty="0">
                <a:solidFill>
                  <a:schemeClr val="tx1"/>
                </a:solidFill>
                <a:latin typeface="Arial Unicode MS" pitchFamily="34" charset="-122"/>
                <a:ea typeface="+mj-ea"/>
                <a:cs typeface="+mn-cs"/>
              </a:rPr>
              <a:t>单击</a:t>
            </a:r>
            <a:endParaRPr lang="en-US" altLang="en-US" sz="2000" kern="1200" dirty="0">
              <a:solidFill>
                <a:schemeClr val="tx1"/>
              </a:solidFill>
              <a:latin typeface="Arial Unicode MS" pitchFamily="34" charset="-122"/>
              <a:ea typeface="+mj-ea"/>
              <a:cs typeface="+mn-cs"/>
            </a:endParaRPr>
          </a:p>
          <a:p>
            <a:pPr marL="0" defTabSz="514350">
              <a:lnSpc>
                <a:spcPct val="150000"/>
              </a:lnSpc>
              <a:spcBef>
                <a:spcPct val="0"/>
              </a:spcBef>
              <a:buSzPct val="50000"/>
            </a:pPr>
            <a:r>
              <a:rPr lang="en-US" altLang="zh-CN" sz="2000" kern="1200" dirty="0">
                <a:latin typeface="+mj-ea"/>
                <a:ea typeface="+mj-ea"/>
                <a:cs typeface="+mn-cs"/>
              </a:rPr>
              <a:t>close</a:t>
            </a:r>
            <a:r>
              <a:rPr lang="zh-CN" altLang="en-US" sz="2000" kern="1200" dirty="0">
                <a:latin typeface="+mj-ea"/>
                <a:ea typeface="+mj-ea"/>
                <a:cs typeface="+mn-cs"/>
              </a:rPr>
              <a:t>（）</a:t>
            </a:r>
            <a:r>
              <a:rPr lang="zh-CN" altLang="en-US" sz="2000" kern="1200" dirty="0">
                <a:solidFill>
                  <a:schemeClr val="tx1"/>
                </a:solidFill>
                <a:latin typeface="Arial Unicode MS" pitchFamily="34" charset="-122"/>
                <a:ea typeface="+mj-ea"/>
                <a:cs typeface="+mn-cs"/>
              </a:rPr>
              <a:t>：关闭窗口</a:t>
            </a:r>
            <a:endParaRPr lang="en-US" altLang="en-US" sz="2000" kern="1200" dirty="0">
              <a:solidFill>
                <a:schemeClr val="tx1"/>
              </a:solidFill>
              <a:latin typeface="Arial Unicode MS" pitchFamily="34" charset="-122"/>
              <a:ea typeface="+mj-ea"/>
              <a:cs typeface="+mn-cs"/>
            </a:endParaRPr>
          </a:p>
          <a:p>
            <a:pPr marL="0" defTabSz="514350">
              <a:lnSpc>
                <a:spcPct val="150000"/>
              </a:lnSpc>
              <a:spcBef>
                <a:spcPct val="0"/>
              </a:spcBef>
              <a:buSzPct val="50000"/>
            </a:pPr>
            <a:r>
              <a:rPr lang="en-US" altLang="zh-CN" sz="2000" kern="1200" dirty="0">
                <a:latin typeface="+mj-ea"/>
                <a:ea typeface="+mj-ea"/>
                <a:cs typeface="+mn-cs"/>
              </a:rPr>
              <a:t>switch_to_window[i], </a:t>
            </a:r>
            <a:r>
              <a:rPr lang="zh-CN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在窗口</a:t>
            </a:r>
            <a:r>
              <a:rPr lang="en-US" altLang="zh-CN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(</a:t>
            </a:r>
            <a:r>
              <a:rPr lang="en-US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window)</a:t>
            </a:r>
            <a:r>
              <a:rPr lang="zh-CN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和框架</a:t>
            </a:r>
            <a:r>
              <a:rPr lang="en-US" altLang="zh-CN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(</a:t>
            </a:r>
            <a:r>
              <a:rPr lang="en-US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frame)</a:t>
            </a:r>
            <a:r>
              <a:rPr lang="zh-CN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间移动：</a:t>
            </a:r>
            <a:endParaRPr lang="en-US" altLang="zh-CN" sz="20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defTabSz="514350">
              <a:lnSpc>
                <a:spcPct val="150000"/>
              </a:lnSpc>
              <a:spcBef>
                <a:spcPct val="0"/>
              </a:spcBef>
              <a:buSzPct val="50000"/>
            </a:pPr>
            <a:r>
              <a:rPr lang="en-US" altLang="zh-CN" sz="2000" kern="1200" dirty="0">
                <a:latin typeface="+mj-ea"/>
                <a:ea typeface="+mj-ea"/>
                <a:cs typeface="+mn-cs"/>
              </a:rPr>
              <a:t>get_cookies(): </a:t>
            </a:r>
            <a:r>
              <a:rPr lang="zh-CN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获取</a:t>
            </a:r>
            <a:r>
              <a:rPr lang="en-US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cookies</a:t>
            </a:r>
            <a:endParaRPr lang="en-US" altLang="en-US" sz="20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defTabSz="514350">
              <a:lnSpc>
                <a:spcPct val="150000"/>
              </a:lnSpc>
              <a:spcBef>
                <a:spcPct val="0"/>
              </a:spcBef>
              <a:buSzPct val="50000"/>
            </a:pPr>
            <a:r>
              <a:rPr lang="en-US" altLang="zh-CN" sz="2000" kern="1200" dirty="0">
                <a:latin typeface="+mj-ea"/>
                <a:ea typeface="+mj-ea"/>
                <a:cs typeface="+mn-cs"/>
              </a:rPr>
              <a:t>get_attribute</a:t>
            </a:r>
            <a:r>
              <a:rPr lang="zh-CN" altLang="en-US" sz="2000" kern="1200" dirty="0">
                <a:latin typeface="+mj-ea"/>
                <a:ea typeface="+mj-ea"/>
                <a:cs typeface="+mn-cs"/>
              </a:rPr>
              <a:t>（</a:t>
            </a:r>
            <a:r>
              <a:rPr lang="en-US" altLang="en-US" sz="2000" kern="1200" dirty="0">
                <a:latin typeface="+mj-ea"/>
                <a:ea typeface="+mj-ea"/>
                <a:cs typeface="+mn-cs"/>
              </a:rPr>
              <a:t>‘href’</a:t>
            </a:r>
            <a:r>
              <a:rPr lang="zh-CN" altLang="en-US" sz="2000" kern="1200" dirty="0">
                <a:latin typeface="+mj-ea"/>
                <a:ea typeface="+mj-ea"/>
                <a:cs typeface="+mn-cs"/>
              </a:rPr>
              <a:t>）</a:t>
            </a:r>
            <a:r>
              <a:rPr lang="zh-CN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：获取元素对应属性的值</a:t>
            </a:r>
            <a:endParaRPr lang="en-US" altLang="zh-CN" sz="20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defTabSz="514350">
              <a:lnSpc>
                <a:spcPct val="150000"/>
              </a:lnSpc>
              <a:spcBef>
                <a:spcPct val="0"/>
              </a:spcBef>
              <a:buSzPct val="50000"/>
            </a:pPr>
            <a:endParaRPr lang="zh-CN" altLang="en-US" sz="20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defTabSz="514350">
              <a:lnSpc>
                <a:spcPct val="150000"/>
              </a:lnSpc>
              <a:spcBef>
                <a:spcPct val="0"/>
              </a:spcBef>
              <a:buSzPct val="50000"/>
            </a:pPr>
            <a:endParaRPr lang="en-US" altLang="en-US" sz="20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defTabSz="514350">
              <a:lnSpc>
                <a:spcPct val="150000"/>
              </a:lnSpc>
              <a:spcBef>
                <a:spcPct val="0"/>
              </a:spcBef>
              <a:buSzPct val="50000"/>
            </a:pPr>
            <a:endParaRPr lang="en-US" altLang="en-US" sz="20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defTabSz="514350">
              <a:lnSpc>
                <a:spcPct val="150000"/>
              </a:lnSpc>
              <a:spcBef>
                <a:spcPct val="0"/>
              </a:spcBef>
              <a:buSzPct val="50000"/>
            </a:pPr>
            <a:endParaRPr lang="zh-CN" altLang="en-US" sz="20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4340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776288"/>
          </a:xfrm>
        </p:spPr>
        <p:txBody>
          <a:bodyPr vert="horz" wrap="square" lIns="91440" tIns="45720" rIns="91440" bIns="45720" anchor="ctr" anchorCtr="0"/>
          <a:p>
            <a:pPr defTabSz="514350" eaLnBrk="1" hangingPunct="1"/>
            <a:r>
              <a:rPr lang="zh-CN" altLang="en-US" sz="4800" kern="1200" dirty="0">
                <a:latin typeface="+mj-ea"/>
                <a:ea typeface="隶书" panose="02010509060101010101" pitchFamily="49" charset="-122"/>
                <a:cs typeface="+mj-cs"/>
              </a:rPr>
              <a:t>实例</a:t>
            </a:r>
            <a:endParaRPr lang="zh-CN" altLang="en-US" sz="4800" kern="1200" dirty="0">
              <a:latin typeface="+mj-ea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827088" y="1139825"/>
            <a:ext cx="7559675" cy="5645150"/>
          </a:xfrm>
        </p:spPr>
        <p:txBody>
          <a:bodyPr vert="horz" wrap="square" lIns="91440" tIns="45720" rIns="91440" bIns="45720" anchor="t" anchorCtr="0"/>
          <a:p>
            <a:pPr marL="0" indent="0" defTabSz="514350">
              <a:lnSpc>
                <a:spcPct val="150000"/>
              </a:lnSpc>
              <a:spcBef>
                <a:spcPct val="0"/>
              </a:spcBef>
              <a:buSzPct val="50000"/>
              <a:buFont typeface="Wingdings" panose="05000000000000000000" pitchFamily="2" charset="2"/>
              <a:buNone/>
            </a:pPr>
            <a:r>
              <a:rPr lang="zh-CN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登录学习通</a:t>
            </a:r>
            <a:endParaRPr lang="en-US" altLang="zh-CN" sz="20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lnSpc>
                <a:spcPct val="150000"/>
              </a:lnSpc>
              <a:spcBef>
                <a:spcPct val="0"/>
              </a:spcBef>
              <a:buSzPct val="50000"/>
              <a:buFont typeface="Wingdings" panose="05000000000000000000" pitchFamily="2" charset="2"/>
              <a:buNone/>
            </a:pPr>
            <a:endParaRPr lang="en-US" altLang="en-US" sz="20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zh-CN" altLang="en-US" sz="2000" kern="1200" dirty="0">
                <a:latin typeface="+mj-ea"/>
                <a:ea typeface="+mj-ea"/>
                <a:cs typeface="+mn-cs"/>
              </a:rPr>
              <a:t>（</a:t>
            </a:r>
            <a:r>
              <a:rPr lang="en-US" altLang="zh-CN" sz="2000" kern="1200" dirty="0">
                <a:latin typeface="+mj-ea"/>
                <a:ea typeface="+mj-ea"/>
                <a:cs typeface="+mn-cs"/>
              </a:rPr>
              <a:t>1</a:t>
            </a:r>
            <a:r>
              <a:rPr lang="zh-CN" altLang="en-US" sz="2000" kern="1200" dirty="0">
                <a:latin typeface="+mj-ea"/>
                <a:ea typeface="+mj-ea"/>
                <a:cs typeface="+mn-cs"/>
              </a:rPr>
              <a:t>）登录学习通</a:t>
            </a:r>
            <a:endParaRPr lang="en-US" altLang="zh-CN" sz="2000" kern="1200" dirty="0"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zh-CN" altLang="en-US" sz="2000" kern="1200" dirty="0">
                <a:latin typeface="+mj-ea"/>
                <a:ea typeface="+mj-ea"/>
                <a:cs typeface="+mn-cs"/>
              </a:rPr>
              <a:t>（</a:t>
            </a:r>
            <a:r>
              <a:rPr lang="en-US" altLang="zh-CN" sz="2000" kern="1200" dirty="0">
                <a:latin typeface="+mj-ea"/>
                <a:ea typeface="+mj-ea"/>
                <a:cs typeface="+mn-cs"/>
              </a:rPr>
              <a:t>2</a:t>
            </a:r>
            <a:r>
              <a:rPr lang="zh-CN" altLang="en-US" sz="2000" kern="1200" dirty="0">
                <a:latin typeface="+mj-ea"/>
                <a:ea typeface="+mj-ea"/>
                <a:cs typeface="+mn-cs"/>
              </a:rPr>
              <a:t>）获取数据采集课程的资料</a:t>
            </a:r>
            <a:endParaRPr lang="en-US" altLang="zh-CN" sz="2000" kern="1200" dirty="0"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endParaRPr lang="en-US" altLang="en-US" sz="20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zh-CN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登录网址：</a:t>
            </a:r>
            <a:r>
              <a:rPr lang="en-US" altLang="zh-CN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http://passport2.chaoxing.com/login</a:t>
            </a:r>
            <a:endParaRPr lang="en-US" altLang="zh-CN" sz="20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en-US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	</a:t>
            </a:r>
            <a:endParaRPr lang="zh-CN" altLang="en-US" sz="20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6388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jY1NDRiOTBhYjBlNzEzNzkzZGU3ZjI4NjZkODA4NjkifQ=="/>
</p:tagLst>
</file>

<file path=ppt/theme/theme1.xml><?xml version="1.0" encoding="utf-8"?>
<a:theme xmlns:a="http://schemas.openxmlformats.org/drawingml/2006/main" name="A000120140530A99PPBG">
  <a:themeElements>
    <a:clrScheme name="自定义 769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5D76BA"/>
      </a:accent4>
      <a:accent5>
        <a:srgbClr val="3DBFD1"/>
      </a:accent5>
      <a:accent6>
        <a:srgbClr val="FFC000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A000120151104A05PPBG</Template>
  <TotalTime>0</TotalTime>
  <Words>1203</Words>
  <Application>WPS 演示</Application>
  <PresentationFormat>全屏显示(4:3)</PresentationFormat>
  <Paragraphs>105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Comic Sans MS</vt:lpstr>
      <vt:lpstr>微软雅黑</vt:lpstr>
      <vt:lpstr>幼圆</vt:lpstr>
      <vt:lpstr>隶书</vt:lpstr>
      <vt:lpstr>Arial Unicode MS</vt:lpstr>
      <vt:lpstr>Calibri</vt:lpstr>
      <vt:lpstr>Arial Unicode MS</vt:lpstr>
      <vt:lpstr>Broadway</vt:lpstr>
      <vt:lpstr>A000120140530A99PPBG</vt:lpstr>
      <vt:lpstr>Selenium与网页操控</vt:lpstr>
      <vt:lpstr>问题引入</vt:lpstr>
      <vt:lpstr>Selenium</vt:lpstr>
      <vt:lpstr>安装Selenium</vt:lpstr>
      <vt:lpstr>验证并使用Selenium</vt:lpstr>
      <vt:lpstr>网页元素定位</vt:lpstr>
      <vt:lpstr>网页操作</vt:lpstr>
      <vt:lpstr>实例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COMP4011 Lecture 01</dc:title>
  <dc:creator>张宏溢</dc:creator>
  <cp:lastModifiedBy>小肥肥</cp:lastModifiedBy>
  <cp:revision>676</cp:revision>
  <dcterms:created xsi:type="dcterms:W3CDTF">2004-02-23T14:38:00Z</dcterms:created>
  <dcterms:modified xsi:type="dcterms:W3CDTF">2024-11-11T08:10:04Z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6EC3D5C55D634C809A872F8AE9B3C4B0_13</vt:lpwstr>
  </property>
  <property fmtid="{D5CDD505-2E9C-101B-9397-08002B2CF9AE}" pid="3" name="KSOProductBuildVer">
    <vt:lpwstr>2052-12.1.0.16417</vt:lpwstr>
  </property>
</Properties>
</file>