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5" r:id="rId5"/>
    <p:sldId id="427" r:id="rId6"/>
    <p:sldId id="429" r:id="rId7"/>
    <p:sldId id="428" r:id="rId8"/>
    <p:sldId id="430" r:id="rId9"/>
    <p:sldId id="283" r:id="rId10"/>
    <p:sldId id="410" r:id="rId11"/>
  </p:sldIdLst>
  <p:sldSz cx="9144000" cy="6858000" type="screen4x3"/>
  <p:notesSz cx="6858000" cy="9144000"/>
  <p:custDataLst>
    <p:tags r:id="rId1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00FF"/>
    <a:srgbClr val="322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463"/>
  </p:normalViewPr>
  <p:slideViewPr>
    <p:cSldViewPr showGuide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FA1DE4-3A1C-42C9-8304-7EBB51C5704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</a:rPr>
            </a:fld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Rot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9"/>
          <p:cNvGrpSpPr/>
          <p:nvPr/>
        </p:nvGrpSpPr>
        <p:grpSpPr>
          <a:xfrm>
            <a:off x="211138" y="242888"/>
            <a:ext cx="8747125" cy="6380162"/>
            <a:chOff x="281032" y="243070"/>
            <a:chExt cx="11664041" cy="6380197"/>
          </a:xfrm>
        </p:grpSpPr>
        <p:sp>
          <p:nvSpPr>
            <p:cNvPr id="14" name="任意多边形 13"/>
            <p:cNvSpPr/>
            <p:nvPr/>
          </p:nvSpPr>
          <p:spPr>
            <a:xfrm>
              <a:off x="281032" y="243070"/>
              <a:ext cx="9125894" cy="5889657"/>
            </a:xfrm>
            <a:custGeom>
              <a:avLst/>
              <a:gdLst>
                <a:gd name="connsiteX0" fmla="*/ 0 w 9125961"/>
                <a:gd name="connsiteY0" fmla="*/ 0 h 5890171"/>
                <a:gd name="connsiteX1" fmla="*/ 9125961 w 9125961"/>
                <a:gd name="connsiteY1" fmla="*/ 0 h 5890171"/>
                <a:gd name="connsiteX2" fmla="*/ 3055475 w 9125961"/>
                <a:gd name="connsiteY2" fmla="*/ 5890171 h 5890171"/>
                <a:gd name="connsiteX3" fmla="*/ 0 w 9125961"/>
                <a:gd name="connsiteY3" fmla="*/ 2834696 h 589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25961" h="5890171">
                  <a:moveTo>
                    <a:pt x="0" y="0"/>
                  </a:moveTo>
                  <a:lnTo>
                    <a:pt x="9125961" y="0"/>
                  </a:lnTo>
                  <a:lnTo>
                    <a:pt x="3055475" y="5890171"/>
                  </a:lnTo>
                  <a:lnTo>
                    <a:pt x="0" y="2834696"/>
                  </a:lnTo>
                  <a:close/>
                </a:path>
              </a:pathLst>
            </a:custGeom>
            <a:solidFill>
              <a:srgbClr val="E0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 flipH="1" flipV="1">
              <a:off x="3335698" y="243070"/>
              <a:ext cx="8609375" cy="6380197"/>
            </a:xfrm>
            <a:custGeom>
              <a:avLst/>
              <a:gdLst>
                <a:gd name="connsiteX0" fmla="*/ 2550447 w 8608682"/>
                <a:gd name="connsiteY0" fmla="*/ 6380197 h 6380197"/>
                <a:gd name="connsiteX1" fmla="*/ 0 w 8608682"/>
                <a:gd name="connsiteY1" fmla="*/ 6380197 h 6380197"/>
                <a:gd name="connsiteX2" fmla="*/ 0 w 8608682"/>
                <a:gd name="connsiteY2" fmla="*/ 0 h 6380197"/>
                <a:gd name="connsiteX3" fmla="*/ 8106769 w 8608682"/>
                <a:gd name="connsiteY3" fmla="*/ 0 h 6380197"/>
                <a:gd name="connsiteX4" fmla="*/ 8608682 w 8608682"/>
                <a:gd name="connsiteY4" fmla="*/ 501914 h 6380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8682" h="6380197">
                  <a:moveTo>
                    <a:pt x="2550447" y="6380197"/>
                  </a:moveTo>
                  <a:lnTo>
                    <a:pt x="0" y="6380197"/>
                  </a:lnTo>
                  <a:lnTo>
                    <a:pt x="0" y="0"/>
                  </a:lnTo>
                  <a:lnTo>
                    <a:pt x="8106769" y="0"/>
                  </a:lnTo>
                  <a:lnTo>
                    <a:pt x="8608682" y="50191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6" name="直角三角形 15"/>
          <p:cNvSpPr/>
          <p:nvPr/>
        </p:nvSpPr>
        <p:spPr>
          <a:xfrm>
            <a:off x="0" y="3133725"/>
            <a:ext cx="2795588" cy="3727450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211138" y="3073400"/>
            <a:ext cx="2654300" cy="3538538"/>
          </a:xfrm>
          <a:custGeom>
            <a:avLst/>
            <a:gdLst>
              <a:gd name="connsiteX0" fmla="*/ 0 w 3538728"/>
              <a:gd name="connsiteY0" fmla="*/ 0 h 3538728"/>
              <a:gd name="connsiteX1" fmla="*/ 3538728 w 3538728"/>
              <a:gd name="connsiteY1" fmla="*/ 3538728 h 3538728"/>
              <a:gd name="connsiteX2" fmla="*/ 3405621 w 3538728"/>
              <a:gd name="connsiteY2" fmla="*/ 3538728 h 3538728"/>
              <a:gd name="connsiteX3" fmla="*/ 0 w 3538728"/>
              <a:gd name="connsiteY3" fmla="*/ 133107 h 353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8728" h="3538728">
                <a:moveTo>
                  <a:pt x="0" y="0"/>
                </a:moveTo>
                <a:lnTo>
                  <a:pt x="3538728" y="3538728"/>
                </a:lnTo>
                <a:lnTo>
                  <a:pt x="3405621" y="3538728"/>
                </a:lnTo>
                <a:lnTo>
                  <a:pt x="0" y="13310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501900" y="3287713"/>
            <a:ext cx="58801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45088" y="3916363"/>
            <a:ext cx="32432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角三角形 23"/>
          <p:cNvSpPr/>
          <p:nvPr/>
        </p:nvSpPr>
        <p:spPr>
          <a:xfrm rot="18914386">
            <a:off x="7191375" y="-652462"/>
            <a:ext cx="1296988" cy="1296988"/>
          </a:xfrm>
          <a:prstGeom prst="rt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 rot="18914386">
            <a:off x="7454900" y="146050"/>
            <a:ext cx="769938" cy="769938"/>
          </a:xfrm>
          <a:custGeom>
            <a:avLst/>
            <a:gdLst>
              <a:gd name="connsiteX0" fmla="*/ 0 w 1296133"/>
              <a:gd name="connsiteY0" fmla="*/ 0 h 1296133"/>
              <a:gd name="connsiteX1" fmla="*/ 63602 w 1296133"/>
              <a:gd name="connsiteY1" fmla="*/ 63602 h 1296133"/>
              <a:gd name="connsiteX2" fmla="*/ 63602 w 1296133"/>
              <a:gd name="connsiteY2" fmla="*/ 1231995 h 1296133"/>
              <a:gd name="connsiteX3" fmla="*/ 1231995 w 1296133"/>
              <a:gd name="connsiteY3" fmla="*/ 1231995 h 1296133"/>
              <a:gd name="connsiteX4" fmla="*/ 1296133 w 1296133"/>
              <a:gd name="connsiteY4" fmla="*/ 1296133 h 1296133"/>
              <a:gd name="connsiteX5" fmla="*/ 0 w 1296133"/>
              <a:gd name="connsiteY5" fmla="*/ 1296133 h 129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133" h="1296133">
                <a:moveTo>
                  <a:pt x="0" y="0"/>
                </a:moveTo>
                <a:lnTo>
                  <a:pt x="63602" y="63602"/>
                </a:lnTo>
                <a:lnTo>
                  <a:pt x="63602" y="1231995"/>
                </a:lnTo>
                <a:lnTo>
                  <a:pt x="1231995" y="1231995"/>
                </a:lnTo>
                <a:lnTo>
                  <a:pt x="1296133" y="1296133"/>
                </a:lnTo>
                <a:lnTo>
                  <a:pt x="0" y="129613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5144447" y="3399365"/>
            <a:ext cx="3235388" cy="411460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b="0">
                <a:solidFill>
                  <a:schemeClr val="tx1">
                    <a:lumMod val="50000"/>
                  </a:schemeClr>
                </a:solidFill>
                <a:effectLst/>
                <a:latin typeface="+mn-ea"/>
                <a:ea typeface="+mn-ea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 smtClean="0"/>
          </a:p>
        </p:txBody>
      </p:sp>
      <p:sp>
        <p:nvSpPr>
          <p:cNvPr id="7" name="KSO_CT1"/>
          <p:cNvSpPr>
            <a:spLocks noGrp="1"/>
          </p:cNvSpPr>
          <p:nvPr>
            <p:ph type="title"/>
          </p:nvPr>
        </p:nvSpPr>
        <p:spPr>
          <a:xfrm>
            <a:off x="2502294" y="2324100"/>
            <a:ext cx="5877541" cy="966758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defRPr sz="3200" b="1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6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4CCD5F-9B48-4AD4-AEC0-B67D5A0AEFE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9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3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3733800"/>
            <a:ext cx="7696200" cy="175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8650" y="86920"/>
            <a:ext cx="8139644" cy="79601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574008" y="2108203"/>
            <a:ext cx="5995988" cy="1235075"/>
          </a:xfrm>
        </p:spPr>
        <p:txBody>
          <a:bodyPr anchor="b">
            <a:normAutofit/>
          </a:bodyPr>
          <a:lstStyle>
            <a:lvl1pPr algn="ctr">
              <a:defRPr sz="2025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038171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3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1" y="1244603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8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8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5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E393DE-0010-49AA-B843-D600A41F9FE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4" y="533402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2"/>
            <a:ext cx="4629150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5"/>
            </a:lvl2pPr>
            <a:lvl3pPr>
              <a:defRPr sz="900"/>
            </a:lvl3pPr>
            <a:lvl4pPr>
              <a:defRPr sz="790"/>
            </a:lvl4pPr>
            <a:lvl5pPr>
              <a:defRPr sz="79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4" y="2133602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30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单击图标添加图片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7"/>
          <p:cNvGrpSpPr/>
          <p:nvPr/>
        </p:nvGrpSpPr>
        <p:grpSpPr>
          <a:xfrm>
            <a:off x="0" y="209550"/>
            <a:ext cx="555625" cy="512763"/>
            <a:chOff x="0" y="192024"/>
            <a:chExt cx="740664" cy="512064"/>
          </a:xfrm>
        </p:grpSpPr>
        <p:sp>
          <p:nvSpPr>
            <p:cNvPr id="19" name="矩形 18"/>
            <p:cNvSpPr/>
            <p:nvPr/>
          </p:nvSpPr>
          <p:spPr>
            <a:xfrm>
              <a:off x="0" y="192024"/>
              <a:ext cx="575602" cy="51206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0622" y="192024"/>
              <a:ext cx="110042" cy="5120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7" name="组合 6"/>
          <p:cNvGrpSpPr/>
          <p:nvPr/>
        </p:nvGrpSpPr>
        <p:grpSpPr>
          <a:xfrm>
            <a:off x="0" y="4394200"/>
            <a:ext cx="1865313" cy="2466975"/>
            <a:chOff x="0" y="3072964"/>
            <a:chExt cx="3819760" cy="3787467"/>
          </a:xfrm>
        </p:grpSpPr>
        <p:sp>
          <p:nvSpPr>
            <p:cNvPr id="22" name="直角三角形 21"/>
            <p:cNvSpPr/>
            <p:nvPr/>
          </p:nvSpPr>
          <p:spPr>
            <a:xfrm>
              <a:off x="0" y="3133896"/>
              <a:ext cx="3725484" cy="3726535"/>
            </a:xfrm>
            <a:prstGeom prst="rt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79574" y="3072964"/>
              <a:ext cx="3540186" cy="3538869"/>
            </a:xfrm>
            <a:custGeom>
              <a:avLst/>
              <a:gdLst>
                <a:gd name="connsiteX0" fmla="*/ 0 w 3538728"/>
                <a:gd name="connsiteY0" fmla="*/ 0 h 3538728"/>
                <a:gd name="connsiteX1" fmla="*/ 3538728 w 3538728"/>
                <a:gd name="connsiteY1" fmla="*/ 3538728 h 3538728"/>
                <a:gd name="connsiteX2" fmla="*/ 3405621 w 3538728"/>
                <a:gd name="connsiteY2" fmla="*/ 3538728 h 3538728"/>
                <a:gd name="connsiteX3" fmla="*/ 0 w 3538728"/>
                <a:gd name="connsiteY3" fmla="*/ 133107 h 3538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8728" h="3538728">
                  <a:moveTo>
                    <a:pt x="0" y="0"/>
                  </a:moveTo>
                  <a:lnTo>
                    <a:pt x="3538728" y="3538728"/>
                  </a:lnTo>
                  <a:lnTo>
                    <a:pt x="3405621" y="3538728"/>
                  </a:lnTo>
                  <a:lnTo>
                    <a:pt x="0" y="1331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198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198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198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949596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7F7377-4C01-4D50-B42A-3498C29BB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949596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949596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KSO_BC1"/>
          <p:cNvSpPr>
            <a:spLocks noGrp="1"/>
          </p:cNvSpPr>
          <p:nvPr>
            <p:ph type="body" idx="1"/>
          </p:nvPr>
        </p:nvSpPr>
        <p:spPr>
          <a:xfrm>
            <a:off x="628650" y="1133475"/>
            <a:ext cx="8139113" cy="5254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1032" name="KSO_BT1"/>
          <p:cNvSpPr>
            <a:spLocks noGrp="1"/>
          </p:cNvSpPr>
          <p:nvPr>
            <p:ph type="title"/>
          </p:nvPr>
        </p:nvSpPr>
        <p:spPr>
          <a:xfrm>
            <a:off x="628650" y="125413"/>
            <a:ext cx="7783513" cy="7953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ea"/>
          <a:ea typeface="+mj-ea"/>
          <a:cs typeface="+mj-cs"/>
        </a:defRPr>
      </a:lvl1pPr>
      <a:lvl2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51435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51435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271780" indent="-271780" algn="just" defTabSz="514350" rtl="0" eaLnBrk="0" fontAlgn="base" hangingPunct="0">
        <a:lnSpc>
          <a:spcPct val="110000"/>
        </a:lnSpc>
        <a:spcBef>
          <a:spcPts val="9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u"/>
        <a:defRPr lang="zh-CN" altLang="en-US" sz="2400" kern="1200" dirty="0">
          <a:solidFill>
            <a:schemeClr val="accent1"/>
          </a:solidFill>
          <a:latin typeface="+mj-ea"/>
          <a:ea typeface="+mj-ea"/>
          <a:cs typeface="+mn-cs"/>
        </a:defRPr>
      </a:lvl1pPr>
      <a:lvl2pPr marL="271780" indent="-271780" algn="just" defTabSz="514350" rtl="0" eaLnBrk="0" fontAlgn="base" hangingPunct="0">
        <a:lnSpc>
          <a:spcPct val="120000"/>
        </a:lnSpc>
        <a:spcBef>
          <a:spcPct val="0"/>
        </a:spcBef>
        <a:spcAft>
          <a:spcPts val="900"/>
        </a:spcAft>
        <a:buClr>
          <a:srgbClr val="7AD0EB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64325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905" algn="l" defTabSz="514350" rtl="0" eaLnBrk="0" fontAlgn="base" hangingPunct="0">
        <a:lnSpc>
          <a:spcPct val="90000"/>
        </a:lnSpc>
        <a:spcBef>
          <a:spcPts val="275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2324100"/>
            <a:ext cx="5878513" cy="966788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0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数据采集技术</a:t>
            </a:r>
            <a:endParaRPr kumimoji="0" lang="en-US" altLang="zh-CN" sz="5400" b="1" i="0" u="none" strike="noStrike" kern="10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问题引入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755650" y="1125538"/>
            <a:ext cx="8228013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运行爬虫抓取某些网站的时候，经常会碰到需要登陆验证（输入账号、密码）之后才能获取数据的情况。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如何爬取这样的网站信息？</a:t>
            </a: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打开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网页后模拟登录，实质是在客户端生成了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里保存了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SessionID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其实就是一些数据信息，类型为“小型文本文件”，存储于电脑上的文本文件中。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基础知识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39750" y="124142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latinLnBrk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登录后的后续请求都会携带生成的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发送给服务器，服务器会根据该信息判断出对应的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SessionID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，从而判断当前用户是否已经登录。当然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，这些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是服务器创建后返回给游览器的。游览器只进行了保存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latinLnBrk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latinLnBrk="0">
              <a:lnSpc>
                <a:spcPct val="15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	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因此，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就是一些数据，用于存储服务器返回给客服端的信息，客户端进行保存。在下一次访问该网站时，客户端会将保存的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一同发给服务器，服务器再利用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进行一些操作。利用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我们就可以实现自动登录，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保存浏览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历史，身份验证等功能。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基本思路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分析登录时向目标网址提交了哪些信息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Requests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库的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POST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方法进行表单提交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预备知识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Requests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库的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POST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方法：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import requests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params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={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‘key1’ : ’value1’,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‘key2’ : ‘value2’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}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	r=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requests.post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url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, data=</a:t>
            </a:r>
            <a:r>
              <a:rPr kumimoji="0" lang="en-US" altLang="zh-C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params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GET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：获取资源，通常用于读取数据，通过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URL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中的查询字符串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传递，直接拿走所有资源，先取后选。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POST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：提交数据，通常用于创建或更新资源，通过请求体中的表单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数据传递，如登录、注册操作，先选后取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zh-CN" altLang="en-US" kern="1200" dirty="0">
                <a:latin typeface="+mj-ea"/>
                <a:ea typeface="+mj-ea"/>
                <a:cs typeface="+mj-cs"/>
              </a:rPr>
              <a:t>会话对象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requests.Session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requests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库的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对象能够跨请求保持某些参数，当使用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成功登录了某个网站，则在再次使用该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对象请求该网站的其他网页都会默认使用该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session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之前使用的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cookie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等参数。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在保持登陆状态时运用的最多，在某些网站抓取，或者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app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抓取时，有的要强制登陆，有的不登陆返回的数据就是假的或者说是不完整的数据，那我们不可能去做到每一次请求都要去登陆一下，怎么办，就需要用到保持会话的功能了，我们可以只登陆一次，然后保持这种状态去做其他的或者更多的请求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776288"/>
          </a:xfrm>
          <a:ln/>
        </p:spPr>
        <p:txBody>
          <a:bodyPr vert="horz" wrap="square" lIns="91440" tIns="45720" rIns="91440" bIns="45720" anchor="ctr" anchorCtr="0"/>
          <a:p>
            <a:pPr defTabSz="514350" eaLnBrk="1" hangingPunct="1"/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登录</a:t>
            </a:r>
            <a:r>
              <a:rPr lang="en-US" altLang="zh-CN" sz="4800" kern="1200" dirty="0">
                <a:latin typeface="+mj-ea"/>
                <a:ea typeface="隶书" panose="02010509060101010101" pitchFamily="49" charset="-122"/>
                <a:cs typeface="+mj-cs"/>
              </a:rPr>
              <a:t>CC</a:t>
            </a:r>
            <a:r>
              <a:rPr lang="zh-CN" altLang="en-US" sz="4800" kern="1200" dirty="0">
                <a:latin typeface="+mj-ea"/>
                <a:ea typeface="隶书" panose="02010509060101010101" pitchFamily="49" charset="-122"/>
                <a:cs typeface="+mj-cs"/>
              </a:rPr>
              <a:t>网</a:t>
            </a:r>
            <a:endParaRPr lang="zh-CN" altLang="en-US" sz="4800" kern="1200" dirty="0">
              <a:latin typeface="+mj-ea"/>
              <a:ea typeface="隶书" panose="02010509060101010101" pitchFamily="49" charset="-122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827088" y="1139825"/>
            <a:ext cx="7777162" cy="5645150"/>
          </a:xfrm>
          <a:ln/>
        </p:spPr>
        <p:txBody>
          <a:bodyPr vert="horz" wrap="square" lIns="91440" tIns="45720" rIns="91440" bIns="45720" anchor="t" anchorCtr="0"/>
          <a:p>
            <a:pPr marL="457200" indent="-457200" defTabSz="514350">
              <a:buSzPct val="50000"/>
              <a:buFont typeface="Broadway" panose="04040905080B02020502" pitchFamily="82" charset="0"/>
              <a:buAutoNum type="arabicPeriod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分析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CC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网的登录页面，分析源码或者用开发者工具分析登录提交的目标地址和提交参数。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457200" indent="-457200" defTabSz="514350">
              <a:buSzPct val="50000"/>
              <a:buFont typeface="Broadway" panose="04040905080B02020502" pitchFamily="82" charset="0"/>
              <a:buAutoNum type="arabicPeriod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分析提交参数的来源</a:t>
            </a:r>
            <a:endParaRPr lang="en-US" altLang="zh-CN" sz="2000" kern="1200" dirty="0">
              <a:latin typeface="+mj-ea"/>
              <a:ea typeface="+mj-ea"/>
              <a:cs typeface="+mn-cs"/>
            </a:endParaRPr>
          </a:p>
          <a:p>
            <a:pPr marL="457200" indent="-457200" defTabSz="514350">
              <a:buSzPct val="50000"/>
              <a:buFont typeface="Broadway" panose="04040905080B02020502" pitchFamily="82" charset="0"/>
              <a:buAutoNum type="arabicPeriod"/>
            </a:pPr>
            <a:r>
              <a:rPr lang="zh-CN" altLang="en-US" sz="2000" kern="1200" dirty="0">
                <a:latin typeface="+mj-ea"/>
                <a:ea typeface="+mj-ea"/>
                <a:cs typeface="+mn-cs"/>
              </a:rPr>
              <a:t>利用</a:t>
            </a:r>
            <a:r>
              <a:rPr lang="en-US" altLang="zh-CN" sz="2000" kern="1200" dirty="0">
                <a:latin typeface="+mj-ea"/>
                <a:ea typeface="+mj-ea"/>
                <a:cs typeface="+mn-cs"/>
              </a:rPr>
              <a:t>requests.Session</a:t>
            </a:r>
            <a:r>
              <a:rPr lang="zh-CN" altLang="en-US" sz="2000" kern="1200" dirty="0">
                <a:latin typeface="+mj-ea"/>
                <a:ea typeface="+mj-ea"/>
                <a:cs typeface="+mn-cs"/>
              </a:rPr>
              <a:t>记录登录状态</a:t>
            </a:r>
            <a:endParaRPr lang="zh-CN" altLang="en-US" sz="2000" kern="1200" dirty="0">
              <a:latin typeface="+mj-ea"/>
              <a:ea typeface="+mj-ea"/>
              <a:cs typeface="+mn-cs"/>
            </a:endParaRPr>
          </a:p>
          <a:p>
            <a:pPr marL="457200" indent="-457200" defTabSz="514350">
              <a:buSzPct val="50000"/>
              <a:buFont typeface="Broadway" panose="04040905080B02020502" pitchFamily="82" charset="0"/>
              <a:buAutoNum type="arabicPeriod"/>
            </a:pPr>
            <a:endParaRPr lang="en-US" altLang="zh-CN" sz="2000" b="1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L="457200" indent="-457200" defTabSz="514350">
              <a:buSzPct val="50000"/>
              <a:buFont typeface="Broadway" panose="04040905080B02020502" pitchFamily="82" charset="0"/>
              <a:buAutoNum type="arabicPeriod"/>
            </a:pPr>
            <a:endParaRPr lang="en-US" altLang="zh-CN" sz="2000" kern="120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28650" y="87313"/>
            <a:ext cx="8139113" cy="795337"/>
          </a:xfrm>
          <a:ln/>
        </p:spPr>
        <p:txBody>
          <a:bodyPr vert="horz" wrap="square" lIns="91440" tIns="45720" rIns="91440" bIns="45720" anchor="ctr" anchorCtr="0"/>
          <a:p>
            <a:pPr defTabSz="514350"/>
            <a:r>
              <a:rPr lang="en-US" altLang="zh-CN" kern="1200" dirty="0">
                <a:latin typeface="+mj-ea"/>
                <a:ea typeface="+mj-ea"/>
                <a:cs typeface="+mj-cs"/>
              </a:rPr>
              <a:t>headers</a:t>
            </a:r>
            <a:endParaRPr lang="zh-CN" altLang="en-US" kern="1200" dirty="0">
              <a:latin typeface="+mj-ea"/>
              <a:ea typeface="+mj-ea"/>
              <a:cs typeface="+mj-cs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042988" y="1196975"/>
            <a:ext cx="7724775" cy="5191125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对有些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header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要特别留意，服务器会针对这些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header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做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User-Agent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有些服务器会通过该值来判断是否是浏览器发出的请求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271780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Content-Type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在使用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REST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接口时，服务器会检查该值，用来确定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HTTP Body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中的内容该怎样解析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。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常见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的取值有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5475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application/xml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XML RPC，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如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RESTful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/SOAP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调用时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5475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application/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JSON RPC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调用时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625475" marR="0" lvl="0" indent="-27178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application/x-www-form-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urlencoded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浏览器提交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Web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表单时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使用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353695" marR="0" lvl="0" indent="0" algn="just" defTabSz="514350" rtl="0" eaLnBrk="0" fontAlgn="base" latinLnBrk="0" hangingPunct="0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在使用服务器提供的 </a:t>
            </a:r>
            <a:r>
              <a:rPr kumimoji="0" lang="en-US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RESTful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SOAP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服务时， 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Content-Type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设置错误会导致服务器拒绝服务</a:t>
            </a: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949596"/>
                </a:solidFill>
              </a:rPr>
            </a:fld>
            <a:endParaRPr lang="en-US" altLang="zh-CN" sz="1200" dirty="0">
              <a:solidFill>
                <a:srgbClr val="949596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Y1NDRiOTBhYjBlNzEzNzkzZGU3ZjI4NjZkODA4NjkifQ=="/>
</p:tagLst>
</file>

<file path=ppt/theme/theme1.xml><?xml version="1.0" encoding="utf-8"?>
<a:theme xmlns:a="http://schemas.openxmlformats.org/drawingml/2006/main" name="A000120140530A99PPBG">
  <a:themeElements>
    <a:clrScheme name="自定义 769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A000120151104A05PPBG</Template>
  <TotalTime>0</TotalTime>
  <Words>1379</Words>
  <Application>WPS 演示</Application>
  <PresentationFormat>全屏显示(4:3)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Comic Sans MS</vt:lpstr>
      <vt:lpstr>微软雅黑</vt:lpstr>
      <vt:lpstr>幼圆</vt:lpstr>
      <vt:lpstr>Calibri</vt:lpstr>
      <vt:lpstr>Times New Roman</vt:lpstr>
      <vt:lpstr>隶书</vt:lpstr>
      <vt:lpstr>Broadway</vt:lpstr>
      <vt:lpstr>Arial Unicode MS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小肥肥</cp:lastModifiedBy>
  <cp:revision>638</cp:revision>
  <dcterms:created xsi:type="dcterms:W3CDTF">2004-02-23T14:38:54Z</dcterms:created>
  <dcterms:modified xsi:type="dcterms:W3CDTF">2024-11-20T11:14:08Z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FD8557494D324EA591A95CEBC0A77673_12</vt:lpwstr>
  </property>
  <property fmtid="{D5CDD505-2E9C-101B-9397-08002B2CF9AE}" pid="3" name="KSOProductBuildVer">
    <vt:lpwstr>2052-12.1.0.16417</vt:lpwstr>
  </property>
</Properties>
</file>