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5" r:id="rId5"/>
    <p:sldId id="410" r:id="rId6"/>
    <p:sldId id="484" r:id="rId7"/>
    <p:sldId id="485" r:id="rId8"/>
    <p:sldId id="486" r:id="rId9"/>
    <p:sldId id="487" r:id="rId10"/>
    <p:sldId id="494" r:id="rId11"/>
    <p:sldId id="495" r:id="rId12"/>
    <p:sldId id="500" r:id="rId13"/>
    <p:sldId id="496" r:id="rId14"/>
    <p:sldId id="497" r:id="rId15"/>
    <p:sldId id="498" r:id="rId16"/>
    <p:sldId id="499" r:id="rId17"/>
    <p:sldId id="501" r:id="rId18"/>
    <p:sldId id="502" r:id="rId19"/>
    <p:sldId id="503" r:id="rId20"/>
    <p:sldId id="504" r:id="rId21"/>
    <p:sldId id="505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463"/>
  </p:normalViewPr>
  <p:slideViewPr>
    <p:cSldViewPr showGuides="1">
      <p:cViewPr varScale="1">
        <p:scale>
          <a:sx n="107" d="100"/>
          <a:sy n="107" d="100"/>
        </p:scale>
        <p:origin x="17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A930A3-3F00-427A-BD87-58C232FA854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5FE559-3D8A-428C-907D-EE7E59D70D2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04E8B5-D03B-42BF-AE02-C859CB5C238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87BD01-A1DC-4746-B423-1C10188D211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运行机制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848600" cy="5645150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spiders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文件夹：编写爬虫规则，实现数据爬取和清洗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：数据定义和实例化，用于寄存清洗后的数据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：执行保存数据的操作，数据对象源于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settings.py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：整个框架的配置文件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scrapy.cfg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：项目部署文件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048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3500438"/>
            <a:ext cx="3455987" cy="283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solidFill>
            <a:schemeClr val="bg2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第三步：编写第一个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spider</a:t>
            </a:r>
            <a:endParaRPr lang="en-US" altLang="zh-CN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用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cd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命令进入新建的项目对应目录后，在命令行中执行如下命令：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+mj-ea"/>
                <a:ea typeface="+mj-ea"/>
                <a:cs typeface="+mn-cs"/>
              </a:rPr>
              <a:t>	scrapy genspider  </a:t>
            </a:r>
            <a:r>
              <a:rPr lang="zh-CN" altLang="en-US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爬虫名称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sz="1800" kern="1200" dirty="0">
                <a:latin typeface="+mj-ea"/>
                <a:ea typeface="+mj-ea"/>
                <a:cs typeface="+mn-cs"/>
              </a:rPr>
              <a:t>允许爬取的域名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scrapy genspider  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baidu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 www.baidu.com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+mj-ea"/>
                <a:ea typeface="+mj-ea"/>
                <a:cs typeface="+mn-cs"/>
              </a:rPr>
              <a:t>注意，此时的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domains</a:t>
            </a:r>
            <a:r>
              <a:rPr lang="zh-CN" altLang="en-US" sz="1800" kern="1200" dirty="0">
                <a:latin typeface="+mj-ea"/>
                <a:ea typeface="+mj-ea"/>
                <a:cs typeface="+mn-cs"/>
              </a:rPr>
              <a:t>不要有协议名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分析对应目录，查看相关文件，会发现如下内容：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 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baidu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是我们定义的爬虫的名称，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start_urls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为要爬取的网站地址</a:t>
            </a: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25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3929063"/>
            <a:ext cx="4032250" cy="2236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38" y="836613"/>
            <a:ext cx="4095750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39825"/>
            <a:ext cx="7416800" cy="3044825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第三步：编写第一个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spider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除了用命令行的方式新建爬虫外，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还可以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自定义爬虫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(1)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创建一个继承自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scrapy.Spider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的类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(2)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定义一个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spider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名字，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name=“”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，在运行爬虫时用到此名字；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在一个项目中，可以定义多个爬虫，爬虫的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name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必须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唯一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(3)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allowed_domains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（可选）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允许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爬取的域名，如果请求的链接不是该域名下的，该请求会被过滤掉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4)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start_urls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列表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；定义爬虫启动时默认爬取的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列表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(4)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定义一个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Parse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方法，使用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爬取网址后得到的相应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response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作为参数。在这里解析爬取到的网页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45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4289425"/>
            <a:ext cx="4275138" cy="252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第四步：</a:t>
            </a:r>
            <a:r>
              <a:rPr lang="zh-CN" altLang="zh-CN" kern="1200" dirty="0">
                <a:latin typeface="+mj-ea"/>
                <a:ea typeface="+mj-ea"/>
                <a:cs typeface="+mn-cs"/>
                <a:sym typeface="+mn-ea"/>
              </a:rPr>
              <a:t>运行爬虫</a:t>
            </a:r>
            <a:endParaRPr lang="zh-CN" altLang="en-US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进入到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firstScrapy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目录下，在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cmd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窗口中，输入：</a:t>
            </a: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 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scrapy crawl 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baidu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 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这里的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baidu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指的是爬虫的名字，对应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name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属性</a:t>
            </a: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运行成功，可以看到抓取的数据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如果不想看到调试信息，可以在命令后加上参数：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+mj-ea"/>
                <a:ea typeface="+mj-ea"/>
                <a:cs typeface="+mn-cs"/>
              </a:rPr>
              <a:t>	scrapy crawl 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baidu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 -s LOG_ENABLED=False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+mj-ea"/>
                <a:ea typeface="+mj-ea"/>
                <a:cs typeface="+mn-cs"/>
              </a:rPr>
              <a:t>或者：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scrapy crawl </a:t>
            </a:r>
            <a:r>
              <a:rPr lang="en-US" altLang="zh-CN" sz="18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baidu</a:t>
            </a:r>
            <a:r>
              <a:rPr lang="en-US" altLang="zh-CN" sz="1800" kern="1200" dirty="0">
                <a:latin typeface="+mj-ea"/>
                <a:ea typeface="+mj-ea"/>
                <a:cs typeface="+mn-cs"/>
              </a:rPr>
              <a:t> --nolog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16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第四步：</a:t>
            </a:r>
            <a:r>
              <a:rPr lang="zh-CN" altLang="zh-CN" kern="1200" dirty="0">
                <a:latin typeface="+mj-ea"/>
                <a:ea typeface="+mj-ea"/>
                <a:cs typeface="+mn-cs"/>
                <a:sym typeface="+mn-ea"/>
              </a:rPr>
              <a:t>运行爬虫</a:t>
            </a:r>
            <a:endParaRPr lang="zh-CN" altLang="en-US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也可以在该项目目录下，新建一个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run.py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文件，在其中编写代码如下，运行该程序，即可运行爬虫：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from </a:t>
            </a:r>
            <a:r>
              <a:rPr lang="en-US" altLang="zh-CN" sz="1400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scrapy</a:t>
            </a: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import </a:t>
            </a:r>
            <a:r>
              <a:rPr lang="en-US" altLang="zh-CN" sz="1400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cmdline</a:t>
            </a:r>
            <a:endParaRPr lang="en-US" altLang="zh-CN" sz="1400" kern="120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# </a:t>
            </a:r>
            <a:r>
              <a:rPr lang="zh-CN" altLang="en-US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方式一：注意</a:t>
            </a: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execute</a:t>
            </a:r>
            <a:r>
              <a:rPr lang="zh-CN" altLang="en-US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的参数类型为一个列表</a:t>
            </a:r>
            <a:endParaRPr lang="zh-CN" altLang="en-US" sz="14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cmdline.execute </a:t>
            </a: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( 'scrapy crawl baidu --nolog'.split() )</a:t>
            </a:r>
            <a:endParaRPr lang="en-US" altLang="zh-CN" sz="14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# </a:t>
            </a:r>
            <a:r>
              <a:rPr lang="zh-CN" altLang="en-US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方式二：注意</a:t>
            </a: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execute</a:t>
            </a:r>
            <a:r>
              <a:rPr lang="zh-CN" altLang="en-US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的参数类型为一个列表</a:t>
            </a:r>
            <a:endParaRPr lang="zh-CN" altLang="en-US" sz="14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cmdline.execute </a:t>
            </a:r>
            <a:r>
              <a:rPr lang="en-US" altLang="zh-CN" sz="14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( [‘scrapy’,‘crawl’,‘baidu’] )</a:t>
            </a:r>
            <a:endParaRPr lang="en-US" altLang="zh-CN" sz="14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16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867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365625"/>
            <a:ext cx="6121400" cy="2054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基本开发流程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848600" cy="5645150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settings.py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：配置爬虫信息，如请求头、中间件和延时设置等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：定义存储数据对象，用于连接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spiders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文件夹和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pipelines.py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：数据存储，数据格式以字典形式表现，字典的键是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定义的变量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spiders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文件夹：编写爬虫规则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基本开发流程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39825"/>
            <a:ext cx="7848600" cy="56451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settings.py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指定数据入库的函数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：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ITEM_PIPELINES =</a:t>
            </a: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设置头部，假装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浏览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:  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USER_AGENT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=‘ ’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睡眠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秒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n-cs"/>
              </a:rPr>
              <a:t>：  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DOWNLOAD_DELAY=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32773" name="Rectangle 6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基本开发流程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848600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 </a:t>
            </a:r>
            <a:r>
              <a:rPr lang="zh-CN" alt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</a:t>
            </a:r>
            <a:endParaRPr lang="en-US" altLang="zh-CN" sz="2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定义爬虫的数据字段，格式为：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i="1" kern="1200" dirty="0">
                <a:solidFill>
                  <a:srgbClr val="808080"/>
                </a:solidFill>
                <a:latin typeface="宋体" panose="02010600030101010101" pitchFamily="2" charset="-122"/>
                <a:ea typeface="+mj-ea"/>
                <a:cs typeface="+mn-cs"/>
              </a:rPr>
              <a:t> 		</a:t>
            </a:r>
            <a:r>
              <a:rPr lang="en-US" altLang="zh-CN" i="1" kern="1200" dirty="0">
                <a:latin typeface="宋体" panose="02010600030101010101" pitchFamily="2" charset="-122"/>
                <a:ea typeface="+mj-ea"/>
                <a:cs typeface="+mn-cs"/>
              </a:rPr>
              <a:t>name = scrapy.Field()</a:t>
            </a:r>
            <a:endParaRPr lang="en-US" altLang="zh-CN" i="1" kern="1200" dirty="0">
              <a:latin typeface="宋体" panose="02010600030101010101" pitchFamily="2" charset="-122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i="1" kern="1200" dirty="0">
                <a:latin typeface="宋体" panose="02010600030101010101" pitchFamily="2" charset="-122"/>
                <a:ea typeface="+mj-ea"/>
                <a:cs typeface="+mn-cs"/>
              </a:rPr>
              <a:t>   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n-cs"/>
              </a:rPr>
              <a:t>	Item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n-cs"/>
              </a:rPr>
              <a:t>是将非结构化来源（通常为网页）提取成结构化的数据，是保存爬取到的数据的容器，其使用方法和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n-cs"/>
              </a:rPr>
              <a:t>Python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n-cs"/>
              </a:rPr>
              <a:t>字典类似，并且提供了额外的保护机制来避免拼写错误导致的未定义字段错误。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基本开发流程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848600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</a:t>
            </a:r>
            <a:endParaRPr lang="en-US" altLang="zh-CN" sz="2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利用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process_item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方法来定义数据存储方式，其中，数据是存储在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中定义的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对象中的，当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生成后，会被自动送到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 Pipeline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进行处理。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  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常在其中做如下操作：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987425" lvl="1" indent="-271145" defTabSz="514350">
              <a:buFont typeface="Wingdings" panose="05000000000000000000" pitchFamily="2" charset="2"/>
              <a:buChar char="l"/>
            </a:pPr>
            <a:r>
              <a:rPr lang="zh-CN" altLang="en-US" sz="1800" b="1" kern="1200" dirty="0">
                <a:latin typeface="+mn-ea"/>
                <a:ea typeface="+mn-ea"/>
                <a:cs typeface="+mn-cs"/>
              </a:rPr>
              <a:t>清理</a:t>
            </a:r>
            <a:r>
              <a:rPr lang="en-US" altLang="zh-CN" sz="1800" b="1" kern="1200" dirty="0">
                <a:latin typeface="+mn-ea"/>
                <a:ea typeface="+mn-ea"/>
                <a:cs typeface="+mn-cs"/>
              </a:rPr>
              <a:t>HTML</a:t>
            </a:r>
            <a:r>
              <a:rPr lang="zh-CN" altLang="en-US" sz="1800" b="1" kern="1200" dirty="0">
                <a:latin typeface="+mn-ea"/>
                <a:ea typeface="+mn-ea"/>
                <a:cs typeface="+mn-cs"/>
              </a:rPr>
              <a:t>数据</a:t>
            </a:r>
            <a:endParaRPr lang="en-US" altLang="zh-CN" sz="1800" b="1" kern="1200" dirty="0">
              <a:latin typeface="+mn-ea"/>
              <a:ea typeface="+mn-ea"/>
              <a:cs typeface="+mn-cs"/>
            </a:endParaRPr>
          </a:p>
          <a:p>
            <a:pPr marL="987425" lvl="1" indent="-271145" defTabSz="514350">
              <a:buFont typeface="Wingdings" panose="05000000000000000000" pitchFamily="2" charset="2"/>
              <a:buChar char="l"/>
            </a:pPr>
            <a:r>
              <a:rPr lang="en-US" altLang="zh-CN" sz="1800" b="1" kern="1200" dirty="0">
                <a:latin typeface="+mn-ea"/>
                <a:ea typeface="+mn-ea"/>
                <a:cs typeface="+mn-cs"/>
              </a:rPr>
              <a:t>	</a:t>
            </a:r>
            <a:r>
              <a:rPr lang="zh-CN" altLang="en-US" sz="1800" b="1" kern="1200" dirty="0">
                <a:latin typeface="+mn-ea"/>
                <a:ea typeface="+mn-ea"/>
                <a:cs typeface="+mn-cs"/>
              </a:rPr>
              <a:t>验证爬取数据、检查爬取字段</a:t>
            </a:r>
            <a:endParaRPr lang="en-US" altLang="zh-CN" sz="1800" b="1" kern="1200" dirty="0">
              <a:latin typeface="+mn-ea"/>
              <a:ea typeface="+mn-ea"/>
              <a:cs typeface="+mn-cs"/>
            </a:endParaRPr>
          </a:p>
          <a:p>
            <a:pPr marL="987425" lvl="1" indent="-271145" defTabSz="514350">
              <a:buFont typeface="Wingdings" panose="05000000000000000000" pitchFamily="2" charset="2"/>
              <a:buChar char="l"/>
            </a:pPr>
            <a:r>
              <a:rPr lang="en-US" altLang="zh-CN" sz="1800" b="1" kern="1200" dirty="0">
                <a:latin typeface="+mn-ea"/>
                <a:ea typeface="+mn-ea"/>
                <a:cs typeface="+mn-cs"/>
              </a:rPr>
              <a:t>	</a:t>
            </a:r>
            <a:r>
              <a:rPr lang="zh-CN" altLang="en-US" sz="1800" b="1" kern="1200" dirty="0">
                <a:latin typeface="+mn-ea"/>
                <a:ea typeface="+mn-ea"/>
                <a:cs typeface="+mn-cs"/>
              </a:rPr>
              <a:t>查重</a:t>
            </a:r>
            <a:endParaRPr lang="en-US" altLang="zh-CN" sz="1800" b="1" kern="1200" dirty="0">
              <a:latin typeface="+mn-ea"/>
              <a:ea typeface="+mn-ea"/>
              <a:cs typeface="+mn-cs"/>
            </a:endParaRPr>
          </a:p>
          <a:p>
            <a:pPr marL="987425" lvl="1" indent="-271145" defTabSz="514350">
              <a:buFont typeface="Wingdings" panose="05000000000000000000" pitchFamily="2" charset="2"/>
              <a:buChar char="l"/>
            </a:pPr>
            <a:r>
              <a:rPr lang="en-US" altLang="zh-CN" sz="1800" b="1" kern="1200" dirty="0">
                <a:latin typeface="+mn-ea"/>
                <a:ea typeface="+mn-ea"/>
                <a:cs typeface="+mn-cs"/>
              </a:rPr>
              <a:t>	</a:t>
            </a:r>
            <a:r>
              <a:rPr lang="zh-CN" altLang="en-US" sz="1800" b="1" kern="1200" dirty="0">
                <a:latin typeface="+mn-ea"/>
                <a:ea typeface="+mn-ea"/>
                <a:cs typeface="+mn-cs"/>
              </a:rPr>
              <a:t>保存数据</a:t>
            </a:r>
            <a:endParaRPr lang="en-US" altLang="zh-CN" b="1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基本开发流程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848600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spiders</a:t>
            </a:r>
            <a:r>
              <a:rPr lang="zh-CN" alt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（文件夹）：</a:t>
            </a:r>
            <a:endParaRPr lang="en-US" altLang="zh-CN" sz="2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编写爬虫规则，通常一个爬虫规则用一个文件表示，以便维护和管理。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爬虫规则以类来实现，继承父类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scrapy.Spider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。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学习任务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1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、掌握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框架的运行机制，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en-US" kern="1200" dirty="0">
                <a:latin typeface="+mj-ea"/>
                <a:ea typeface="+mj-ea"/>
                <a:cs typeface="+mn-cs"/>
              </a:rPr>
              <a:t>2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、利用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框架编写爬虫程序。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简介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爬虫框架是实现爬虫功能的一个软件结构和功能组件集合，是一个半成品，能够帮助用户实现专业网络爬虫。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是常用的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Python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编写的开源网络爬虫框架之一。它把数据爬取与数据存储进行了分工，实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了数据的分布式爬取与存储，是一个功能强大的专业爬虫框架。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利用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进行爬虫程序编写，就类似于做填空题，将不同的功能写入相应的文件中。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作用：少量的代码实现快速的爬取！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爬虫流程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pic>
        <p:nvPicPr>
          <p:cNvPr id="9219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882650"/>
            <a:ext cx="5545138" cy="3783013"/>
          </a:xfrm>
          <a:ln/>
        </p:spPr>
      </p:pic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75" y="4302125"/>
            <a:ext cx="4730750" cy="231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右箭头 7"/>
          <p:cNvSpPr/>
          <p:nvPr/>
        </p:nvSpPr>
        <p:spPr>
          <a:xfrm rot="2156046">
            <a:off x="3803650" y="4532313"/>
            <a:ext cx="576263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运行机制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0244" name="图片 23" descr="https://images2015.cnblogs.com/blog/425762/201605/425762-20160507220247421-17220963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388" y="3284538"/>
            <a:ext cx="4900612" cy="345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836613"/>
            <a:ext cx="5137150" cy="2735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 rot="2156046">
            <a:off x="3595688" y="3844925"/>
            <a:ext cx="576263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工作原理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39825"/>
            <a:ext cx="7848600" cy="56451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引擎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engine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从调度器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scheduler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中取出一个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URL，用于接下来的抓取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引擎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engine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把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URL装封成请求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(request)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传给下载器，把资源下载后封装成应答包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(response)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爬虫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spider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response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解析出实体（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item），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则交给实体管道进行进一步处理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若解析出的是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URL，则把URL交给scheduler等待抓取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2293" name="图片 23" descr="https://images2015.cnblogs.com/blog/425762/201605/425762-20160507220247421-17220963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070350"/>
            <a:ext cx="3943350" cy="2781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2294" name="矩形 1"/>
          <p:cNvSpPr/>
          <p:nvPr/>
        </p:nvSpPr>
        <p:spPr>
          <a:xfrm>
            <a:off x="5867400" y="4941888"/>
            <a:ext cx="2520950" cy="646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Comic Sans MS" panose="030F0702030302020204" pitchFamily="66" charset="0"/>
              </a:rPr>
              <a:t>各个模块相互独立，只和引擎作进行交互。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框架构成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9213" y="798513"/>
            <a:ext cx="9128125" cy="5986462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Engine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控制所有模块之间的数据流，并根据条件触发事件，是框架的核心。</a:t>
            </a: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Scheduler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对所有爬取请求进行调度管理。（</a:t>
            </a:r>
            <a:r>
              <a:rPr lang="zh-CN" altLang="en-US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无需用户修改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Downloader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根据用户请求下载网页（无需用户修改）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解析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Downloader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返回的响应，产生爬取项和额外的爬取请求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 Pipelines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以流水线方式处理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Spider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产生的爬取项。其操作可能包括：清理、检验、查重爬取项中的数据、将数据保存到数据库等。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434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188" y="3527425"/>
            <a:ext cx="5168900" cy="325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第一步，安装</a:t>
            </a:r>
            <a:endParaRPr lang="zh-CN" altLang="en-US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 install scrapy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第二步：创建一个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的项目</a:t>
            </a:r>
            <a:endParaRPr lang="zh-CN" altLang="en-US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利用命令行工具在相应的目录下执行如下命令：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	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scrapy startproject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项目名称</a:t>
            </a:r>
            <a:endParaRPr lang="zh-CN" altLang="en-US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比如：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 startproject firstScrapy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命令执行完成后，会产生一个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firstScrapy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目录，如下图所示，注意目录所在路径。</a:t>
            </a: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3860800"/>
            <a:ext cx="3455987" cy="2830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2595</Words>
  <Application>WPS 演示</Application>
  <PresentationFormat>全屏显示(4:3)</PresentationFormat>
  <Paragraphs>191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隶书</vt:lpstr>
      <vt:lpstr>+mn-ea</vt:lpstr>
      <vt:lpstr>ESRI AMFM Electric</vt:lpstr>
      <vt:lpstr>Arial Narrow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744</cp:revision>
  <dcterms:created xsi:type="dcterms:W3CDTF">2004-02-23T14:38:54Z</dcterms:created>
  <dcterms:modified xsi:type="dcterms:W3CDTF">2024-11-28T07:50:01Z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ECBA54CA43874EBA8129C03855B58E5E_13</vt:lpwstr>
  </property>
  <property fmtid="{D5CDD505-2E9C-101B-9397-08002B2CF9AE}" pid="3" name="KSOProductBuildVer">
    <vt:lpwstr>2052-12.1.0.16417</vt:lpwstr>
  </property>
</Properties>
</file>