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35" r:id="rId5"/>
    <p:sldId id="483" r:id="rId6"/>
    <p:sldId id="484" r:id="rId7"/>
    <p:sldId id="461" r:id="rId8"/>
    <p:sldId id="453" r:id="rId9"/>
    <p:sldId id="485" r:id="rId10"/>
    <p:sldId id="454" r:id="rId11"/>
    <p:sldId id="455" r:id="rId12"/>
    <p:sldId id="465" r:id="rId13"/>
    <p:sldId id="466" r:id="rId14"/>
    <p:sldId id="471" r:id="rId15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0000FF"/>
    <a:srgbClr val="32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/>
    <p:restoredTop sz="94463"/>
  </p:normalViewPr>
  <p:slideViewPr>
    <p:cSldViewPr showGuides="1"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F4397A-E861-4893-AE6B-CD2B24E0248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9"/>
          <p:cNvGrpSpPr/>
          <p:nvPr/>
        </p:nvGrpSpPr>
        <p:grpSpPr>
          <a:xfrm>
            <a:off x="211138" y="242888"/>
            <a:ext cx="8747125" cy="6380162"/>
            <a:chOff x="281032" y="243070"/>
            <a:chExt cx="11664041" cy="6380197"/>
          </a:xfrm>
        </p:grpSpPr>
        <p:sp>
          <p:nvSpPr>
            <p:cNvPr id="14" name="任意多边形 13"/>
            <p:cNvSpPr/>
            <p:nvPr/>
          </p:nvSpPr>
          <p:spPr>
            <a:xfrm>
              <a:off x="281032" y="243070"/>
              <a:ext cx="9125894" cy="5889657"/>
            </a:xfrm>
            <a:custGeom>
              <a:avLst/>
              <a:gdLst>
                <a:gd name="connsiteX0" fmla="*/ 0 w 9125961"/>
                <a:gd name="connsiteY0" fmla="*/ 0 h 5890171"/>
                <a:gd name="connsiteX1" fmla="*/ 9125961 w 9125961"/>
                <a:gd name="connsiteY1" fmla="*/ 0 h 5890171"/>
                <a:gd name="connsiteX2" fmla="*/ 3055475 w 9125961"/>
                <a:gd name="connsiteY2" fmla="*/ 5890171 h 5890171"/>
                <a:gd name="connsiteX3" fmla="*/ 0 w 9125961"/>
                <a:gd name="connsiteY3" fmla="*/ 2834696 h 589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 flipV="1">
              <a:off x="3335698" y="243070"/>
              <a:ext cx="8609375" cy="6380197"/>
            </a:xfrm>
            <a:custGeom>
              <a:avLst/>
              <a:gdLst>
                <a:gd name="connsiteX0" fmla="*/ 2550447 w 8608682"/>
                <a:gd name="connsiteY0" fmla="*/ 6380197 h 6380197"/>
                <a:gd name="connsiteX1" fmla="*/ 0 w 8608682"/>
                <a:gd name="connsiteY1" fmla="*/ 6380197 h 6380197"/>
                <a:gd name="connsiteX2" fmla="*/ 0 w 8608682"/>
                <a:gd name="connsiteY2" fmla="*/ 0 h 6380197"/>
                <a:gd name="connsiteX3" fmla="*/ 8106769 w 8608682"/>
                <a:gd name="connsiteY3" fmla="*/ 0 h 6380197"/>
                <a:gd name="connsiteX4" fmla="*/ 8608682 w 8608682"/>
                <a:gd name="connsiteY4" fmla="*/ 501914 h 63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直角三角形 15"/>
          <p:cNvSpPr/>
          <p:nvPr/>
        </p:nvSpPr>
        <p:spPr>
          <a:xfrm>
            <a:off x="0" y="3133725"/>
            <a:ext cx="2795588" cy="3727450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211138" y="3073400"/>
            <a:ext cx="2654300" cy="3538538"/>
          </a:xfrm>
          <a:custGeom>
            <a:avLst/>
            <a:gdLst>
              <a:gd name="connsiteX0" fmla="*/ 0 w 3538728"/>
              <a:gd name="connsiteY0" fmla="*/ 0 h 3538728"/>
              <a:gd name="connsiteX1" fmla="*/ 3538728 w 3538728"/>
              <a:gd name="connsiteY1" fmla="*/ 3538728 h 3538728"/>
              <a:gd name="connsiteX2" fmla="*/ 3405621 w 3538728"/>
              <a:gd name="connsiteY2" fmla="*/ 3538728 h 3538728"/>
              <a:gd name="connsiteX3" fmla="*/ 0 w 3538728"/>
              <a:gd name="connsiteY3" fmla="*/ 133107 h 35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501900" y="3287713"/>
            <a:ext cx="5880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45088" y="3916363"/>
            <a:ext cx="3243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直角三角形 23"/>
          <p:cNvSpPr/>
          <p:nvPr/>
        </p:nvSpPr>
        <p:spPr>
          <a:xfrm rot="18914386">
            <a:off x="7191375" y="-652462"/>
            <a:ext cx="1296988" cy="129698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任意多边形 24"/>
          <p:cNvSpPr/>
          <p:nvPr/>
        </p:nvSpPr>
        <p:spPr>
          <a:xfrm rot="18914386">
            <a:off x="7454900" y="146050"/>
            <a:ext cx="769938" cy="769938"/>
          </a:xfrm>
          <a:custGeom>
            <a:avLst/>
            <a:gdLst>
              <a:gd name="connsiteX0" fmla="*/ 0 w 1296133"/>
              <a:gd name="connsiteY0" fmla="*/ 0 h 1296133"/>
              <a:gd name="connsiteX1" fmla="*/ 63602 w 1296133"/>
              <a:gd name="connsiteY1" fmla="*/ 63602 h 1296133"/>
              <a:gd name="connsiteX2" fmla="*/ 63602 w 1296133"/>
              <a:gd name="connsiteY2" fmla="*/ 1231995 h 1296133"/>
              <a:gd name="connsiteX3" fmla="*/ 1231995 w 1296133"/>
              <a:gd name="connsiteY3" fmla="*/ 1231995 h 1296133"/>
              <a:gd name="connsiteX4" fmla="*/ 1296133 w 1296133"/>
              <a:gd name="connsiteY4" fmla="*/ 1296133 h 1296133"/>
              <a:gd name="connsiteX5" fmla="*/ 0 w 1296133"/>
              <a:gd name="connsiteY5" fmla="*/ 1296133 h 12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5144447" y="3399365"/>
            <a:ext cx="3235388" cy="411460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2502294" y="2324100"/>
            <a:ext cx="5877541" cy="96675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FDCBFD-3B16-41D2-91CB-8F1DC51B491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52605-3A13-4E0D-AE56-A193874A78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52605-3A13-4E0D-AE56-A193874A78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3733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52605-3A13-4E0D-AE56-A193874A78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86920"/>
            <a:ext cx="8139644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52605-3A13-4E0D-AE56-A193874A78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52605-3A13-4E0D-AE56-A193874A78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52605-3A13-4E0D-AE56-A193874A78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52605-3A13-4E0D-AE56-A193874A78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52605-3A13-4E0D-AE56-A193874A78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DBA020-E0B9-415C-AC19-A57BE5AD4F7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52605-3A13-4E0D-AE56-A193874A78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单击图标添加图片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52605-3A13-4E0D-AE56-A193874A78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7"/>
          <p:cNvGrpSpPr/>
          <p:nvPr/>
        </p:nvGrpSpPr>
        <p:grpSpPr>
          <a:xfrm>
            <a:off x="0" y="209550"/>
            <a:ext cx="555625" cy="512763"/>
            <a:chOff x="0" y="192024"/>
            <a:chExt cx="740664" cy="512064"/>
          </a:xfrm>
        </p:grpSpPr>
        <p:sp>
          <p:nvSpPr>
            <p:cNvPr id="19" name="矩形 18"/>
            <p:cNvSpPr/>
            <p:nvPr/>
          </p:nvSpPr>
          <p:spPr>
            <a:xfrm>
              <a:off x="0" y="192024"/>
              <a:ext cx="575602" cy="512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0622" y="192024"/>
              <a:ext cx="110042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7" name="组合 6"/>
          <p:cNvGrpSpPr/>
          <p:nvPr/>
        </p:nvGrpSpPr>
        <p:grpSpPr>
          <a:xfrm>
            <a:off x="0" y="4394200"/>
            <a:ext cx="1865313" cy="2466975"/>
            <a:chOff x="0" y="3072964"/>
            <a:chExt cx="3819760" cy="3787467"/>
          </a:xfrm>
        </p:grpSpPr>
        <p:sp>
          <p:nvSpPr>
            <p:cNvPr id="22" name="直角三角形 21"/>
            <p:cNvSpPr/>
            <p:nvPr/>
          </p:nvSpPr>
          <p:spPr>
            <a:xfrm>
              <a:off x="0" y="3133896"/>
              <a:ext cx="3725484" cy="3726535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79574" y="3072964"/>
              <a:ext cx="3540186" cy="3538869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949596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52605-3A13-4E0D-AE56-A193874A78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113" cy="5254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32" name="KSO_BT1"/>
          <p:cNvSpPr>
            <a:spLocks noGrp="1"/>
          </p:cNvSpPr>
          <p:nvPr>
            <p:ph type="title"/>
          </p:nvPr>
        </p:nvSpPr>
        <p:spPr>
          <a:xfrm>
            <a:off x="628650" y="125413"/>
            <a:ext cx="7783513" cy="795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ea"/>
          <a:ea typeface="+mj-ea"/>
          <a:cs typeface="+mj-cs"/>
        </a:defRPr>
      </a:lvl1pPr>
      <a:lvl2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71780" indent="-271780" algn="just" defTabSz="514350" rtl="0" eaLnBrk="0" fontAlgn="base" hangingPunct="0">
        <a:lnSpc>
          <a:spcPct val="110000"/>
        </a:lnSpc>
        <a:spcBef>
          <a:spcPts val="9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400" kern="1200" dirty="0">
          <a:solidFill>
            <a:schemeClr val="accent1"/>
          </a:solidFill>
          <a:latin typeface="+mj-ea"/>
          <a:ea typeface="+mj-ea"/>
          <a:cs typeface="+mn-cs"/>
        </a:defRPr>
      </a:lvl1pPr>
      <a:lvl2pPr marL="271780" indent="-271780" algn="just" defTabSz="514350" rtl="0" eaLnBrk="0" fontAlgn="base" hangingPunct="0">
        <a:lnSpc>
          <a:spcPct val="120000"/>
        </a:lnSpc>
        <a:spcBef>
          <a:spcPct val="0"/>
        </a:spcBef>
        <a:spcAft>
          <a:spcPts val="900"/>
        </a:spcAft>
        <a:buClr>
          <a:srgbClr val="7AD0EB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1900" y="2324100"/>
            <a:ext cx="5878513" cy="966788"/>
          </a:xfrm>
        </p:spPr>
        <p:txBody>
          <a:bodyPr vert="horz" wrap="square" lIns="91440" tIns="45720" rIns="91440" bIns="45720" numCol="1" rtlCol="0" anchor="b" anchorCtr="0" compatLnSpc="1">
            <a:noAutofit/>
          </a:bodyPr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0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数据采集技术</a:t>
            </a:r>
            <a:endParaRPr kumimoji="0" lang="en-US" altLang="zh-CN" sz="5400" b="1" i="0" u="none" strike="noStrike" kern="10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使用</a:t>
            </a:r>
            <a:r>
              <a:rPr lang="en-US" altLang="zh-CN" sz="4800" kern="1200" dirty="0">
                <a:latin typeface="+mj-ea"/>
                <a:ea typeface="隶书" panose="02010509060101010101" pitchFamily="49" charset="-122"/>
                <a:cs typeface="+mj-cs"/>
              </a:rPr>
              <a:t>Scrapy</a:t>
            </a:r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框架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  <a:ln/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2000" kern="1200" dirty="0">
                <a:latin typeface="+mj-ea"/>
                <a:ea typeface="+mj-ea"/>
                <a:cs typeface="+mn-cs"/>
              </a:rPr>
              <a:t>5. 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运行爬虫：</a:t>
            </a:r>
            <a:endParaRPr lang="zh-CN" altLang="en-US" sz="2000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20484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2048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513" y="2565400"/>
            <a:ext cx="8156575" cy="1539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使用</a:t>
            </a:r>
            <a:r>
              <a:rPr lang="en-US" altLang="zh-CN" sz="4800" kern="1200" dirty="0">
                <a:latin typeface="+mj-ea"/>
                <a:ea typeface="隶书" panose="02010509060101010101" pitchFamily="49" charset="-122"/>
                <a:cs typeface="+mj-cs"/>
              </a:rPr>
              <a:t>Scrapy</a:t>
            </a:r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框架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  <a:ln/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+mj-ea"/>
                <a:ea typeface="+mj-ea"/>
                <a:cs typeface="+mn-cs"/>
              </a:rPr>
              <a:t>还可以编写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pipelines.py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文件，修改数据管道类，将爬取的数据保存到文件中。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2253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en-US" altLang="zh-CN" sz="4800" kern="1200" dirty="0">
                <a:latin typeface="+mj-ea"/>
                <a:ea typeface="隶书" panose="02010509060101010101" pitchFamily="49" charset="-122"/>
                <a:cs typeface="+mj-cs"/>
              </a:rPr>
              <a:t>yield</a:t>
            </a:r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关键字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  <a:ln/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+mj-ea"/>
                <a:ea typeface="+mj-ea"/>
                <a:cs typeface="+mn-cs"/>
              </a:rPr>
              <a:t>	yield&lt;---&gt;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生成器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+mj-ea"/>
                <a:ea typeface="+mj-ea"/>
                <a:cs typeface="+mn-cs"/>
              </a:rPr>
              <a:t>       包含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yield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语句的函数就是一个生成器，生成器每次产生一个值后返回（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yield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语句），然后被冻结，被唤醒后再继续产生下一个值。</a:t>
            </a:r>
            <a:endParaRPr lang="zh-CN" altLang="en-US" sz="2000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24580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2458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4313" y="2732088"/>
            <a:ext cx="2571750" cy="203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2563813"/>
            <a:ext cx="3489325" cy="2386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3" name="文本框 3"/>
          <p:cNvSpPr txBox="1"/>
          <p:nvPr/>
        </p:nvSpPr>
        <p:spPr>
          <a:xfrm>
            <a:off x="1258888" y="5516563"/>
            <a:ext cx="748982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能更好地节省空间，思考如果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特别大，则普通写法，需要将大量的数据存储在列表中，而生成器每次只生成一个值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在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Scrapy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中查找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HTML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元素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在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scrapy中也有强大的查找HTML元素的功能，Scrapy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使用了一种基于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XPath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和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CSS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表达式机制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: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Scrapy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Selectors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Selector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基本方法：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xpath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传入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xpath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表达式，返回该表达式所对应的所有节点的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selector list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列表 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():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传入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CSS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表达式，返回该表达式所对应的所有节点的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selector list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列表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在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Scrapy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中查找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HTML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元素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79388" y="1165225"/>
            <a:ext cx="8777287" cy="5254625"/>
          </a:xfrm>
          <a:ln/>
        </p:spPr>
        <p:txBody>
          <a:bodyPr vert="horz" wrap="square" lIns="91440" tIns="45720" rIns="91440" bIns="45720" anchor="t" anchorCtr="0"/>
          <a:p>
            <a:pPr defTabSz="514350">
              <a:buSzPct val="50000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利用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xpath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规则进行定位和提取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1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、</a:t>
            </a:r>
            <a:r>
              <a:rPr lang="en-US" altLang="zh-CN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response.xpath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方法的返回结果是一个</a:t>
            </a:r>
            <a:r>
              <a:rPr lang="zh-CN" altLang="en-US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类似</a:t>
            </a:r>
            <a:r>
              <a:rPr lang="en-US" altLang="zh-CN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list</a:t>
            </a:r>
            <a:r>
              <a:rPr lang="zh-CN" altLang="en-US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的类型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，其中包含的是</a:t>
            </a:r>
            <a:r>
              <a:rPr lang="en-US" altLang="zh-CN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selector</a:t>
            </a:r>
            <a:r>
              <a:rPr lang="zh-CN" altLang="en-US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对象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，操作和列表一样但是有一些额外的方法；</a:t>
            </a:r>
            <a:endParaRPr lang="en-US" altLang="zh-CN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2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、额外方法</a:t>
            </a:r>
            <a:r>
              <a:rPr lang="en-US" altLang="zh-CN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extract</a:t>
            </a:r>
            <a:r>
              <a:rPr lang="zh-CN" altLang="en-US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（）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:  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返回一个包含有字符串的列表；</a:t>
            </a:r>
            <a:endParaRPr lang="en-US" altLang="zh-CN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3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、额外方法</a:t>
            </a:r>
            <a:r>
              <a:rPr lang="en-US" altLang="zh-CN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extract_first</a:t>
            </a:r>
            <a:r>
              <a:rPr lang="zh-CN" altLang="en-US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（）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: 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返回列表中的第一个字符串，列表为空没有时返回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None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。</a:t>
            </a:r>
            <a:endParaRPr lang="zh-CN" altLang="en-US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819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" y="4797425"/>
            <a:ext cx="7239000" cy="1095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在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Scrapy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中查找</a:t>
            </a:r>
            <a:r>
              <a:rPr lang="en-US" altLang="zh-CN" kern="1200" dirty="0">
                <a:latin typeface="+mj-ea"/>
                <a:ea typeface="+mj-ea"/>
                <a:cs typeface="+mj-cs"/>
              </a:rPr>
              <a:t>HTML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元素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79388" y="1165225"/>
            <a:ext cx="8777287" cy="5254625"/>
          </a:xfrm>
          <a:ln/>
        </p:spPr>
        <p:txBody>
          <a:bodyPr vert="horz" wrap="square" lIns="91440" tIns="45720" rIns="91440" bIns="45720" anchor="t" anchorCtr="0"/>
          <a:p>
            <a:pPr defTabSz="514350">
              <a:buSzPct val="50000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利用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CSS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规则进行定位和提取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1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、</a:t>
            </a:r>
            <a:r>
              <a:rPr lang="en-US" altLang="zh-CN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response.CSS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方法的返回结果也是</a:t>
            </a:r>
            <a:r>
              <a:rPr lang="zh-CN" altLang="en-US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类似</a:t>
            </a:r>
            <a:r>
              <a:rPr lang="en-US" altLang="zh-CN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list</a:t>
            </a:r>
            <a:r>
              <a:rPr lang="zh-CN" altLang="en-US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的类型</a:t>
            </a:r>
            <a:endParaRPr lang="en-US" altLang="zh-CN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2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、取文本值和属性值的方法为：</a:t>
            </a:r>
            <a:endParaRPr lang="en-US" altLang="zh-CN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  <a:buFont typeface="Wingdings" panose="05000000000000000000" pitchFamily="2" charset="2"/>
              <a:buChar char="ü"/>
            </a:pP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	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标签名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::text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，如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div/a::text</a:t>
            </a:r>
            <a:endParaRPr lang="en-US" altLang="zh-CN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  标签名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::attr(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属性名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)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，如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div/a::attr(href)</a:t>
            </a:r>
            <a:endParaRPr lang="en-US" altLang="zh-CN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9221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4076700"/>
            <a:ext cx="6467475" cy="1343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使用</a:t>
            </a:r>
            <a:r>
              <a:rPr lang="en-US" altLang="zh-CN" sz="4800" kern="1200" dirty="0">
                <a:latin typeface="+mj-ea"/>
                <a:ea typeface="隶书" panose="02010509060101010101" pitchFamily="49" charset="-122"/>
                <a:cs typeface="+mj-cs"/>
              </a:rPr>
              <a:t>Scrapy</a:t>
            </a:r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框架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  <a:ln/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  <a:sym typeface="+mn-ea"/>
              </a:rPr>
              <a:t>用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  <a:sym typeface="+mn-ea"/>
              </a:rPr>
              <a:t>Scrapy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  <a:sym typeface="+mn-ea"/>
              </a:rPr>
              <a:t>爬取深职要闻标题和时间，并存为文件。</a:t>
            </a:r>
            <a:endParaRPr lang="en-US" altLang="zh-CN" kern="1200" dirty="0">
              <a:solidFill>
                <a:schemeClr val="tx1"/>
              </a:solidFill>
              <a:latin typeface="+mj-ea"/>
              <a:ea typeface="+mj-ea"/>
              <a:cs typeface="+mn-cs"/>
              <a:sym typeface="+mn-ea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  <a:sym typeface="+mn-ea"/>
              </a:rPr>
              <a:t>新建工程：</a:t>
            </a:r>
            <a:r>
              <a:rPr lang="en-US" altLang="zh-CN" kern="1200" dirty="0">
                <a:latin typeface="+mj-ea"/>
                <a:ea typeface="+mj-ea"/>
                <a:cs typeface="+mn-cs"/>
                <a:sym typeface="+mn-ea"/>
              </a:rPr>
              <a:t>scrapy startproject szp</a:t>
            </a:r>
            <a:r>
              <a:rPr lang="en-US" altLang="zh-CN" kern="1200" dirty="0">
                <a:latin typeface="+mj-ea"/>
                <a:ea typeface="+mj-ea"/>
                <a:cs typeface="+mn-cs"/>
                <a:sym typeface="+mn-ea"/>
              </a:rPr>
              <a:t>unews</a:t>
            </a:r>
            <a:endParaRPr lang="en-US" altLang="zh-CN" kern="1200" dirty="0">
              <a:latin typeface="+mj-ea"/>
              <a:ea typeface="+mj-ea"/>
              <a:cs typeface="+mn-cs"/>
              <a:sym typeface="+mn-ea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zh-CN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  <a:sym typeface="+mn-ea"/>
              </a:rPr>
              <a:t>新建爬虫</a:t>
            </a:r>
            <a:r>
              <a:rPr lang="zh-CN" altLang="en-US" kern="1200" dirty="0">
                <a:latin typeface="+mj-ea"/>
                <a:ea typeface="+mj-ea"/>
                <a:cs typeface="+mn-cs"/>
                <a:sym typeface="+mn-ea"/>
              </a:rPr>
              <a:t>：</a:t>
            </a:r>
            <a:r>
              <a:rPr lang="en-US" altLang="zh-CN" kern="1200" dirty="0">
                <a:latin typeface="+mj-ea"/>
                <a:ea typeface="+mj-ea"/>
                <a:cs typeface="+mn-cs"/>
                <a:sym typeface="+mn-ea"/>
              </a:rPr>
              <a:t>scrapy genspider news_spider </a:t>
            </a:r>
            <a:r>
              <a:rPr lang="en-US" altLang="zh-CN" kern="1200" dirty="0">
                <a:latin typeface="+mj-ea"/>
                <a:ea typeface="+mj-ea"/>
                <a:cs typeface="+mn-cs"/>
                <a:sym typeface="+mn-ea"/>
              </a:rPr>
              <a:t>www.szp</a:t>
            </a:r>
            <a:r>
              <a:rPr lang="en-US" altLang="zh-CN" kern="1200" dirty="0">
                <a:latin typeface="+mj-ea"/>
                <a:ea typeface="+mj-ea"/>
                <a:cs typeface="+mn-cs"/>
                <a:sym typeface="+mn-ea"/>
              </a:rPr>
              <a:t>u.edu.cn</a:t>
            </a:r>
            <a:endParaRPr lang="en-US" altLang="zh-CN" kern="1200" dirty="0">
              <a:latin typeface="+mj-ea"/>
              <a:ea typeface="+mj-ea"/>
              <a:cs typeface="+mn-cs"/>
              <a:sym typeface="+mn-ea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zh-CN" kern="1200" dirty="0">
              <a:latin typeface="+mj-ea"/>
              <a:ea typeface="+mj-ea"/>
              <a:cs typeface="+mn-cs"/>
              <a:sym typeface="+mn-ea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1. 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编写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items.py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文件，在其中定义要爬取的字段。其中</a:t>
            </a: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Item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是保存爬取到的数据的容器，与字典类似。</a:t>
            </a:r>
            <a:endParaRPr lang="en-US" altLang="zh-CN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0244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030" y="4580890"/>
            <a:ext cx="5480050" cy="1766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使用</a:t>
            </a:r>
            <a:r>
              <a:rPr lang="en-US" altLang="zh-CN" sz="4800" kern="1200" dirty="0">
                <a:latin typeface="+mj-ea"/>
                <a:ea typeface="隶书" panose="02010509060101010101" pitchFamily="49" charset="-122"/>
                <a:cs typeface="+mj-cs"/>
              </a:rPr>
              <a:t>Scrapy</a:t>
            </a:r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框架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5645150"/>
          </a:xfrm>
          <a:ln/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2000" kern="1200" dirty="0">
                <a:latin typeface="+mj-ea"/>
                <a:ea typeface="+mj-ea"/>
                <a:cs typeface="+mn-cs"/>
              </a:rPr>
              <a:t>2. 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编写爬虫对应的</a:t>
            </a:r>
            <a:r>
              <a:rPr lang="en-US" altLang="zh-CN" sz="2000" kern="1200" dirty="0">
                <a:latin typeface="+mj-ea"/>
                <a:ea typeface="+mj-ea"/>
                <a:cs typeface="+mn-cs"/>
                <a:sym typeface="+mn-ea"/>
              </a:rPr>
              <a:t>news_spider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.py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文件，在其中定义爬取内容。</a:t>
            </a:r>
            <a:endParaRPr lang="en-US" altLang="en-US" sz="20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229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916430"/>
            <a:ext cx="647700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利用</a:t>
            </a:r>
            <a:r>
              <a:rPr lang="en-US" altLang="zh-CN" sz="4800" kern="1200" dirty="0">
                <a:latin typeface="+mj-ea"/>
                <a:ea typeface="隶书" panose="02010509060101010101" pitchFamily="49" charset="-122"/>
                <a:cs typeface="+mj-cs"/>
              </a:rPr>
              <a:t>Scrapy Shell</a:t>
            </a:r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调试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4339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14340" name="内容占位符 1"/>
          <p:cNvSpPr>
            <a:spLocks noGrp="1"/>
          </p:cNvSpPr>
          <p:nvPr>
            <p:ph idx="1"/>
          </p:nvPr>
        </p:nvSpPr>
        <p:spPr>
          <a:xfrm>
            <a:off x="685800" y="1603375"/>
            <a:ext cx="8139113" cy="5254625"/>
          </a:xfrm>
          <a:ln/>
        </p:spPr>
        <p:txBody>
          <a:bodyPr vert="horz" wrap="square" lIns="91440" tIns="45720" rIns="91440" bIns="45720" anchor="t" anchorCtr="0"/>
          <a:p>
            <a:pPr defTabSz="514350">
              <a:buSzPct val="50000"/>
            </a:pP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进入项目的根目录</a:t>
            </a:r>
            <a:endParaRPr lang="en-US" altLang="zh-CN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en-US" altLang="zh-CN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scrapy shell	</a:t>
            </a:r>
            <a:r>
              <a:rPr lang="en-US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“</a:t>
            </a:r>
            <a:r>
              <a:rPr lang="zh-CN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网址</a:t>
            </a:r>
            <a:r>
              <a:rPr lang="en-US" altLang="en-US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”</a:t>
            </a:r>
            <a:endParaRPr lang="en-US" altLang="zh-CN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r>
              <a:rPr lang="zh-CN" altLang="en-US" kern="1200" dirty="0">
                <a:latin typeface="+mj-ea"/>
                <a:ea typeface="+mj-ea"/>
                <a:cs typeface="+mn-cs"/>
              </a:rPr>
              <a:t>可用来测试自己写的</a:t>
            </a:r>
            <a:r>
              <a:rPr lang="en-US" altLang="zh-CN" kern="1200" dirty="0">
                <a:latin typeface="+mj-ea"/>
                <a:ea typeface="+mj-ea"/>
                <a:cs typeface="+mn-cs"/>
              </a:rPr>
              <a:t>Xpath</a:t>
            </a:r>
            <a:r>
              <a:rPr lang="zh-CN" altLang="en-US" kern="1200" dirty="0">
                <a:latin typeface="+mj-ea"/>
                <a:ea typeface="+mj-ea"/>
                <a:cs typeface="+mn-cs"/>
              </a:rPr>
              <a:t>表达式</a:t>
            </a:r>
            <a:endParaRPr lang="en-US" altLang="zh-CN" kern="1200" dirty="0">
              <a:latin typeface="+mj-ea"/>
              <a:ea typeface="+mj-ea"/>
              <a:cs typeface="+mn-cs"/>
            </a:endParaRPr>
          </a:p>
          <a:p>
            <a:pPr defTabSz="514350">
              <a:buSzPct val="50000"/>
            </a:pPr>
            <a:endParaRPr lang="zh-CN" altLang="en-US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4341" name="矩形 3"/>
          <p:cNvSpPr/>
          <p:nvPr/>
        </p:nvSpPr>
        <p:spPr>
          <a:xfrm>
            <a:off x="1271588" y="5256213"/>
            <a:ext cx="64801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提示：可以先调试程序，成功之后再写入爬虫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pic>
        <p:nvPicPr>
          <p:cNvPr id="1434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3573463"/>
            <a:ext cx="8377238" cy="542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使用</a:t>
            </a:r>
            <a:r>
              <a:rPr lang="en-US" altLang="zh-CN" sz="4800" kern="1200" dirty="0">
                <a:latin typeface="+mj-ea"/>
                <a:ea typeface="隶书" panose="02010509060101010101" pitchFamily="49" charset="-122"/>
                <a:cs typeface="+mj-cs"/>
              </a:rPr>
              <a:t>Scrapy</a:t>
            </a:r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框架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719138" y="1063625"/>
            <a:ext cx="7559675" cy="5645150"/>
          </a:xfrm>
          <a:ln/>
        </p:spPr>
        <p:txBody>
          <a:bodyPr vert="horz" wrap="square" lIns="91440" tIns="45720" rIns="91440" bIns="45720" anchor="t" anchorCtr="0"/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2000" kern="1200" dirty="0">
                <a:latin typeface="+mj-ea"/>
                <a:ea typeface="+mj-ea"/>
                <a:cs typeface="+mn-cs"/>
              </a:rPr>
              <a:t>3. 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编写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pipelines.py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文件，修改数据管道类，将爬取的数据打印出来。</a:t>
            </a:r>
            <a:endParaRPr lang="en-US" altLang="en-US" sz="20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6388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2501900"/>
            <a:ext cx="5361940" cy="1593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720725" y="155575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使用</a:t>
            </a:r>
            <a:r>
              <a:rPr lang="en-US" altLang="zh-CN" sz="4800" kern="1200" dirty="0">
                <a:latin typeface="+mj-ea"/>
                <a:ea typeface="隶书" panose="02010509060101010101" pitchFamily="49" charset="-122"/>
                <a:cs typeface="+mj-cs"/>
              </a:rPr>
              <a:t>Scrapy</a:t>
            </a:r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框架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559675" cy="1425575"/>
          </a:xfrm>
          <a:ln/>
        </p:spPr>
        <p:txBody>
          <a:bodyPr vert="horz" wrap="square" lIns="91440" tIns="45720" rIns="91440" bIns="45720" anchor="t" anchorCtr="0">
            <a:normAutofit lnSpcReduction="10000"/>
          </a:bodyPr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r>
              <a:rPr lang="en-US" altLang="en-US" sz="2000" kern="1200" dirty="0">
                <a:latin typeface="+mj-ea"/>
                <a:ea typeface="+mj-ea"/>
                <a:cs typeface="+mn-cs"/>
              </a:rPr>
              <a:t>4. 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设置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settings.py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文件，使得爬虫程序每爬取一个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item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后通过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yield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返回的数据都会推送到管道类的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process_item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函数，从而打印数据。其中，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300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表示优先级。优先级越小，越靠前执行。并且，数值一般在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1000</a:t>
            </a:r>
            <a:r>
              <a:rPr sz="2000" kern="1200" dirty="0">
                <a:latin typeface="+mj-ea"/>
                <a:ea typeface="+mj-ea"/>
                <a:cs typeface="+mn-cs"/>
              </a:rPr>
              <a:t>以内。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marL="0" indent="0" defTabSz="514350">
              <a:buSzPct val="50000"/>
              <a:buFont typeface="Wingdings" panose="05000000000000000000" pitchFamily="2" charset="2"/>
              <a:buNone/>
            </a:pPr>
            <a:endParaRPr lang="zh-CN" altLang="en-US" sz="2000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8436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18437" name="Rectangle 6"/>
          <p:cNvSpPr/>
          <p:nvPr/>
        </p:nvSpPr>
        <p:spPr>
          <a:xfrm>
            <a:off x="1476375" y="2773363"/>
            <a:ext cx="6726238" cy="19081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zh-CN" i="1" dirty="0">
                <a:solidFill>
                  <a:srgbClr val="8C8C8C"/>
                </a:solidFill>
                <a:latin typeface="Arial Unicode MS"/>
              </a:rPr>
              <a:t># Configure item pipelines</a:t>
            </a:r>
            <a:br>
              <a:rPr lang="zh-CN" altLang="zh-CN" i="1" dirty="0">
                <a:solidFill>
                  <a:srgbClr val="8C8C8C"/>
                </a:solidFill>
                <a:latin typeface="Arial Unicode MS"/>
              </a:rPr>
            </a:br>
            <a:r>
              <a:rPr lang="zh-CN" altLang="zh-CN" i="1" dirty="0">
                <a:solidFill>
                  <a:srgbClr val="8C8C8C"/>
                </a:solidFill>
                <a:latin typeface="Arial Unicode MS"/>
              </a:rPr>
              <a:t># See https://docs.scrapy.org/en/latest/topics/item-pipeline.html</a:t>
            </a:r>
            <a:br>
              <a:rPr lang="zh-CN" altLang="zh-CN" i="1" dirty="0">
                <a:solidFill>
                  <a:srgbClr val="8C8C8C"/>
                </a:solidFill>
                <a:latin typeface="Arial Unicode MS"/>
              </a:rPr>
            </a:br>
            <a:r>
              <a:rPr lang="zh-CN" altLang="zh-CN" dirty="0">
                <a:solidFill>
                  <a:srgbClr val="080808"/>
                </a:solidFill>
                <a:latin typeface="Arial Unicode MS"/>
              </a:rPr>
              <a:t>ITEM_PIPELINES = {</a:t>
            </a:r>
            <a:br>
              <a:rPr lang="zh-CN" altLang="zh-CN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dirty="0">
                <a:solidFill>
                  <a:srgbClr val="080808"/>
                </a:solidFill>
                <a:latin typeface="Arial Unicode MS"/>
              </a:rPr>
              <a:t>   </a:t>
            </a:r>
            <a:r>
              <a:rPr lang="zh-CN" altLang="zh-CN" dirty="0">
                <a:solidFill>
                  <a:srgbClr val="067D17"/>
                </a:solidFill>
                <a:latin typeface="Arial Unicode MS"/>
              </a:rPr>
              <a:t>"szptnews.pipelines.SzptnewsPipeline"</a:t>
            </a:r>
            <a:r>
              <a:rPr lang="zh-CN" altLang="zh-CN" dirty="0">
                <a:solidFill>
                  <a:srgbClr val="080808"/>
                </a:solidFill>
                <a:latin typeface="Arial Unicode MS"/>
              </a:rPr>
              <a:t>: </a:t>
            </a:r>
            <a:r>
              <a:rPr lang="zh-CN" altLang="zh-CN" dirty="0">
                <a:solidFill>
                  <a:srgbClr val="1750EB"/>
                </a:solidFill>
                <a:latin typeface="Arial Unicode MS"/>
              </a:rPr>
              <a:t>300</a:t>
            </a:r>
            <a:r>
              <a:rPr lang="zh-CN" altLang="zh-CN" dirty="0">
                <a:solidFill>
                  <a:srgbClr val="080808"/>
                </a:solidFill>
                <a:latin typeface="Arial Unicode MS"/>
              </a:rPr>
              <a:t>,</a:t>
            </a:r>
            <a:br>
              <a:rPr lang="zh-CN" altLang="zh-CN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dirty="0">
                <a:solidFill>
                  <a:srgbClr val="080808"/>
                </a:solidFill>
                <a:latin typeface="Arial Unicode MS"/>
              </a:rPr>
              <a:t>}</a:t>
            </a:r>
            <a:endParaRPr lang="zh-CN" altLang="zh-CN" sz="2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Y1NDRiOTBhYjBlNzEzNzkzZGU3ZjI4NjZkODA4NjkifQ=="/>
</p:tagLst>
</file>

<file path=ppt/theme/theme1.xml><?xml version="1.0" encoding="utf-8"?>
<a:theme xmlns:a="http://schemas.openxmlformats.org/drawingml/2006/main" name="A000120140530A99PPBG">
  <a:themeElements>
    <a:clrScheme name="自定义 769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A000120151104A05PPBG</Template>
  <TotalTime>0</TotalTime>
  <Words>1390</Words>
  <Application>WPS 演示</Application>
  <PresentationFormat>全屏显示(4:3)</PresentationFormat>
  <Paragraphs>98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Comic Sans MS</vt:lpstr>
      <vt:lpstr>微软雅黑</vt:lpstr>
      <vt:lpstr>幼圆</vt:lpstr>
      <vt:lpstr>Calibri</vt:lpstr>
      <vt:lpstr>隶书</vt:lpstr>
      <vt:lpstr>+mn-ea</vt:lpstr>
      <vt:lpstr>ESRI AMFM Electric</vt:lpstr>
      <vt:lpstr>Arial Unicode MS</vt:lpstr>
      <vt:lpstr>Arial Unicode MS</vt:lpstr>
      <vt:lpstr>Broadway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COMP4011 Lecture 01</dc:title>
  <dc:creator>张宏溢</dc:creator>
  <cp:lastModifiedBy>小肥肥</cp:lastModifiedBy>
  <cp:revision>745</cp:revision>
  <dcterms:created xsi:type="dcterms:W3CDTF">2004-02-23T14:38:54Z</dcterms:created>
  <dcterms:modified xsi:type="dcterms:W3CDTF">2024-11-28T08:15:07Z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9BD6179845B147ECBB8FA1674081588E_12</vt:lpwstr>
  </property>
  <property fmtid="{D5CDD505-2E9C-101B-9397-08002B2CF9AE}" pid="3" name="KSOProductBuildVer">
    <vt:lpwstr>2052-12.1.0.16417</vt:lpwstr>
  </property>
</Properties>
</file>