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81" r:id="rId5"/>
    <p:sldId id="460" r:id="rId6"/>
    <p:sldId id="433" r:id="rId7"/>
    <p:sldId id="482" r:id="rId8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463"/>
  </p:normalViewPr>
  <p:slideViewPr>
    <p:cSldViewPr showGuides="1">
      <p:cViewPr varScale="1">
        <p:scale>
          <a:sx n="107" d="100"/>
          <a:sy n="107" d="100"/>
        </p:scale>
        <p:origin x="17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DC301F-8E81-4144-AAD5-8EF0E037475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也可以使用</a:t>
            </a:r>
            <a:r>
              <a:rPr lang="en-US" altLang="zh-CN" dirty="0"/>
              <a:t>url=response.urljoin(link)</a:t>
            </a:r>
            <a:r>
              <a:rPr lang="zh-CN" altLang="en-US" dirty="0"/>
              <a:t>来构建下一个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r>
              <a:rPr lang="en-US" altLang="zh-CN" dirty="0"/>
              <a:t>urljoin</a:t>
            </a:r>
            <a:r>
              <a:rPr lang="zh-CN" altLang="en-US" dirty="0"/>
              <a:t>方法可以将一个相对的</a:t>
            </a:r>
            <a:r>
              <a:rPr lang="en-US" altLang="zh-CN" dirty="0"/>
              <a:t>URL</a:t>
            </a:r>
            <a:r>
              <a:rPr lang="zh-CN" altLang="en-US" dirty="0"/>
              <a:t>构建成一个绝对的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查看分析爬虫的运行过程，可以看到爬虫一边解析，一边翻页，直到将所有内容抓取完毕后才终止。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也可以使用</a:t>
            </a:r>
            <a:r>
              <a:rPr lang="en-US" altLang="zh-CN" dirty="0"/>
              <a:t>url=response.urljoin(link)</a:t>
            </a:r>
            <a:r>
              <a:rPr lang="zh-CN" altLang="en-US" dirty="0"/>
              <a:t>来构建下一个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r>
              <a:rPr lang="en-US" altLang="zh-CN" dirty="0"/>
              <a:t>urljoin</a:t>
            </a:r>
            <a:r>
              <a:rPr lang="zh-CN" altLang="en-US" dirty="0"/>
              <a:t>方法可以将一个相对的</a:t>
            </a:r>
            <a:r>
              <a:rPr lang="en-US" altLang="zh-CN" dirty="0"/>
              <a:t>URL</a:t>
            </a:r>
            <a:r>
              <a:rPr lang="zh-CN" altLang="en-US" dirty="0"/>
              <a:t>构建成一个绝对的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查看分析爬虫的运行过程，可以看到爬虫一边解析，一边翻页，直到将所有内容抓取完毕后才终止。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F19963-CFE9-44C6-8241-F69AE2DB07D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F8591E-4CE1-4D64-8C7C-5DBEDA13ABC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054893-6B07-45CC-948F-9E7AC1E042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900" y="2324100"/>
            <a:ext cx="5878513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数据采集技术</a:t>
            </a:r>
            <a:endParaRPr kumimoji="0" lang="en-US" altLang="zh-CN" sz="5400" b="1" i="0" u="none" strike="noStrike" kern="10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爬取多页数据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827088" y="1052513"/>
            <a:ext cx="7688262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思路：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start_urls</a:t>
            </a:r>
            <a:r>
              <a:rPr lang="zh-CN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包含了爬虫启动时爬取的</a:t>
            </a:r>
            <a:r>
              <a:rPr lang="en-US" altLang="zh-CN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url</a:t>
            </a:r>
            <a:r>
              <a:rPr lang="zh-CN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，后续的</a:t>
            </a:r>
            <a:r>
              <a:rPr lang="en-US" altLang="zh-CN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URL</a:t>
            </a:r>
            <a:r>
              <a:rPr lang="zh-CN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则从初始的</a:t>
            </a:r>
            <a:r>
              <a:rPr lang="en-US" altLang="zh-CN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URL</a:t>
            </a:r>
            <a:r>
              <a:rPr lang="zh-CN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获取到的数据中提取；因此，需要找到下一个地址，然后传递给引擎。</a:t>
            </a:r>
            <a:endParaRPr lang="en-US" altLang="en-US" sz="17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  </a:t>
            </a:r>
            <a:r>
              <a:rPr lang="zh-CN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构造下一个请求时，要用</a:t>
            </a:r>
            <a:r>
              <a:rPr lang="en-US" altLang="zh-CN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scrapy.Request</a:t>
            </a:r>
            <a:r>
              <a:rPr lang="zh-CN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方法，第一个参数为下一个请求的</a:t>
            </a:r>
            <a:r>
              <a:rPr lang="en-US" altLang="zh-CN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url</a:t>
            </a:r>
            <a:r>
              <a:rPr lang="zh-CN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，第二个参数为回调函数，新的请求完成后，引擎会将响应作为参数交给该回调函数。</a:t>
            </a:r>
            <a:endParaRPr lang="zh-CN" altLang="en-US" sz="17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en-US" sz="17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+mj-ea"/>
                <a:ea typeface="+mj-ea"/>
                <a:cs typeface="+mn-cs"/>
              </a:rPr>
              <a:t>实现方法：</a:t>
            </a:r>
            <a:endParaRPr lang="en-US" altLang="zh-CN" sz="18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1.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确定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url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地址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2.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构造请求：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scrapy.Request(url, callback)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17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callback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指定解析函数名称，表示该请求返回的响应使用哪一个函数进行解析；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3.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把请求交给引擎：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yield scrapy.Request(url, callback=self.XXX)</a:t>
            </a:r>
            <a:endParaRPr lang="zh-CN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爬取多页数据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9220" name="Rectangle 6"/>
          <p:cNvSpPr/>
          <p:nvPr/>
        </p:nvSpPr>
        <p:spPr>
          <a:xfrm>
            <a:off x="254000" y="987425"/>
            <a:ext cx="8261350" cy="50466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NewsSpiderSpider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(scrapy.Spider):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name =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"news_spider"  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#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必须先设置，且必须唯一，用于运行爬虫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allowed_domains = [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"szpt.edu.cn"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]  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#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可选，非必须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start_urls = [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"https://www.szpt.edu.cn/old/szxw/szyw.htm"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]  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##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用于设置爬取对象的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URL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def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parse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</a:t>
            </a:r>
            <a:r>
              <a:rPr lang="zh-CN" altLang="zh-CN" sz="1400" dirty="0">
                <a:solidFill>
                  <a:srgbClr val="94558D"/>
                </a:solidFill>
                <a:latin typeface="Arial Unicode MS"/>
              </a:rPr>
              <a:t>self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, response):  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#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处理响应内容，该函数名是固定的</a:t>
            </a:r>
            <a:endParaRPr lang="en-US" altLang="zh-CN" sz="1400" i="1" dirty="0">
              <a:solidFill>
                <a:srgbClr val="8C8C8C"/>
              </a:solidFill>
              <a:latin typeface="宋体" panose="02010600030101010101" pitchFamily="2" charset="-122"/>
            </a:endParaRPr>
          </a:p>
          <a:p>
            <a:r>
              <a:rPr lang="en-US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item_data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 SzptnewsItem()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lis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 response.xpath(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'//*[@class="list"]/ul/li'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li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in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	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item_data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[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'date'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] =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.xpath(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'./span/text()'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).extract_first()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	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item_data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[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'title'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] =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.xpath(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'./a/text()'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).extract_first()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	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yield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item_data</a:t>
            </a:r>
            <a:br>
              <a:rPr lang="zh-CN" altLang="zh-CN" sz="1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link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=response.xpath(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'//span[@class="p_next p_fun"]/a/@href'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).extract_first()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link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	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if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'szyw'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in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link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	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next_url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'https://www.szpt.edu.cn/old/szxw/'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link</a:t>
            </a:r>
            <a:br>
              <a:rPr lang="zh-CN" altLang="zh-CN" sz="1400" dirty="0">
                <a:solidFill>
                  <a:srgbClr val="000000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else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	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next_url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</a:rPr>
              <a:t>'https://www.szpt.edu.cn/old/szxw/szyw/'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link</a:t>
            </a:r>
            <a:br>
              <a:rPr lang="zh-CN" altLang="zh-CN" sz="1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yield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scrapy.Request(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	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zh-CN" altLang="zh-CN" sz="1400" dirty="0">
                <a:solidFill>
                  <a:srgbClr val="660099"/>
                </a:solidFill>
                <a:latin typeface="Arial Unicode MS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next_url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,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		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zh-CN" altLang="zh-CN" sz="1400" dirty="0">
                <a:solidFill>
                  <a:srgbClr val="660099"/>
                </a:solidFill>
                <a:latin typeface="Arial Unicode MS"/>
              </a:rPr>
              <a:t>callback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</a:t>
            </a:r>
            <a:r>
              <a:rPr lang="zh-CN" altLang="zh-CN" sz="1400" dirty="0">
                <a:solidFill>
                  <a:srgbClr val="94558D"/>
                </a:solidFill>
                <a:latin typeface="Arial Unicode MS"/>
              </a:rPr>
              <a:t>self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.parse  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#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这里没有括号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,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只有名称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;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如果不写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,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默认选择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parse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</a:rPr>
              <a:t>方法进行解析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</a:rPr>
              <a:t>;</a:t>
            </a:r>
            <a:br>
              <a:rPr lang="zh-CN" altLang="zh-CN" sz="1400" i="1" dirty="0">
                <a:solidFill>
                  <a:srgbClr val="8C8C8C"/>
                </a:solidFill>
                <a:latin typeface="Arial Unicode MS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rial Unicode MS"/>
              </a:rPr>
              <a:t>	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)</a:t>
            </a:r>
            <a:endParaRPr lang="zh-CN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爬取多页数据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pic>
        <p:nvPicPr>
          <p:cNvPr id="11267" name="图片 3" descr="1-1G22Z9392T19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850900"/>
            <a:ext cx="5616575" cy="531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393700" y="1336675"/>
            <a:ext cx="8139113" cy="5254625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meta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可以实现数据在不同的解析函数中的传递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在爬虫文件的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parse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方法中，提取详情页增加之前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callback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指定的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parse_detail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函数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; 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meta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参数是一个字典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1229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>
              <a:buNone/>
            </a:pPr>
            <a:r>
              <a:rPr lang="en-US" altLang="zh-CN" kern="1200" dirty="0">
                <a:latin typeface="+mj-ea"/>
                <a:ea typeface="+mj-ea"/>
                <a:cs typeface="+mj-cs"/>
              </a:rPr>
              <a:t>meta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的作用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-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解析不同结构的页面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2293" name="Rectangle 4"/>
          <p:cNvSpPr/>
          <p:nvPr/>
        </p:nvSpPr>
        <p:spPr>
          <a:xfrm>
            <a:off x="900113" y="2852738"/>
            <a:ext cx="3960812" cy="15700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zh-CN" sz="1200" dirty="0">
                <a:solidFill>
                  <a:srgbClr val="0033B3"/>
                </a:solidFill>
                <a:latin typeface="Arial Unicode MS"/>
              </a:rPr>
              <a:t>def </a:t>
            </a:r>
            <a:r>
              <a:rPr lang="zh-CN" altLang="zh-CN" sz="1200" dirty="0">
                <a:solidFill>
                  <a:srgbClr val="00627A"/>
                </a:solidFill>
                <a:latin typeface="Arial Unicode MS"/>
              </a:rPr>
              <a:t>parse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(self, </a:t>
            </a:r>
            <a:r>
              <a:rPr lang="zh-CN" altLang="zh-CN" sz="1200" dirty="0">
                <a:solidFill>
                  <a:srgbClr val="808080"/>
                </a:solidFill>
                <a:latin typeface="Arial Unicode MS"/>
              </a:rPr>
              <a:t>response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):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    ...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</a:rPr>
              <a:t>yield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scrapy.Request(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zh-CN" altLang="zh-CN" sz="1200" dirty="0">
                <a:solidFill>
                  <a:srgbClr val="660099"/>
                </a:solidFill>
                <a:latin typeface="Arial Unicode MS"/>
              </a:rPr>
              <a:t>url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=detail_url,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zh-CN" altLang="zh-CN" sz="1200" dirty="0">
                <a:solidFill>
                  <a:srgbClr val="660099"/>
                </a:solidFill>
                <a:latin typeface="Arial Unicode MS"/>
              </a:rPr>
              <a:t>callback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=self.parse_detail,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zh-CN" altLang="zh-CN" sz="1200" dirty="0">
                <a:solidFill>
                  <a:srgbClr val="660099"/>
                </a:solidFill>
                <a:latin typeface="Arial Unicode MS"/>
              </a:rPr>
              <a:t>meta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={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</a:rPr>
              <a:t>"item"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:item}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    )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</a:rPr>
              <a:t>    ...</a:t>
            </a:r>
            <a:endParaRPr lang="zh-CN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0</TotalTime>
  <Words>1459</Words>
  <Application>WPS 演示</Application>
  <PresentationFormat>全屏显示(4:3)</PresentationFormat>
  <Paragraphs>41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Comic Sans MS</vt:lpstr>
      <vt:lpstr>微软雅黑</vt:lpstr>
      <vt:lpstr>幼圆</vt:lpstr>
      <vt:lpstr>Calibri</vt:lpstr>
      <vt:lpstr>隶书</vt:lpstr>
      <vt:lpstr>Arial Unicode MS</vt:lpstr>
      <vt:lpstr>Arial Unicode MS</vt:lpstr>
      <vt:lpstr>Broadway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小肥肥</cp:lastModifiedBy>
  <cp:revision>755</cp:revision>
  <dcterms:created xsi:type="dcterms:W3CDTF">2004-02-23T14:38:54Z</dcterms:created>
  <dcterms:modified xsi:type="dcterms:W3CDTF">2024-11-28T08:41:30Z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52C3E1E80864459B93E8EC5E5EB1F0A1_13</vt:lpwstr>
  </property>
  <property fmtid="{D5CDD505-2E9C-101B-9397-08002B2CF9AE}" pid="3" name="KSOProductBuildVer">
    <vt:lpwstr>2052-12.1.0.16417</vt:lpwstr>
  </property>
</Properties>
</file>