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17"/>
  </p:notesMasterIdLst>
  <p:sldIdLst>
    <p:sldId id="256" r:id="rId2"/>
    <p:sldId id="283" r:id="rId3"/>
    <p:sldId id="411" r:id="rId4"/>
    <p:sldId id="303" r:id="rId5"/>
    <p:sldId id="410" r:id="rId6"/>
    <p:sldId id="405" r:id="rId7"/>
    <p:sldId id="310" r:id="rId8"/>
    <p:sldId id="396" r:id="rId9"/>
    <p:sldId id="308" r:id="rId10"/>
    <p:sldId id="397" r:id="rId11"/>
    <p:sldId id="406" r:id="rId12"/>
    <p:sldId id="407" r:id="rId13"/>
    <p:sldId id="395" r:id="rId14"/>
    <p:sldId id="304" r:id="rId15"/>
    <p:sldId id="398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CC"/>
    <a:srgbClr val="0000FF"/>
    <a:srgbClr val="32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595" autoAdjust="0"/>
  </p:normalViewPr>
  <p:slideViewPr>
    <p:cSldViewPr>
      <p:cViewPr varScale="1">
        <p:scale>
          <a:sx n="104" d="100"/>
          <a:sy n="104" d="100"/>
        </p:scale>
        <p:origin x="174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微软雅黑" panose="020B0503020204020204" pitchFamily="34" charset="-122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微软雅黑" panose="020B0503020204020204" pitchFamily="34" charset="-122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to edit Master text styles</a:t>
            </a:r>
          </a:p>
          <a:p>
            <a:pPr lvl="1"/>
            <a:r>
              <a:rPr lang="en-US" altLang="zh-CN" noProof="0" dirty="0"/>
              <a:t>Second level</a:t>
            </a:r>
          </a:p>
          <a:p>
            <a:pPr lvl="2"/>
            <a:r>
              <a:rPr lang="en-US" altLang="zh-CN" noProof="0" dirty="0"/>
              <a:t>Third level</a:t>
            </a:r>
          </a:p>
          <a:p>
            <a:pPr lvl="3"/>
            <a:r>
              <a:rPr lang="en-US" altLang="zh-CN" noProof="0" dirty="0"/>
              <a:t>Fourth level</a:t>
            </a:r>
          </a:p>
          <a:p>
            <a:pPr lvl="4"/>
            <a:r>
              <a:rPr lang="en-US" altLang="zh-CN" noProof="0" dirty="0"/>
              <a:t>Fifth level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微软雅黑" panose="020B0503020204020204" pitchFamily="34" charset="-122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1415A67D-54BB-4E36-BB2B-236D75CB8464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4882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DA68C8BD-1BEF-44DC-A854-3C490B71F924}" type="slidenum">
              <a:rPr lang="en-US" altLang="zh-CN" smtClean="0">
                <a:latin typeface="微软雅黑" panose="020B0503020204020204" pitchFamily="34" charset="-122"/>
              </a:rPr>
              <a:pPr/>
              <a:t>1</a:t>
            </a:fld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7730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15655D4-2E12-495A-B63E-0981574E48EB}" type="slidenum">
              <a:rPr lang="en-US" altLang="zh-CN" smtClean="0">
                <a:latin typeface="微软雅黑" panose="020B0503020204020204" pitchFamily="34" charset="-122"/>
              </a:rPr>
              <a:pPr/>
              <a:t>2</a:t>
            </a:fld>
            <a:endParaRPr lang="en-US" altLang="zh-CN" dirty="0">
              <a:latin typeface="微软雅黑" panose="020B0503020204020204" pitchFamily="34" charset="-122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527116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15655D4-2E12-495A-B63E-0981574E48EB}" type="slidenum">
              <a:rPr lang="en-US" altLang="zh-CN" smtClean="0">
                <a:latin typeface="微软雅黑" panose="020B0503020204020204" pitchFamily="34" charset="-122"/>
              </a:rPr>
              <a:pPr/>
              <a:t>3</a:t>
            </a:fld>
            <a:endParaRPr lang="en-US" altLang="zh-CN" dirty="0">
              <a:latin typeface="微软雅黑" panose="020B0503020204020204" pitchFamily="34" charset="-122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4612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>
              <a:defRPr/>
            </a:pPr>
            <a:fld id="{633DE407-4A18-46FD-AFCB-8BC0135A1C7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588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A14529DE-A44B-45C9-9325-A84785494E1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802699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A14529DE-A44B-45C9-9325-A84785494E1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微软雅黑" panose="020B0503020204020204" pitchFamily="34" charset="-122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微软雅黑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82890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A14529DE-A44B-45C9-9325-A84785494E1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244388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A14529DE-A44B-45C9-9325-A84785494E1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微软雅黑" panose="020B0503020204020204" pitchFamily="34" charset="-122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微软雅黑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391409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A14529DE-A44B-45C9-9325-A84785494E1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972200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F7F6C-0E8F-430D-8845-59C9887924C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7551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9FB35-333A-4355-A5A0-BDEFE0C06CE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705265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3F3227-6F35-4331-8AF8-6A5F9554809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627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D44CEBAD-4862-4979-8B33-F163720543A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897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42BA71C3-1B66-4842-9223-55D72E76559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34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B805208E-8E62-4D1B-BA1D-1948646E813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4421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39D4C1-E421-4089-A23F-015A1F28F39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077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99C993-1EAB-4665-B336-DF07C2DCB53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160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C90BAC-F9AC-412B-8FC8-321C355E420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783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8708430D-75D7-4378-AF01-36CC6F2646F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897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A14529DE-A44B-45C9-9325-A84785494E1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782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  <p:sldLayoutId id="2147484104" r:id="rId12"/>
    <p:sldLayoutId id="2147484105" r:id="rId13"/>
    <p:sldLayoutId id="2147484106" r:id="rId14"/>
    <p:sldLayoutId id="2147484107" r:id="rId15"/>
    <p:sldLayoutId id="214748410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微软雅黑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37407" y="1772816"/>
            <a:ext cx="6600451" cy="1182661"/>
          </a:xfrm>
        </p:spPr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</a:t>
            </a:r>
            <a:endParaRPr lang="en-US" altLang="zh-CN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2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158EC457-BAD6-480C-8897-EE097C647DA1}" type="slidenum">
              <a:rPr lang="en-US" altLang="zh-CN" b="1" smtClean="0">
                <a:solidFill>
                  <a:srgbClr val="9495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</a:t>
            </a:fld>
            <a:endParaRPr lang="en-US" altLang="zh-CN" b="1">
              <a:solidFill>
                <a:srgbClr val="94959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041388" y="3966399"/>
            <a:ext cx="4392488" cy="1126283"/>
          </a:xfrm>
        </p:spPr>
        <p:txBody>
          <a:bodyPr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数据采集技术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1425798" y="620688"/>
            <a:ext cx="6589199" cy="1280890"/>
          </a:xfrm>
        </p:spPr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</a:rPr>
              <a:t>BeautifulSoup</a:t>
            </a:r>
            <a:r>
              <a:rPr lang="zh-CN" altLang="en-US" b="1" dirty="0">
                <a:latin typeface="微软雅黑" panose="020B0503020204020204" pitchFamily="34" charset="-122"/>
              </a:rPr>
              <a:t>的</a:t>
            </a:r>
            <a:r>
              <a:rPr lang="en-US" altLang="zh-CN" b="1" dirty="0">
                <a:latin typeface="微软雅黑" panose="020B0503020204020204" pitchFamily="34" charset="-122"/>
              </a:rPr>
              <a:t>Tag</a:t>
            </a:r>
            <a:r>
              <a:rPr lang="zh-CN" altLang="en-US" b="1" dirty="0">
                <a:latin typeface="微软雅黑" panose="020B0503020204020204" pitchFamily="34" charset="-122"/>
              </a:rPr>
              <a:t>对象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215008" y="1901578"/>
            <a:ext cx="8928992" cy="3960440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</a:rPr>
              <a:t>（</a:t>
            </a:r>
            <a:r>
              <a:rPr lang="en-US" b="1" dirty="0">
                <a:solidFill>
                  <a:schemeClr val="tx1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</a:rPr>
              <a:t>soup.tag</a:t>
            </a:r>
            <a:r>
              <a:rPr b="1" dirty="0" err="1">
                <a:solidFill>
                  <a:schemeClr val="tx1"/>
                </a:solidFill>
                <a:latin typeface="微软雅黑" panose="020B0503020204020204" pitchFamily="34" charset="-122"/>
              </a:rPr>
              <a:t>的方式获取，如果文档中有</a:t>
            </a:r>
            <a:r>
              <a:rPr b="1" dirty="0" err="1">
                <a:solidFill>
                  <a:srgbClr val="C00000"/>
                </a:solidFill>
                <a:latin typeface="微软雅黑" panose="020B0503020204020204" pitchFamily="34" charset="-122"/>
              </a:rPr>
              <a:t>多个</a:t>
            </a:r>
            <a:r>
              <a:rPr b="1" dirty="0" err="1">
                <a:solidFill>
                  <a:schemeClr val="tx1"/>
                </a:solidFill>
                <a:latin typeface="微软雅黑" panose="020B0503020204020204" pitchFamily="34" charset="-122"/>
              </a:rPr>
              <a:t>这样的标签，则返回</a:t>
            </a:r>
            <a:r>
              <a:rPr b="1" dirty="0" err="1">
                <a:solidFill>
                  <a:srgbClr val="C00000"/>
                </a:solidFill>
                <a:latin typeface="微软雅黑" panose="020B0503020204020204" pitchFamily="34" charset="-122"/>
              </a:rPr>
              <a:t>第一个标签</a:t>
            </a:r>
            <a:r>
              <a:rPr b="1" dirty="0" err="1">
                <a:solidFill>
                  <a:schemeClr val="tx1"/>
                </a:solidFill>
                <a:latin typeface="微软雅黑" panose="020B0503020204020204" pitchFamily="34" charset="-122"/>
              </a:rPr>
              <a:t>的内容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</a:rPr>
              <a:t>soup.tag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</a:rPr>
              <a:t>[‘</a:t>
            </a:r>
            <a:r>
              <a:rPr b="1" dirty="0" err="1">
                <a:solidFill>
                  <a:srgbClr val="C00000"/>
                </a:solidFill>
                <a:latin typeface="微软雅黑" panose="020B0503020204020204" pitchFamily="34" charset="-122"/>
              </a:rPr>
              <a:t>属性名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</a:rPr>
              <a:t>’]</a:t>
            </a:r>
            <a:r>
              <a:rPr b="1" dirty="0" err="1">
                <a:solidFill>
                  <a:schemeClr val="tx1"/>
                </a:solidFill>
                <a:latin typeface="微软雅黑" panose="020B0503020204020204" pitchFamily="34" charset="-122"/>
              </a:rPr>
              <a:t>的方式获取</a:t>
            </a:r>
            <a:r>
              <a:rPr lang="en-US" b="1" dirty="0">
                <a:solidFill>
                  <a:schemeClr val="tx1"/>
                </a:solidFill>
                <a:latin typeface="微软雅黑" panose="020B0503020204020204" pitchFamily="34" charset="-122"/>
              </a:rPr>
              <a:t> </a:t>
            </a:r>
            <a:r>
              <a:rPr b="1" dirty="0" err="1">
                <a:solidFill>
                  <a:srgbClr val="C00000"/>
                </a:solidFill>
                <a:latin typeface="微软雅黑" panose="020B0503020204020204" pitchFamily="34" charset="-122"/>
              </a:rPr>
              <a:t>标签的属性值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</a:rPr>
              <a:t>tag对象有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</a:rPr>
              <a:t>四个属性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</a:rPr>
              <a:t>：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</a:rPr>
              <a:t>name:</a:t>
            </a:r>
            <a:r>
              <a:rPr lang="zh-CN" altLang="zh-CN" b="1" dirty="0">
                <a:latin typeface="微软雅黑" panose="020B0503020204020204" pitchFamily="34" charset="-122"/>
              </a:rPr>
              <a:t>字符串，标签的名字</a:t>
            </a:r>
          </a:p>
          <a:p>
            <a:pPr lvl="1" eaLnBrk="0">
              <a:lnSpc>
                <a:spcPct val="150000"/>
              </a:lnSpc>
            </a:pP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</a:rPr>
              <a:t>attrs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</a:rPr>
              <a:t>: </a:t>
            </a:r>
            <a:r>
              <a:rPr lang="zh-CN" altLang="zh-CN" b="1" dirty="0">
                <a:latin typeface="微软雅黑" panose="020B0503020204020204" pitchFamily="34" charset="-122"/>
              </a:rPr>
              <a:t>字典，包含了原来页面标签的所有属性</a:t>
            </a:r>
          </a:p>
          <a:p>
            <a:pPr lvl="1" eaLnBrk="0"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</a:rPr>
              <a:t>contents: </a:t>
            </a:r>
            <a:r>
              <a:rPr lang="zh-CN" altLang="zh-CN" b="1" dirty="0">
                <a:latin typeface="微软雅黑" panose="020B0503020204020204" pitchFamily="34" charset="-122"/>
              </a:rPr>
              <a:t>列表，这个标签下所有子标签的内容</a:t>
            </a:r>
          </a:p>
          <a:p>
            <a:pPr lvl="1" eaLnBrk="0"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</a:rPr>
              <a:t>string</a:t>
            </a:r>
            <a:r>
              <a:rPr lang="zh-CN" altLang="zh-CN" b="1" dirty="0">
                <a:latin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</a:rPr>
              <a:t>text</a:t>
            </a:r>
            <a:r>
              <a:rPr lang="zh-CN" altLang="zh-CN" b="1" dirty="0">
                <a:latin typeface="微软雅黑" panose="020B0503020204020204" pitchFamily="34" charset="-122"/>
              </a:rPr>
              <a:t>也可以）</a:t>
            </a:r>
            <a:r>
              <a:rPr lang="en-US" altLang="zh-CN" b="1" dirty="0">
                <a:latin typeface="微软雅黑" panose="020B0503020204020204" pitchFamily="34" charset="-122"/>
              </a:rPr>
              <a:t>:</a:t>
            </a:r>
            <a:r>
              <a:rPr lang="zh-CN" altLang="zh-CN" b="1" dirty="0">
                <a:latin typeface="微软雅黑" panose="020B0503020204020204" pitchFamily="34" charset="-122"/>
              </a:rPr>
              <a:t>字符串，标签所包围的文本，网页中真实的文字</a:t>
            </a: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CFF5060A-7E47-46D7-8AAA-AE1241C27ECE}" type="slidenum">
              <a:rPr lang="en-US" altLang="zh-CN" b="1" smtClean="0">
                <a:solidFill>
                  <a:srgbClr val="9495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endParaRPr lang="en-US" altLang="zh-CN" b="1">
              <a:solidFill>
                <a:srgbClr val="94959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</a:rPr>
              <a:t>BeautifulSoup</a:t>
            </a:r>
            <a:r>
              <a:rPr lang="zh-CN" altLang="en-US" b="1" dirty="0">
                <a:latin typeface="微软雅黑" panose="020B0503020204020204" pitchFamily="34" charset="-122"/>
              </a:rPr>
              <a:t>的</a:t>
            </a:r>
            <a:r>
              <a:rPr lang="en-US" altLang="zh-CN" b="1" dirty="0">
                <a:latin typeface="微软雅黑" panose="020B0503020204020204" pitchFamily="34" charset="-122"/>
              </a:rPr>
              <a:t>Tag</a:t>
            </a:r>
            <a:r>
              <a:rPr lang="zh-CN" altLang="en-US" b="1" dirty="0">
                <a:latin typeface="微软雅黑" panose="020B0503020204020204" pitchFamily="34" charset="-122"/>
              </a:rPr>
              <a:t>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3F3227-6F35-4331-8AF8-6A5F95548092}" type="slidenum"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11</a:t>
            </a:fld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99992" y="1569813"/>
            <a:ext cx="4289780" cy="2536400"/>
          </a:xfrm>
          <a:prstGeom prst="rect">
            <a:avLst/>
          </a:prstGeom>
          <a:solidFill>
            <a:srgbClr val="F8F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</a:rPr>
              <a:t>from bs4 import BeautifulSoup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</a:rPr>
              <a:t>fp=open(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微软雅黑" panose="020B0503020204020204" pitchFamily="34" charset="-122"/>
              </a:rPr>
              <a:t>"daima.txt"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</a:rPr>
              <a:t>,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微软雅黑" panose="020B0503020204020204" pitchFamily="34" charset="-122"/>
              </a:rPr>
              <a:t>"r"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</a:rPr>
              <a:t>)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</a:rPr>
              <a:t>soup=BeautifulSoup(fp,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微软雅黑" panose="020B0503020204020204" pitchFamily="34" charset="-122"/>
              </a:rPr>
              <a:t>'lxml'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</a:rPr>
              <a:t>)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</a:rPr>
              <a:t>print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</a:rPr>
              <a:t>(soup.h1)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</a:rPr>
              <a:t>print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</a:rPr>
              <a:t>(soup.h1[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微软雅黑" panose="020B0503020204020204" pitchFamily="34" charset="-122"/>
              </a:rPr>
              <a:t>"id"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</a:rPr>
              <a:t>])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</a:rPr>
              <a:t>print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</a:rPr>
              <a:t>(soup.h1.string)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66525" y="1556792"/>
            <a:ext cx="3589110" cy="4662815"/>
          </a:xfrm>
          <a:prstGeom prst="rect">
            <a:avLst/>
          </a:prstGeom>
          <a:solidFill>
            <a:srgbClr val="F8F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&lt;html&gt;</a:t>
            </a:r>
          </a:p>
          <a:p>
            <a:pPr marL="0" indent="0" defTabSz="914400" ea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</a:p>
          <a:p>
            <a:pPr marL="0" indent="0" defTabSz="914400" ea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&lt;h1 id="title"&gt;hello world&lt;/h1&gt;</a:t>
            </a:r>
          </a:p>
          <a:p>
            <a:pPr marL="0" indent="0" defTabSz="914400" ea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 </a:t>
            </a:r>
            <a:r>
              <a:rPr lang="en-US" altLang="zh-CN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="#" class="link"&gt; this is link1&lt;/a&gt;</a:t>
            </a:r>
          </a:p>
          <a:p>
            <a:pPr marL="0" indent="0" defTabSz="914400" ea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 </a:t>
            </a:r>
            <a:r>
              <a:rPr lang="en-US" altLang="zh-CN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="#link2" class="link"&gt; this is link2&lt;/a&gt;</a:t>
            </a:r>
          </a:p>
          <a:p>
            <a:pPr marL="0" indent="0" defTabSz="914400" ea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</a:p>
          <a:p>
            <a:pPr marL="0" indent="0" defTabSz="914400" ea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&lt;/html&gt;</a:t>
            </a:r>
            <a:endParaRPr lang="zh-CN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89312" y="4293096"/>
            <a:ext cx="4248472" cy="1754326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结果：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</a:rPr>
              <a:t>&lt;h1 id="title"&gt;hello world&lt;/h1&gt;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</a:rPr>
              <a:t>title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</a:rPr>
              <a:t>hello world</a:t>
            </a:r>
          </a:p>
        </p:txBody>
      </p:sp>
      <p:sp>
        <p:nvSpPr>
          <p:cNvPr id="7" name="矩形 6"/>
          <p:cNvSpPr/>
          <p:nvPr/>
        </p:nvSpPr>
        <p:spPr>
          <a:xfrm>
            <a:off x="1259632" y="6219607"/>
            <a:ext cx="6844571" cy="5078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那应该怎样查找第二个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标签呢？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62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610305"/>
            <a:ext cx="6589199" cy="720080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</a:rPr>
              <a:t>三种方法查找</a:t>
            </a:r>
            <a:r>
              <a:rPr lang="en-US" altLang="zh-CN" b="1" dirty="0" err="1">
                <a:latin typeface="微软雅黑" panose="020B0503020204020204" pitchFamily="34" charset="-122"/>
              </a:rPr>
              <a:t>HTML元素</a:t>
            </a:r>
            <a:endParaRPr lang="zh-CN" altLang="en-US" b="1" dirty="0">
              <a:latin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5696" y="1772816"/>
            <a:ext cx="6048672" cy="259228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sz="2000" b="1" dirty="0">
                <a:latin typeface="微软雅黑" panose="020B0503020204020204" pitchFamily="34" charset="-122"/>
              </a:rPr>
              <a:t>用三种方法可以定位需要的元素</a:t>
            </a:r>
            <a:r>
              <a:rPr lang="en-US" altLang="zh-CN" sz="2000" b="1" dirty="0">
                <a:latin typeface="微软雅黑" panose="020B0503020204020204" pitchFamily="34" charset="-122"/>
              </a:rPr>
              <a:t>:</a:t>
            </a:r>
            <a:endParaRPr lang="zh-CN" altLang="zh-CN" sz="2000" b="1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</a:rPr>
              <a:t>find()</a:t>
            </a:r>
            <a:endParaRPr lang="zh-CN" altLang="zh-CN" sz="2000" b="1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latin typeface="微软雅黑" panose="020B0503020204020204" pitchFamily="34" charset="-122"/>
              </a:rPr>
              <a:t>find_all</a:t>
            </a:r>
            <a:r>
              <a:rPr lang="en-US" altLang="zh-CN" sz="2000" b="1" dirty="0">
                <a:latin typeface="微软雅黑" panose="020B0503020204020204" pitchFamily="34" charset="-122"/>
              </a:rPr>
              <a:t>()</a:t>
            </a:r>
            <a:endParaRPr lang="zh-CN" altLang="zh-CN" sz="2000" b="1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</a:rPr>
              <a:t>select()</a:t>
            </a:r>
            <a:endParaRPr lang="zh-CN" altLang="zh-CN" sz="2000" b="1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3F3227-6F35-4331-8AF8-6A5F95548092}" type="slidenum"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12</a:t>
            </a:fld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819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3238" y="620688"/>
            <a:ext cx="6870700" cy="755650"/>
          </a:xfrm>
        </p:spPr>
        <p:txBody>
          <a:bodyPr/>
          <a:lstStyle/>
          <a:p>
            <a:pPr eaLnBrk="1" hangingPunct="1"/>
            <a:r>
              <a:rPr lang="en-US" altLang="zh-CN" b="1" dirty="0" err="1">
                <a:latin typeface="微软雅黑" panose="020B0503020204020204" pitchFamily="34" charset="-122"/>
              </a:rPr>
              <a:t>BeautifulSoup</a:t>
            </a:r>
            <a:r>
              <a:rPr lang="zh-CN" altLang="en-US" b="1" dirty="0">
                <a:latin typeface="微软雅黑" panose="020B0503020204020204" pitchFamily="34" charset="-122"/>
              </a:rPr>
              <a:t>查找文档元素</a:t>
            </a:r>
            <a:endParaRPr lang="en-US" altLang="zh-CN" b="1" dirty="0">
              <a:latin typeface="微软雅黑" panose="020B0503020204020204" pitchFamily="34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376338"/>
            <a:ext cx="8473077" cy="5184576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</a:rPr>
              <a:t>find_all</a:t>
            </a:r>
            <a:r>
              <a:rPr sz="2000" b="1" dirty="0" err="1">
                <a:solidFill>
                  <a:srgbClr val="C00000"/>
                </a:solidFill>
                <a:latin typeface="微软雅黑" panose="020B0503020204020204" pitchFamily="34" charset="-122"/>
              </a:rPr>
              <a:t>函数</a:t>
            </a:r>
            <a:r>
              <a:rPr sz="20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：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微软雅黑" panose="020B0503020204020204" pitchFamily="34" charset="-122"/>
              </a:rPr>
              <a:t>	</a:t>
            </a:r>
            <a:r>
              <a:rPr lang="en-US" altLang="zh-CN" sz="1600" b="1" dirty="0" err="1">
                <a:latin typeface="微软雅黑" panose="020B0503020204020204" pitchFamily="34" charset="-122"/>
              </a:rPr>
              <a:t>find_all</a:t>
            </a:r>
            <a:r>
              <a:rPr lang="en-US" altLang="zh-CN" sz="1600" b="1" dirty="0">
                <a:latin typeface="微软雅黑" panose="020B0503020204020204" pitchFamily="34" charset="-122"/>
              </a:rPr>
              <a:t>(name=</a:t>
            </a:r>
            <a:r>
              <a:rPr lang="en-US" altLang="zh-CN" sz="1600" b="1" dirty="0" err="1">
                <a:latin typeface="微软雅黑" panose="020B0503020204020204" pitchFamily="34" charset="-122"/>
              </a:rPr>
              <a:t>None,attrs</a:t>
            </a:r>
            <a:r>
              <a:rPr lang="en-US" altLang="zh-CN" sz="1600" b="1" dirty="0">
                <a:latin typeface="微软雅黑" panose="020B0503020204020204" pitchFamily="34" charset="-122"/>
              </a:rPr>
              <a:t>={},recursive=</a:t>
            </a:r>
            <a:r>
              <a:rPr lang="en-US" altLang="zh-CN" sz="1600" b="1" dirty="0" err="1">
                <a:latin typeface="微软雅黑" panose="020B0503020204020204" pitchFamily="34" charset="-122"/>
              </a:rPr>
              <a:t>True,text</a:t>
            </a:r>
            <a:r>
              <a:rPr lang="en-US" altLang="zh-CN" sz="1600" b="1" dirty="0">
                <a:latin typeface="微软雅黑" panose="020B0503020204020204" pitchFamily="34" charset="-122"/>
              </a:rPr>
              <a:t>=</a:t>
            </a:r>
            <a:r>
              <a:rPr lang="en-US" altLang="zh-CN" sz="1600" b="1" dirty="0" err="1">
                <a:latin typeface="微软雅黑" panose="020B0503020204020204" pitchFamily="34" charset="-122"/>
              </a:rPr>
              <a:t>None,limit</a:t>
            </a:r>
            <a:r>
              <a:rPr lang="en-US" altLang="zh-CN" sz="1600" b="1" dirty="0">
                <a:latin typeface="微软雅黑" panose="020B0503020204020204" pitchFamily="34" charset="-122"/>
              </a:rPr>
              <a:t>=None,**</a:t>
            </a:r>
            <a:r>
              <a:rPr lang="en-US" altLang="zh-CN" sz="1600" b="1" dirty="0" err="1">
                <a:latin typeface="微软雅黑" panose="020B0503020204020204" pitchFamily="34" charset="-122"/>
              </a:rPr>
              <a:t>kwargs</a:t>
            </a:r>
            <a:r>
              <a:rPr lang="en-US" altLang="zh-CN" sz="1600" b="1" dirty="0">
                <a:latin typeface="微软雅黑" panose="020B0503020204020204" pitchFamily="34" charset="-122"/>
              </a:rPr>
              <a:t>)</a:t>
            </a:r>
          </a:p>
          <a:p>
            <a:pPr algn="l">
              <a:lnSpc>
                <a:spcPct val="150000"/>
              </a:lnSpc>
              <a:buFont typeface="Wingdings" pitchFamily="2" charset="2"/>
              <a:buNone/>
            </a:pPr>
            <a:r>
              <a:rPr sz="1600" b="1" dirty="0">
                <a:latin typeface="微软雅黑" panose="020B0503020204020204" pitchFamily="34" charset="-122"/>
              </a:rPr>
              <a:t>    </a:t>
            </a:r>
            <a:r>
              <a:rPr sz="16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查找满足要求的</a:t>
            </a:r>
            <a:r>
              <a:rPr sz="16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所有元素的列表</a:t>
            </a:r>
            <a:r>
              <a:rPr sz="16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，每个元素是一个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bs4.element.Tag</a:t>
            </a:r>
            <a:r>
              <a:rPr sz="16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对象</a:t>
            </a:r>
            <a:r>
              <a:rPr sz="16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。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Font typeface="Wingdings" pitchFamily="2" charset="2"/>
              <a:buNone/>
            </a:pPr>
            <a:r>
              <a:rPr sz="1600" b="1" dirty="0" err="1">
                <a:solidFill>
                  <a:srgbClr val="C00000"/>
                </a:solidFill>
                <a:latin typeface="微软雅黑" panose="020B0503020204020204" pitchFamily="34" charset="-122"/>
              </a:rPr>
              <a:t>其中</a:t>
            </a:r>
            <a:r>
              <a:rPr sz="16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：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chemeClr val="tx1"/>
                </a:solidFill>
                <a:latin typeface="微软雅黑" panose="020B0503020204020204" pitchFamily="34" charset="-122"/>
              </a:rPr>
              <a:t>name</a:t>
            </a:r>
            <a:r>
              <a:rPr sz="1600" b="1" dirty="0" err="1">
                <a:solidFill>
                  <a:schemeClr val="tx1"/>
                </a:solidFill>
                <a:latin typeface="微软雅黑" panose="020B0503020204020204" pitchFamily="34" charset="-122"/>
              </a:rPr>
              <a:t>是要查找的</a:t>
            </a:r>
            <a:r>
              <a:rPr lang="en-US" altLang="zh-CN" sz="1600" b="1" dirty="0" err="1">
                <a:solidFill>
                  <a:schemeClr val="tx1"/>
                </a:solidFill>
                <a:latin typeface="微软雅黑" panose="020B0503020204020204" pitchFamily="34" charset="-122"/>
              </a:rPr>
              <a:t>tag</a:t>
            </a:r>
            <a:r>
              <a:rPr sz="1600" b="1" dirty="0" err="1">
                <a:solidFill>
                  <a:schemeClr val="tx1"/>
                </a:solidFill>
                <a:latin typeface="微软雅黑" panose="020B0503020204020204" pitchFamily="34" charset="-122"/>
              </a:rPr>
              <a:t>元素的名称。如果不提供，就是查找所有的元素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chemeClr val="tx1"/>
                </a:solidFill>
                <a:latin typeface="微软雅黑" panose="020B0503020204020204" pitchFamily="34" charset="-122"/>
              </a:rPr>
              <a:t>attrs</a:t>
            </a:r>
            <a:r>
              <a:rPr sz="1600" b="1" dirty="0" err="1">
                <a:solidFill>
                  <a:schemeClr val="tx1"/>
                </a:solidFill>
                <a:latin typeface="微软雅黑" panose="020B0503020204020204" pitchFamily="34" charset="-122"/>
              </a:rPr>
              <a:t>是</a:t>
            </a:r>
            <a:r>
              <a:rPr lang="en-US" altLang="zh-CN" sz="1600" b="1" dirty="0" err="1">
                <a:solidFill>
                  <a:schemeClr val="tx1"/>
                </a:solidFill>
                <a:latin typeface="微软雅黑" panose="020B0503020204020204" pitchFamily="34" charset="-122"/>
              </a:rPr>
              <a:t>tag</a:t>
            </a:r>
            <a:r>
              <a:rPr sz="1600" b="1" dirty="0" err="1">
                <a:solidFill>
                  <a:schemeClr val="tx1"/>
                </a:solidFill>
                <a:latin typeface="微软雅黑" panose="020B0503020204020204" pitchFamily="34" charset="-122"/>
              </a:rPr>
              <a:t>元素的属性，为字典类型，如果提供就是查找有这个指定属性的元素</a:t>
            </a:r>
            <a:endParaRPr lang="en-US" sz="16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结果为列表。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</a:rPr>
              <a:t>find</a:t>
            </a:r>
            <a:r>
              <a:rPr sz="2000" b="1" dirty="0" err="1">
                <a:solidFill>
                  <a:srgbClr val="C00000"/>
                </a:solidFill>
                <a:latin typeface="微软雅黑" panose="020B0503020204020204" pitchFamily="34" charset="-122"/>
              </a:rPr>
              <a:t>函数</a:t>
            </a:r>
            <a:r>
              <a:rPr sz="20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：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    </a:t>
            </a:r>
            <a:r>
              <a:rPr sz="1600" b="1" dirty="0" err="1">
                <a:solidFill>
                  <a:schemeClr val="tx1"/>
                </a:solidFill>
                <a:latin typeface="微软雅黑" panose="020B0503020204020204" pitchFamily="34" charset="-122"/>
              </a:rPr>
              <a:t>与</a:t>
            </a:r>
            <a:r>
              <a:rPr lang="en-US" altLang="zh-CN" sz="1600" b="1" dirty="0" err="1">
                <a:solidFill>
                  <a:schemeClr val="tx1"/>
                </a:solidFill>
                <a:latin typeface="微软雅黑" panose="020B0503020204020204" pitchFamily="34" charset="-122"/>
              </a:rPr>
              <a:t>find_all</a:t>
            </a:r>
            <a:r>
              <a:rPr sz="1600" b="1" dirty="0" err="1">
                <a:solidFill>
                  <a:schemeClr val="tx1"/>
                </a:solidFill>
                <a:latin typeface="微软雅黑" panose="020B0503020204020204" pitchFamily="34" charset="-122"/>
              </a:rPr>
              <a:t>类似，但它</a:t>
            </a:r>
            <a:r>
              <a:rPr sz="1600" b="1" dirty="0" err="1">
                <a:solidFill>
                  <a:srgbClr val="C00000"/>
                </a:solidFill>
                <a:latin typeface="微软雅黑" panose="020B0503020204020204" pitchFamily="34" charset="-122"/>
              </a:rPr>
              <a:t>只返回第一个</a:t>
            </a:r>
            <a:r>
              <a:rPr sz="1600" b="1" dirty="0" err="1">
                <a:solidFill>
                  <a:schemeClr val="tx1"/>
                </a:solidFill>
                <a:latin typeface="微软雅黑" panose="020B0503020204020204" pitchFamily="34" charset="-122"/>
              </a:rPr>
              <a:t>满足要求的元素</a:t>
            </a:r>
            <a:endParaRPr sz="16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41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7276EAF9-0C05-4AC8-BA80-0F8ECCD9B608}" type="slidenum">
              <a:rPr lang="en-US" altLang="zh-CN" b="1" smtClean="0">
                <a:solidFill>
                  <a:srgbClr val="9495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13</a:t>
            </a:fld>
            <a:endParaRPr lang="en-US" altLang="zh-CN" b="1">
              <a:solidFill>
                <a:srgbClr val="94959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655147"/>
            <a:ext cx="6870700" cy="755650"/>
          </a:xfrm>
          <a:noFill/>
        </p:spPr>
        <p:txBody>
          <a:bodyPr/>
          <a:lstStyle/>
          <a:p>
            <a:pPr eaLnBrk="1" hangingPunct="1"/>
            <a:r>
              <a:rPr lang="en-US" altLang="zh-CN" b="1" dirty="0" err="1">
                <a:latin typeface="微软雅黑" panose="020B0503020204020204" pitchFamily="34" charset="-122"/>
              </a:rPr>
              <a:t>BeautifulSoup</a:t>
            </a:r>
            <a:r>
              <a:rPr lang="zh-CN" altLang="en-US" b="1" dirty="0">
                <a:latin typeface="微软雅黑" panose="020B0503020204020204" pitchFamily="34" charset="-122"/>
              </a:rPr>
              <a:t>查找文档元素</a:t>
            </a:r>
            <a:endParaRPr lang="en-US" altLang="zh-CN" b="1" dirty="0">
              <a:latin typeface="微软雅黑" panose="020B0503020204020204" pitchFamily="34" charset="-122"/>
            </a:endParaRPr>
          </a:p>
        </p:txBody>
      </p:sp>
      <p:sp>
        <p:nvSpPr>
          <p:cNvPr id="18435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A1DAA9A4-9429-43FC-BD38-B39D2C896A60}" type="slidenum">
              <a:rPr lang="en-US" altLang="zh-CN" b="1" smtClean="0">
                <a:solidFill>
                  <a:srgbClr val="9495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14</a:t>
            </a:fld>
            <a:endParaRPr lang="en-US" altLang="zh-CN" b="1">
              <a:solidFill>
                <a:srgbClr val="94959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endParaRPr lang="zh-CN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endParaRPr lang="zh-CN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348734"/>
            <a:ext cx="184731" cy="369332"/>
          </a:xfrm>
          <a:prstGeom prst="rect">
            <a:avLst/>
          </a:prstGeom>
          <a:solidFill>
            <a:srgbClr val="F8F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1"/>
          <p:cNvSpPr>
            <a:spLocks noGrp="1"/>
          </p:cNvSpPr>
          <p:nvPr>
            <p:ph idx="1"/>
          </p:nvPr>
        </p:nvSpPr>
        <p:spPr>
          <a:xfrm>
            <a:off x="184150" y="1603375"/>
            <a:ext cx="5688632" cy="5254625"/>
          </a:xfrm>
          <a:solidFill>
            <a:srgbClr val="FFFFFF"/>
          </a:solidFill>
        </p:spPr>
        <p:txBody>
          <a:bodyPr>
            <a:normAutofit/>
          </a:bodyPr>
          <a:lstStyle/>
          <a:p>
            <a:pPr marL="0" indent="0" algn="l">
              <a:buFont typeface="Wingdings" pitchFamily="2" charset="2"/>
              <a:buNone/>
              <a:defRPr/>
            </a:pPr>
            <a:r>
              <a:rPr lang="en-US" altLang="zh-CN" sz="1200" b="1" dirty="0">
                <a:latin typeface="微软雅黑" panose="020B0503020204020204" pitchFamily="34" charset="-122"/>
              </a:rPr>
              <a:t>&lt;html&gt;</a:t>
            </a:r>
          </a:p>
          <a:p>
            <a:pPr marL="0" indent="0" algn="l">
              <a:buFont typeface="Wingdings" pitchFamily="2" charset="2"/>
              <a:buNone/>
              <a:defRPr/>
            </a:pPr>
            <a:r>
              <a:rPr lang="en-US" altLang="zh-CN" sz="1200" b="1" dirty="0">
                <a:latin typeface="微软雅黑" panose="020B0503020204020204" pitchFamily="34" charset="-122"/>
              </a:rPr>
              <a:t>&lt;head&gt;&lt;title&gt;The Dormouse's story&lt;/title&gt;&lt;/head&gt;</a:t>
            </a:r>
            <a:endParaRPr altLang="zh-CN" sz="1200" b="1" dirty="0">
              <a:latin typeface="微软雅黑" panose="020B0503020204020204" pitchFamily="34" charset="-122"/>
            </a:endParaRPr>
          </a:p>
          <a:p>
            <a:pPr marL="0" indent="0" algn="l">
              <a:buFont typeface="Wingdings" pitchFamily="2" charset="2"/>
              <a:buNone/>
              <a:defRPr/>
            </a:pPr>
            <a:r>
              <a:rPr lang="en-US" altLang="zh-CN" sz="1200" b="1" dirty="0">
                <a:latin typeface="微软雅黑" panose="020B0503020204020204" pitchFamily="34" charset="-122"/>
              </a:rPr>
              <a:t>&lt;body&gt;</a:t>
            </a:r>
            <a:endParaRPr altLang="zh-CN" sz="1200" b="1" dirty="0">
              <a:latin typeface="微软雅黑" panose="020B0503020204020204" pitchFamily="34" charset="-122"/>
            </a:endParaRPr>
          </a:p>
          <a:p>
            <a:pPr marL="0" indent="0" algn="l">
              <a:buFont typeface="Wingdings" pitchFamily="2" charset="2"/>
              <a:buNone/>
              <a:defRPr/>
            </a:pPr>
            <a:r>
              <a:rPr lang="en-US" altLang="zh-CN" sz="1200" b="1" dirty="0">
                <a:latin typeface="微软雅黑" panose="020B0503020204020204" pitchFamily="34" charset="-122"/>
              </a:rPr>
              <a:t>&lt;p class="title"&gt;&lt;b&gt;The Dormouse's story&lt;/b&gt;&lt;/p&gt;</a:t>
            </a:r>
            <a:endParaRPr altLang="zh-CN" sz="1200" b="1" dirty="0">
              <a:latin typeface="微软雅黑" panose="020B0503020204020204" pitchFamily="34" charset="-122"/>
            </a:endParaRPr>
          </a:p>
          <a:p>
            <a:pPr marL="0" indent="0" algn="l">
              <a:buFont typeface="Wingdings" pitchFamily="2" charset="2"/>
              <a:buNone/>
              <a:defRPr/>
            </a:pPr>
            <a:r>
              <a:rPr lang="en-US" altLang="zh-CN" sz="1200" b="1" dirty="0">
                <a:latin typeface="微软雅黑" panose="020B0503020204020204" pitchFamily="34" charset="-122"/>
              </a:rPr>
              <a:t>&lt;p class="story"&gt;</a:t>
            </a:r>
            <a:endParaRPr altLang="zh-CN" sz="1200" b="1" dirty="0">
              <a:latin typeface="微软雅黑" panose="020B0503020204020204" pitchFamily="34" charset="-122"/>
            </a:endParaRPr>
          </a:p>
          <a:p>
            <a:pPr marL="0" indent="0" algn="l">
              <a:buFont typeface="Wingdings" pitchFamily="2" charset="2"/>
              <a:buNone/>
              <a:defRPr/>
            </a:pPr>
            <a:r>
              <a:rPr lang="en-US" altLang="zh-CN" sz="1200" b="1" dirty="0">
                <a:latin typeface="微软雅黑" panose="020B0503020204020204" pitchFamily="34" charset="-122"/>
              </a:rPr>
              <a:t>Once upon a time there were three little sisters; and their names were</a:t>
            </a:r>
            <a:endParaRPr altLang="zh-CN" sz="1200" b="1" dirty="0">
              <a:latin typeface="微软雅黑" panose="020B0503020204020204" pitchFamily="34" charset="-122"/>
            </a:endParaRPr>
          </a:p>
          <a:p>
            <a:pPr marL="0" indent="0" algn="l">
              <a:buFont typeface="Wingdings" pitchFamily="2" charset="2"/>
              <a:buNone/>
              <a:defRPr/>
            </a:pPr>
            <a:r>
              <a:rPr lang="en-US" altLang="zh-CN" sz="1200" b="1" dirty="0">
                <a:latin typeface="微软雅黑" panose="020B0503020204020204" pitchFamily="34" charset="-122"/>
              </a:rPr>
              <a:t>&lt;a </a:t>
            </a:r>
            <a:r>
              <a:rPr lang="en-US" altLang="zh-CN" sz="1200" b="1" dirty="0" err="1">
                <a:latin typeface="微软雅黑" panose="020B0503020204020204" pitchFamily="34" charset="-122"/>
              </a:rPr>
              <a:t>href</a:t>
            </a:r>
            <a:r>
              <a:rPr lang="en-US" altLang="zh-CN" sz="1200" b="1" dirty="0">
                <a:latin typeface="微软雅黑" panose="020B0503020204020204" pitchFamily="34" charset="-122"/>
              </a:rPr>
              <a:t>="http://example.com/</a:t>
            </a:r>
            <a:r>
              <a:rPr lang="en-US" altLang="zh-CN" sz="1200" b="1" dirty="0" err="1">
                <a:latin typeface="微软雅黑" panose="020B0503020204020204" pitchFamily="34" charset="-122"/>
              </a:rPr>
              <a:t>elsie</a:t>
            </a:r>
            <a:r>
              <a:rPr lang="en-US" altLang="zh-CN" sz="1200" b="1" dirty="0">
                <a:latin typeface="微软雅黑" panose="020B0503020204020204" pitchFamily="34" charset="-122"/>
              </a:rPr>
              <a:t>" class="sister" id="link1"&gt;Elsie&lt;/a&gt;,</a:t>
            </a:r>
            <a:endParaRPr altLang="zh-CN" sz="1200" b="1" dirty="0">
              <a:latin typeface="微软雅黑" panose="020B0503020204020204" pitchFamily="34" charset="-122"/>
            </a:endParaRPr>
          </a:p>
          <a:p>
            <a:pPr marL="0" indent="0" algn="l">
              <a:buFont typeface="Wingdings" pitchFamily="2" charset="2"/>
              <a:buNone/>
              <a:defRPr/>
            </a:pPr>
            <a:r>
              <a:rPr lang="en-US" altLang="zh-CN" sz="1200" b="1" dirty="0">
                <a:latin typeface="微软雅黑" panose="020B0503020204020204" pitchFamily="34" charset="-122"/>
              </a:rPr>
              <a:t>&lt;a </a:t>
            </a:r>
            <a:r>
              <a:rPr lang="en-US" altLang="zh-CN" sz="1200" b="1" dirty="0" err="1">
                <a:latin typeface="微软雅黑" panose="020B0503020204020204" pitchFamily="34" charset="-122"/>
              </a:rPr>
              <a:t>href</a:t>
            </a:r>
            <a:r>
              <a:rPr lang="en-US" altLang="zh-CN" sz="1200" b="1" dirty="0">
                <a:latin typeface="微软雅黑" panose="020B0503020204020204" pitchFamily="34" charset="-122"/>
              </a:rPr>
              <a:t>="http://example.com/</a:t>
            </a:r>
            <a:r>
              <a:rPr lang="en-US" altLang="zh-CN" sz="1200" b="1" dirty="0" err="1">
                <a:latin typeface="微软雅黑" panose="020B0503020204020204" pitchFamily="34" charset="-122"/>
              </a:rPr>
              <a:t>lacie</a:t>
            </a:r>
            <a:r>
              <a:rPr lang="en-US" altLang="zh-CN" sz="1200" b="1" dirty="0">
                <a:latin typeface="微软雅黑" panose="020B0503020204020204" pitchFamily="34" charset="-122"/>
              </a:rPr>
              <a:t>" class="sister" id="link2"&gt;</a:t>
            </a:r>
            <a:r>
              <a:rPr lang="en-US" altLang="zh-CN" sz="1200" b="1" dirty="0" err="1">
                <a:latin typeface="微软雅黑" panose="020B0503020204020204" pitchFamily="34" charset="-122"/>
              </a:rPr>
              <a:t>Lacie</a:t>
            </a:r>
            <a:r>
              <a:rPr lang="en-US" altLang="zh-CN" sz="1200" b="1" dirty="0">
                <a:latin typeface="微软雅黑" panose="020B0503020204020204" pitchFamily="34" charset="-122"/>
              </a:rPr>
              <a:t>&lt;/a&gt; and</a:t>
            </a:r>
            <a:endParaRPr altLang="zh-CN" sz="1200" b="1" dirty="0">
              <a:latin typeface="微软雅黑" panose="020B0503020204020204" pitchFamily="34" charset="-122"/>
            </a:endParaRPr>
          </a:p>
          <a:p>
            <a:pPr marL="0" indent="0" algn="l">
              <a:buFont typeface="Wingdings" pitchFamily="2" charset="2"/>
              <a:buNone/>
              <a:defRPr/>
            </a:pPr>
            <a:r>
              <a:rPr lang="en-US" altLang="zh-CN" sz="1200" b="1" dirty="0">
                <a:latin typeface="微软雅黑" panose="020B0503020204020204" pitchFamily="34" charset="-122"/>
              </a:rPr>
              <a:t>&lt;a </a:t>
            </a:r>
            <a:r>
              <a:rPr lang="en-US" altLang="zh-CN" sz="1200" b="1" dirty="0" err="1">
                <a:latin typeface="微软雅黑" panose="020B0503020204020204" pitchFamily="34" charset="-122"/>
              </a:rPr>
              <a:t>href</a:t>
            </a:r>
            <a:r>
              <a:rPr lang="en-US" altLang="zh-CN" sz="1200" b="1" dirty="0">
                <a:latin typeface="微软雅黑" panose="020B0503020204020204" pitchFamily="34" charset="-122"/>
              </a:rPr>
              <a:t>="http://example.com/</a:t>
            </a:r>
            <a:r>
              <a:rPr lang="en-US" altLang="zh-CN" sz="1200" b="1" dirty="0" err="1">
                <a:latin typeface="微软雅黑" panose="020B0503020204020204" pitchFamily="34" charset="-122"/>
              </a:rPr>
              <a:t>tillie</a:t>
            </a:r>
            <a:r>
              <a:rPr lang="en-US" altLang="zh-CN" sz="1200" b="1" dirty="0">
                <a:latin typeface="微软雅黑" panose="020B0503020204020204" pitchFamily="34" charset="-122"/>
              </a:rPr>
              <a:t>" class="sister" id="link3"&gt;Tillie&lt;/a&gt;;</a:t>
            </a:r>
            <a:endParaRPr altLang="zh-CN" sz="1200" b="1" dirty="0">
              <a:latin typeface="微软雅黑" panose="020B0503020204020204" pitchFamily="34" charset="-122"/>
            </a:endParaRPr>
          </a:p>
          <a:p>
            <a:pPr marL="0" indent="0" algn="l">
              <a:buFont typeface="Wingdings" pitchFamily="2" charset="2"/>
              <a:buNone/>
              <a:defRPr/>
            </a:pPr>
            <a:r>
              <a:rPr lang="en-US" altLang="zh-CN" sz="1200" b="1" dirty="0">
                <a:latin typeface="微软雅黑" panose="020B0503020204020204" pitchFamily="34" charset="-122"/>
              </a:rPr>
              <a:t>and they lived at the bottom of a well.</a:t>
            </a:r>
            <a:endParaRPr altLang="zh-CN" sz="1200" b="1" dirty="0">
              <a:latin typeface="微软雅黑" panose="020B0503020204020204" pitchFamily="34" charset="-122"/>
            </a:endParaRPr>
          </a:p>
          <a:p>
            <a:pPr marL="0" indent="0" algn="l">
              <a:buFont typeface="Wingdings" pitchFamily="2" charset="2"/>
              <a:buNone/>
              <a:defRPr/>
            </a:pPr>
            <a:r>
              <a:rPr lang="en-US" altLang="zh-CN" sz="1200" b="1" dirty="0">
                <a:latin typeface="微软雅黑" panose="020B0503020204020204" pitchFamily="34" charset="-122"/>
              </a:rPr>
              <a:t>&lt;/p&gt;</a:t>
            </a:r>
            <a:endParaRPr altLang="zh-CN" sz="1200" b="1" dirty="0">
              <a:latin typeface="微软雅黑" panose="020B0503020204020204" pitchFamily="34" charset="-122"/>
            </a:endParaRPr>
          </a:p>
          <a:p>
            <a:pPr marL="0" indent="0" algn="l">
              <a:buFont typeface="Wingdings" pitchFamily="2" charset="2"/>
              <a:buNone/>
              <a:defRPr/>
            </a:pPr>
            <a:r>
              <a:rPr lang="en-US" altLang="zh-CN" sz="1200" b="1" dirty="0">
                <a:latin typeface="微软雅黑" panose="020B0503020204020204" pitchFamily="34" charset="-122"/>
              </a:rPr>
              <a:t>&lt;p class="story"&gt;...&lt;/p&gt;</a:t>
            </a:r>
            <a:endParaRPr altLang="zh-CN" sz="1200" b="1" dirty="0">
              <a:latin typeface="微软雅黑" panose="020B0503020204020204" pitchFamily="34" charset="-122"/>
            </a:endParaRPr>
          </a:p>
          <a:p>
            <a:pPr marL="0" indent="0" algn="l">
              <a:buFont typeface="Wingdings" pitchFamily="2" charset="2"/>
              <a:buNone/>
              <a:defRPr/>
            </a:pPr>
            <a:r>
              <a:rPr lang="en-US" altLang="zh-CN" sz="1200" b="1" dirty="0">
                <a:latin typeface="微软雅黑" panose="020B0503020204020204" pitchFamily="34" charset="-122"/>
              </a:rPr>
              <a:t>&lt;/body&gt;</a:t>
            </a:r>
            <a:endParaRPr altLang="zh-CN" sz="1200" b="1" dirty="0">
              <a:latin typeface="微软雅黑" panose="020B0503020204020204" pitchFamily="34" charset="-122"/>
            </a:endParaRPr>
          </a:p>
          <a:p>
            <a:pPr marL="0" indent="0" algn="l">
              <a:buFont typeface="Wingdings" pitchFamily="2" charset="2"/>
              <a:buNone/>
              <a:defRPr/>
            </a:pPr>
            <a:r>
              <a:rPr lang="en-US" altLang="zh-CN" sz="1200" b="1" dirty="0">
                <a:latin typeface="微软雅黑" panose="020B0503020204020204" pitchFamily="34" charset="-122"/>
              </a:rPr>
              <a:t>&lt;/html&gt;</a:t>
            </a:r>
            <a:endParaRPr altLang="zh-CN" sz="1200" b="1" dirty="0">
              <a:latin typeface="微软雅黑" panose="020B0503020204020204" pitchFamily="34" charset="-122"/>
            </a:endParaRPr>
          </a:p>
          <a:p>
            <a:pPr>
              <a:defRPr/>
            </a:pPr>
            <a:endParaRPr sz="1200" b="1" dirty="0">
              <a:latin typeface="微软雅黑" panose="020B0503020204020204" pitchFamily="34" charset="-122"/>
            </a:endParaRPr>
          </a:p>
        </p:txBody>
      </p:sp>
      <p:sp>
        <p:nvSpPr>
          <p:cNvPr id="18436" name="Rectangle 7"/>
          <p:cNvSpPr>
            <a:spLocks noChangeArrowheads="1"/>
          </p:cNvSpPr>
          <p:nvPr/>
        </p:nvSpPr>
        <p:spPr bwMode="auto">
          <a:xfrm>
            <a:off x="4983014" y="3789040"/>
            <a:ext cx="3958208" cy="2554545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CN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bs4 import BeautifulSoup</a:t>
            </a:r>
            <a:br>
              <a:rPr lang="zh-CN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fp=</a:t>
            </a:r>
            <a:r>
              <a:rPr lang="zh-CN" altLang="zh-CN" sz="1600" b="1" dirty="0">
                <a:solidFill>
                  <a:srgbClr val="0086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</a:t>
            </a:r>
            <a:r>
              <a:rPr lang="zh-CN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1600" b="1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"daima2.txt"</a:t>
            </a:r>
            <a:r>
              <a:rPr lang="zh-CN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600" b="1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"r"</a:t>
            </a:r>
            <a:r>
              <a:rPr lang="zh-CN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zh-CN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soup=BeautifulSoup(fp,</a:t>
            </a:r>
            <a:r>
              <a:rPr lang="zh-CN" altLang="zh-CN" sz="1600" b="1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'lxml'</a:t>
            </a:r>
            <a:r>
              <a:rPr lang="zh-CN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zh-CN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tags = soup.find_all(</a:t>
            </a:r>
            <a:r>
              <a:rPr lang="zh-CN" altLang="zh-CN" sz="1600" b="1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'a'</a:t>
            </a:r>
            <a:r>
              <a:rPr lang="zh-CN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zh-CN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1600" b="1" dirty="0">
                <a:solidFill>
                  <a:srgbClr val="000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zh-CN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 </a:t>
            </a:r>
            <a:r>
              <a:rPr lang="zh-CN" altLang="zh-CN" sz="1600" b="1" dirty="0">
                <a:solidFill>
                  <a:srgbClr val="000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lang="zh-CN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tags:</a:t>
            </a:r>
            <a:br>
              <a:rPr lang="zh-CN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1600" b="1" dirty="0">
                <a:solidFill>
                  <a:srgbClr val="000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(tag)</a:t>
            </a:r>
            <a:endParaRPr lang="en-US" altLang="zh-CN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print(tag[</a:t>
            </a:r>
            <a:r>
              <a:rPr lang="en-US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zh-CN" altLang="zh-CN" sz="1600" b="1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1600" b="1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  <a:r>
              <a:rPr lang="en-US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zh-CN" sz="1600" b="1" dirty="0">
                <a:solidFill>
                  <a:srgbClr val="000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(soup.find(</a:t>
            </a:r>
            <a:r>
              <a:rPr lang="zh-CN" altLang="zh-CN" sz="1600" b="1" dirty="0">
                <a:solidFill>
                  <a:srgbClr val="66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zh-CN" sz="1600" b="1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'link3</a:t>
            </a:r>
            <a:r>
              <a:rPr lang="en-US" altLang="zh-CN" sz="1600" b="1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’)</a:t>
            </a:r>
          </a:p>
          <a:p>
            <a:r>
              <a:rPr lang="en-US" altLang="zh-CN" sz="1600" b="1" dirty="0">
                <a:solidFill>
                  <a:srgbClr val="000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soup.find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('p',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attrs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={"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class":"title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"}))</a:t>
            </a: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1835696" y="612016"/>
            <a:ext cx="6589199" cy="716658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</a:rPr>
              <a:t>练习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834766" y="1700808"/>
            <a:ext cx="7841689" cy="316835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(1)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查找小说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的内容：</a:t>
            </a:r>
            <a:endParaRPr lang="en-US" altLang="zh-CN" sz="2000" b="1" dirty="0" smtClean="0">
              <a:solidFill>
                <a:srgbClr val="C00000"/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https://www.doupoxs.com/</a:t>
            </a:r>
            <a:endParaRPr lang="en-US" sz="2000" b="1" dirty="0" smtClean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(</a:t>
            </a:r>
            <a:r>
              <a:rPr lang="en-US" sz="20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2)</a:t>
            </a:r>
            <a:r>
              <a:rPr lang="en-US" sz="2000" b="1" dirty="0" err="1" smtClean="0">
                <a:solidFill>
                  <a:srgbClr val="C00000"/>
                </a:solidFill>
                <a:latin typeface="微软雅黑" panose="020B0503020204020204" pitchFamily="34" charset="-122"/>
              </a:rPr>
              <a:t>查找深职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要</a:t>
            </a:r>
            <a:r>
              <a:rPr lang="en-US" sz="2000" b="1" dirty="0" err="1" smtClean="0">
                <a:solidFill>
                  <a:srgbClr val="C00000"/>
                </a:solidFill>
                <a:latin typeface="微软雅黑" panose="020B0503020204020204" pitchFamily="34" charset="-122"/>
              </a:rPr>
              <a:t>闻的标题</a:t>
            </a:r>
            <a:endParaRPr lang="en-US" sz="2000" b="1" dirty="0">
              <a:solidFill>
                <a:srgbClr val="C00000"/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sz="2000" b="1">
                <a:latin typeface="微软雅黑" panose="020B0503020204020204" pitchFamily="34" charset="-122"/>
              </a:rPr>
              <a:t>https://www.szpu.edu.cn/xwzt/szyw.htm    </a:t>
            </a:r>
            <a:endParaRPr sz="2000" b="1" dirty="0">
              <a:latin typeface="微软雅黑" panose="020B0503020204020204" pitchFamily="34" charset="-122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2CAE28C-F9A9-4540-8235-4CE2F7FF8F89}" type="slidenum">
              <a:rPr lang="en-US" altLang="zh-CN" b="1" smtClean="0">
                <a:solidFill>
                  <a:srgbClr val="9495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15</a:t>
            </a:fld>
            <a:endParaRPr lang="en-US" altLang="zh-CN" b="1">
              <a:solidFill>
                <a:srgbClr val="94959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582201"/>
            <a:ext cx="4392488" cy="776288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latin typeface="微软雅黑" panose="020B0503020204020204" pitchFamily="34" charset="-122"/>
              </a:rPr>
              <a:t>HTML</a:t>
            </a:r>
            <a:r>
              <a:rPr lang="zh-CN" altLang="en-US" sz="4000" b="1" dirty="0">
                <a:latin typeface="微软雅黑" panose="020B0503020204020204" pitchFamily="34" charset="-122"/>
              </a:rPr>
              <a:t>文档结构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12318" y="1412776"/>
            <a:ext cx="8139112" cy="5254625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&lt;html&gt;</a:t>
            </a:r>
          </a:p>
          <a:p>
            <a:pPr marL="0" indent="0" algn="l"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7030A0"/>
                </a:solidFill>
              </a:rPr>
              <a:t>&lt;head&gt;&lt;</a:t>
            </a:r>
            <a:r>
              <a:rPr lang="en-US" altLang="zh-CN" b="1" dirty="0"/>
              <a:t>title&gt;The Dormouse's story&lt;/title</a:t>
            </a:r>
            <a:r>
              <a:rPr lang="en-US" altLang="zh-CN" b="1" dirty="0">
                <a:solidFill>
                  <a:srgbClr val="7030A0"/>
                </a:solidFill>
              </a:rPr>
              <a:t>&gt;&lt;/head&gt;</a:t>
            </a:r>
            <a:endParaRPr altLang="zh-CN" b="1" dirty="0">
              <a:solidFill>
                <a:srgbClr val="7030A0"/>
              </a:solidFill>
            </a:endParaRPr>
          </a:p>
          <a:p>
            <a:pPr marL="0" indent="0" algn="l"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B050"/>
                </a:solidFill>
              </a:rPr>
              <a:t>&lt;body&gt;</a:t>
            </a:r>
            <a:endParaRPr altLang="zh-CN" b="1" dirty="0">
              <a:solidFill>
                <a:srgbClr val="00B050"/>
              </a:solidFill>
            </a:endParaRPr>
          </a:p>
          <a:p>
            <a:pPr marL="0" indent="0" algn="l">
              <a:buFont typeface="Wingdings" pitchFamily="2" charset="2"/>
              <a:buNone/>
              <a:defRPr/>
            </a:pPr>
            <a:r>
              <a:rPr lang="en-US" altLang="zh-CN" b="1" dirty="0"/>
              <a:t>&lt;p class="title"&gt;&lt;b&gt;The Dormouse's story&lt;/b&gt;&lt;/p&gt;</a:t>
            </a:r>
            <a:endParaRPr altLang="zh-CN" b="1" dirty="0"/>
          </a:p>
          <a:p>
            <a:pPr marL="0" indent="0" algn="l">
              <a:buFont typeface="Wingdings" pitchFamily="2" charset="2"/>
              <a:buNone/>
              <a:defRPr/>
            </a:pPr>
            <a:r>
              <a:rPr lang="en-US" altLang="zh-CN" b="1" dirty="0"/>
              <a:t>&lt;p class="story"&gt;</a:t>
            </a:r>
            <a:endParaRPr altLang="zh-CN" b="1" dirty="0"/>
          </a:p>
          <a:p>
            <a:pPr marL="0" indent="0" algn="l">
              <a:buFont typeface="Wingdings" pitchFamily="2" charset="2"/>
              <a:buNone/>
              <a:defRPr/>
            </a:pPr>
            <a:r>
              <a:rPr lang="en-US" altLang="zh-CN" b="1" dirty="0"/>
              <a:t>Once upon a time there were three little sisters; and their names were</a:t>
            </a:r>
            <a:endParaRPr altLang="zh-CN" b="1" dirty="0"/>
          </a:p>
          <a:p>
            <a:pPr marL="0" indent="0" algn="l">
              <a:buFont typeface="Wingdings" pitchFamily="2" charset="2"/>
              <a:buNone/>
              <a:defRPr/>
            </a:pPr>
            <a:r>
              <a:rPr lang="en-US" altLang="zh-CN" b="1" dirty="0"/>
              <a:t>&lt;a </a:t>
            </a:r>
            <a:r>
              <a:rPr lang="en-US" altLang="zh-CN" b="1" dirty="0" err="1"/>
              <a:t>href</a:t>
            </a:r>
            <a:r>
              <a:rPr lang="en-US" altLang="zh-CN" b="1" dirty="0"/>
              <a:t>="http://example.com/</a:t>
            </a:r>
            <a:r>
              <a:rPr lang="en-US" altLang="zh-CN" b="1" dirty="0" err="1"/>
              <a:t>elsie</a:t>
            </a:r>
            <a:r>
              <a:rPr lang="en-US" altLang="zh-CN" b="1" dirty="0"/>
              <a:t>" class="sister" id="link1"&gt;Elsie&lt;/a&gt;,</a:t>
            </a:r>
            <a:endParaRPr altLang="zh-CN" b="1" dirty="0"/>
          </a:p>
          <a:p>
            <a:pPr marL="0" indent="0" algn="l">
              <a:buFont typeface="Wingdings" pitchFamily="2" charset="2"/>
              <a:buNone/>
              <a:defRPr/>
            </a:pPr>
            <a:r>
              <a:rPr lang="en-US" altLang="zh-CN" b="1" dirty="0"/>
              <a:t>&lt;a </a:t>
            </a:r>
            <a:r>
              <a:rPr lang="en-US" altLang="zh-CN" b="1" dirty="0" err="1"/>
              <a:t>href</a:t>
            </a:r>
            <a:r>
              <a:rPr lang="en-US" altLang="zh-CN" b="1" dirty="0"/>
              <a:t>="http://example.com/</a:t>
            </a:r>
            <a:r>
              <a:rPr lang="en-US" altLang="zh-CN" b="1" dirty="0" err="1"/>
              <a:t>lacie</a:t>
            </a:r>
            <a:r>
              <a:rPr lang="en-US" altLang="zh-CN" b="1" dirty="0"/>
              <a:t>" class="sister" id="link2"&gt;</a:t>
            </a:r>
            <a:r>
              <a:rPr lang="en-US" altLang="zh-CN" b="1" dirty="0" err="1"/>
              <a:t>Lacie</a:t>
            </a:r>
            <a:r>
              <a:rPr lang="en-US" altLang="zh-CN" b="1" dirty="0"/>
              <a:t>&lt;/a&gt; and</a:t>
            </a:r>
            <a:endParaRPr altLang="zh-CN" b="1" dirty="0"/>
          </a:p>
          <a:p>
            <a:pPr marL="0" indent="0" algn="l">
              <a:buFont typeface="Wingdings" pitchFamily="2" charset="2"/>
              <a:buNone/>
              <a:defRPr/>
            </a:pPr>
            <a:r>
              <a:rPr lang="en-US" altLang="zh-CN" b="1" dirty="0"/>
              <a:t>&lt;a </a:t>
            </a:r>
            <a:r>
              <a:rPr lang="en-US" altLang="zh-CN" b="1" dirty="0" err="1"/>
              <a:t>href</a:t>
            </a:r>
            <a:r>
              <a:rPr lang="en-US" altLang="zh-CN" b="1" dirty="0"/>
              <a:t>="http://example.com/</a:t>
            </a:r>
            <a:r>
              <a:rPr lang="en-US" altLang="zh-CN" b="1" dirty="0" err="1"/>
              <a:t>tillie</a:t>
            </a:r>
            <a:r>
              <a:rPr lang="en-US" altLang="zh-CN" b="1" dirty="0"/>
              <a:t>" class="sister" id="link3"&gt;Tillie&lt;/a&gt;;</a:t>
            </a:r>
            <a:endParaRPr altLang="zh-CN" b="1" dirty="0"/>
          </a:p>
          <a:p>
            <a:pPr marL="0" indent="0" algn="l">
              <a:buFont typeface="Wingdings" pitchFamily="2" charset="2"/>
              <a:buNone/>
              <a:defRPr/>
            </a:pPr>
            <a:r>
              <a:rPr lang="en-US" altLang="zh-CN" b="1" dirty="0"/>
              <a:t>and they lived at the bottom of a well.</a:t>
            </a:r>
            <a:endParaRPr altLang="zh-CN" b="1" dirty="0"/>
          </a:p>
          <a:p>
            <a:pPr marL="0" indent="0" algn="l">
              <a:buFont typeface="Wingdings" pitchFamily="2" charset="2"/>
              <a:buNone/>
              <a:defRPr/>
            </a:pPr>
            <a:r>
              <a:rPr lang="en-US" altLang="zh-CN" b="1" dirty="0"/>
              <a:t>&lt;/p&gt;</a:t>
            </a:r>
            <a:endParaRPr altLang="zh-CN" b="1" dirty="0"/>
          </a:p>
          <a:p>
            <a:pPr marL="0" indent="0" algn="l">
              <a:buFont typeface="Wingdings" pitchFamily="2" charset="2"/>
              <a:buNone/>
              <a:defRPr/>
            </a:pPr>
            <a:r>
              <a:rPr lang="en-US" altLang="zh-CN" b="1" dirty="0"/>
              <a:t>&lt;p class="story"&gt;...&lt;/p&gt;</a:t>
            </a:r>
            <a:endParaRPr altLang="zh-CN" b="1" dirty="0"/>
          </a:p>
          <a:p>
            <a:pPr marL="0" indent="0" algn="l"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B050"/>
                </a:solidFill>
              </a:rPr>
              <a:t>&lt;/body&gt;</a:t>
            </a:r>
            <a:endParaRPr altLang="zh-CN" b="1" dirty="0">
              <a:solidFill>
                <a:srgbClr val="00B050"/>
              </a:solidFill>
            </a:endParaRPr>
          </a:p>
          <a:p>
            <a:pPr marL="0" indent="0" algn="l"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&lt;/html&gt;</a:t>
            </a:r>
            <a:endParaRPr altLang="zh-CN" b="1" dirty="0">
              <a:solidFill>
                <a:srgbClr val="C00000"/>
              </a:solidFill>
            </a:endParaRPr>
          </a:p>
          <a:p>
            <a:pPr>
              <a:defRPr/>
            </a:pPr>
            <a:endParaRPr b="1" dirty="0"/>
          </a:p>
        </p:txBody>
      </p:sp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C88069DE-1570-4956-9DB7-21A69F2B8AC3}" type="slidenum">
              <a:rPr lang="en-US" altLang="zh-CN" smtClean="0">
                <a:solidFill>
                  <a:srgbClr val="949596"/>
                </a:solidFill>
              </a:rPr>
              <a:pPr/>
              <a:t>2</a:t>
            </a:fld>
            <a:endParaRPr lang="en-US" altLang="zh-CN">
              <a:solidFill>
                <a:srgbClr val="94959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582201"/>
            <a:ext cx="4392488" cy="776288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latin typeface="微软雅黑" panose="020B0503020204020204" pitchFamily="34" charset="-122"/>
              </a:rPr>
              <a:t>HTML</a:t>
            </a:r>
            <a:r>
              <a:rPr lang="zh-CN" altLang="en-US" sz="4000" b="1" dirty="0">
                <a:latin typeface="微软雅黑" panose="020B0503020204020204" pitchFamily="34" charset="-122"/>
              </a:rPr>
              <a:t>文档结构</a:t>
            </a:r>
          </a:p>
        </p:txBody>
      </p:sp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C88069DE-1570-4956-9DB7-21A69F2B8AC3}" type="slidenum">
              <a:rPr lang="en-US" altLang="zh-CN" smtClean="0">
                <a:solidFill>
                  <a:srgbClr val="949596"/>
                </a:solidFill>
              </a:rPr>
              <a:pPr/>
              <a:t>3</a:t>
            </a:fld>
            <a:endParaRPr lang="en-US" altLang="zh-CN">
              <a:solidFill>
                <a:srgbClr val="94959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484784"/>
            <a:ext cx="5112567" cy="40921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内容占位符 1"/>
          <p:cNvSpPr>
            <a:spLocks noGrp="1"/>
          </p:cNvSpPr>
          <p:nvPr>
            <p:ph idx="1"/>
          </p:nvPr>
        </p:nvSpPr>
        <p:spPr>
          <a:xfrm>
            <a:off x="5292080" y="1707505"/>
            <a:ext cx="3854261" cy="35283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1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&lt;...&gt;</a:t>
            </a:r>
            <a:r>
              <a:rPr altLang="zh-CN" sz="2000" b="1" dirty="0" err="1">
                <a:solidFill>
                  <a:schemeClr val="tx1"/>
                </a:solidFill>
                <a:latin typeface="微软雅黑" panose="020B0503020204020204" pitchFamily="34" charset="-122"/>
              </a:rPr>
              <a:t>的元素称为一个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anose="020B0503020204020204" pitchFamily="34" charset="-122"/>
              </a:rPr>
              <a:t>tag</a:t>
            </a:r>
            <a:r>
              <a:rPr sz="2000" b="1" dirty="0" err="1">
                <a:solidFill>
                  <a:srgbClr val="C00000"/>
                </a:solidFill>
                <a:latin typeface="微软雅黑" panose="020B0503020204020204" pitchFamily="34" charset="-122"/>
              </a:rPr>
              <a:t>（标签）</a:t>
            </a:r>
            <a:r>
              <a:rPr altLang="zh-CN" sz="2000" b="1" dirty="0" err="1">
                <a:solidFill>
                  <a:schemeClr val="tx1"/>
                </a:solidFill>
                <a:latin typeface="微软雅黑" panose="020B0503020204020204" pitchFamily="34" charset="-122"/>
              </a:rPr>
              <a:t>元素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latin typeface="微软雅黑" panose="020B0503020204020204" pitchFamily="34" charset="-122"/>
              </a:rPr>
              <a:t>tag</a:t>
            </a:r>
            <a:r>
              <a:rPr altLang="zh-CN" sz="2000" b="1" dirty="0" err="1">
                <a:latin typeface="微软雅黑" panose="020B0503020204020204" pitchFamily="34" charset="-122"/>
              </a:rPr>
              <a:t>元素的名称</a:t>
            </a:r>
            <a:r>
              <a:rPr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</a:rPr>
              <a:t>不区分大小</a:t>
            </a:r>
            <a:r>
              <a:rPr altLang="zh-CN" sz="2000" b="1" dirty="0" err="1">
                <a:latin typeface="微软雅黑" panose="020B0503020204020204" pitchFamily="34" charset="-122"/>
              </a:rPr>
              <a:t>写</a:t>
            </a:r>
            <a:endParaRPr lang="en-US" altLang="zh-CN" sz="2000" b="1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altLang="zh-CN" sz="2000" b="1" dirty="0" err="1">
                <a:solidFill>
                  <a:schemeClr val="tx1"/>
                </a:solidFill>
                <a:latin typeface="微软雅黑" panose="020B0503020204020204" pitchFamily="34" charset="-122"/>
              </a:rPr>
              <a:t>一个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anose="020B0503020204020204" pitchFamily="34" charset="-122"/>
              </a:rPr>
              <a:t>tag</a:t>
            </a:r>
            <a:r>
              <a:rPr altLang="zh-CN" sz="2000" b="1" dirty="0" err="1">
                <a:solidFill>
                  <a:schemeClr val="tx1"/>
                </a:solidFill>
                <a:latin typeface="微软雅黑" panose="020B0503020204020204" pitchFamily="34" charset="-122"/>
              </a:rPr>
              <a:t>元素可以有很多属性</a:t>
            </a:r>
            <a:endParaRPr altLang="zh-CN" sz="20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6168" y="5927066"/>
            <a:ext cx="8748464" cy="45589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</a:rPr>
              <a:t>注意：除了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</a:rPr>
              <a:t>tag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</a:rPr>
              <a:t>元素</a:t>
            </a:r>
            <a:r>
              <a:rPr lang="zh-CN" altLang="en-US" b="1" dirty="0">
                <a:latin typeface="微软雅黑" panose="020B0503020204020204" pitchFamily="34" charset="-122"/>
              </a:rPr>
              <a:t>外，穿插于</a:t>
            </a:r>
            <a:r>
              <a:rPr lang="en-US" altLang="zh-CN" b="1" dirty="0">
                <a:latin typeface="微软雅黑" panose="020B0503020204020204" pitchFamily="34" charset="-122"/>
              </a:rPr>
              <a:t>tag</a:t>
            </a:r>
            <a:r>
              <a:rPr lang="zh-CN" altLang="en-US" b="1" dirty="0">
                <a:latin typeface="微软雅黑" panose="020B0503020204020204" pitchFamily="34" charset="-122"/>
              </a:rPr>
              <a:t>元素之间的那些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</a:rPr>
              <a:t>文本也是元素</a:t>
            </a:r>
            <a:r>
              <a:rPr lang="zh-CN" altLang="en-US" b="1" dirty="0">
                <a:latin typeface="微软雅黑" panose="020B0503020204020204" pitchFamily="34" charset="-122"/>
              </a:rPr>
              <a:t>，称为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</a:rPr>
              <a:t>text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</a:rPr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341463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22954" y="711911"/>
            <a:ext cx="6589199" cy="788666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</a:rPr>
              <a:t>HTML</a:t>
            </a:r>
            <a:r>
              <a:rPr lang="zh-CN" altLang="en-US" b="1" dirty="0">
                <a:latin typeface="微软雅黑" panose="020B0503020204020204" pitchFamily="34" charset="-122"/>
              </a:rPr>
              <a:t>文档树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2636912"/>
            <a:ext cx="8035925" cy="5010150"/>
          </a:xfrm>
        </p:spPr>
        <p:txBody>
          <a:bodyPr/>
          <a:lstStyle/>
          <a:p>
            <a:pPr marL="0" indent="0" algn="l"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</a:rPr>
              <a:t>&lt;html&gt;</a:t>
            </a:r>
            <a:endParaRPr altLang="zh-CN" sz="2000" b="1" dirty="0">
              <a:latin typeface="微软雅黑" panose="020B0503020204020204" pitchFamily="34" charset="-122"/>
            </a:endParaRPr>
          </a:p>
          <a:p>
            <a:pPr marL="0" indent="0" algn="l"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</a:rPr>
              <a:t>	&lt;head&gt;</a:t>
            </a:r>
          </a:p>
          <a:p>
            <a:pPr marL="0" indent="0" algn="l"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</a:rPr>
              <a:t>		&lt;title&gt;Demo&lt;/title</a:t>
            </a:r>
            <a:r>
              <a:rPr lang="en-US" altLang="zh-CN" sz="2000" b="1" dirty="0" smtClean="0">
                <a:latin typeface="微软雅黑" panose="020B0503020204020204" pitchFamily="34" charset="-122"/>
              </a:rPr>
              <a:t>&gt;</a:t>
            </a:r>
          </a:p>
          <a:p>
            <a:pPr marL="0" indent="0" algn="l"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</a:rPr>
              <a:t>	</a:t>
            </a:r>
            <a:r>
              <a:rPr lang="en-US" altLang="zh-CN" sz="2000" b="1" dirty="0" smtClean="0">
                <a:latin typeface="微软雅黑" panose="020B0503020204020204" pitchFamily="34" charset="-122"/>
              </a:rPr>
              <a:t>&lt;/</a:t>
            </a:r>
            <a:r>
              <a:rPr lang="en-US" altLang="zh-CN" sz="2000" b="1" dirty="0">
                <a:latin typeface="微软雅黑" panose="020B0503020204020204" pitchFamily="34" charset="-122"/>
              </a:rPr>
              <a:t>head&gt;</a:t>
            </a:r>
            <a:endParaRPr altLang="zh-CN" sz="2000" b="1" dirty="0">
              <a:latin typeface="微软雅黑" panose="020B0503020204020204" pitchFamily="34" charset="-122"/>
            </a:endParaRPr>
          </a:p>
          <a:p>
            <a:pPr marL="0" indent="0" algn="l"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</a:rPr>
              <a:t>	&lt;body&gt;</a:t>
            </a:r>
            <a:endParaRPr altLang="zh-CN" sz="2000" b="1" dirty="0">
              <a:latin typeface="微软雅黑" panose="020B0503020204020204" pitchFamily="34" charset="-122"/>
            </a:endParaRPr>
          </a:p>
          <a:p>
            <a:pPr marL="0" indent="0" algn="l"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</a:rPr>
              <a:t>		&lt;div&gt;A&lt;p&gt;B&lt;/p&gt;C&lt;/div&gt;</a:t>
            </a:r>
            <a:endParaRPr altLang="zh-CN" sz="2000" b="1" dirty="0">
              <a:latin typeface="微软雅黑" panose="020B0503020204020204" pitchFamily="34" charset="-122"/>
            </a:endParaRPr>
          </a:p>
          <a:p>
            <a:pPr marL="0" indent="0" algn="l"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</a:rPr>
              <a:t>		&lt;span&gt;D&lt;/span&gt;</a:t>
            </a:r>
            <a:endParaRPr altLang="zh-CN" sz="2000" b="1" dirty="0">
              <a:latin typeface="微软雅黑" panose="020B0503020204020204" pitchFamily="34" charset="-122"/>
            </a:endParaRPr>
          </a:p>
          <a:p>
            <a:pPr marL="0" indent="0" algn="l"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</a:rPr>
              <a:t>	&lt;/body&gt;</a:t>
            </a:r>
            <a:endParaRPr altLang="zh-CN" sz="2000" b="1" dirty="0">
              <a:latin typeface="微软雅黑" panose="020B0503020204020204" pitchFamily="34" charset="-122"/>
            </a:endParaRPr>
          </a:p>
          <a:p>
            <a:pPr marL="0" indent="0" algn="l"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</a:rPr>
              <a:t>&lt;/html&gt;</a:t>
            </a:r>
            <a:endParaRPr b="1" dirty="0">
              <a:latin typeface="微软雅黑" panose="020B0503020204020204" pitchFamily="34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6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F269232-70C1-4176-BF38-91743D64F5F1}" type="slidenum">
              <a:rPr lang="en-US" altLang="zh-CN" b="1" smtClean="0">
                <a:solidFill>
                  <a:srgbClr val="9495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endParaRPr lang="en-US" altLang="zh-CN" b="1">
              <a:solidFill>
                <a:srgbClr val="94959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600" y="1294745"/>
            <a:ext cx="7652258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latin typeface="微软雅黑" panose="020B0503020204020204" pitchFamily="34" charset="-122"/>
              </a:rPr>
              <a:t>HTML</a:t>
            </a:r>
            <a:r>
              <a:rPr lang="zh-CN" altLang="en-US" sz="2400" b="1" dirty="0">
                <a:latin typeface="微软雅黑" panose="020B0503020204020204" pitchFamily="34" charset="-122"/>
              </a:rPr>
              <a:t>的结构是一个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树状结构</a:t>
            </a:r>
            <a:r>
              <a:rPr lang="zh-CN" altLang="en-US" sz="2400" b="1" dirty="0">
                <a:latin typeface="微软雅黑" panose="020B0503020204020204" pitchFamily="34" charset="-122"/>
              </a:rPr>
              <a:t>，在内存中形成一棵树，如</a:t>
            </a:r>
            <a:r>
              <a:rPr lang="en-US" altLang="zh-CN" sz="2400" b="1" dirty="0">
                <a:latin typeface="微软雅黑" panose="020B0503020204020204" pitchFamily="34" charset="-122"/>
              </a:rPr>
              <a:t>HTML</a:t>
            </a:r>
            <a:r>
              <a:rPr lang="zh-CN" altLang="en-US" sz="2400" b="1" dirty="0">
                <a:latin typeface="微软雅黑" panose="020B0503020204020204" pitchFamily="34" charset="-122"/>
              </a:rPr>
              <a:t>结构：</a:t>
            </a:r>
          </a:p>
        </p:txBody>
      </p:sp>
      <p:pic>
        <p:nvPicPr>
          <p:cNvPr id="6" name="图片 4">
            <a:extLst>
              <a:ext uri="{FF2B5EF4-FFF2-40B4-BE49-F238E27FC236}">
                <a16:creationId xmlns:a16="http://schemas.microsoft.com/office/drawing/2014/main" id="{AE3E1AE7-1E4B-4EF7-9B48-25FB53C6C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149080"/>
            <a:ext cx="2880320" cy="2478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3F3227-6F35-4331-8AF8-6A5F95548092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8640"/>
            <a:ext cx="6373773" cy="652534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8692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512463"/>
            <a:ext cx="6589199" cy="12808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</a:rPr>
              <a:t>使用</a:t>
            </a:r>
            <a:r>
              <a:rPr lang="en-US" altLang="zh-CN" b="1" dirty="0">
                <a:latin typeface="微软雅黑" panose="020B0503020204020204" pitchFamily="34" charset="-122"/>
              </a:rPr>
              <a:t>BS4</a:t>
            </a:r>
            <a:endParaRPr lang="zh-CN" altLang="en-US" b="1" dirty="0">
              <a:latin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649" y="2133600"/>
            <a:ext cx="7130752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</a:rPr>
              <a:t>把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字符串</a:t>
            </a:r>
            <a:r>
              <a:rPr lang="zh-CN" altLang="en-US" sz="2400" b="1" dirty="0">
                <a:latin typeface="微软雅黑" panose="020B0503020204020204" pitchFamily="34" charset="-122"/>
              </a:rPr>
              <a:t>转换为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结构化</a:t>
            </a:r>
            <a:r>
              <a:rPr lang="zh-CN" altLang="en-US" sz="2400" b="1" dirty="0">
                <a:latin typeface="微软雅黑" panose="020B0503020204020204" pitchFamily="34" charset="-122"/>
              </a:rPr>
              <a:t>数据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</a:rPr>
              <a:t>使用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DOM</a:t>
            </a:r>
            <a:r>
              <a:rPr lang="zh-CN" altLang="en-US" sz="2400" b="1" dirty="0">
                <a:latin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</a:rPr>
              <a:t>document object model</a:t>
            </a:r>
            <a:r>
              <a:rPr lang="zh-CN" altLang="en-US" sz="2400" b="1" dirty="0">
                <a:latin typeface="微软雅黑" panose="020B0503020204020204" pitchFamily="34" charset="-122"/>
              </a:rPr>
              <a:t>，文档对象</a:t>
            </a:r>
            <a:r>
              <a:rPr lang="en-US" altLang="zh-CN" sz="2400" b="1" dirty="0" err="1">
                <a:latin typeface="微软雅黑" panose="020B0503020204020204" pitchFamily="34" charset="-122"/>
              </a:rPr>
              <a:t>模型</a:t>
            </a:r>
            <a:r>
              <a:rPr lang="zh-CN" altLang="en-US" sz="2400" b="1" dirty="0">
                <a:latin typeface="微软雅黑" panose="020B0503020204020204" pitchFamily="34" charset="-122"/>
              </a:rPr>
              <a:t>），将文档进行结构化，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以便存储和操作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fld id="{033F3227-6F35-4331-8AF8-6A5F95548092}" type="slidenum"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lnSpc>
                  <a:spcPct val="150000"/>
                </a:lnSpc>
                <a:defRPr/>
              </a:pPr>
              <a:t>6</a:t>
            </a:fld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811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86101" y="592520"/>
            <a:ext cx="6870700" cy="755650"/>
          </a:xfrm>
          <a:noFill/>
        </p:spPr>
        <p:txBody>
          <a:bodyPr/>
          <a:lstStyle/>
          <a:p>
            <a:pPr eaLnBrk="1" hangingPunct="1"/>
            <a:r>
              <a:rPr lang="en-US" altLang="zh-CN" b="1" dirty="0" err="1">
                <a:latin typeface="微软雅黑" panose="020B0503020204020204" pitchFamily="34" charset="-122"/>
              </a:rPr>
              <a:t>BeautifulSoup</a:t>
            </a:r>
            <a:endParaRPr lang="zh-CN" altLang="en-US" b="1" dirty="0">
              <a:latin typeface="微软雅黑" panose="020B0503020204020204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75048" y="1348170"/>
            <a:ext cx="8568952" cy="529804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</a:rPr>
              <a:t>HTML</a:t>
            </a:r>
            <a:r>
              <a:rPr sz="2000" b="1" dirty="0" err="1">
                <a:solidFill>
                  <a:srgbClr val="C00000"/>
                </a:solidFill>
                <a:latin typeface="微软雅黑" panose="020B0503020204020204" pitchFamily="34" charset="-122"/>
              </a:rPr>
              <a:t>网页一般很复杂</a:t>
            </a:r>
            <a:r>
              <a:rPr sz="2000" b="1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，通常还包含大量用于</a:t>
            </a:r>
            <a:r>
              <a:rPr sz="2000" b="1" dirty="0" err="1">
                <a:solidFill>
                  <a:srgbClr val="C00000"/>
                </a:solidFill>
                <a:latin typeface="微软雅黑" panose="020B0503020204020204" pitchFamily="34" charset="-122"/>
              </a:rPr>
              <a:t>页面格式</a:t>
            </a:r>
            <a:r>
              <a:rPr sz="2000" b="1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的元素</a:t>
            </a:r>
            <a:r>
              <a:rPr sz="20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 Beautiful Soup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库</a:t>
            </a:r>
            <a:r>
              <a:rPr sz="2000" b="1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提供了若干用于</a:t>
            </a:r>
            <a:r>
              <a:rPr sz="2000" b="1" dirty="0" err="1">
                <a:solidFill>
                  <a:srgbClr val="C00000"/>
                </a:solidFill>
                <a:latin typeface="微软雅黑" panose="020B0503020204020204" pitchFamily="34" charset="-122"/>
              </a:rPr>
              <a:t>解析网页</a:t>
            </a:r>
            <a:r>
              <a:rPr sz="2000" b="1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的函数</a:t>
            </a:r>
            <a:r>
              <a:rPr lang="en-US" sz="20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.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Beautiful Soup</a:t>
            </a:r>
            <a:r>
              <a:rPr sz="20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库，也叫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beautifulsoup4</a:t>
            </a:r>
            <a:r>
              <a:rPr sz="20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或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bs4</a:t>
            </a:r>
            <a:r>
              <a:rPr sz="20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，能对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HTML</a:t>
            </a:r>
            <a:r>
              <a:rPr sz="20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XML</a:t>
            </a:r>
            <a:r>
              <a:rPr sz="20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进行解析，并提取其中的相关信息。</a:t>
            </a:r>
            <a:r>
              <a:rPr sz="20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是解析、遍历、维护</a:t>
            </a:r>
            <a:r>
              <a:rPr sz="20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“标签树”的功能库。</a:t>
            </a:r>
            <a:endParaRPr lang="en-US" sz="2000" b="1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sz="20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安装</a:t>
            </a:r>
            <a:r>
              <a:rPr sz="2000" b="1" dirty="0">
                <a:latin typeface="微软雅黑" panose="020B0503020204020204" pitchFamily="34" charset="-122"/>
              </a:rPr>
              <a:t>：以管理员权限运行：</a:t>
            </a:r>
            <a:endParaRPr lang="en-US" altLang="zh-CN" sz="2000" b="1" dirty="0">
              <a:latin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</a:rPr>
              <a:t>  			pip install bs4</a:t>
            </a:r>
          </a:p>
          <a:p>
            <a:pPr algn="l">
              <a:lnSpc>
                <a:spcPct val="150000"/>
              </a:lnSpc>
              <a:defRPr/>
            </a:pPr>
            <a:r>
              <a:rPr sz="20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引用</a:t>
            </a:r>
            <a:r>
              <a:rPr sz="20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：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</a:rPr>
              <a:t>   			from bs4 import </a:t>
            </a:r>
            <a:r>
              <a:rPr lang="en-US" altLang="zh-CN" sz="2000" b="1" dirty="0" err="1">
                <a:latin typeface="微软雅黑" panose="020B0503020204020204" pitchFamily="34" charset="-122"/>
              </a:rPr>
              <a:t>BeautifulSoup</a:t>
            </a:r>
            <a:endParaRPr lang="en-US" altLang="zh-CN" sz="2000" b="1" dirty="0">
              <a:latin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sz="20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    表示从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bs4</a:t>
            </a:r>
            <a:r>
              <a:rPr sz="20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库中引入了一个类型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BeautifulSoup</a:t>
            </a:r>
            <a:r>
              <a:rPr sz="20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（</a:t>
            </a:r>
            <a:r>
              <a:rPr sz="20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注意大小写</a:t>
            </a:r>
            <a:r>
              <a:rPr sz="20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）</a:t>
            </a:r>
            <a:endParaRPr lang="en-US" sz="2000" b="1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29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1A78A982-8628-48DD-AB97-4E294681E08D}" type="slidenum">
              <a:rPr lang="en-US" altLang="zh-CN" b="1" smtClean="0">
                <a:solidFill>
                  <a:srgbClr val="9495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endParaRPr lang="en-US" altLang="zh-CN" b="1">
              <a:solidFill>
                <a:srgbClr val="94959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1404237" y="692696"/>
            <a:ext cx="6589199" cy="792088"/>
          </a:xfrm>
        </p:spPr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</a:rPr>
              <a:t>BeautifulSoup</a:t>
            </a:r>
            <a:r>
              <a:rPr lang="zh-CN" altLang="en-US" b="1" dirty="0">
                <a:latin typeface="微软雅黑" panose="020B0503020204020204" pitchFamily="34" charset="-122"/>
              </a:rPr>
              <a:t>基本使用方法</a:t>
            </a:r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3CED705-0861-4952-9C88-CC5D08BDE208}" type="slidenum">
              <a:rPr lang="en-US" altLang="zh-CN" b="1" smtClean="0">
                <a:solidFill>
                  <a:srgbClr val="9495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endParaRPr lang="en-US" altLang="zh-CN" b="1">
              <a:solidFill>
                <a:srgbClr val="94959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95536" y="2049814"/>
            <a:ext cx="8496944" cy="397031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2400" b="1" dirty="0">
                <a:solidFill>
                  <a:srgbClr val="000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zh-CN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bs4 </a:t>
            </a:r>
            <a:r>
              <a:rPr lang="zh-CN" altLang="zh-CN" sz="2400" b="1" dirty="0">
                <a:solidFill>
                  <a:srgbClr val="000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zh-CN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</a:t>
            </a:r>
            <a:r>
              <a:rPr lang="zh-CN" altLang="zh-CN" sz="2400" b="1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zh-CN" sz="2400" b="1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soup = BeautifulSoup(demo, </a:t>
            </a:r>
            <a:r>
              <a:rPr lang="zh-CN" altLang="zh-CN" sz="2400" b="1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"lxml"</a:t>
            </a:r>
            <a:r>
              <a:rPr lang="zh-CN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是需要用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解析的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格式的信息，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lxml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”是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解析器，使用它需要安装：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 install </a:t>
            </a:r>
            <a:r>
              <a:rPr lang="en-US" altLang="zh-CN" sz="24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lxml</a:t>
            </a:r>
            <a:endParaRPr lang="zh-CN" altLang="zh-CN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701306"/>
            <a:ext cx="6870700" cy="755650"/>
          </a:xfrm>
        </p:spPr>
        <p:txBody>
          <a:bodyPr/>
          <a:lstStyle/>
          <a:p>
            <a:pPr eaLnBrk="1" hangingPunct="1"/>
            <a:r>
              <a:rPr lang="en-US" altLang="zh-CN" b="1" dirty="0" err="1">
                <a:latin typeface="微软雅黑" panose="020B0503020204020204" pitchFamily="34" charset="-122"/>
              </a:rPr>
              <a:t>BeautifulSoup</a:t>
            </a:r>
            <a:r>
              <a:rPr lang="zh-CN" altLang="en-US" b="1" dirty="0">
                <a:latin typeface="微软雅黑" panose="020B0503020204020204" pitchFamily="34" charset="-122"/>
              </a:rPr>
              <a:t>加载</a:t>
            </a:r>
            <a:r>
              <a:rPr lang="en-US" altLang="zh-CN" b="1" dirty="0">
                <a:latin typeface="微软雅黑" panose="020B0503020204020204" pitchFamily="34" charset="-122"/>
              </a:rPr>
              <a:t>html</a:t>
            </a:r>
            <a:r>
              <a:rPr lang="zh-CN" altLang="en-US" b="1" dirty="0">
                <a:latin typeface="微软雅黑" panose="020B0503020204020204" pitchFamily="34" charset="-122"/>
              </a:rPr>
              <a:t>文档</a:t>
            </a:r>
            <a:endParaRPr lang="en-US" altLang="zh-CN" b="1" dirty="0">
              <a:latin typeface="微软雅黑" panose="020B0503020204020204" pitchFamily="34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42444" y="1471310"/>
            <a:ext cx="7776864" cy="1008062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160000"/>
              </a:lnSpc>
              <a:buFont typeface="Wingdings" pitchFamily="2" charset="2"/>
              <a:buNone/>
              <a:defRPr/>
            </a:pPr>
            <a:r>
              <a:rPr sz="2000" b="1" dirty="0" err="1">
                <a:solidFill>
                  <a:schemeClr val="tx1"/>
                </a:solidFill>
                <a:latin typeface="微软雅黑" panose="020B0503020204020204" pitchFamily="34" charset="-122"/>
              </a:rPr>
              <a:t>如果在程序的同一个目录下有个静态网页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anose="020B0503020204020204" pitchFamily="34" charset="-122"/>
              </a:rPr>
              <a:t>index.html</a:t>
            </a:r>
            <a:r>
              <a:rPr sz="2000" b="1" dirty="0" err="1">
                <a:solidFill>
                  <a:schemeClr val="tx1"/>
                </a:solidFill>
                <a:latin typeface="微软雅黑" panose="020B0503020204020204" pitchFamily="34" charset="-122"/>
              </a:rPr>
              <a:t>，可以用下面的代码加载该文档</a:t>
            </a:r>
            <a:r>
              <a:rPr sz="20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：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36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7D2431D1-63E8-4B2E-8458-B1F6680046D3}" type="slidenum">
              <a:rPr lang="en-US" altLang="zh-CN" b="1" smtClean="0">
                <a:solidFill>
                  <a:srgbClr val="9495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endParaRPr lang="en-US" altLang="zh-CN" b="1">
              <a:solidFill>
                <a:srgbClr val="94959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82016" y="2617077"/>
            <a:ext cx="5730144" cy="36009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000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bs4 </a:t>
            </a:r>
            <a:r>
              <a:rPr lang="zh-CN" altLang="zh-CN" b="1" dirty="0">
                <a:solidFill>
                  <a:srgbClr val="000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</a:t>
            </a:r>
            <a:b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=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(open(‘index.html’),‘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lxml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’)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=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s.prettify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该方法将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soup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对象的文档树转为字符串</a:t>
            </a: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b="1" dirty="0">
                <a:solidFill>
                  <a:srgbClr val="000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(s)</a:t>
            </a:r>
            <a:endParaRPr lang="zh-CN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6" name="矩形 2"/>
          <p:cNvSpPr>
            <a:spLocks noChangeArrowheads="1"/>
          </p:cNvSpPr>
          <p:nvPr/>
        </p:nvSpPr>
        <p:spPr bwMode="auto">
          <a:xfrm>
            <a:off x="6012160" y="2564904"/>
            <a:ext cx="2808312" cy="353943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&lt;!DOCTYPE html&gt;</a:t>
            </a: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&lt;html lang="en"&gt;</a:t>
            </a: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&lt;head&gt;</a:t>
            </a: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&lt;meta charset="utf-8"&gt;</a:t>
            </a: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&lt;title&gt;</a:t>
            </a: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Flask</a:t>
            </a: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&lt;/title&gt;</a:t>
            </a: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&lt;/meta&gt;</a:t>
            </a: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&lt;/head&gt;</a:t>
            </a: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&lt;body&gt;</a:t>
            </a: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This is a Flask WebSite</a:t>
            </a: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&lt;/body&gt;</a:t>
            </a: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5705</TotalTime>
  <Words>747</Words>
  <Application>Microsoft Office PowerPoint</Application>
  <PresentationFormat>全屏显示(4:3)</PresentationFormat>
  <Paragraphs>146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宋体</vt:lpstr>
      <vt:lpstr>微软雅黑</vt:lpstr>
      <vt:lpstr>Arial</vt:lpstr>
      <vt:lpstr>Century Gothic</vt:lpstr>
      <vt:lpstr>Comic Sans MS</vt:lpstr>
      <vt:lpstr>Wingdings</vt:lpstr>
      <vt:lpstr>Wingdings 3</vt:lpstr>
      <vt:lpstr>丝状</vt:lpstr>
      <vt:lpstr>初识Beautifulsoup</vt:lpstr>
      <vt:lpstr>HTML文档结构</vt:lpstr>
      <vt:lpstr>HTML文档结构</vt:lpstr>
      <vt:lpstr>HTML文档树</vt:lpstr>
      <vt:lpstr>PowerPoint 演示文稿</vt:lpstr>
      <vt:lpstr>使用BS4</vt:lpstr>
      <vt:lpstr>BeautifulSoup</vt:lpstr>
      <vt:lpstr>BeautifulSoup基本使用方法</vt:lpstr>
      <vt:lpstr>BeautifulSoup加载html文档</vt:lpstr>
      <vt:lpstr>BeautifulSoup的Tag对象</vt:lpstr>
      <vt:lpstr>BeautifulSoup的Tag对象</vt:lpstr>
      <vt:lpstr>三种方法查找HTML元素</vt:lpstr>
      <vt:lpstr>BeautifulSoup查找文档元素</vt:lpstr>
      <vt:lpstr>BeautifulSoup查找文档元素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COMP4011 Lecture 01</dc:title>
  <dc:creator>张宏溢</dc:creator>
  <cp:lastModifiedBy>admin</cp:lastModifiedBy>
  <cp:revision>529</cp:revision>
  <dcterms:created xsi:type="dcterms:W3CDTF">2004-02-23T14:38:54Z</dcterms:created>
  <dcterms:modified xsi:type="dcterms:W3CDTF">2024-09-04T02:05:56Z</dcterms:modified>
</cp:coreProperties>
</file>