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07" r:id="rId5"/>
    <p:sldId id="416" r:id="rId6"/>
    <p:sldId id="408" r:id="rId7"/>
    <p:sldId id="409" r:id="rId8"/>
    <p:sldId id="417" r:id="rId9"/>
    <p:sldId id="418" r:id="rId10"/>
    <p:sldId id="412" r:id="rId11"/>
    <p:sldId id="415" r:id="rId12"/>
    <p:sldId id="410" r:id="rId13"/>
    <p:sldId id="411" r:id="rId14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00FF"/>
    <a:srgbClr val="32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594"/>
  </p:normalViewPr>
  <p:slideViewPr>
    <p:cSldViewPr showGuides="1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24060F-1430-4919-B12C-866E2F29944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9"/>
          <p:cNvGrpSpPr/>
          <p:nvPr/>
        </p:nvGrpSpPr>
        <p:grpSpPr>
          <a:xfrm>
            <a:off x="211138" y="242888"/>
            <a:ext cx="8747125" cy="6380162"/>
            <a:chOff x="281032" y="243070"/>
            <a:chExt cx="11664041" cy="6380197"/>
          </a:xfrm>
        </p:grpSpPr>
        <p:sp>
          <p:nvSpPr>
            <p:cNvPr id="14" name="任意多边形 13"/>
            <p:cNvSpPr/>
            <p:nvPr/>
          </p:nvSpPr>
          <p:spPr>
            <a:xfrm>
              <a:off x="281032" y="243070"/>
              <a:ext cx="9125894" cy="5889657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 flipV="1">
              <a:off x="3335698" y="243070"/>
              <a:ext cx="8609375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直角三角形 15"/>
          <p:cNvSpPr/>
          <p:nvPr/>
        </p:nvSpPr>
        <p:spPr>
          <a:xfrm>
            <a:off x="0" y="3133725"/>
            <a:ext cx="2795588" cy="372745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11138" y="3073400"/>
            <a:ext cx="2654300" cy="353853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501900" y="3287713"/>
            <a:ext cx="5880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45088" y="3916363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角三角形 23"/>
          <p:cNvSpPr/>
          <p:nvPr/>
        </p:nvSpPr>
        <p:spPr>
          <a:xfrm rot="18914386">
            <a:off x="7191375" y="-652462"/>
            <a:ext cx="1296988" cy="129698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 rot="18914386">
            <a:off x="7454900" y="146050"/>
            <a:ext cx="769938" cy="769938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6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03F1F9-E892-4B96-A920-7BEE47EA7A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05400-1442-4B8C-8E21-9C8502565D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05400-1442-4B8C-8E21-9C8502565D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05400-1442-4B8C-8E21-9C8502565D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05400-1442-4B8C-8E21-9C8502565D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05400-1442-4B8C-8E21-9C8502565D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05400-1442-4B8C-8E21-9C8502565D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05400-1442-4B8C-8E21-9C8502565D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05400-1442-4B8C-8E21-9C8502565D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CE5FC95-566D-4D28-B82E-50D2A15C12E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05400-1442-4B8C-8E21-9C8502565D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单击图标添加图片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05400-1442-4B8C-8E21-9C8502565D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7"/>
          <p:cNvGrpSpPr/>
          <p:nvPr/>
        </p:nvGrpSpPr>
        <p:grpSpPr>
          <a:xfrm>
            <a:off x="0" y="209550"/>
            <a:ext cx="555625" cy="512763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7" name="组合 6"/>
          <p:cNvGrpSpPr/>
          <p:nvPr/>
        </p:nvGrpSpPr>
        <p:grpSpPr>
          <a:xfrm>
            <a:off x="0" y="4394200"/>
            <a:ext cx="1865313" cy="2466975"/>
            <a:chOff x="0" y="3072964"/>
            <a:chExt cx="3819760" cy="3787467"/>
          </a:xfrm>
        </p:grpSpPr>
        <p:sp>
          <p:nvSpPr>
            <p:cNvPr id="22" name="直角三角形 21"/>
            <p:cNvSpPr/>
            <p:nvPr/>
          </p:nvSpPr>
          <p:spPr>
            <a:xfrm>
              <a:off x="0" y="3133896"/>
              <a:ext cx="3725484" cy="3726535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79574" y="3072964"/>
              <a:ext cx="3540186" cy="3538869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05400-1442-4B8C-8E21-9C8502565D2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113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2" name="KSO_BT1"/>
          <p:cNvSpPr>
            <a:spLocks noGrp="1"/>
          </p:cNvSpPr>
          <p:nvPr>
            <p:ph type="title"/>
          </p:nvPr>
        </p:nvSpPr>
        <p:spPr>
          <a:xfrm>
            <a:off x="628650" y="125413"/>
            <a:ext cx="7783513" cy="79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71780" indent="-271780" algn="just" defTabSz="514350" rtl="0" eaLnBrk="0" fontAlgn="base" hangingPunct="0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dirty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514350" rtl="0" eaLnBrk="0" fontAlgn="base" hangingPunct="0">
        <a:lnSpc>
          <a:spcPct val="120000"/>
        </a:lnSpc>
        <a:spcBef>
          <a:spcPct val="0"/>
        </a:spcBef>
        <a:spcAft>
          <a:spcPts val="900"/>
        </a:spcAft>
        <a:buClr>
          <a:srgbClr val="7AD0EB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324100"/>
            <a:ext cx="7048500" cy="966788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0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Lxml</a:t>
            </a:r>
            <a:r>
              <a:rPr kumimoji="0" lang="zh-CN" altLang="en-US" sz="5400" b="1" i="0" u="none" strike="noStrike" kern="10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库与</a:t>
            </a:r>
            <a:r>
              <a:rPr kumimoji="0" lang="en-US" altLang="zh-CN" sz="5400" b="1" i="0" u="none" strike="noStrike" kern="10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Xpath</a:t>
            </a:r>
            <a:r>
              <a:rPr kumimoji="0" lang="zh-CN" altLang="en-US" sz="5400" b="1" i="0" u="none" strike="noStrike" kern="10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语法</a:t>
            </a:r>
            <a:endParaRPr kumimoji="0" lang="en-US" altLang="zh-CN" sz="5400" b="1" i="0" u="none" strike="noStrike" kern="10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获取所需信息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511175" y="1163638"/>
            <a:ext cx="8139113" cy="52546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导入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lxml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etree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库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		from 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lxml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import </a:t>
            </a: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etree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利用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etree.HTML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将字符串转化为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Element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对象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&lt;class ‘lxml.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etree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._Element’&gt;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，可在此对象中应用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Xpath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语法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3500438"/>
            <a:ext cx="6532562" cy="2089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提取标签中的数据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15364" name="内容占位符 5"/>
          <p:cNvSpPr>
            <a:spLocks noGrp="1"/>
          </p:cNvSpPr>
          <p:nvPr>
            <p:ph idx="1"/>
          </p:nvPr>
        </p:nvSpPr>
        <p:spPr>
          <a:xfrm>
            <a:off x="1331913" y="1133475"/>
            <a:ext cx="7435850" cy="52546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标签中的文本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a/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text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()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获得文本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string(.)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标签套标签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标签中属性的值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a/@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class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获取属性值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练习：</a:t>
            </a:r>
            <a:endParaRPr kumimoji="0" lang="en-U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l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三国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演义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爬虫数据提取方法总结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358775" y="1125538"/>
            <a:ext cx="8156575" cy="3590925"/>
          </a:xfrm>
        </p:spPr>
        <p:txBody>
          <a:bodyPr vert="horz" wrap="square" lIns="91440" tIns="45720" rIns="91440" bIns="45720" anchor="t" anchorCtr="0"/>
          <a:p>
            <a:pPr marL="0" indent="0" defTabSz="514350">
              <a:lnSpc>
                <a:spcPct val="200000"/>
              </a:lnSpc>
              <a:buSzPct val="50000"/>
              <a:buFont typeface="Wingdings" panose="05000000000000000000" pitchFamily="2" charset="2"/>
              <a:buNone/>
            </a:pPr>
            <a:r>
              <a:rPr lang="zh-CN" altLang="en-US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获取了</a:t>
            </a:r>
            <a:r>
              <a:rPr lang="en-US" altLang="zh-CN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html</a:t>
            </a:r>
            <a:r>
              <a:rPr lang="zh-CN" altLang="en-US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页面之后，接下来的问题就是如何将我们需要的数据提取出来，一般采用三种方式：</a:t>
            </a:r>
            <a:endParaRPr lang="en-US" altLang="zh-CN" b="1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717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3068638"/>
            <a:ext cx="6848475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Xpath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的定义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79388" y="1141413"/>
            <a:ext cx="8588375" cy="4968875"/>
          </a:xfrm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2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Xpath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XML Path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Language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XML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路径语言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）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它是一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种在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XML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文档中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查找某部分位置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的信息的语言，对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HTML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文档也有很好的支持；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2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2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可用来在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XML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HTML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文档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中对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元素和属性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进行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遍历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2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2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简单来说，就是按照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一定的规则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进行数据的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获取，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可以使用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Xpath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语法。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Xpath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语法选取数据的逻辑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9220" name="内容占位符 2"/>
          <p:cNvSpPr>
            <a:spLocks noGrp="1"/>
          </p:cNvSpPr>
          <p:nvPr>
            <p:ph idx="1"/>
          </p:nvPr>
        </p:nvSpPr>
        <p:spPr>
          <a:xfrm>
            <a:off x="107950" y="1125538"/>
            <a:ext cx="8856663" cy="3590925"/>
          </a:xfrm>
        </p:spPr>
        <p:txBody>
          <a:bodyPr vert="horz" wrap="square" lIns="91440" tIns="45720" rIns="91440" bIns="45720" anchor="t" anchorCtr="0"/>
          <a:p>
            <a:pPr marL="0" indent="0" defTabSz="514350">
              <a:lnSpc>
                <a:spcPct val="200000"/>
              </a:lnSpc>
              <a:buSzPct val="50000"/>
              <a:buFont typeface="Wingdings" panose="05000000000000000000" pitchFamily="2" charset="2"/>
              <a:buNone/>
            </a:pPr>
            <a:r>
              <a:rPr lang="en-US" altLang="zh-CN" b="1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HTML</a:t>
            </a:r>
            <a:r>
              <a:rPr lang="zh-CN" altLang="en-US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页面是由</a:t>
            </a:r>
            <a:r>
              <a:rPr lang="zh-CN" altLang="en-US" b="1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标签</a:t>
            </a:r>
            <a:r>
              <a:rPr lang="zh-CN" altLang="en-US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构成的，这些标签就像</a:t>
            </a:r>
            <a:r>
              <a:rPr lang="zh-CN" altLang="en-US" b="1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族谱</a:t>
            </a:r>
            <a:r>
              <a:rPr lang="zh-CN" altLang="en-US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一样</a:t>
            </a:r>
            <a:r>
              <a:rPr lang="zh-CN" altLang="en-US" b="1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排列有序</a:t>
            </a:r>
            <a:r>
              <a:rPr lang="zh-CN" altLang="en-US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。</a:t>
            </a:r>
            <a:endParaRPr lang="en-US" altLang="zh-CN" b="1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922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205038"/>
            <a:ext cx="7896225" cy="408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Xpath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语法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节点选择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路径表达式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HTML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文档中进行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节点的选取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。节点是沿着路径来进行选取的。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024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636838"/>
            <a:ext cx="7505700" cy="3351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pic>
        <p:nvPicPr>
          <p:cNvPr id="11267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1700213"/>
            <a:ext cx="8697913" cy="360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矩形 6"/>
          <p:cNvSpPr/>
          <p:nvPr/>
        </p:nvSpPr>
        <p:spPr>
          <a:xfrm>
            <a:off x="909638" y="1052513"/>
            <a:ext cx="1382712" cy="498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71780" indent="-271780" algn="just" defTabSz="514350" rtl="0" eaLnBrk="0" fontAlgn="base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lang="zh-CN" altLang="en-US" sz="2400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71780" indent="-271780" algn="just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900"/>
              </a:spcAft>
              <a:buClr>
                <a:srgbClr val="7AD0EB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71780" lvl="0" indent="-271780">
              <a:buClr>
                <a:srgbClr val="046FB6"/>
              </a:buClr>
            </a:pPr>
            <a:r>
              <a:rPr lang="zh-CN" altLang="en-US" b="1" dirty="0">
                <a:solidFill>
                  <a:srgbClr val="47494B"/>
                </a:solidFill>
              </a:rPr>
              <a:t>例如：</a:t>
            </a:r>
            <a:endParaRPr lang="en-US" altLang="zh-CN" b="1" dirty="0">
              <a:solidFill>
                <a:srgbClr val="47494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Xpath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语法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2291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12292" name="内容占位符 2"/>
          <p:cNvSpPr>
            <a:spLocks noGrp="1"/>
          </p:cNvSpPr>
          <p:nvPr>
            <p:ph idx="1"/>
          </p:nvPr>
        </p:nvSpPr>
        <p:spPr>
          <a:xfrm>
            <a:off x="336550" y="933450"/>
            <a:ext cx="8431213" cy="1990725"/>
          </a:xfrm>
        </p:spPr>
        <p:txBody>
          <a:bodyPr vert="horz" wrap="square" lIns="91440" tIns="45720" rIns="91440" bIns="45720" anchor="t" anchorCtr="0"/>
          <a:p>
            <a:pPr marL="0" indent="0" defTabSz="514350">
              <a:lnSpc>
                <a:spcPct val="200000"/>
              </a:lnSpc>
              <a:buSzPct val="50000"/>
              <a:buFont typeface="Wingdings" panose="05000000000000000000" pitchFamily="2" charset="2"/>
              <a:buNone/>
            </a:pPr>
            <a:r>
              <a:rPr lang="zh-CN" altLang="en-US" sz="1800" b="1" kern="120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谓语</a:t>
            </a:r>
            <a:r>
              <a:rPr lang="zh-CN" altLang="en-US" sz="1800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用来查找某个特定的节点或者包含某个指定的值的节点。</a:t>
            </a:r>
            <a:endParaRPr lang="zh-CN" altLang="en-US" sz="1800" b="1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lnSpc>
                <a:spcPct val="200000"/>
              </a:lnSpc>
              <a:buSzPct val="50000"/>
              <a:buFont typeface="Wingdings" panose="05000000000000000000" pitchFamily="2" charset="2"/>
              <a:buNone/>
            </a:pPr>
            <a:r>
              <a:rPr lang="zh-CN" altLang="en-US" sz="1800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谓语被嵌在方括号</a:t>
            </a:r>
            <a:r>
              <a:rPr lang="en-US" altLang="zh-CN" sz="1800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[ ]</a:t>
            </a:r>
            <a:r>
              <a:rPr lang="zh-CN" altLang="en-US" sz="1800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中。</a:t>
            </a:r>
            <a:endParaRPr lang="zh-CN" altLang="en-US" sz="1800" b="1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0" indent="0" defTabSz="514350">
              <a:lnSpc>
                <a:spcPct val="200000"/>
              </a:lnSpc>
              <a:buSzPct val="50000"/>
              <a:buFont typeface="Wingdings" panose="05000000000000000000" pitchFamily="2" charset="2"/>
              <a:buNone/>
            </a:pPr>
            <a:r>
              <a:rPr lang="zh-CN" altLang="en-US" sz="1800" b="1" kern="120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在下面的表格中，带有谓语的一些路径表达式，以及表达式的结果</a:t>
            </a:r>
            <a:endParaRPr lang="zh-CN" altLang="en-US" sz="1800" b="1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pic>
        <p:nvPicPr>
          <p:cNvPr id="1229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900363"/>
            <a:ext cx="7632700" cy="373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Xpath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语法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93725" y="981075"/>
            <a:ext cx="7921625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2500" lnSpcReduction="20000"/>
          </a:bodyPr>
          <a:lstStyle>
            <a:lvl1pPr marL="271780" indent="-271780" algn="just" defTabSz="514350" rtl="0" eaLnBrk="0" fontAlgn="base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lang="zh-CN" altLang="en-US" sz="2400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71780" indent="-271780" algn="just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900"/>
              </a:spcAft>
              <a:buClr>
                <a:srgbClr val="7AD0EB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78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95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30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05" indent="-128905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Arial" panose="020B0604020202020204" pitchFamily="34" charset="0"/>
              <a:buChar char="•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514350" rtl="0" eaLnBrk="0" fontAlgn="base" latinLnBrk="0" hangingPunct="0">
              <a:lnSpc>
                <a:spcPct val="2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Xpath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语法实例：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以深职要闻为例：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57200" marR="0" lvl="0" indent="-457200" algn="just" defTabSz="514350" rtl="0" eaLnBrk="0" fontAlgn="base" latinLnBrk="0" hangingPunct="0">
              <a:lnSpc>
                <a:spcPct val="2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+mj-lt"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“深职要闻”：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/html/body/section[4]/div[2]/div/ul/li[1]/a/span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57200" marR="0" lvl="0" indent="-457200" algn="just" defTabSz="514350" rtl="0" eaLnBrk="0" fontAlgn="base" latinLnBrk="0" hangingPunct="0">
              <a:lnSpc>
                <a:spcPct val="2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+mj-lt"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“</a:t>
            </a:r>
            <a:r>
              <a:rPr kumimoji="0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学校召开庆祝中华人民共和国成立75周年师生座谈会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”：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/html/body/section[6]/div/div/div/section/ul/li[1]/a/div[2]/h4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57200" marR="0" lvl="0" indent="-457200" algn="just" defTabSz="514350" rtl="0" eaLnBrk="0" fontAlgn="base" latinLnBrk="0" hangingPunct="0">
              <a:lnSpc>
                <a:spcPct val="2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+mj-lt"/>
              <a:buAutoNum type="arabicPeriod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//ul/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li[1]//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h4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57200" marR="0" lvl="0" indent="-457200" algn="just" defTabSz="514350" rtl="0" eaLnBrk="0" fontAlgn="base" latinLnBrk="0" hangingPunct="0">
              <a:lnSpc>
                <a:spcPct val="2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+mj-lt"/>
              <a:buAutoNum type="arabicPeriod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其他：。。。。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57200" marR="0" lvl="0" indent="-457200" algn="just" defTabSz="514350" rtl="0" eaLnBrk="0" fontAlgn="base" latinLnBrk="0" hangingPunct="0">
              <a:lnSpc>
                <a:spcPct val="20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+mj-lt"/>
              <a:buAutoNum type="arabicPeriod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/html/body/div[5]/div[2]/div[2]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03350" y="5589588"/>
            <a:ext cx="6408738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可以用定位工具复制，为什么还要自己写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Xpath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路径？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结构排列变化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ea typeface="+mj-ea"/>
                <a:cs typeface="+mn-cs"/>
              </a:rPr>
              <a:t>所需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Xpath</a:t>
            </a:r>
            <a:r>
              <a:rPr lang="zh-CN" altLang="en-US" kern="1200" dirty="0">
                <a:latin typeface="+mj-ea"/>
                <a:ea typeface="+mj-ea"/>
                <a:cs typeface="+mj-cs"/>
              </a:rPr>
              <a:t>语法实战中常用形式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14339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14340" name="内容占位符 2"/>
          <p:cNvSpPr txBox="1"/>
          <p:nvPr/>
        </p:nvSpPr>
        <p:spPr>
          <a:xfrm>
            <a:off x="661988" y="765175"/>
            <a:ext cx="7867650" cy="5472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271780" indent="-271780" algn="just" defTabSz="514350" rtl="0" eaLnBrk="0" fontAlgn="base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 lang="zh-CN" altLang="en-US" sz="2400" kern="120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71780" indent="-271780" algn="just" defTabSz="51435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900"/>
              </a:spcAft>
              <a:buClr>
                <a:srgbClr val="7AD0EB"/>
              </a:buClr>
              <a:buFont typeface="幼圆" panose="02010509060101010101" pitchFamily="49" charset="-122"/>
              <a:buChar char=" 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rgbClr val="C00000"/>
                </a:solidFill>
              </a:rPr>
              <a:t>常用格式：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属性：</a:t>
            </a:r>
            <a:r>
              <a:rPr lang="en-US" altLang="zh-CN" sz="1600" b="1" dirty="0">
                <a:solidFill>
                  <a:schemeClr val="tx1"/>
                </a:solidFill>
              </a:rPr>
              <a:t>//*[@</a:t>
            </a:r>
            <a:r>
              <a:rPr lang="zh-CN" altLang="en-US" sz="1600" b="1" dirty="0">
                <a:solidFill>
                  <a:schemeClr val="tx1"/>
                </a:solidFill>
              </a:rPr>
              <a:t>属性</a:t>
            </a:r>
            <a:r>
              <a:rPr lang="en-US" altLang="zh-CN" sz="1600" b="1" dirty="0">
                <a:solidFill>
                  <a:schemeClr val="tx1"/>
                </a:solidFill>
              </a:rPr>
              <a:t>=‘</a:t>
            </a:r>
            <a:r>
              <a:rPr lang="zh-CN" altLang="en-US" sz="1600" b="1" dirty="0">
                <a:solidFill>
                  <a:schemeClr val="tx1"/>
                </a:solidFill>
              </a:rPr>
              <a:t>属性值</a:t>
            </a:r>
            <a:r>
              <a:rPr lang="en-US" altLang="zh-CN" sz="1600" b="1" dirty="0">
                <a:solidFill>
                  <a:schemeClr val="tx1"/>
                </a:solidFill>
              </a:rPr>
              <a:t>’]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chemeClr val="tx1"/>
                </a:solidFill>
              </a:rPr>
              <a:t>文本值：</a:t>
            </a:r>
            <a:r>
              <a:rPr lang="en-US" altLang="zh-CN" sz="1600" b="1" dirty="0">
                <a:solidFill>
                  <a:schemeClr val="tx1"/>
                </a:solidFill>
              </a:rPr>
              <a:t>//*[text()=‘</a:t>
            </a:r>
            <a:r>
              <a:rPr lang="zh-CN" altLang="en-US" sz="1600" b="1" dirty="0">
                <a:solidFill>
                  <a:schemeClr val="tx1"/>
                </a:solidFill>
              </a:rPr>
              <a:t>文本值</a:t>
            </a:r>
            <a:r>
              <a:rPr lang="en-US" altLang="zh-CN" sz="1600" b="1" dirty="0">
                <a:solidFill>
                  <a:schemeClr val="tx1"/>
                </a:solidFill>
              </a:rPr>
              <a:t>’]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rgbClr val="C00000"/>
                </a:solidFill>
              </a:rPr>
              <a:t>高级查询：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contains</a:t>
            </a:r>
            <a:r>
              <a:rPr lang="zh-CN" altLang="en-US" sz="1600" b="1" dirty="0">
                <a:solidFill>
                  <a:schemeClr val="tx1"/>
                </a:solidFill>
              </a:rPr>
              <a:t>模糊查询：</a:t>
            </a:r>
            <a:r>
              <a:rPr lang="en-US" altLang="zh-CN" sz="1600" b="1" dirty="0">
                <a:solidFill>
                  <a:schemeClr val="tx1"/>
                </a:solidFill>
              </a:rPr>
              <a:t>//*[contains(@</a:t>
            </a:r>
            <a:r>
              <a:rPr lang="zh-CN" altLang="en-US" sz="1600" b="1" dirty="0">
                <a:solidFill>
                  <a:schemeClr val="tx1"/>
                </a:solidFill>
              </a:rPr>
              <a:t>属性，‘属性值</a:t>
            </a:r>
            <a:r>
              <a:rPr lang="en-US" altLang="zh-CN" sz="1600" b="1" dirty="0">
                <a:solidFill>
                  <a:schemeClr val="tx1"/>
                </a:solidFill>
              </a:rPr>
              <a:t>’)]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				//*[contains(text</a:t>
            </a:r>
            <a:r>
              <a:rPr lang="zh-CN" altLang="en-US" sz="1600" b="1" dirty="0">
                <a:solidFill>
                  <a:schemeClr val="tx1"/>
                </a:solidFill>
              </a:rPr>
              <a:t>（），‘文本值’</a:t>
            </a:r>
            <a:r>
              <a:rPr lang="en-US" altLang="zh-CN" sz="1600" b="1" dirty="0">
                <a:solidFill>
                  <a:schemeClr val="tx1"/>
                </a:solidFill>
              </a:rPr>
              <a:t>)]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starts-with</a:t>
            </a:r>
            <a:r>
              <a:rPr lang="zh-CN" altLang="en-US" sz="1600" b="1" dirty="0">
                <a:solidFill>
                  <a:schemeClr val="tx1"/>
                </a:solidFill>
              </a:rPr>
              <a:t>匹配开始位置：</a:t>
            </a:r>
            <a:r>
              <a:rPr lang="en-US" altLang="zh-CN" sz="1600" b="1" dirty="0">
                <a:solidFill>
                  <a:schemeClr val="tx1"/>
                </a:solidFill>
              </a:rPr>
              <a:t>//*[starts-with(@</a:t>
            </a:r>
            <a:r>
              <a:rPr lang="zh-CN" altLang="en-US" sz="1600" b="1" dirty="0">
                <a:solidFill>
                  <a:schemeClr val="tx1"/>
                </a:solidFill>
              </a:rPr>
              <a:t>属性，‘属性值’</a:t>
            </a:r>
            <a:r>
              <a:rPr lang="en-US" altLang="zh-CN" sz="1600" b="1" dirty="0">
                <a:solidFill>
                  <a:schemeClr val="tx1"/>
                </a:solidFill>
              </a:rPr>
              <a:t>)]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				//*[starts-with(text</a:t>
            </a:r>
            <a:r>
              <a:rPr lang="zh-CN" altLang="en-US" sz="1600" b="1" dirty="0">
                <a:solidFill>
                  <a:schemeClr val="tx1"/>
                </a:solidFill>
              </a:rPr>
              <a:t>（），‘文本值’</a:t>
            </a:r>
            <a:r>
              <a:rPr lang="en-US" altLang="zh-CN" sz="1600" b="1" dirty="0">
                <a:solidFill>
                  <a:schemeClr val="tx1"/>
                </a:solidFill>
              </a:rPr>
              <a:t>)]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rgbClr val="C00000"/>
                </a:solidFill>
              </a:rPr>
              <a:t>多个条件叠加：用</a:t>
            </a:r>
            <a:r>
              <a:rPr lang="en-US" altLang="zh-CN" sz="1600" b="1" dirty="0">
                <a:solidFill>
                  <a:srgbClr val="C00000"/>
                </a:solidFill>
              </a:rPr>
              <a:t>and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altLang="zh-CN" sz="1600" b="1" dirty="0">
                <a:solidFill>
                  <a:schemeClr val="tx1"/>
                </a:solidFill>
              </a:rPr>
              <a:t>//*[@</a:t>
            </a:r>
            <a:r>
              <a:rPr lang="zh-CN" altLang="en-US" sz="1600" b="1" dirty="0">
                <a:solidFill>
                  <a:schemeClr val="tx1"/>
                </a:solidFill>
              </a:rPr>
              <a:t>属性</a:t>
            </a:r>
            <a:r>
              <a:rPr lang="en-US" altLang="zh-CN" sz="1600" b="1" dirty="0">
                <a:solidFill>
                  <a:schemeClr val="tx1"/>
                </a:solidFill>
              </a:rPr>
              <a:t>1=‘</a:t>
            </a:r>
            <a:r>
              <a:rPr lang="zh-CN" altLang="en-US" sz="1600" b="1" dirty="0">
                <a:solidFill>
                  <a:schemeClr val="tx1"/>
                </a:solidFill>
              </a:rPr>
              <a:t>属性值</a:t>
            </a:r>
            <a:r>
              <a:rPr lang="en-US" altLang="zh-CN" sz="1600" b="1" dirty="0">
                <a:solidFill>
                  <a:schemeClr val="tx1"/>
                </a:solidFill>
              </a:rPr>
              <a:t>’and @</a:t>
            </a:r>
            <a:r>
              <a:rPr lang="zh-CN" altLang="en-US" sz="1600" b="1" dirty="0">
                <a:solidFill>
                  <a:schemeClr val="tx1"/>
                </a:solidFill>
              </a:rPr>
              <a:t>属性</a:t>
            </a:r>
            <a:r>
              <a:rPr lang="en-US" altLang="zh-CN" sz="1600" b="1" dirty="0">
                <a:solidFill>
                  <a:schemeClr val="tx1"/>
                </a:solidFill>
              </a:rPr>
              <a:t>=‘</a:t>
            </a:r>
            <a:r>
              <a:rPr lang="zh-CN" altLang="en-US" sz="1600" b="1" dirty="0">
                <a:solidFill>
                  <a:schemeClr val="tx1"/>
                </a:solidFill>
              </a:rPr>
              <a:t>属性值’</a:t>
            </a:r>
            <a:r>
              <a:rPr lang="en-US" altLang="zh-CN" sz="1600" b="1" dirty="0">
                <a:solidFill>
                  <a:schemeClr val="tx1"/>
                </a:solidFill>
              </a:rPr>
              <a:t>]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en-US" altLang="zh-CN" sz="1600" b="1" dirty="0">
              <a:solidFill>
                <a:srgbClr val="C00000"/>
              </a:solidFill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en-US" altLang="zh-CN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Y1NDRiOTBhYjBlNzEzNzkzZGU3ZjI4NjZkODA4NjkifQ==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0</TotalTime>
  <Words>1090</Words>
  <Application>WPS 演示</Application>
  <PresentationFormat>全屏显示(4:3)</PresentationFormat>
  <Paragraphs>99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Comic Sans MS</vt:lpstr>
      <vt:lpstr>微软雅黑</vt:lpstr>
      <vt:lpstr>幼圆</vt:lpstr>
      <vt:lpstr>Calibri</vt:lpstr>
      <vt:lpstr>Arial Unicode MS</vt:lpstr>
      <vt:lpstr>Broadway</vt:lpstr>
      <vt:lpstr>A000120140530A99PPBG</vt:lpstr>
      <vt:lpstr>Lxml库与Xpath语法</vt:lpstr>
      <vt:lpstr>爬虫数据提取方法总结</vt:lpstr>
      <vt:lpstr>Xpath的定义</vt:lpstr>
      <vt:lpstr>Xpath语法选取数据的逻辑</vt:lpstr>
      <vt:lpstr>Xpath语法</vt:lpstr>
      <vt:lpstr>PowerPoint 演示文稿</vt:lpstr>
      <vt:lpstr>Xpath语法</vt:lpstr>
      <vt:lpstr>Xpath语法</vt:lpstr>
      <vt:lpstr>Xpath语法实战中常用形式</vt:lpstr>
      <vt:lpstr>获取所需信息</vt:lpstr>
      <vt:lpstr>提取标签中的数据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admin</cp:lastModifiedBy>
  <cp:revision>592</cp:revision>
  <dcterms:created xsi:type="dcterms:W3CDTF">2004-02-23T14:38:00Z</dcterms:created>
  <dcterms:modified xsi:type="dcterms:W3CDTF">2024-10-09T13:04:21Z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D27886AFDDDC47BD8288A6451524A9CB_12</vt:lpwstr>
  </property>
  <property fmtid="{D5CDD505-2E9C-101B-9397-08002B2CF9AE}" pid="3" name="KSOProductBuildVer">
    <vt:lpwstr>2052-12.1.0.16417</vt:lpwstr>
  </property>
</Properties>
</file>