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595" autoAdjust="0"/>
  </p:normalViewPr>
  <p:slideViewPr>
    <p:cSldViewPr showGuides="1">
      <p:cViewPr>
        <p:scale>
          <a:sx n="75" d="100"/>
          <a:sy n="75" d="100"/>
        </p:scale>
        <p:origin x="2388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15A67D-54BB-4E36-BB2B-236D75CB846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3DE407-4A18-46FD-AFCB-8BC0135A1C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4529DE-A44B-45C9-9325-A84785494E1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FF7F6C-0E8F-430D-8845-59C9887924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D9FB35-333A-4355-A5A0-BDEFE0C06CE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F3227-6F35-4331-8AF8-6A5F9554809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44CEBAD-4862-4979-8B33-F163720543A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2BA71C3-1B66-4842-9223-55D72E7655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05208E-8E62-4D1B-BA1D-1948646E81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39D4C1-E421-4089-A23F-015A1F28F3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399C993-1EAB-4665-B336-DF07C2DCB5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C90BAC-F9AC-412B-8FC8-321C355E42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jianshu.com/c/V2CqjW?order_by=added_at&amp;page=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b="1" dirty="0">
                <a:solidFill>
                  <a:schemeClr val="tx1"/>
                </a:solidFill>
                <a:latin typeface="+mj-ea"/>
              </a:rPr>
              <a:t>异步</a:t>
            </a:r>
            <a:r>
              <a:rPr lang="zh-CN" altLang="zh-CN" b="1" dirty="0" smtClean="0">
                <a:solidFill>
                  <a:schemeClr val="tx1"/>
                </a:solidFill>
                <a:latin typeface="+mj-ea"/>
              </a:rPr>
              <a:t>加载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技术与爬虫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DE407-4A18-46FD-AFCB-8BC0135A1C7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548680"/>
            <a:ext cx="6589199" cy="1280890"/>
          </a:xfrm>
        </p:spPr>
        <p:txBody>
          <a:bodyPr>
            <a:normAutofit/>
          </a:bodyPr>
          <a:lstStyle/>
          <a:p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异步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加载技术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概述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1520" y="2132856"/>
            <a:ext cx="8496944" cy="4176464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），即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，是指一种创建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交互式网页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应用的网页开发技术。通过在后台与服务器进行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少量数据交换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可以使网页实现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异步更新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意味着可以在不重新加载整个网页的情况下，对网页的某部分进行更新。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476672"/>
            <a:ext cx="7467600" cy="868958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异步加载网页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示例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7967500" cy="3960440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互联网专题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https://www.jianshu.com/c/V2CqjW?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下滑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进行浏览，并没有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的信息，而是一直浏览下去，而网址信息并没有改变。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传统的网页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不可能一次性加载如此庞大的信息，通过分析可判断该网页使用了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异步加载技术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读者也可以通过查看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数据是否在网页源代码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中来判断网页是否采用了异步加载技术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，下滑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简书信息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并不在网页源代码中，以此判断使用了异步加载技术。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476672"/>
            <a:ext cx="4680520" cy="868958"/>
          </a:xfrm>
        </p:spPr>
        <p:txBody>
          <a:bodyPr>
            <a:normAutofit/>
          </a:bodyPr>
          <a:lstStyle/>
          <a:p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逆向工程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552" y="1988840"/>
            <a:ext cx="8280920" cy="447846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异步加载技术，不再是立即加载所有网页内容，而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展示的内容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也就不在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中。这样，通过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方法就无法正确抓取到数据。想要抓取这些通过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异步加载方法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的网页数据，需要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了解网页是如何加载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这些数据的，该过程就叫做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逆向工程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Chrome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选项卡可以查看网页加载过程中的所有文件信息，通过对这些文件的查看和筛选，找出需抓取数据的加载文件，以此来设计爬虫代码。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6984776" cy="1138138"/>
          </a:xfrm>
        </p:spPr>
        <p:txBody>
          <a:bodyPr>
            <a:noAutofit/>
          </a:bodyPr>
          <a:lstStyle/>
          <a:p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爬取</a:t>
            </a:r>
            <a:r>
              <a:rPr lang="zh-CN" altLang="zh-CN" sz="4800" b="1" dirty="0">
                <a:solidFill>
                  <a:schemeClr val="tx1"/>
                </a:solidFill>
                <a:latin typeface="+mj-ea"/>
              </a:rPr>
              <a:t>简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书</a:t>
            </a:r>
            <a:r>
              <a:rPr lang="zh-CN" altLang="en-US" sz="4800" b="1" dirty="0" smtClean="0">
                <a:solidFill>
                  <a:schemeClr val="tx1"/>
                </a:solidFill>
                <a:latin typeface="+mj-ea"/>
              </a:rPr>
              <a:t>互联网专题</a:t>
            </a:r>
            <a:r>
              <a:rPr lang="zh-CN" altLang="zh-CN" sz="4800" b="1" dirty="0" smtClean="0">
                <a:solidFill>
                  <a:schemeClr val="tx1"/>
                </a:solidFill>
                <a:latin typeface="+mj-ea"/>
              </a:rPr>
              <a:t>信息</a:t>
            </a:r>
            <a:endParaRPr lang="zh-CN" altLang="en-US" sz="4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91355" y="1595593"/>
            <a:ext cx="6591985" cy="14013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(1)</a:t>
            </a:r>
            <a:r>
              <a:rPr lang="zh-CN" altLang="zh-CN" dirty="0" smtClean="0"/>
              <a:t>爬</a:t>
            </a:r>
            <a:r>
              <a:rPr lang="zh-CN" altLang="zh-CN" dirty="0"/>
              <a:t>取的内容为简</a:t>
            </a:r>
            <a:r>
              <a:rPr lang="zh-CN" altLang="zh-CN" dirty="0" smtClean="0"/>
              <a:t>书</a:t>
            </a:r>
            <a:r>
              <a:rPr lang="zh-CN" altLang="en-US" dirty="0" smtClean="0"/>
              <a:t>互联网专题的相应</a:t>
            </a:r>
            <a:r>
              <a:rPr lang="zh-CN" altLang="zh-CN" dirty="0" smtClean="0"/>
              <a:t>信息（</a:t>
            </a:r>
            <a:r>
              <a:rPr lang="en-US" altLang="zh-CN" dirty="0"/>
              <a:t>https://www.jianshu.com/c/V2CqjW?</a:t>
            </a:r>
            <a:r>
              <a:rPr lang="zh-CN" altLang="zh-CN" dirty="0" smtClean="0"/>
              <a:t>），</a:t>
            </a:r>
            <a:r>
              <a:rPr lang="zh-CN" altLang="zh-CN" dirty="0"/>
              <a:t>如图所示</a:t>
            </a:r>
            <a:r>
              <a:rPr lang="zh-CN" altLang="zh-CN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8515" t="7706" r="7406" b="-6279"/>
          <a:stretch>
            <a:fillRect/>
          </a:stretch>
        </p:blipFill>
        <p:spPr>
          <a:xfrm>
            <a:off x="2268220" y="2492375"/>
            <a:ext cx="4954270" cy="4605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6978" y="1196752"/>
            <a:ext cx="8424936" cy="1538070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zh-CN" dirty="0">
                <a:latin typeface="+mn-ea"/>
              </a:rPr>
              <a:t>）当首次打开该网页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向下滑动鼠标可以一直加载信息</a:t>
            </a:r>
            <a:r>
              <a:rPr lang="zh-CN" altLang="zh-CN" dirty="0" smtClean="0">
                <a:latin typeface="+mn-ea"/>
              </a:rPr>
              <a:t>，</a:t>
            </a:r>
            <a:r>
              <a:rPr lang="zh-CN" altLang="zh-CN" dirty="0">
                <a:latin typeface="+mn-ea"/>
              </a:rPr>
              <a:t>会发现网页</a:t>
            </a:r>
            <a:r>
              <a:rPr lang="en-US" altLang="zh-CN" dirty="0">
                <a:latin typeface="+mn-ea"/>
              </a:rPr>
              <a:t>URL</a:t>
            </a:r>
            <a:r>
              <a:rPr lang="zh-CN" altLang="zh-CN" dirty="0">
                <a:latin typeface="+mn-ea"/>
              </a:rPr>
              <a:t>并没有发生变化，</a:t>
            </a:r>
            <a:r>
              <a:rPr lang="zh-CN" altLang="zh-CN" dirty="0" smtClean="0">
                <a:latin typeface="+mn-ea"/>
              </a:rPr>
              <a:t>如</a:t>
            </a:r>
            <a:r>
              <a:rPr lang="zh-CN" altLang="en-US" dirty="0">
                <a:latin typeface="+mn-ea"/>
              </a:rPr>
              <a:t>左图</a:t>
            </a:r>
            <a:r>
              <a:rPr lang="zh-CN" altLang="zh-CN" dirty="0" smtClean="0">
                <a:latin typeface="+mn-ea"/>
              </a:rPr>
              <a:t>和</a:t>
            </a:r>
            <a:r>
              <a:rPr lang="zh-CN" altLang="en-US" dirty="0">
                <a:latin typeface="+mn-ea"/>
              </a:rPr>
              <a:t>右</a:t>
            </a:r>
            <a:r>
              <a:rPr lang="zh-CN" altLang="en-US" dirty="0" smtClean="0">
                <a:latin typeface="+mn-ea"/>
              </a:rPr>
              <a:t>图</a:t>
            </a:r>
            <a:r>
              <a:rPr lang="zh-CN" altLang="zh-CN" dirty="0" smtClean="0">
                <a:latin typeface="+mn-ea"/>
              </a:rPr>
              <a:t>所</a:t>
            </a:r>
            <a:r>
              <a:rPr lang="zh-CN" altLang="zh-CN" dirty="0">
                <a:latin typeface="+mn-ea"/>
              </a:rPr>
              <a:t>示，所有判断该网页采用了异步加载技术。</a:t>
            </a:r>
            <a:endParaRPr lang="zh-CN" altLang="zh-CN" dirty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2066586"/>
            <a:ext cx="4327390" cy="44644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762" y="2074997"/>
            <a:ext cx="4248472" cy="44644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35696" y="5805264"/>
            <a:ext cx="6408712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https://www.jianshu.com/c/V2CqjW?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8352928" cy="4125072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）打开</a:t>
            </a:r>
            <a:r>
              <a:rPr lang="en-US" altLang="zh-CN" dirty="0"/>
              <a:t>Chrome</a:t>
            </a:r>
            <a:r>
              <a:rPr lang="zh-CN" altLang="zh-CN" dirty="0"/>
              <a:t>浏览器的开发者工具（按</a:t>
            </a:r>
            <a:r>
              <a:rPr lang="en-US" altLang="zh-CN" dirty="0"/>
              <a:t>F12</a:t>
            </a:r>
            <a:r>
              <a:rPr lang="zh-CN" altLang="zh-CN" dirty="0"/>
              <a:t>键），单击</a:t>
            </a:r>
            <a:r>
              <a:rPr lang="en-US" altLang="zh-CN" dirty="0"/>
              <a:t>Network</a:t>
            </a:r>
            <a:r>
              <a:rPr lang="zh-CN" altLang="zh-CN" dirty="0"/>
              <a:t>选项卡，选中</a:t>
            </a:r>
            <a:r>
              <a:rPr lang="en-US" altLang="zh-CN" dirty="0"/>
              <a:t>XHR</a:t>
            </a:r>
            <a:r>
              <a:rPr lang="zh-CN" altLang="zh-CN" dirty="0"/>
              <a:t>项，可发现网页加载</a:t>
            </a:r>
            <a:r>
              <a:rPr lang="zh-CN" altLang="zh-CN" dirty="0" smtClean="0"/>
              <a:t>了 “动态”</a:t>
            </a:r>
            <a:r>
              <a:rPr lang="zh-CN" altLang="zh-CN" dirty="0"/>
              <a:t>内容的文件，如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39552" y="6175785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XMLHttpRequest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XHR)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技术的核心，</a:t>
            </a:r>
            <a:r>
              <a:rPr lang="en-US" altLang="zh-CN" b="1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可以无刷新更新页面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得益于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XHR</a:t>
            </a:r>
            <a:r>
              <a:rPr lang="zh-CN" altLang="en-US" b="1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307541"/>
            <a:ext cx="4487677" cy="3865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1560" y="1052736"/>
            <a:ext cx="8003232" cy="1008112"/>
          </a:xfrm>
        </p:spPr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）观察该文件的</a:t>
            </a:r>
            <a:r>
              <a:rPr lang="en-US" altLang="zh-CN" dirty="0"/>
              <a:t>Response</a:t>
            </a:r>
            <a:r>
              <a:rPr lang="zh-CN" altLang="zh-CN" dirty="0"/>
              <a:t>，发现返回的是</a:t>
            </a:r>
            <a:r>
              <a:rPr lang="en-US" altLang="zh-CN" dirty="0"/>
              <a:t>XML</a:t>
            </a:r>
            <a:r>
              <a:rPr lang="zh-CN" altLang="zh-CN" dirty="0"/>
              <a:t>文件，内容也</a:t>
            </a:r>
            <a:r>
              <a:rPr lang="zh-CN" altLang="zh-CN" dirty="0" smtClean="0"/>
              <a:t>正是 “动态”</a:t>
            </a:r>
            <a:r>
              <a:rPr lang="zh-CN" altLang="zh-CN" dirty="0"/>
              <a:t>内容（如</a:t>
            </a:r>
            <a:r>
              <a:rPr lang="zh-CN" altLang="zh-CN" dirty="0" smtClean="0"/>
              <a:t>图），</a:t>
            </a:r>
            <a:r>
              <a:rPr lang="zh-CN" altLang="zh-CN" dirty="0"/>
              <a:t>每个</a:t>
            </a:r>
            <a:r>
              <a:rPr lang="en-US" altLang="zh-CN" dirty="0"/>
              <a:t>li</a:t>
            </a:r>
            <a:r>
              <a:rPr lang="zh-CN" altLang="zh-CN" dirty="0"/>
              <a:t>标签就是一</a:t>
            </a:r>
            <a:r>
              <a:rPr lang="zh-CN" altLang="zh-CN" dirty="0" smtClean="0"/>
              <a:t>个动态</a:t>
            </a:r>
            <a:r>
              <a:rPr lang="zh-CN" altLang="zh-CN" dirty="0"/>
              <a:t>内容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2060848"/>
            <a:ext cx="5544616" cy="4564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568952" cy="4752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）通过下滑浏览，会发现也是使用了异步加载技术进行分页处理</a:t>
            </a:r>
            <a:r>
              <a:rPr lang="zh-CN" altLang="zh-CN" sz="2200" b="1" dirty="0" smtClean="0">
                <a:solidFill>
                  <a:srgbClr val="000000"/>
                </a:solidFill>
                <a:latin typeface="+mn-ea"/>
              </a:rPr>
              <a:t>的，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以此记录前几页的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</a:rPr>
              <a:t>URL</a:t>
            </a:r>
            <a:r>
              <a:rPr lang="zh-CN" altLang="zh-CN" sz="2200" b="1" dirty="0">
                <a:solidFill>
                  <a:srgbClr val="000000"/>
                </a:solidFill>
                <a:latin typeface="+mn-ea"/>
              </a:rPr>
              <a:t>：</a:t>
            </a:r>
            <a:endParaRPr lang="zh-CN" altLang="zh-CN" sz="2200" b="1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hlinkClick r:id="rId1"/>
              </a:rPr>
              <a:t>https://</a:t>
            </a:r>
            <a:r>
              <a:rPr lang="en-US" altLang="zh-CN" sz="2400" dirty="0" smtClean="0">
                <a:solidFill>
                  <a:srgbClr val="000000"/>
                </a:solidFill>
                <a:hlinkClick r:id="rId1"/>
              </a:rPr>
              <a:t>www.jianshu.com/c/V2CqjW?order_by=added_at&amp;page=</a:t>
            </a:r>
            <a:r>
              <a:rPr lang="en-US" altLang="zh-CN" sz="2400" dirty="0" smtClean="0">
                <a:solidFill>
                  <a:srgbClr val="000000"/>
                </a:solidFill>
              </a:rPr>
              <a:t>2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hlinkClick r:id="rId1"/>
              </a:rPr>
              <a:t>https://</a:t>
            </a:r>
            <a:r>
              <a:rPr lang="en-US" altLang="zh-CN" sz="2400" dirty="0" smtClean="0">
                <a:solidFill>
                  <a:srgbClr val="000000"/>
                </a:solidFill>
                <a:hlinkClick r:id="rId1"/>
              </a:rPr>
              <a:t>www.jianshu.com/c/V2CqjW?order_by=added_at&amp;page=</a:t>
            </a:r>
            <a:r>
              <a:rPr lang="en-US" altLang="zh-CN" sz="2400" dirty="0" smtClean="0">
                <a:solidFill>
                  <a:srgbClr val="000000"/>
                </a:solidFill>
              </a:rPr>
              <a:t>3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hlinkClick r:id="rId1"/>
              </a:rPr>
              <a:t>https://</a:t>
            </a:r>
            <a:r>
              <a:rPr lang="en-US" altLang="zh-CN" sz="2400" dirty="0" smtClean="0">
                <a:solidFill>
                  <a:srgbClr val="000000"/>
                </a:solidFill>
                <a:hlinkClick r:id="rId1"/>
              </a:rPr>
              <a:t>www.jianshu.com/c/V2CqjW?order_by=added_at&amp;page=</a:t>
            </a:r>
            <a:r>
              <a:rPr lang="en-US" altLang="zh-CN" sz="2400" dirty="0" smtClean="0">
                <a:solidFill>
                  <a:srgbClr val="000000"/>
                </a:solidFill>
              </a:rPr>
              <a:t>4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https://</a:t>
            </a:r>
            <a:r>
              <a:rPr lang="en-US" altLang="zh-CN" sz="2400" dirty="0" smtClean="0">
                <a:solidFill>
                  <a:srgbClr val="FF0000"/>
                </a:solidFill>
              </a:rPr>
              <a:t>www.jianshu.com/c/V2CqjW?order_by=added_at&amp;page=</a:t>
            </a:r>
            <a:r>
              <a:rPr lang="en-US" altLang="zh-CN" sz="2400" dirty="0" smtClean="0">
                <a:solidFill>
                  <a:srgbClr val="000000"/>
                </a:solidFill>
              </a:rPr>
              <a:t>5</a:t>
            </a:r>
            <a:endParaRPr lang="zh-CN" altLang="en-US" sz="22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1174</Words>
  <Application>WPS 演示</Application>
  <PresentationFormat>全屏显示(4:3)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Comic Sans MS</vt:lpstr>
      <vt:lpstr>Wingdings 3</vt:lpstr>
      <vt:lpstr>Arial</vt:lpstr>
      <vt:lpstr>微软雅黑</vt:lpstr>
      <vt:lpstr>幼圆</vt:lpstr>
      <vt:lpstr>Century Gothic</vt:lpstr>
      <vt:lpstr>Arial Unicode MS</vt:lpstr>
      <vt:lpstr>丝状</vt:lpstr>
      <vt:lpstr>异步加载技术与爬虫</vt:lpstr>
      <vt:lpstr>异步加载技术概述</vt:lpstr>
      <vt:lpstr> 异步加载网页示例</vt:lpstr>
      <vt:lpstr>逆向工程</vt:lpstr>
      <vt:lpstr>爬取简书互联网专题信息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admin</cp:lastModifiedBy>
  <cp:revision>541</cp:revision>
  <dcterms:created xsi:type="dcterms:W3CDTF">2004-02-23T14:38:00Z</dcterms:created>
  <dcterms:modified xsi:type="dcterms:W3CDTF">2024-10-14T02:55:08Z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58B8FE5A97A64D62B2456C5D974902C3_12</vt:lpwstr>
  </property>
  <property fmtid="{D5CDD505-2E9C-101B-9397-08002B2CF9AE}" pid="3" name="KSOProductBuildVer">
    <vt:lpwstr>2052-12.1.0.16417</vt:lpwstr>
  </property>
</Properties>
</file>