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5" r:id="rId5"/>
    <p:sldId id="396" r:id="rId6"/>
    <p:sldId id="404" r:id="rId7"/>
    <p:sldId id="405" r:id="rId8"/>
    <p:sldId id="406" r:id="rId9"/>
    <p:sldId id="397" r:id="rId10"/>
    <p:sldId id="414" r:id="rId11"/>
    <p:sldId id="398" r:id="rId12"/>
    <p:sldId id="399" r:id="rId13"/>
    <p:sldId id="400" r:id="rId14"/>
    <p:sldId id="413" r:id="rId15"/>
    <p:sldId id="408" r:id="rId16"/>
    <p:sldId id="409" r:id="rId17"/>
    <p:sldId id="410" r:id="rId18"/>
    <p:sldId id="402" r:id="rId19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22400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/>
    <p:restoredTop sz="94594"/>
  </p:normalViewPr>
  <p:slideViewPr>
    <p:cSldViewPr showGuides="1">
      <p:cViewPr>
        <p:scale>
          <a:sx n="100" d="100"/>
          <a:sy n="100" d="100"/>
        </p:scale>
        <p:origin x="1914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EDC71A-EB9E-4508-A92E-332F0517DD0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# </a:t>
            </a:r>
            <a:r>
              <a:rPr lang="zh-CN" altLang="en-US" dirty="0"/>
              <a:t>导入</a:t>
            </a:r>
            <a:r>
              <a:rPr lang="en-US" altLang="zh-CN" dirty="0"/>
              <a:t>SQLite</a:t>
            </a:r>
            <a:r>
              <a:rPr lang="zh-CN" altLang="en-US" dirty="0"/>
              <a:t>驱动</a:t>
            </a:r>
            <a:r>
              <a:rPr lang="en-US" altLang="zh-CN" dirty="0"/>
              <a:t>:</a:t>
            </a:r>
            <a:endParaRPr lang="en-US" altLang="zh-CN" dirty="0"/>
          </a:p>
          <a:p>
            <a:pPr lvl="0"/>
            <a:r>
              <a:rPr lang="en-US" altLang="zh-CN" dirty="0"/>
              <a:t>&gt;&gt;&gt; import sqlite3</a:t>
            </a:r>
            <a:endParaRPr lang="en-US" altLang="zh-CN" dirty="0"/>
          </a:p>
          <a:p>
            <a:pPr lvl="0"/>
            <a:r>
              <a:rPr lang="en-US" altLang="zh-CN" dirty="0"/>
              <a:t># </a:t>
            </a:r>
            <a:r>
              <a:rPr lang="zh-CN" altLang="en-US" dirty="0"/>
              <a:t>连接到</a:t>
            </a:r>
            <a:r>
              <a:rPr lang="en-US" altLang="zh-CN" dirty="0"/>
              <a:t>SQLite</a:t>
            </a:r>
            <a:r>
              <a:rPr lang="zh-CN" altLang="en-US" dirty="0"/>
              <a:t>数据库</a:t>
            </a:r>
            <a:endParaRPr lang="zh-CN" altLang="en-US" dirty="0"/>
          </a:p>
          <a:p>
            <a:pPr lvl="0"/>
            <a:r>
              <a:rPr lang="en-US" altLang="zh-CN" dirty="0"/>
              <a:t># </a:t>
            </a:r>
            <a:r>
              <a:rPr lang="zh-CN" altLang="en-US" dirty="0"/>
              <a:t>数据库文件是</a:t>
            </a:r>
            <a:r>
              <a:rPr lang="en-US" altLang="zh-CN" dirty="0"/>
              <a:t>test.db</a:t>
            </a:r>
            <a:endParaRPr lang="en-US" altLang="zh-CN" dirty="0"/>
          </a:p>
          <a:p>
            <a:pPr lvl="0"/>
            <a:r>
              <a:rPr lang="en-US" altLang="zh-CN" dirty="0"/>
              <a:t># </a:t>
            </a:r>
            <a:r>
              <a:rPr lang="zh-CN" altLang="en-US" dirty="0"/>
              <a:t>如果文件不存在，会自动在当前目录创建</a:t>
            </a:r>
            <a:r>
              <a:rPr lang="en-US" altLang="zh-CN" dirty="0"/>
              <a:t>:</a:t>
            </a:r>
            <a:endParaRPr lang="en-US" altLang="zh-CN" dirty="0"/>
          </a:p>
          <a:p>
            <a:pPr lvl="0"/>
            <a:r>
              <a:rPr lang="en-US" altLang="zh-CN" dirty="0"/>
              <a:t>&gt;&gt;&gt; conn = sqlite3.connect('test.db')</a:t>
            </a:r>
            <a:endParaRPr lang="en-US" altLang="zh-CN" dirty="0"/>
          </a:p>
          <a:p>
            <a:pPr lvl="0"/>
            <a:r>
              <a:rPr lang="en-US" altLang="zh-CN" dirty="0"/>
              <a:t># </a:t>
            </a:r>
            <a:r>
              <a:rPr lang="zh-CN" altLang="en-US" dirty="0"/>
              <a:t>创建一个</a:t>
            </a:r>
            <a:r>
              <a:rPr lang="en-US" altLang="zh-CN" dirty="0"/>
              <a:t>Cursor:</a:t>
            </a:r>
            <a:endParaRPr lang="en-US" altLang="zh-CN" dirty="0"/>
          </a:p>
          <a:p>
            <a:pPr lvl="0"/>
            <a:r>
              <a:rPr lang="en-US" altLang="zh-CN" dirty="0"/>
              <a:t>&gt;&gt;&gt; cursor = conn.cursor()</a:t>
            </a:r>
            <a:endParaRPr lang="en-US" altLang="zh-CN" dirty="0"/>
          </a:p>
          <a:p>
            <a:pPr lvl="0"/>
            <a:r>
              <a:rPr lang="en-US" altLang="zh-CN" dirty="0"/>
              <a:t># </a:t>
            </a:r>
            <a:r>
              <a:rPr lang="zh-CN" altLang="en-US" dirty="0"/>
              <a:t>执行一条</a:t>
            </a:r>
            <a:r>
              <a:rPr lang="en-US" altLang="zh-CN" dirty="0"/>
              <a:t>SQL</a:t>
            </a:r>
            <a:r>
              <a:rPr lang="zh-CN" altLang="en-US" dirty="0"/>
              <a:t>语句，创建</a:t>
            </a:r>
            <a:r>
              <a:rPr lang="en-US" altLang="zh-CN" dirty="0"/>
              <a:t>user</a:t>
            </a:r>
            <a:r>
              <a:rPr lang="zh-CN" altLang="en-US" dirty="0"/>
              <a:t>表</a:t>
            </a:r>
            <a:r>
              <a:rPr lang="en-US" altLang="zh-CN" dirty="0"/>
              <a:t>:</a:t>
            </a:r>
            <a:endParaRPr lang="en-US" altLang="zh-CN" dirty="0"/>
          </a:p>
          <a:p>
            <a:pPr lvl="0"/>
            <a:r>
              <a:rPr lang="en-US" altLang="zh-CN" dirty="0"/>
              <a:t>&gt;&gt;&gt; cursor.execute('create table user (id varchar(20) primary key, name varchar(20))')</a:t>
            </a:r>
            <a:endParaRPr lang="en-US" altLang="zh-CN" dirty="0"/>
          </a:p>
          <a:p>
            <a:pPr lvl="0"/>
            <a:r>
              <a:rPr lang="en-US" altLang="zh-CN" dirty="0"/>
              <a:t>&lt;sqlite3.Cursor object at 0x10f8aa260&gt;</a:t>
            </a:r>
            <a:endParaRPr lang="en-US" altLang="zh-CN" dirty="0"/>
          </a:p>
          <a:p>
            <a:pPr lvl="0"/>
            <a:r>
              <a:rPr lang="en-US" altLang="zh-CN" dirty="0"/>
              <a:t># </a:t>
            </a:r>
            <a:r>
              <a:rPr lang="zh-CN" altLang="en-US" dirty="0"/>
              <a:t>继续执行一条</a:t>
            </a:r>
            <a:r>
              <a:rPr lang="en-US" altLang="zh-CN" dirty="0"/>
              <a:t>SQL</a:t>
            </a:r>
            <a:r>
              <a:rPr lang="zh-CN" altLang="en-US" dirty="0"/>
              <a:t>语句，插入一条记录</a:t>
            </a:r>
            <a:r>
              <a:rPr lang="en-US" altLang="zh-CN" dirty="0"/>
              <a:t>:</a:t>
            </a:r>
            <a:endParaRPr lang="en-US" altLang="zh-CN" dirty="0"/>
          </a:p>
          <a:p>
            <a:pPr lvl="0"/>
            <a:r>
              <a:rPr lang="en-US" altLang="zh-CN" dirty="0"/>
              <a:t>&gt;&gt;&gt; cursor.execute('insert into user (id, name) values (\'1\', \'Michael\')')</a:t>
            </a:r>
            <a:endParaRPr lang="en-US" altLang="zh-CN" dirty="0"/>
          </a:p>
          <a:p>
            <a:pPr lvl="0"/>
            <a:r>
              <a:rPr lang="en-US" altLang="zh-CN" dirty="0"/>
              <a:t>&lt;sqlite3.Cursor object at 0x10f8aa260&gt;</a:t>
            </a:r>
            <a:endParaRPr lang="en-US" altLang="zh-CN" dirty="0"/>
          </a:p>
          <a:p>
            <a:pPr lvl="0"/>
            <a:r>
              <a:rPr lang="en-US" altLang="zh-CN" dirty="0"/>
              <a:t># </a:t>
            </a:r>
            <a:r>
              <a:rPr lang="zh-CN" altLang="en-US" dirty="0"/>
              <a:t>通过</a:t>
            </a:r>
            <a:r>
              <a:rPr lang="en-US" altLang="zh-CN" dirty="0"/>
              <a:t>rowcount</a:t>
            </a:r>
            <a:r>
              <a:rPr lang="zh-CN" altLang="en-US" dirty="0"/>
              <a:t>获得插入的行数</a:t>
            </a:r>
            <a:r>
              <a:rPr lang="en-US" altLang="zh-CN" dirty="0"/>
              <a:t>:</a:t>
            </a:r>
            <a:endParaRPr lang="en-US" altLang="zh-CN" dirty="0"/>
          </a:p>
          <a:p>
            <a:pPr lvl="0"/>
            <a:r>
              <a:rPr lang="en-US" altLang="zh-CN" dirty="0"/>
              <a:t>&gt;&gt;&gt; cursor.rowcount</a:t>
            </a:r>
            <a:endParaRPr lang="en-US" altLang="zh-CN" dirty="0"/>
          </a:p>
          <a:p>
            <a:pPr lvl="0"/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en-US" altLang="zh-CN" dirty="0"/>
              <a:t># </a:t>
            </a:r>
            <a:r>
              <a:rPr lang="zh-CN" altLang="en-US" dirty="0"/>
              <a:t>关闭</a:t>
            </a:r>
            <a:r>
              <a:rPr lang="en-US" altLang="zh-CN" dirty="0"/>
              <a:t>Cursor:</a:t>
            </a:r>
            <a:endParaRPr lang="en-US" altLang="zh-CN" dirty="0"/>
          </a:p>
          <a:p>
            <a:pPr lvl="0"/>
            <a:r>
              <a:rPr lang="en-US" altLang="zh-CN" dirty="0"/>
              <a:t>&gt;&gt;&gt; cursor.close()</a:t>
            </a:r>
            <a:endParaRPr lang="en-US" altLang="zh-CN" dirty="0"/>
          </a:p>
          <a:p>
            <a:pPr lvl="0"/>
            <a:r>
              <a:rPr lang="en-US" altLang="zh-CN" dirty="0"/>
              <a:t># </a:t>
            </a:r>
            <a:r>
              <a:rPr lang="zh-CN" altLang="en-US" dirty="0"/>
              <a:t>提交事务</a:t>
            </a:r>
            <a:r>
              <a:rPr lang="en-US" altLang="zh-CN" dirty="0"/>
              <a:t>:</a:t>
            </a:r>
            <a:endParaRPr lang="en-US" altLang="zh-CN" dirty="0"/>
          </a:p>
          <a:p>
            <a:pPr lvl="0"/>
            <a:r>
              <a:rPr lang="en-US" altLang="zh-CN" dirty="0"/>
              <a:t>&gt;&gt;&gt; conn.commit()</a:t>
            </a:r>
            <a:endParaRPr lang="en-US" altLang="zh-CN" dirty="0"/>
          </a:p>
          <a:p>
            <a:pPr lvl="0"/>
            <a:r>
              <a:rPr lang="en-US" altLang="zh-CN" dirty="0"/>
              <a:t># </a:t>
            </a:r>
            <a:r>
              <a:rPr lang="zh-CN" altLang="en-US" dirty="0"/>
              <a:t>关闭</a:t>
            </a:r>
            <a:r>
              <a:rPr lang="en-US" altLang="zh-CN" dirty="0"/>
              <a:t>Connection:</a:t>
            </a:r>
            <a:endParaRPr lang="en-US" altLang="zh-CN" dirty="0"/>
          </a:p>
          <a:p>
            <a:pPr lvl="0"/>
            <a:r>
              <a:rPr lang="en-US" altLang="zh-CN" dirty="0"/>
              <a:t>&gt;&gt;&gt; conn.close()</a:t>
            </a: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get_score_in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(low, high):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L=[]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cursor=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conn.cursor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cursor.execute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('select * from user where %s &lt; score and score &lt;%s ' % (low, high))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values =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cursor.fetchall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values_sorted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sorted(values, key= lambda x: x[2], reverse=True)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print(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values_sorted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for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values_sorted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   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L.append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cursor.close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conn.commit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conn.close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return L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get_score_in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(60, 100)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get_score_in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(low, high):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try: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    conn = sqlite3.connect('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test.db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    cursor =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conn.cursor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   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cursor.execute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('select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name,score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user where score &lt;= ? and score &gt;= ? order by score',(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high,low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    values =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cursor.fetchall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except Exception as e: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    print('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Error:'.e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finally: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   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cursor.close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   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conn.close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l=list(name[0] for name in values)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  return l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9"/>
          <p:cNvGrpSpPr/>
          <p:nvPr/>
        </p:nvGrpSpPr>
        <p:grpSpPr>
          <a:xfrm>
            <a:off x="211138" y="242888"/>
            <a:ext cx="8747125" cy="6380162"/>
            <a:chOff x="281032" y="243070"/>
            <a:chExt cx="11664041" cy="6380197"/>
          </a:xfrm>
        </p:grpSpPr>
        <p:sp>
          <p:nvSpPr>
            <p:cNvPr id="14" name="任意多边形 13"/>
            <p:cNvSpPr/>
            <p:nvPr/>
          </p:nvSpPr>
          <p:spPr>
            <a:xfrm>
              <a:off x="281032" y="243070"/>
              <a:ext cx="9125894" cy="5889657"/>
            </a:xfrm>
            <a:custGeom>
              <a:avLst/>
              <a:gdLst>
                <a:gd name="connsiteX0" fmla="*/ 0 w 9125961"/>
                <a:gd name="connsiteY0" fmla="*/ 0 h 5890171"/>
                <a:gd name="connsiteX1" fmla="*/ 9125961 w 9125961"/>
                <a:gd name="connsiteY1" fmla="*/ 0 h 5890171"/>
                <a:gd name="connsiteX2" fmla="*/ 3055475 w 9125961"/>
                <a:gd name="connsiteY2" fmla="*/ 5890171 h 5890171"/>
                <a:gd name="connsiteX3" fmla="*/ 0 w 9125961"/>
                <a:gd name="connsiteY3" fmla="*/ 2834696 h 589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 flipV="1">
              <a:off x="3335698" y="243070"/>
              <a:ext cx="8609375" cy="6380197"/>
            </a:xfrm>
            <a:custGeom>
              <a:avLst/>
              <a:gdLst>
                <a:gd name="connsiteX0" fmla="*/ 2550447 w 8608682"/>
                <a:gd name="connsiteY0" fmla="*/ 6380197 h 6380197"/>
                <a:gd name="connsiteX1" fmla="*/ 0 w 8608682"/>
                <a:gd name="connsiteY1" fmla="*/ 6380197 h 6380197"/>
                <a:gd name="connsiteX2" fmla="*/ 0 w 8608682"/>
                <a:gd name="connsiteY2" fmla="*/ 0 h 6380197"/>
                <a:gd name="connsiteX3" fmla="*/ 8106769 w 8608682"/>
                <a:gd name="connsiteY3" fmla="*/ 0 h 6380197"/>
                <a:gd name="connsiteX4" fmla="*/ 8608682 w 8608682"/>
                <a:gd name="connsiteY4" fmla="*/ 501914 h 63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直角三角形 15"/>
          <p:cNvSpPr/>
          <p:nvPr/>
        </p:nvSpPr>
        <p:spPr>
          <a:xfrm>
            <a:off x="0" y="3133725"/>
            <a:ext cx="2795588" cy="3727450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211138" y="3073400"/>
            <a:ext cx="2654300" cy="3538538"/>
          </a:xfrm>
          <a:custGeom>
            <a:avLst/>
            <a:gdLst>
              <a:gd name="connsiteX0" fmla="*/ 0 w 3538728"/>
              <a:gd name="connsiteY0" fmla="*/ 0 h 3538728"/>
              <a:gd name="connsiteX1" fmla="*/ 3538728 w 3538728"/>
              <a:gd name="connsiteY1" fmla="*/ 3538728 h 3538728"/>
              <a:gd name="connsiteX2" fmla="*/ 3405621 w 3538728"/>
              <a:gd name="connsiteY2" fmla="*/ 3538728 h 3538728"/>
              <a:gd name="connsiteX3" fmla="*/ 0 w 3538728"/>
              <a:gd name="connsiteY3" fmla="*/ 133107 h 35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501900" y="3287713"/>
            <a:ext cx="5880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45088" y="3916363"/>
            <a:ext cx="3243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直角三角形 23"/>
          <p:cNvSpPr/>
          <p:nvPr/>
        </p:nvSpPr>
        <p:spPr>
          <a:xfrm rot="18914386">
            <a:off x="7191375" y="-652462"/>
            <a:ext cx="1296988" cy="129698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任意多边形 24"/>
          <p:cNvSpPr/>
          <p:nvPr/>
        </p:nvSpPr>
        <p:spPr>
          <a:xfrm rot="18914386">
            <a:off x="7454900" y="146050"/>
            <a:ext cx="769938" cy="769938"/>
          </a:xfrm>
          <a:custGeom>
            <a:avLst/>
            <a:gdLst>
              <a:gd name="connsiteX0" fmla="*/ 0 w 1296133"/>
              <a:gd name="connsiteY0" fmla="*/ 0 h 1296133"/>
              <a:gd name="connsiteX1" fmla="*/ 63602 w 1296133"/>
              <a:gd name="connsiteY1" fmla="*/ 63602 h 1296133"/>
              <a:gd name="connsiteX2" fmla="*/ 63602 w 1296133"/>
              <a:gd name="connsiteY2" fmla="*/ 1231995 h 1296133"/>
              <a:gd name="connsiteX3" fmla="*/ 1231995 w 1296133"/>
              <a:gd name="connsiteY3" fmla="*/ 1231995 h 1296133"/>
              <a:gd name="connsiteX4" fmla="*/ 1296133 w 1296133"/>
              <a:gd name="connsiteY4" fmla="*/ 1296133 h 1296133"/>
              <a:gd name="connsiteX5" fmla="*/ 0 w 1296133"/>
              <a:gd name="connsiteY5" fmla="*/ 1296133 h 12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5144447" y="3399365"/>
            <a:ext cx="3235388" cy="411460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2502294" y="2324100"/>
            <a:ext cx="5877541" cy="96675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9F86D6-860E-4F39-AEE3-D64585AA676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292E63-6ECC-4750-BE7E-D8C043F4721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292E63-6ECC-4750-BE7E-D8C043F4721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3733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292E63-6ECC-4750-BE7E-D8C043F4721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86920"/>
            <a:ext cx="8139644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292E63-6ECC-4750-BE7E-D8C043F4721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292E63-6ECC-4750-BE7E-D8C043F4721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292E63-6ECC-4750-BE7E-D8C043F4721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292E63-6ECC-4750-BE7E-D8C043F4721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292E63-6ECC-4750-BE7E-D8C043F4721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F93F0A-E68C-463E-9D3B-0FE1A116EAF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292E63-6ECC-4750-BE7E-D8C043F4721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单击图标添加图片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292E63-6ECC-4750-BE7E-D8C043F4721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7"/>
          <p:cNvGrpSpPr/>
          <p:nvPr/>
        </p:nvGrpSpPr>
        <p:grpSpPr>
          <a:xfrm>
            <a:off x="0" y="209550"/>
            <a:ext cx="555625" cy="512763"/>
            <a:chOff x="0" y="192024"/>
            <a:chExt cx="740664" cy="512064"/>
          </a:xfrm>
        </p:grpSpPr>
        <p:sp>
          <p:nvSpPr>
            <p:cNvPr id="19" name="矩形 18"/>
            <p:cNvSpPr/>
            <p:nvPr/>
          </p:nvSpPr>
          <p:spPr>
            <a:xfrm>
              <a:off x="0" y="192024"/>
              <a:ext cx="575602" cy="512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0622" y="192024"/>
              <a:ext cx="110042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7" name="组合 6"/>
          <p:cNvGrpSpPr/>
          <p:nvPr/>
        </p:nvGrpSpPr>
        <p:grpSpPr>
          <a:xfrm>
            <a:off x="0" y="4394200"/>
            <a:ext cx="1865313" cy="2466975"/>
            <a:chOff x="0" y="3072964"/>
            <a:chExt cx="3819760" cy="3787467"/>
          </a:xfrm>
        </p:grpSpPr>
        <p:sp>
          <p:nvSpPr>
            <p:cNvPr id="22" name="直角三角形 21"/>
            <p:cNvSpPr/>
            <p:nvPr/>
          </p:nvSpPr>
          <p:spPr>
            <a:xfrm>
              <a:off x="0" y="3133896"/>
              <a:ext cx="3725484" cy="3726535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79574" y="3072964"/>
              <a:ext cx="3540186" cy="3538869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949596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292E63-6ECC-4750-BE7E-D8C043F4721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113" cy="5254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32" name="KSO_BT1"/>
          <p:cNvSpPr>
            <a:spLocks noGrp="1"/>
          </p:cNvSpPr>
          <p:nvPr>
            <p:ph type="title"/>
          </p:nvPr>
        </p:nvSpPr>
        <p:spPr>
          <a:xfrm>
            <a:off x="628650" y="125413"/>
            <a:ext cx="7783513" cy="795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ea"/>
          <a:ea typeface="+mj-ea"/>
          <a:cs typeface="+mj-cs"/>
        </a:defRPr>
      </a:lvl1pPr>
      <a:lvl2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71780" indent="-271780" algn="just" defTabSz="514350" rtl="0" eaLnBrk="0" fontAlgn="base" hangingPunct="0">
        <a:lnSpc>
          <a:spcPct val="110000"/>
        </a:lnSpc>
        <a:spcBef>
          <a:spcPts val="9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400" kern="1200" dirty="0">
          <a:solidFill>
            <a:schemeClr val="accent1"/>
          </a:solidFill>
          <a:latin typeface="+mj-ea"/>
          <a:ea typeface="+mj-ea"/>
          <a:cs typeface="+mn-cs"/>
        </a:defRPr>
      </a:lvl1pPr>
      <a:lvl2pPr marL="271780" indent="-271780" algn="just" defTabSz="514350" rtl="0" eaLnBrk="0" fontAlgn="base" hangingPunct="0">
        <a:lnSpc>
          <a:spcPct val="120000"/>
        </a:lnSpc>
        <a:spcBef>
          <a:spcPct val="0"/>
        </a:spcBef>
        <a:spcAft>
          <a:spcPts val="900"/>
        </a:spcAft>
        <a:buClr>
          <a:srgbClr val="7AD0EB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1900" y="2324100"/>
            <a:ext cx="5878513" cy="966788"/>
          </a:xfrm>
        </p:spPr>
        <p:txBody>
          <a:bodyPr vert="horz" wrap="square" lIns="91440" tIns="45720" rIns="91440" bIns="45720" numCol="1" rtlCol="0" anchor="b" anchorCtr="0" compatLnSpc="1">
            <a:noAutofit/>
          </a:bodyPr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0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数据采集技术</a:t>
            </a:r>
            <a:endParaRPr kumimoji="0" lang="en-US" altLang="zh-CN" sz="5400" b="1" i="0" u="none" strike="noStrike" kern="10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使用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sqlite执行数据查询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6387" name="Rectangle 7"/>
          <p:cNvSpPr>
            <a:spLocks noGrp="1"/>
          </p:cNvSpPr>
          <p:nvPr>
            <p:ph idx="1"/>
          </p:nvPr>
        </p:nvSpPr>
        <p:spPr>
          <a:xfrm>
            <a:off x="1258888" y="1196975"/>
            <a:ext cx="6648450" cy="4613275"/>
          </a:xfrm>
          <a:solidFill>
            <a:srgbClr val="FFFFFF">
              <a:alpha val="100000"/>
            </a:srgbClr>
          </a:solidFill>
          <a:ln/>
        </p:spPr>
        <p:txBody>
          <a:bodyPr vert="horz" wrap="none" lIns="91440" tIns="45720" rIns="91440" bIns="45720" anchor="ctr" anchorCtr="0">
            <a:spAutoFit/>
          </a:bodyPr>
          <a:p>
            <a:pPr marL="0" indent="0" algn="l" defTabSz="91440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i="1" kern="12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#执行查询语句</a:t>
            </a:r>
            <a:br>
              <a:rPr lang="zh-CN" altLang="zh-CN" sz="1800" i="1" kern="12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zh-CN" altLang="zh-CN" sz="1800" kern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cursor.execute(</a:t>
            </a:r>
            <a:r>
              <a:rPr lang="zh-CN" altLang="zh-CN" sz="1800" b="1" kern="1200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'select * from bigdata'</a:t>
            </a:r>
            <a:r>
              <a:rPr lang="zh-CN" altLang="zh-CN" sz="1800" kern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br>
              <a:rPr lang="zh-CN" altLang="zh-CN" sz="1800" kern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zh-CN" altLang="zh-CN" sz="1800" i="1" kern="12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# values = cursor.fetchall() #返回元组形式</a:t>
            </a:r>
            <a:br>
              <a:rPr lang="zh-CN" altLang="zh-CN" sz="1800" i="1" kern="12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zh-CN" altLang="zh-CN" sz="1800" i="1" kern="12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# values=cursor.fetchmany(3)</a:t>
            </a:r>
            <a:br>
              <a:rPr lang="zh-CN" altLang="zh-CN" sz="1800" i="1" kern="12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zh-CN" altLang="zh-CN" sz="1800" kern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values=cursor.fetchone()</a:t>
            </a:r>
            <a:br>
              <a:rPr lang="zh-CN" altLang="zh-CN" sz="1800" kern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zh-CN" altLang="zh-CN" sz="1800" i="1" kern="12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# values2=cursor.fetchone()  </a:t>
            </a:r>
            <a:endParaRPr lang="en-US" altLang="zh-CN" sz="1800" i="1" kern="1200" dirty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 algn="l" defTabSz="91440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i="1" kern="12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#多次使用cursor.fetchone()，依次取得下一条结果，直到为空</a:t>
            </a:r>
            <a:br>
              <a:rPr lang="zh-CN" altLang="zh-CN" sz="1800" i="1" kern="12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zh-CN" altLang="zh-CN" sz="1800" kern="12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print</a:t>
            </a:r>
            <a:r>
              <a:rPr lang="zh-CN" altLang="zh-CN" sz="1800" kern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(values)</a:t>
            </a:r>
            <a:br>
              <a:rPr lang="zh-CN" altLang="zh-CN" sz="1800" kern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zh-CN" altLang="zh-CN" sz="1800" i="1" kern="12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# print(values,values2)</a:t>
            </a:r>
            <a:br>
              <a:rPr lang="zh-CN" altLang="zh-CN" sz="1800" i="1" kern="12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zh-CN" altLang="zh-CN" sz="1800" kern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cursor.close()</a:t>
            </a:r>
            <a:br>
              <a:rPr lang="zh-CN" altLang="zh-CN" sz="1800" kern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zh-CN" altLang="zh-CN" sz="1800" kern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con.close()</a:t>
            </a:r>
            <a:endParaRPr lang="zh-CN" altLang="zh-CN" kern="12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注意事项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971550" y="1412875"/>
            <a:ext cx="7200900" cy="2952750"/>
          </a:xfrm>
          <a:ln/>
        </p:spPr>
        <p:txBody>
          <a:bodyPr vert="horz" wrap="square" lIns="91440" tIns="45720" rIns="91440" bIns="45720" anchor="t" anchorCtr="0"/>
          <a:p>
            <a:pPr defTabSz="514350">
              <a:lnSpc>
                <a:spcPct val="150000"/>
              </a:lnSpc>
              <a:buSzPct val="50000"/>
            </a:pP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在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Python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中操作数据库时，要先导入数据库对应的驱动，然后，通过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Connection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对象和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Cursor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对象操作数据。</a:t>
            </a:r>
            <a:endParaRPr lang="zh-CN" altLang="en-US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lnSpc>
                <a:spcPct val="150000"/>
              </a:lnSpc>
              <a:buSzPct val="50000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要确保打开的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Connection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对象和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Cursor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对象都正确地被关闭，否则，资源就会泄露。</a:t>
            </a:r>
            <a:endParaRPr lang="zh-CN" altLang="en-US" kern="1200" dirty="0"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练习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971550" y="1412875"/>
            <a:ext cx="7200900" cy="2952750"/>
          </a:xfrm>
          <a:ln/>
        </p:spPr>
        <p:txBody>
          <a:bodyPr vert="horz" wrap="square" lIns="91440" tIns="45720" rIns="91440" bIns="45720" anchor="t" anchorCtr="0"/>
          <a:p>
            <a:pPr defTabSz="514350">
              <a:lnSpc>
                <a:spcPct val="150000"/>
              </a:lnSpc>
              <a:buSzPct val="50000"/>
            </a:pP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爬取深圳七天的天气信息存入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SQLite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数据库</a:t>
            </a:r>
            <a:endParaRPr lang="en-US" altLang="zh-CN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Python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与面向对象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面向过程：根据业务逻辑从上到下写代码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函数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式：将某功能代码封装到函数中，无需重复编写，直接调用函数即可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面向对象：对函数进行分类和封装，让开发“更快更好更强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…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”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面向过程编程容易被初学者接收，但代码的重用性不高；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面向对象的编程思想则将功能封装进对象中，通过对象方法去实现具体细节，更符合人的思考习惯。从数据出发，将数据抽象为对象，把要实现的功能定义为对象的方法。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Python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中类的定义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3" y="1268413"/>
            <a:ext cx="2879725" cy="2736850"/>
          </a:xfrm>
          <a:ln w="6350"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class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类名：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	&lt;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语句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1&gt;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……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&lt;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语句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n&gt;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在类中，可以定义其属性和方法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3556" name="文本框 1"/>
          <p:cNvSpPr txBox="1"/>
          <p:nvPr/>
        </p:nvSpPr>
        <p:spPr>
          <a:xfrm>
            <a:off x="4356100" y="1263650"/>
            <a:ext cx="4411663" cy="1373188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class MyClass:      #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定义一个类，名为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MyClass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i = 123               #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定义成员变量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def f(self):          #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定义成员方法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   return "Hello Python"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4284663" y="3284538"/>
            <a:ext cx="4032250" cy="1800225"/>
          </a:xfrm>
          <a:prstGeom prst="cloudCallout">
            <a:avLst>
              <a:gd name="adj1" fmla="val -18139"/>
              <a:gd name="adj2" fmla="val -758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类中的成员方法第一个参数必须是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，代表类的实例。在调用类方法时，不需要传入其对应的实参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Python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中类的使用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24579" name="文本框 1"/>
          <p:cNvSpPr txBox="1"/>
          <p:nvPr/>
        </p:nvSpPr>
        <p:spPr>
          <a:xfrm>
            <a:off x="971550" y="1196975"/>
            <a:ext cx="5545138" cy="3933825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class MyClass:      #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定义一个类，名为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MyClass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i = 123         #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定义成员变量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def f(self):    #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定义成员方法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   return "Hello Python"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myc = MyClass() #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实例化对象，赋给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myc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print(myc.i)    #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打印类实例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myc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的成员变量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print(myc.f())  #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调用类实例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myc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的成员方法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，并打印返回值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结果为：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123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Hello Python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将天气预报的数据存储在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SQLite中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725" y="1700213"/>
            <a:ext cx="8139113" cy="3376613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项目描述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在中国天气网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(http://www.weather.com.cn)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中输入一个城市的名称，例如输入深圳，那么会转到地址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http://www.weather.com.cn/weather1d/101280601.shtml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的网页显示深圳的天气预报，其中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101280601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是深圳的代码，每个城市或者地区都有一个代码。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通过分析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HTML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代码，编写程序爬取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深圳北京等多个城市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天的天气预报数据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学习任务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042988" y="1196975"/>
            <a:ext cx="7724775" cy="5191125"/>
          </a:xfrm>
          <a:ln/>
        </p:spPr>
        <p:txBody>
          <a:bodyPr vert="horz" wrap="square" lIns="91440" tIns="45720" rIns="91440" bIns="45720" anchor="t" anchorCtr="0"/>
          <a:p>
            <a:pPr defTabSz="514350">
              <a:lnSpc>
                <a:spcPct val="200000"/>
              </a:lnSpc>
              <a:buSzPct val="50000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了解</a:t>
            </a:r>
            <a:r>
              <a:rPr lang="en-US" altLang="en-US" kern="1200" dirty="0">
                <a:latin typeface="+mj-ea"/>
                <a:ea typeface="+mj-ea"/>
                <a:cs typeface="+mn-cs"/>
              </a:rPr>
              <a:t>SQLite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的基本使用方法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lnSpc>
                <a:spcPct val="200000"/>
              </a:lnSpc>
              <a:buSzPct val="50000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能够将爬取的数据存入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SQLite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数据库中</a:t>
            </a:r>
            <a:endParaRPr lang="zh-CN" altLang="en-US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什么是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SQLite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663" y="1341438"/>
            <a:ext cx="8447088" cy="394970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 	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SQLite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是一种嵌入式的轻型数据库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它就是一个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j-ea"/>
                <a:cs typeface="+mn-cs"/>
              </a:rPr>
              <a:t>文件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由于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SQLite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本身是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写的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，体积很小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所以经常被集成到各种应用程序中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，甚至在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iOS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Android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App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中都可以集成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。</a:t>
            </a: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SQLite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是一个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j-ea"/>
                <a:cs typeface="+mn-cs"/>
              </a:rPr>
              <a:t>零配置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的数据库，不需要在系统中配置。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       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就内置了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SQLite3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，所以，在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中使用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SQLite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j-ea"/>
                <a:cs typeface="+mn-cs"/>
              </a:rPr>
              <a:t>不需要安装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任何东西，直接使用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什么是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SQLite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25538"/>
            <a:ext cx="8642350" cy="5183188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使用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SQLite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前，我们先要搞清楚几个概念：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       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是数据库中存放关系数据的集合，一个数据库里面通常都包含多个表，比如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学生表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班级表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学校表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，等等。表和表之间通过外键关联。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       要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操作关系数据库，首先需要连接到数据库，一个数据库连接称为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Connection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；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       连接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到数据库后，需要打开游标，称之为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Cursor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，通过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Cursor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执行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SQL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语句，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然后获得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执行结果。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       Python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定义了一套操作数据库的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API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接口，任何数据库要连接到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Python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，只需要提供符合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Python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标准的数据库驱动即可。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       由于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SQLite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的驱动内置在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Python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标准库中，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所以可以直接操作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SQLite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数据库。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SQLite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的简单用法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196975"/>
            <a:ext cx="7164388" cy="4090988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创建与使用数据库：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s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qlite3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路径文件名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显示数据库：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.databases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显示表：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.tables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显示帮助：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.help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其他的基本上常见的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SQL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语句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SQLite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的简单用法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pic>
        <p:nvPicPr>
          <p:cNvPr id="1126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1196975"/>
            <a:ext cx="7486650" cy="5114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SQLite使用过程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619250" y="1125538"/>
            <a:ext cx="6408738" cy="510381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1780" marR="0" lvl="0" indent="-271780" algn="l" defTabSz="514350" rtl="0" eaLnBrk="0" fontAlgn="base" latinLnBrk="0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导入库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l" defTabSz="514350" rtl="0" eaLnBrk="0" fontAlgn="base" latinLnBrk="0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连接到某个数据库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l" defTabSz="514350" rtl="0" eaLnBrk="0" fontAlgn="base" latinLnBrk="0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打开游标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l" defTabSz="514350" rtl="0" eaLnBrk="0" fontAlgn="base" latinLnBrk="0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通过游标执行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sql语句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514350" rtl="0" eaLnBrk="0" fontAlgn="base" latinLnBrk="0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create,drop,insert,update,delete,select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等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l" defTabSz="514350" rtl="0" eaLnBrk="0" fontAlgn="base" latinLnBrk="0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关闭游标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l" defTabSz="514350" rtl="0" eaLnBrk="0" fontAlgn="base" latinLnBrk="0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如果是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DML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则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提交数据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l" defTabSz="514350" rtl="0" eaLnBrk="0" fontAlgn="base" latinLnBrk="0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断开连接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l" defTabSz="514350" rtl="0" eaLnBrk="0" fontAlgn="base" latinLnBrk="0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514350" rtl="0" eaLnBrk="0" fontAlgn="base" latinLnBrk="0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l" defTabSz="514350" rtl="0" eaLnBrk="0" fontAlgn="base" latinLnBrk="0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>
              <a:buNone/>
            </a:pP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1331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52513"/>
            <a:ext cx="5895975" cy="322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7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1300" y="3086100"/>
            <a:ext cx="4813300" cy="3663950"/>
          </a:xfrm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使用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sqlite执行插入操作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pic>
        <p:nvPicPr>
          <p:cNvPr id="1433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1174750"/>
            <a:ext cx="5856287" cy="423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Y1NDRiOTBhYjBlNzEzNzkzZGU3ZjI4NjZkODA4NjkifQ=="/>
</p:tagLst>
</file>

<file path=ppt/theme/theme1.xml><?xml version="1.0" encoding="utf-8"?>
<a:theme xmlns:a="http://schemas.openxmlformats.org/drawingml/2006/main" name="A000120140530A99PPBG">
  <a:themeElements>
    <a:clrScheme name="自定义 769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A000120151104A05PPBG</Template>
  <TotalTime>0</TotalTime>
  <Words>2097</Words>
  <Application>WPS 演示</Application>
  <PresentationFormat>全屏显示(4:3)</PresentationFormat>
  <Paragraphs>121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Comic Sans MS</vt:lpstr>
      <vt:lpstr>微软雅黑</vt:lpstr>
      <vt:lpstr>幼圆</vt:lpstr>
      <vt:lpstr>Calibri</vt:lpstr>
      <vt:lpstr>Arial Unicode MS</vt:lpstr>
      <vt:lpstr>Broadway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COMP4011 Lecture 01</dc:title>
  <dc:creator>张宏溢</dc:creator>
  <cp:lastModifiedBy>admin</cp:lastModifiedBy>
  <cp:revision>605</cp:revision>
  <dcterms:created xsi:type="dcterms:W3CDTF">2004-02-23T14:38:54Z</dcterms:created>
  <dcterms:modified xsi:type="dcterms:W3CDTF">2024-10-16T02:39:57Z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0B23B385F9B4459EA6647D26B6217AB4_12</vt:lpwstr>
  </property>
  <property fmtid="{D5CDD505-2E9C-101B-9397-08002B2CF9AE}" pid="3" name="KSOProductBuildVer">
    <vt:lpwstr>2052-12.1.0.16417</vt:lpwstr>
  </property>
</Properties>
</file>