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 id="2147483654" r:id="rId2"/>
  </p:sldMasterIdLst>
  <p:notesMasterIdLst>
    <p:notesMasterId r:id="rId170"/>
  </p:notesMasterIdLst>
  <p:sldIdLst>
    <p:sldId id="492" r:id="rId3"/>
    <p:sldId id="493" r:id="rId4"/>
    <p:sldId id="272" r:id="rId5"/>
    <p:sldId id="293" r:id="rId6"/>
    <p:sldId id="296" r:id="rId7"/>
    <p:sldId id="297" r:id="rId8"/>
    <p:sldId id="295" r:id="rId9"/>
    <p:sldId id="298" r:id="rId10"/>
    <p:sldId id="299" r:id="rId11"/>
    <p:sldId id="302" r:id="rId12"/>
    <p:sldId id="300" r:id="rId13"/>
    <p:sldId id="372" r:id="rId14"/>
    <p:sldId id="373" r:id="rId15"/>
    <p:sldId id="374" r:id="rId16"/>
    <p:sldId id="375" r:id="rId17"/>
    <p:sldId id="376" r:id="rId18"/>
    <p:sldId id="377" r:id="rId19"/>
    <p:sldId id="303" r:id="rId20"/>
    <p:sldId id="379" r:id="rId21"/>
    <p:sldId id="380" r:id="rId22"/>
    <p:sldId id="301" r:id="rId23"/>
    <p:sldId id="304" r:id="rId24"/>
    <p:sldId id="305" r:id="rId25"/>
    <p:sldId id="306" r:id="rId26"/>
    <p:sldId id="381" r:id="rId27"/>
    <p:sldId id="308" r:id="rId28"/>
    <p:sldId id="309" r:id="rId29"/>
    <p:sldId id="310" r:id="rId30"/>
    <p:sldId id="312" r:id="rId31"/>
    <p:sldId id="313" r:id="rId32"/>
    <p:sldId id="314" r:id="rId33"/>
    <p:sldId id="316" r:id="rId34"/>
    <p:sldId id="317" r:id="rId35"/>
    <p:sldId id="318" r:id="rId36"/>
    <p:sldId id="382" r:id="rId37"/>
    <p:sldId id="383" r:id="rId38"/>
    <p:sldId id="384" r:id="rId39"/>
    <p:sldId id="320" r:id="rId40"/>
    <p:sldId id="321" r:id="rId41"/>
    <p:sldId id="322" r:id="rId42"/>
    <p:sldId id="385" r:id="rId43"/>
    <p:sldId id="386" r:id="rId44"/>
    <p:sldId id="387" r:id="rId45"/>
    <p:sldId id="388" r:id="rId46"/>
    <p:sldId id="389" r:id="rId47"/>
    <p:sldId id="324" r:id="rId48"/>
    <p:sldId id="390" r:id="rId49"/>
    <p:sldId id="326" r:id="rId50"/>
    <p:sldId id="391" r:id="rId51"/>
    <p:sldId id="286" r:id="rId52"/>
    <p:sldId id="392" r:id="rId53"/>
    <p:sldId id="393" r:id="rId54"/>
    <p:sldId id="394" r:id="rId55"/>
    <p:sldId id="395" r:id="rId56"/>
    <p:sldId id="396" r:id="rId57"/>
    <p:sldId id="397" r:id="rId58"/>
    <p:sldId id="398" r:id="rId59"/>
    <p:sldId id="399" r:id="rId60"/>
    <p:sldId id="400" r:id="rId61"/>
    <p:sldId id="401" r:id="rId62"/>
    <p:sldId id="328" r:id="rId63"/>
    <p:sldId id="329" r:id="rId64"/>
    <p:sldId id="330" r:id="rId65"/>
    <p:sldId id="402" r:id="rId66"/>
    <p:sldId id="403" r:id="rId67"/>
    <p:sldId id="332" r:id="rId68"/>
    <p:sldId id="333" r:id="rId69"/>
    <p:sldId id="334" r:id="rId70"/>
    <p:sldId id="335" r:id="rId71"/>
    <p:sldId id="337" r:id="rId72"/>
    <p:sldId id="338" r:id="rId73"/>
    <p:sldId id="339" r:id="rId74"/>
    <p:sldId id="340" r:id="rId75"/>
    <p:sldId id="341" r:id="rId76"/>
    <p:sldId id="342" r:id="rId77"/>
    <p:sldId id="343" r:id="rId78"/>
    <p:sldId id="404" r:id="rId79"/>
    <p:sldId id="405" r:id="rId80"/>
    <p:sldId id="406" r:id="rId81"/>
    <p:sldId id="407" r:id="rId82"/>
    <p:sldId id="408" r:id="rId83"/>
    <p:sldId id="412" r:id="rId84"/>
    <p:sldId id="414" r:id="rId85"/>
    <p:sldId id="415" r:id="rId86"/>
    <p:sldId id="410" r:id="rId87"/>
    <p:sldId id="413" r:id="rId88"/>
    <p:sldId id="416" r:id="rId89"/>
    <p:sldId id="411" r:id="rId90"/>
    <p:sldId id="417" r:id="rId91"/>
    <p:sldId id="418" r:id="rId92"/>
    <p:sldId id="419" r:id="rId93"/>
    <p:sldId id="420" r:id="rId94"/>
    <p:sldId id="421" r:id="rId95"/>
    <p:sldId id="422" r:id="rId96"/>
    <p:sldId id="423" r:id="rId97"/>
    <p:sldId id="424" r:id="rId98"/>
    <p:sldId id="425" r:id="rId99"/>
    <p:sldId id="426" r:id="rId100"/>
    <p:sldId id="345" r:id="rId101"/>
    <p:sldId id="346" r:id="rId102"/>
    <p:sldId id="347" r:id="rId103"/>
    <p:sldId id="348" r:id="rId104"/>
    <p:sldId id="428" r:id="rId105"/>
    <p:sldId id="427" r:id="rId106"/>
    <p:sldId id="429" r:id="rId107"/>
    <p:sldId id="430" r:id="rId108"/>
    <p:sldId id="431" r:id="rId109"/>
    <p:sldId id="432" r:id="rId110"/>
    <p:sldId id="433" r:id="rId111"/>
    <p:sldId id="434" r:id="rId112"/>
    <p:sldId id="435" r:id="rId113"/>
    <p:sldId id="436" r:id="rId114"/>
    <p:sldId id="437" r:id="rId115"/>
    <p:sldId id="438" r:id="rId116"/>
    <p:sldId id="439" r:id="rId117"/>
    <p:sldId id="349" r:id="rId118"/>
    <p:sldId id="440" r:id="rId119"/>
    <p:sldId id="441" r:id="rId120"/>
    <p:sldId id="442" r:id="rId121"/>
    <p:sldId id="443" r:id="rId122"/>
    <p:sldId id="444" r:id="rId123"/>
    <p:sldId id="445" r:id="rId124"/>
    <p:sldId id="446" r:id="rId125"/>
    <p:sldId id="447" r:id="rId126"/>
    <p:sldId id="350" r:id="rId127"/>
    <p:sldId id="449" r:id="rId128"/>
    <p:sldId id="450" r:id="rId129"/>
    <p:sldId id="451" r:id="rId130"/>
    <p:sldId id="452" r:id="rId131"/>
    <p:sldId id="453" r:id="rId132"/>
    <p:sldId id="454" r:id="rId133"/>
    <p:sldId id="455" r:id="rId134"/>
    <p:sldId id="456" r:id="rId135"/>
    <p:sldId id="457" r:id="rId136"/>
    <p:sldId id="458" r:id="rId137"/>
    <p:sldId id="459" r:id="rId138"/>
    <p:sldId id="460" r:id="rId139"/>
    <p:sldId id="461" r:id="rId140"/>
    <p:sldId id="462" r:id="rId141"/>
    <p:sldId id="351" r:id="rId142"/>
    <p:sldId id="465" r:id="rId143"/>
    <p:sldId id="466" r:id="rId144"/>
    <p:sldId id="467" r:id="rId145"/>
    <p:sldId id="464" r:id="rId146"/>
    <p:sldId id="468" r:id="rId147"/>
    <p:sldId id="469" r:id="rId148"/>
    <p:sldId id="470" r:id="rId149"/>
    <p:sldId id="471" r:id="rId150"/>
    <p:sldId id="472" r:id="rId151"/>
    <p:sldId id="473" r:id="rId152"/>
    <p:sldId id="474" r:id="rId153"/>
    <p:sldId id="475" r:id="rId154"/>
    <p:sldId id="476" r:id="rId155"/>
    <p:sldId id="477" r:id="rId156"/>
    <p:sldId id="478" r:id="rId157"/>
    <p:sldId id="479" r:id="rId158"/>
    <p:sldId id="480" r:id="rId159"/>
    <p:sldId id="481" r:id="rId160"/>
    <p:sldId id="482" r:id="rId161"/>
    <p:sldId id="483" r:id="rId162"/>
    <p:sldId id="484" r:id="rId163"/>
    <p:sldId id="485" r:id="rId164"/>
    <p:sldId id="486" r:id="rId165"/>
    <p:sldId id="487" r:id="rId166"/>
    <p:sldId id="488" r:id="rId167"/>
    <p:sldId id="491" r:id="rId168"/>
    <p:sldId id="494" r:id="rId16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AE8"/>
    <a:srgbClr val="0136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618" y="150"/>
      </p:cViewPr>
      <p:guideLst/>
    </p:cSldViewPr>
  </p:slideViewPr>
  <p:notesTextViewPr>
    <p:cViewPr>
      <p:scale>
        <a:sx n="1" d="1"/>
        <a:sy n="1" d="1"/>
      </p:scale>
      <p:origin x="0" y="0"/>
    </p:cViewPr>
  </p:notesTextViewPr>
  <p:notesViewPr>
    <p:cSldViewPr snapToGrid="0">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presProps" Target="presProps.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72" Type="http://schemas.openxmlformats.org/officeDocument/2006/relationships/viewProps" Target="viewProp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tableStyles" Target="tableStyle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69A1F3-DED2-4F8C-A2F4-D6E97A245F73}" type="datetimeFigureOut">
              <a:rPr lang="zh-CN" altLang="en-US" smtClean="0"/>
              <a:t>2024/3/24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45B07-7B81-4A2A-AF20-9E274703983D}" type="slidenum">
              <a:rPr lang="zh-CN" altLang="en-US" smtClean="0"/>
              <a:t>‹#›</a:t>
            </a:fld>
            <a:endParaRPr lang="zh-CN" altLang="en-US"/>
          </a:p>
        </p:txBody>
      </p:sp>
    </p:spTree>
    <p:extLst>
      <p:ext uri="{BB962C8B-B14F-4D97-AF65-F5344CB8AC3E}">
        <p14:creationId xmlns:p14="http://schemas.microsoft.com/office/powerpoint/2010/main" val="1704650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矩形 9"/>
          <p:cNvSpPr/>
          <p:nvPr userDrawn="1"/>
        </p:nvSpPr>
        <p:spPr>
          <a:xfrm>
            <a:off x="0" y="1352282"/>
            <a:ext cx="12192000" cy="3953814"/>
          </a:xfrm>
          <a:prstGeom prst="rect">
            <a:avLst/>
          </a:prstGeom>
          <a:solidFill>
            <a:srgbClr val="01367A"/>
          </a:solidFill>
          <a:ln>
            <a:noFill/>
          </a:ln>
          <a:effectLst>
            <a:outerShdw blurRad="292100" dist="139700" dir="2700000" algn="tl" rotWithShape="0">
              <a:srgbClr val="333333">
                <a:alpha val="6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b="1">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942707" y="2476751"/>
            <a:ext cx="10306587" cy="1145070"/>
          </a:xfrm>
        </p:spPr>
        <p:txBody>
          <a:bodyPr anchor="b"/>
          <a:lstStyle>
            <a:lvl1pPr algn="ctr">
              <a:defRPr sz="60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矩形 2"/>
          <p:cNvSpPr/>
          <p:nvPr userDrawn="1"/>
        </p:nvSpPr>
        <p:spPr>
          <a:xfrm>
            <a:off x="3615474" y="4270218"/>
            <a:ext cx="5291405" cy="369332"/>
          </a:xfrm>
          <a:prstGeom prst="rect">
            <a:avLst/>
          </a:prstGeom>
        </p:spPr>
        <p:txBody>
          <a:bodyPr wrap="square">
            <a:spAutoFit/>
          </a:bodyPr>
          <a:lstStyle/>
          <a:p>
            <a:r>
              <a:rPr lang="en-US" altLang="zh-CN" sz="1800" b="1" kern="1050" dirty="0">
                <a:solidFill>
                  <a:schemeClr val="bg1"/>
                </a:solidFill>
                <a:effectLst/>
                <a:latin typeface="微软雅黑" panose="020B0503020204020204" pitchFamily="34" charset="-122"/>
                <a:ea typeface="微软雅黑" panose="020B0503020204020204" pitchFamily="34" charset="-122"/>
              </a:rPr>
              <a:t>JavaScript</a:t>
            </a:r>
            <a:r>
              <a:rPr lang="zh-CN" altLang="zh-CN" sz="1800" b="1" kern="105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前端开发程序设计项目式教程（微课版）</a:t>
            </a:r>
            <a:endParaRPr lang="zh-CN" altLang="en-US"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userDrawn="1"/>
        </p:nvPicPr>
        <p:blipFill>
          <a:blip r:embed="rId2">
            <a:extLst>
              <a:ext uri="{BEBA8EAE-BF5A-486C-A8C5-ECC9F3942E4B}">
                <a14:imgProps xmlns:a14="http://schemas.microsoft.com/office/drawing/2010/main">
                  <a14:imgLayer r:embed="rId3">
                    <a14:imgEffect>
                      <a14:backgroundRemoval t="0" b="99751" l="0" r="100000"/>
                    </a14:imgEffect>
                  </a14:imgLayer>
                </a14:imgProps>
              </a:ext>
            </a:extLst>
          </a:blip>
          <a:stretch>
            <a:fillRect/>
          </a:stretch>
        </p:blipFill>
        <p:spPr>
          <a:xfrm>
            <a:off x="278245" y="323990"/>
            <a:ext cx="664462" cy="733828"/>
          </a:xfrm>
          <a:prstGeom prst="rect">
            <a:avLst/>
          </a:prstGeom>
        </p:spPr>
      </p:pic>
      <p:cxnSp>
        <p:nvCxnSpPr>
          <p:cNvPr id="22" name="直接连接符 21"/>
          <p:cNvCxnSpPr/>
          <p:nvPr userDrawn="1"/>
        </p:nvCxnSpPr>
        <p:spPr>
          <a:xfrm>
            <a:off x="2045594" y="4018209"/>
            <a:ext cx="8100812" cy="0"/>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237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FFD2F832-6F75-47FB-A575-6C62C2C4004E}"/>
              </a:ext>
            </a:extLst>
          </p:cNvPr>
          <p:cNvSpPr/>
          <p:nvPr userDrawn="1"/>
        </p:nvSpPr>
        <p:spPr bwMode="auto">
          <a:xfrm>
            <a:off x="3308645" y="1395413"/>
            <a:ext cx="8883355" cy="1881187"/>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chemeClr val="bg1">
              <a:lumMod val="85000"/>
            </a:schemeClr>
          </a:solidFill>
          <a:ln>
            <a:noFill/>
          </a:ln>
        </p:spPr>
        <p:txBody>
          <a:bodyPr lIns="91416" tIns="45708" rIns="91416" bIns="45708"/>
          <a:lstStyle/>
          <a:p>
            <a:endParaRPr lang="zh-CN" altLang="en-US" sz="2400"/>
          </a:p>
        </p:txBody>
      </p:sp>
      <p:sp>
        <p:nvSpPr>
          <p:cNvPr id="4" name="Freeform 6">
            <a:extLst>
              <a:ext uri="{FF2B5EF4-FFF2-40B4-BE49-F238E27FC236}">
                <a16:creationId xmlns:a16="http://schemas.microsoft.com/office/drawing/2014/main" id="{17000D7C-BD8A-4CAF-B2DF-0AFF25432615}"/>
              </a:ext>
            </a:extLst>
          </p:cNvPr>
          <p:cNvSpPr/>
          <p:nvPr userDrawn="1"/>
        </p:nvSpPr>
        <p:spPr bwMode="auto">
          <a:xfrm>
            <a:off x="0" y="4075113"/>
            <a:ext cx="5693725" cy="1712912"/>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chemeClr val="bg1">
              <a:lumMod val="85000"/>
            </a:schemeClr>
          </a:solidFill>
          <a:ln>
            <a:noFill/>
          </a:ln>
        </p:spPr>
        <p:txBody>
          <a:bodyPr lIns="91416" tIns="45708" rIns="91416" bIns="45708"/>
          <a:lstStyle/>
          <a:p>
            <a:endParaRPr lang="zh-CN" altLang="en-US" sz="2400"/>
          </a:p>
        </p:txBody>
      </p:sp>
      <p:sp>
        <p:nvSpPr>
          <p:cNvPr id="5" name="Freeform 7">
            <a:extLst>
              <a:ext uri="{FF2B5EF4-FFF2-40B4-BE49-F238E27FC236}">
                <a16:creationId xmlns:a16="http://schemas.microsoft.com/office/drawing/2014/main" id="{4FEC4F3A-0F07-4C7B-AEAD-6835F62D4DFA}"/>
              </a:ext>
            </a:extLst>
          </p:cNvPr>
          <p:cNvSpPr/>
          <p:nvPr userDrawn="1"/>
        </p:nvSpPr>
        <p:spPr bwMode="auto">
          <a:xfrm>
            <a:off x="0" y="2052639"/>
            <a:ext cx="10728896" cy="2981325"/>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rgbClr val="01367A"/>
          </a:solidFill>
          <a:ln>
            <a:noFill/>
          </a:ln>
        </p:spPr>
        <p:txBody>
          <a:bodyPr lIns="91416" tIns="45708" rIns="91416" bIns="45708"/>
          <a:lstStyle/>
          <a:p>
            <a:endParaRPr lang="zh-CN" altLang="en-US" sz="2400"/>
          </a:p>
        </p:txBody>
      </p:sp>
      <p:sp>
        <p:nvSpPr>
          <p:cNvPr id="6" name="Freeform 8">
            <a:extLst>
              <a:ext uri="{FF2B5EF4-FFF2-40B4-BE49-F238E27FC236}">
                <a16:creationId xmlns:a16="http://schemas.microsoft.com/office/drawing/2014/main" id="{CA64E64B-6C22-4830-9D13-1208321A6F85}"/>
              </a:ext>
            </a:extLst>
          </p:cNvPr>
          <p:cNvSpPr/>
          <p:nvPr userDrawn="1"/>
        </p:nvSpPr>
        <p:spPr bwMode="auto">
          <a:xfrm>
            <a:off x="11227177" y="1908176"/>
            <a:ext cx="556995" cy="900113"/>
          </a:xfrm>
          <a:custGeom>
            <a:avLst/>
            <a:gdLst>
              <a:gd name="T0" fmla="*/ 584 w 725"/>
              <a:gd name="T1" fmla="*/ 443 h 1169"/>
              <a:gd name="T2" fmla="*/ 725 w 725"/>
              <a:gd name="T3" fmla="*/ 585 h 1169"/>
              <a:gd name="T4" fmla="*/ 584 w 725"/>
              <a:gd name="T5" fmla="*/ 726 h 1169"/>
              <a:gd name="T6" fmla="*/ 141 w 725"/>
              <a:gd name="T7" fmla="*/ 1169 h 1169"/>
              <a:gd name="T8" fmla="*/ 0 w 725"/>
              <a:gd name="T9" fmla="*/ 1028 h 1169"/>
              <a:gd name="T10" fmla="*/ 443 w 725"/>
              <a:gd name="T11" fmla="*/ 585 h 1169"/>
              <a:gd name="T12" fmla="*/ 0 w 725"/>
              <a:gd name="T13" fmla="*/ 141 h 1169"/>
              <a:gd name="T14" fmla="*/ 141 w 725"/>
              <a:gd name="T15" fmla="*/ 0 h 1169"/>
              <a:gd name="T16" fmla="*/ 584 w 725"/>
              <a:gd name="T17" fmla="*/ 443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16" tIns="45708" rIns="91416" bIns="45708"/>
          <a:lstStyle/>
          <a:p>
            <a:endParaRPr lang="zh-CN" altLang="en-US" sz="2400"/>
          </a:p>
        </p:txBody>
      </p:sp>
      <p:sp>
        <p:nvSpPr>
          <p:cNvPr id="7" name="Freeform 9">
            <a:extLst>
              <a:ext uri="{FF2B5EF4-FFF2-40B4-BE49-F238E27FC236}">
                <a16:creationId xmlns:a16="http://schemas.microsoft.com/office/drawing/2014/main" id="{77ED6963-B221-4F2B-BBF4-8205FF9B55A4}"/>
              </a:ext>
            </a:extLst>
          </p:cNvPr>
          <p:cNvSpPr/>
          <p:nvPr userDrawn="1"/>
        </p:nvSpPr>
        <p:spPr bwMode="auto">
          <a:xfrm>
            <a:off x="10587664" y="6049964"/>
            <a:ext cx="1604336" cy="808037"/>
          </a:xfrm>
          <a:custGeom>
            <a:avLst/>
            <a:gdLst>
              <a:gd name="T0" fmla="*/ 2088 w 2088"/>
              <a:gd name="T1" fmla="*/ 0 h 1048"/>
              <a:gd name="T2" fmla="*/ 2088 w 2088"/>
              <a:gd name="T3" fmla="*/ 1048 h 1048"/>
              <a:gd name="T4" fmla="*/ 0 w 2088"/>
              <a:gd name="T5" fmla="*/ 1048 h 1048"/>
              <a:gd name="T6" fmla="*/ 662 w 2088"/>
              <a:gd name="T7" fmla="*/ 0 h 1048"/>
              <a:gd name="T8" fmla="*/ 2088 w 2088"/>
              <a:gd name="T9" fmla="*/ 0 h 1048"/>
            </a:gdLst>
            <a:ahLst/>
            <a:cxnLst>
              <a:cxn ang="0">
                <a:pos x="T0" y="T1"/>
              </a:cxn>
              <a:cxn ang="0">
                <a:pos x="T2" y="T3"/>
              </a:cxn>
              <a:cxn ang="0">
                <a:pos x="T4" y="T5"/>
              </a:cxn>
              <a:cxn ang="0">
                <a:pos x="T6" y="T7"/>
              </a:cxn>
              <a:cxn ang="0">
                <a:pos x="T8" y="T9"/>
              </a:cxn>
            </a:cxnLst>
            <a:rect l="0" t="0" r="r" b="b"/>
            <a:pathLst>
              <a:path w="2088" h="1048">
                <a:moveTo>
                  <a:pt x="2088" y="0"/>
                </a:moveTo>
                <a:lnTo>
                  <a:pt x="2088" y="1048"/>
                </a:lnTo>
                <a:lnTo>
                  <a:pt x="0" y="1048"/>
                </a:lnTo>
                <a:lnTo>
                  <a:pt x="662" y="0"/>
                </a:lnTo>
                <a:lnTo>
                  <a:pt x="2088" y="0"/>
                </a:lnTo>
                <a:close/>
              </a:path>
            </a:pathLst>
          </a:custGeom>
          <a:solidFill>
            <a:schemeClr val="bg1">
              <a:lumMod val="85000"/>
            </a:schemeClr>
          </a:solidFill>
          <a:ln>
            <a:noFill/>
          </a:ln>
        </p:spPr>
        <p:txBody>
          <a:bodyPr lIns="91416" tIns="45708" rIns="91416" bIns="45708"/>
          <a:lstStyle/>
          <a:p>
            <a:endParaRPr lang="zh-CN" altLang="en-US" sz="2400"/>
          </a:p>
        </p:txBody>
      </p:sp>
      <p:sp>
        <p:nvSpPr>
          <p:cNvPr id="8" name="标题 7"/>
          <p:cNvSpPr>
            <a:spLocks noGrp="1"/>
          </p:cNvSpPr>
          <p:nvPr>
            <p:ph type="title"/>
          </p:nvPr>
        </p:nvSpPr>
        <p:spPr>
          <a:xfrm>
            <a:off x="1031384" y="2880519"/>
            <a:ext cx="7648977" cy="1325563"/>
          </a:xfrm>
        </p:spPr>
        <p:txBody>
          <a:bodyPr>
            <a:normAutofit/>
          </a:bodyPr>
          <a:lstStyle>
            <a:lvl1pP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405220615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400"/>
                                        <p:tgtEl>
                                          <p:spTgt spid="7"/>
                                        </p:tgtEl>
                                      </p:cBhvr>
                                    </p:animEffect>
                                    <p:anim calcmode="lin" valueType="num">
                                      <p:cBhvr>
                                        <p:cTn id="13" dur="400" fill="hold"/>
                                        <p:tgtEl>
                                          <p:spTgt spid="7"/>
                                        </p:tgtEl>
                                        <p:attrNameLst>
                                          <p:attrName>ppt_x</p:attrName>
                                        </p:attrNameLst>
                                      </p:cBhvr>
                                      <p:tavLst>
                                        <p:tav tm="0">
                                          <p:val>
                                            <p:strVal val="#ppt_x"/>
                                          </p:val>
                                        </p:tav>
                                        <p:tav tm="100000">
                                          <p:val>
                                            <p:strVal val="#ppt_x"/>
                                          </p:val>
                                        </p:tav>
                                      </p:tavLst>
                                    </p:anim>
                                    <p:anim calcmode="lin" valueType="num">
                                      <p:cBhvr>
                                        <p:cTn id="14" dur="4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747241" y="1393848"/>
            <a:ext cx="10805108" cy="4916799"/>
          </a:xfrm>
        </p:spPr>
        <p:txBody>
          <a:bodyPr/>
          <a:lstStyle>
            <a:lvl1pPr marL="0" indent="0">
              <a:lnSpc>
                <a:spcPct val="130000"/>
              </a:lnSpc>
              <a:buFontTx/>
              <a:buNone/>
              <a:defRPr>
                <a:latin typeface="微软雅黑" panose="020B0503020204020204" pitchFamily="34" charset="-122"/>
                <a:ea typeface="微软雅黑" panose="020B0503020204020204" pitchFamily="34" charset="-122"/>
              </a:defRPr>
            </a:lvl1pPr>
            <a:lvl2pPr marL="457200" indent="0">
              <a:lnSpc>
                <a:spcPct val="130000"/>
              </a:lnSpc>
              <a:buFontTx/>
              <a:buNone/>
              <a:defRPr>
                <a:latin typeface="微软雅黑" panose="020B0503020204020204" pitchFamily="34" charset="-122"/>
                <a:ea typeface="微软雅黑" panose="020B0503020204020204" pitchFamily="34" charset="-122"/>
              </a:defRPr>
            </a:lvl2pPr>
            <a:lvl3pPr marL="914400" indent="0">
              <a:lnSpc>
                <a:spcPct val="130000"/>
              </a:lnSpc>
              <a:buFontTx/>
              <a:buNone/>
              <a:defRPr>
                <a:latin typeface="微软雅黑" panose="020B0503020204020204" pitchFamily="34" charset="-122"/>
                <a:ea typeface="微软雅黑" panose="020B0503020204020204" pitchFamily="34" charset="-122"/>
              </a:defRPr>
            </a:lvl3pPr>
            <a:lvl4pPr marL="1371600" indent="0">
              <a:lnSpc>
                <a:spcPct val="130000"/>
              </a:lnSpc>
              <a:buFontTx/>
              <a:buNone/>
              <a:defRPr>
                <a:latin typeface="微软雅黑" panose="020B0503020204020204" pitchFamily="34" charset="-122"/>
                <a:ea typeface="微软雅黑" panose="020B0503020204020204" pitchFamily="34" charset="-122"/>
              </a:defRPr>
            </a:lvl4pPr>
            <a:lvl5pPr marL="1828800" indent="0">
              <a:lnSpc>
                <a:spcPct val="130000"/>
              </a:lnSpc>
              <a:buFontTx/>
              <a:buNone/>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a:extLst>
              <a:ext uri="{FF2B5EF4-FFF2-40B4-BE49-F238E27FC236}">
                <a16:creationId xmlns:a16="http://schemas.microsoft.com/office/drawing/2014/main" id="{AF07F6EA-26AB-4BED-B50F-11989BB36F42}"/>
              </a:ext>
            </a:extLst>
          </p:cNvPr>
          <p:cNvSpPr/>
          <p:nvPr userDrawn="1"/>
        </p:nvSpPr>
        <p:spPr>
          <a:xfrm>
            <a:off x="0" y="0"/>
            <a:ext cx="12192000" cy="102848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838200" y="257816"/>
            <a:ext cx="6013360" cy="512849"/>
          </a:xfrm>
        </p:spPr>
        <p:txBody>
          <a:bodyPr>
            <a:no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8" name="任意多边形 7">
            <a:extLst>
              <a:ext uri="{FF2B5EF4-FFF2-40B4-BE49-F238E27FC236}">
                <a16:creationId xmlns:a16="http://schemas.microsoft.com/office/drawing/2014/main" id="{47422655-E31E-4C7E-B7AE-0214852778A4}"/>
              </a:ext>
            </a:extLst>
          </p:cNvPr>
          <p:cNvSpPr/>
          <p:nvPr userDrawn="1"/>
        </p:nvSpPr>
        <p:spPr>
          <a:xfrm rot="5400000">
            <a:off x="436520" y="376540"/>
            <a:ext cx="271005" cy="350436"/>
          </a:xfrm>
          <a:custGeom>
            <a:avLst/>
            <a:gdLst>
              <a:gd name="connsiteX0" fmla="*/ 0 w 382446"/>
              <a:gd name="connsiteY0" fmla="*/ 494540 h 494540"/>
              <a:gd name="connsiteX1" fmla="*/ 95611 w 382446"/>
              <a:gd name="connsiteY1" fmla="*/ 329694 h 494540"/>
              <a:gd name="connsiteX2" fmla="*/ 1 w 382446"/>
              <a:gd name="connsiteY2" fmla="*/ 329694 h 494540"/>
              <a:gd name="connsiteX3" fmla="*/ 191224 w 382446"/>
              <a:gd name="connsiteY3" fmla="*/ 0 h 494540"/>
              <a:gd name="connsiteX4" fmla="*/ 382446 w 382446"/>
              <a:gd name="connsiteY4" fmla="*/ 329694 h 494540"/>
              <a:gd name="connsiteX5" fmla="*/ 286835 w 382446"/>
              <a:gd name="connsiteY5" fmla="*/ 329694 h 494540"/>
              <a:gd name="connsiteX6" fmla="*/ 382445 w 382446"/>
              <a:gd name="connsiteY6" fmla="*/ 494540 h 49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446" h="494540">
                <a:moveTo>
                  <a:pt x="0" y="494540"/>
                </a:moveTo>
                <a:lnTo>
                  <a:pt x="95611" y="329694"/>
                </a:lnTo>
                <a:lnTo>
                  <a:pt x="1" y="329694"/>
                </a:lnTo>
                <a:lnTo>
                  <a:pt x="191224" y="0"/>
                </a:lnTo>
                <a:lnTo>
                  <a:pt x="382446" y="329694"/>
                </a:lnTo>
                <a:lnTo>
                  <a:pt x="286835" y="329694"/>
                </a:lnTo>
                <a:lnTo>
                  <a:pt x="382445" y="4945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75390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F07F6EA-26AB-4BED-B50F-11989BB36F42}"/>
              </a:ext>
            </a:extLst>
          </p:cNvPr>
          <p:cNvSpPr/>
          <p:nvPr userDrawn="1"/>
        </p:nvSpPr>
        <p:spPr>
          <a:xfrm>
            <a:off x="0" y="0"/>
            <a:ext cx="12192000" cy="102848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hasCustomPrompt="1"/>
          </p:nvPr>
        </p:nvSpPr>
        <p:spPr>
          <a:xfrm>
            <a:off x="838200" y="257816"/>
            <a:ext cx="6013360" cy="512849"/>
          </a:xfrm>
        </p:spPr>
        <p:txBody>
          <a:bodyPr>
            <a:no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en-US" altLang="zh-CN" dirty="0"/>
              <a:t>【</a:t>
            </a:r>
            <a:r>
              <a:rPr lang="zh-CN" altLang="en-US" dirty="0"/>
              <a:t>任务实践</a:t>
            </a:r>
            <a:r>
              <a:rPr lang="en-US" altLang="zh-CN" dirty="0"/>
              <a:t>2-2】</a:t>
            </a:r>
            <a:endParaRPr lang="zh-CN" altLang="en-US" dirty="0"/>
          </a:p>
        </p:txBody>
      </p:sp>
      <p:sp>
        <p:nvSpPr>
          <p:cNvPr id="8" name="任意多边形 7">
            <a:extLst>
              <a:ext uri="{FF2B5EF4-FFF2-40B4-BE49-F238E27FC236}">
                <a16:creationId xmlns:a16="http://schemas.microsoft.com/office/drawing/2014/main" id="{47422655-E31E-4C7E-B7AE-0214852778A4}"/>
              </a:ext>
            </a:extLst>
          </p:cNvPr>
          <p:cNvSpPr/>
          <p:nvPr userDrawn="1"/>
        </p:nvSpPr>
        <p:spPr>
          <a:xfrm rot="5400000">
            <a:off x="436520" y="376540"/>
            <a:ext cx="271005" cy="350436"/>
          </a:xfrm>
          <a:custGeom>
            <a:avLst/>
            <a:gdLst>
              <a:gd name="connsiteX0" fmla="*/ 0 w 382446"/>
              <a:gd name="connsiteY0" fmla="*/ 494540 h 494540"/>
              <a:gd name="connsiteX1" fmla="*/ 95611 w 382446"/>
              <a:gd name="connsiteY1" fmla="*/ 329694 h 494540"/>
              <a:gd name="connsiteX2" fmla="*/ 1 w 382446"/>
              <a:gd name="connsiteY2" fmla="*/ 329694 h 494540"/>
              <a:gd name="connsiteX3" fmla="*/ 191224 w 382446"/>
              <a:gd name="connsiteY3" fmla="*/ 0 h 494540"/>
              <a:gd name="connsiteX4" fmla="*/ 382446 w 382446"/>
              <a:gd name="connsiteY4" fmla="*/ 329694 h 494540"/>
              <a:gd name="connsiteX5" fmla="*/ 286835 w 382446"/>
              <a:gd name="connsiteY5" fmla="*/ 329694 h 494540"/>
              <a:gd name="connsiteX6" fmla="*/ 382445 w 382446"/>
              <a:gd name="connsiteY6" fmla="*/ 494540 h 49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446" h="494540">
                <a:moveTo>
                  <a:pt x="0" y="494540"/>
                </a:moveTo>
                <a:lnTo>
                  <a:pt x="95611" y="329694"/>
                </a:lnTo>
                <a:lnTo>
                  <a:pt x="1" y="329694"/>
                </a:lnTo>
                <a:lnTo>
                  <a:pt x="191224" y="0"/>
                </a:lnTo>
                <a:lnTo>
                  <a:pt x="382446" y="329694"/>
                </a:lnTo>
                <a:lnTo>
                  <a:pt x="286835" y="329694"/>
                </a:lnTo>
                <a:lnTo>
                  <a:pt x="382445" y="4945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剪去对角的矩形 9"/>
          <p:cNvSpPr/>
          <p:nvPr userDrawn="1"/>
        </p:nvSpPr>
        <p:spPr>
          <a:xfrm>
            <a:off x="838200" y="1339272"/>
            <a:ext cx="7488382" cy="595745"/>
          </a:xfrm>
          <a:prstGeom prst="snip2DiagRect">
            <a:avLst>
              <a:gd name="adj1" fmla="val 0"/>
              <a:gd name="adj2" fmla="val 37818"/>
            </a:avLst>
          </a:prstGeom>
          <a:solidFill>
            <a:srgbClr val="01367A"/>
          </a:solidFill>
          <a:ln w="57150">
            <a:solidFill>
              <a:schemeClr val="bg1"/>
            </a:solidFill>
          </a:ln>
          <a:effectLst>
            <a:outerShdw blurRad="241300" dist="50800" dir="6720000" sx="96000" sy="96000" algn="ctr" rotWithShape="0">
              <a:srgbClr val="000000">
                <a:alpha val="5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098372" y="1286299"/>
            <a:ext cx="6770620" cy="642195"/>
          </a:xfrm>
        </p:spPr>
        <p:txBody>
          <a:bodyPr/>
          <a:lstStyle>
            <a:lvl1pPr marL="0" indent="0">
              <a:lnSpc>
                <a:spcPct val="130000"/>
              </a:lnSpc>
              <a:buFontTx/>
              <a:buNone/>
              <a:defRPr>
                <a:solidFill>
                  <a:schemeClr val="bg1"/>
                </a:solidFill>
                <a:latin typeface="微软雅黑" panose="020B0503020204020204" pitchFamily="34" charset="-122"/>
                <a:ea typeface="微软雅黑" panose="020B0503020204020204" pitchFamily="34" charset="-122"/>
              </a:defRPr>
            </a:lvl1pPr>
            <a:lvl2pPr marL="457200" indent="0">
              <a:lnSpc>
                <a:spcPct val="130000"/>
              </a:lnSpc>
              <a:buFontTx/>
              <a:buNone/>
              <a:defRPr>
                <a:latin typeface="微软雅黑" panose="020B0503020204020204" pitchFamily="34" charset="-122"/>
                <a:ea typeface="微软雅黑" panose="020B0503020204020204" pitchFamily="34" charset="-122"/>
              </a:defRPr>
            </a:lvl2pPr>
            <a:lvl3pPr marL="914400" indent="0">
              <a:lnSpc>
                <a:spcPct val="130000"/>
              </a:lnSpc>
              <a:buFontTx/>
              <a:buNone/>
              <a:defRPr>
                <a:latin typeface="微软雅黑" panose="020B0503020204020204" pitchFamily="34" charset="-122"/>
                <a:ea typeface="微软雅黑" panose="020B0503020204020204" pitchFamily="34" charset="-122"/>
              </a:defRPr>
            </a:lvl3pPr>
            <a:lvl4pPr marL="1371600" indent="0">
              <a:lnSpc>
                <a:spcPct val="130000"/>
              </a:lnSpc>
              <a:buFontTx/>
              <a:buNone/>
              <a:defRPr>
                <a:latin typeface="微软雅黑" panose="020B0503020204020204" pitchFamily="34" charset="-122"/>
                <a:ea typeface="微软雅黑" panose="020B0503020204020204" pitchFamily="34" charset="-122"/>
              </a:defRPr>
            </a:lvl4pPr>
            <a:lvl5pPr marL="1828800" indent="0">
              <a:lnSpc>
                <a:spcPct val="130000"/>
              </a:lnSpc>
              <a:buFontTx/>
              <a:buNone/>
              <a:defRPr>
                <a:latin typeface="微软雅黑" panose="020B0503020204020204" pitchFamily="34" charset="-122"/>
                <a:ea typeface="微软雅黑" panose="020B0503020204020204" pitchFamily="34" charset="-122"/>
              </a:defRPr>
            </a:lvl5pPr>
          </a:lstStyle>
          <a:p>
            <a:pPr lvl="0"/>
            <a:r>
              <a:rPr lang="zh-CN" altLang="en-US" dirty="0"/>
              <a:t>编辑母版文本样式</a:t>
            </a:r>
          </a:p>
        </p:txBody>
      </p:sp>
    </p:spTree>
    <p:extLst>
      <p:ext uri="{BB962C8B-B14F-4D97-AF65-F5344CB8AC3E}">
        <p14:creationId xmlns:p14="http://schemas.microsoft.com/office/powerpoint/2010/main" val="2150078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F07F6EA-26AB-4BED-B50F-11989BB36F42}"/>
              </a:ext>
            </a:extLst>
          </p:cNvPr>
          <p:cNvSpPr/>
          <p:nvPr userDrawn="1"/>
        </p:nvSpPr>
        <p:spPr>
          <a:xfrm>
            <a:off x="0" y="0"/>
            <a:ext cx="12192000" cy="102848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hasCustomPrompt="1"/>
          </p:nvPr>
        </p:nvSpPr>
        <p:spPr>
          <a:xfrm>
            <a:off x="838200" y="257816"/>
            <a:ext cx="6013360" cy="512849"/>
          </a:xfrm>
        </p:spPr>
        <p:txBody>
          <a:bodyPr>
            <a:no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en-US" altLang="zh-CN" dirty="0"/>
              <a:t>【</a:t>
            </a:r>
            <a:r>
              <a:rPr lang="zh-CN" altLang="en-US" dirty="0"/>
              <a:t>任务实践</a:t>
            </a:r>
            <a:r>
              <a:rPr lang="en-US" altLang="zh-CN" dirty="0"/>
              <a:t>2-2】</a:t>
            </a:r>
            <a:endParaRPr lang="zh-CN" altLang="en-US" dirty="0"/>
          </a:p>
        </p:txBody>
      </p:sp>
      <p:sp>
        <p:nvSpPr>
          <p:cNvPr id="8" name="任意多边形 7">
            <a:extLst>
              <a:ext uri="{FF2B5EF4-FFF2-40B4-BE49-F238E27FC236}">
                <a16:creationId xmlns:a16="http://schemas.microsoft.com/office/drawing/2014/main" id="{47422655-E31E-4C7E-B7AE-0214852778A4}"/>
              </a:ext>
            </a:extLst>
          </p:cNvPr>
          <p:cNvSpPr/>
          <p:nvPr userDrawn="1"/>
        </p:nvSpPr>
        <p:spPr>
          <a:xfrm rot="5400000">
            <a:off x="436520" y="376540"/>
            <a:ext cx="271005" cy="350436"/>
          </a:xfrm>
          <a:custGeom>
            <a:avLst/>
            <a:gdLst>
              <a:gd name="connsiteX0" fmla="*/ 0 w 382446"/>
              <a:gd name="connsiteY0" fmla="*/ 494540 h 494540"/>
              <a:gd name="connsiteX1" fmla="*/ 95611 w 382446"/>
              <a:gd name="connsiteY1" fmla="*/ 329694 h 494540"/>
              <a:gd name="connsiteX2" fmla="*/ 1 w 382446"/>
              <a:gd name="connsiteY2" fmla="*/ 329694 h 494540"/>
              <a:gd name="connsiteX3" fmla="*/ 191224 w 382446"/>
              <a:gd name="connsiteY3" fmla="*/ 0 h 494540"/>
              <a:gd name="connsiteX4" fmla="*/ 382446 w 382446"/>
              <a:gd name="connsiteY4" fmla="*/ 329694 h 494540"/>
              <a:gd name="connsiteX5" fmla="*/ 286835 w 382446"/>
              <a:gd name="connsiteY5" fmla="*/ 329694 h 494540"/>
              <a:gd name="connsiteX6" fmla="*/ 382445 w 382446"/>
              <a:gd name="connsiteY6" fmla="*/ 494540 h 49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446" h="494540">
                <a:moveTo>
                  <a:pt x="0" y="494540"/>
                </a:moveTo>
                <a:lnTo>
                  <a:pt x="95611" y="329694"/>
                </a:lnTo>
                <a:lnTo>
                  <a:pt x="1" y="329694"/>
                </a:lnTo>
                <a:lnTo>
                  <a:pt x="191224" y="0"/>
                </a:lnTo>
                <a:lnTo>
                  <a:pt x="382446" y="329694"/>
                </a:lnTo>
                <a:lnTo>
                  <a:pt x="286835" y="329694"/>
                </a:lnTo>
                <a:lnTo>
                  <a:pt x="382445" y="4945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40636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0" name="矩形 9"/>
          <p:cNvSpPr/>
          <p:nvPr userDrawn="1"/>
        </p:nvSpPr>
        <p:spPr>
          <a:xfrm>
            <a:off x="-1" y="863959"/>
            <a:ext cx="12192000" cy="3600000"/>
          </a:xfrm>
          <a:prstGeom prst="rect">
            <a:avLst/>
          </a:prstGeom>
          <a:solidFill>
            <a:srgbClr val="01367A"/>
          </a:solidFill>
          <a:ln>
            <a:noFill/>
          </a:ln>
          <a:effectLst>
            <a:outerShdw blurRad="292100" dist="139700" dir="2700000" algn="tl" rotWithShape="0">
              <a:srgbClr val="333333">
                <a:alpha val="6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b="1">
              <a:latin typeface="微软雅黑" panose="020B0503020204020204" pitchFamily="34" charset="-122"/>
              <a:ea typeface="微软雅黑" panose="020B0503020204020204" pitchFamily="34" charset="-122"/>
            </a:endParaRPr>
          </a:p>
        </p:txBody>
      </p:sp>
      <p:sp>
        <p:nvSpPr>
          <p:cNvPr id="2" name="标题 1"/>
          <p:cNvSpPr>
            <a:spLocks noGrp="1"/>
          </p:cNvSpPr>
          <p:nvPr>
            <p:ph type="ctrTitle"/>
          </p:nvPr>
        </p:nvSpPr>
        <p:spPr>
          <a:xfrm>
            <a:off x="942707" y="2476751"/>
            <a:ext cx="10306587" cy="1145070"/>
          </a:xfrm>
        </p:spPr>
        <p:txBody>
          <a:bodyPr anchor="b"/>
          <a:lstStyle>
            <a:lvl1pPr algn="ctr">
              <a:defRPr sz="60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矩形 2"/>
          <p:cNvSpPr/>
          <p:nvPr userDrawn="1"/>
        </p:nvSpPr>
        <p:spPr>
          <a:xfrm>
            <a:off x="3450298" y="1287814"/>
            <a:ext cx="5291405" cy="461665"/>
          </a:xfrm>
          <a:prstGeom prst="rect">
            <a:avLst/>
          </a:prstGeom>
        </p:spPr>
        <p:txBody>
          <a:bodyPr wrap="square">
            <a:spAutoFit/>
          </a:bodyPr>
          <a:lstStyle/>
          <a:p>
            <a:pPr algn="ctr"/>
            <a:r>
              <a:rPr lang="zh-CN" altLang="en-US" sz="2400" b="1" kern="1050" spc="300" dirty="0">
                <a:solidFill>
                  <a:schemeClr val="bg1"/>
                </a:solidFill>
                <a:effectLst/>
                <a:latin typeface="微软雅黑" panose="020B0503020204020204" pitchFamily="34" charset="-122"/>
                <a:ea typeface="微软雅黑" panose="020B0503020204020204" pitchFamily="34" charset="-122"/>
              </a:rPr>
              <a:t>网站前端开发技术</a:t>
            </a:r>
            <a:endParaRPr lang="zh-CN" altLang="en-US" sz="2400" b="1" spc="300"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a:cxnSpLocks/>
          </p:cNvCxnSpPr>
          <p:nvPr userDrawn="1"/>
        </p:nvCxnSpPr>
        <p:spPr>
          <a:xfrm>
            <a:off x="2041972" y="2109023"/>
            <a:ext cx="8108056" cy="8184"/>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ADD75B6D-3350-4E72-8598-EF92B1FD5FF3}"/>
              </a:ext>
            </a:extLst>
          </p:cNvPr>
          <p:cNvSpPr txBox="1"/>
          <p:nvPr userDrawn="1"/>
        </p:nvSpPr>
        <p:spPr>
          <a:xfrm>
            <a:off x="4772560" y="4970021"/>
            <a:ext cx="2646879" cy="1200329"/>
          </a:xfrm>
          <a:prstGeom prst="rect">
            <a:avLst/>
          </a:prstGeom>
          <a:noFill/>
        </p:spPr>
        <p:txBody>
          <a:bodyPr wrap="none" rtlCol="0">
            <a:spAutoFit/>
          </a:bodyPr>
          <a:lstStyle/>
          <a:p>
            <a:pPr algn="ctr"/>
            <a:r>
              <a:rPr lang="zh-CN" altLang="en-US" sz="2400" dirty="0">
                <a:solidFill>
                  <a:schemeClr val="tx1"/>
                </a:solidFill>
                <a:latin typeface="楷体" panose="02010609060101010101" pitchFamily="49" charset="-122"/>
                <a:ea typeface="楷体" panose="02010609060101010101" pitchFamily="49" charset="-122"/>
              </a:rPr>
              <a:t>深圳职业技术大学</a:t>
            </a:r>
            <a:endParaRPr lang="en-US" altLang="zh-CN" sz="2400" dirty="0">
              <a:solidFill>
                <a:schemeClr val="tx1"/>
              </a:solidFill>
              <a:latin typeface="楷体" panose="02010609060101010101" pitchFamily="49" charset="-122"/>
              <a:ea typeface="楷体" panose="02010609060101010101" pitchFamily="49" charset="-122"/>
            </a:endParaRPr>
          </a:p>
          <a:p>
            <a:pPr algn="ctr"/>
            <a:r>
              <a:rPr lang="zh-CN" altLang="en-US" sz="2400" dirty="0">
                <a:solidFill>
                  <a:schemeClr val="tx1"/>
                </a:solidFill>
                <a:latin typeface="楷体" panose="02010609060101010101" pitchFamily="49" charset="-122"/>
                <a:ea typeface="楷体" panose="02010609060101010101" pitchFamily="49" charset="-122"/>
              </a:rPr>
              <a:t>人工智能学院</a:t>
            </a:r>
            <a:endParaRPr lang="en-US" altLang="zh-CN" sz="2400" dirty="0">
              <a:solidFill>
                <a:schemeClr val="tx1"/>
              </a:solidFill>
              <a:latin typeface="楷体" panose="02010609060101010101" pitchFamily="49" charset="-122"/>
              <a:ea typeface="楷体" panose="02010609060101010101" pitchFamily="49" charset="-122"/>
            </a:endParaRPr>
          </a:p>
          <a:p>
            <a:pPr algn="ctr"/>
            <a:r>
              <a:rPr lang="zh-CN" altLang="en-US" sz="2400" dirty="0">
                <a:solidFill>
                  <a:schemeClr val="tx1"/>
                </a:solidFill>
                <a:latin typeface="楷体" panose="02010609060101010101" pitchFamily="49" charset="-122"/>
                <a:ea typeface="楷体" panose="02010609060101010101" pitchFamily="49" charset="-122"/>
              </a:rPr>
              <a:t>孔畅</a:t>
            </a:r>
          </a:p>
        </p:txBody>
      </p:sp>
    </p:spTree>
    <p:extLst>
      <p:ext uri="{BB962C8B-B14F-4D97-AF65-F5344CB8AC3E}">
        <p14:creationId xmlns:p14="http://schemas.microsoft.com/office/powerpoint/2010/main" val="137045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矩形 9"/>
          <p:cNvSpPr/>
          <p:nvPr userDrawn="1"/>
        </p:nvSpPr>
        <p:spPr>
          <a:xfrm>
            <a:off x="-1" y="863959"/>
            <a:ext cx="12192000" cy="3600000"/>
          </a:xfrm>
          <a:prstGeom prst="rect">
            <a:avLst/>
          </a:prstGeom>
          <a:solidFill>
            <a:srgbClr val="01367A"/>
          </a:solidFill>
          <a:ln>
            <a:noFill/>
          </a:ln>
          <a:effectLst>
            <a:outerShdw blurRad="292100" dist="139700" dir="2700000" algn="tl" rotWithShape="0">
              <a:srgbClr val="333333">
                <a:alpha val="6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800" b="1">
              <a:latin typeface="微软雅黑" panose="020B0503020204020204" pitchFamily="34" charset="-122"/>
              <a:ea typeface="微软雅黑" panose="020B0503020204020204" pitchFamily="34" charset="-122"/>
            </a:endParaRPr>
          </a:p>
        </p:txBody>
      </p:sp>
      <p:sp>
        <p:nvSpPr>
          <p:cNvPr id="2" name="标题 1"/>
          <p:cNvSpPr>
            <a:spLocks noGrp="1"/>
          </p:cNvSpPr>
          <p:nvPr>
            <p:ph type="ctrTitle" hasCustomPrompt="1"/>
          </p:nvPr>
        </p:nvSpPr>
        <p:spPr>
          <a:xfrm>
            <a:off x="942707" y="2476751"/>
            <a:ext cx="10306587" cy="1145070"/>
          </a:xfrm>
        </p:spPr>
        <p:txBody>
          <a:bodyPr anchor="b"/>
          <a:lstStyle>
            <a:lvl1pPr algn="ctr">
              <a:defRPr sz="6000">
                <a:solidFill>
                  <a:schemeClr val="bg1"/>
                </a:solidFill>
                <a:latin typeface="微软雅黑" panose="020B0503020204020204" pitchFamily="34" charset="-122"/>
                <a:ea typeface="微软雅黑" panose="020B0503020204020204" pitchFamily="34" charset="-122"/>
              </a:defRPr>
            </a:lvl1pPr>
          </a:lstStyle>
          <a:p>
            <a:r>
              <a:rPr lang="en-US" altLang="zh-CN" dirty="0"/>
              <a:t>THANK YOU</a:t>
            </a:r>
            <a:endParaRPr lang="zh-CN" altLang="en-US" dirty="0"/>
          </a:p>
        </p:txBody>
      </p:sp>
      <p:sp>
        <p:nvSpPr>
          <p:cNvPr id="3" name="矩形 2"/>
          <p:cNvSpPr/>
          <p:nvPr userDrawn="1"/>
        </p:nvSpPr>
        <p:spPr>
          <a:xfrm>
            <a:off x="3450298" y="1287814"/>
            <a:ext cx="5291405" cy="461665"/>
          </a:xfrm>
          <a:prstGeom prst="rect">
            <a:avLst/>
          </a:prstGeom>
        </p:spPr>
        <p:txBody>
          <a:bodyPr wrap="square">
            <a:spAutoFit/>
          </a:bodyPr>
          <a:lstStyle/>
          <a:p>
            <a:pPr algn="ctr"/>
            <a:r>
              <a:rPr lang="zh-CN" altLang="en-US" sz="2400" b="1" kern="1050" spc="300" dirty="0">
                <a:solidFill>
                  <a:schemeClr val="bg1"/>
                </a:solidFill>
                <a:effectLst/>
                <a:latin typeface="微软雅黑" panose="020B0503020204020204" pitchFamily="34" charset="-122"/>
                <a:ea typeface="微软雅黑" panose="020B0503020204020204" pitchFamily="34" charset="-122"/>
              </a:rPr>
              <a:t>网站前端开发技术</a:t>
            </a:r>
            <a:endParaRPr lang="zh-CN" altLang="en-US" sz="2400" b="1" spc="300" dirty="0">
              <a:solidFill>
                <a:schemeClr val="bg1"/>
              </a:solidFill>
              <a:latin typeface="微软雅黑" panose="020B0503020204020204" pitchFamily="34" charset="-122"/>
              <a:ea typeface="微软雅黑" panose="020B0503020204020204" pitchFamily="34" charset="-122"/>
            </a:endParaRPr>
          </a:p>
        </p:txBody>
      </p:sp>
      <p:cxnSp>
        <p:nvCxnSpPr>
          <p:cNvPr id="22" name="直接连接符 21"/>
          <p:cNvCxnSpPr>
            <a:cxnSpLocks/>
          </p:cNvCxnSpPr>
          <p:nvPr userDrawn="1"/>
        </p:nvCxnSpPr>
        <p:spPr>
          <a:xfrm>
            <a:off x="2041972" y="2109023"/>
            <a:ext cx="8108056" cy="8184"/>
          </a:xfrm>
          <a:prstGeom prst="line">
            <a:avLst/>
          </a:prstGeom>
          <a:ln>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212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72021" y="1390673"/>
            <a:ext cx="10980327" cy="5023005"/>
          </a:xfrm>
        </p:spPr>
        <p:txBody>
          <a:bodyPr/>
          <a:lstStyle>
            <a:lvl1pPr>
              <a:lnSpc>
                <a:spcPct val="120000"/>
              </a:lnSpc>
              <a:defRPr>
                <a:latin typeface="微软雅黑" panose="020B0503020204020204" pitchFamily="34" charset="-122"/>
                <a:ea typeface="微软雅黑" panose="020B0503020204020204" pitchFamily="34" charset="-122"/>
              </a:defRPr>
            </a:lvl1pPr>
            <a:lvl2pPr>
              <a:lnSpc>
                <a:spcPct val="120000"/>
              </a:lnSpc>
              <a:defRPr>
                <a:latin typeface="微软雅黑" panose="020B0503020204020204" pitchFamily="34" charset="-122"/>
                <a:ea typeface="微软雅黑" panose="020B0503020204020204" pitchFamily="34" charset="-122"/>
              </a:defRPr>
            </a:lvl2pPr>
            <a:lvl3pPr>
              <a:lnSpc>
                <a:spcPct val="120000"/>
              </a:lnSpc>
              <a:defRPr>
                <a:latin typeface="微软雅黑" panose="020B0503020204020204" pitchFamily="34" charset="-122"/>
                <a:ea typeface="微软雅黑" panose="020B0503020204020204" pitchFamily="34" charset="-122"/>
              </a:defRPr>
            </a:lvl3pPr>
            <a:lvl4pPr>
              <a:lnSpc>
                <a:spcPct val="120000"/>
              </a:lnSpc>
              <a:defRPr>
                <a:latin typeface="微软雅黑" panose="020B0503020204020204" pitchFamily="34" charset="-122"/>
                <a:ea typeface="微软雅黑" panose="020B0503020204020204" pitchFamily="34" charset="-122"/>
              </a:defRPr>
            </a:lvl4pPr>
            <a:lvl5pPr>
              <a:lnSpc>
                <a:spcPct val="120000"/>
              </a:lnSpc>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矩形 6">
            <a:extLst>
              <a:ext uri="{FF2B5EF4-FFF2-40B4-BE49-F238E27FC236}">
                <a16:creationId xmlns:a16="http://schemas.microsoft.com/office/drawing/2014/main" id="{AF07F6EA-26AB-4BED-B50F-11989BB36F42}"/>
              </a:ext>
            </a:extLst>
          </p:cNvPr>
          <p:cNvSpPr/>
          <p:nvPr userDrawn="1"/>
        </p:nvSpPr>
        <p:spPr>
          <a:xfrm>
            <a:off x="0" y="0"/>
            <a:ext cx="12192000" cy="102848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 name="标题 1"/>
          <p:cNvSpPr>
            <a:spLocks noGrp="1"/>
          </p:cNvSpPr>
          <p:nvPr>
            <p:ph type="title"/>
          </p:nvPr>
        </p:nvSpPr>
        <p:spPr>
          <a:xfrm>
            <a:off x="838200" y="257816"/>
            <a:ext cx="6013360" cy="512849"/>
          </a:xfrm>
        </p:spPr>
        <p:txBody>
          <a:bodyPr>
            <a:no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8" name="任意多边形 7">
            <a:extLst>
              <a:ext uri="{FF2B5EF4-FFF2-40B4-BE49-F238E27FC236}">
                <a16:creationId xmlns:a16="http://schemas.microsoft.com/office/drawing/2014/main" id="{47422655-E31E-4C7E-B7AE-0214852778A4}"/>
              </a:ext>
            </a:extLst>
          </p:cNvPr>
          <p:cNvSpPr/>
          <p:nvPr userDrawn="1"/>
        </p:nvSpPr>
        <p:spPr>
          <a:xfrm rot="5400000">
            <a:off x="436520" y="376540"/>
            <a:ext cx="271005" cy="350436"/>
          </a:xfrm>
          <a:custGeom>
            <a:avLst/>
            <a:gdLst>
              <a:gd name="connsiteX0" fmla="*/ 0 w 382446"/>
              <a:gd name="connsiteY0" fmla="*/ 494540 h 494540"/>
              <a:gd name="connsiteX1" fmla="*/ 95611 w 382446"/>
              <a:gd name="connsiteY1" fmla="*/ 329694 h 494540"/>
              <a:gd name="connsiteX2" fmla="*/ 1 w 382446"/>
              <a:gd name="connsiteY2" fmla="*/ 329694 h 494540"/>
              <a:gd name="connsiteX3" fmla="*/ 191224 w 382446"/>
              <a:gd name="connsiteY3" fmla="*/ 0 h 494540"/>
              <a:gd name="connsiteX4" fmla="*/ 382446 w 382446"/>
              <a:gd name="connsiteY4" fmla="*/ 329694 h 494540"/>
              <a:gd name="connsiteX5" fmla="*/ 286835 w 382446"/>
              <a:gd name="connsiteY5" fmla="*/ 329694 h 494540"/>
              <a:gd name="connsiteX6" fmla="*/ 382445 w 382446"/>
              <a:gd name="connsiteY6" fmla="*/ 494540 h 49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2446" h="494540">
                <a:moveTo>
                  <a:pt x="0" y="494540"/>
                </a:moveTo>
                <a:lnTo>
                  <a:pt x="95611" y="329694"/>
                </a:lnTo>
                <a:lnTo>
                  <a:pt x="1" y="329694"/>
                </a:lnTo>
                <a:lnTo>
                  <a:pt x="191224" y="0"/>
                </a:lnTo>
                <a:lnTo>
                  <a:pt x="382446" y="329694"/>
                </a:lnTo>
                <a:lnTo>
                  <a:pt x="286835" y="329694"/>
                </a:lnTo>
                <a:lnTo>
                  <a:pt x="382445" y="49454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3119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FFD2F832-6F75-47FB-A575-6C62C2C4004E}"/>
              </a:ext>
            </a:extLst>
          </p:cNvPr>
          <p:cNvSpPr/>
          <p:nvPr userDrawn="1"/>
        </p:nvSpPr>
        <p:spPr bwMode="auto">
          <a:xfrm>
            <a:off x="3308645" y="1395413"/>
            <a:ext cx="8883355" cy="1881187"/>
          </a:xfrm>
          <a:custGeom>
            <a:avLst/>
            <a:gdLst>
              <a:gd name="T0" fmla="*/ 11567 w 11567"/>
              <a:gd name="T1" fmla="*/ 2441 h 2441"/>
              <a:gd name="T2" fmla="*/ 0 w 11567"/>
              <a:gd name="T3" fmla="*/ 2441 h 2441"/>
              <a:gd name="T4" fmla="*/ 1542 w 11567"/>
              <a:gd name="T5" fmla="*/ 0 h 2441"/>
              <a:gd name="T6" fmla="*/ 11567 w 11567"/>
              <a:gd name="T7" fmla="*/ 0 h 2441"/>
              <a:gd name="T8" fmla="*/ 11567 w 11567"/>
              <a:gd name="T9" fmla="*/ 2441 h 2441"/>
            </a:gdLst>
            <a:ahLst/>
            <a:cxnLst>
              <a:cxn ang="0">
                <a:pos x="T0" y="T1"/>
              </a:cxn>
              <a:cxn ang="0">
                <a:pos x="T2" y="T3"/>
              </a:cxn>
              <a:cxn ang="0">
                <a:pos x="T4" y="T5"/>
              </a:cxn>
              <a:cxn ang="0">
                <a:pos x="T6" y="T7"/>
              </a:cxn>
              <a:cxn ang="0">
                <a:pos x="T8" y="T9"/>
              </a:cxn>
            </a:cxnLst>
            <a:rect l="0" t="0" r="r" b="b"/>
            <a:pathLst>
              <a:path w="11567" h="2441">
                <a:moveTo>
                  <a:pt x="11567" y="2441"/>
                </a:moveTo>
                <a:lnTo>
                  <a:pt x="0" y="2441"/>
                </a:lnTo>
                <a:lnTo>
                  <a:pt x="1542" y="0"/>
                </a:lnTo>
                <a:lnTo>
                  <a:pt x="11567" y="0"/>
                </a:lnTo>
                <a:lnTo>
                  <a:pt x="11567" y="2441"/>
                </a:lnTo>
                <a:close/>
              </a:path>
            </a:pathLst>
          </a:custGeom>
          <a:solidFill>
            <a:schemeClr val="bg1">
              <a:lumMod val="85000"/>
            </a:schemeClr>
          </a:solidFill>
          <a:ln>
            <a:noFill/>
          </a:ln>
        </p:spPr>
        <p:txBody>
          <a:bodyPr lIns="91416" tIns="45708" rIns="91416" bIns="45708"/>
          <a:lstStyle/>
          <a:p>
            <a:endParaRPr lang="zh-CN" altLang="en-US" sz="2400"/>
          </a:p>
        </p:txBody>
      </p:sp>
      <p:sp>
        <p:nvSpPr>
          <p:cNvPr id="4" name="Freeform 6">
            <a:extLst>
              <a:ext uri="{FF2B5EF4-FFF2-40B4-BE49-F238E27FC236}">
                <a16:creationId xmlns:a16="http://schemas.microsoft.com/office/drawing/2014/main" id="{17000D7C-BD8A-4CAF-B2DF-0AFF25432615}"/>
              </a:ext>
            </a:extLst>
          </p:cNvPr>
          <p:cNvSpPr/>
          <p:nvPr userDrawn="1"/>
        </p:nvSpPr>
        <p:spPr bwMode="auto">
          <a:xfrm>
            <a:off x="0" y="4075113"/>
            <a:ext cx="5693725" cy="1712912"/>
          </a:xfrm>
          <a:custGeom>
            <a:avLst/>
            <a:gdLst>
              <a:gd name="T0" fmla="*/ 0 w 7413"/>
              <a:gd name="T1" fmla="*/ 0 h 2222"/>
              <a:gd name="T2" fmla="*/ 7413 w 7413"/>
              <a:gd name="T3" fmla="*/ 0 h 2222"/>
              <a:gd name="T4" fmla="*/ 6010 w 7413"/>
              <a:gd name="T5" fmla="*/ 2222 h 2222"/>
              <a:gd name="T6" fmla="*/ 0 w 7413"/>
              <a:gd name="T7" fmla="*/ 2222 h 2222"/>
              <a:gd name="T8" fmla="*/ 0 w 7413"/>
              <a:gd name="T9" fmla="*/ 0 h 2222"/>
            </a:gdLst>
            <a:ahLst/>
            <a:cxnLst>
              <a:cxn ang="0">
                <a:pos x="T0" y="T1"/>
              </a:cxn>
              <a:cxn ang="0">
                <a:pos x="T2" y="T3"/>
              </a:cxn>
              <a:cxn ang="0">
                <a:pos x="T4" y="T5"/>
              </a:cxn>
              <a:cxn ang="0">
                <a:pos x="T6" y="T7"/>
              </a:cxn>
              <a:cxn ang="0">
                <a:pos x="T8" y="T9"/>
              </a:cxn>
            </a:cxnLst>
            <a:rect l="0" t="0" r="r" b="b"/>
            <a:pathLst>
              <a:path w="7413" h="2222">
                <a:moveTo>
                  <a:pt x="0" y="0"/>
                </a:moveTo>
                <a:lnTo>
                  <a:pt x="7413" y="0"/>
                </a:lnTo>
                <a:lnTo>
                  <a:pt x="6010" y="2222"/>
                </a:lnTo>
                <a:lnTo>
                  <a:pt x="0" y="2222"/>
                </a:lnTo>
                <a:lnTo>
                  <a:pt x="0" y="0"/>
                </a:lnTo>
                <a:close/>
              </a:path>
            </a:pathLst>
          </a:custGeom>
          <a:solidFill>
            <a:schemeClr val="bg1">
              <a:lumMod val="85000"/>
            </a:schemeClr>
          </a:solidFill>
          <a:ln>
            <a:noFill/>
          </a:ln>
        </p:spPr>
        <p:txBody>
          <a:bodyPr lIns="91416" tIns="45708" rIns="91416" bIns="45708"/>
          <a:lstStyle/>
          <a:p>
            <a:endParaRPr lang="zh-CN" altLang="en-US" sz="2400"/>
          </a:p>
        </p:txBody>
      </p:sp>
      <p:sp>
        <p:nvSpPr>
          <p:cNvPr id="5" name="Freeform 7">
            <a:extLst>
              <a:ext uri="{FF2B5EF4-FFF2-40B4-BE49-F238E27FC236}">
                <a16:creationId xmlns:a16="http://schemas.microsoft.com/office/drawing/2014/main" id="{4FEC4F3A-0F07-4C7B-AEAD-6835F62D4DFA}"/>
              </a:ext>
            </a:extLst>
          </p:cNvPr>
          <p:cNvSpPr/>
          <p:nvPr userDrawn="1"/>
        </p:nvSpPr>
        <p:spPr bwMode="auto">
          <a:xfrm>
            <a:off x="0" y="2052639"/>
            <a:ext cx="10728896" cy="2981325"/>
          </a:xfrm>
          <a:custGeom>
            <a:avLst/>
            <a:gdLst>
              <a:gd name="T0" fmla="*/ 0 w 13970"/>
              <a:gd name="T1" fmla="*/ 0 h 3869"/>
              <a:gd name="T2" fmla="*/ 13970 w 13970"/>
              <a:gd name="T3" fmla="*/ 0 h 3869"/>
              <a:gd name="T4" fmla="*/ 11527 w 13970"/>
              <a:gd name="T5" fmla="*/ 3869 h 3869"/>
              <a:gd name="T6" fmla="*/ 0 w 13970"/>
              <a:gd name="T7" fmla="*/ 3869 h 3869"/>
              <a:gd name="T8" fmla="*/ 0 w 13970"/>
              <a:gd name="T9" fmla="*/ 0 h 3869"/>
            </a:gdLst>
            <a:ahLst/>
            <a:cxnLst>
              <a:cxn ang="0">
                <a:pos x="T0" y="T1"/>
              </a:cxn>
              <a:cxn ang="0">
                <a:pos x="T2" y="T3"/>
              </a:cxn>
              <a:cxn ang="0">
                <a:pos x="T4" y="T5"/>
              </a:cxn>
              <a:cxn ang="0">
                <a:pos x="T6" y="T7"/>
              </a:cxn>
              <a:cxn ang="0">
                <a:pos x="T8" y="T9"/>
              </a:cxn>
            </a:cxnLst>
            <a:rect l="0" t="0" r="r" b="b"/>
            <a:pathLst>
              <a:path w="13970" h="3869">
                <a:moveTo>
                  <a:pt x="0" y="0"/>
                </a:moveTo>
                <a:lnTo>
                  <a:pt x="13970" y="0"/>
                </a:lnTo>
                <a:lnTo>
                  <a:pt x="11527" y="3869"/>
                </a:lnTo>
                <a:lnTo>
                  <a:pt x="0" y="3869"/>
                </a:lnTo>
                <a:lnTo>
                  <a:pt x="0" y="0"/>
                </a:lnTo>
                <a:close/>
              </a:path>
            </a:pathLst>
          </a:custGeom>
          <a:solidFill>
            <a:srgbClr val="01367A"/>
          </a:solidFill>
          <a:ln>
            <a:noFill/>
          </a:ln>
        </p:spPr>
        <p:txBody>
          <a:bodyPr lIns="91416" tIns="45708" rIns="91416" bIns="45708"/>
          <a:lstStyle/>
          <a:p>
            <a:endParaRPr lang="zh-CN" altLang="en-US" sz="2400"/>
          </a:p>
        </p:txBody>
      </p:sp>
      <p:sp>
        <p:nvSpPr>
          <p:cNvPr id="6" name="Freeform 8">
            <a:extLst>
              <a:ext uri="{FF2B5EF4-FFF2-40B4-BE49-F238E27FC236}">
                <a16:creationId xmlns:a16="http://schemas.microsoft.com/office/drawing/2014/main" id="{CA64E64B-6C22-4830-9D13-1208321A6F85}"/>
              </a:ext>
            </a:extLst>
          </p:cNvPr>
          <p:cNvSpPr/>
          <p:nvPr userDrawn="1"/>
        </p:nvSpPr>
        <p:spPr bwMode="auto">
          <a:xfrm>
            <a:off x="11227177" y="1908176"/>
            <a:ext cx="556995" cy="900113"/>
          </a:xfrm>
          <a:custGeom>
            <a:avLst/>
            <a:gdLst>
              <a:gd name="T0" fmla="*/ 584 w 725"/>
              <a:gd name="T1" fmla="*/ 443 h 1169"/>
              <a:gd name="T2" fmla="*/ 725 w 725"/>
              <a:gd name="T3" fmla="*/ 585 h 1169"/>
              <a:gd name="T4" fmla="*/ 584 w 725"/>
              <a:gd name="T5" fmla="*/ 726 h 1169"/>
              <a:gd name="T6" fmla="*/ 141 w 725"/>
              <a:gd name="T7" fmla="*/ 1169 h 1169"/>
              <a:gd name="T8" fmla="*/ 0 w 725"/>
              <a:gd name="T9" fmla="*/ 1028 h 1169"/>
              <a:gd name="T10" fmla="*/ 443 w 725"/>
              <a:gd name="T11" fmla="*/ 585 h 1169"/>
              <a:gd name="T12" fmla="*/ 0 w 725"/>
              <a:gd name="T13" fmla="*/ 141 h 1169"/>
              <a:gd name="T14" fmla="*/ 141 w 725"/>
              <a:gd name="T15" fmla="*/ 0 h 1169"/>
              <a:gd name="T16" fmla="*/ 584 w 725"/>
              <a:gd name="T17" fmla="*/ 443 h 1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5" h="1169">
                <a:moveTo>
                  <a:pt x="584" y="443"/>
                </a:moveTo>
                <a:lnTo>
                  <a:pt x="725" y="585"/>
                </a:lnTo>
                <a:lnTo>
                  <a:pt x="584" y="726"/>
                </a:lnTo>
                <a:lnTo>
                  <a:pt x="141" y="1169"/>
                </a:lnTo>
                <a:lnTo>
                  <a:pt x="0" y="1028"/>
                </a:lnTo>
                <a:lnTo>
                  <a:pt x="443" y="585"/>
                </a:lnTo>
                <a:lnTo>
                  <a:pt x="0" y="141"/>
                </a:lnTo>
                <a:lnTo>
                  <a:pt x="141" y="0"/>
                </a:lnTo>
                <a:lnTo>
                  <a:pt x="584" y="44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91416" tIns="45708" rIns="91416" bIns="45708"/>
          <a:lstStyle/>
          <a:p>
            <a:endParaRPr lang="zh-CN" altLang="en-US" sz="2400"/>
          </a:p>
        </p:txBody>
      </p:sp>
      <p:sp>
        <p:nvSpPr>
          <p:cNvPr id="7" name="Freeform 9">
            <a:extLst>
              <a:ext uri="{FF2B5EF4-FFF2-40B4-BE49-F238E27FC236}">
                <a16:creationId xmlns:a16="http://schemas.microsoft.com/office/drawing/2014/main" id="{77ED6963-B221-4F2B-BBF4-8205FF9B55A4}"/>
              </a:ext>
            </a:extLst>
          </p:cNvPr>
          <p:cNvSpPr/>
          <p:nvPr userDrawn="1"/>
        </p:nvSpPr>
        <p:spPr bwMode="auto">
          <a:xfrm>
            <a:off x="10587664" y="6049964"/>
            <a:ext cx="1604336" cy="808037"/>
          </a:xfrm>
          <a:custGeom>
            <a:avLst/>
            <a:gdLst>
              <a:gd name="T0" fmla="*/ 2088 w 2088"/>
              <a:gd name="T1" fmla="*/ 0 h 1048"/>
              <a:gd name="T2" fmla="*/ 2088 w 2088"/>
              <a:gd name="T3" fmla="*/ 1048 h 1048"/>
              <a:gd name="T4" fmla="*/ 0 w 2088"/>
              <a:gd name="T5" fmla="*/ 1048 h 1048"/>
              <a:gd name="T6" fmla="*/ 662 w 2088"/>
              <a:gd name="T7" fmla="*/ 0 h 1048"/>
              <a:gd name="T8" fmla="*/ 2088 w 2088"/>
              <a:gd name="T9" fmla="*/ 0 h 1048"/>
            </a:gdLst>
            <a:ahLst/>
            <a:cxnLst>
              <a:cxn ang="0">
                <a:pos x="T0" y="T1"/>
              </a:cxn>
              <a:cxn ang="0">
                <a:pos x="T2" y="T3"/>
              </a:cxn>
              <a:cxn ang="0">
                <a:pos x="T4" y="T5"/>
              </a:cxn>
              <a:cxn ang="0">
                <a:pos x="T6" y="T7"/>
              </a:cxn>
              <a:cxn ang="0">
                <a:pos x="T8" y="T9"/>
              </a:cxn>
            </a:cxnLst>
            <a:rect l="0" t="0" r="r" b="b"/>
            <a:pathLst>
              <a:path w="2088" h="1048">
                <a:moveTo>
                  <a:pt x="2088" y="0"/>
                </a:moveTo>
                <a:lnTo>
                  <a:pt x="2088" y="1048"/>
                </a:lnTo>
                <a:lnTo>
                  <a:pt x="0" y="1048"/>
                </a:lnTo>
                <a:lnTo>
                  <a:pt x="662" y="0"/>
                </a:lnTo>
                <a:lnTo>
                  <a:pt x="2088" y="0"/>
                </a:lnTo>
                <a:close/>
              </a:path>
            </a:pathLst>
          </a:custGeom>
          <a:solidFill>
            <a:schemeClr val="bg1">
              <a:lumMod val="85000"/>
            </a:schemeClr>
          </a:solidFill>
          <a:ln>
            <a:noFill/>
          </a:ln>
        </p:spPr>
        <p:txBody>
          <a:bodyPr lIns="91416" tIns="45708" rIns="91416" bIns="45708"/>
          <a:lstStyle/>
          <a:p>
            <a:endParaRPr lang="zh-CN" altLang="en-US" sz="2400"/>
          </a:p>
        </p:txBody>
      </p:sp>
      <p:sp>
        <p:nvSpPr>
          <p:cNvPr id="8" name="标题 7"/>
          <p:cNvSpPr>
            <a:spLocks noGrp="1"/>
          </p:cNvSpPr>
          <p:nvPr>
            <p:ph type="title"/>
          </p:nvPr>
        </p:nvSpPr>
        <p:spPr>
          <a:xfrm>
            <a:off x="1031384" y="2880519"/>
            <a:ext cx="7648977" cy="1325563"/>
          </a:xfrm>
        </p:spPr>
        <p:txBody>
          <a:bodyPr>
            <a:normAutofit/>
          </a:bodyPr>
          <a:lstStyle>
            <a:lvl1pP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Tree>
    <p:extLst>
      <p:ext uri="{BB962C8B-B14F-4D97-AF65-F5344CB8AC3E}">
        <p14:creationId xmlns:p14="http://schemas.microsoft.com/office/powerpoint/2010/main" val="301170140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400"/>
                                        <p:tgtEl>
                                          <p:spTgt spid="7"/>
                                        </p:tgtEl>
                                      </p:cBhvr>
                                    </p:animEffect>
                                    <p:anim calcmode="lin" valueType="num">
                                      <p:cBhvr>
                                        <p:cTn id="13" dur="400" fill="hold"/>
                                        <p:tgtEl>
                                          <p:spTgt spid="7"/>
                                        </p:tgtEl>
                                        <p:attrNameLst>
                                          <p:attrName>ppt_x</p:attrName>
                                        </p:attrNameLst>
                                      </p:cBhvr>
                                      <p:tavLst>
                                        <p:tav tm="0">
                                          <p:val>
                                            <p:strVal val="#ppt_x"/>
                                          </p:val>
                                        </p:tav>
                                        <p:tav tm="100000">
                                          <p:val>
                                            <p:strVal val="#ppt_x"/>
                                          </p:val>
                                        </p:tav>
                                      </p:tavLst>
                                    </p:anim>
                                    <p:anim calcmode="lin" valueType="num">
                                      <p:cBhvr>
                                        <p:cTn id="14" dur="4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70DE5B-799C-447B-8B93-786A061BB32F}" type="datetimeFigureOut">
              <a:rPr lang="zh-CN" altLang="en-US" smtClean="0"/>
              <a:t>2024/3/24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D273A-5A86-4965-BBB3-8307BD2AC890}" type="slidenum">
              <a:rPr lang="zh-CN" altLang="en-US" smtClean="0"/>
              <a:t>‹#›</a:t>
            </a:fld>
            <a:endParaRPr lang="zh-CN" altLang="en-US"/>
          </a:p>
        </p:txBody>
      </p:sp>
    </p:spTree>
    <p:extLst>
      <p:ext uri="{BB962C8B-B14F-4D97-AF65-F5344CB8AC3E}">
        <p14:creationId xmlns:p14="http://schemas.microsoft.com/office/powerpoint/2010/main" val="415913077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70DE5B-799C-447B-8B93-786A061BB32F}" type="datetimeFigureOut">
              <a:rPr lang="zh-CN" altLang="en-US" smtClean="0"/>
              <a:t>2024/3/24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D273A-5A86-4965-BBB3-8307BD2AC890}" type="slidenum">
              <a:rPr lang="zh-CN" altLang="en-US" smtClean="0"/>
              <a:t>‹#›</a:t>
            </a:fld>
            <a:endParaRPr lang="zh-CN" altLang="en-US"/>
          </a:p>
        </p:txBody>
      </p:sp>
    </p:spTree>
    <p:extLst>
      <p:ext uri="{BB962C8B-B14F-4D97-AF65-F5344CB8AC3E}">
        <p14:creationId xmlns:p14="http://schemas.microsoft.com/office/powerpoint/2010/main" val="680881701"/>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image" Target="../media/image39.tiff"/><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13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image" Target="../media/image58.tiff"/><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2" Type="http://schemas.openxmlformats.org/officeDocument/2006/relationships/image" Target="../media/image64.tiff"/><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B3A933E-0CE1-4022-B6CB-629E3BADBB3C}"/>
              </a:ext>
            </a:extLst>
          </p:cNvPr>
          <p:cNvSpPr>
            <a:spLocks noGrp="1"/>
          </p:cNvSpPr>
          <p:nvPr>
            <p:ph type="ctrTitle"/>
          </p:nvPr>
        </p:nvSpPr>
        <p:spPr/>
        <p:txBody>
          <a:bodyPr/>
          <a:lstStyle/>
          <a:p>
            <a:r>
              <a:rPr lang="en-US" altLang="zh-CN" dirty="0"/>
              <a:t>5.JavaScript</a:t>
            </a:r>
            <a:r>
              <a:rPr lang="zh-CN" altLang="en-US" dirty="0"/>
              <a:t>对象</a:t>
            </a:r>
          </a:p>
        </p:txBody>
      </p:sp>
    </p:spTree>
    <p:extLst>
      <p:ext uri="{BB962C8B-B14F-4D97-AF65-F5344CB8AC3E}">
        <p14:creationId xmlns:p14="http://schemas.microsoft.com/office/powerpoint/2010/main" val="2224381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dirty="0"/>
              <a:t>【</a:t>
            </a:r>
            <a:r>
              <a:rPr lang="zh-CN" altLang="en-US" dirty="0"/>
              <a:t>任务实践</a:t>
            </a:r>
            <a:r>
              <a:rPr lang="en-US" altLang="zh-CN" dirty="0"/>
              <a:t>5-2】</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dirty="0"/>
              <a:t>模拟洗衣机洗衣服</a:t>
            </a:r>
            <a:r>
              <a:rPr lang="en-US" altLang="zh-CN" dirty="0"/>
              <a:t>——</a:t>
            </a:r>
            <a:r>
              <a:rPr lang="zh-CN" altLang="en-US" dirty="0"/>
              <a:t>面向对象</a:t>
            </a:r>
          </a:p>
        </p:txBody>
      </p:sp>
      <p:pic>
        <p:nvPicPr>
          <p:cNvPr id="2" name="图片 1"/>
          <p:cNvPicPr>
            <a:picLocks noChangeAspect="1"/>
          </p:cNvPicPr>
          <p:nvPr/>
        </p:nvPicPr>
        <p:blipFill>
          <a:blip r:embed="rId2"/>
          <a:stretch>
            <a:fillRect/>
          </a:stretch>
        </p:blipFill>
        <p:spPr>
          <a:xfrm>
            <a:off x="527066" y="2391508"/>
            <a:ext cx="4041034" cy="4118111"/>
          </a:xfrm>
          <a:prstGeom prst="rect">
            <a:avLst/>
          </a:prstGeom>
        </p:spPr>
      </p:pic>
      <p:pic>
        <p:nvPicPr>
          <p:cNvPr id="3" name="图片 2"/>
          <p:cNvPicPr>
            <a:picLocks noChangeAspect="1"/>
          </p:cNvPicPr>
          <p:nvPr/>
        </p:nvPicPr>
        <p:blipFill>
          <a:blip r:embed="rId3"/>
          <a:stretch>
            <a:fillRect/>
          </a:stretch>
        </p:blipFill>
        <p:spPr>
          <a:xfrm>
            <a:off x="4893750" y="2729871"/>
            <a:ext cx="6866945" cy="2250091"/>
          </a:xfrm>
          <a:prstGeom prst="rect">
            <a:avLst/>
          </a:prstGeom>
        </p:spPr>
      </p:pic>
      <p:sp>
        <p:nvSpPr>
          <p:cNvPr id="6" name="矩形 5"/>
          <p:cNvSpPr/>
          <p:nvPr/>
        </p:nvSpPr>
        <p:spPr>
          <a:xfrm>
            <a:off x="527066" y="2330364"/>
            <a:ext cx="3618241" cy="3383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527065" y="5690198"/>
            <a:ext cx="3735446" cy="3383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4893750" y="3440744"/>
            <a:ext cx="3735446" cy="15392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748256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dirty="0"/>
              <a:t>Math</a:t>
            </a:r>
            <a:r>
              <a:rPr lang="zh-CN" altLang="en-US" dirty="0"/>
              <a:t>对象类 </a:t>
            </a:r>
          </a:p>
        </p:txBody>
      </p:sp>
      <p:graphicFrame>
        <p:nvGraphicFramePr>
          <p:cNvPr id="13" name="表格 12"/>
          <p:cNvGraphicFramePr>
            <a:graphicFrameLocks noGrp="1"/>
          </p:cNvGraphicFramePr>
          <p:nvPr/>
        </p:nvGraphicFramePr>
        <p:xfrm>
          <a:off x="2447779" y="1139484"/>
          <a:ext cx="6513342" cy="5241163"/>
        </p:xfrm>
        <a:graphic>
          <a:graphicData uri="http://schemas.openxmlformats.org/drawingml/2006/table">
            <a:tbl>
              <a:tblPr firstRow="1" firstCol="1" bandRow="1">
                <a:tableStyleId>{5C22544A-7EE6-4342-B048-85BDC9FD1C3A}</a:tableStyleId>
              </a:tblPr>
              <a:tblGrid>
                <a:gridCol w="1752579">
                  <a:extLst>
                    <a:ext uri="{9D8B030D-6E8A-4147-A177-3AD203B41FA5}">
                      <a16:colId xmlns:a16="http://schemas.microsoft.com/office/drawing/2014/main" val="2138524557"/>
                    </a:ext>
                  </a:extLst>
                </a:gridCol>
                <a:gridCol w="4760763">
                  <a:extLst>
                    <a:ext uri="{9D8B030D-6E8A-4147-A177-3AD203B41FA5}">
                      <a16:colId xmlns:a16="http://schemas.microsoft.com/office/drawing/2014/main" val="4160296132"/>
                    </a:ext>
                  </a:extLst>
                </a:gridCol>
              </a:tblGrid>
              <a:tr h="605019">
                <a:tc>
                  <a:txBody>
                    <a:bodyPr/>
                    <a:lstStyle/>
                    <a:p>
                      <a:pPr algn="ctr">
                        <a:lnSpc>
                          <a:spcPts val="1100"/>
                        </a:lnSpc>
                        <a:spcBef>
                          <a:spcPts val="240"/>
                        </a:spcBef>
                        <a:spcAft>
                          <a:spcPts val="240"/>
                        </a:spcAft>
                      </a:pPr>
                      <a:r>
                        <a:rPr lang="zh-CN" sz="1800" b="0" kern="100" dirty="0">
                          <a:effectLst/>
                          <a:latin typeface="微软雅黑" panose="020B0503020204020204" pitchFamily="34" charset="-122"/>
                          <a:ea typeface="微软雅黑" panose="020B0503020204020204" pitchFamily="34" charset="-122"/>
                        </a:rPr>
                        <a:t>属性</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ctr">
                        <a:lnSpc>
                          <a:spcPts val="1100"/>
                        </a:lnSpc>
                        <a:spcBef>
                          <a:spcPts val="240"/>
                        </a:spcBef>
                        <a:spcAft>
                          <a:spcPts val="240"/>
                        </a:spcAft>
                      </a:pPr>
                      <a:r>
                        <a:rPr lang="zh-CN" sz="1800" b="0" kern="100" dirty="0">
                          <a:effectLst/>
                          <a:latin typeface="微软雅黑" panose="020B0503020204020204" pitchFamily="34" charset="-122"/>
                          <a:ea typeface="微软雅黑" panose="020B0503020204020204" pitchFamily="34" charset="-122"/>
                        </a:rPr>
                        <a:t>说明</a:t>
                      </a:r>
                      <a:endParaRPr lang="en-US" altLang="zh-CN" sz="1800" b="0" kern="100"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858089669"/>
                  </a:ext>
                </a:extLst>
              </a:tr>
              <a:tr h="579518">
                <a:tc>
                  <a:txBody>
                    <a:bodyPr/>
                    <a:lstStyle/>
                    <a:p>
                      <a:pPr algn="ctr">
                        <a:spcBef>
                          <a:spcPts val="70"/>
                        </a:spcBef>
                        <a:spcAft>
                          <a:spcPts val="70"/>
                        </a:spcAft>
                      </a:pPr>
                      <a:r>
                        <a:rPr lang="en-US" sz="1800" b="0" kern="100" dirty="0" err="1">
                          <a:effectLst/>
                          <a:latin typeface="微软雅黑" panose="020B0503020204020204" pitchFamily="34" charset="-122"/>
                          <a:ea typeface="微软雅黑" panose="020B0503020204020204" pitchFamily="34" charset="-122"/>
                        </a:rPr>
                        <a:t>Math.E</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l">
                        <a:spcBef>
                          <a:spcPts val="70"/>
                        </a:spcBef>
                        <a:spcAft>
                          <a:spcPts val="70"/>
                        </a:spcAft>
                      </a:pPr>
                      <a:r>
                        <a:rPr lang="zh-CN" sz="1800" b="0" kern="100" dirty="0">
                          <a:effectLst/>
                          <a:latin typeface="微软雅黑" panose="020B0503020204020204" pitchFamily="34" charset="-122"/>
                          <a:ea typeface="微软雅黑" panose="020B0503020204020204" pitchFamily="34" charset="-122"/>
                        </a:rPr>
                        <a:t>自然对数的底</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96187232"/>
                  </a:ext>
                </a:extLst>
              </a:tr>
              <a:tr h="579518">
                <a:tc>
                  <a:txBody>
                    <a:bodyPr/>
                    <a:lstStyle/>
                    <a:p>
                      <a:pPr algn="ctr">
                        <a:spcBef>
                          <a:spcPts val="70"/>
                        </a:spcBef>
                        <a:spcAft>
                          <a:spcPts val="70"/>
                        </a:spcAft>
                      </a:pPr>
                      <a:r>
                        <a:rPr lang="en-US" sz="1800" b="0" kern="100" dirty="0">
                          <a:effectLst/>
                          <a:latin typeface="微软雅黑" panose="020B0503020204020204" pitchFamily="34" charset="-122"/>
                          <a:ea typeface="微软雅黑" panose="020B0503020204020204" pitchFamily="34" charset="-122"/>
                        </a:rPr>
                        <a:t>Math.LN2</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l">
                        <a:spcBef>
                          <a:spcPts val="70"/>
                        </a:spcBef>
                        <a:spcAft>
                          <a:spcPts val="70"/>
                        </a:spcAft>
                      </a:pPr>
                      <a:r>
                        <a:rPr lang="en-US" sz="1800" b="0" kern="100" dirty="0">
                          <a:effectLst/>
                          <a:latin typeface="微软雅黑" panose="020B0503020204020204" pitchFamily="34" charset="-122"/>
                          <a:ea typeface="微软雅黑" panose="020B0503020204020204" pitchFamily="34" charset="-122"/>
                        </a:rPr>
                        <a:t>2</a:t>
                      </a:r>
                      <a:r>
                        <a:rPr lang="zh-CN" sz="1800" b="0" kern="100" dirty="0">
                          <a:effectLst/>
                          <a:latin typeface="微软雅黑" panose="020B0503020204020204" pitchFamily="34" charset="-122"/>
                          <a:ea typeface="微软雅黑" panose="020B0503020204020204" pitchFamily="34" charset="-122"/>
                        </a:rPr>
                        <a:t>的自然对数</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0265520"/>
                  </a:ext>
                </a:extLst>
              </a:tr>
              <a:tr h="579518">
                <a:tc>
                  <a:txBody>
                    <a:bodyPr/>
                    <a:lstStyle/>
                    <a:p>
                      <a:pPr algn="ctr">
                        <a:spcBef>
                          <a:spcPts val="70"/>
                        </a:spcBef>
                        <a:spcAft>
                          <a:spcPts val="70"/>
                        </a:spcAft>
                      </a:pPr>
                      <a:r>
                        <a:rPr lang="en-US" sz="1800" b="0" kern="100">
                          <a:effectLst/>
                          <a:latin typeface="微软雅黑" panose="020B0503020204020204" pitchFamily="34" charset="-122"/>
                          <a:ea typeface="微软雅黑" panose="020B0503020204020204" pitchFamily="34" charset="-122"/>
                        </a:rPr>
                        <a:t>Math.LN10</a:t>
                      </a:r>
                      <a:endParaRPr lang="zh-CN" sz="18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l">
                        <a:spcBef>
                          <a:spcPts val="70"/>
                        </a:spcBef>
                        <a:spcAft>
                          <a:spcPts val="70"/>
                        </a:spcAft>
                      </a:pPr>
                      <a:r>
                        <a:rPr lang="en-US" sz="1800" b="0" kern="100" dirty="0">
                          <a:effectLst/>
                          <a:latin typeface="微软雅黑" panose="020B0503020204020204" pitchFamily="34" charset="-122"/>
                          <a:ea typeface="微软雅黑" panose="020B0503020204020204" pitchFamily="34" charset="-122"/>
                        </a:rPr>
                        <a:t>10</a:t>
                      </a:r>
                      <a:r>
                        <a:rPr lang="zh-CN" sz="1800" b="0" kern="100" dirty="0">
                          <a:effectLst/>
                          <a:latin typeface="微软雅黑" panose="020B0503020204020204" pitchFamily="34" charset="-122"/>
                          <a:ea typeface="微软雅黑" panose="020B0503020204020204" pitchFamily="34" charset="-122"/>
                        </a:rPr>
                        <a:t>的自然对数</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60232712"/>
                  </a:ext>
                </a:extLst>
              </a:tr>
              <a:tr h="579518">
                <a:tc>
                  <a:txBody>
                    <a:bodyPr/>
                    <a:lstStyle/>
                    <a:p>
                      <a:pPr algn="ctr">
                        <a:spcBef>
                          <a:spcPts val="70"/>
                        </a:spcBef>
                        <a:spcAft>
                          <a:spcPts val="70"/>
                        </a:spcAft>
                      </a:pPr>
                      <a:r>
                        <a:rPr lang="en-US" sz="1800" b="0" kern="100">
                          <a:effectLst/>
                          <a:latin typeface="微软雅黑" panose="020B0503020204020204" pitchFamily="34" charset="-122"/>
                          <a:ea typeface="微软雅黑" panose="020B0503020204020204" pitchFamily="34" charset="-122"/>
                        </a:rPr>
                        <a:t>Math.LOG2E</a:t>
                      </a:r>
                      <a:endParaRPr lang="zh-CN" sz="18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l">
                        <a:spcBef>
                          <a:spcPts val="70"/>
                        </a:spcBef>
                        <a:spcAft>
                          <a:spcPts val="70"/>
                        </a:spcAft>
                      </a:pPr>
                      <a:r>
                        <a:rPr lang="zh-CN" sz="1800" b="0" kern="100" dirty="0">
                          <a:effectLst/>
                          <a:latin typeface="微软雅黑" panose="020B0503020204020204" pitchFamily="34" charset="-122"/>
                          <a:ea typeface="微软雅黑" panose="020B0503020204020204" pitchFamily="34" charset="-122"/>
                        </a:rPr>
                        <a:t>以</a:t>
                      </a:r>
                      <a:r>
                        <a:rPr lang="en-US" sz="1800" b="0" kern="100" dirty="0">
                          <a:effectLst/>
                          <a:latin typeface="微软雅黑" panose="020B0503020204020204" pitchFamily="34" charset="-122"/>
                          <a:ea typeface="微软雅黑" panose="020B0503020204020204" pitchFamily="34" charset="-122"/>
                        </a:rPr>
                        <a:t>2</a:t>
                      </a:r>
                      <a:r>
                        <a:rPr lang="zh-CN" sz="1800" b="0" kern="100" dirty="0">
                          <a:effectLst/>
                          <a:latin typeface="微软雅黑" panose="020B0503020204020204" pitchFamily="34" charset="-122"/>
                          <a:ea typeface="微软雅黑" panose="020B0503020204020204" pitchFamily="34" charset="-122"/>
                        </a:rPr>
                        <a:t>为底的自然对数</a:t>
                      </a:r>
                      <a:r>
                        <a:rPr lang="en-US" sz="1800" b="0" kern="100" dirty="0">
                          <a:effectLst/>
                          <a:latin typeface="微软雅黑" panose="020B0503020204020204" pitchFamily="34" charset="-122"/>
                          <a:ea typeface="微软雅黑" panose="020B0503020204020204" pitchFamily="34" charset="-122"/>
                        </a:rPr>
                        <a:t>e</a:t>
                      </a:r>
                      <a:r>
                        <a:rPr lang="zh-CN" sz="1800" b="0" kern="100" dirty="0">
                          <a:effectLst/>
                          <a:latin typeface="微软雅黑" panose="020B0503020204020204" pitchFamily="34" charset="-122"/>
                          <a:ea typeface="微软雅黑" panose="020B0503020204020204" pitchFamily="34" charset="-122"/>
                        </a:rPr>
                        <a:t>的对数</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30800972"/>
                  </a:ext>
                </a:extLst>
              </a:tr>
              <a:tr h="579518">
                <a:tc>
                  <a:txBody>
                    <a:bodyPr/>
                    <a:lstStyle/>
                    <a:p>
                      <a:pPr algn="ctr">
                        <a:spcBef>
                          <a:spcPts val="70"/>
                        </a:spcBef>
                        <a:spcAft>
                          <a:spcPts val="70"/>
                        </a:spcAft>
                      </a:pPr>
                      <a:r>
                        <a:rPr lang="en-US" sz="1800" b="0" kern="100">
                          <a:effectLst/>
                          <a:latin typeface="微软雅黑" panose="020B0503020204020204" pitchFamily="34" charset="-122"/>
                          <a:ea typeface="微软雅黑" panose="020B0503020204020204" pitchFamily="34" charset="-122"/>
                        </a:rPr>
                        <a:t>Math.LOG10E</a:t>
                      </a:r>
                      <a:endParaRPr lang="zh-CN" sz="18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l">
                        <a:spcBef>
                          <a:spcPts val="70"/>
                        </a:spcBef>
                        <a:spcAft>
                          <a:spcPts val="70"/>
                        </a:spcAft>
                      </a:pPr>
                      <a:r>
                        <a:rPr lang="zh-CN" sz="1800" b="0" kern="100" dirty="0">
                          <a:effectLst/>
                          <a:latin typeface="微软雅黑" panose="020B0503020204020204" pitchFamily="34" charset="-122"/>
                          <a:ea typeface="微软雅黑" panose="020B0503020204020204" pitchFamily="34" charset="-122"/>
                        </a:rPr>
                        <a:t>以</a:t>
                      </a:r>
                      <a:r>
                        <a:rPr lang="en-US" sz="1800" b="0" kern="100" dirty="0">
                          <a:effectLst/>
                          <a:latin typeface="微软雅黑" panose="020B0503020204020204" pitchFamily="34" charset="-122"/>
                          <a:ea typeface="微软雅黑" panose="020B0503020204020204" pitchFamily="34" charset="-122"/>
                        </a:rPr>
                        <a:t>10</a:t>
                      </a:r>
                      <a:r>
                        <a:rPr lang="zh-CN" sz="1800" b="0" kern="100" dirty="0">
                          <a:effectLst/>
                          <a:latin typeface="微软雅黑" panose="020B0503020204020204" pitchFamily="34" charset="-122"/>
                          <a:ea typeface="微软雅黑" panose="020B0503020204020204" pitchFamily="34" charset="-122"/>
                        </a:rPr>
                        <a:t>为底的自然对数</a:t>
                      </a:r>
                      <a:r>
                        <a:rPr lang="en-US" sz="1800" b="0" kern="100" dirty="0">
                          <a:effectLst/>
                          <a:latin typeface="微软雅黑" panose="020B0503020204020204" pitchFamily="34" charset="-122"/>
                          <a:ea typeface="微软雅黑" panose="020B0503020204020204" pitchFamily="34" charset="-122"/>
                        </a:rPr>
                        <a:t>e</a:t>
                      </a:r>
                      <a:r>
                        <a:rPr lang="zh-CN" sz="1800" b="0" kern="100" dirty="0">
                          <a:effectLst/>
                          <a:latin typeface="微软雅黑" panose="020B0503020204020204" pitchFamily="34" charset="-122"/>
                          <a:ea typeface="微软雅黑" panose="020B0503020204020204" pitchFamily="34" charset="-122"/>
                        </a:rPr>
                        <a:t>的对数</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85562959"/>
                  </a:ext>
                </a:extLst>
              </a:tr>
              <a:tr h="579518">
                <a:tc>
                  <a:txBody>
                    <a:bodyPr/>
                    <a:lstStyle/>
                    <a:p>
                      <a:pPr algn="ctr">
                        <a:spcBef>
                          <a:spcPts val="70"/>
                        </a:spcBef>
                        <a:spcAft>
                          <a:spcPts val="70"/>
                        </a:spcAft>
                      </a:pPr>
                      <a:r>
                        <a:rPr lang="en-US" sz="1800" b="0" kern="100">
                          <a:effectLst/>
                          <a:latin typeface="微软雅黑" panose="020B0503020204020204" pitchFamily="34" charset="-122"/>
                          <a:ea typeface="微软雅黑" panose="020B0503020204020204" pitchFamily="34" charset="-122"/>
                        </a:rPr>
                        <a:t>Math.PI</a:t>
                      </a:r>
                      <a:endParaRPr lang="zh-CN" sz="18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l">
                        <a:spcBef>
                          <a:spcPts val="70"/>
                        </a:spcBef>
                        <a:spcAft>
                          <a:spcPts val="70"/>
                        </a:spcAft>
                      </a:pPr>
                      <a:r>
                        <a:rPr lang="zh-CN" sz="1800" b="0" kern="100" dirty="0">
                          <a:effectLst/>
                          <a:latin typeface="微软雅黑" panose="020B0503020204020204" pitchFamily="34" charset="-122"/>
                          <a:ea typeface="微软雅黑" panose="020B0503020204020204" pitchFamily="34" charset="-122"/>
                        </a:rPr>
                        <a:t>圆周率</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529607619"/>
                  </a:ext>
                </a:extLst>
              </a:tr>
              <a:tr h="579518">
                <a:tc>
                  <a:txBody>
                    <a:bodyPr/>
                    <a:lstStyle/>
                    <a:p>
                      <a:pPr algn="ctr">
                        <a:spcBef>
                          <a:spcPts val="70"/>
                        </a:spcBef>
                        <a:spcAft>
                          <a:spcPts val="70"/>
                        </a:spcAft>
                      </a:pPr>
                      <a:r>
                        <a:rPr lang="en-US" sz="1800" b="0" kern="100">
                          <a:effectLst/>
                          <a:latin typeface="微软雅黑" panose="020B0503020204020204" pitchFamily="34" charset="-122"/>
                          <a:ea typeface="微软雅黑" panose="020B0503020204020204" pitchFamily="34" charset="-122"/>
                        </a:rPr>
                        <a:t>Math.SQRT1_2</a:t>
                      </a:r>
                      <a:endParaRPr lang="zh-CN" sz="18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l">
                        <a:spcBef>
                          <a:spcPts val="70"/>
                        </a:spcBef>
                        <a:spcAft>
                          <a:spcPts val="70"/>
                        </a:spcAft>
                      </a:pPr>
                      <a:r>
                        <a:rPr lang="en-US" sz="1800" b="0" kern="100" dirty="0">
                          <a:effectLst/>
                          <a:latin typeface="微软雅黑" panose="020B0503020204020204" pitchFamily="34" charset="-122"/>
                          <a:ea typeface="微软雅黑" panose="020B0503020204020204" pitchFamily="34" charset="-122"/>
                        </a:rPr>
                        <a:t>1/2</a:t>
                      </a:r>
                      <a:r>
                        <a:rPr lang="zh-CN" sz="1800" b="0" kern="100" dirty="0">
                          <a:effectLst/>
                          <a:latin typeface="微软雅黑" panose="020B0503020204020204" pitchFamily="34" charset="-122"/>
                          <a:ea typeface="微软雅黑" panose="020B0503020204020204" pitchFamily="34" charset="-122"/>
                        </a:rPr>
                        <a:t>的平方根</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146019143"/>
                  </a:ext>
                </a:extLst>
              </a:tr>
              <a:tr h="579518">
                <a:tc>
                  <a:txBody>
                    <a:bodyPr/>
                    <a:lstStyle/>
                    <a:p>
                      <a:pPr algn="ctr">
                        <a:spcBef>
                          <a:spcPts val="70"/>
                        </a:spcBef>
                        <a:spcAft>
                          <a:spcPts val="70"/>
                        </a:spcAft>
                      </a:pPr>
                      <a:r>
                        <a:rPr lang="en-US" sz="1800" b="0" kern="100">
                          <a:effectLst/>
                          <a:latin typeface="微软雅黑" panose="020B0503020204020204" pitchFamily="34" charset="-122"/>
                          <a:ea typeface="微软雅黑" panose="020B0503020204020204" pitchFamily="34" charset="-122"/>
                        </a:rPr>
                        <a:t>Math.SQRT2</a:t>
                      </a:r>
                      <a:endParaRPr lang="zh-CN" sz="1800" b="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algn="l">
                        <a:spcBef>
                          <a:spcPts val="70"/>
                        </a:spcBef>
                        <a:spcAft>
                          <a:spcPts val="70"/>
                        </a:spcAft>
                      </a:pPr>
                      <a:r>
                        <a:rPr lang="en-US" sz="1800" b="0" kern="100" dirty="0">
                          <a:effectLst/>
                          <a:latin typeface="微软雅黑" panose="020B0503020204020204" pitchFamily="34" charset="-122"/>
                          <a:ea typeface="微软雅黑" panose="020B0503020204020204" pitchFamily="34" charset="-122"/>
                        </a:rPr>
                        <a:t>2</a:t>
                      </a:r>
                      <a:r>
                        <a:rPr lang="zh-CN" sz="1800" b="0" kern="100" dirty="0">
                          <a:effectLst/>
                          <a:latin typeface="微软雅黑" panose="020B0503020204020204" pitchFamily="34" charset="-122"/>
                          <a:ea typeface="微软雅黑" panose="020B0503020204020204" pitchFamily="34" charset="-122"/>
                        </a:rPr>
                        <a:t>的平方根</a:t>
                      </a:r>
                      <a:endParaRPr lang="zh-CN" sz="18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81133961"/>
                  </a:ext>
                </a:extLst>
              </a:tr>
            </a:tbl>
          </a:graphicData>
        </a:graphic>
      </p:graphicFrame>
    </p:spTree>
    <p:extLst>
      <p:ext uri="{BB962C8B-B14F-4D97-AF65-F5344CB8AC3E}">
        <p14:creationId xmlns:p14="http://schemas.microsoft.com/office/powerpoint/2010/main" val="2144482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3"/>
          <p:cNvSpPr>
            <a:spLocks noGrp="1"/>
          </p:cNvSpPr>
          <p:nvPr>
            <p:ph type="title"/>
          </p:nvPr>
        </p:nvSpPr>
        <p:spPr/>
        <p:txBody>
          <a:bodyPr/>
          <a:lstStyle/>
          <a:p>
            <a:r>
              <a:rPr lang="en-US" altLang="zh-CN" dirty="0"/>
              <a:t>【</a:t>
            </a:r>
            <a:r>
              <a:rPr lang="zh-CN" altLang="en-US" dirty="0"/>
              <a:t>任务实践</a:t>
            </a:r>
            <a:r>
              <a:rPr lang="en-US" altLang="zh-CN" dirty="0"/>
              <a:t>5-12】</a:t>
            </a:r>
            <a:endParaRPr lang="zh-CN" altLang="en-US" dirty="0"/>
          </a:p>
        </p:txBody>
      </p:sp>
      <p:sp>
        <p:nvSpPr>
          <p:cNvPr id="15" name="内容占位符 4"/>
          <p:cNvSpPr>
            <a:spLocks noGrp="1"/>
          </p:cNvSpPr>
          <p:nvPr>
            <p:ph idx="1"/>
          </p:nvPr>
        </p:nvSpPr>
        <p:spPr/>
        <p:txBody>
          <a:bodyPr>
            <a:normAutofit/>
          </a:bodyPr>
          <a:lstStyle/>
          <a:p>
            <a:r>
              <a:rPr lang="zh-CN" altLang="en-US" dirty="0"/>
              <a:t>计算圆的面积</a:t>
            </a:r>
            <a:r>
              <a:rPr lang="en-US" altLang="zh-CN" dirty="0"/>
              <a:t>——Math</a:t>
            </a:r>
            <a:r>
              <a:rPr lang="zh-CN" altLang="en-US" dirty="0"/>
              <a:t>对象属性</a:t>
            </a:r>
          </a:p>
        </p:txBody>
      </p:sp>
      <p:grpSp>
        <p:nvGrpSpPr>
          <p:cNvPr id="16" name="组合 15"/>
          <p:cNvGrpSpPr/>
          <p:nvPr/>
        </p:nvGrpSpPr>
        <p:grpSpPr>
          <a:xfrm>
            <a:off x="3273594" y="2729198"/>
            <a:ext cx="5629562" cy="2330458"/>
            <a:chOff x="521856" y="3250162"/>
            <a:chExt cx="5629562" cy="3372310"/>
          </a:xfrm>
        </p:grpSpPr>
        <p:sp>
          <p:nvSpPr>
            <p:cNvPr id="17" name="任意多边形 16"/>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18" name="Text Box 44"/>
            <p:cNvSpPr txBox="1">
              <a:spLocks noChangeArrowheads="1"/>
            </p:cNvSpPr>
            <p:nvPr/>
          </p:nvSpPr>
          <p:spPr bwMode="auto">
            <a:xfrm>
              <a:off x="768527" y="4308027"/>
              <a:ext cx="4022435" cy="656179"/>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lnSpc>
                  <a:spcPct val="130000"/>
                </a:lnSpc>
                <a:defRPr/>
              </a:pPr>
              <a:r>
                <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rPr>
                <a:t>输入圆的半径，然后求出圆的面积</a:t>
              </a:r>
            </a:p>
          </p:txBody>
        </p:sp>
        <p:sp>
          <p:nvSpPr>
            <p:cNvPr id="19" name="圆角矩形 18"/>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任务描述</a:t>
              </a:r>
            </a:p>
          </p:txBody>
        </p:sp>
      </p:grpSp>
    </p:spTree>
    <p:extLst>
      <p:ext uri="{BB962C8B-B14F-4D97-AF65-F5344CB8AC3E}">
        <p14:creationId xmlns:p14="http://schemas.microsoft.com/office/powerpoint/2010/main" val="415407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3"/>
          <p:cNvSpPr>
            <a:spLocks noGrp="1"/>
          </p:cNvSpPr>
          <p:nvPr>
            <p:ph type="title"/>
          </p:nvPr>
        </p:nvSpPr>
        <p:spPr/>
        <p:txBody>
          <a:bodyPr/>
          <a:lstStyle/>
          <a:p>
            <a:r>
              <a:rPr lang="en-US" altLang="zh-CN" dirty="0"/>
              <a:t>【</a:t>
            </a:r>
            <a:r>
              <a:rPr lang="zh-CN" altLang="en-US" dirty="0"/>
              <a:t>任务实践</a:t>
            </a:r>
            <a:r>
              <a:rPr lang="en-US" altLang="zh-CN" dirty="0"/>
              <a:t>5-12】</a:t>
            </a:r>
            <a:endParaRPr lang="zh-CN" altLang="en-US" dirty="0"/>
          </a:p>
        </p:txBody>
      </p:sp>
      <p:sp>
        <p:nvSpPr>
          <p:cNvPr id="15" name="内容占位符 4"/>
          <p:cNvSpPr>
            <a:spLocks noGrp="1"/>
          </p:cNvSpPr>
          <p:nvPr>
            <p:ph idx="1"/>
          </p:nvPr>
        </p:nvSpPr>
        <p:spPr/>
        <p:txBody>
          <a:bodyPr>
            <a:normAutofit/>
          </a:bodyPr>
          <a:lstStyle/>
          <a:p>
            <a:r>
              <a:rPr lang="zh-CN" altLang="en-US" dirty="0"/>
              <a:t>计算圆的面积</a:t>
            </a:r>
            <a:r>
              <a:rPr lang="en-US" altLang="zh-CN" dirty="0"/>
              <a:t>——Math</a:t>
            </a:r>
            <a:r>
              <a:rPr lang="zh-CN" altLang="en-US" dirty="0"/>
              <a:t>对象属性</a:t>
            </a:r>
          </a:p>
        </p:txBody>
      </p:sp>
      <p:sp>
        <p:nvSpPr>
          <p:cNvPr id="2" name="矩形 1"/>
          <p:cNvSpPr/>
          <p:nvPr/>
        </p:nvSpPr>
        <p:spPr>
          <a:xfrm>
            <a:off x="676026" y="2092436"/>
            <a:ext cx="10704736" cy="1754326"/>
          </a:xfrm>
          <a:prstGeom prst="rect">
            <a:avLst/>
          </a:prstGeom>
        </p:spPr>
        <p:txBody>
          <a:bodyPr wrap="square">
            <a:spAutoFit/>
          </a:bodyPr>
          <a:lstStyle/>
          <a:p>
            <a:pPr marL="342900" indent="-342900">
              <a:lnSpc>
                <a:spcPct val="150000"/>
              </a:lnSpc>
              <a:buFont typeface="Wingdings" panose="05000000000000000000" pitchFamily="2" charset="2"/>
              <a:buChar char="n"/>
            </a:pPr>
            <a:r>
              <a:rPr lang="zh-CN" altLang="en-US" sz="2400" dirty="0"/>
              <a:t>使用提示对话框来实现通过键盘输入半径</a:t>
            </a:r>
          </a:p>
          <a:p>
            <a:pPr marL="342900" indent="-342900">
              <a:lnSpc>
                <a:spcPct val="150000"/>
              </a:lnSpc>
              <a:buFont typeface="Wingdings" panose="05000000000000000000" pitchFamily="2" charset="2"/>
              <a:buChar char="n"/>
            </a:pPr>
            <a:r>
              <a:rPr lang="zh-CN" altLang="en-US" sz="2400" dirty="0"/>
              <a:t>利用面积公式求圆的面积，使用</a:t>
            </a:r>
            <a:r>
              <a:rPr lang="en-US" altLang="zh-CN" sz="2400" dirty="0"/>
              <a:t>Math</a:t>
            </a:r>
            <a:r>
              <a:rPr lang="zh-CN" altLang="en-US" sz="2400" dirty="0"/>
              <a:t>对象的</a:t>
            </a:r>
            <a:r>
              <a:rPr lang="en-US" altLang="zh-CN" sz="2400" dirty="0"/>
              <a:t>PI</a:t>
            </a:r>
            <a:r>
              <a:rPr lang="zh-CN" altLang="en-US" sz="2400" dirty="0"/>
              <a:t>来得到圆周率，最后通过警示对话框输出结果</a:t>
            </a:r>
          </a:p>
        </p:txBody>
      </p:sp>
      <p:pic>
        <p:nvPicPr>
          <p:cNvPr id="3" name="图片 2"/>
          <p:cNvPicPr>
            <a:picLocks noChangeAspect="1"/>
          </p:cNvPicPr>
          <p:nvPr/>
        </p:nvPicPr>
        <p:blipFill>
          <a:blip r:embed="rId2"/>
          <a:stretch>
            <a:fillRect/>
          </a:stretch>
        </p:blipFill>
        <p:spPr>
          <a:xfrm>
            <a:off x="2428585" y="3926753"/>
            <a:ext cx="7977022" cy="1662416"/>
          </a:xfrm>
          <a:prstGeom prst="rect">
            <a:avLst/>
          </a:prstGeom>
        </p:spPr>
      </p:pic>
      <p:sp>
        <p:nvSpPr>
          <p:cNvPr id="4" name="矩形 3"/>
          <p:cNvSpPr/>
          <p:nvPr/>
        </p:nvSpPr>
        <p:spPr>
          <a:xfrm>
            <a:off x="2485176" y="4328160"/>
            <a:ext cx="7863840" cy="429801"/>
          </a:xfrm>
          <a:prstGeom prst="rect">
            <a:avLst/>
          </a:prstGeom>
          <a:solidFill>
            <a:srgbClr val="FFF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485176" y="4729567"/>
            <a:ext cx="7863840" cy="859602"/>
          </a:xfrm>
          <a:prstGeom prst="rect">
            <a:avLst/>
          </a:prstGeom>
          <a:solidFill>
            <a:srgbClr val="FFF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391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3"/>
          <p:cNvSpPr>
            <a:spLocks noGrp="1"/>
          </p:cNvSpPr>
          <p:nvPr>
            <p:ph type="title"/>
          </p:nvPr>
        </p:nvSpPr>
        <p:spPr/>
        <p:txBody>
          <a:bodyPr/>
          <a:lstStyle/>
          <a:p>
            <a:r>
              <a:rPr lang="en-US" altLang="zh-CN" dirty="0"/>
              <a:t>【</a:t>
            </a:r>
            <a:r>
              <a:rPr lang="zh-CN" altLang="en-US" dirty="0"/>
              <a:t>任务实践</a:t>
            </a:r>
            <a:r>
              <a:rPr lang="en-US" altLang="zh-CN" dirty="0"/>
              <a:t>5-12】</a:t>
            </a:r>
            <a:endParaRPr lang="zh-CN" altLang="en-US" dirty="0"/>
          </a:p>
        </p:txBody>
      </p:sp>
      <p:sp>
        <p:nvSpPr>
          <p:cNvPr id="15" name="内容占位符 4"/>
          <p:cNvSpPr>
            <a:spLocks noGrp="1"/>
          </p:cNvSpPr>
          <p:nvPr>
            <p:ph idx="1"/>
          </p:nvPr>
        </p:nvSpPr>
        <p:spPr/>
        <p:txBody>
          <a:bodyPr>
            <a:normAutofit/>
          </a:bodyPr>
          <a:lstStyle/>
          <a:p>
            <a:r>
              <a:rPr lang="zh-CN" altLang="en-US" dirty="0"/>
              <a:t>计算圆的面积</a:t>
            </a:r>
            <a:r>
              <a:rPr lang="en-US" altLang="zh-CN" dirty="0"/>
              <a:t>——Math</a:t>
            </a:r>
            <a:r>
              <a:rPr lang="zh-CN" altLang="en-US" dirty="0"/>
              <a:t>对象属性</a:t>
            </a:r>
          </a:p>
        </p:txBody>
      </p:sp>
      <p:pic>
        <p:nvPicPr>
          <p:cNvPr id="8" name="图片 7">
            <a:extLst>
              <a:ext uri="{FF2B5EF4-FFF2-40B4-BE49-F238E27FC236}">
                <a16:creationId xmlns:a16="http://schemas.microsoft.com/office/drawing/2014/main" id="{C35F5A74-6946-4F05-B29B-56DF42BD4461}"/>
              </a:ext>
            </a:extLst>
          </p:cNvPr>
          <p:cNvPicPr>
            <a:picLocks noChangeAspect="1"/>
          </p:cNvPicPr>
          <p:nvPr/>
        </p:nvPicPr>
        <p:blipFill>
          <a:blip r:embed="rId2"/>
          <a:stretch>
            <a:fillRect/>
          </a:stretch>
        </p:blipFill>
        <p:spPr>
          <a:xfrm>
            <a:off x="1098372" y="2664142"/>
            <a:ext cx="4079877" cy="2120585"/>
          </a:xfrm>
          <a:prstGeom prst="rect">
            <a:avLst/>
          </a:prstGeom>
        </p:spPr>
      </p:pic>
      <p:pic>
        <p:nvPicPr>
          <p:cNvPr id="9" name="图片 8">
            <a:extLst>
              <a:ext uri="{FF2B5EF4-FFF2-40B4-BE49-F238E27FC236}">
                <a16:creationId xmlns:a16="http://schemas.microsoft.com/office/drawing/2014/main" id="{2DA223F3-312F-475C-B9A8-18E255E183D0}"/>
              </a:ext>
            </a:extLst>
          </p:cNvPr>
          <p:cNvPicPr>
            <a:picLocks noChangeAspect="1"/>
          </p:cNvPicPr>
          <p:nvPr/>
        </p:nvPicPr>
        <p:blipFill>
          <a:blip r:embed="rId3"/>
          <a:stretch>
            <a:fillRect/>
          </a:stretch>
        </p:blipFill>
        <p:spPr>
          <a:xfrm>
            <a:off x="6510092" y="2664142"/>
            <a:ext cx="4079586" cy="2120585"/>
          </a:xfrm>
          <a:prstGeom prst="rect">
            <a:avLst/>
          </a:prstGeom>
        </p:spPr>
      </p:pic>
    </p:spTree>
    <p:extLst>
      <p:ext uri="{BB962C8B-B14F-4D97-AF65-F5344CB8AC3E}">
        <p14:creationId xmlns:p14="http://schemas.microsoft.com/office/powerpoint/2010/main" val="29069767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5.2.5 Math</a:t>
            </a:r>
            <a:r>
              <a:rPr lang="zh-CN" altLang="en-US" dirty="0"/>
              <a:t>对象类 </a:t>
            </a:r>
          </a:p>
        </p:txBody>
      </p:sp>
      <p:pic>
        <p:nvPicPr>
          <p:cNvPr id="7" name="图片 6">
            <a:extLst>
              <a:ext uri="{FF2B5EF4-FFF2-40B4-BE49-F238E27FC236}">
                <a16:creationId xmlns:a16="http://schemas.microsoft.com/office/drawing/2014/main" id="{2714D1F1-E6D5-4046-8DD8-10653298918F}"/>
              </a:ext>
            </a:extLst>
          </p:cNvPr>
          <p:cNvPicPr>
            <a:picLocks noChangeAspect="1"/>
          </p:cNvPicPr>
          <p:nvPr/>
        </p:nvPicPr>
        <p:blipFill>
          <a:blip r:embed="rId2"/>
          <a:stretch>
            <a:fillRect/>
          </a:stretch>
        </p:blipFill>
        <p:spPr>
          <a:xfrm>
            <a:off x="1136650" y="1289050"/>
            <a:ext cx="9452436" cy="4959350"/>
          </a:xfrm>
          <a:prstGeom prst="rect">
            <a:avLst/>
          </a:prstGeom>
        </p:spPr>
      </p:pic>
    </p:spTree>
    <p:extLst>
      <p:ext uri="{BB962C8B-B14F-4D97-AF65-F5344CB8AC3E}">
        <p14:creationId xmlns:p14="http://schemas.microsoft.com/office/powerpoint/2010/main" val="261311939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5-13】</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求圆周率的</a:t>
            </a:r>
            <a:r>
              <a:rPr lang="en-US" altLang="zh-CN"/>
              <a:t>4</a:t>
            </a:r>
            <a:r>
              <a:rPr lang="zh-CN" altLang="en-US"/>
              <a:t>次方</a:t>
            </a:r>
            <a:r>
              <a:rPr lang="en-US" altLang="zh-CN"/>
              <a:t>——Math.round()</a:t>
            </a:r>
            <a:r>
              <a:rPr lang="zh-CN" altLang="en-US"/>
              <a:t>方法 </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9" name="Text Box 44"/>
            <p:cNvSpPr txBox="1">
              <a:spLocks noChangeArrowheads="1"/>
            </p:cNvSpPr>
            <p:nvPr/>
          </p:nvSpPr>
          <p:spPr bwMode="auto">
            <a:xfrm>
              <a:off x="876480" y="4029244"/>
              <a:ext cx="3718949" cy="1814144"/>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对圆周率进行</a:t>
              </a:r>
              <a:r>
                <a:rPr kumimoji="0" lang="en-US" altLang="zh-CN"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4</a:t>
              </a: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次方运算，对结果进行四舍五入取整运算，输出结果。</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任务描述</a:t>
              </a:r>
            </a:p>
          </p:txBody>
        </p:sp>
      </p:grpSp>
      <p:grpSp>
        <p:nvGrpSpPr>
          <p:cNvPr id="11" name="组合 10"/>
          <p:cNvGrpSpPr/>
          <p:nvPr/>
        </p:nvGrpSpPr>
        <p:grpSpPr>
          <a:xfrm>
            <a:off x="6519712" y="2629782"/>
            <a:ext cx="5020472" cy="3724173"/>
            <a:chOff x="6851559" y="2869060"/>
            <a:chExt cx="5020472" cy="4246966"/>
          </a:xfrm>
        </p:grpSpPr>
        <p:grpSp>
          <p:nvGrpSpPr>
            <p:cNvPr id="12" name="组合 11"/>
            <p:cNvGrpSpPr/>
            <p:nvPr/>
          </p:nvGrpSpPr>
          <p:grpSpPr>
            <a:xfrm>
              <a:off x="6851559" y="2869060"/>
              <a:ext cx="5020472" cy="4246966"/>
              <a:chOff x="6851558" y="2370297"/>
              <a:chExt cx="5020472" cy="4246966"/>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p:cNvSpPr txBox="1"/>
              <p:nvPr/>
            </p:nvSpPr>
            <p:spPr>
              <a:xfrm>
                <a:off x="6851558" y="2385082"/>
                <a:ext cx="5020472" cy="5264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p>
            </p:txBody>
          </p:sp>
          <p:sp>
            <p:nvSpPr>
              <p:cNvPr id="16" name="文本框 15"/>
              <p:cNvSpPr txBox="1"/>
              <p:nvPr/>
            </p:nvSpPr>
            <p:spPr>
              <a:xfrm>
                <a:off x="6851560" y="2880111"/>
                <a:ext cx="4897586" cy="3737152"/>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根据任务要求，首先需要得到圆周率，可以使用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Math</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对象的</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PI</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来实现。</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使用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Math</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对象的</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pow()</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求圆周率的</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4</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次方。</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对得到的圆周率的</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4</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次方进行四舍五入取整的运算，可以使用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Math</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对象的</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round()</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方法来实现。</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通过警示对话框输出结果。</a:t>
                </a:r>
              </a:p>
            </p:txBody>
          </p:sp>
        </p:grpSp>
        <p:sp>
          <p:nvSpPr>
            <p:cNvPr id="13" name="矩形 12"/>
            <p:cNvSpPr/>
            <p:nvPr/>
          </p:nvSpPr>
          <p:spPr>
            <a:xfrm>
              <a:off x="6851560" y="2869061"/>
              <a:ext cx="5020471" cy="42469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350125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5-13】</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求圆周率的</a:t>
            </a:r>
            <a:r>
              <a:rPr lang="en-US" altLang="zh-CN"/>
              <a:t>4</a:t>
            </a:r>
            <a:r>
              <a:rPr lang="zh-CN" altLang="en-US"/>
              <a:t>次方</a:t>
            </a:r>
            <a:r>
              <a:rPr lang="en-US" altLang="zh-CN"/>
              <a:t>——Math.round()</a:t>
            </a:r>
            <a:r>
              <a:rPr lang="zh-CN" altLang="en-US"/>
              <a:t>方法 </a:t>
            </a:r>
            <a:endParaRPr lang="zh-CN" altLang="en-US" dirty="0"/>
          </a:p>
        </p:txBody>
      </p:sp>
      <p:pic>
        <p:nvPicPr>
          <p:cNvPr id="3" name="图片 2">
            <a:extLst>
              <a:ext uri="{FF2B5EF4-FFF2-40B4-BE49-F238E27FC236}">
                <a16:creationId xmlns:a16="http://schemas.microsoft.com/office/drawing/2014/main" id="{BF792DD5-6445-4EBC-BB7F-489C769FC489}"/>
              </a:ext>
            </a:extLst>
          </p:cNvPr>
          <p:cNvPicPr>
            <a:picLocks noChangeAspect="1"/>
          </p:cNvPicPr>
          <p:nvPr/>
        </p:nvPicPr>
        <p:blipFill>
          <a:blip r:embed="rId2"/>
          <a:stretch>
            <a:fillRect/>
          </a:stretch>
        </p:blipFill>
        <p:spPr>
          <a:xfrm>
            <a:off x="1674253" y="2499546"/>
            <a:ext cx="8843493" cy="2392363"/>
          </a:xfrm>
          <a:prstGeom prst="rect">
            <a:avLst/>
          </a:prstGeom>
        </p:spPr>
      </p:pic>
    </p:spTree>
    <p:extLst>
      <p:ext uri="{BB962C8B-B14F-4D97-AF65-F5344CB8AC3E}">
        <p14:creationId xmlns:p14="http://schemas.microsoft.com/office/powerpoint/2010/main" val="27125697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5-13】</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求圆周率的</a:t>
            </a:r>
            <a:r>
              <a:rPr lang="en-US" altLang="zh-CN"/>
              <a:t>4</a:t>
            </a:r>
            <a:r>
              <a:rPr lang="zh-CN" altLang="en-US"/>
              <a:t>次方</a:t>
            </a:r>
            <a:r>
              <a:rPr lang="en-US" altLang="zh-CN"/>
              <a:t>——Math.round()</a:t>
            </a:r>
            <a:r>
              <a:rPr lang="zh-CN" altLang="en-US"/>
              <a:t>方法 </a:t>
            </a:r>
            <a:endParaRPr lang="zh-CN" altLang="en-US" dirty="0"/>
          </a:p>
        </p:txBody>
      </p:sp>
      <p:pic>
        <p:nvPicPr>
          <p:cNvPr id="6" name="图片 5">
            <a:extLst>
              <a:ext uri="{FF2B5EF4-FFF2-40B4-BE49-F238E27FC236}">
                <a16:creationId xmlns:a16="http://schemas.microsoft.com/office/drawing/2014/main" id="{B9D08083-0F3F-47DF-A0BA-3724ADB8875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2486342" y="2883788"/>
            <a:ext cx="6714822" cy="2059305"/>
          </a:xfrm>
          <a:prstGeom prst="rect">
            <a:avLst/>
          </a:prstGeom>
          <a:noFill/>
          <a:ln>
            <a:noFill/>
          </a:ln>
        </p:spPr>
      </p:pic>
    </p:spTree>
    <p:extLst>
      <p:ext uri="{BB962C8B-B14F-4D97-AF65-F5344CB8AC3E}">
        <p14:creationId xmlns:p14="http://schemas.microsoft.com/office/powerpoint/2010/main" val="267487682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random()</a:t>
            </a:r>
            <a:r>
              <a:rPr lang="zh-CN" altLang="en-US"/>
              <a:t>方法</a:t>
            </a:r>
            <a:endParaRPr lang="zh-CN" altLang="en-US" dirty="0"/>
          </a:p>
        </p:txBody>
      </p:sp>
      <p:sp>
        <p:nvSpPr>
          <p:cNvPr id="8" name="文本框 7">
            <a:extLst>
              <a:ext uri="{FF2B5EF4-FFF2-40B4-BE49-F238E27FC236}">
                <a16:creationId xmlns:a16="http://schemas.microsoft.com/office/drawing/2014/main" id="{1E45466F-8ACC-4173-B62A-0CBAD36E29C0}"/>
              </a:ext>
            </a:extLst>
          </p:cNvPr>
          <p:cNvSpPr txBox="1"/>
          <p:nvPr/>
        </p:nvSpPr>
        <p:spPr>
          <a:xfrm>
            <a:off x="546100" y="1587634"/>
            <a:ext cx="10579100" cy="830997"/>
          </a:xfrm>
          <a:prstGeom prst="rect">
            <a:avLst/>
          </a:prstGeom>
          <a:noFill/>
        </p:spPr>
        <p:txBody>
          <a:bodyPr wrap="square">
            <a:spAutoFit/>
          </a:bodyPr>
          <a:lstStyle/>
          <a:p>
            <a:r>
              <a:rPr lang="en-US" altLang="zh-CN" sz="2400">
                <a:latin typeface="微软雅黑" panose="020B0503020204020204" pitchFamily="34" charset="-122"/>
                <a:ea typeface="微软雅黑" panose="020B0503020204020204" pitchFamily="34" charset="-122"/>
              </a:rPr>
              <a:t>       Math.random()</a:t>
            </a:r>
            <a:r>
              <a:rPr lang="zh-CN" altLang="en-US" sz="2400">
                <a:latin typeface="微软雅黑" panose="020B0503020204020204" pitchFamily="34" charset="-122"/>
                <a:ea typeface="微软雅黑" panose="020B0503020204020204" pitchFamily="34" charset="-122"/>
              </a:rPr>
              <a:t>方法用于生成随机数，这个随机数是</a:t>
            </a:r>
            <a:r>
              <a:rPr lang="en-US" altLang="zh-CN" sz="2400">
                <a:latin typeface="微软雅黑" panose="020B0503020204020204" pitchFamily="34" charset="-122"/>
                <a:ea typeface="微软雅黑" panose="020B0503020204020204" pitchFamily="34" charset="-122"/>
              </a:rPr>
              <a:t>[0,1)</a:t>
            </a:r>
            <a:r>
              <a:rPr lang="zh-CN" altLang="en-US" sz="2400">
                <a:latin typeface="微软雅黑" panose="020B0503020204020204" pitchFamily="34" charset="-122"/>
                <a:ea typeface="微软雅黑" panose="020B0503020204020204" pitchFamily="34" charset="-122"/>
              </a:rPr>
              <a:t>的小数，通过乘法、加法运算可以实现扩大范围，如图所示。</a:t>
            </a:r>
          </a:p>
        </p:txBody>
      </p:sp>
      <p:pic>
        <p:nvPicPr>
          <p:cNvPr id="9" name="图片 8">
            <a:extLst>
              <a:ext uri="{FF2B5EF4-FFF2-40B4-BE49-F238E27FC236}">
                <a16:creationId xmlns:a16="http://schemas.microsoft.com/office/drawing/2014/main" id="{5C6160EA-14BF-4CE1-9425-CA4C9CF6DF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3995" y="2721827"/>
            <a:ext cx="4443309" cy="2097992"/>
          </a:xfrm>
          <a:prstGeom prst="rect">
            <a:avLst/>
          </a:prstGeom>
          <a:noFill/>
          <a:ln>
            <a:noFill/>
          </a:ln>
        </p:spPr>
      </p:pic>
    </p:spTree>
    <p:extLst>
      <p:ext uri="{BB962C8B-B14F-4D97-AF65-F5344CB8AC3E}">
        <p14:creationId xmlns:p14="http://schemas.microsoft.com/office/powerpoint/2010/main" val="267018958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random()</a:t>
            </a:r>
            <a:r>
              <a:rPr lang="zh-CN" altLang="en-US"/>
              <a:t>方法</a:t>
            </a:r>
            <a:endParaRPr lang="zh-CN" altLang="en-US" dirty="0"/>
          </a:p>
        </p:txBody>
      </p:sp>
      <p:sp>
        <p:nvSpPr>
          <p:cNvPr id="8" name="文本框 7">
            <a:extLst>
              <a:ext uri="{FF2B5EF4-FFF2-40B4-BE49-F238E27FC236}">
                <a16:creationId xmlns:a16="http://schemas.microsoft.com/office/drawing/2014/main" id="{1E45466F-8ACC-4173-B62A-0CBAD36E29C0}"/>
              </a:ext>
            </a:extLst>
          </p:cNvPr>
          <p:cNvSpPr txBox="1"/>
          <p:nvPr/>
        </p:nvSpPr>
        <p:spPr>
          <a:xfrm>
            <a:off x="571500" y="1473334"/>
            <a:ext cx="10579100" cy="4893647"/>
          </a:xfrm>
          <a:prstGeom prst="rect">
            <a:avLst/>
          </a:prstGeom>
          <a:noFill/>
        </p:spPr>
        <p:txBody>
          <a:bodyPr wrap="square">
            <a:spAutoFit/>
          </a:bodyPr>
          <a:lstStyle/>
          <a:p>
            <a:r>
              <a:rPr lang="zh-CN" altLang="en-US" sz="2400">
                <a:latin typeface="微软雅黑" panose="020B0503020204020204" pitchFamily="34" charset="-122"/>
                <a:ea typeface="微软雅黑" panose="020B0503020204020204" pitchFamily="34" charset="-122"/>
              </a:rPr>
              <a:t>       如果小数位数比较多，可以利用</a:t>
            </a:r>
            <a:r>
              <a:rPr lang="en-US" altLang="zh-CN" sz="2400">
                <a:latin typeface="微软雅黑" panose="020B0503020204020204" pitchFamily="34" charset="-122"/>
                <a:ea typeface="微软雅黑" panose="020B0503020204020204" pitchFamily="34" charset="-122"/>
              </a:rPr>
              <a:t>Math</a:t>
            </a:r>
            <a:r>
              <a:rPr lang="zh-CN" altLang="en-US" sz="2400">
                <a:latin typeface="微软雅黑" panose="020B0503020204020204" pitchFamily="34" charset="-122"/>
                <a:ea typeface="微软雅黑" panose="020B0503020204020204" pitchFamily="34" charset="-122"/>
              </a:rPr>
              <a:t>对象的取整函数进行取整。</a:t>
            </a:r>
            <a:r>
              <a:rPr lang="en-US" altLang="zh-CN" sz="2400">
                <a:latin typeface="微软雅黑" panose="020B0503020204020204" pitchFamily="34" charset="-122"/>
                <a:ea typeface="微软雅黑" panose="020B0503020204020204" pitchFamily="34" charset="-122"/>
              </a:rPr>
              <a:t>floor()</a:t>
            </a:r>
            <a:r>
              <a:rPr lang="zh-CN" altLang="en-US" sz="2400">
                <a:latin typeface="微软雅黑" panose="020B0503020204020204" pitchFamily="34" charset="-122"/>
                <a:ea typeface="微软雅黑" panose="020B0503020204020204" pitchFamily="34" charset="-122"/>
              </a:rPr>
              <a:t>函数又称为地板函数，</a:t>
            </a:r>
            <a:r>
              <a:rPr lang="zh-CN" altLang="en-US" sz="2400">
                <a:solidFill>
                  <a:schemeClr val="accent2">
                    <a:lumMod val="75000"/>
                  </a:schemeClr>
                </a:solidFill>
                <a:latin typeface="微软雅黑" panose="020B0503020204020204" pitchFamily="34" charset="-122"/>
                <a:ea typeface="微软雅黑" panose="020B0503020204020204" pitchFamily="34" charset="-122"/>
              </a:rPr>
              <a:t>返回比它自身小的最大整数</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ceil()</a:t>
            </a:r>
            <a:r>
              <a:rPr lang="zh-CN" altLang="en-US" sz="2400">
                <a:latin typeface="微软雅黑" panose="020B0503020204020204" pitchFamily="34" charset="-122"/>
                <a:ea typeface="微软雅黑" panose="020B0503020204020204" pitchFamily="34" charset="-122"/>
              </a:rPr>
              <a:t>函数也称天花板函数，</a:t>
            </a:r>
            <a:r>
              <a:rPr lang="zh-CN" altLang="en-US" sz="2400">
                <a:solidFill>
                  <a:schemeClr val="accent2">
                    <a:lumMod val="75000"/>
                  </a:schemeClr>
                </a:solidFill>
                <a:latin typeface="微软雅黑" panose="020B0503020204020204" pitchFamily="34" charset="-122"/>
                <a:ea typeface="微软雅黑" panose="020B0503020204020204" pitchFamily="34" charset="-122"/>
              </a:rPr>
              <a:t>返回比它自身大的最小整数</a:t>
            </a:r>
            <a:r>
              <a:rPr lang="zh-CN" altLang="en-US" sz="2400">
                <a:latin typeface="微软雅黑" panose="020B0503020204020204" pitchFamily="34" charset="-122"/>
                <a:ea typeface="微软雅黑" panose="020B0503020204020204" pitchFamily="34" charset="-122"/>
              </a:rPr>
              <a:t>，如下所示：</a:t>
            </a:r>
            <a:endParaRPr lang="en-US" altLang="zh-CN"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rPr>
              <a:t>       如果想获取任意范围的随机数，可以</a:t>
            </a:r>
            <a:r>
              <a:rPr lang="zh-CN" altLang="en-US" sz="2400">
                <a:solidFill>
                  <a:schemeClr val="accent2">
                    <a:lumMod val="75000"/>
                  </a:schemeClr>
                </a:solidFill>
                <a:latin typeface="微软雅黑" panose="020B0503020204020204" pitchFamily="34" charset="-122"/>
                <a:ea typeface="微软雅黑" panose="020B0503020204020204" pitchFamily="34" charset="-122"/>
              </a:rPr>
              <a:t>结合取整函数和随机函数，</a:t>
            </a:r>
            <a:r>
              <a:rPr lang="zh-CN" altLang="en-US" sz="2400">
                <a:latin typeface="微软雅黑" panose="020B0503020204020204" pitchFamily="34" charset="-122"/>
                <a:ea typeface="微软雅黑" panose="020B0503020204020204" pitchFamily="34" charset="-122"/>
              </a:rPr>
              <a:t>具体实现如下所示：</a:t>
            </a:r>
            <a:endParaRPr lang="en-US" altLang="zh-CN"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a:p>
            <a:endParaRPr lang="en-US" altLang="zh-CN" sz="2400">
              <a:latin typeface="微软雅黑" panose="020B0503020204020204" pitchFamily="34" charset="-122"/>
              <a:ea typeface="微软雅黑" panose="020B0503020204020204" pitchFamily="34" charset="-122"/>
            </a:endParaRPr>
          </a:p>
          <a:p>
            <a:endParaRPr lang="zh-CN" altLang="en-US" sz="2400">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a16="http://schemas.microsoft.com/office/drawing/2014/main" id="{0FF0EF74-C13B-490D-A082-9B70351B6971}"/>
              </a:ext>
            </a:extLst>
          </p:cNvPr>
          <p:cNvGrpSpPr/>
          <p:nvPr/>
        </p:nvGrpSpPr>
        <p:grpSpPr>
          <a:xfrm>
            <a:off x="2372747" y="2749350"/>
            <a:ext cx="6548304" cy="1081864"/>
            <a:chOff x="-3679521" y="3101048"/>
            <a:chExt cx="6548304" cy="1081864"/>
          </a:xfrm>
        </p:grpSpPr>
        <p:sp>
          <p:nvSpPr>
            <p:cNvPr id="6" name="矩形 5">
              <a:extLst>
                <a:ext uri="{FF2B5EF4-FFF2-40B4-BE49-F238E27FC236}">
                  <a16:creationId xmlns:a16="http://schemas.microsoft.com/office/drawing/2014/main" id="{99DDED46-EAD1-43DC-B1E7-D7B4CAE1BA4C}"/>
                </a:ext>
              </a:extLst>
            </p:cNvPr>
            <p:cNvSpPr/>
            <p:nvPr/>
          </p:nvSpPr>
          <p:spPr>
            <a:xfrm>
              <a:off x="-3624105" y="3170327"/>
              <a:ext cx="6487237" cy="1012585"/>
            </a:xfrm>
            <a:prstGeom prst="rect">
              <a:avLst/>
            </a:prstGeom>
            <a:solidFill>
              <a:schemeClr val="bg1">
                <a:lumMod val="95000"/>
              </a:schemeClr>
            </a:solidFill>
          </p:spPr>
          <p:txBody>
            <a:bodyPr wrap="square">
              <a:spAutoFit/>
            </a:bodyPr>
            <a:lstStyle/>
            <a:p>
              <a:pPr lvl="0" indent="226695">
                <a:lnSpc>
                  <a:spcPct val="150000"/>
                </a:lnSpc>
                <a:spcBef>
                  <a:spcPts val="240"/>
                </a:spcBef>
                <a:spcAft>
                  <a:spcPts val="240"/>
                </a:spcAft>
              </a:pPr>
              <a:r>
                <a:rPr lang="en-US" altLang="zh-CN" sz="2000">
                  <a:solidFill>
                    <a:srgbClr val="000000"/>
                  </a:solidFill>
                  <a:latin typeface="微软雅黑" panose="020B0503020204020204" pitchFamily="34" charset="-122"/>
                  <a:ea typeface="微软雅黑" panose="020B0503020204020204" pitchFamily="34" charset="-122"/>
                  <a:cs typeface="Arial" panose="020B0604020202020204" pitchFamily="34" charset="0"/>
                </a:rPr>
                <a:t>console.log(Math.floor(5.6));//</a:t>
              </a:r>
              <a:r>
                <a:rPr lang="zh-CN" altLang="en-US" sz="2000">
                  <a:solidFill>
                    <a:srgbClr val="000000"/>
                  </a:solidFill>
                  <a:latin typeface="微软雅黑" panose="020B0503020204020204" pitchFamily="34" charset="-122"/>
                  <a:ea typeface="微软雅黑" panose="020B0503020204020204" pitchFamily="34" charset="-122"/>
                  <a:cs typeface="Arial" panose="020B0604020202020204" pitchFamily="34" charset="0"/>
                </a:rPr>
                <a:t>地板函数 显示</a:t>
              </a:r>
              <a:r>
                <a:rPr lang="en-US" altLang="zh-CN" sz="2000">
                  <a:solidFill>
                    <a:srgbClr val="000000"/>
                  </a:solidFill>
                  <a:latin typeface="微软雅黑" panose="020B0503020204020204" pitchFamily="34" charset="-122"/>
                  <a:ea typeface="微软雅黑" panose="020B0503020204020204" pitchFamily="34" charset="-122"/>
                  <a:cs typeface="Arial" panose="020B0604020202020204" pitchFamily="34" charset="0"/>
                </a:rPr>
                <a:t>5</a:t>
              </a:r>
            </a:p>
            <a:p>
              <a:pPr lvl="0" indent="226695">
                <a:lnSpc>
                  <a:spcPct val="150000"/>
                </a:lnSpc>
                <a:spcBef>
                  <a:spcPts val="240"/>
                </a:spcBef>
                <a:spcAft>
                  <a:spcPts val="240"/>
                </a:spcAft>
              </a:pPr>
              <a:r>
                <a:rPr lang="en-US" altLang="zh-CN" sz="2000">
                  <a:solidFill>
                    <a:srgbClr val="000000"/>
                  </a:solidFill>
                  <a:latin typeface="微软雅黑" panose="020B0503020204020204" pitchFamily="34" charset="-122"/>
                  <a:ea typeface="微软雅黑" panose="020B0503020204020204" pitchFamily="34" charset="-122"/>
                  <a:cs typeface="Arial" panose="020B0604020202020204" pitchFamily="34" charset="0"/>
                </a:rPr>
                <a:t>console.log(Math.ceil(5.6));//</a:t>
              </a:r>
              <a:r>
                <a:rPr lang="zh-CN" altLang="en-US" sz="2000">
                  <a:solidFill>
                    <a:srgbClr val="000000"/>
                  </a:solidFill>
                  <a:latin typeface="微软雅黑" panose="020B0503020204020204" pitchFamily="34" charset="-122"/>
                  <a:ea typeface="微软雅黑" panose="020B0503020204020204" pitchFamily="34" charset="-122"/>
                  <a:cs typeface="Arial" panose="020B0604020202020204" pitchFamily="34" charset="0"/>
                </a:rPr>
                <a:t>天花板函数 显示</a:t>
              </a:r>
              <a:r>
                <a:rPr lang="en-US" altLang="zh-CN" sz="2000">
                  <a:solidFill>
                    <a:srgbClr val="000000"/>
                  </a:solidFill>
                  <a:latin typeface="微软雅黑" panose="020B0503020204020204" pitchFamily="34" charset="-122"/>
                  <a:ea typeface="微软雅黑" panose="020B0503020204020204" pitchFamily="34" charset="-122"/>
                  <a:cs typeface="Arial" panose="020B0604020202020204" pitchFamily="34" charset="0"/>
                </a:rPr>
                <a:t>6</a:t>
              </a:r>
            </a:p>
          </p:txBody>
        </p:sp>
        <p:sp>
          <p:nvSpPr>
            <p:cNvPr id="7" name="L 形 6">
              <a:extLst>
                <a:ext uri="{FF2B5EF4-FFF2-40B4-BE49-F238E27FC236}">
                  <a16:creationId xmlns:a16="http://schemas.microsoft.com/office/drawing/2014/main" id="{528634EE-059C-4299-BCA3-99EC013705D9}"/>
                </a:ext>
              </a:extLst>
            </p:cNvPr>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cs typeface="+mn-cs"/>
              </a:endParaRPr>
            </a:p>
          </p:txBody>
        </p:sp>
        <p:sp>
          <p:nvSpPr>
            <p:cNvPr id="10" name="L 形 9">
              <a:extLst>
                <a:ext uri="{FF2B5EF4-FFF2-40B4-BE49-F238E27FC236}">
                  <a16:creationId xmlns:a16="http://schemas.microsoft.com/office/drawing/2014/main" id="{D662847E-B79D-4018-AF7A-ADEF4F9AFE67}"/>
                </a:ext>
              </a:extLst>
            </p:cNvPr>
            <p:cNvSpPr/>
            <p:nvPr/>
          </p:nvSpPr>
          <p:spPr>
            <a:xfrm rot="16200000">
              <a:off x="2487356" y="3801485"/>
              <a:ext cx="417233" cy="345620"/>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cs typeface="+mn-cs"/>
              </a:endParaRPr>
            </a:p>
          </p:txBody>
        </p:sp>
      </p:grpSp>
      <p:grpSp>
        <p:nvGrpSpPr>
          <p:cNvPr id="11" name="组合 10">
            <a:extLst>
              <a:ext uri="{FF2B5EF4-FFF2-40B4-BE49-F238E27FC236}">
                <a16:creationId xmlns:a16="http://schemas.microsoft.com/office/drawing/2014/main" id="{C518E856-3715-475E-A389-B9B8EB2B933E}"/>
              </a:ext>
            </a:extLst>
          </p:cNvPr>
          <p:cNvGrpSpPr/>
          <p:nvPr/>
        </p:nvGrpSpPr>
        <p:grpSpPr>
          <a:xfrm>
            <a:off x="2428162" y="4843734"/>
            <a:ext cx="7642491" cy="1543529"/>
            <a:chOff x="-3679521" y="3101048"/>
            <a:chExt cx="6569755" cy="1543529"/>
          </a:xfrm>
        </p:grpSpPr>
        <p:sp>
          <p:nvSpPr>
            <p:cNvPr id="12" name="矩形 11">
              <a:extLst>
                <a:ext uri="{FF2B5EF4-FFF2-40B4-BE49-F238E27FC236}">
                  <a16:creationId xmlns:a16="http://schemas.microsoft.com/office/drawing/2014/main" id="{6EE1DC94-EA1F-45D8-80AA-8AEF567F69BF}"/>
                </a:ext>
              </a:extLst>
            </p:cNvPr>
            <p:cNvSpPr/>
            <p:nvPr/>
          </p:nvSpPr>
          <p:spPr>
            <a:xfrm>
              <a:off x="-3624105" y="3170327"/>
              <a:ext cx="6487237" cy="1474250"/>
            </a:xfrm>
            <a:prstGeom prst="rect">
              <a:avLst/>
            </a:prstGeom>
            <a:solidFill>
              <a:schemeClr val="bg1">
                <a:lumMod val="95000"/>
              </a:schemeClr>
            </a:solidFill>
          </p:spPr>
          <p:txBody>
            <a:bodyPr wrap="square">
              <a:spAutoFit/>
            </a:bodyPr>
            <a:lstStyle/>
            <a:p>
              <a:pPr lvl="0" indent="226695">
                <a:lnSpc>
                  <a:spcPct val="150000"/>
                </a:lnSpc>
                <a:spcBef>
                  <a:spcPts val="240"/>
                </a:spcBef>
                <a:spcAft>
                  <a:spcPts val="240"/>
                </a:spcAft>
              </a:pPr>
              <a:r>
                <a:rPr lang="en-US" altLang="zh-CN" sz="2000">
                  <a:solidFill>
                    <a:srgbClr val="000000"/>
                  </a:solidFill>
                  <a:latin typeface="微软雅黑" panose="020B0503020204020204" pitchFamily="34" charset="-122"/>
                  <a:ea typeface="微软雅黑" panose="020B0503020204020204" pitchFamily="34" charset="-122"/>
                  <a:cs typeface="Arial" panose="020B0604020202020204" pitchFamily="34" charset="0"/>
                </a:rPr>
                <a:t>function getRand(a, b) {</a:t>
              </a:r>
            </a:p>
            <a:p>
              <a:pPr lvl="0" indent="226695">
                <a:lnSpc>
                  <a:spcPct val="150000"/>
                </a:lnSpc>
                <a:spcBef>
                  <a:spcPts val="240"/>
                </a:spcBef>
                <a:spcAft>
                  <a:spcPts val="240"/>
                </a:spcAft>
              </a:pPr>
              <a:r>
                <a:rPr lang="en-US" altLang="zh-CN" sz="2000">
                  <a:solidFill>
                    <a:srgbClr val="000000"/>
                  </a:solidFill>
                  <a:latin typeface="微软雅黑" panose="020B0503020204020204" pitchFamily="34" charset="-122"/>
                  <a:ea typeface="微软雅黑" panose="020B0503020204020204" pitchFamily="34" charset="-122"/>
                  <a:cs typeface="Arial" panose="020B0604020202020204" pitchFamily="34" charset="0"/>
                </a:rPr>
                <a:t>       return Math.floor(Math.random() * (b - a + 1) + a);   }</a:t>
              </a:r>
            </a:p>
          </p:txBody>
        </p:sp>
        <p:sp>
          <p:nvSpPr>
            <p:cNvPr id="13" name="L 形 12">
              <a:extLst>
                <a:ext uri="{FF2B5EF4-FFF2-40B4-BE49-F238E27FC236}">
                  <a16:creationId xmlns:a16="http://schemas.microsoft.com/office/drawing/2014/main" id="{B73F4AD6-B660-4455-AD32-6DA0E740E6FD}"/>
                </a:ext>
              </a:extLst>
            </p:cNvPr>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cs typeface="+mn-cs"/>
              </a:endParaRPr>
            </a:p>
          </p:txBody>
        </p:sp>
        <p:sp>
          <p:nvSpPr>
            <p:cNvPr id="14" name="L 形 13">
              <a:extLst>
                <a:ext uri="{FF2B5EF4-FFF2-40B4-BE49-F238E27FC236}">
                  <a16:creationId xmlns:a16="http://schemas.microsoft.com/office/drawing/2014/main" id="{6DEB4B0E-80E8-430E-9B9B-CE87F8774D81}"/>
                </a:ext>
              </a:extLst>
            </p:cNvPr>
            <p:cNvSpPr/>
            <p:nvPr/>
          </p:nvSpPr>
          <p:spPr>
            <a:xfrm rot="16200000">
              <a:off x="2508807" y="4263150"/>
              <a:ext cx="417233" cy="345620"/>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cs typeface="+mn-cs"/>
              </a:endParaRPr>
            </a:p>
          </p:txBody>
        </p:sp>
      </p:grpSp>
    </p:spTree>
    <p:extLst>
      <p:ext uri="{BB962C8B-B14F-4D97-AF65-F5344CB8AC3E}">
        <p14:creationId xmlns:p14="http://schemas.microsoft.com/office/powerpoint/2010/main" val="2022433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747241" y="4051495"/>
            <a:ext cx="10805108" cy="2259152"/>
          </a:xfrm>
        </p:spPr>
        <p:txBody>
          <a:bodyPr/>
          <a:lstStyle/>
          <a:p>
            <a:r>
              <a:rPr lang="zh-CN" altLang="en-US" dirty="0"/>
              <a:t>       对于面向过程我们关注的是过程，我们是执行者；对于面向对象我们关注的是对象，我们是指挥官。</a:t>
            </a:r>
          </a:p>
        </p:txBody>
      </p:sp>
      <p:sp>
        <p:nvSpPr>
          <p:cNvPr id="4" name="标题 3"/>
          <p:cNvSpPr>
            <a:spLocks noGrp="1"/>
          </p:cNvSpPr>
          <p:nvPr>
            <p:ph type="title"/>
          </p:nvPr>
        </p:nvSpPr>
        <p:spPr/>
        <p:txBody>
          <a:bodyPr/>
          <a:lstStyle/>
          <a:p>
            <a:r>
              <a:rPr lang="zh-CN" altLang="en-US" dirty="0"/>
              <a:t>面向对象和面向过程</a:t>
            </a:r>
          </a:p>
        </p:txBody>
      </p:sp>
      <p:pic>
        <p:nvPicPr>
          <p:cNvPr id="6" name="图片 5" descr="F:\刘继强\汉魂\21-1275改错排版-\21-1275 图\5-2.t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7860" y="1530790"/>
            <a:ext cx="5768682" cy="2126810"/>
          </a:xfrm>
          <a:prstGeom prst="rect">
            <a:avLst/>
          </a:prstGeom>
          <a:noFill/>
          <a:ln>
            <a:noFill/>
          </a:ln>
        </p:spPr>
      </p:pic>
    </p:spTree>
    <p:extLst>
      <p:ext uri="{BB962C8B-B14F-4D97-AF65-F5344CB8AC3E}">
        <p14:creationId xmlns:p14="http://schemas.microsoft.com/office/powerpoint/2010/main" val="34004903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5-14】</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模拟抽奖过程</a:t>
            </a:r>
            <a:r>
              <a:rPr lang="en-US" altLang="zh-CN"/>
              <a:t>——Math.random()</a:t>
            </a:r>
            <a:r>
              <a:rPr lang="zh-CN" altLang="en-US"/>
              <a:t>方法</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9" name="Text Box 44"/>
            <p:cNvSpPr txBox="1">
              <a:spLocks noChangeArrowheads="1"/>
            </p:cNvSpPr>
            <p:nvPr/>
          </p:nvSpPr>
          <p:spPr bwMode="auto">
            <a:xfrm>
              <a:off x="876480" y="4029244"/>
              <a:ext cx="3718949" cy="656179"/>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使用随机函数来模拟抽奖过程。</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任务描述</a:t>
              </a:r>
            </a:p>
          </p:txBody>
        </p:sp>
      </p:grpSp>
      <p:sp>
        <p:nvSpPr>
          <p:cNvPr id="14" name="矩形 13"/>
          <p:cNvSpPr/>
          <p:nvPr/>
        </p:nvSpPr>
        <p:spPr>
          <a:xfrm>
            <a:off x="6355065" y="2319505"/>
            <a:ext cx="5289256" cy="383051"/>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p:cNvSpPr txBox="1"/>
          <p:nvPr/>
        </p:nvSpPr>
        <p:spPr>
          <a:xfrm>
            <a:off x="6355064" y="2330614"/>
            <a:ext cx="5629562" cy="39556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p>
        </p:txBody>
      </p:sp>
      <p:sp>
        <p:nvSpPr>
          <p:cNvPr id="16" name="文本框 15"/>
          <p:cNvSpPr txBox="1"/>
          <p:nvPr/>
        </p:nvSpPr>
        <p:spPr>
          <a:xfrm>
            <a:off x="6355066" y="2702557"/>
            <a:ext cx="5491767" cy="3994635"/>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latin typeface="等线" panose="020F0502020204030204"/>
                <a:ea typeface="等线" panose="02010600030101010101" pitchFamily="2" charset="-122"/>
                <a:cs typeface="+mn-cs"/>
              </a:rPr>
              <a:t>根据任务要求，我们假定抽取到某数字来代表获奖，抽取到每一个数字的概率是一致的，我们假设抽到</a:t>
            </a:r>
            <a:r>
              <a:rPr kumimoji="0" lang="en-US" altLang="zh-CN" sz="2000" b="0" i="0" u="none" strike="noStrike" kern="1200" cap="none" spc="0" normalizeH="0" baseline="0" noProof="0" dirty="0">
                <a:ln>
                  <a:noFill/>
                </a:ln>
                <a:solidFill>
                  <a:prstClr val="black">
                    <a:lumMod val="65000"/>
                    <a:lumOff val="35000"/>
                  </a:prstClr>
                </a:solidFill>
                <a:effectLst/>
                <a:uLnTx/>
                <a:uFillTx/>
                <a:latin typeface="等线" panose="020F0502020204030204"/>
                <a:ea typeface="等线" panose="02010600030101010101" pitchFamily="2" charset="-122"/>
                <a:cs typeface="+mn-cs"/>
              </a:rPr>
              <a:t>1</a:t>
            </a:r>
            <a:r>
              <a:rPr kumimoji="0" lang="zh-CN" altLang="en-US" sz="2000" b="0" i="0" u="none" strike="noStrike" kern="1200" cap="none" spc="0" normalizeH="0" baseline="0" noProof="0" dirty="0">
                <a:ln>
                  <a:noFill/>
                </a:ln>
                <a:solidFill>
                  <a:prstClr val="black">
                    <a:lumMod val="65000"/>
                    <a:lumOff val="35000"/>
                  </a:prstClr>
                </a:solidFill>
                <a:effectLst/>
                <a:uLnTx/>
                <a:uFillTx/>
                <a:latin typeface="等线" panose="020F0502020204030204"/>
                <a:ea typeface="等线" panose="02010600030101010101" pitchFamily="2" charset="-122"/>
                <a:cs typeface="+mn-cs"/>
              </a:rPr>
              <a:t>表示获得</a:t>
            </a:r>
            <a:r>
              <a:rPr kumimoji="0" lang="en-US" altLang="zh-CN" sz="2000" b="0" i="0" u="none" strike="noStrike" kern="1200" cap="none" spc="0" normalizeH="0" baseline="0" noProof="0" dirty="0">
                <a:ln>
                  <a:noFill/>
                </a:ln>
                <a:solidFill>
                  <a:prstClr val="black">
                    <a:lumMod val="65000"/>
                    <a:lumOff val="35000"/>
                  </a:prstClr>
                </a:solidFill>
                <a:effectLst/>
                <a:uLnTx/>
                <a:uFillTx/>
                <a:latin typeface="等线" panose="020F0502020204030204"/>
                <a:ea typeface="等线" panose="02010600030101010101" pitchFamily="2" charset="-122"/>
                <a:cs typeface="+mn-cs"/>
              </a:rPr>
              <a:t>1</a:t>
            </a:r>
            <a:r>
              <a:rPr kumimoji="0" lang="zh-CN" altLang="en-US" sz="2000" b="0" i="0" u="none" strike="noStrike" kern="1200" cap="none" spc="0" normalizeH="0" baseline="0" noProof="0" dirty="0">
                <a:ln>
                  <a:noFill/>
                </a:ln>
                <a:solidFill>
                  <a:prstClr val="black">
                    <a:lumMod val="65000"/>
                    <a:lumOff val="35000"/>
                  </a:prstClr>
                </a:solidFill>
                <a:effectLst/>
                <a:uLnTx/>
                <a:uFillTx/>
                <a:latin typeface="等线" panose="020F0502020204030204"/>
                <a:ea typeface="等线" panose="02010600030101010101" pitchFamily="2" charset="-122"/>
                <a:cs typeface="+mn-cs"/>
              </a:rPr>
              <a:t>等奖，抽到</a:t>
            </a:r>
            <a:r>
              <a:rPr kumimoji="0" lang="en-US" altLang="zh-CN" sz="2000" b="0" i="0" u="none" strike="noStrike" kern="1200" cap="none" spc="0" normalizeH="0" baseline="0" noProof="0" dirty="0">
                <a:ln>
                  <a:noFill/>
                </a:ln>
                <a:solidFill>
                  <a:prstClr val="black">
                    <a:lumMod val="65000"/>
                    <a:lumOff val="35000"/>
                  </a:prstClr>
                </a:solidFill>
                <a:effectLst/>
                <a:uLnTx/>
                <a:uFillTx/>
                <a:latin typeface="等线" panose="020F0502020204030204"/>
                <a:ea typeface="等线" panose="02010600030101010101" pitchFamily="2" charset="-122"/>
                <a:cs typeface="+mn-cs"/>
              </a:rPr>
              <a:t>2</a:t>
            </a:r>
            <a:r>
              <a:rPr kumimoji="0" lang="zh-CN" altLang="en-US" sz="2000" b="0" i="0" u="none" strike="noStrike" kern="1200" cap="none" spc="0" normalizeH="0" baseline="0" noProof="0" dirty="0">
                <a:ln>
                  <a:noFill/>
                </a:ln>
                <a:solidFill>
                  <a:prstClr val="black">
                    <a:lumMod val="65000"/>
                    <a:lumOff val="35000"/>
                  </a:prstClr>
                </a:solidFill>
                <a:effectLst/>
                <a:uLnTx/>
                <a:uFillTx/>
                <a:latin typeface="等线" panose="020F0502020204030204"/>
                <a:ea typeface="等线" panose="02010600030101010101" pitchFamily="2" charset="-122"/>
                <a:cs typeface="+mn-cs"/>
              </a:rPr>
              <a:t>和</a:t>
            </a:r>
            <a:r>
              <a:rPr kumimoji="0" lang="en-US" altLang="zh-CN" sz="2000" b="0" i="0" u="none" strike="noStrike" kern="1200" cap="none" spc="0" normalizeH="0" baseline="0" noProof="0" dirty="0">
                <a:ln>
                  <a:noFill/>
                </a:ln>
                <a:solidFill>
                  <a:prstClr val="black">
                    <a:lumMod val="65000"/>
                    <a:lumOff val="35000"/>
                  </a:prstClr>
                </a:solidFill>
                <a:effectLst/>
                <a:uLnTx/>
                <a:uFillTx/>
                <a:latin typeface="等线" panose="020F0502020204030204"/>
                <a:ea typeface="等线" panose="02010600030101010101" pitchFamily="2" charset="-122"/>
                <a:cs typeface="+mn-cs"/>
              </a:rPr>
              <a:t>3</a:t>
            </a:r>
            <a:r>
              <a:rPr kumimoji="0" lang="zh-CN" altLang="en-US" sz="2000" b="0" i="0" u="none" strike="noStrike" kern="1200" cap="none" spc="0" normalizeH="0" baseline="0" noProof="0" dirty="0">
                <a:ln>
                  <a:noFill/>
                </a:ln>
                <a:solidFill>
                  <a:prstClr val="black">
                    <a:lumMod val="65000"/>
                    <a:lumOff val="35000"/>
                  </a:prstClr>
                </a:solidFill>
                <a:effectLst/>
                <a:uLnTx/>
                <a:uFillTx/>
                <a:latin typeface="等线" panose="020F0502020204030204"/>
                <a:ea typeface="等线" panose="02010600030101010101" pitchFamily="2" charset="-122"/>
                <a:cs typeface="+mn-cs"/>
              </a:rPr>
              <a:t>表示获得</a:t>
            </a:r>
            <a:r>
              <a:rPr kumimoji="0" lang="en-US" altLang="zh-CN" sz="2000" b="0" i="0" u="none" strike="noStrike" kern="1200" cap="none" spc="0" normalizeH="0" baseline="0" noProof="0" dirty="0">
                <a:ln>
                  <a:noFill/>
                </a:ln>
                <a:solidFill>
                  <a:prstClr val="black">
                    <a:lumMod val="65000"/>
                    <a:lumOff val="35000"/>
                  </a:prstClr>
                </a:solidFill>
                <a:effectLst/>
                <a:uLnTx/>
                <a:uFillTx/>
                <a:latin typeface="等线" panose="020F0502020204030204"/>
                <a:ea typeface="等线" panose="02010600030101010101" pitchFamily="2" charset="-122"/>
                <a:cs typeface="+mn-cs"/>
              </a:rPr>
              <a:t>2</a:t>
            </a:r>
            <a:r>
              <a:rPr kumimoji="0" lang="zh-CN" altLang="en-US" sz="2000" b="0" i="0" u="none" strike="noStrike" kern="1200" cap="none" spc="0" normalizeH="0" baseline="0" noProof="0" dirty="0">
                <a:ln>
                  <a:noFill/>
                </a:ln>
                <a:solidFill>
                  <a:prstClr val="black">
                    <a:lumMod val="65000"/>
                    <a:lumOff val="35000"/>
                  </a:prstClr>
                </a:solidFill>
                <a:effectLst/>
                <a:uLnTx/>
                <a:uFillTx/>
                <a:latin typeface="等线" panose="020F0502020204030204"/>
                <a:ea typeface="等线" panose="02010600030101010101" pitchFamily="2" charset="-122"/>
                <a:cs typeface="+mn-cs"/>
              </a:rPr>
              <a:t>等奖，抽取到</a:t>
            </a:r>
            <a:r>
              <a:rPr kumimoji="0" lang="en-US" altLang="zh-CN" sz="2000" b="0" i="0" u="none" strike="noStrike" kern="1200" cap="none" spc="0" normalizeH="0" baseline="0" noProof="0" dirty="0">
                <a:ln>
                  <a:noFill/>
                </a:ln>
                <a:solidFill>
                  <a:prstClr val="black">
                    <a:lumMod val="65000"/>
                    <a:lumOff val="35000"/>
                  </a:prstClr>
                </a:solidFill>
                <a:effectLst/>
                <a:uLnTx/>
                <a:uFillTx/>
                <a:latin typeface="等线" panose="020F0502020204030204"/>
                <a:ea typeface="等线" panose="02010600030101010101" pitchFamily="2" charset="-122"/>
                <a:cs typeface="+mn-cs"/>
              </a:rPr>
              <a:t>4</a:t>
            </a:r>
            <a:r>
              <a:rPr kumimoji="0" lang="zh-CN" altLang="en-US" sz="2000" b="0" i="0" u="none" strike="noStrike" kern="1200" cap="none" spc="0" normalizeH="0" baseline="0" noProof="0" dirty="0">
                <a:ln>
                  <a:noFill/>
                </a:ln>
                <a:solidFill>
                  <a:prstClr val="black">
                    <a:lumMod val="65000"/>
                    <a:lumOff val="35000"/>
                  </a:prstClr>
                </a:solidFill>
                <a:effectLst/>
                <a:uLnTx/>
                <a:uFillTx/>
                <a:latin typeface="等线" panose="020F0502020204030204"/>
                <a:ea typeface="等线" panose="02010600030101010101" pitchFamily="2" charset="-122"/>
                <a:cs typeface="+mn-cs"/>
              </a:rPr>
              <a:t>～</a:t>
            </a:r>
            <a:r>
              <a:rPr kumimoji="0" lang="en-US" altLang="zh-CN" sz="2000" b="0" i="0" u="none" strike="noStrike" kern="1200" cap="none" spc="0" normalizeH="0" baseline="0" noProof="0" dirty="0">
                <a:ln>
                  <a:noFill/>
                </a:ln>
                <a:solidFill>
                  <a:prstClr val="black">
                    <a:lumMod val="65000"/>
                    <a:lumOff val="35000"/>
                  </a:prstClr>
                </a:solidFill>
                <a:effectLst/>
                <a:uLnTx/>
                <a:uFillTx/>
                <a:latin typeface="等线" panose="020F0502020204030204"/>
                <a:ea typeface="等线" panose="02010600030101010101" pitchFamily="2" charset="-122"/>
                <a:cs typeface="+mn-cs"/>
              </a:rPr>
              <a:t>7</a:t>
            </a:r>
            <a:r>
              <a:rPr kumimoji="0" lang="zh-CN" altLang="en-US" sz="2000" b="0" i="0" u="none" strike="noStrike" kern="1200" cap="none" spc="0" normalizeH="0" baseline="0" noProof="0" dirty="0">
                <a:ln>
                  <a:noFill/>
                </a:ln>
                <a:solidFill>
                  <a:prstClr val="black">
                    <a:lumMod val="65000"/>
                    <a:lumOff val="35000"/>
                  </a:prstClr>
                </a:solidFill>
                <a:effectLst/>
                <a:uLnTx/>
                <a:uFillTx/>
                <a:latin typeface="等线" panose="020F0502020204030204"/>
                <a:ea typeface="等线" panose="02010600030101010101" pitchFamily="2" charset="-122"/>
                <a:cs typeface="+mn-cs"/>
              </a:rPr>
              <a:t>表示获得</a:t>
            </a:r>
            <a:r>
              <a:rPr kumimoji="0" lang="en-US" altLang="zh-CN" sz="2000" b="0" i="0" u="none" strike="noStrike" kern="1200" cap="none" spc="0" normalizeH="0" baseline="0" noProof="0" dirty="0">
                <a:ln>
                  <a:noFill/>
                </a:ln>
                <a:solidFill>
                  <a:prstClr val="black">
                    <a:lumMod val="65000"/>
                    <a:lumOff val="35000"/>
                  </a:prstClr>
                </a:solidFill>
                <a:effectLst/>
                <a:uLnTx/>
                <a:uFillTx/>
                <a:latin typeface="等线" panose="020F0502020204030204"/>
                <a:ea typeface="等线" panose="02010600030101010101" pitchFamily="2" charset="-122"/>
                <a:cs typeface="+mn-cs"/>
              </a:rPr>
              <a:t>3</a:t>
            </a:r>
            <a:r>
              <a:rPr kumimoji="0" lang="zh-CN" altLang="en-US" sz="2000" b="0" i="0" u="none" strike="noStrike" kern="1200" cap="none" spc="0" normalizeH="0" baseline="0" noProof="0" dirty="0">
                <a:ln>
                  <a:noFill/>
                </a:ln>
                <a:solidFill>
                  <a:prstClr val="black">
                    <a:lumMod val="65000"/>
                    <a:lumOff val="35000"/>
                  </a:prstClr>
                </a:solidFill>
                <a:effectLst/>
                <a:uLnTx/>
                <a:uFillTx/>
                <a:latin typeface="等线" panose="020F0502020204030204"/>
                <a:ea typeface="等线" panose="02010600030101010101" pitchFamily="2" charset="-122"/>
                <a:cs typeface="+mn-cs"/>
              </a:rPr>
              <a:t>等奖。</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latin typeface="等线" panose="020F0502020204030204"/>
                <a:ea typeface="等线" panose="02010600030101010101" pitchFamily="2" charset="-122"/>
                <a:cs typeface="+mn-cs"/>
              </a:rPr>
              <a:t>我们定义</a:t>
            </a:r>
            <a:r>
              <a:rPr kumimoji="0" lang="en-US" altLang="zh-CN" sz="2000" b="0" i="0" u="none" strike="noStrike" kern="1200" cap="none" spc="0" normalizeH="0" baseline="0" noProof="0" dirty="0">
                <a:ln>
                  <a:noFill/>
                </a:ln>
                <a:solidFill>
                  <a:prstClr val="black">
                    <a:lumMod val="65000"/>
                    <a:lumOff val="35000"/>
                  </a:prstClr>
                </a:solidFill>
                <a:effectLst/>
                <a:uLnTx/>
                <a:uFillTx/>
                <a:latin typeface="等线" panose="020F0502020204030204"/>
                <a:ea typeface="等线" panose="02010600030101010101" pitchFamily="2" charset="-122"/>
                <a:cs typeface="+mn-cs"/>
              </a:rPr>
              <a:t>3</a:t>
            </a:r>
            <a:r>
              <a:rPr kumimoji="0" lang="zh-CN" altLang="en-US" sz="2000" b="0" i="0" u="none" strike="noStrike" kern="1200" cap="none" spc="0" normalizeH="0" baseline="0" noProof="0" dirty="0">
                <a:ln>
                  <a:noFill/>
                </a:ln>
                <a:solidFill>
                  <a:prstClr val="black">
                    <a:lumMod val="65000"/>
                    <a:lumOff val="35000"/>
                  </a:prstClr>
                </a:solidFill>
                <a:effectLst/>
                <a:uLnTx/>
                <a:uFillTx/>
                <a:latin typeface="等线" panose="020F0502020204030204"/>
                <a:ea typeface="等线" panose="02010600030101010101" pitchFamily="2" charset="-122"/>
                <a:cs typeface="+mn-cs"/>
              </a:rPr>
              <a:t>个变量，分别表示抽奖的范围、获奖的等级和结果。</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latin typeface="等线" panose="020F0502020204030204"/>
                <a:ea typeface="等线" panose="02010600030101010101" pitchFamily="2" charset="-122"/>
                <a:cs typeface="+mn-cs"/>
              </a:rPr>
              <a:t>通过分支语句实现数字和获奖等级一一对应。</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dirty="0">
                <a:ln>
                  <a:noFill/>
                </a:ln>
                <a:solidFill>
                  <a:prstClr val="black">
                    <a:lumMod val="65000"/>
                    <a:lumOff val="35000"/>
                  </a:prstClr>
                </a:solidFill>
                <a:effectLst/>
                <a:uLnTx/>
                <a:uFillTx/>
                <a:latin typeface="等线" panose="020F0502020204030204"/>
                <a:ea typeface="等线" panose="02010600030101010101" pitchFamily="2" charset="-122"/>
                <a:cs typeface="+mn-cs"/>
              </a:rPr>
              <a:t>通过警示对话框输出结果。</a:t>
            </a:r>
          </a:p>
        </p:txBody>
      </p:sp>
      <p:sp>
        <p:nvSpPr>
          <p:cNvPr id="13" name="矩形 12"/>
          <p:cNvSpPr/>
          <p:nvPr/>
        </p:nvSpPr>
        <p:spPr>
          <a:xfrm>
            <a:off x="6216227" y="2319505"/>
            <a:ext cx="5672287" cy="412661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05042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5-14】</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模拟抽奖过程</a:t>
            </a:r>
            <a:r>
              <a:rPr lang="en-US" altLang="zh-CN"/>
              <a:t>——Math.random()</a:t>
            </a:r>
            <a:r>
              <a:rPr lang="zh-CN" altLang="en-US"/>
              <a:t>方法</a:t>
            </a:r>
            <a:endParaRPr lang="zh-CN" altLang="en-US" dirty="0"/>
          </a:p>
        </p:txBody>
      </p:sp>
      <p:pic>
        <p:nvPicPr>
          <p:cNvPr id="19" name="图片 18">
            <a:extLst>
              <a:ext uri="{FF2B5EF4-FFF2-40B4-BE49-F238E27FC236}">
                <a16:creationId xmlns:a16="http://schemas.microsoft.com/office/drawing/2014/main" id="{4403F49D-9289-4A86-80FC-04CDE527E372}"/>
              </a:ext>
            </a:extLst>
          </p:cNvPr>
          <p:cNvPicPr>
            <a:picLocks noChangeAspect="1"/>
          </p:cNvPicPr>
          <p:nvPr/>
        </p:nvPicPr>
        <p:blipFill>
          <a:blip r:embed="rId2"/>
          <a:stretch>
            <a:fillRect/>
          </a:stretch>
        </p:blipFill>
        <p:spPr>
          <a:xfrm>
            <a:off x="2543492" y="2433335"/>
            <a:ext cx="6106178" cy="3265767"/>
          </a:xfrm>
          <a:prstGeom prst="rect">
            <a:avLst/>
          </a:prstGeom>
        </p:spPr>
      </p:pic>
    </p:spTree>
    <p:extLst>
      <p:ext uri="{BB962C8B-B14F-4D97-AF65-F5344CB8AC3E}">
        <p14:creationId xmlns:p14="http://schemas.microsoft.com/office/powerpoint/2010/main" val="32319927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5.2.6  Number</a:t>
            </a:r>
            <a:r>
              <a:rPr lang="zh-CN" altLang="en-US"/>
              <a:t>对象类</a:t>
            </a:r>
            <a:endParaRPr lang="zh-CN" altLang="en-US" dirty="0"/>
          </a:p>
        </p:txBody>
      </p:sp>
      <p:sp>
        <p:nvSpPr>
          <p:cNvPr id="8" name="文本框 7">
            <a:extLst>
              <a:ext uri="{FF2B5EF4-FFF2-40B4-BE49-F238E27FC236}">
                <a16:creationId xmlns:a16="http://schemas.microsoft.com/office/drawing/2014/main" id="{1E45466F-8ACC-4173-B62A-0CBAD36E29C0}"/>
              </a:ext>
            </a:extLst>
          </p:cNvPr>
          <p:cNvSpPr txBox="1"/>
          <p:nvPr/>
        </p:nvSpPr>
        <p:spPr>
          <a:xfrm>
            <a:off x="571500" y="1493616"/>
            <a:ext cx="10579100" cy="415498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JavaScript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的</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Number</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对象与</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Math</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对象类似，也是</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JavaScript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已经定义的内置对象，在使用时可以直接使用，而不必使用</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new</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关键字来创建。</a:t>
            </a:r>
            <a:r>
              <a:rPr kumimoji="0" lang="en-US" altLang="zh-CN"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Number</a:t>
            </a: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对象主要用于存放一些极端数值，如无穷大、无穷小等</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Number</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对象常用的属性如表所示。</a:t>
            </a: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4" name="图片 3">
            <a:extLst>
              <a:ext uri="{FF2B5EF4-FFF2-40B4-BE49-F238E27FC236}">
                <a16:creationId xmlns:a16="http://schemas.microsoft.com/office/drawing/2014/main" id="{45444CA3-D3E6-448B-9054-20309F3BD69B}"/>
              </a:ext>
            </a:extLst>
          </p:cNvPr>
          <p:cNvPicPr>
            <a:picLocks noChangeAspect="1"/>
          </p:cNvPicPr>
          <p:nvPr/>
        </p:nvPicPr>
        <p:blipFill>
          <a:blip r:embed="rId2"/>
          <a:stretch>
            <a:fillRect/>
          </a:stretch>
        </p:blipFill>
        <p:spPr>
          <a:xfrm>
            <a:off x="1547295" y="3211787"/>
            <a:ext cx="9603305" cy="2436813"/>
          </a:xfrm>
          <a:prstGeom prst="rect">
            <a:avLst/>
          </a:prstGeom>
        </p:spPr>
      </p:pic>
    </p:spTree>
    <p:extLst>
      <p:ext uri="{BB962C8B-B14F-4D97-AF65-F5344CB8AC3E}">
        <p14:creationId xmlns:p14="http://schemas.microsoft.com/office/powerpoint/2010/main" val="16421395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5-15】</a:t>
            </a:r>
            <a:endParaRPr lang="zh-CN" altLang="en-US" dirty="0"/>
          </a:p>
        </p:txBody>
      </p:sp>
      <p:sp>
        <p:nvSpPr>
          <p:cNvPr id="5" name="内容占位符 4"/>
          <p:cNvSpPr>
            <a:spLocks noGrp="1"/>
          </p:cNvSpPr>
          <p:nvPr>
            <p:ph idx="1"/>
          </p:nvPr>
        </p:nvSpPr>
        <p:spPr>
          <a:xfrm>
            <a:off x="1139936" y="1341717"/>
            <a:ext cx="6770620" cy="642195"/>
          </a:xfrm>
        </p:spPr>
        <p:txBody>
          <a:bodyPr>
            <a:normAutofit fontScale="70000" lnSpcReduction="20000"/>
          </a:bodyPr>
          <a:lstStyle/>
          <a:p>
            <a:r>
              <a:rPr lang="zh-CN" altLang="en-US"/>
              <a:t>输出</a:t>
            </a:r>
            <a:r>
              <a:rPr lang="en-US" altLang="zh-CN"/>
              <a:t>JavaScript</a:t>
            </a:r>
            <a:r>
              <a:rPr lang="zh-CN" altLang="en-US"/>
              <a:t>能够处理的数值区间</a:t>
            </a:r>
            <a:r>
              <a:rPr lang="en-US" altLang="zh-CN"/>
              <a:t>——Number</a:t>
            </a:r>
            <a:r>
              <a:rPr lang="zh-CN" altLang="en-US"/>
              <a:t>对象</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9" name="Text Box 44"/>
            <p:cNvSpPr txBox="1">
              <a:spLocks noChangeArrowheads="1"/>
            </p:cNvSpPr>
            <p:nvPr/>
          </p:nvSpPr>
          <p:spPr bwMode="auto">
            <a:xfrm>
              <a:off x="876480" y="4029244"/>
              <a:ext cx="3718949" cy="1814144"/>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求出</a:t>
              </a:r>
              <a:r>
                <a:rPr kumimoji="0" lang="en-US" altLang="zh-CN"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JavaScript</a:t>
              </a: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能够处理的最大数值和最小数值，并在页面上输出。</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任务描述</a:t>
              </a:r>
            </a:p>
          </p:txBody>
        </p:sp>
      </p:grpSp>
      <p:grpSp>
        <p:nvGrpSpPr>
          <p:cNvPr id="11" name="组合 10"/>
          <p:cNvGrpSpPr/>
          <p:nvPr/>
        </p:nvGrpSpPr>
        <p:grpSpPr>
          <a:xfrm>
            <a:off x="6216227" y="2319505"/>
            <a:ext cx="5188373" cy="4043195"/>
            <a:chOff x="6728676" y="2869060"/>
            <a:chExt cx="5143355" cy="4705904"/>
          </a:xfrm>
        </p:grpSpPr>
        <p:grpSp>
          <p:nvGrpSpPr>
            <p:cNvPr id="12" name="组合 11"/>
            <p:cNvGrpSpPr/>
            <p:nvPr/>
          </p:nvGrpSpPr>
          <p:grpSpPr>
            <a:xfrm>
              <a:off x="6851559" y="2869060"/>
              <a:ext cx="5020472" cy="2667548"/>
              <a:chOff x="6851558" y="2370297"/>
              <a:chExt cx="5020472" cy="2667548"/>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p:cNvSpPr txBox="1"/>
              <p:nvPr/>
            </p:nvSpPr>
            <p:spPr>
              <a:xfrm>
                <a:off x="6851558" y="2385082"/>
                <a:ext cx="5020472" cy="5264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p>
            </p:txBody>
          </p:sp>
          <p:sp>
            <p:nvSpPr>
              <p:cNvPr id="16" name="文本框 15"/>
              <p:cNvSpPr txBox="1"/>
              <p:nvPr/>
            </p:nvSpPr>
            <p:spPr>
              <a:xfrm>
                <a:off x="6851560" y="2880111"/>
                <a:ext cx="4897586" cy="2157734"/>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根据任务要求，</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JavaScript</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能够处理的最大数值和最小数值，可以使用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Number</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对象的</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MAX_VALUE</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属性和</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MIN_VALUE</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属性来获得。</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把取得的结果通过页面输出。</a:t>
                </a:r>
              </a:p>
            </p:txBody>
          </p:sp>
        </p:grpSp>
        <p:sp>
          <p:nvSpPr>
            <p:cNvPr id="13" name="矩形 12"/>
            <p:cNvSpPr/>
            <p:nvPr/>
          </p:nvSpPr>
          <p:spPr>
            <a:xfrm>
              <a:off x="6728676" y="2869060"/>
              <a:ext cx="5020471" cy="47059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91922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5-15】</a:t>
            </a:r>
            <a:endParaRPr lang="zh-CN" altLang="en-US" dirty="0"/>
          </a:p>
        </p:txBody>
      </p:sp>
      <p:sp>
        <p:nvSpPr>
          <p:cNvPr id="5" name="内容占位符 4"/>
          <p:cNvSpPr>
            <a:spLocks noGrp="1"/>
          </p:cNvSpPr>
          <p:nvPr>
            <p:ph idx="1"/>
          </p:nvPr>
        </p:nvSpPr>
        <p:spPr>
          <a:xfrm>
            <a:off x="1139936" y="1341717"/>
            <a:ext cx="6770620" cy="642195"/>
          </a:xfrm>
        </p:spPr>
        <p:txBody>
          <a:bodyPr>
            <a:normAutofit fontScale="70000" lnSpcReduction="20000"/>
          </a:bodyPr>
          <a:lstStyle/>
          <a:p>
            <a:r>
              <a:rPr lang="zh-CN" altLang="en-US"/>
              <a:t>输出</a:t>
            </a:r>
            <a:r>
              <a:rPr lang="en-US" altLang="zh-CN"/>
              <a:t>JavaScript</a:t>
            </a:r>
            <a:r>
              <a:rPr lang="zh-CN" altLang="en-US"/>
              <a:t>能够处理的数值区间</a:t>
            </a:r>
            <a:r>
              <a:rPr lang="en-US" altLang="zh-CN"/>
              <a:t>——Number</a:t>
            </a:r>
            <a:r>
              <a:rPr lang="zh-CN" altLang="en-US"/>
              <a:t>对象</a:t>
            </a:r>
            <a:endParaRPr lang="zh-CN" altLang="en-US" dirty="0"/>
          </a:p>
        </p:txBody>
      </p:sp>
      <p:pic>
        <p:nvPicPr>
          <p:cNvPr id="3" name="图片 2">
            <a:extLst>
              <a:ext uri="{FF2B5EF4-FFF2-40B4-BE49-F238E27FC236}">
                <a16:creationId xmlns:a16="http://schemas.microsoft.com/office/drawing/2014/main" id="{D6E2A050-D55D-40C4-B7B4-2E5F3FCC1C5C}"/>
              </a:ext>
            </a:extLst>
          </p:cNvPr>
          <p:cNvPicPr>
            <a:picLocks noChangeAspect="1"/>
          </p:cNvPicPr>
          <p:nvPr/>
        </p:nvPicPr>
        <p:blipFill>
          <a:blip r:embed="rId2"/>
          <a:stretch>
            <a:fillRect/>
          </a:stretch>
        </p:blipFill>
        <p:spPr>
          <a:xfrm>
            <a:off x="1164034" y="2641600"/>
            <a:ext cx="9863931" cy="1943100"/>
          </a:xfrm>
          <a:prstGeom prst="rect">
            <a:avLst/>
          </a:prstGeom>
        </p:spPr>
      </p:pic>
    </p:spTree>
    <p:extLst>
      <p:ext uri="{BB962C8B-B14F-4D97-AF65-F5344CB8AC3E}">
        <p14:creationId xmlns:p14="http://schemas.microsoft.com/office/powerpoint/2010/main" val="354887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5-15】</a:t>
            </a:r>
            <a:endParaRPr lang="zh-CN" altLang="en-US" dirty="0"/>
          </a:p>
        </p:txBody>
      </p:sp>
      <p:sp>
        <p:nvSpPr>
          <p:cNvPr id="5" name="内容占位符 4"/>
          <p:cNvSpPr>
            <a:spLocks noGrp="1"/>
          </p:cNvSpPr>
          <p:nvPr>
            <p:ph idx="1"/>
          </p:nvPr>
        </p:nvSpPr>
        <p:spPr>
          <a:xfrm>
            <a:off x="1139936" y="1341717"/>
            <a:ext cx="6770620" cy="642195"/>
          </a:xfrm>
        </p:spPr>
        <p:txBody>
          <a:bodyPr>
            <a:normAutofit fontScale="70000" lnSpcReduction="20000"/>
          </a:bodyPr>
          <a:lstStyle/>
          <a:p>
            <a:r>
              <a:rPr lang="zh-CN" altLang="en-US"/>
              <a:t>输出</a:t>
            </a:r>
            <a:r>
              <a:rPr lang="en-US" altLang="zh-CN"/>
              <a:t>JavaScript</a:t>
            </a:r>
            <a:r>
              <a:rPr lang="zh-CN" altLang="en-US"/>
              <a:t>能够处理的数值区间</a:t>
            </a:r>
            <a:r>
              <a:rPr lang="en-US" altLang="zh-CN"/>
              <a:t>——Number</a:t>
            </a:r>
            <a:r>
              <a:rPr lang="zh-CN" altLang="en-US"/>
              <a:t>对象</a:t>
            </a:r>
            <a:endParaRPr lang="zh-CN" altLang="en-US" dirty="0"/>
          </a:p>
        </p:txBody>
      </p:sp>
      <p:pic>
        <p:nvPicPr>
          <p:cNvPr id="6" name="图片 5">
            <a:extLst>
              <a:ext uri="{FF2B5EF4-FFF2-40B4-BE49-F238E27FC236}">
                <a16:creationId xmlns:a16="http://schemas.microsoft.com/office/drawing/2014/main" id="{0297F1E2-02E6-4675-AFFC-27B84EFF3069}"/>
              </a:ext>
            </a:extLst>
          </p:cNvPr>
          <p:cNvPicPr>
            <a:picLocks noChangeAspect="1"/>
          </p:cNvPicPr>
          <p:nvPr/>
        </p:nvPicPr>
        <p:blipFill rotWithShape="1">
          <a:blip r:embed="rId2"/>
          <a:srcRect b="20461"/>
          <a:stretch/>
        </p:blipFill>
        <p:spPr bwMode="auto">
          <a:xfrm>
            <a:off x="2535640" y="2466951"/>
            <a:ext cx="6469081" cy="2859854"/>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218296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80519"/>
            <a:ext cx="9559636" cy="1325563"/>
          </a:xfrm>
        </p:spPr>
        <p:txBody>
          <a:bodyPr>
            <a:normAutofit/>
          </a:bodyPr>
          <a:lstStyle/>
          <a:p>
            <a:pPr algn="ctr"/>
            <a:r>
              <a:rPr lang="en-US" altLang="zh-CN" sz="5400" dirty="0"/>
              <a:t>5.3  </a:t>
            </a:r>
            <a:r>
              <a:rPr lang="zh-CN" altLang="en-US" sz="5400" dirty="0"/>
              <a:t>使用自定义对象</a:t>
            </a:r>
          </a:p>
        </p:txBody>
      </p:sp>
    </p:spTree>
    <p:extLst>
      <p:ext uri="{BB962C8B-B14F-4D97-AF65-F5344CB8AC3E}">
        <p14:creationId xmlns:p14="http://schemas.microsoft.com/office/powerpoint/2010/main" val="237387293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zh-CN" altLang="en-US"/>
              <a:t>自定义对象</a:t>
            </a:r>
            <a:endParaRPr lang="zh-CN" altLang="en-US" dirty="0"/>
          </a:p>
        </p:txBody>
      </p:sp>
      <p:sp>
        <p:nvSpPr>
          <p:cNvPr id="8" name="文本框 7">
            <a:extLst>
              <a:ext uri="{FF2B5EF4-FFF2-40B4-BE49-F238E27FC236}">
                <a16:creationId xmlns:a16="http://schemas.microsoft.com/office/drawing/2014/main" id="{1E45466F-8ACC-4173-B62A-0CBAD36E29C0}"/>
              </a:ext>
            </a:extLst>
          </p:cNvPr>
          <p:cNvSpPr txBox="1"/>
          <p:nvPr/>
        </p:nvSpPr>
        <p:spPr>
          <a:xfrm>
            <a:off x="571500" y="1139632"/>
            <a:ext cx="10579100"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在</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JavaScript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中，除了内置对象外，还可以根据需求自己创建对象，即自定义对象。对象是由属性和方法组成的，所以在创建自定义对象时主要需声明对象的属性和方法。</a:t>
            </a: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一般使用</a:t>
            </a:r>
            <a:r>
              <a:rPr kumimoji="0" lang="en-US" altLang="zh-CN"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new</a:t>
            </a: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关键字来创建对象</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，语法如下所示。</a:t>
            </a: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将创建的对象赋值给一个变量后，这个变量就是引用类型的变量，简称引用变量。</a:t>
            </a: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通过引用变量就可以访问对象的属性和方法</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。如获取当前年份，可以用如下代码来实现。</a:t>
            </a: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5" name="组合 4">
            <a:extLst>
              <a:ext uri="{FF2B5EF4-FFF2-40B4-BE49-F238E27FC236}">
                <a16:creationId xmlns:a16="http://schemas.microsoft.com/office/drawing/2014/main" id="{0FF0EF74-C13B-490D-A082-9B70351B6971}"/>
              </a:ext>
            </a:extLst>
          </p:cNvPr>
          <p:cNvGrpSpPr/>
          <p:nvPr/>
        </p:nvGrpSpPr>
        <p:grpSpPr>
          <a:xfrm>
            <a:off x="3240426" y="2457899"/>
            <a:ext cx="4585424" cy="568423"/>
            <a:chOff x="-3281742" y="3185064"/>
            <a:chExt cx="4585424" cy="568423"/>
          </a:xfrm>
        </p:grpSpPr>
        <p:sp>
          <p:nvSpPr>
            <p:cNvPr id="6" name="矩形 5">
              <a:extLst>
                <a:ext uri="{FF2B5EF4-FFF2-40B4-BE49-F238E27FC236}">
                  <a16:creationId xmlns:a16="http://schemas.microsoft.com/office/drawing/2014/main" id="{99DDED46-EAD1-43DC-B1E7-D7B4CAE1BA4C}"/>
                </a:ext>
              </a:extLst>
            </p:cNvPr>
            <p:cNvSpPr/>
            <p:nvPr/>
          </p:nvSpPr>
          <p:spPr>
            <a:xfrm>
              <a:off x="-3234369" y="3211043"/>
              <a:ext cx="4467937" cy="499624"/>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引用变量</a:t>
              </a: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=new </a:t>
              </a:r>
              <a:r>
                <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对象类（）；</a:t>
              </a:r>
              <a:endPar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L 形 6">
              <a:extLst>
                <a:ext uri="{FF2B5EF4-FFF2-40B4-BE49-F238E27FC236}">
                  <a16:creationId xmlns:a16="http://schemas.microsoft.com/office/drawing/2014/main" id="{528634EE-059C-4299-BCA3-99EC013705D9}"/>
                </a:ext>
              </a:extLst>
            </p:cNvPr>
            <p:cNvSpPr/>
            <p:nvPr/>
          </p:nvSpPr>
          <p:spPr>
            <a:xfrm rot="5400000">
              <a:off x="-3239070" y="3142392"/>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L 形 9">
              <a:extLst>
                <a:ext uri="{FF2B5EF4-FFF2-40B4-BE49-F238E27FC236}">
                  <a16:creationId xmlns:a16="http://schemas.microsoft.com/office/drawing/2014/main" id="{D662847E-B79D-4018-AF7A-ADEF4F9AFE67}"/>
                </a:ext>
              </a:extLst>
            </p:cNvPr>
            <p:cNvSpPr/>
            <p:nvPr/>
          </p:nvSpPr>
          <p:spPr>
            <a:xfrm rot="16200000">
              <a:off x="922255" y="3372061"/>
              <a:ext cx="417233" cy="345620"/>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1" name="组合 10">
            <a:extLst>
              <a:ext uri="{FF2B5EF4-FFF2-40B4-BE49-F238E27FC236}">
                <a16:creationId xmlns:a16="http://schemas.microsoft.com/office/drawing/2014/main" id="{C518E856-3715-475E-A389-B9B8EB2B933E}"/>
              </a:ext>
            </a:extLst>
          </p:cNvPr>
          <p:cNvGrpSpPr/>
          <p:nvPr/>
        </p:nvGrpSpPr>
        <p:grpSpPr>
          <a:xfrm>
            <a:off x="2796462" y="4558504"/>
            <a:ext cx="7642491" cy="1594825"/>
            <a:chOff x="-3679521" y="3101048"/>
            <a:chExt cx="6569755" cy="1594825"/>
          </a:xfrm>
        </p:grpSpPr>
        <p:sp>
          <p:nvSpPr>
            <p:cNvPr id="12" name="矩形 11">
              <a:extLst>
                <a:ext uri="{FF2B5EF4-FFF2-40B4-BE49-F238E27FC236}">
                  <a16:creationId xmlns:a16="http://schemas.microsoft.com/office/drawing/2014/main" id="{6EE1DC94-EA1F-45D8-80AA-8AEF567F69BF}"/>
                </a:ext>
              </a:extLst>
            </p:cNvPr>
            <p:cNvSpPr/>
            <p:nvPr/>
          </p:nvSpPr>
          <p:spPr>
            <a:xfrm>
              <a:off x="-3624105" y="3170327"/>
              <a:ext cx="6487237" cy="1525546"/>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var date=new Date();</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var year=date.getFullYear();</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document.write(year);</a:t>
              </a:r>
            </a:p>
          </p:txBody>
        </p:sp>
        <p:sp>
          <p:nvSpPr>
            <p:cNvPr id="13" name="L 形 12">
              <a:extLst>
                <a:ext uri="{FF2B5EF4-FFF2-40B4-BE49-F238E27FC236}">
                  <a16:creationId xmlns:a16="http://schemas.microsoft.com/office/drawing/2014/main" id="{B73F4AD6-B660-4455-AD32-6DA0E740E6FD}"/>
                </a:ext>
              </a:extLst>
            </p:cNvPr>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L 形 13">
              <a:extLst>
                <a:ext uri="{FF2B5EF4-FFF2-40B4-BE49-F238E27FC236}">
                  <a16:creationId xmlns:a16="http://schemas.microsoft.com/office/drawing/2014/main" id="{6DEB4B0E-80E8-430E-9B9B-CE87F8774D81}"/>
                </a:ext>
              </a:extLst>
            </p:cNvPr>
            <p:cNvSpPr/>
            <p:nvPr/>
          </p:nvSpPr>
          <p:spPr>
            <a:xfrm rot="16200000">
              <a:off x="2508807" y="4263150"/>
              <a:ext cx="417233" cy="345620"/>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378984244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5.3.1  </a:t>
            </a:r>
            <a:r>
              <a:rPr lang="zh-CN" altLang="en-US"/>
              <a:t>通过</a:t>
            </a:r>
            <a:r>
              <a:rPr lang="en-US" altLang="zh-CN"/>
              <a:t>Object</a:t>
            </a:r>
            <a:r>
              <a:rPr lang="zh-CN" altLang="en-US"/>
              <a:t>对象创建对象</a:t>
            </a:r>
            <a:endParaRPr lang="zh-CN" altLang="en-US" dirty="0"/>
          </a:p>
        </p:txBody>
      </p:sp>
      <p:sp>
        <p:nvSpPr>
          <p:cNvPr id="8" name="文本框 7">
            <a:extLst>
              <a:ext uri="{FF2B5EF4-FFF2-40B4-BE49-F238E27FC236}">
                <a16:creationId xmlns:a16="http://schemas.microsoft.com/office/drawing/2014/main" id="{1E45466F-8ACC-4173-B62A-0CBAD36E29C0}"/>
              </a:ext>
            </a:extLst>
          </p:cNvPr>
          <p:cNvSpPr txBox="1"/>
          <p:nvPr/>
        </p:nvSpPr>
        <p:spPr>
          <a:xfrm>
            <a:off x="469900" y="1580795"/>
            <a:ext cx="10579100" cy="52014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1</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）通过</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Object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对象创建新的对象，方法是先创建</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Object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对象，再为该对象添加新对象的属性和方法，基本语法如下所示。</a:t>
            </a: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2</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）创建好新对象后，就可以为对象创建属性，对象的属性包含从</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Object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继承的预定义的属性，也可以自己为新对象定义属性。定义属性的方法就是直接为新对象的属性赋值，如下所示。</a:t>
            </a: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prstClr val="black"/>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prstClr val="black"/>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indent="254000" algn="just"/>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     obj.new_attr</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：对象的新属性名。</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    attr_value</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：属性值。</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5" name="组合 4">
            <a:extLst>
              <a:ext uri="{FF2B5EF4-FFF2-40B4-BE49-F238E27FC236}">
                <a16:creationId xmlns:a16="http://schemas.microsoft.com/office/drawing/2014/main" id="{0FF0EF74-C13B-490D-A082-9B70351B6971}"/>
              </a:ext>
            </a:extLst>
          </p:cNvPr>
          <p:cNvGrpSpPr/>
          <p:nvPr/>
        </p:nvGrpSpPr>
        <p:grpSpPr>
          <a:xfrm>
            <a:off x="3240426" y="2457899"/>
            <a:ext cx="4585424" cy="568423"/>
            <a:chOff x="-3281742" y="3185064"/>
            <a:chExt cx="4585424" cy="568423"/>
          </a:xfrm>
        </p:grpSpPr>
        <p:sp>
          <p:nvSpPr>
            <p:cNvPr id="6" name="矩形 5">
              <a:extLst>
                <a:ext uri="{FF2B5EF4-FFF2-40B4-BE49-F238E27FC236}">
                  <a16:creationId xmlns:a16="http://schemas.microsoft.com/office/drawing/2014/main" id="{99DDED46-EAD1-43DC-B1E7-D7B4CAE1BA4C}"/>
                </a:ext>
              </a:extLst>
            </p:cNvPr>
            <p:cNvSpPr/>
            <p:nvPr/>
          </p:nvSpPr>
          <p:spPr>
            <a:xfrm>
              <a:off x="-3234369" y="3211043"/>
              <a:ext cx="4467937" cy="499624"/>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变量</a:t>
              </a: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=new Object();</a:t>
              </a:r>
            </a:p>
          </p:txBody>
        </p:sp>
        <p:sp>
          <p:nvSpPr>
            <p:cNvPr id="7" name="L 形 6">
              <a:extLst>
                <a:ext uri="{FF2B5EF4-FFF2-40B4-BE49-F238E27FC236}">
                  <a16:creationId xmlns:a16="http://schemas.microsoft.com/office/drawing/2014/main" id="{528634EE-059C-4299-BCA3-99EC013705D9}"/>
                </a:ext>
              </a:extLst>
            </p:cNvPr>
            <p:cNvSpPr/>
            <p:nvPr/>
          </p:nvSpPr>
          <p:spPr>
            <a:xfrm rot="5400000">
              <a:off x="-3239070" y="3142392"/>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L 形 9">
              <a:extLst>
                <a:ext uri="{FF2B5EF4-FFF2-40B4-BE49-F238E27FC236}">
                  <a16:creationId xmlns:a16="http://schemas.microsoft.com/office/drawing/2014/main" id="{D662847E-B79D-4018-AF7A-ADEF4F9AFE67}"/>
                </a:ext>
              </a:extLst>
            </p:cNvPr>
            <p:cNvSpPr/>
            <p:nvPr/>
          </p:nvSpPr>
          <p:spPr>
            <a:xfrm rot="16200000">
              <a:off x="922255" y="3372061"/>
              <a:ext cx="417233" cy="345620"/>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1" name="组合 10">
            <a:extLst>
              <a:ext uri="{FF2B5EF4-FFF2-40B4-BE49-F238E27FC236}">
                <a16:creationId xmlns:a16="http://schemas.microsoft.com/office/drawing/2014/main" id="{C518E856-3715-475E-A389-B9B8EB2B933E}"/>
              </a:ext>
            </a:extLst>
          </p:cNvPr>
          <p:cNvGrpSpPr/>
          <p:nvPr/>
        </p:nvGrpSpPr>
        <p:grpSpPr>
          <a:xfrm>
            <a:off x="2796462" y="4558504"/>
            <a:ext cx="4645668" cy="682802"/>
            <a:chOff x="-3679521" y="3101048"/>
            <a:chExt cx="3993580" cy="682802"/>
          </a:xfrm>
        </p:grpSpPr>
        <p:sp>
          <p:nvSpPr>
            <p:cNvPr id="12" name="矩形 11">
              <a:extLst>
                <a:ext uri="{FF2B5EF4-FFF2-40B4-BE49-F238E27FC236}">
                  <a16:creationId xmlns:a16="http://schemas.microsoft.com/office/drawing/2014/main" id="{6EE1DC94-EA1F-45D8-80AA-8AEF567F69BF}"/>
                </a:ext>
              </a:extLst>
            </p:cNvPr>
            <p:cNvSpPr/>
            <p:nvPr/>
          </p:nvSpPr>
          <p:spPr>
            <a:xfrm>
              <a:off x="-3656857" y="3208392"/>
              <a:ext cx="3970915" cy="499624"/>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obj.new_attr=attr_value</a:t>
              </a:r>
            </a:p>
          </p:txBody>
        </p:sp>
        <p:sp>
          <p:nvSpPr>
            <p:cNvPr id="13" name="L 形 12">
              <a:extLst>
                <a:ext uri="{FF2B5EF4-FFF2-40B4-BE49-F238E27FC236}">
                  <a16:creationId xmlns:a16="http://schemas.microsoft.com/office/drawing/2014/main" id="{B73F4AD6-B660-4455-AD32-6DA0E740E6FD}"/>
                </a:ext>
              </a:extLst>
            </p:cNvPr>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L 形 13">
              <a:extLst>
                <a:ext uri="{FF2B5EF4-FFF2-40B4-BE49-F238E27FC236}">
                  <a16:creationId xmlns:a16="http://schemas.microsoft.com/office/drawing/2014/main" id="{6DEB4B0E-80E8-430E-9B9B-CE87F8774D81}"/>
                </a:ext>
              </a:extLst>
            </p:cNvPr>
            <p:cNvSpPr/>
            <p:nvPr/>
          </p:nvSpPr>
          <p:spPr>
            <a:xfrm rot="16200000">
              <a:off x="-67368" y="3402424"/>
              <a:ext cx="417233" cy="345620"/>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7324564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5-16</a:t>
            </a:r>
            <a:r>
              <a:rPr lang="en-US" altLang="zh-CN" dirty="0"/>
              <a:t>】</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创建对象</a:t>
            </a:r>
            <a:r>
              <a:rPr lang="en-US" altLang="zh-CN"/>
              <a:t>——Object</a:t>
            </a:r>
            <a:r>
              <a:rPr lang="zh-CN" altLang="en-US"/>
              <a:t>对象类</a:t>
            </a:r>
            <a:endParaRPr lang="zh-CN" altLang="en-US" dirty="0"/>
          </a:p>
        </p:txBody>
      </p:sp>
      <p:grpSp>
        <p:nvGrpSpPr>
          <p:cNvPr id="17" name="组合 16"/>
          <p:cNvGrpSpPr/>
          <p:nvPr/>
        </p:nvGrpSpPr>
        <p:grpSpPr>
          <a:xfrm>
            <a:off x="586665" y="2655447"/>
            <a:ext cx="5629562" cy="2330458"/>
            <a:chOff x="521856" y="3102726"/>
            <a:chExt cx="5629562" cy="3372310"/>
          </a:xfrm>
        </p:grpSpPr>
        <p:sp>
          <p:nvSpPr>
            <p:cNvPr id="8" name="任意多边形 7"/>
            <p:cNvSpPr/>
            <p:nvPr/>
          </p:nvSpPr>
          <p:spPr>
            <a:xfrm flipV="1">
              <a:off x="521856" y="3102726"/>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9" name="Text Box 44"/>
            <p:cNvSpPr txBox="1">
              <a:spLocks noChangeArrowheads="1"/>
            </p:cNvSpPr>
            <p:nvPr/>
          </p:nvSpPr>
          <p:spPr bwMode="auto">
            <a:xfrm>
              <a:off x="768527" y="3969698"/>
              <a:ext cx="4022435" cy="1814144"/>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通过</a:t>
              </a:r>
              <a:r>
                <a:rPr kumimoji="0" lang="en-US" altLang="zh-CN"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Object</a:t>
              </a: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对象创建一个</a:t>
              </a:r>
              <a:r>
                <a:rPr kumimoji="0" lang="en-US" altLang="zh-CN"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Animal</a:t>
              </a: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对象（即动物对象），再为该对象添加属性和方法。</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任务描述</a:t>
              </a:r>
            </a:p>
          </p:txBody>
        </p:sp>
      </p:grpSp>
      <p:grpSp>
        <p:nvGrpSpPr>
          <p:cNvPr id="11" name="组合 10"/>
          <p:cNvGrpSpPr/>
          <p:nvPr/>
        </p:nvGrpSpPr>
        <p:grpSpPr>
          <a:xfrm>
            <a:off x="6519712" y="2629782"/>
            <a:ext cx="4716987" cy="2847714"/>
            <a:chOff x="6851559" y="2869060"/>
            <a:chExt cx="4716987" cy="3247470"/>
          </a:xfrm>
        </p:grpSpPr>
        <p:grpSp>
          <p:nvGrpSpPr>
            <p:cNvPr id="12" name="组合 11"/>
            <p:cNvGrpSpPr/>
            <p:nvPr/>
          </p:nvGrpSpPr>
          <p:grpSpPr>
            <a:xfrm>
              <a:off x="6851559" y="2869060"/>
              <a:ext cx="4716987" cy="2667547"/>
              <a:chOff x="6851558" y="2370297"/>
              <a:chExt cx="4716987" cy="2667547"/>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p:cNvSpPr txBox="1"/>
              <p:nvPr/>
            </p:nvSpPr>
            <p:spPr>
              <a:xfrm>
                <a:off x="6851558" y="2385082"/>
                <a:ext cx="471698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p>
            </p:txBody>
          </p:sp>
          <p:sp>
            <p:nvSpPr>
              <p:cNvPr id="16" name="文本框 15"/>
              <p:cNvSpPr txBox="1"/>
              <p:nvPr/>
            </p:nvSpPr>
            <p:spPr>
              <a:xfrm>
                <a:off x="6851560" y="2880111"/>
                <a:ext cx="4716985" cy="2157733"/>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根据任务要求，创建一个新对象</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Animal</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，可以使用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Object</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对象创建。</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定义新对象的属性。</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通过</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document.write()</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输出相关内容。</a:t>
                </a:r>
              </a:p>
            </p:txBody>
          </p:sp>
        </p:grpSp>
        <p:sp>
          <p:nvSpPr>
            <p:cNvPr id="13" name="矩形 12"/>
            <p:cNvSpPr/>
            <p:nvPr/>
          </p:nvSpPr>
          <p:spPr>
            <a:xfrm>
              <a:off x="6851560" y="2869062"/>
              <a:ext cx="4716985" cy="3247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141773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5141" y="1422594"/>
            <a:ext cx="10805108" cy="4457505"/>
          </a:xfrm>
        </p:spPr>
        <p:txBody>
          <a:bodyPr>
            <a:noAutofit/>
          </a:bodyPr>
          <a:lstStyle/>
          <a:p>
            <a:r>
              <a:rPr lang="en-US" altLang="zh-CN" sz="2400"/>
              <a:t>1. </a:t>
            </a:r>
            <a:r>
              <a:rPr lang="zh-CN" altLang="en-US" sz="2400"/>
              <a:t>类的概念</a:t>
            </a:r>
          </a:p>
          <a:p>
            <a:r>
              <a:rPr lang="zh-CN" altLang="en-US" sz="2400"/>
              <a:t>      </a:t>
            </a:r>
            <a:r>
              <a:rPr lang="zh-CN" altLang="en-US" sz="2400" b="1">
                <a:solidFill>
                  <a:schemeClr val="accent2">
                    <a:lumMod val="75000"/>
                  </a:schemeClr>
                </a:solidFill>
              </a:rPr>
              <a:t>类是封装对象的属性和行为的载体</a:t>
            </a:r>
            <a:r>
              <a:rPr lang="zh-CN" altLang="en-US" sz="2400"/>
              <a:t>，也就是说类（也称对象类）是具有相同属性和方法的一组对象的抽象描述。定义了类以后就可以使用类来创建对象。在</a:t>
            </a:r>
            <a:r>
              <a:rPr lang="en-US" altLang="zh-CN" sz="2400"/>
              <a:t>JavaScript</a:t>
            </a:r>
            <a:r>
              <a:rPr lang="zh-CN" altLang="en-US" sz="2400"/>
              <a:t>中通过类创建的对象称为</a:t>
            </a:r>
            <a:r>
              <a:rPr lang="zh-CN" altLang="en-US" sz="2400" b="1">
                <a:solidFill>
                  <a:schemeClr val="accent2">
                    <a:lumMod val="75000"/>
                  </a:schemeClr>
                </a:solidFill>
              </a:rPr>
              <a:t>对象实例</a:t>
            </a:r>
            <a:r>
              <a:rPr lang="zh-CN" altLang="en-US" sz="2400"/>
              <a:t>，创建对象的过程就是类的实例化过程。</a:t>
            </a:r>
            <a:r>
              <a:rPr lang="zh-CN" altLang="en-US" sz="2400" b="1">
                <a:solidFill>
                  <a:schemeClr val="accent2">
                    <a:lumMod val="75000"/>
                  </a:schemeClr>
                </a:solidFill>
              </a:rPr>
              <a:t>类是一个抽象的概念，而对象是一个实例化的概念。</a:t>
            </a:r>
            <a:endParaRPr lang="en-US" altLang="zh-CN" sz="2400" b="1">
              <a:solidFill>
                <a:schemeClr val="accent2">
                  <a:lumMod val="75000"/>
                </a:schemeClr>
              </a:solidFill>
            </a:endParaRPr>
          </a:p>
          <a:p>
            <a:r>
              <a:rPr lang="en-US" altLang="zh-CN" sz="2400"/>
              <a:t>      </a:t>
            </a:r>
            <a:r>
              <a:rPr lang="zh-CN" altLang="en-US" sz="2000"/>
              <a:t>例如，鸟类封装了所有鸟的共同属性和应具有的行为，定义完鸟类以后，可以根据这个类抽象出一个实体对象，例如，使用鸟类创建一个实例对象大雁，那么大雁就是一个对象实例，一般称为对象。</a:t>
            </a:r>
          </a:p>
        </p:txBody>
      </p:sp>
      <p:sp>
        <p:nvSpPr>
          <p:cNvPr id="4" name="标题 3"/>
          <p:cNvSpPr>
            <a:spLocks noGrp="1"/>
          </p:cNvSpPr>
          <p:nvPr>
            <p:ph type="title"/>
          </p:nvPr>
        </p:nvSpPr>
        <p:spPr/>
        <p:txBody>
          <a:bodyPr/>
          <a:lstStyle/>
          <a:p>
            <a:r>
              <a:rPr lang="en-US" altLang="zh-CN"/>
              <a:t>5.1.2  </a:t>
            </a:r>
            <a:r>
              <a:rPr lang="zh-CN" altLang="en-US"/>
              <a:t>对象的基本概念</a:t>
            </a:r>
            <a:endParaRPr lang="zh-CN" altLang="en-US" dirty="0"/>
          </a:p>
        </p:txBody>
      </p:sp>
    </p:spTree>
    <p:extLst>
      <p:ext uri="{BB962C8B-B14F-4D97-AF65-F5344CB8AC3E}">
        <p14:creationId xmlns:p14="http://schemas.microsoft.com/office/powerpoint/2010/main" val="23805537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5-16</a:t>
            </a:r>
            <a:r>
              <a:rPr lang="en-US" altLang="zh-CN" dirty="0"/>
              <a:t>】</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创建对象</a:t>
            </a:r>
            <a:r>
              <a:rPr lang="en-US" altLang="zh-CN"/>
              <a:t>——Object</a:t>
            </a:r>
            <a:r>
              <a:rPr lang="zh-CN" altLang="en-US"/>
              <a:t>对象类</a:t>
            </a:r>
            <a:endParaRPr lang="zh-CN" altLang="en-US" dirty="0"/>
          </a:p>
        </p:txBody>
      </p:sp>
      <p:pic>
        <p:nvPicPr>
          <p:cNvPr id="3" name="图片 2">
            <a:extLst>
              <a:ext uri="{FF2B5EF4-FFF2-40B4-BE49-F238E27FC236}">
                <a16:creationId xmlns:a16="http://schemas.microsoft.com/office/drawing/2014/main" id="{39C47288-89DB-4521-9DA8-9EB0106D7D14}"/>
              </a:ext>
            </a:extLst>
          </p:cNvPr>
          <p:cNvPicPr>
            <a:picLocks noChangeAspect="1"/>
          </p:cNvPicPr>
          <p:nvPr/>
        </p:nvPicPr>
        <p:blipFill>
          <a:blip r:embed="rId2"/>
          <a:stretch>
            <a:fillRect/>
          </a:stretch>
        </p:blipFill>
        <p:spPr>
          <a:xfrm>
            <a:off x="343107" y="2608262"/>
            <a:ext cx="11683586" cy="1862138"/>
          </a:xfrm>
          <a:prstGeom prst="rect">
            <a:avLst/>
          </a:prstGeom>
        </p:spPr>
      </p:pic>
      <p:sp>
        <p:nvSpPr>
          <p:cNvPr id="18" name="文本框 17">
            <a:extLst>
              <a:ext uri="{FF2B5EF4-FFF2-40B4-BE49-F238E27FC236}">
                <a16:creationId xmlns:a16="http://schemas.microsoft.com/office/drawing/2014/main" id="{6DE96949-741D-4E5E-B685-114100B8243D}"/>
              </a:ext>
            </a:extLst>
          </p:cNvPr>
          <p:cNvSpPr txBox="1"/>
          <p:nvPr/>
        </p:nvSpPr>
        <p:spPr>
          <a:xfrm>
            <a:off x="838200" y="4923384"/>
            <a:ext cx="10147300" cy="830997"/>
          </a:xfrm>
          <a:prstGeom prst="rect">
            <a:avLst/>
          </a:prstGeom>
          <a:noFill/>
        </p:spPr>
        <p:txBody>
          <a:bodyPr wrap="square">
            <a:spAutoFit/>
          </a:bodyPr>
          <a:lstStyle/>
          <a:p>
            <a:pPr indent="254000" algn="just"/>
            <a: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在实现代码中，首先利用</a:t>
            </a:r>
            <a: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Object</a:t>
            </a:r>
            <a:r>
              <a:rPr lang="zh-CN"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对象创建了新的对象</a:t>
            </a:r>
            <a:r>
              <a:rPr lang="en-US"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Animal</a:t>
            </a:r>
            <a:r>
              <a:rPr lang="zh-CN" altLang="zh-CN" sz="2400" kern="100">
                <a:effectLst/>
                <a:latin typeface="微软雅黑" panose="020B0503020204020204" pitchFamily="34" charset="-122"/>
                <a:ea typeface="微软雅黑" panose="020B0503020204020204" pitchFamily="34" charset="-122"/>
                <a:cs typeface="Times New Roman" panose="02020603050405020304" pitchFamily="18" charset="0"/>
              </a:rPr>
              <a:t>，通过对其属性直接赋值的方法定义属性，最后通过运算符输出对象的属性值。</a:t>
            </a:r>
          </a:p>
        </p:txBody>
      </p:sp>
    </p:spTree>
    <p:extLst>
      <p:ext uri="{BB962C8B-B14F-4D97-AF65-F5344CB8AC3E}">
        <p14:creationId xmlns:p14="http://schemas.microsoft.com/office/powerpoint/2010/main" val="262460346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5-16</a:t>
            </a:r>
            <a:r>
              <a:rPr lang="en-US" altLang="zh-CN" dirty="0"/>
              <a:t>】</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创建对象</a:t>
            </a:r>
            <a:r>
              <a:rPr lang="en-US" altLang="zh-CN"/>
              <a:t>——Object</a:t>
            </a:r>
            <a:r>
              <a:rPr lang="zh-CN" altLang="en-US"/>
              <a:t>对象类</a:t>
            </a:r>
            <a:endParaRPr lang="zh-CN" altLang="en-US" dirty="0"/>
          </a:p>
        </p:txBody>
      </p:sp>
      <p:pic>
        <p:nvPicPr>
          <p:cNvPr id="6" name="图片 5">
            <a:extLst>
              <a:ext uri="{FF2B5EF4-FFF2-40B4-BE49-F238E27FC236}">
                <a16:creationId xmlns:a16="http://schemas.microsoft.com/office/drawing/2014/main" id="{58CF18E3-B7DE-44A3-A732-265BE1E0A2F8}"/>
              </a:ext>
            </a:extLst>
          </p:cNvPr>
          <p:cNvPicPr>
            <a:picLocks noChangeAspect="1"/>
          </p:cNvPicPr>
          <p:nvPr/>
        </p:nvPicPr>
        <p:blipFill rotWithShape="1">
          <a:blip r:embed="rId2"/>
          <a:srcRect t="1" b="35025"/>
          <a:stretch/>
        </p:blipFill>
        <p:spPr bwMode="auto">
          <a:xfrm>
            <a:off x="2349500" y="2799397"/>
            <a:ext cx="7290512" cy="2267903"/>
          </a:xfrm>
          <a:prstGeom prst="rect">
            <a:avLst/>
          </a:prstGeom>
          <a:ln w="9525" cap="flat" cmpd="sng" algn="ctr">
            <a:solidFill>
              <a:srgbClr val="4472C4">
                <a:lumMod val="20000"/>
                <a:lumOff val="80000"/>
              </a:srgb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9288748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5.3.2  </a:t>
            </a:r>
            <a:r>
              <a:rPr lang="zh-CN" altLang="en-US"/>
              <a:t>通过字面量对象创建对象</a:t>
            </a:r>
            <a:endParaRPr lang="zh-CN" altLang="en-US" dirty="0"/>
          </a:p>
        </p:txBody>
      </p:sp>
      <p:sp>
        <p:nvSpPr>
          <p:cNvPr id="8" name="文本框 7">
            <a:extLst>
              <a:ext uri="{FF2B5EF4-FFF2-40B4-BE49-F238E27FC236}">
                <a16:creationId xmlns:a16="http://schemas.microsoft.com/office/drawing/2014/main" id="{1E45466F-8ACC-4173-B62A-0CBAD36E29C0}"/>
              </a:ext>
            </a:extLst>
          </p:cNvPr>
          <p:cNvSpPr txBox="1"/>
          <p:nvPr/>
        </p:nvSpPr>
        <p:spPr>
          <a:xfrm>
            <a:off x="520700" y="1352195"/>
            <a:ext cx="10579100" cy="3785652"/>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创建自定义对象的另一个方法是通过字面量对象进行创建。所谓的字面量对象是在程序代码中直接书写的对象，其格式主要是使用一对花括号标注的一个或多个用逗号分隔的属性声明，而每个属性声明写成</a:t>
            </a: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“属性名：属性值”</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的形式，其语法格式如下所示。</a:t>
            </a: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11" name="组合 10">
            <a:extLst>
              <a:ext uri="{FF2B5EF4-FFF2-40B4-BE49-F238E27FC236}">
                <a16:creationId xmlns:a16="http://schemas.microsoft.com/office/drawing/2014/main" id="{C518E856-3715-475E-A389-B9B8EB2B933E}"/>
              </a:ext>
            </a:extLst>
          </p:cNvPr>
          <p:cNvGrpSpPr/>
          <p:nvPr/>
        </p:nvGrpSpPr>
        <p:grpSpPr>
          <a:xfrm>
            <a:off x="3269429" y="3605632"/>
            <a:ext cx="3895473" cy="3064429"/>
            <a:chOff x="-3207438" y="1736258"/>
            <a:chExt cx="3348686" cy="3064429"/>
          </a:xfrm>
        </p:grpSpPr>
        <p:sp>
          <p:nvSpPr>
            <p:cNvPr id="12" name="矩形 11">
              <a:extLst>
                <a:ext uri="{FF2B5EF4-FFF2-40B4-BE49-F238E27FC236}">
                  <a16:creationId xmlns:a16="http://schemas.microsoft.com/office/drawing/2014/main" id="{6EE1DC94-EA1F-45D8-80AA-8AEF567F69BF}"/>
                </a:ext>
              </a:extLst>
            </p:cNvPr>
            <p:cNvSpPr/>
            <p:nvPr/>
          </p:nvSpPr>
          <p:spPr>
            <a:xfrm>
              <a:off x="-3207438" y="1736258"/>
              <a:ext cx="3348686" cy="3064429"/>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var obj_name={</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obj_attr1</a:t>
              </a:r>
              <a:r>
                <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attr_value</a:t>
              </a:r>
              <a:r>
                <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obj_attrn</a:t>
              </a:r>
              <a:r>
                <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attr_value</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p>
            <a:p>
              <a:pPr marL="0" marR="0" lvl="0" indent="226695" algn="l" defTabSz="914400" rtl="0" eaLnBrk="1" fontAlgn="auto" latinLnBrk="0" hangingPunct="1">
                <a:lnSpc>
                  <a:spcPct val="150000"/>
                </a:lnSpc>
                <a:spcBef>
                  <a:spcPts val="240"/>
                </a:spcBef>
                <a:spcAft>
                  <a:spcPts val="240"/>
                </a:spcAft>
                <a:buClrTx/>
                <a:buSzTx/>
                <a:buFontTx/>
                <a:buNone/>
                <a:tabLst/>
                <a:defRPr/>
              </a:pPr>
              <a:endPar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L 形 12">
              <a:extLst>
                <a:ext uri="{FF2B5EF4-FFF2-40B4-BE49-F238E27FC236}">
                  <a16:creationId xmlns:a16="http://schemas.microsoft.com/office/drawing/2014/main" id="{B73F4AD6-B660-4455-AD32-6DA0E740E6FD}"/>
                </a:ext>
              </a:extLst>
            </p:cNvPr>
            <p:cNvSpPr/>
            <p:nvPr/>
          </p:nvSpPr>
          <p:spPr>
            <a:xfrm rot="5400000">
              <a:off x="-3164766" y="169358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4" name="L 形 13">
              <a:extLst>
                <a:ext uri="{FF2B5EF4-FFF2-40B4-BE49-F238E27FC236}">
                  <a16:creationId xmlns:a16="http://schemas.microsoft.com/office/drawing/2014/main" id="{6DEB4B0E-80E8-430E-9B9B-CE87F8774D81}"/>
                </a:ext>
              </a:extLst>
            </p:cNvPr>
            <p:cNvSpPr/>
            <p:nvPr/>
          </p:nvSpPr>
          <p:spPr>
            <a:xfrm rot="16200000">
              <a:off x="-362136" y="4419260"/>
              <a:ext cx="417233" cy="345620"/>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5" name="文本框 14">
            <a:extLst>
              <a:ext uri="{FF2B5EF4-FFF2-40B4-BE49-F238E27FC236}">
                <a16:creationId xmlns:a16="http://schemas.microsoft.com/office/drawing/2014/main" id="{DA487D15-1D22-4C11-84AD-CEC6CA2778A6}"/>
              </a:ext>
            </a:extLst>
          </p:cNvPr>
          <p:cNvSpPr txBox="1"/>
          <p:nvPr/>
        </p:nvSpPr>
        <p:spPr>
          <a:xfrm>
            <a:off x="7454900" y="4003817"/>
            <a:ext cx="6832600" cy="923330"/>
          </a:xfrm>
          <a:prstGeom prst="rect">
            <a:avLst/>
          </a:prstGeom>
          <a:noFill/>
        </p:spPr>
        <p:txBody>
          <a:bodyPr wrap="square">
            <a:spAutoFit/>
          </a:bodyPr>
          <a:lstStyle/>
          <a:p>
            <a:pPr indent="254000" algn="just"/>
            <a:r>
              <a:rPr lang="en-US"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obj_name</a:t>
            </a:r>
            <a:r>
              <a:rPr lang="zh-CN"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：新对象名。</a:t>
            </a:r>
          </a:p>
          <a:p>
            <a:pPr indent="254000" algn="just"/>
            <a:r>
              <a:rPr lang="en-US"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obj_attr</a:t>
            </a:r>
            <a:r>
              <a:rPr lang="zh-CN"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：对象的新属性名。</a:t>
            </a:r>
          </a:p>
          <a:p>
            <a:pPr indent="254000" algn="just"/>
            <a:r>
              <a:rPr lang="en-US"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attr_value</a:t>
            </a:r>
            <a:r>
              <a:rPr lang="zh-CN"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：属性值。</a:t>
            </a:r>
          </a:p>
        </p:txBody>
      </p:sp>
    </p:spTree>
    <p:extLst>
      <p:ext uri="{BB962C8B-B14F-4D97-AF65-F5344CB8AC3E}">
        <p14:creationId xmlns:p14="http://schemas.microsoft.com/office/powerpoint/2010/main" val="2507953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5-17】</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创建对象</a:t>
            </a:r>
            <a:r>
              <a:rPr lang="en-US" altLang="zh-CN"/>
              <a:t>——</a:t>
            </a:r>
            <a:r>
              <a:rPr lang="zh-CN" altLang="en-US"/>
              <a:t>字面量对象</a:t>
            </a:r>
            <a:endParaRPr lang="zh-CN" altLang="en-US" dirty="0"/>
          </a:p>
        </p:txBody>
      </p:sp>
      <p:grpSp>
        <p:nvGrpSpPr>
          <p:cNvPr id="17" name="组合 16"/>
          <p:cNvGrpSpPr/>
          <p:nvPr/>
        </p:nvGrpSpPr>
        <p:grpSpPr>
          <a:xfrm>
            <a:off x="586665" y="2655447"/>
            <a:ext cx="5629562" cy="2330458"/>
            <a:chOff x="521856" y="3102726"/>
            <a:chExt cx="5629562" cy="3372310"/>
          </a:xfrm>
        </p:grpSpPr>
        <p:sp>
          <p:nvSpPr>
            <p:cNvPr id="8" name="任意多边形 7"/>
            <p:cNvSpPr/>
            <p:nvPr/>
          </p:nvSpPr>
          <p:spPr>
            <a:xfrm flipV="1">
              <a:off x="521856" y="3102726"/>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9" name="Text Box 44"/>
            <p:cNvSpPr txBox="1">
              <a:spLocks noChangeArrowheads="1"/>
            </p:cNvSpPr>
            <p:nvPr/>
          </p:nvSpPr>
          <p:spPr bwMode="auto">
            <a:xfrm>
              <a:off x="768527" y="3969698"/>
              <a:ext cx="4022435" cy="1235162"/>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通过字面量对象创建</a:t>
              </a:r>
              <a:r>
                <a:rPr kumimoji="0" lang="en-US" altLang="zh-CN"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任务实践</a:t>
              </a:r>
              <a:r>
                <a:rPr kumimoji="0" lang="en-US" altLang="zh-CN"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5-16】</a:t>
              </a: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中的</a:t>
              </a:r>
              <a:r>
                <a:rPr kumimoji="0" lang="en-US" altLang="zh-CN"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Animal</a:t>
              </a: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对象。</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任务描述</a:t>
              </a:r>
            </a:p>
          </p:txBody>
        </p:sp>
      </p:grpSp>
      <p:grpSp>
        <p:nvGrpSpPr>
          <p:cNvPr id="11" name="组合 10"/>
          <p:cNvGrpSpPr/>
          <p:nvPr/>
        </p:nvGrpSpPr>
        <p:grpSpPr>
          <a:xfrm>
            <a:off x="6519712" y="2629782"/>
            <a:ext cx="4716987" cy="4185837"/>
            <a:chOff x="6851559" y="2869060"/>
            <a:chExt cx="4716987" cy="4773436"/>
          </a:xfrm>
        </p:grpSpPr>
        <p:grpSp>
          <p:nvGrpSpPr>
            <p:cNvPr id="12" name="组合 11"/>
            <p:cNvGrpSpPr/>
            <p:nvPr/>
          </p:nvGrpSpPr>
          <p:grpSpPr>
            <a:xfrm>
              <a:off x="6851559" y="2869060"/>
              <a:ext cx="4716987" cy="4773436"/>
              <a:chOff x="6851558" y="2370297"/>
              <a:chExt cx="4716987" cy="4773436"/>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p:cNvSpPr txBox="1"/>
              <p:nvPr/>
            </p:nvSpPr>
            <p:spPr>
              <a:xfrm>
                <a:off x="6851558" y="2385082"/>
                <a:ext cx="471698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p>
            </p:txBody>
          </p:sp>
          <p:sp>
            <p:nvSpPr>
              <p:cNvPr id="16" name="文本框 15"/>
              <p:cNvSpPr txBox="1"/>
              <p:nvPr/>
            </p:nvSpPr>
            <p:spPr>
              <a:xfrm>
                <a:off x="6851560" y="2880111"/>
                <a:ext cx="4716985" cy="4263622"/>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根据任务要求，使用字面量对象创建一个新对象</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Animal</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，直接声明对象变量名为对象名。</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定义新对象的姓名属性（</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name</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）、主人属性（</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owner</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）和颜色属性（</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color</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通过</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document.write()</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输出相关内容。</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endParaRPr>
              </a:p>
            </p:txBody>
          </p:sp>
        </p:grpSp>
        <p:sp>
          <p:nvSpPr>
            <p:cNvPr id="13" name="矩形 12"/>
            <p:cNvSpPr/>
            <p:nvPr/>
          </p:nvSpPr>
          <p:spPr>
            <a:xfrm>
              <a:off x="6851560" y="2869062"/>
              <a:ext cx="4716985" cy="42636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1329532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5-17】</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创建对象</a:t>
            </a:r>
            <a:r>
              <a:rPr lang="en-US" altLang="zh-CN"/>
              <a:t>——</a:t>
            </a:r>
            <a:r>
              <a:rPr lang="zh-CN" altLang="en-US"/>
              <a:t>字面量对象</a:t>
            </a:r>
            <a:endParaRPr lang="zh-CN" altLang="en-US" dirty="0"/>
          </a:p>
        </p:txBody>
      </p:sp>
      <p:pic>
        <p:nvPicPr>
          <p:cNvPr id="3" name="图片 2">
            <a:extLst>
              <a:ext uri="{FF2B5EF4-FFF2-40B4-BE49-F238E27FC236}">
                <a16:creationId xmlns:a16="http://schemas.microsoft.com/office/drawing/2014/main" id="{B7C9DB5E-6A04-429F-A000-F92CA9182F23}"/>
              </a:ext>
            </a:extLst>
          </p:cNvPr>
          <p:cNvPicPr>
            <a:picLocks noChangeAspect="1"/>
          </p:cNvPicPr>
          <p:nvPr/>
        </p:nvPicPr>
        <p:blipFill>
          <a:blip r:embed="rId2"/>
          <a:stretch>
            <a:fillRect/>
          </a:stretch>
        </p:blipFill>
        <p:spPr>
          <a:xfrm>
            <a:off x="995362" y="2499546"/>
            <a:ext cx="10401463" cy="2301875"/>
          </a:xfrm>
          <a:prstGeom prst="rect">
            <a:avLst/>
          </a:prstGeom>
        </p:spPr>
      </p:pic>
    </p:spTree>
    <p:extLst>
      <p:ext uri="{BB962C8B-B14F-4D97-AF65-F5344CB8AC3E}">
        <p14:creationId xmlns:p14="http://schemas.microsoft.com/office/powerpoint/2010/main" val="109646665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153974"/>
            <a:ext cx="11209232" cy="4703087"/>
          </a:xfrm>
        </p:spPr>
        <p:txBody>
          <a:bodyPr>
            <a:normAutofit/>
          </a:bodyPr>
          <a:lstStyle/>
          <a:p>
            <a:pPr algn="just">
              <a:lnSpc>
                <a:spcPct val="150000"/>
              </a:lnSpc>
            </a:pPr>
            <a:r>
              <a:rPr lang="zh-CN" altLang="en-US" dirty="0"/>
              <a:t>      在</a:t>
            </a:r>
            <a:r>
              <a:rPr lang="en-US" altLang="zh-CN" dirty="0"/>
              <a:t>JavaScript</a:t>
            </a:r>
            <a:r>
              <a:rPr lang="zh-CN" altLang="en-US" dirty="0"/>
              <a:t>中，通过</a:t>
            </a:r>
            <a:r>
              <a:rPr lang="zh-CN" altLang="en-US" b="1" dirty="0">
                <a:solidFill>
                  <a:schemeClr val="accent2">
                    <a:lumMod val="75000"/>
                  </a:schemeClr>
                </a:solidFill>
              </a:rPr>
              <a:t>构造函数定义对象是定义对象的标准方法</a:t>
            </a:r>
            <a:r>
              <a:rPr lang="zh-CN" altLang="en-US" dirty="0"/>
              <a:t>。本质上定义了构造函数就表示定义了对象类，</a:t>
            </a:r>
            <a:r>
              <a:rPr lang="zh-CN" altLang="en-US" b="1" dirty="0">
                <a:solidFill>
                  <a:schemeClr val="accent2">
                    <a:lumMod val="75000"/>
                  </a:schemeClr>
                </a:solidFill>
              </a:rPr>
              <a:t>构造函数名就是对象名</a:t>
            </a:r>
            <a:r>
              <a:rPr lang="zh-CN" altLang="en-US" dirty="0"/>
              <a:t>，可以通过</a:t>
            </a:r>
            <a:r>
              <a:rPr lang="en-US" altLang="zh-CN" dirty="0"/>
              <a:t>new</a:t>
            </a:r>
            <a:r>
              <a:rPr lang="zh-CN" altLang="en-US" dirty="0"/>
              <a:t>关键字来创建对象实例。</a:t>
            </a:r>
            <a:endParaRPr lang="en-US" altLang="zh-CN" dirty="0"/>
          </a:p>
          <a:p>
            <a:pPr algn="just">
              <a:lnSpc>
                <a:spcPct val="150000"/>
              </a:lnSpc>
            </a:pPr>
            <a:r>
              <a:rPr lang="en-US" altLang="zh-CN" dirty="0"/>
              <a:t>        </a:t>
            </a:r>
            <a:r>
              <a:rPr lang="zh-CN" altLang="en-US" dirty="0"/>
              <a:t>通过构造函数创建对象，可用到</a:t>
            </a:r>
            <a:r>
              <a:rPr lang="en-US" altLang="zh-CN" dirty="0"/>
              <a:t>JavaScript</a:t>
            </a:r>
            <a:r>
              <a:rPr lang="zh-CN" altLang="en-US" dirty="0"/>
              <a:t>的</a:t>
            </a:r>
            <a:r>
              <a:rPr lang="en-US" altLang="zh-CN" dirty="0"/>
              <a:t>this</a:t>
            </a:r>
            <a:r>
              <a:rPr lang="zh-CN" altLang="en-US" dirty="0"/>
              <a:t>关键字、</a:t>
            </a:r>
            <a:r>
              <a:rPr lang="en-US" altLang="zh-CN" dirty="0"/>
              <a:t>function</a:t>
            </a:r>
            <a:r>
              <a:rPr lang="zh-CN" altLang="en-US" dirty="0"/>
              <a:t>关键字和</a:t>
            </a:r>
            <a:r>
              <a:rPr lang="en-US" altLang="zh-CN" dirty="0"/>
              <a:t>new</a:t>
            </a:r>
            <a:r>
              <a:rPr lang="zh-CN" altLang="en-US" dirty="0"/>
              <a:t>关键字。</a:t>
            </a:r>
            <a:endParaRPr lang="en-US" altLang="zh-CN" dirty="0"/>
          </a:p>
        </p:txBody>
      </p:sp>
      <p:sp>
        <p:nvSpPr>
          <p:cNvPr id="3" name="标题 2"/>
          <p:cNvSpPr>
            <a:spLocks noGrp="1"/>
          </p:cNvSpPr>
          <p:nvPr>
            <p:ph type="title"/>
          </p:nvPr>
        </p:nvSpPr>
        <p:spPr>
          <a:xfrm>
            <a:off x="747241" y="249383"/>
            <a:ext cx="7391400" cy="590556"/>
          </a:xfrm>
        </p:spPr>
        <p:txBody>
          <a:bodyPr/>
          <a:lstStyle/>
          <a:p>
            <a:r>
              <a:rPr lang="en-US" altLang="zh-CN"/>
              <a:t>5.3.3  </a:t>
            </a:r>
            <a:r>
              <a:rPr lang="zh-CN" altLang="en-US"/>
              <a:t>通过构造函数创建对象</a:t>
            </a:r>
            <a:endParaRPr lang="zh-CN" altLang="en-US" dirty="0"/>
          </a:p>
        </p:txBody>
      </p:sp>
    </p:spTree>
    <p:extLst>
      <p:ext uri="{BB962C8B-B14F-4D97-AF65-F5344CB8AC3E}">
        <p14:creationId xmlns:p14="http://schemas.microsoft.com/office/powerpoint/2010/main" val="107576059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1. </a:t>
            </a:r>
            <a:r>
              <a:rPr lang="zh-CN" altLang="en-US"/>
              <a:t>使用</a:t>
            </a:r>
            <a:r>
              <a:rPr lang="en-US" altLang="zh-CN"/>
              <a:t>this</a:t>
            </a:r>
            <a:r>
              <a:rPr lang="zh-CN" altLang="en-US"/>
              <a:t>关键字</a:t>
            </a:r>
            <a:endParaRPr lang="zh-CN" altLang="en-US" dirty="0"/>
          </a:p>
        </p:txBody>
      </p:sp>
      <p:sp>
        <p:nvSpPr>
          <p:cNvPr id="8" name="文本框 7">
            <a:extLst>
              <a:ext uri="{FF2B5EF4-FFF2-40B4-BE49-F238E27FC236}">
                <a16:creationId xmlns:a16="http://schemas.microsoft.com/office/drawing/2014/main" id="{1E45466F-8ACC-4173-B62A-0CBAD36E29C0}"/>
              </a:ext>
            </a:extLst>
          </p:cNvPr>
          <p:cNvSpPr txBox="1"/>
          <p:nvPr/>
        </p:nvSpPr>
        <p:spPr>
          <a:xfrm>
            <a:off x="544858" y="1134556"/>
            <a:ext cx="10579100" cy="1938992"/>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在</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JavaScript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中，</a:t>
            </a:r>
            <a:r>
              <a:rPr kumimoji="0" lang="en-US" altLang="zh-CN"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this</a:t>
            </a: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关键字</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用于引用本类对象，可以隐式地引用对象的属性和方法。在对象中</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this</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关键字的常用用法如下所示。</a:t>
            </a: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5" name="组合 4">
            <a:extLst>
              <a:ext uri="{FF2B5EF4-FFF2-40B4-BE49-F238E27FC236}">
                <a16:creationId xmlns:a16="http://schemas.microsoft.com/office/drawing/2014/main" id="{9AA3F004-43A7-4415-A703-08311F0B5B41}"/>
              </a:ext>
            </a:extLst>
          </p:cNvPr>
          <p:cNvGrpSpPr/>
          <p:nvPr/>
        </p:nvGrpSpPr>
        <p:grpSpPr>
          <a:xfrm>
            <a:off x="2994305" y="2367374"/>
            <a:ext cx="3867972" cy="3526093"/>
            <a:chOff x="-3651375" y="857360"/>
            <a:chExt cx="3325046" cy="3526093"/>
          </a:xfrm>
        </p:grpSpPr>
        <p:sp>
          <p:nvSpPr>
            <p:cNvPr id="6" name="矩形 5">
              <a:extLst>
                <a:ext uri="{FF2B5EF4-FFF2-40B4-BE49-F238E27FC236}">
                  <a16:creationId xmlns:a16="http://schemas.microsoft.com/office/drawing/2014/main" id="{6F9462EF-6B87-4884-BE6E-22C17A915755}"/>
                </a:ext>
              </a:extLst>
            </p:cNvPr>
            <p:cNvSpPr/>
            <p:nvPr/>
          </p:nvSpPr>
          <p:spPr>
            <a:xfrm>
              <a:off x="-3651375" y="857360"/>
              <a:ext cx="3325045" cy="3526093"/>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var Obj=new Object();</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Obj.name="</a:t>
              </a:r>
              <a:r>
                <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张三</a:t>
              </a: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Obj.age=28;</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Obj.fun=function(){</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document.write("</a:t>
              </a:r>
              <a:r>
                <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我是</a:t>
              </a: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"+this.name+","+this.age);</a:t>
              </a:r>
            </a:p>
            <a:p>
              <a:pPr marL="0" marR="0" lvl="0" indent="226695" algn="l" defTabSz="914400" rtl="0" eaLnBrk="1" fontAlgn="auto" latinLnBrk="0" hangingPunct="1">
                <a:lnSpc>
                  <a:spcPct val="150000"/>
                </a:lnSpc>
                <a:spcBef>
                  <a:spcPts val="240"/>
                </a:spcBef>
                <a:spcAft>
                  <a:spcPts val="240"/>
                </a:spcAft>
                <a:buClrTx/>
                <a:buSzTx/>
                <a:buFontTx/>
                <a:buNone/>
                <a:tabLst/>
                <a:defRPr/>
              </a:pPr>
              <a:endPar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L 形 6">
              <a:extLst>
                <a:ext uri="{FF2B5EF4-FFF2-40B4-BE49-F238E27FC236}">
                  <a16:creationId xmlns:a16="http://schemas.microsoft.com/office/drawing/2014/main" id="{81462A5B-FA40-41E4-A0FE-8D57089692A4}"/>
                </a:ext>
              </a:extLst>
            </p:cNvPr>
            <p:cNvSpPr/>
            <p:nvPr/>
          </p:nvSpPr>
          <p:spPr>
            <a:xfrm rot="5400000">
              <a:off x="-3608703" y="814688"/>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L 形 8">
              <a:extLst>
                <a:ext uri="{FF2B5EF4-FFF2-40B4-BE49-F238E27FC236}">
                  <a16:creationId xmlns:a16="http://schemas.microsoft.com/office/drawing/2014/main" id="{F5C7F930-ACAB-4A27-8C6A-A36939547F47}"/>
                </a:ext>
              </a:extLst>
            </p:cNvPr>
            <p:cNvSpPr/>
            <p:nvPr/>
          </p:nvSpPr>
          <p:spPr>
            <a:xfrm rot="16200000">
              <a:off x="-707756" y="4002026"/>
              <a:ext cx="417233" cy="345620"/>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0" name="文本框 9">
            <a:extLst>
              <a:ext uri="{FF2B5EF4-FFF2-40B4-BE49-F238E27FC236}">
                <a16:creationId xmlns:a16="http://schemas.microsoft.com/office/drawing/2014/main" id="{7221F77C-4912-47A2-85EB-D0FC48FF58F7}"/>
              </a:ext>
            </a:extLst>
          </p:cNvPr>
          <p:cNvSpPr txBox="1"/>
          <p:nvPr/>
        </p:nvSpPr>
        <p:spPr>
          <a:xfrm>
            <a:off x="747241" y="6119444"/>
            <a:ext cx="10301759" cy="646331"/>
          </a:xfrm>
          <a:prstGeom prst="rect">
            <a:avLst/>
          </a:prstGeom>
          <a:noFill/>
        </p:spPr>
        <p:txBody>
          <a:bodyPr wrap="square">
            <a:spAutoFit/>
          </a:bodyPr>
          <a:lstStyle/>
          <a:p>
            <a:pPr indent="254000" algn="just"/>
            <a:r>
              <a:rPr lang="zh-CN"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在上述代码中，</a:t>
            </a:r>
            <a:r>
              <a:rPr lang="en-US"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this.name</a:t>
            </a:r>
            <a:r>
              <a:rPr lang="zh-CN"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指的是对象中的</a:t>
            </a:r>
            <a:r>
              <a:rPr lang="en-US"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name</a:t>
            </a:r>
            <a:r>
              <a:rPr lang="zh-CN"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属性，而</a:t>
            </a:r>
            <a:r>
              <a:rPr lang="en-US"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this.name=name</a:t>
            </a:r>
            <a:r>
              <a:rPr lang="zh-CN"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语句中的第二个</a:t>
            </a:r>
            <a:r>
              <a:rPr lang="en-US"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name</a:t>
            </a:r>
            <a:r>
              <a:rPr lang="zh-CN"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指的是形参</a:t>
            </a:r>
            <a:r>
              <a:rPr lang="en-US"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name</a:t>
            </a:r>
            <a:r>
              <a:rPr lang="zh-CN"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，在使用的时候就会将形参</a:t>
            </a:r>
            <a:r>
              <a:rPr lang="en-US"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name</a:t>
            </a:r>
            <a:r>
              <a:rPr lang="zh-CN"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的值赋予属性</a:t>
            </a:r>
            <a:r>
              <a:rPr lang="en-US"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name</a:t>
            </a:r>
            <a:r>
              <a:rPr lang="zh-CN"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78240127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2. </a:t>
            </a:r>
            <a:r>
              <a:rPr lang="zh-CN" altLang="en-US"/>
              <a:t>使用</a:t>
            </a:r>
            <a:r>
              <a:rPr lang="en-US" altLang="zh-CN"/>
              <a:t>function</a:t>
            </a:r>
            <a:r>
              <a:rPr lang="zh-CN" altLang="en-US"/>
              <a:t>定义构造函数</a:t>
            </a:r>
            <a:endParaRPr lang="zh-CN" altLang="en-US" dirty="0"/>
          </a:p>
        </p:txBody>
      </p:sp>
      <p:sp>
        <p:nvSpPr>
          <p:cNvPr id="8" name="文本框 7">
            <a:extLst>
              <a:ext uri="{FF2B5EF4-FFF2-40B4-BE49-F238E27FC236}">
                <a16:creationId xmlns:a16="http://schemas.microsoft.com/office/drawing/2014/main" id="{1E45466F-8ACC-4173-B62A-0CBAD36E29C0}"/>
              </a:ext>
            </a:extLst>
          </p:cNvPr>
          <p:cNvSpPr txBox="1"/>
          <p:nvPr/>
        </p:nvSpPr>
        <p:spPr>
          <a:xfrm>
            <a:off x="544858" y="1134556"/>
            <a:ext cx="10579100" cy="5447645"/>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可以使用</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function</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关键字像定义普通函数一样来定义构造函数。不同之处是，</a:t>
            </a:r>
            <a:r>
              <a:rPr kumimoji="0" lang="zh-CN" altLang="en-US" sz="2400" b="0"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在构造函数内部一般不使用</a:t>
            </a:r>
            <a:r>
              <a:rPr kumimoji="0" lang="en-US" altLang="zh-CN" sz="2400" b="0"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return</a:t>
            </a:r>
            <a:r>
              <a:rPr kumimoji="0" lang="zh-CN" altLang="en-US" sz="2400" b="0"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语句</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，并且通常要</a:t>
            </a:r>
            <a:r>
              <a:rPr kumimoji="0" lang="zh-CN" altLang="en-US" sz="2400" b="0"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使用</a:t>
            </a:r>
            <a:r>
              <a:rPr kumimoji="0" lang="en-US" altLang="zh-CN" sz="2400" b="0"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this</a:t>
            </a:r>
            <a:r>
              <a:rPr kumimoji="0" lang="zh-CN" altLang="en-US" sz="2400" b="0"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关键字来引用创建的对象</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。例如，要创建一个</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Animal</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类，则可以使用如下代码来实现。</a:t>
            </a: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sz="2400">
              <a:solidFill>
                <a:prstClr val="black"/>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sz="2400">
              <a:solidFill>
                <a:prstClr val="black"/>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定义了构造函数之后就可以</a:t>
            </a:r>
            <a:r>
              <a:rPr kumimoji="0" lang="zh-CN" altLang="en-US" sz="2400" b="0"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使用</a:t>
            </a:r>
            <a:r>
              <a:rPr kumimoji="0" lang="en-US" altLang="zh-CN" sz="2400" b="0"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new</a:t>
            </a:r>
            <a:r>
              <a:rPr kumimoji="0" lang="zh-CN" altLang="en-US" sz="2400" b="0"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关键字来创建对象实例</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了，如下代码所示。</a:t>
            </a: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5" name="组合 4">
            <a:extLst>
              <a:ext uri="{FF2B5EF4-FFF2-40B4-BE49-F238E27FC236}">
                <a16:creationId xmlns:a16="http://schemas.microsoft.com/office/drawing/2014/main" id="{9AA3F004-43A7-4415-A703-08311F0B5B41}"/>
              </a:ext>
            </a:extLst>
          </p:cNvPr>
          <p:cNvGrpSpPr/>
          <p:nvPr/>
        </p:nvGrpSpPr>
        <p:grpSpPr>
          <a:xfrm>
            <a:off x="2513877" y="2876954"/>
            <a:ext cx="5971895" cy="1962847"/>
            <a:chOff x="-3651375" y="857360"/>
            <a:chExt cx="5133653" cy="2551468"/>
          </a:xfrm>
        </p:grpSpPr>
        <p:sp>
          <p:nvSpPr>
            <p:cNvPr id="6" name="矩形 5">
              <a:extLst>
                <a:ext uri="{FF2B5EF4-FFF2-40B4-BE49-F238E27FC236}">
                  <a16:creationId xmlns:a16="http://schemas.microsoft.com/office/drawing/2014/main" id="{6F9462EF-6B87-4884-BE6E-22C17A915755}"/>
                </a:ext>
              </a:extLst>
            </p:cNvPr>
            <p:cNvSpPr/>
            <p:nvPr/>
          </p:nvSpPr>
          <p:spPr>
            <a:xfrm>
              <a:off x="-3651375" y="857360"/>
              <a:ext cx="5133653" cy="2551468"/>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function Animal(name,color){</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this.name=name; //</a:t>
              </a:r>
              <a:r>
                <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定义属性</a:t>
              </a: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name</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this.color=color; //</a:t>
              </a:r>
              <a:r>
                <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定义属性</a:t>
              </a: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color</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p>
            <a:p>
              <a:pPr marL="0" marR="0" lvl="0" indent="226695" algn="l" defTabSz="914400" rtl="0" eaLnBrk="1" fontAlgn="auto" latinLnBrk="0" hangingPunct="1">
                <a:lnSpc>
                  <a:spcPct val="150000"/>
                </a:lnSpc>
                <a:spcBef>
                  <a:spcPts val="240"/>
                </a:spcBef>
                <a:spcAft>
                  <a:spcPts val="240"/>
                </a:spcAft>
                <a:buClrTx/>
                <a:buSzTx/>
                <a:buFontTx/>
                <a:buNone/>
                <a:tabLst/>
                <a:defRPr/>
              </a:pPr>
              <a:endPar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L 形 6">
              <a:extLst>
                <a:ext uri="{FF2B5EF4-FFF2-40B4-BE49-F238E27FC236}">
                  <a16:creationId xmlns:a16="http://schemas.microsoft.com/office/drawing/2014/main" id="{81462A5B-FA40-41E4-A0FE-8D57089692A4}"/>
                </a:ext>
              </a:extLst>
            </p:cNvPr>
            <p:cNvSpPr/>
            <p:nvPr/>
          </p:nvSpPr>
          <p:spPr>
            <a:xfrm rot="5400000">
              <a:off x="-3608703" y="814688"/>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L 形 8">
              <a:extLst>
                <a:ext uri="{FF2B5EF4-FFF2-40B4-BE49-F238E27FC236}">
                  <a16:creationId xmlns:a16="http://schemas.microsoft.com/office/drawing/2014/main" id="{F5C7F930-ACAB-4A27-8C6A-A36939547F47}"/>
                </a:ext>
              </a:extLst>
            </p:cNvPr>
            <p:cNvSpPr/>
            <p:nvPr/>
          </p:nvSpPr>
          <p:spPr>
            <a:xfrm rot="16200000">
              <a:off x="1100851" y="3005425"/>
              <a:ext cx="417233" cy="345620"/>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12" name="组合 11">
            <a:extLst>
              <a:ext uri="{FF2B5EF4-FFF2-40B4-BE49-F238E27FC236}">
                <a16:creationId xmlns:a16="http://schemas.microsoft.com/office/drawing/2014/main" id="{4F496F83-CE51-4A03-9282-3D8B6309BB37}"/>
              </a:ext>
            </a:extLst>
          </p:cNvPr>
          <p:cNvGrpSpPr/>
          <p:nvPr/>
        </p:nvGrpSpPr>
        <p:grpSpPr>
          <a:xfrm>
            <a:off x="2513876" y="5828540"/>
            <a:ext cx="5971895" cy="508076"/>
            <a:chOff x="-3651375" y="857360"/>
            <a:chExt cx="5133653" cy="660439"/>
          </a:xfrm>
        </p:grpSpPr>
        <p:sp>
          <p:nvSpPr>
            <p:cNvPr id="13" name="矩形 12">
              <a:extLst>
                <a:ext uri="{FF2B5EF4-FFF2-40B4-BE49-F238E27FC236}">
                  <a16:creationId xmlns:a16="http://schemas.microsoft.com/office/drawing/2014/main" id="{8B1D20F1-28DC-4F16-8F1D-A11486F4C838}"/>
                </a:ext>
              </a:extLst>
            </p:cNvPr>
            <p:cNvSpPr/>
            <p:nvPr/>
          </p:nvSpPr>
          <p:spPr>
            <a:xfrm>
              <a:off x="-3651375" y="857360"/>
              <a:ext cx="5133653" cy="649452"/>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var animal=new Animal("</a:t>
              </a:r>
              <a:r>
                <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花花</a:t>
              </a: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黑色</a:t>
              </a: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p>
          </p:txBody>
        </p:sp>
        <p:sp>
          <p:nvSpPr>
            <p:cNvPr id="14" name="L 形 13">
              <a:extLst>
                <a:ext uri="{FF2B5EF4-FFF2-40B4-BE49-F238E27FC236}">
                  <a16:creationId xmlns:a16="http://schemas.microsoft.com/office/drawing/2014/main" id="{EEDB822E-7289-410F-976C-6498D7ACB168}"/>
                </a:ext>
              </a:extLst>
            </p:cNvPr>
            <p:cNvSpPr/>
            <p:nvPr/>
          </p:nvSpPr>
          <p:spPr>
            <a:xfrm rot="5400000">
              <a:off x="-3608703" y="814688"/>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L 形 14">
              <a:extLst>
                <a:ext uri="{FF2B5EF4-FFF2-40B4-BE49-F238E27FC236}">
                  <a16:creationId xmlns:a16="http://schemas.microsoft.com/office/drawing/2014/main" id="{14601719-C58E-4B87-BE8B-D31DFBD32BAB}"/>
                </a:ext>
              </a:extLst>
            </p:cNvPr>
            <p:cNvSpPr/>
            <p:nvPr/>
          </p:nvSpPr>
          <p:spPr>
            <a:xfrm rot="16200000">
              <a:off x="1095345" y="1136373"/>
              <a:ext cx="417233" cy="345620"/>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344863673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2. </a:t>
            </a:r>
            <a:r>
              <a:rPr lang="zh-CN" altLang="en-US"/>
              <a:t>使用</a:t>
            </a:r>
            <a:r>
              <a:rPr lang="en-US" altLang="zh-CN"/>
              <a:t>function</a:t>
            </a:r>
            <a:r>
              <a:rPr lang="zh-CN" altLang="en-US"/>
              <a:t>定义构造函数</a:t>
            </a:r>
            <a:endParaRPr lang="zh-CN" altLang="en-US" dirty="0"/>
          </a:p>
        </p:txBody>
      </p:sp>
      <p:sp>
        <p:nvSpPr>
          <p:cNvPr id="8" name="文本框 7">
            <a:extLst>
              <a:ext uri="{FF2B5EF4-FFF2-40B4-BE49-F238E27FC236}">
                <a16:creationId xmlns:a16="http://schemas.microsoft.com/office/drawing/2014/main" id="{1E45466F-8ACC-4173-B62A-0CBAD36E29C0}"/>
              </a:ext>
            </a:extLst>
          </p:cNvPr>
          <p:cNvSpPr txBox="1"/>
          <p:nvPr/>
        </p:nvSpPr>
        <p:spPr>
          <a:xfrm>
            <a:off x="570258" y="1642556"/>
            <a:ext cx="10579100" cy="3785652"/>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构造函数的调用与普通函数的调用基本相同，不同之处在于构造函数在调用前须用</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new</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关键字。用</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new</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关键字来调用构造函数，大致上可以分以下几个步骤来进行。</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第</a:t>
            </a:r>
            <a:r>
              <a:rPr kumimoji="0" lang="en-US" altLang="zh-CN"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步：</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利用构造函数创建一个新对象。</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第</a:t>
            </a:r>
            <a:r>
              <a:rPr kumimoji="0" lang="en-US" altLang="zh-CN"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步</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：构造函数的函数体用</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this</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关键字来引用新对象，定义属性。</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第</a:t>
            </a:r>
            <a:r>
              <a:rPr kumimoji="0" lang="en-US" altLang="zh-CN"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3</a:t>
            </a: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步：</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创建完构造函数，利用</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new</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关键字来调用构造函数。</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0373355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2. </a:t>
            </a:r>
            <a:r>
              <a:rPr lang="zh-CN" altLang="en-US"/>
              <a:t>使用</a:t>
            </a:r>
            <a:r>
              <a:rPr lang="en-US" altLang="zh-CN"/>
              <a:t>function</a:t>
            </a:r>
            <a:r>
              <a:rPr lang="zh-CN" altLang="en-US"/>
              <a:t>定义构造函数</a:t>
            </a:r>
            <a:endParaRPr lang="zh-CN" altLang="en-US" dirty="0"/>
          </a:p>
        </p:txBody>
      </p:sp>
      <p:sp>
        <p:nvSpPr>
          <p:cNvPr id="8" name="文本框 7">
            <a:extLst>
              <a:ext uri="{FF2B5EF4-FFF2-40B4-BE49-F238E27FC236}">
                <a16:creationId xmlns:a16="http://schemas.microsoft.com/office/drawing/2014/main" id="{1E45466F-8ACC-4173-B62A-0CBAD36E29C0}"/>
              </a:ext>
            </a:extLst>
          </p:cNvPr>
          <p:cNvSpPr txBox="1"/>
          <p:nvPr/>
        </p:nvSpPr>
        <p:spPr>
          <a:xfrm>
            <a:off x="468658" y="1464756"/>
            <a:ext cx="10579100" cy="1135054"/>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例</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5-15】</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定义一个名为</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Animal</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的构造函数，并通过该函数创建两个</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Animal</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对象。</a:t>
            </a:r>
          </a:p>
        </p:txBody>
      </p:sp>
      <p:pic>
        <p:nvPicPr>
          <p:cNvPr id="4" name="图片 3">
            <a:extLst>
              <a:ext uri="{FF2B5EF4-FFF2-40B4-BE49-F238E27FC236}">
                <a16:creationId xmlns:a16="http://schemas.microsoft.com/office/drawing/2014/main" id="{54225B28-F6EA-4743-B49A-F1E06E4D9DF9}"/>
              </a:ext>
            </a:extLst>
          </p:cNvPr>
          <p:cNvPicPr>
            <a:picLocks noChangeAspect="1"/>
          </p:cNvPicPr>
          <p:nvPr/>
        </p:nvPicPr>
        <p:blipFill>
          <a:blip r:embed="rId2"/>
          <a:stretch>
            <a:fillRect/>
          </a:stretch>
        </p:blipFill>
        <p:spPr>
          <a:xfrm>
            <a:off x="2139950" y="2599810"/>
            <a:ext cx="8341384" cy="30405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52709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5141" y="1422594"/>
            <a:ext cx="10805108" cy="5435406"/>
          </a:xfrm>
        </p:spPr>
        <p:txBody>
          <a:bodyPr>
            <a:noAutofit/>
          </a:bodyPr>
          <a:lstStyle/>
          <a:p>
            <a:r>
              <a:rPr lang="en-US" altLang="zh-CN" sz="2400"/>
              <a:t>2. </a:t>
            </a:r>
            <a:r>
              <a:rPr lang="zh-CN" altLang="en-US" sz="2400"/>
              <a:t>对象的概念</a:t>
            </a:r>
            <a:endParaRPr lang="en-US" altLang="zh-CN" sz="2400"/>
          </a:p>
          <a:p>
            <a:r>
              <a:rPr lang="en-US" altLang="zh-CN" sz="2400"/>
              <a:t>      </a:t>
            </a:r>
            <a:r>
              <a:rPr lang="zh-CN" altLang="en-US" sz="2400"/>
              <a:t>在理解对象时，可以将对象划分为两个部分，即静态部分和动态部分，</a:t>
            </a:r>
            <a:r>
              <a:rPr lang="zh-CN" altLang="en-US" sz="2400" b="1">
                <a:solidFill>
                  <a:schemeClr val="accent2">
                    <a:lumMod val="75000"/>
                  </a:schemeClr>
                </a:solidFill>
              </a:rPr>
              <a:t>静态部分</a:t>
            </a:r>
            <a:r>
              <a:rPr lang="zh-CN" altLang="en-US" sz="2400"/>
              <a:t>就是“不能动”的部分，称为“属性”。任何对象都具备属性，如一个人包括身高、体重、性别、年龄等属性。</a:t>
            </a:r>
            <a:r>
              <a:rPr lang="zh-CN" altLang="en-US" sz="2400" b="1">
                <a:solidFill>
                  <a:schemeClr val="accent2">
                    <a:lumMod val="75000"/>
                  </a:schemeClr>
                </a:solidFill>
              </a:rPr>
              <a:t>动态部分</a:t>
            </a:r>
            <a:r>
              <a:rPr lang="zh-CN" altLang="en-US" sz="2400"/>
              <a:t>就是除了这些属性外的行为、动作，例如，人有哭泣、微笑、说话、行走等行为。我们就是通过观察对象的属性和行为来了解和描述对象的。</a:t>
            </a:r>
          </a:p>
          <a:p>
            <a:r>
              <a:rPr lang="zh-CN" altLang="en-US" sz="2400"/>
              <a:t>      在计算机编程中，面向对象程序设计的思想就是要以对象来思考问题例如，使用面向对象的思想解决大雁从北方飞往南方的实际问题。</a:t>
            </a:r>
          </a:p>
        </p:txBody>
      </p:sp>
      <p:sp>
        <p:nvSpPr>
          <p:cNvPr id="4" name="标题 3"/>
          <p:cNvSpPr>
            <a:spLocks noGrp="1"/>
          </p:cNvSpPr>
          <p:nvPr>
            <p:ph type="title"/>
          </p:nvPr>
        </p:nvSpPr>
        <p:spPr/>
        <p:txBody>
          <a:bodyPr/>
          <a:lstStyle/>
          <a:p>
            <a:r>
              <a:rPr lang="en-US" altLang="zh-CN"/>
              <a:t>5.1.2  </a:t>
            </a:r>
            <a:r>
              <a:rPr lang="zh-CN" altLang="en-US"/>
              <a:t>对象的基本概念</a:t>
            </a:r>
            <a:endParaRPr lang="zh-CN" altLang="en-US" dirty="0"/>
          </a:p>
        </p:txBody>
      </p:sp>
    </p:spTree>
    <p:extLst>
      <p:ext uri="{BB962C8B-B14F-4D97-AF65-F5344CB8AC3E}">
        <p14:creationId xmlns:p14="http://schemas.microsoft.com/office/powerpoint/2010/main" val="345654331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3. </a:t>
            </a:r>
            <a:r>
              <a:rPr lang="zh-CN" altLang="en-US"/>
              <a:t>使用</a:t>
            </a:r>
            <a:r>
              <a:rPr lang="en-US" altLang="zh-CN"/>
              <a:t>new</a:t>
            </a:r>
            <a:r>
              <a:rPr lang="zh-CN" altLang="en-US"/>
              <a:t>关键字来创建构造函数</a:t>
            </a:r>
            <a:endParaRPr lang="zh-CN" altLang="en-US" dirty="0"/>
          </a:p>
        </p:txBody>
      </p:sp>
      <p:sp>
        <p:nvSpPr>
          <p:cNvPr id="8" name="文本框 7">
            <a:extLst>
              <a:ext uri="{FF2B5EF4-FFF2-40B4-BE49-F238E27FC236}">
                <a16:creationId xmlns:a16="http://schemas.microsoft.com/office/drawing/2014/main" id="{1E45466F-8ACC-4173-B62A-0CBAD36E29C0}"/>
              </a:ext>
            </a:extLst>
          </p:cNvPr>
          <p:cNvSpPr txBox="1"/>
          <p:nvPr/>
        </p:nvSpPr>
        <p:spPr>
          <a:xfrm>
            <a:off x="557558" y="1287470"/>
            <a:ext cx="10579100" cy="1135054"/>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在</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JavaScript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中，构造函数可用于创建类，而构造函数名就是类名。使用</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new</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关键字来创建构造函数的语法格式如下所示。</a:t>
            </a:r>
          </a:p>
        </p:txBody>
      </p:sp>
      <p:grpSp>
        <p:nvGrpSpPr>
          <p:cNvPr id="7" name="组合 6">
            <a:extLst>
              <a:ext uri="{FF2B5EF4-FFF2-40B4-BE49-F238E27FC236}">
                <a16:creationId xmlns:a16="http://schemas.microsoft.com/office/drawing/2014/main" id="{EA18E5FF-6B2D-460C-B055-AD66252A5915}"/>
              </a:ext>
            </a:extLst>
          </p:cNvPr>
          <p:cNvGrpSpPr/>
          <p:nvPr/>
        </p:nvGrpSpPr>
        <p:grpSpPr>
          <a:xfrm>
            <a:off x="2861160" y="3313940"/>
            <a:ext cx="5971895" cy="508076"/>
            <a:chOff x="-3651375" y="857360"/>
            <a:chExt cx="5133653" cy="660439"/>
          </a:xfrm>
        </p:grpSpPr>
        <p:sp>
          <p:nvSpPr>
            <p:cNvPr id="9" name="矩形 8">
              <a:extLst>
                <a:ext uri="{FF2B5EF4-FFF2-40B4-BE49-F238E27FC236}">
                  <a16:creationId xmlns:a16="http://schemas.microsoft.com/office/drawing/2014/main" id="{89A3EA37-C044-4EB5-9B97-51C949FC6BDC}"/>
                </a:ext>
              </a:extLst>
            </p:cNvPr>
            <p:cNvSpPr/>
            <p:nvPr/>
          </p:nvSpPr>
          <p:spPr>
            <a:xfrm>
              <a:off x="-3651375" y="857360"/>
              <a:ext cx="5133653" cy="649452"/>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new constructor(</a:t>
              </a:r>
              <a:r>
                <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参数</a:t>
              </a: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1,</a:t>
              </a:r>
              <a:r>
                <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参数</a:t>
              </a: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2,…,</a:t>
              </a:r>
              <a:r>
                <a:rPr kumimoji="0" lang="zh-CN" altLang="en-US"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参数</a:t>
              </a: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n);</a:t>
              </a:r>
            </a:p>
          </p:txBody>
        </p:sp>
        <p:sp>
          <p:nvSpPr>
            <p:cNvPr id="10" name="L 形 9">
              <a:extLst>
                <a:ext uri="{FF2B5EF4-FFF2-40B4-BE49-F238E27FC236}">
                  <a16:creationId xmlns:a16="http://schemas.microsoft.com/office/drawing/2014/main" id="{E327A3FF-44F4-42D1-8411-0BDE7FAC8BAF}"/>
                </a:ext>
              </a:extLst>
            </p:cNvPr>
            <p:cNvSpPr/>
            <p:nvPr/>
          </p:nvSpPr>
          <p:spPr>
            <a:xfrm rot="5400000">
              <a:off x="-3608703" y="814688"/>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L 形 10">
              <a:extLst>
                <a:ext uri="{FF2B5EF4-FFF2-40B4-BE49-F238E27FC236}">
                  <a16:creationId xmlns:a16="http://schemas.microsoft.com/office/drawing/2014/main" id="{B880DB05-BADB-4A9A-BC23-43CB371C7DE3}"/>
                </a:ext>
              </a:extLst>
            </p:cNvPr>
            <p:cNvSpPr/>
            <p:nvPr/>
          </p:nvSpPr>
          <p:spPr>
            <a:xfrm rot="16200000">
              <a:off x="1095345" y="1136373"/>
              <a:ext cx="417233" cy="345620"/>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34665929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3. </a:t>
            </a:r>
            <a:r>
              <a:rPr lang="zh-CN" altLang="en-US"/>
              <a:t>使用</a:t>
            </a:r>
            <a:r>
              <a:rPr lang="en-US" altLang="zh-CN"/>
              <a:t>new</a:t>
            </a:r>
            <a:r>
              <a:rPr lang="zh-CN" altLang="en-US"/>
              <a:t>关键字来创建构造函数</a:t>
            </a:r>
            <a:endParaRPr lang="zh-CN" altLang="en-US" dirty="0"/>
          </a:p>
        </p:txBody>
      </p:sp>
      <p:sp>
        <p:nvSpPr>
          <p:cNvPr id="8" name="文本框 7">
            <a:extLst>
              <a:ext uri="{FF2B5EF4-FFF2-40B4-BE49-F238E27FC236}">
                <a16:creationId xmlns:a16="http://schemas.microsoft.com/office/drawing/2014/main" id="{1E45466F-8ACC-4173-B62A-0CBAD36E29C0}"/>
              </a:ext>
            </a:extLst>
          </p:cNvPr>
          <p:cNvSpPr txBox="1"/>
          <p:nvPr/>
        </p:nvSpPr>
        <p:spPr>
          <a:xfrm>
            <a:off x="532158" y="1277203"/>
            <a:ext cx="10579100" cy="581057"/>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例</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5-16】</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通过</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new</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关键字来定义</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Animal</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的构造函数。</a:t>
            </a:r>
          </a:p>
        </p:txBody>
      </p:sp>
      <p:pic>
        <p:nvPicPr>
          <p:cNvPr id="5" name="图片 4">
            <a:extLst>
              <a:ext uri="{FF2B5EF4-FFF2-40B4-BE49-F238E27FC236}">
                <a16:creationId xmlns:a16="http://schemas.microsoft.com/office/drawing/2014/main" id="{EF3B6AE4-23D8-4DF0-BE6F-D5726B748A5C}"/>
              </a:ext>
            </a:extLst>
          </p:cNvPr>
          <p:cNvPicPr>
            <a:picLocks noChangeAspect="1"/>
          </p:cNvPicPr>
          <p:nvPr/>
        </p:nvPicPr>
        <p:blipFill>
          <a:blip r:embed="rId2"/>
          <a:stretch>
            <a:fillRect/>
          </a:stretch>
        </p:blipFill>
        <p:spPr>
          <a:xfrm>
            <a:off x="1200150" y="1932722"/>
            <a:ext cx="10119384" cy="3673475"/>
          </a:xfrm>
          <a:prstGeom prst="rect">
            <a:avLst/>
          </a:prstGeom>
        </p:spPr>
      </p:pic>
      <p:sp>
        <p:nvSpPr>
          <p:cNvPr id="6" name="文本框 5">
            <a:extLst>
              <a:ext uri="{FF2B5EF4-FFF2-40B4-BE49-F238E27FC236}">
                <a16:creationId xmlns:a16="http://schemas.microsoft.com/office/drawing/2014/main" id="{289F184C-89D1-4761-BDF5-B98244F9F0B4}"/>
              </a:ext>
            </a:extLst>
          </p:cNvPr>
          <p:cNvSpPr txBox="1"/>
          <p:nvPr/>
        </p:nvSpPr>
        <p:spPr>
          <a:xfrm>
            <a:off x="738375" y="5820359"/>
            <a:ext cx="10579099" cy="923330"/>
          </a:xfrm>
          <a:prstGeom prst="rect">
            <a:avLst/>
          </a:prstGeom>
          <a:noFill/>
        </p:spPr>
        <p:txBody>
          <a:bodyPr wrap="square">
            <a:spAutoFit/>
          </a:bodyPr>
          <a:lstStyle/>
          <a:p>
            <a:pPr indent="254000" algn="just"/>
            <a:r>
              <a:rPr lang="en-US"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通过</a:t>
            </a:r>
            <a:r>
              <a:rPr lang="en-US"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new</a:t>
            </a:r>
            <a:r>
              <a:rPr lang="zh-CN"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关键字也可以实现</a:t>
            </a:r>
            <a:r>
              <a:rPr lang="en-US"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JavaScript</a:t>
            </a:r>
            <a:r>
              <a:rPr lang="zh-CN"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对象的创建，在页面上可以实现代码输出效果。也可以直接输出</a:t>
            </a:r>
            <a:r>
              <a:rPr lang="en-US"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constructor</a:t>
            </a:r>
            <a:r>
              <a:rPr lang="zh-CN"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函数代码，可通过</a:t>
            </a:r>
            <a:r>
              <a:rPr lang="en-US"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obj.constructor.toString()</a:t>
            </a:r>
            <a:r>
              <a:rPr lang="zh-CN"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来实现。</a:t>
            </a:r>
            <a:r>
              <a:rPr lang="en-US"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toString()</a:t>
            </a:r>
            <a:r>
              <a:rPr lang="zh-CN" altLang="zh-CN" sz="1800" kern="100">
                <a:effectLst/>
                <a:latin typeface="微软雅黑" panose="020B0503020204020204" pitchFamily="34" charset="-122"/>
                <a:ea typeface="微软雅黑" panose="020B0503020204020204" pitchFamily="34" charset="-122"/>
                <a:cs typeface="Times New Roman" panose="02020603050405020304" pitchFamily="18" charset="0"/>
              </a:rPr>
              <a:t>方法的功能就是将函数代码以字符串的形式输出。</a:t>
            </a:r>
          </a:p>
        </p:txBody>
      </p:sp>
    </p:spTree>
    <p:extLst>
      <p:ext uri="{BB962C8B-B14F-4D97-AF65-F5344CB8AC3E}">
        <p14:creationId xmlns:p14="http://schemas.microsoft.com/office/powerpoint/2010/main" val="252530512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3. </a:t>
            </a:r>
            <a:r>
              <a:rPr lang="zh-CN" altLang="en-US"/>
              <a:t>使用</a:t>
            </a:r>
            <a:r>
              <a:rPr lang="en-US" altLang="zh-CN"/>
              <a:t>new</a:t>
            </a:r>
            <a:r>
              <a:rPr lang="zh-CN" altLang="en-US"/>
              <a:t>关键字来创建构造函数</a:t>
            </a:r>
            <a:endParaRPr lang="zh-CN" altLang="en-US" dirty="0"/>
          </a:p>
        </p:txBody>
      </p:sp>
      <p:sp>
        <p:nvSpPr>
          <p:cNvPr id="8" name="文本框 7">
            <a:extLst>
              <a:ext uri="{FF2B5EF4-FFF2-40B4-BE49-F238E27FC236}">
                <a16:creationId xmlns:a16="http://schemas.microsoft.com/office/drawing/2014/main" id="{1E45466F-8ACC-4173-B62A-0CBAD36E29C0}"/>
              </a:ext>
            </a:extLst>
          </p:cNvPr>
          <p:cNvSpPr txBox="1"/>
          <p:nvPr/>
        </p:nvSpPr>
        <p:spPr>
          <a:xfrm>
            <a:off x="532158" y="1277203"/>
            <a:ext cx="10579100" cy="1689052"/>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Instanceof</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关键字用于判断对象是否是特定类的一个实例，判断</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obj</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是否是</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class</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的一个实例，如果是则返回</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true</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，否则返回</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false</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。其语法格式如下所示。</a:t>
            </a:r>
          </a:p>
        </p:txBody>
      </p:sp>
      <p:grpSp>
        <p:nvGrpSpPr>
          <p:cNvPr id="7" name="组合 6">
            <a:extLst>
              <a:ext uri="{FF2B5EF4-FFF2-40B4-BE49-F238E27FC236}">
                <a16:creationId xmlns:a16="http://schemas.microsoft.com/office/drawing/2014/main" id="{7D74D31F-4E15-4CC1-B265-5B15A2D73956}"/>
              </a:ext>
            </a:extLst>
          </p:cNvPr>
          <p:cNvGrpSpPr/>
          <p:nvPr/>
        </p:nvGrpSpPr>
        <p:grpSpPr>
          <a:xfrm>
            <a:off x="2607160" y="3174962"/>
            <a:ext cx="5971895" cy="508076"/>
            <a:chOff x="-3651375" y="857360"/>
            <a:chExt cx="5133653" cy="660439"/>
          </a:xfrm>
        </p:grpSpPr>
        <p:sp>
          <p:nvSpPr>
            <p:cNvPr id="9" name="矩形 8">
              <a:extLst>
                <a:ext uri="{FF2B5EF4-FFF2-40B4-BE49-F238E27FC236}">
                  <a16:creationId xmlns:a16="http://schemas.microsoft.com/office/drawing/2014/main" id="{A4A552FD-33EC-456E-A3E7-8392CE6A2B1C}"/>
                </a:ext>
              </a:extLst>
            </p:cNvPr>
            <p:cNvSpPr/>
            <p:nvPr/>
          </p:nvSpPr>
          <p:spPr>
            <a:xfrm>
              <a:off x="-3651375" y="857360"/>
              <a:ext cx="5133653" cy="649452"/>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obj instanceof class;</a:t>
              </a:r>
            </a:p>
          </p:txBody>
        </p:sp>
        <p:sp>
          <p:nvSpPr>
            <p:cNvPr id="10" name="L 形 9">
              <a:extLst>
                <a:ext uri="{FF2B5EF4-FFF2-40B4-BE49-F238E27FC236}">
                  <a16:creationId xmlns:a16="http://schemas.microsoft.com/office/drawing/2014/main" id="{AA933C80-3C72-4DC8-B633-AB2FDA49CAA0}"/>
                </a:ext>
              </a:extLst>
            </p:cNvPr>
            <p:cNvSpPr/>
            <p:nvPr/>
          </p:nvSpPr>
          <p:spPr>
            <a:xfrm rot="5400000">
              <a:off x="-3608703" y="814688"/>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L 形 10">
              <a:extLst>
                <a:ext uri="{FF2B5EF4-FFF2-40B4-BE49-F238E27FC236}">
                  <a16:creationId xmlns:a16="http://schemas.microsoft.com/office/drawing/2014/main" id="{318DAA09-1F71-4068-8690-38E5584A2AFE}"/>
                </a:ext>
              </a:extLst>
            </p:cNvPr>
            <p:cNvSpPr/>
            <p:nvPr/>
          </p:nvSpPr>
          <p:spPr>
            <a:xfrm rot="16200000">
              <a:off x="1095345" y="1136373"/>
              <a:ext cx="417233" cy="345620"/>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411160540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3. </a:t>
            </a:r>
            <a:r>
              <a:rPr lang="zh-CN" altLang="en-US"/>
              <a:t>使用</a:t>
            </a:r>
            <a:r>
              <a:rPr lang="en-US" altLang="zh-CN"/>
              <a:t>new</a:t>
            </a:r>
            <a:r>
              <a:rPr lang="zh-CN" altLang="en-US"/>
              <a:t>关键字来创建构造函数</a:t>
            </a:r>
            <a:endParaRPr lang="zh-CN" altLang="en-US" dirty="0"/>
          </a:p>
        </p:txBody>
      </p:sp>
      <p:sp>
        <p:nvSpPr>
          <p:cNvPr id="8" name="文本框 7">
            <a:extLst>
              <a:ext uri="{FF2B5EF4-FFF2-40B4-BE49-F238E27FC236}">
                <a16:creationId xmlns:a16="http://schemas.microsoft.com/office/drawing/2014/main" id="{1E45466F-8ACC-4173-B62A-0CBAD36E29C0}"/>
              </a:ext>
            </a:extLst>
          </p:cNvPr>
          <p:cNvSpPr txBox="1"/>
          <p:nvPr/>
        </p:nvSpPr>
        <p:spPr>
          <a:xfrm>
            <a:off x="481358" y="1248856"/>
            <a:ext cx="10579100" cy="581057"/>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例</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5-17】</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判断对象是否是指定类的实例。</a:t>
            </a:r>
          </a:p>
        </p:txBody>
      </p:sp>
      <p:pic>
        <p:nvPicPr>
          <p:cNvPr id="5" name="图片 4">
            <a:extLst>
              <a:ext uri="{FF2B5EF4-FFF2-40B4-BE49-F238E27FC236}">
                <a16:creationId xmlns:a16="http://schemas.microsoft.com/office/drawing/2014/main" id="{2B0A2D82-38E9-4562-8E10-B615302DCE48}"/>
              </a:ext>
            </a:extLst>
          </p:cNvPr>
          <p:cNvPicPr>
            <a:picLocks noChangeAspect="1"/>
          </p:cNvPicPr>
          <p:nvPr/>
        </p:nvPicPr>
        <p:blipFill>
          <a:blip r:embed="rId2"/>
          <a:stretch>
            <a:fillRect/>
          </a:stretch>
        </p:blipFill>
        <p:spPr>
          <a:xfrm>
            <a:off x="2043112" y="2045813"/>
            <a:ext cx="8105775" cy="4429125"/>
          </a:xfrm>
          <a:prstGeom prst="rect">
            <a:avLst/>
          </a:prstGeom>
        </p:spPr>
      </p:pic>
    </p:spTree>
    <p:extLst>
      <p:ext uri="{BB962C8B-B14F-4D97-AF65-F5344CB8AC3E}">
        <p14:creationId xmlns:p14="http://schemas.microsoft.com/office/powerpoint/2010/main" val="223279608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3. </a:t>
            </a:r>
            <a:r>
              <a:rPr lang="zh-CN" altLang="en-US"/>
              <a:t>使用</a:t>
            </a:r>
            <a:r>
              <a:rPr lang="en-US" altLang="zh-CN"/>
              <a:t>new</a:t>
            </a:r>
            <a:r>
              <a:rPr lang="zh-CN" altLang="en-US"/>
              <a:t>关键字来创建构造函数</a:t>
            </a:r>
            <a:endParaRPr lang="zh-CN" altLang="en-US" dirty="0"/>
          </a:p>
        </p:txBody>
      </p:sp>
      <p:sp>
        <p:nvSpPr>
          <p:cNvPr id="8" name="文本框 7">
            <a:extLst>
              <a:ext uri="{FF2B5EF4-FFF2-40B4-BE49-F238E27FC236}">
                <a16:creationId xmlns:a16="http://schemas.microsoft.com/office/drawing/2014/main" id="{1E45466F-8ACC-4173-B62A-0CBAD36E29C0}"/>
              </a:ext>
            </a:extLst>
          </p:cNvPr>
          <p:cNvSpPr txBox="1"/>
          <p:nvPr/>
        </p:nvSpPr>
        <p:spPr>
          <a:xfrm>
            <a:off x="506758" y="1629856"/>
            <a:ext cx="10579100" cy="3351046"/>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上述代码中，引用变量</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animal</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引用的是</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Animal</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对象，所以通过</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instanceof</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来判断其引用的对象是不是</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Animal</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对象的实例，结果应为</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true</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，所显示结果应是“变量</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animal</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引用的对象是</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Animal</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对象类实例”。</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引用变量</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str</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引用的是内置对象</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String</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，所以</a:t>
            </a: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通过</a:t>
            </a:r>
            <a:r>
              <a:rPr kumimoji="0" lang="en-US" altLang="zh-CN"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instanceof</a:t>
            </a: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来判断其引用的对象是不是</a:t>
            </a:r>
            <a:r>
              <a:rPr kumimoji="0" lang="en-US" altLang="zh-CN"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Date</a:t>
            </a: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对象的实例</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，结果应为</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false</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，所显示结果应是“变量</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str</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引用的对象不是</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Date</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对象类实例”。</a:t>
            </a:r>
          </a:p>
        </p:txBody>
      </p:sp>
    </p:spTree>
    <p:extLst>
      <p:ext uri="{BB962C8B-B14F-4D97-AF65-F5344CB8AC3E}">
        <p14:creationId xmlns:p14="http://schemas.microsoft.com/office/powerpoint/2010/main" val="207417086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4. </a:t>
            </a:r>
            <a:r>
              <a:rPr lang="zh-CN" altLang="en-US"/>
              <a:t>类对象的</a:t>
            </a:r>
            <a:r>
              <a:rPr lang="en-US" altLang="zh-CN"/>
              <a:t>prototype</a:t>
            </a:r>
            <a:r>
              <a:rPr lang="zh-CN" altLang="en-US"/>
              <a:t>属性</a:t>
            </a:r>
            <a:endParaRPr lang="zh-CN" altLang="en-US" dirty="0"/>
          </a:p>
        </p:txBody>
      </p:sp>
      <p:sp>
        <p:nvSpPr>
          <p:cNvPr id="8" name="文本框 7">
            <a:extLst>
              <a:ext uri="{FF2B5EF4-FFF2-40B4-BE49-F238E27FC236}">
                <a16:creationId xmlns:a16="http://schemas.microsoft.com/office/drawing/2014/main" id="{1E45466F-8ACC-4173-B62A-0CBAD36E29C0}"/>
              </a:ext>
            </a:extLst>
          </p:cNvPr>
          <p:cNvSpPr txBox="1"/>
          <p:nvPr/>
        </p:nvSpPr>
        <p:spPr>
          <a:xfrm>
            <a:off x="506758" y="1629856"/>
            <a:ext cx="10579100" cy="3351046"/>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prototype</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属性表示构造函数（对象类）对一个对象的引用。该对象称为类实例对象的原型对象，一般来说，原型对象指的是</a:t>
            </a:r>
            <a:r>
              <a:rPr kumimoji="0" lang="en-US" altLang="zh-CN"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Object</a:t>
            </a: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对象</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原型对象的用途是类的实例对象提供共享的方法和属性，从而避免为每个对象定义代码相同的属性和方法。因此通过实例对象可以访问的属性和方法分为以下两类：</a:t>
            </a: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一类是实例对象自定义的属性和方法，另一类是来自原型对象的属性和方法（原型属性和原型方法）。</a:t>
            </a:r>
          </a:p>
        </p:txBody>
      </p:sp>
    </p:spTree>
    <p:extLst>
      <p:ext uri="{BB962C8B-B14F-4D97-AF65-F5344CB8AC3E}">
        <p14:creationId xmlns:p14="http://schemas.microsoft.com/office/powerpoint/2010/main" val="264944834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4. </a:t>
            </a:r>
            <a:r>
              <a:rPr lang="zh-CN" altLang="en-US"/>
              <a:t>类对象的</a:t>
            </a:r>
            <a:r>
              <a:rPr lang="en-US" altLang="zh-CN"/>
              <a:t>prototype</a:t>
            </a:r>
            <a:r>
              <a:rPr lang="zh-CN" altLang="en-US"/>
              <a:t>属性</a:t>
            </a:r>
            <a:endParaRPr lang="zh-CN" altLang="en-US" dirty="0"/>
          </a:p>
        </p:txBody>
      </p:sp>
      <p:sp>
        <p:nvSpPr>
          <p:cNvPr id="8" name="文本框 7">
            <a:extLst>
              <a:ext uri="{FF2B5EF4-FFF2-40B4-BE49-F238E27FC236}">
                <a16:creationId xmlns:a16="http://schemas.microsoft.com/office/drawing/2014/main" id="{1E45466F-8ACC-4173-B62A-0CBAD36E29C0}"/>
              </a:ext>
            </a:extLst>
          </p:cNvPr>
          <p:cNvSpPr txBox="1"/>
          <p:nvPr/>
        </p:nvSpPr>
        <p:spPr>
          <a:xfrm>
            <a:off x="532158" y="1121628"/>
            <a:ext cx="10579100" cy="581057"/>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例</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5-18】</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利用对象访问来自原型对象的属性和方法。</a:t>
            </a:r>
          </a:p>
        </p:txBody>
      </p:sp>
      <p:pic>
        <p:nvPicPr>
          <p:cNvPr id="4" name="图片 3">
            <a:extLst>
              <a:ext uri="{FF2B5EF4-FFF2-40B4-BE49-F238E27FC236}">
                <a16:creationId xmlns:a16="http://schemas.microsoft.com/office/drawing/2014/main" id="{726BFC58-0A7C-4FCC-8D0C-61BC6A71A718}"/>
              </a:ext>
            </a:extLst>
          </p:cNvPr>
          <p:cNvPicPr>
            <a:picLocks noChangeAspect="1"/>
          </p:cNvPicPr>
          <p:nvPr/>
        </p:nvPicPr>
        <p:blipFill>
          <a:blip r:embed="rId2"/>
          <a:stretch>
            <a:fillRect/>
          </a:stretch>
        </p:blipFill>
        <p:spPr>
          <a:xfrm>
            <a:off x="1161798" y="1806574"/>
            <a:ext cx="9112502" cy="3664389"/>
          </a:xfrm>
          <a:prstGeom prst="rect">
            <a:avLst/>
          </a:prstGeom>
        </p:spPr>
      </p:pic>
      <p:pic>
        <p:nvPicPr>
          <p:cNvPr id="7" name="图片 6">
            <a:extLst>
              <a:ext uri="{FF2B5EF4-FFF2-40B4-BE49-F238E27FC236}">
                <a16:creationId xmlns:a16="http://schemas.microsoft.com/office/drawing/2014/main" id="{425EFC2D-65A6-4EB4-87CA-6908AADE9F97}"/>
              </a:ext>
            </a:extLst>
          </p:cNvPr>
          <p:cNvPicPr>
            <a:picLocks noChangeAspect="1"/>
          </p:cNvPicPr>
          <p:nvPr/>
        </p:nvPicPr>
        <p:blipFill>
          <a:blip r:embed="rId3"/>
          <a:stretch>
            <a:fillRect/>
          </a:stretch>
        </p:blipFill>
        <p:spPr>
          <a:xfrm>
            <a:off x="1161798" y="5736372"/>
            <a:ext cx="9039225" cy="1028700"/>
          </a:xfrm>
          <a:prstGeom prst="rect">
            <a:avLst/>
          </a:prstGeom>
        </p:spPr>
      </p:pic>
    </p:spTree>
    <p:extLst>
      <p:ext uri="{BB962C8B-B14F-4D97-AF65-F5344CB8AC3E}">
        <p14:creationId xmlns:p14="http://schemas.microsoft.com/office/powerpoint/2010/main" val="36296006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5-18】</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创建对象</a:t>
            </a:r>
            <a:r>
              <a:rPr lang="en-US" altLang="zh-CN"/>
              <a:t>——</a:t>
            </a:r>
            <a:r>
              <a:rPr lang="zh-CN" altLang="en-US"/>
              <a:t>构造函数 </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9" name="Text Box 44"/>
            <p:cNvSpPr txBox="1">
              <a:spLocks noChangeArrowheads="1"/>
            </p:cNvSpPr>
            <p:nvPr/>
          </p:nvSpPr>
          <p:spPr bwMode="auto">
            <a:xfrm>
              <a:off x="768527" y="3739754"/>
              <a:ext cx="4022435" cy="2393126"/>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通过构造函数创建名为</a:t>
              </a:r>
              <a:r>
                <a:rPr kumimoji="0" lang="en-US" altLang="zh-CN"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Students</a:t>
              </a: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的对象，该对象中应包括学号、姓名、性别、电话</a:t>
              </a:r>
              <a:r>
                <a:rPr kumimoji="0" lang="en-US" altLang="zh-CN"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4</a:t>
              </a: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个属性和一个共享属性专业，并创建实例输出。</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任务描述</a:t>
              </a:r>
            </a:p>
          </p:txBody>
        </p:sp>
      </p:grpSp>
      <p:grpSp>
        <p:nvGrpSpPr>
          <p:cNvPr id="11" name="组合 10"/>
          <p:cNvGrpSpPr/>
          <p:nvPr/>
        </p:nvGrpSpPr>
        <p:grpSpPr>
          <a:xfrm>
            <a:off x="6341912" y="2572863"/>
            <a:ext cx="5672288" cy="4158137"/>
            <a:chOff x="6673759" y="2804151"/>
            <a:chExt cx="5672288" cy="4741847"/>
          </a:xfrm>
        </p:grpSpPr>
        <p:grpSp>
          <p:nvGrpSpPr>
            <p:cNvPr id="12" name="组合 11"/>
            <p:cNvGrpSpPr/>
            <p:nvPr/>
          </p:nvGrpSpPr>
          <p:grpSpPr>
            <a:xfrm>
              <a:off x="6673759" y="2804151"/>
              <a:ext cx="5672288" cy="4311874"/>
              <a:chOff x="6673758" y="2305388"/>
              <a:chExt cx="5672288" cy="4311874"/>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p:cNvSpPr txBox="1"/>
              <p:nvPr/>
            </p:nvSpPr>
            <p:spPr>
              <a:xfrm>
                <a:off x="6673758" y="2305388"/>
                <a:ext cx="5494486" cy="52647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p>
            </p:txBody>
          </p:sp>
          <p:sp>
            <p:nvSpPr>
              <p:cNvPr id="16" name="文本框 15"/>
              <p:cNvSpPr txBox="1"/>
              <p:nvPr/>
            </p:nvSpPr>
            <p:spPr>
              <a:xfrm>
                <a:off x="6851560" y="2880111"/>
                <a:ext cx="5494486" cy="3737151"/>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根据任务要求，可以使用构造函数创建一个对象</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Students</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，函数名即</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Students</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在函数体内利用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this</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语句定义</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4</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个属性，分别为</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ID</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name</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gender</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和</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call</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使用对象的</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prototype</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属性定义共享属性</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major</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通过</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new</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关键字定义对象的实例，在页面上输出学生的学号、姓名、性别、电话、专业。</a:t>
                </a:r>
              </a:p>
            </p:txBody>
          </p:sp>
        </p:grpSp>
        <p:sp>
          <p:nvSpPr>
            <p:cNvPr id="13" name="矩形 12"/>
            <p:cNvSpPr/>
            <p:nvPr/>
          </p:nvSpPr>
          <p:spPr>
            <a:xfrm>
              <a:off x="6851560" y="2869062"/>
              <a:ext cx="5494487" cy="46769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08400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5-18】</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创建对象</a:t>
            </a:r>
            <a:r>
              <a:rPr lang="en-US" altLang="zh-CN"/>
              <a:t>——</a:t>
            </a:r>
            <a:r>
              <a:rPr lang="zh-CN" altLang="en-US"/>
              <a:t>构造函数 </a:t>
            </a:r>
            <a:endParaRPr lang="zh-CN" altLang="en-US" dirty="0"/>
          </a:p>
        </p:txBody>
      </p:sp>
      <p:pic>
        <p:nvPicPr>
          <p:cNvPr id="3" name="图片 2">
            <a:extLst>
              <a:ext uri="{FF2B5EF4-FFF2-40B4-BE49-F238E27FC236}">
                <a16:creationId xmlns:a16="http://schemas.microsoft.com/office/drawing/2014/main" id="{86B7CC67-B26C-461C-A078-540238954072}"/>
              </a:ext>
            </a:extLst>
          </p:cNvPr>
          <p:cNvPicPr>
            <a:picLocks noChangeAspect="1"/>
          </p:cNvPicPr>
          <p:nvPr/>
        </p:nvPicPr>
        <p:blipFill>
          <a:blip r:embed="rId2"/>
          <a:stretch>
            <a:fillRect/>
          </a:stretch>
        </p:blipFill>
        <p:spPr>
          <a:xfrm>
            <a:off x="1139936" y="2334446"/>
            <a:ext cx="10188724" cy="3723454"/>
          </a:xfrm>
          <a:prstGeom prst="rect">
            <a:avLst/>
          </a:prstGeom>
        </p:spPr>
      </p:pic>
    </p:spTree>
    <p:extLst>
      <p:ext uri="{BB962C8B-B14F-4D97-AF65-F5344CB8AC3E}">
        <p14:creationId xmlns:p14="http://schemas.microsoft.com/office/powerpoint/2010/main" val="64261385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5-18】</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创建对象</a:t>
            </a:r>
            <a:r>
              <a:rPr lang="en-US" altLang="zh-CN"/>
              <a:t>——</a:t>
            </a:r>
            <a:r>
              <a:rPr lang="zh-CN" altLang="en-US"/>
              <a:t>构造函数 </a:t>
            </a:r>
            <a:endParaRPr lang="zh-CN" altLang="en-US" dirty="0"/>
          </a:p>
        </p:txBody>
      </p:sp>
      <p:pic>
        <p:nvPicPr>
          <p:cNvPr id="18" name="图片 17">
            <a:extLst>
              <a:ext uri="{FF2B5EF4-FFF2-40B4-BE49-F238E27FC236}">
                <a16:creationId xmlns:a16="http://schemas.microsoft.com/office/drawing/2014/main" id="{4DD89DDC-BA1D-4F31-B6CF-A4F80547F23E}"/>
              </a:ext>
            </a:extLst>
          </p:cNvPr>
          <p:cNvPicPr>
            <a:picLocks noChangeAspect="1"/>
          </p:cNvPicPr>
          <p:nvPr/>
        </p:nvPicPr>
        <p:blipFill>
          <a:blip r:embed="rId2"/>
          <a:stretch>
            <a:fillRect/>
          </a:stretch>
        </p:blipFill>
        <p:spPr>
          <a:xfrm>
            <a:off x="2188440" y="2538450"/>
            <a:ext cx="7815119" cy="2977833"/>
          </a:xfrm>
          <a:prstGeom prst="rect">
            <a:avLst/>
          </a:prstGeom>
          <a:ln>
            <a:solidFill>
              <a:schemeClr val="accent1">
                <a:lumMod val="20000"/>
                <a:lumOff val="80000"/>
              </a:schemeClr>
            </a:solidFill>
          </a:ln>
        </p:spPr>
      </p:pic>
    </p:spTree>
    <p:extLst>
      <p:ext uri="{BB962C8B-B14F-4D97-AF65-F5344CB8AC3E}">
        <p14:creationId xmlns:p14="http://schemas.microsoft.com/office/powerpoint/2010/main" val="489964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5141" y="1422594"/>
            <a:ext cx="10805108" cy="5435406"/>
          </a:xfrm>
        </p:spPr>
        <p:txBody>
          <a:bodyPr>
            <a:noAutofit/>
          </a:bodyPr>
          <a:lstStyle/>
          <a:p>
            <a:pPr marL="342900" indent="-342900">
              <a:buFont typeface="Wingdings" panose="05000000000000000000" pitchFamily="2" charset="2"/>
              <a:buChar char="l"/>
            </a:pPr>
            <a:r>
              <a:rPr lang="zh-CN" altLang="en-US" sz="2400"/>
              <a:t>可以从这个问题中抽象出对象，这里抽象出来的对象是大雁。</a:t>
            </a:r>
          </a:p>
          <a:p>
            <a:pPr marL="342900" indent="-342900">
              <a:buFont typeface="Wingdings" panose="05000000000000000000" pitchFamily="2" charset="2"/>
              <a:buChar char="l"/>
            </a:pPr>
            <a:r>
              <a:rPr lang="zh-CN" altLang="en-US" sz="2400"/>
              <a:t>识别这个对象的属性，对象具备的属性都是</a:t>
            </a:r>
            <a:r>
              <a:rPr lang="zh-CN" altLang="en-US" sz="2400" b="1">
                <a:solidFill>
                  <a:schemeClr val="accent2">
                    <a:lumMod val="75000"/>
                  </a:schemeClr>
                </a:solidFill>
              </a:rPr>
              <a:t>静态属性</a:t>
            </a:r>
            <a:r>
              <a:rPr lang="zh-CN" altLang="en-US" sz="2400"/>
              <a:t>，如大雁有一对翅膀、黑色的羽毛等。</a:t>
            </a:r>
          </a:p>
          <a:p>
            <a:pPr marL="342900" indent="-342900">
              <a:buFont typeface="Wingdings" panose="05000000000000000000" pitchFamily="2" charset="2"/>
              <a:buChar char="l"/>
            </a:pPr>
            <a:r>
              <a:rPr lang="zh-CN" altLang="en-US" sz="2400"/>
              <a:t>识别这个对象的</a:t>
            </a:r>
            <a:r>
              <a:rPr lang="zh-CN" altLang="en-US" sz="2400" b="1">
                <a:solidFill>
                  <a:schemeClr val="accent2">
                    <a:lumMod val="75000"/>
                  </a:schemeClr>
                </a:solidFill>
              </a:rPr>
              <a:t>动态行为</a:t>
            </a:r>
            <a:r>
              <a:rPr lang="zh-CN" altLang="en-US" sz="2400"/>
              <a:t>，即大雁可以进行的动作，如飞行、觅食等。这些行为都是基于其属性而具有的动作。</a:t>
            </a:r>
          </a:p>
          <a:p>
            <a:r>
              <a:rPr lang="zh-CN" altLang="en-US" sz="2400"/>
              <a:t>       实质上，所有的大雁都具有以上属性和行为，可以将这些属性和行为封装起来，描述大雁这类动物。</a:t>
            </a:r>
          </a:p>
        </p:txBody>
      </p:sp>
      <p:sp>
        <p:nvSpPr>
          <p:cNvPr id="4" name="标题 3"/>
          <p:cNvSpPr>
            <a:spLocks noGrp="1"/>
          </p:cNvSpPr>
          <p:nvPr>
            <p:ph type="title"/>
          </p:nvPr>
        </p:nvSpPr>
        <p:spPr/>
        <p:txBody>
          <a:bodyPr/>
          <a:lstStyle/>
          <a:p>
            <a:r>
              <a:rPr lang="en-US" altLang="zh-CN"/>
              <a:t>5.1.2  </a:t>
            </a:r>
            <a:r>
              <a:rPr lang="zh-CN" altLang="en-US"/>
              <a:t>对象的基本概念</a:t>
            </a:r>
            <a:endParaRPr lang="zh-CN" altLang="en-US" dirty="0"/>
          </a:p>
        </p:txBody>
      </p:sp>
    </p:spTree>
    <p:extLst>
      <p:ext uri="{BB962C8B-B14F-4D97-AF65-F5344CB8AC3E}">
        <p14:creationId xmlns:p14="http://schemas.microsoft.com/office/powerpoint/2010/main" val="79928746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78821" y="1466665"/>
            <a:ext cx="10805108" cy="4916799"/>
          </a:xfrm>
        </p:spPr>
        <p:txBody>
          <a:bodyPr>
            <a:normAutofit fontScale="77500" lnSpcReduction="20000"/>
          </a:bodyPr>
          <a:lstStyle/>
          <a:p>
            <a:pPr algn="just">
              <a:lnSpc>
                <a:spcPct val="150000"/>
              </a:lnSpc>
            </a:pPr>
            <a:r>
              <a:rPr lang="zh-CN" altLang="en-US"/>
              <a:t>        在</a:t>
            </a:r>
            <a:r>
              <a:rPr lang="en-US" altLang="zh-CN"/>
              <a:t>JavaScript</a:t>
            </a:r>
            <a:r>
              <a:rPr lang="zh-CN" altLang="en-US"/>
              <a:t>中，提供了一个</a:t>
            </a:r>
            <a:r>
              <a:rPr lang="en-US" altLang="zh-CN"/>
              <a:t>Function</a:t>
            </a:r>
            <a:r>
              <a:rPr lang="zh-CN" altLang="en-US"/>
              <a:t>内置对象，通过</a:t>
            </a:r>
            <a:r>
              <a:rPr lang="en-US" altLang="zh-CN"/>
              <a:t>Function</a:t>
            </a:r>
            <a:r>
              <a:rPr lang="zh-CN" altLang="en-US"/>
              <a:t>对象就可以定义函数。实际上，</a:t>
            </a:r>
            <a:r>
              <a:rPr lang="en-US" altLang="zh-CN"/>
              <a:t>JavaScript</a:t>
            </a:r>
            <a:r>
              <a:rPr lang="zh-CN" altLang="en-US"/>
              <a:t>的所有函数都是</a:t>
            </a:r>
            <a:r>
              <a:rPr lang="en-US" altLang="zh-CN"/>
              <a:t>Function</a:t>
            </a:r>
            <a:r>
              <a:rPr lang="zh-CN" altLang="en-US"/>
              <a:t>对象。定义函数的方法通常有两种：</a:t>
            </a:r>
            <a:r>
              <a:rPr lang="zh-CN" altLang="en-US">
                <a:solidFill>
                  <a:schemeClr val="accent2">
                    <a:lumMod val="75000"/>
                  </a:schemeClr>
                </a:solidFill>
              </a:rPr>
              <a:t>一种是使用关键字</a:t>
            </a:r>
            <a:r>
              <a:rPr lang="en-US" altLang="zh-CN">
                <a:solidFill>
                  <a:schemeClr val="accent2">
                    <a:lumMod val="75000"/>
                  </a:schemeClr>
                </a:solidFill>
              </a:rPr>
              <a:t>new</a:t>
            </a:r>
            <a:r>
              <a:rPr lang="zh-CN" altLang="en-US">
                <a:solidFill>
                  <a:schemeClr val="accent2">
                    <a:lumMod val="75000"/>
                  </a:schemeClr>
                </a:solidFill>
              </a:rPr>
              <a:t>来显式地创建</a:t>
            </a:r>
            <a:r>
              <a:rPr lang="en-US" altLang="zh-CN">
                <a:solidFill>
                  <a:schemeClr val="accent2">
                    <a:lumMod val="75000"/>
                  </a:schemeClr>
                </a:solidFill>
              </a:rPr>
              <a:t>Function</a:t>
            </a:r>
            <a:r>
              <a:rPr lang="zh-CN" altLang="en-US">
                <a:solidFill>
                  <a:schemeClr val="accent2">
                    <a:lumMod val="75000"/>
                  </a:schemeClr>
                </a:solidFill>
              </a:rPr>
              <a:t>对象；另一种是常用的定义方法</a:t>
            </a:r>
            <a:r>
              <a:rPr lang="zh-CN" altLang="en-US"/>
              <a:t>，即用</a:t>
            </a:r>
            <a:r>
              <a:rPr lang="en-US" altLang="zh-CN"/>
              <a:t>function</a:t>
            </a:r>
            <a:r>
              <a:rPr lang="zh-CN" altLang="en-US"/>
              <a:t>关键字隐式地创建</a:t>
            </a:r>
            <a:r>
              <a:rPr lang="en-US" altLang="zh-CN"/>
              <a:t>Function</a:t>
            </a:r>
            <a:r>
              <a:rPr lang="zh-CN" altLang="en-US"/>
              <a:t>对象。</a:t>
            </a:r>
          </a:p>
          <a:p>
            <a:pPr marL="457200" indent="-457200" algn="just">
              <a:lnSpc>
                <a:spcPct val="150000"/>
              </a:lnSpc>
              <a:buAutoNum type="arabicPeriod"/>
            </a:pPr>
            <a:r>
              <a:rPr lang="zh-CN" altLang="en-US" b="1"/>
              <a:t>显式地创建</a:t>
            </a:r>
            <a:r>
              <a:rPr lang="en-US" altLang="zh-CN" b="1"/>
              <a:t>Function</a:t>
            </a:r>
            <a:r>
              <a:rPr lang="zh-CN" altLang="en-US" b="1"/>
              <a:t>对象</a:t>
            </a:r>
            <a:endParaRPr lang="en-US" altLang="zh-CN" b="1"/>
          </a:p>
          <a:p>
            <a:pPr marL="457200" indent="-457200" algn="just">
              <a:lnSpc>
                <a:spcPct val="150000"/>
              </a:lnSpc>
              <a:buAutoNum type="arabicPeriod"/>
            </a:pPr>
            <a:endParaRPr lang="en-US" altLang="zh-CN" sz="2400"/>
          </a:p>
          <a:p>
            <a:endParaRPr lang="en-US" altLang="zh-CN" sz="2600"/>
          </a:p>
          <a:p>
            <a:r>
              <a:rPr lang="en-US" altLang="zh-CN" sz="2600"/>
              <a:t>fun_name</a:t>
            </a:r>
            <a:r>
              <a:rPr lang="zh-CN" altLang="zh-CN" sz="2600"/>
              <a:t>：函数名。</a:t>
            </a:r>
          </a:p>
          <a:p>
            <a:r>
              <a:rPr lang="zh-CN" altLang="zh-CN" sz="2600"/>
              <a:t>在定义函数时，可以定义一个或多个参数，每个参数都是字符串，最后一个参数为函数体代码。</a:t>
            </a:r>
          </a:p>
          <a:p>
            <a:pPr algn="just">
              <a:lnSpc>
                <a:spcPct val="150000"/>
              </a:lnSpc>
            </a:pPr>
            <a:endParaRPr lang="zh-CN" altLang="en-US" sz="2400"/>
          </a:p>
        </p:txBody>
      </p:sp>
      <p:sp>
        <p:nvSpPr>
          <p:cNvPr id="3" name="标题 2"/>
          <p:cNvSpPr>
            <a:spLocks noGrp="1"/>
          </p:cNvSpPr>
          <p:nvPr>
            <p:ph type="title"/>
          </p:nvPr>
        </p:nvSpPr>
        <p:spPr>
          <a:xfrm>
            <a:off x="838200" y="257816"/>
            <a:ext cx="7556500" cy="512849"/>
          </a:xfrm>
        </p:spPr>
        <p:txBody>
          <a:bodyPr/>
          <a:lstStyle/>
          <a:p>
            <a:r>
              <a:rPr lang="en-US" altLang="zh-CN"/>
              <a:t>5.3.4  </a:t>
            </a:r>
            <a:r>
              <a:rPr lang="zh-CN" altLang="en-US"/>
              <a:t>通过</a:t>
            </a:r>
            <a:r>
              <a:rPr lang="en-US" altLang="zh-CN"/>
              <a:t>Function</a:t>
            </a:r>
            <a:r>
              <a:rPr lang="zh-CN" altLang="en-US"/>
              <a:t>对象定义方法</a:t>
            </a:r>
            <a:endParaRPr lang="zh-CN" altLang="en-US" dirty="0"/>
          </a:p>
        </p:txBody>
      </p:sp>
      <p:grpSp>
        <p:nvGrpSpPr>
          <p:cNvPr id="9" name="组合 8">
            <a:extLst>
              <a:ext uri="{FF2B5EF4-FFF2-40B4-BE49-F238E27FC236}">
                <a16:creationId xmlns:a16="http://schemas.microsoft.com/office/drawing/2014/main" id="{37D525BA-1B47-44DD-84AE-69BD337BFDCB}"/>
              </a:ext>
            </a:extLst>
          </p:cNvPr>
          <p:cNvGrpSpPr/>
          <p:nvPr/>
        </p:nvGrpSpPr>
        <p:grpSpPr>
          <a:xfrm>
            <a:off x="2469243" y="3925065"/>
            <a:ext cx="7024264" cy="719616"/>
            <a:chOff x="-3649255" y="4571300"/>
            <a:chExt cx="7024264" cy="719616"/>
          </a:xfrm>
        </p:grpSpPr>
        <p:sp>
          <p:nvSpPr>
            <p:cNvPr id="10" name="矩形 9">
              <a:extLst>
                <a:ext uri="{FF2B5EF4-FFF2-40B4-BE49-F238E27FC236}">
                  <a16:creationId xmlns:a16="http://schemas.microsoft.com/office/drawing/2014/main" id="{A9F50850-DB10-445A-8AA0-593085DDA83B}"/>
                </a:ext>
              </a:extLst>
            </p:cNvPr>
            <p:cNvSpPr/>
            <p:nvPr/>
          </p:nvSpPr>
          <p:spPr>
            <a:xfrm>
              <a:off x="-3649255" y="4701654"/>
              <a:ext cx="7024264" cy="458908"/>
            </a:xfrm>
            <a:prstGeom prst="rect">
              <a:avLst/>
            </a:prstGeom>
            <a:solidFill>
              <a:schemeClr val="bg1">
                <a:lumMod val="95000"/>
              </a:schemeClr>
            </a:solidFill>
          </p:spPr>
          <p:txBody>
            <a:bodyPr wrap="square">
              <a:spAutoFit/>
            </a:bodyPr>
            <a:lstStyle/>
            <a:p>
              <a:pPr indent="226695">
                <a:lnSpc>
                  <a:spcPct val="150000"/>
                </a:lnSpc>
                <a:spcBef>
                  <a:spcPts val="240"/>
                </a:spcBef>
                <a:spcAft>
                  <a:spcPts val="240"/>
                </a:spcAft>
              </a:pP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var fun_name=new Function(</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参数</a:t>
              </a: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参数</a:t>
              </a: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2,…,</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函数体代码</a:t>
              </a: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L 形 10">
              <a:extLst>
                <a:ext uri="{FF2B5EF4-FFF2-40B4-BE49-F238E27FC236}">
                  <a16:creationId xmlns:a16="http://schemas.microsoft.com/office/drawing/2014/main" id="{639EBAEF-5781-480B-94CA-86DD1AC5DC2F}"/>
                </a:ext>
              </a:extLst>
            </p:cNvPr>
            <p:cNvSpPr/>
            <p:nvPr/>
          </p:nvSpPr>
          <p:spPr>
            <a:xfrm rot="5400000">
              <a:off x="-3606583" y="4528628"/>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L 形 11">
              <a:extLst>
                <a:ext uri="{FF2B5EF4-FFF2-40B4-BE49-F238E27FC236}">
                  <a16:creationId xmlns:a16="http://schemas.microsoft.com/office/drawing/2014/main" id="{157B4330-65EF-4683-BB0D-83272FEE0631}"/>
                </a:ext>
              </a:extLst>
            </p:cNvPr>
            <p:cNvSpPr/>
            <p:nvPr/>
          </p:nvSpPr>
          <p:spPr>
            <a:xfrm rot="16200000">
              <a:off x="2975441" y="4891348"/>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7589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left)">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5-19】</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创建方法</a:t>
            </a:r>
            <a:r>
              <a:rPr lang="en-US" altLang="zh-CN"/>
              <a:t>——</a:t>
            </a:r>
            <a:r>
              <a:rPr lang="zh-CN" altLang="en-US"/>
              <a:t>显式创建</a:t>
            </a:r>
            <a:r>
              <a:rPr lang="en-US" altLang="zh-CN"/>
              <a:t>Function</a:t>
            </a:r>
            <a:r>
              <a:rPr lang="zh-CN" altLang="en-US"/>
              <a:t>对象</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9" name="Text Box 44"/>
            <p:cNvSpPr txBox="1">
              <a:spLocks noChangeArrowheads="1"/>
            </p:cNvSpPr>
            <p:nvPr/>
          </p:nvSpPr>
          <p:spPr bwMode="auto">
            <a:xfrm>
              <a:off x="768527" y="4143570"/>
              <a:ext cx="4022435" cy="1235162"/>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通过</a:t>
              </a:r>
              <a:r>
                <a:rPr kumimoji="0" lang="en-US" altLang="zh-CN"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Function</a:t>
              </a: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对象来显式创建一个函数，并进行数据的测试。</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任务描述</a:t>
              </a:r>
            </a:p>
          </p:txBody>
        </p:sp>
      </p:grpSp>
      <p:grpSp>
        <p:nvGrpSpPr>
          <p:cNvPr id="11" name="组合 10"/>
          <p:cNvGrpSpPr/>
          <p:nvPr/>
        </p:nvGrpSpPr>
        <p:grpSpPr>
          <a:xfrm>
            <a:off x="6519712" y="2629782"/>
            <a:ext cx="4838952" cy="3914983"/>
            <a:chOff x="6851559" y="2869060"/>
            <a:chExt cx="5020472" cy="4464561"/>
          </a:xfrm>
        </p:grpSpPr>
        <p:grpSp>
          <p:nvGrpSpPr>
            <p:cNvPr id="12" name="组合 11"/>
            <p:cNvGrpSpPr/>
            <p:nvPr/>
          </p:nvGrpSpPr>
          <p:grpSpPr>
            <a:xfrm>
              <a:off x="6851559" y="2869060"/>
              <a:ext cx="5020472" cy="4246965"/>
              <a:chOff x="6851558" y="2370297"/>
              <a:chExt cx="5020472" cy="4246965"/>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p:cNvSpPr txBox="1"/>
              <p:nvPr/>
            </p:nvSpPr>
            <p:spPr>
              <a:xfrm>
                <a:off x="6851558" y="2385082"/>
                <a:ext cx="5020470" cy="5264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p>
            </p:txBody>
          </p:sp>
          <p:sp>
            <p:nvSpPr>
              <p:cNvPr id="16" name="文本框 15"/>
              <p:cNvSpPr txBox="1"/>
              <p:nvPr/>
            </p:nvSpPr>
            <p:spPr>
              <a:xfrm>
                <a:off x="6851560" y="2880111"/>
                <a:ext cx="5020470" cy="3737151"/>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根据任务要求，可以使用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Function</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对象创建一个函数，按照显式创建函数对象的语法格式，确定参数及函数体代码。</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定义一个函数对象</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Welcome</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，确定一个参数</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msg</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，函数体代码实现显示参数的内容。</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调用函数，测试其结果。</a:t>
                </a:r>
              </a:p>
            </p:txBody>
          </p:sp>
        </p:grpSp>
        <p:sp>
          <p:nvSpPr>
            <p:cNvPr id="13" name="矩形 12"/>
            <p:cNvSpPr/>
            <p:nvPr/>
          </p:nvSpPr>
          <p:spPr>
            <a:xfrm>
              <a:off x="6851560" y="2869062"/>
              <a:ext cx="4838951" cy="4464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74361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5-19】</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创建方法</a:t>
            </a:r>
            <a:r>
              <a:rPr lang="en-US" altLang="zh-CN"/>
              <a:t>——</a:t>
            </a:r>
            <a:r>
              <a:rPr lang="zh-CN" altLang="en-US"/>
              <a:t>显式创建</a:t>
            </a:r>
            <a:r>
              <a:rPr lang="en-US" altLang="zh-CN"/>
              <a:t>Function</a:t>
            </a:r>
            <a:r>
              <a:rPr lang="zh-CN" altLang="en-US"/>
              <a:t>对象</a:t>
            </a:r>
            <a:endParaRPr lang="zh-CN" altLang="en-US" dirty="0"/>
          </a:p>
        </p:txBody>
      </p:sp>
      <p:pic>
        <p:nvPicPr>
          <p:cNvPr id="3" name="图片 2">
            <a:extLst>
              <a:ext uri="{FF2B5EF4-FFF2-40B4-BE49-F238E27FC236}">
                <a16:creationId xmlns:a16="http://schemas.microsoft.com/office/drawing/2014/main" id="{6E567735-9D99-4BCE-9936-546CDEC0498D}"/>
              </a:ext>
            </a:extLst>
          </p:cNvPr>
          <p:cNvPicPr>
            <a:picLocks noChangeAspect="1"/>
          </p:cNvPicPr>
          <p:nvPr/>
        </p:nvPicPr>
        <p:blipFill>
          <a:blip r:embed="rId2"/>
          <a:stretch>
            <a:fillRect/>
          </a:stretch>
        </p:blipFill>
        <p:spPr>
          <a:xfrm>
            <a:off x="947737" y="2499546"/>
            <a:ext cx="10480481" cy="2795588"/>
          </a:xfrm>
          <a:prstGeom prst="rect">
            <a:avLst/>
          </a:prstGeom>
        </p:spPr>
      </p:pic>
    </p:spTree>
    <p:extLst>
      <p:ext uri="{BB962C8B-B14F-4D97-AF65-F5344CB8AC3E}">
        <p14:creationId xmlns:p14="http://schemas.microsoft.com/office/powerpoint/2010/main" val="95572849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5-19】</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创建方法</a:t>
            </a:r>
            <a:r>
              <a:rPr lang="en-US" altLang="zh-CN"/>
              <a:t>——</a:t>
            </a:r>
            <a:r>
              <a:rPr lang="zh-CN" altLang="en-US"/>
              <a:t>显式创建</a:t>
            </a:r>
            <a:r>
              <a:rPr lang="en-US" altLang="zh-CN"/>
              <a:t>Function</a:t>
            </a:r>
            <a:r>
              <a:rPr lang="zh-CN" altLang="en-US"/>
              <a:t>对象</a:t>
            </a:r>
            <a:endParaRPr lang="zh-CN" altLang="en-US" dirty="0"/>
          </a:p>
        </p:txBody>
      </p:sp>
      <p:pic>
        <p:nvPicPr>
          <p:cNvPr id="6" name="图片 5">
            <a:extLst>
              <a:ext uri="{FF2B5EF4-FFF2-40B4-BE49-F238E27FC236}">
                <a16:creationId xmlns:a16="http://schemas.microsoft.com/office/drawing/2014/main" id="{649A324C-4D8A-4157-BF5D-5060FF204299}"/>
              </a:ext>
            </a:extLst>
          </p:cNvPr>
          <p:cNvPicPr>
            <a:picLocks noChangeAspect="1"/>
          </p:cNvPicPr>
          <p:nvPr/>
        </p:nvPicPr>
        <p:blipFill rotWithShape="1">
          <a:blip r:embed="rId2"/>
          <a:srcRect b="20148"/>
          <a:stretch/>
        </p:blipFill>
        <p:spPr bwMode="auto">
          <a:xfrm>
            <a:off x="2214562" y="2499546"/>
            <a:ext cx="7298031" cy="2931160"/>
          </a:xfrm>
          <a:prstGeom prst="rect">
            <a:avLst/>
          </a:prstGeom>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3199209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393848"/>
            <a:ext cx="10805108" cy="3902051"/>
          </a:xfrm>
        </p:spPr>
        <p:txBody>
          <a:bodyPr>
            <a:normAutofit lnSpcReduction="10000"/>
          </a:bodyPr>
          <a:lstStyle/>
          <a:p>
            <a:r>
              <a:rPr lang="zh-CN" altLang="en-US"/>
              <a:t> </a:t>
            </a:r>
            <a:r>
              <a:rPr lang="en-US" altLang="zh-CN" b="1"/>
              <a:t>2. </a:t>
            </a:r>
            <a:r>
              <a:rPr lang="zh-CN" altLang="zh-CN" b="1"/>
              <a:t>隐式地创建</a:t>
            </a:r>
            <a:r>
              <a:rPr lang="en-US" altLang="zh-CN" b="1"/>
              <a:t>Function</a:t>
            </a:r>
            <a:r>
              <a:rPr lang="zh-CN" altLang="zh-CN" b="1"/>
              <a:t>对象</a:t>
            </a:r>
          </a:p>
          <a:p>
            <a:r>
              <a:rPr lang="en-US" altLang="zh-CN"/>
              <a:t>      </a:t>
            </a:r>
            <a:r>
              <a:rPr lang="zh-CN" altLang="zh-CN" sz="2600"/>
              <a:t>隐式地创建</a:t>
            </a:r>
            <a:r>
              <a:rPr lang="en-US" altLang="zh-CN" sz="2600"/>
              <a:t>Function</a:t>
            </a:r>
            <a:r>
              <a:rPr lang="zh-CN" altLang="zh-CN" sz="2600"/>
              <a:t>对象，实际上是指用</a:t>
            </a:r>
            <a:r>
              <a:rPr lang="en-US" altLang="zh-CN" sz="2600" b="1">
                <a:solidFill>
                  <a:schemeClr val="accent2">
                    <a:lumMod val="75000"/>
                  </a:schemeClr>
                </a:solidFill>
              </a:rPr>
              <a:t>function</a:t>
            </a:r>
            <a:r>
              <a:rPr lang="zh-CN" altLang="zh-CN" sz="2600" b="1">
                <a:solidFill>
                  <a:schemeClr val="accent2">
                    <a:lumMod val="75000"/>
                  </a:schemeClr>
                </a:solidFill>
              </a:rPr>
              <a:t>关键字</a:t>
            </a:r>
            <a:r>
              <a:rPr lang="zh-CN" altLang="zh-CN" sz="2600"/>
              <a:t>来创建构造函数，从前文可知，创建构造函数相当于创建对象。当使用</a:t>
            </a:r>
            <a:r>
              <a:rPr lang="en-US" altLang="zh-CN" sz="2600"/>
              <a:t>function</a:t>
            </a:r>
            <a:r>
              <a:rPr lang="zh-CN" altLang="zh-CN" sz="2600"/>
              <a:t>关键字创建了一个函数时，也隐式地创建了一个</a:t>
            </a:r>
            <a:r>
              <a:rPr lang="en-US" altLang="zh-CN" sz="2600"/>
              <a:t>Function</a:t>
            </a:r>
            <a:r>
              <a:rPr lang="zh-CN" altLang="zh-CN" sz="2600"/>
              <a:t>对象。此时，函数名就是隐式创建的</a:t>
            </a:r>
            <a:r>
              <a:rPr lang="en-US" altLang="zh-CN" sz="2600"/>
              <a:t>Function</a:t>
            </a:r>
            <a:r>
              <a:rPr lang="zh-CN" altLang="zh-CN" sz="2600"/>
              <a:t>对象的引用变量。</a:t>
            </a:r>
            <a:r>
              <a:rPr lang="zh-CN" altLang="zh-CN" sz="2600">
                <a:solidFill>
                  <a:schemeClr val="accent2">
                    <a:lumMod val="75000"/>
                  </a:schemeClr>
                </a:solidFill>
              </a:rPr>
              <a:t>显式创建函数对象的语法“</a:t>
            </a:r>
            <a:r>
              <a:rPr lang="en-US" altLang="zh-CN" sz="2600">
                <a:solidFill>
                  <a:schemeClr val="accent2">
                    <a:lumMod val="75000"/>
                  </a:schemeClr>
                </a:solidFill>
              </a:rPr>
              <a:t>var fun_name=new Function(</a:t>
            </a:r>
            <a:r>
              <a:rPr lang="zh-CN" altLang="zh-CN" sz="2600">
                <a:solidFill>
                  <a:schemeClr val="accent2">
                    <a:lumMod val="75000"/>
                  </a:schemeClr>
                </a:solidFill>
              </a:rPr>
              <a:t>参数</a:t>
            </a:r>
            <a:r>
              <a:rPr lang="en-US" altLang="zh-CN" sz="2600">
                <a:solidFill>
                  <a:schemeClr val="accent2">
                    <a:lumMod val="75000"/>
                  </a:schemeClr>
                </a:solidFill>
              </a:rPr>
              <a:t>1, </a:t>
            </a:r>
            <a:r>
              <a:rPr lang="zh-CN" altLang="zh-CN" sz="2600">
                <a:solidFill>
                  <a:schemeClr val="accent2">
                    <a:lumMod val="75000"/>
                  </a:schemeClr>
                </a:solidFill>
              </a:rPr>
              <a:t>参数</a:t>
            </a:r>
            <a:r>
              <a:rPr lang="en-US" altLang="zh-CN" sz="2600">
                <a:solidFill>
                  <a:schemeClr val="accent2">
                    <a:lumMod val="75000"/>
                  </a:schemeClr>
                </a:solidFill>
              </a:rPr>
              <a:t>2, …, </a:t>
            </a:r>
            <a:r>
              <a:rPr lang="zh-CN" altLang="zh-CN" sz="2600">
                <a:solidFill>
                  <a:schemeClr val="accent2">
                    <a:lumMod val="75000"/>
                  </a:schemeClr>
                </a:solidFill>
              </a:rPr>
              <a:t>函数体代码</a:t>
            </a:r>
            <a:r>
              <a:rPr lang="en-US" altLang="zh-CN" sz="2600">
                <a:solidFill>
                  <a:schemeClr val="accent2">
                    <a:lumMod val="75000"/>
                  </a:schemeClr>
                </a:solidFill>
              </a:rPr>
              <a:t>);</a:t>
            </a:r>
            <a:r>
              <a:rPr lang="zh-CN" altLang="zh-CN" sz="2600">
                <a:solidFill>
                  <a:schemeClr val="accent2">
                    <a:lumMod val="75000"/>
                  </a:schemeClr>
                </a:solidFill>
              </a:rPr>
              <a:t>”</a:t>
            </a:r>
            <a:r>
              <a:rPr lang="zh-CN" altLang="zh-CN" sz="2600"/>
              <a:t>可以改为普通的</a:t>
            </a:r>
            <a:r>
              <a:rPr lang="zh-CN" altLang="zh-CN" sz="2600">
                <a:solidFill>
                  <a:schemeClr val="accent2">
                    <a:lumMod val="75000"/>
                  </a:schemeClr>
                </a:solidFill>
              </a:rPr>
              <a:t>隐式创建函数的语法</a:t>
            </a:r>
            <a:r>
              <a:rPr lang="zh-CN" altLang="zh-CN" sz="2600"/>
              <a:t>，如下所示。</a:t>
            </a:r>
          </a:p>
          <a:p>
            <a:pPr algn="just">
              <a:lnSpc>
                <a:spcPct val="150000"/>
              </a:lnSpc>
            </a:pPr>
            <a:endParaRPr lang="en-US" altLang="zh-CN" sz="2400"/>
          </a:p>
          <a:p>
            <a:endParaRPr lang="en-US" altLang="zh-CN" sz="2600"/>
          </a:p>
          <a:p>
            <a:pPr algn="just">
              <a:lnSpc>
                <a:spcPct val="150000"/>
              </a:lnSpc>
            </a:pPr>
            <a:endParaRPr lang="zh-CN" altLang="en-US" sz="2400"/>
          </a:p>
        </p:txBody>
      </p:sp>
      <p:sp>
        <p:nvSpPr>
          <p:cNvPr id="3" name="标题 2"/>
          <p:cNvSpPr>
            <a:spLocks noGrp="1"/>
          </p:cNvSpPr>
          <p:nvPr>
            <p:ph type="title"/>
          </p:nvPr>
        </p:nvSpPr>
        <p:spPr>
          <a:xfrm>
            <a:off x="838200" y="257816"/>
            <a:ext cx="7556500" cy="512849"/>
          </a:xfrm>
        </p:spPr>
        <p:txBody>
          <a:bodyPr/>
          <a:lstStyle/>
          <a:p>
            <a:r>
              <a:rPr lang="en-US" altLang="zh-CN"/>
              <a:t>5.3.4  </a:t>
            </a:r>
            <a:r>
              <a:rPr lang="zh-CN" altLang="en-US"/>
              <a:t>通过</a:t>
            </a:r>
            <a:r>
              <a:rPr lang="en-US" altLang="zh-CN"/>
              <a:t>Function</a:t>
            </a:r>
            <a:r>
              <a:rPr lang="zh-CN" altLang="en-US"/>
              <a:t>对象定义方法</a:t>
            </a:r>
            <a:endParaRPr lang="zh-CN" altLang="en-US" dirty="0"/>
          </a:p>
        </p:txBody>
      </p:sp>
      <p:grpSp>
        <p:nvGrpSpPr>
          <p:cNvPr id="9" name="组合 8">
            <a:extLst>
              <a:ext uri="{FF2B5EF4-FFF2-40B4-BE49-F238E27FC236}">
                <a16:creationId xmlns:a16="http://schemas.microsoft.com/office/drawing/2014/main" id="{37D525BA-1B47-44DD-84AE-69BD337BFDCB}"/>
              </a:ext>
            </a:extLst>
          </p:cNvPr>
          <p:cNvGrpSpPr/>
          <p:nvPr/>
        </p:nvGrpSpPr>
        <p:grpSpPr>
          <a:xfrm>
            <a:off x="3180443" y="5077333"/>
            <a:ext cx="5442857" cy="1522851"/>
            <a:chOff x="-3649255" y="4571300"/>
            <a:chExt cx="7040692" cy="1522851"/>
          </a:xfrm>
        </p:grpSpPr>
        <p:sp>
          <p:nvSpPr>
            <p:cNvPr id="10" name="矩形 9">
              <a:extLst>
                <a:ext uri="{FF2B5EF4-FFF2-40B4-BE49-F238E27FC236}">
                  <a16:creationId xmlns:a16="http://schemas.microsoft.com/office/drawing/2014/main" id="{A9F50850-DB10-445A-8AA0-593085DDA83B}"/>
                </a:ext>
              </a:extLst>
            </p:cNvPr>
            <p:cNvSpPr/>
            <p:nvPr/>
          </p:nvSpPr>
          <p:spPr>
            <a:xfrm>
              <a:off x="-3649255" y="4701654"/>
              <a:ext cx="7024264" cy="1392497"/>
            </a:xfrm>
            <a:prstGeom prst="rect">
              <a:avLst/>
            </a:prstGeom>
            <a:solidFill>
              <a:schemeClr val="bg1">
                <a:lumMod val="95000"/>
              </a:schemeClr>
            </a:solidFill>
          </p:spPr>
          <p:txBody>
            <a:bodyPr wrap="square">
              <a:spAutoFit/>
            </a:bodyPr>
            <a:lstStyle/>
            <a:p>
              <a:pPr indent="226695">
                <a:lnSpc>
                  <a:spcPct val="150000"/>
                </a:lnSpc>
                <a:spcBef>
                  <a:spcPts val="240"/>
                </a:spcBef>
                <a:spcAft>
                  <a:spcPts val="240"/>
                </a:spcAft>
              </a:pP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function fun_name(</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参数</a:t>
              </a: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参数</a:t>
              </a: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2,…){</a:t>
              </a:r>
            </a:p>
            <a:p>
              <a:pPr indent="226695">
                <a:lnSpc>
                  <a:spcPct val="150000"/>
                </a:lnSpc>
                <a:spcBef>
                  <a:spcPts val="240"/>
                </a:spcBef>
                <a:spcAft>
                  <a:spcPts val="240"/>
                </a:spcAft>
              </a:pPr>
              <a:r>
                <a:rPr lang="zh-CN" altLang="en-US">
                  <a:solidFill>
                    <a:srgbClr val="000000"/>
                  </a:solidFill>
                  <a:latin typeface="微软雅黑" panose="020B0503020204020204" pitchFamily="34" charset="-122"/>
                  <a:ea typeface="微软雅黑" panose="020B0503020204020204" pitchFamily="34" charset="-122"/>
                  <a:cs typeface="Arial" panose="020B0604020202020204" pitchFamily="34" charset="0"/>
                </a:rPr>
                <a:t>函数体代码；</a:t>
              </a:r>
            </a:p>
            <a:p>
              <a:pPr indent="226695">
                <a:lnSpc>
                  <a:spcPct val="150000"/>
                </a:lnSpc>
                <a:spcBef>
                  <a:spcPts val="240"/>
                </a:spcBef>
                <a:spcAft>
                  <a:spcPts val="240"/>
                </a:spcAft>
              </a:pPr>
              <a:r>
                <a:rPr lang="en-US" altLang="zh-CN">
                  <a:solidFill>
                    <a:srgbClr val="000000"/>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11" name="L 形 10">
              <a:extLst>
                <a:ext uri="{FF2B5EF4-FFF2-40B4-BE49-F238E27FC236}">
                  <a16:creationId xmlns:a16="http://schemas.microsoft.com/office/drawing/2014/main" id="{639EBAEF-5781-480B-94CA-86DD1AC5DC2F}"/>
                </a:ext>
              </a:extLst>
            </p:cNvPr>
            <p:cNvSpPr/>
            <p:nvPr/>
          </p:nvSpPr>
          <p:spPr>
            <a:xfrm rot="5400000">
              <a:off x="-3606583" y="4528628"/>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L 形 11">
              <a:extLst>
                <a:ext uri="{FF2B5EF4-FFF2-40B4-BE49-F238E27FC236}">
                  <a16:creationId xmlns:a16="http://schemas.microsoft.com/office/drawing/2014/main" id="{157B4330-65EF-4683-BB0D-83272FEE0631}"/>
                </a:ext>
              </a:extLst>
            </p:cNvPr>
            <p:cNvSpPr/>
            <p:nvPr/>
          </p:nvSpPr>
          <p:spPr>
            <a:xfrm rot="16200000">
              <a:off x="2991869" y="5694583"/>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7279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5-20】</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创建方法</a:t>
            </a:r>
            <a:r>
              <a:rPr lang="en-US" altLang="zh-CN"/>
              <a:t>——</a:t>
            </a:r>
            <a:r>
              <a:rPr lang="zh-CN" altLang="en-US"/>
              <a:t>隐式创建</a:t>
            </a:r>
            <a:r>
              <a:rPr lang="en-US" altLang="zh-CN"/>
              <a:t>Function</a:t>
            </a:r>
            <a:r>
              <a:rPr lang="zh-CN" altLang="en-US"/>
              <a:t>对象 </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9" name="Text Box 44"/>
            <p:cNvSpPr txBox="1">
              <a:spLocks noChangeArrowheads="1"/>
            </p:cNvSpPr>
            <p:nvPr/>
          </p:nvSpPr>
          <p:spPr bwMode="auto">
            <a:xfrm>
              <a:off x="768527" y="4143570"/>
              <a:ext cx="4022435" cy="1235162"/>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将</a:t>
              </a:r>
              <a:r>
                <a:rPr kumimoji="0" lang="en-US" altLang="zh-CN"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任务实践</a:t>
              </a:r>
              <a:r>
                <a:rPr kumimoji="0" lang="en-US" altLang="zh-CN"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5-19】</a:t>
              </a: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通过隐式创建</a:t>
              </a:r>
              <a:r>
                <a:rPr kumimoji="0" lang="en-US" altLang="zh-CN"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Function</a:t>
              </a: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对象的方法来实现。</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任务描述</a:t>
              </a:r>
            </a:p>
          </p:txBody>
        </p:sp>
      </p:grpSp>
      <p:grpSp>
        <p:nvGrpSpPr>
          <p:cNvPr id="11" name="组合 10"/>
          <p:cNvGrpSpPr/>
          <p:nvPr/>
        </p:nvGrpSpPr>
        <p:grpSpPr>
          <a:xfrm>
            <a:off x="6462898" y="2285245"/>
            <a:ext cx="4956505" cy="4652183"/>
            <a:chOff x="6729594" y="2869060"/>
            <a:chExt cx="5142435" cy="5305248"/>
          </a:xfrm>
        </p:grpSpPr>
        <p:grpSp>
          <p:nvGrpSpPr>
            <p:cNvPr id="12" name="组合 11"/>
            <p:cNvGrpSpPr/>
            <p:nvPr/>
          </p:nvGrpSpPr>
          <p:grpSpPr>
            <a:xfrm>
              <a:off x="6851559" y="2869060"/>
              <a:ext cx="5020470" cy="5305248"/>
              <a:chOff x="6851558" y="2370297"/>
              <a:chExt cx="5020470" cy="5305248"/>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p:cNvSpPr txBox="1"/>
              <p:nvPr/>
            </p:nvSpPr>
            <p:spPr>
              <a:xfrm>
                <a:off x="6851558" y="2385082"/>
                <a:ext cx="5020470" cy="5264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p>
            </p:txBody>
          </p:sp>
          <p:sp>
            <p:nvSpPr>
              <p:cNvPr id="16" name="文本框 15"/>
              <p:cNvSpPr txBox="1"/>
              <p:nvPr/>
            </p:nvSpPr>
            <p:spPr>
              <a:xfrm>
                <a:off x="6851560" y="2880111"/>
                <a:ext cx="4716984" cy="4795434"/>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根据任务要求，可以将</a:t>
                </a:r>
                <a:r>
                  <a:rPr kumimoji="0" lang="en-US" altLang="zh-CN"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a:t>
                </a:r>
                <a:r>
                  <a:rPr kumimoji="0" lang="zh-CN" altLang="en-US"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任务实践</a:t>
                </a:r>
                <a:r>
                  <a:rPr kumimoji="0" lang="en-US" altLang="zh-CN"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5-19】</a:t>
                </a:r>
                <a:r>
                  <a:rPr kumimoji="0" lang="zh-CN" altLang="en-US"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中的</a:t>
                </a:r>
                <a:r>
                  <a:rPr kumimoji="0" lang="en-US" altLang="zh-CN"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Function</a:t>
                </a:r>
                <a:r>
                  <a:rPr kumimoji="0" lang="zh-CN" altLang="en-US"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对象创建的函数通过隐式的方式创建。</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在隐式创建函数对象时，其函数名为</a:t>
                </a:r>
                <a:r>
                  <a:rPr kumimoji="0" lang="en-US" altLang="zh-CN"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Welcome</a:t>
                </a:r>
                <a:r>
                  <a:rPr kumimoji="0" lang="zh-CN" altLang="en-US"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，参数为</a:t>
                </a:r>
                <a:r>
                  <a:rPr kumimoji="0" lang="en-US" altLang="zh-CN"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msg</a:t>
                </a:r>
                <a:r>
                  <a:rPr kumimoji="0" lang="zh-CN" altLang="en-US"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。函数体代码要写在花括号中，而不是写在参数的圆括号内。</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 调用隐式创建的函数，测试其结果是否与</a:t>
                </a:r>
                <a:r>
                  <a:rPr kumimoji="0" lang="en-US" altLang="zh-CN"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a:t>
                </a:r>
                <a:r>
                  <a:rPr kumimoji="0" lang="zh-CN" altLang="en-US"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任务实践</a:t>
                </a:r>
                <a:r>
                  <a:rPr kumimoji="0" lang="en-US" altLang="zh-CN"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5-19】</a:t>
                </a:r>
                <a:r>
                  <a:rPr kumimoji="0" lang="zh-CN" altLang="en-US"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的一致。</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endParaRPr kumimoji="0" lang="zh-CN" altLang="en-US"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endParaRPr>
              </a:p>
            </p:txBody>
          </p:sp>
        </p:grpSp>
        <p:sp>
          <p:nvSpPr>
            <p:cNvPr id="13" name="矩形 12"/>
            <p:cNvSpPr/>
            <p:nvPr/>
          </p:nvSpPr>
          <p:spPr>
            <a:xfrm>
              <a:off x="6729594" y="2869060"/>
              <a:ext cx="4838951" cy="47954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87260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5-20】</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创建方法</a:t>
            </a:r>
            <a:r>
              <a:rPr lang="en-US" altLang="zh-CN"/>
              <a:t>——</a:t>
            </a:r>
            <a:r>
              <a:rPr lang="zh-CN" altLang="en-US"/>
              <a:t>隐式创建</a:t>
            </a:r>
            <a:r>
              <a:rPr lang="en-US" altLang="zh-CN"/>
              <a:t>Function</a:t>
            </a:r>
            <a:r>
              <a:rPr lang="zh-CN" altLang="en-US"/>
              <a:t>对象 </a:t>
            </a:r>
            <a:endParaRPr lang="zh-CN" altLang="en-US" dirty="0"/>
          </a:p>
        </p:txBody>
      </p:sp>
      <p:pic>
        <p:nvPicPr>
          <p:cNvPr id="3" name="图片 2">
            <a:extLst>
              <a:ext uri="{FF2B5EF4-FFF2-40B4-BE49-F238E27FC236}">
                <a16:creationId xmlns:a16="http://schemas.microsoft.com/office/drawing/2014/main" id="{45F226DE-B81F-4880-83D8-3563BCEA2A5B}"/>
              </a:ext>
            </a:extLst>
          </p:cNvPr>
          <p:cNvPicPr>
            <a:picLocks noChangeAspect="1"/>
          </p:cNvPicPr>
          <p:nvPr/>
        </p:nvPicPr>
        <p:blipFill>
          <a:blip r:embed="rId2"/>
          <a:stretch>
            <a:fillRect/>
          </a:stretch>
        </p:blipFill>
        <p:spPr>
          <a:xfrm>
            <a:off x="2112962" y="2346324"/>
            <a:ext cx="7743562" cy="3546475"/>
          </a:xfrm>
          <a:prstGeom prst="rect">
            <a:avLst/>
          </a:prstGeom>
        </p:spPr>
      </p:pic>
    </p:spTree>
    <p:extLst>
      <p:ext uri="{BB962C8B-B14F-4D97-AF65-F5344CB8AC3E}">
        <p14:creationId xmlns:p14="http://schemas.microsoft.com/office/powerpoint/2010/main" val="326707221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393848"/>
            <a:ext cx="10805108" cy="3902051"/>
          </a:xfrm>
        </p:spPr>
        <p:txBody>
          <a:bodyPr>
            <a:normAutofit fontScale="77500" lnSpcReduction="20000"/>
          </a:bodyPr>
          <a:lstStyle/>
          <a:p>
            <a:r>
              <a:rPr lang="zh-CN" altLang="en-US"/>
              <a:t>       </a:t>
            </a:r>
            <a:r>
              <a:rPr lang="en-US" altLang="zh-CN"/>
              <a:t>JavaScript</a:t>
            </a:r>
            <a:r>
              <a:rPr lang="zh-CN" altLang="en-US"/>
              <a:t>中，除了用</a:t>
            </a:r>
            <a:r>
              <a:rPr lang="en-US" altLang="zh-CN"/>
              <a:t>Function</a:t>
            </a:r>
            <a:r>
              <a:rPr lang="zh-CN" altLang="en-US"/>
              <a:t>对象创建属性外，还可以用原型对象来进行创建，语法格式如下所示。</a:t>
            </a:r>
            <a:endParaRPr lang="en-US" altLang="zh-CN"/>
          </a:p>
          <a:p>
            <a:endParaRPr lang="en-US" altLang="zh-CN" sz="2400"/>
          </a:p>
          <a:p>
            <a:endParaRPr lang="en-US" altLang="zh-CN" sz="2400"/>
          </a:p>
          <a:p>
            <a:endParaRPr lang="en-US" altLang="zh-CN"/>
          </a:p>
          <a:p>
            <a:r>
              <a:rPr lang="en-US" altLang="zh-CN"/>
              <a:t>obj_name</a:t>
            </a:r>
            <a:r>
              <a:rPr lang="zh-CN" altLang="zh-CN"/>
              <a:t>：对象的名字。</a:t>
            </a:r>
          </a:p>
          <a:p>
            <a:r>
              <a:rPr lang="en-US" altLang="zh-CN"/>
              <a:t>fun_name</a:t>
            </a:r>
            <a:r>
              <a:rPr lang="zh-CN" altLang="zh-CN"/>
              <a:t>：方法的名字。</a:t>
            </a:r>
          </a:p>
          <a:p>
            <a:r>
              <a:rPr lang="en-US" altLang="zh-CN"/>
              <a:t>function(){ }</a:t>
            </a:r>
            <a:r>
              <a:rPr lang="zh-CN" altLang="zh-CN"/>
              <a:t>：匿名函数，实现方法的功能</a:t>
            </a:r>
          </a:p>
          <a:p>
            <a:endParaRPr lang="en-US" altLang="zh-CN" sz="2400"/>
          </a:p>
          <a:p>
            <a:endParaRPr lang="en-US" altLang="zh-CN" sz="2600"/>
          </a:p>
          <a:p>
            <a:pPr algn="just">
              <a:lnSpc>
                <a:spcPct val="150000"/>
              </a:lnSpc>
            </a:pPr>
            <a:endParaRPr lang="zh-CN" altLang="en-US" sz="2400"/>
          </a:p>
        </p:txBody>
      </p:sp>
      <p:sp>
        <p:nvSpPr>
          <p:cNvPr id="3" name="标题 2"/>
          <p:cNvSpPr>
            <a:spLocks noGrp="1"/>
          </p:cNvSpPr>
          <p:nvPr>
            <p:ph type="title"/>
          </p:nvPr>
        </p:nvSpPr>
        <p:spPr>
          <a:xfrm>
            <a:off x="838200" y="257816"/>
            <a:ext cx="7556500" cy="512849"/>
          </a:xfrm>
        </p:spPr>
        <p:txBody>
          <a:bodyPr/>
          <a:lstStyle/>
          <a:p>
            <a:r>
              <a:rPr lang="en-US" altLang="zh-CN"/>
              <a:t>5.3.5  </a:t>
            </a:r>
            <a:r>
              <a:rPr lang="zh-CN" altLang="en-US"/>
              <a:t>通过原型对象定义方法</a:t>
            </a:r>
            <a:endParaRPr lang="zh-CN" altLang="en-US" dirty="0"/>
          </a:p>
        </p:txBody>
      </p:sp>
      <p:grpSp>
        <p:nvGrpSpPr>
          <p:cNvPr id="9" name="组合 8">
            <a:extLst>
              <a:ext uri="{FF2B5EF4-FFF2-40B4-BE49-F238E27FC236}">
                <a16:creationId xmlns:a16="http://schemas.microsoft.com/office/drawing/2014/main" id="{37D525BA-1B47-44DD-84AE-69BD337BFDCB}"/>
              </a:ext>
            </a:extLst>
          </p:cNvPr>
          <p:cNvGrpSpPr/>
          <p:nvPr/>
        </p:nvGrpSpPr>
        <p:grpSpPr>
          <a:xfrm>
            <a:off x="2964543" y="2639892"/>
            <a:ext cx="5479051" cy="458908"/>
            <a:chOff x="-3204103" y="2383736"/>
            <a:chExt cx="7087512" cy="458908"/>
          </a:xfrm>
        </p:grpSpPr>
        <p:sp>
          <p:nvSpPr>
            <p:cNvPr id="10" name="矩形 9">
              <a:extLst>
                <a:ext uri="{FF2B5EF4-FFF2-40B4-BE49-F238E27FC236}">
                  <a16:creationId xmlns:a16="http://schemas.microsoft.com/office/drawing/2014/main" id="{A9F50850-DB10-445A-8AA0-593085DDA83B}"/>
                </a:ext>
              </a:extLst>
            </p:cNvPr>
            <p:cNvSpPr/>
            <p:nvPr/>
          </p:nvSpPr>
          <p:spPr>
            <a:xfrm>
              <a:off x="-3204103" y="2383736"/>
              <a:ext cx="7024264" cy="458908"/>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obj_name.prototype.fun_name=function(){ }</a:t>
              </a:r>
            </a:p>
          </p:txBody>
        </p:sp>
        <p:sp>
          <p:nvSpPr>
            <p:cNvPr id="11" name="L 形 10">
              <a:extLst>
                <a:ext uri="{FF2B5EF4-FFF2-40B4-BE49-F238E27FC236}">
                  <a16:creationId xmlns:a16="http://schemas.microsoft.com/office/drawing/2014/main" id="{639EBAEF-5781-480B-94CA-86DD1AC5DC2F}"/>
                </a:ext>
              </a:extLst>
            </p:cNvPr>
            <p:cNvSpPr/>
            <p:nvPr/>
          </p:nvSpPr>
          <p:spPr>
            <a:xfrm rot="5400000">
              <a:off x="-3161431" y="2356037"/>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L 形 11">
              <a:extLst>
                <a:ext uri="{FF2B5EF4-FFF2-40B4-BE49-F238E27FC236}">
                  <a16:creationId xmlns:a16="http://schemas.microsoft.com/office/drawing/2014/main" id="{157B4330-65EF-4683-BB0D-83272FEE0631}"/>
                </a:ext>
              </a:extLst>
            </p:cNvPr>
            <p:cNvSpPr/>
            <p:nvPr/>
          </p:nvSpPr>
          <p:spPr>
            <a:xfrm rot="16200000">
              <a:off x="3480929" y="2440163"/>
              <a:ext cx="359809" cy="445151"/>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39579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wipe(left)">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left)">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left)">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5-21】</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访问共享方法</a:t>
            </a:r>
            <a:r>
              <a:rPr lang="en-US" altLang="zh-CN"/>
              <a:t>——</a:t>
            </a:r>
            <a:r>
              <a:rPr lang="zh-CN" altLang="en-US"/>
              <a:t>原型对象</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9" name="Text Box 44"/>
            <p:cNvSpPr txBox="1">
              <a:spLocks noChangeArrowheads="1"/>
            </p:cNvSpPr>
            <p:nvPr/>
          </p:nvSpPr>
          <p:spPr bwMode="auto">
            <a:xfrm>
              <a:off x="768527" y="4143570"/>
              <a:ext cx="4022435" cy="1235162"/>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通过原型对象创建对象，添加共享方法并进行测试。</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任务描述</a:t>
              </a:r>
            </a:p>
          </p:txBody>
        </p:sp>
      </p:grpSp>
      <p:grpSp>
        <p:nvGrpSpPr>
          <p:cNvPr id="11" name="组合 10"/>
          <p:cNvGrpSpPr/>
          <p:nvPr/>
        </p:nvGrpSpPr>
        <p:grpSpPr>
          <a:xfrm>
            <a:off x="6462898" y="2285245"/>
            <a:ext cx="4956505" cy="4361076"/>
            <a:chOff x="6729594" y="2869060"/>
            <a:chExt cx="5142435" cy="4973276"/>
          </a:xfrm>
        </p:grpSpPr>
        <p:grpSp>
          <p:nvGrpSpPr>
            <p:cNvPr id="12" name="组合 11"/>
            <p:cNvGrpSpPr/>
            <p:nvPr/>
          </p:nvGrpSpPr>
          <p:grpSpPr>
            <a:xfrm>
              <a:off x="6851559" y="2869060"/>
              <a:ext cx="5020470" cy="4973276"/>
              <a:chOff x="6851558" y="2370297"/>
              <a:chExt cx="5020470" cy="4973276"/>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p:cNvSpPr txBox="1"/>
              <p:nvPr/>
            </p:nvSpPr>
            <p:spPr>
              <a:xfrm>
                <a:off x="6851558" y="2385082"/>
                <a:ext cx="5020470" cy="5264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p>
            </p:txBody>
          </p:sp>
          <p:sp>
            <p:nvSpPr>
              <p:cNvPr id="16" name="文本框 15"/>
              <p:cNvSpPr txBox="1"/>
              <p:nvPr/>
            </p:nvSpPr>
            <p:spPr>
              <a:xfrm>
                <a:off x="6851560" y="2880111"/>
                <a:ext cx="4716984" cy="4463462"/>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根据任务要求，首先通过</a:t>
                </a:r>
                <a:r>
                  <a:rPr kumimoji="0" lang="en-US" altLang="zh-CN" sz="24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function</a:t>
                </a:r>
                <a:r>
                  <a:rPr kumimoji="0" lang="zh-CN" altLang="en-US" sz="24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关键字创建对象，添加属性参数</a:t>
                </a:r>
                <a:r>
                  <a:rPr kumimoji="0" lang="en-US" altLang="zh-CN" sz="24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name</a:t>
                </a:r>
                <a:r>
                  <a:rPr kumimoji="0" lang="zh-CN" altLang="en-US" sz="24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和</a:t>
                </a:r>
                <a:r>
                  <a:rPr kumimoji="0" lang="en-US" altLang="zh-CN" sz="24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color</a:t>
                </a:r>
                <a:r>
                  <a:rPr kumimoji="0" lang="zh-CN" altLang="en-US" sz="24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通过原型对象创建一个共享属性。</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4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最后通过测试，检验其结果。</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endParaRPr kumimoji="0" lang="zh-CN" altLang="en-US" sz="24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endParaRPr>
              </a:p>
            </p:txBody>
          </p:sp>
        </p:grpSp>
        <p:sp>
          <p:nvSpPr>
            <p:cNvPr id="13" name="矩形 12"/>
            <p:cNvSpPr/>
            <p:nvPr/>
          </p:nvSpPr>
          <p:spPr>
            <a:xfrm>
              <a:off x="6729594" y="2869060"/>
              <a:ext cx="4838951" cy="47954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108183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5-21】</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访问共享方法</a:t>
            </a:r>
            <a:r>
              <a:rPr lang="en-US" altLang="zh-CN"/>
              <a:t>——</a:t>
            </a:r>
            <a:r>
              <a:rPr lang="zh-CN" altLang="en-US"/>
              <a:t>原型对象</a:t>
            </a:r>
            <a:endParaRPr lang="zh-CN" altLang="en-US" dirty="0"/>
          </a:p>
        </p:txBody>
      </p:sp>
      <p:pic>
        <p:nvPicPr>
          <p:cNvPr id="3" name="图片 2">
            <a:extLst>
              <a:ext uri="{FF2B5EF4-FFF2-40B4-BE49-F238E27FC236}">
                <a16:creationId xmlns:a16="http://schemas.microsoft.com/office/drawing/2014/main" id="{05FA13AE-5F2D-4D64-B93C-57FD5FCD8A18}"/>
              </a:ext>
            </a:extLst>
          </p:cNvPr>
          <p:cNvPicPr>
            <a:picLocks noChangeAspect="1"/>
          </p:cNvPicPr>
          <p:nvPr/>
        </p:nvPicPr>
        <p:blipFill>
          <a:blip r:embed="rId2"/>
          <a:stretch>
            <a:fillRect/>
          </a:stretch>
        </p:blipFill>
        <p:spPr>
          <a:xfrm>
            <a:off x="685711" y="2249208"/>
            <a:ext cx="10639425" cy="3267075"/>
          </a:xfrm>
          <a:prstGeom prst="rect">
            <a:avLst/>
          </a:prstGeom>
        </p:spPr>
      </p:pic>
    </p:spTree>
    <p:extLst>
      <p:ext uri="{BB962C8B-B14F-4D97-AF65-F5344CB8AC3E}">
        <p14:creationId xmlns:p14="http://schemas.microsoft.com/office/powerpoint/2010/main" val="2158573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55141" y="1422594"/>
            <a:ext cx="10805108" cy="5435406"/>
          </a:xfrm>
        </p:spPr>
        <p:txBody>
          <a:bodyPr>
            <a:noAutofit/>
          </a:bodyPr>
          <a:lstStyle/>
          <a:p>
            <a:r>
              <a:rPr lang="en-US" altLang="zh-CN" sz="2400"/>
              <a:t>3. </a:t>
            </a:r>
            <a:r>
              <a:rPr lang="zh-CN" altLang="en-US" sz="2400"/>
              <a:t>对象的属性和方法</a:t>
            </a:r>
          </a:p>
          <a:p>
            <a:r>
              <a:rPr lang="zh-CN" altLang="en-US" sz="2400"/>
              <a:t>（</a:t>
            </a:r>
            <a:r>
              <a:rPr lang="en-US" altLang="zh-CN" sz="2400"/>
              <a:t>1</a:t>
            </a:r>
            <a:r>
              <a:rPr lang="zh-CN" altLang="en-US" sz="2400"/>
              <a:t>）属性是指用来描述对象特征的一组数据，以变量的形式存在，也叫成员变量。</a:t>
            </a:r>
          </a:p>
          <a:p>
            <a:r>
              <a:rPr lang="zh-CN" altLang="en-US" sz="2400"/>
              <a:t>（</a:t>
            </a:r>
            <a:r>
              <a:rPr lang="en-US" altLang="zh-CN" sz="2400"/>
              <a:t>2</a:t>
            </a:r>
            <a:r>
              <a:rPr lang="zh-CN" altLang="en-US" sz="2400"/>
              <a:t>）方法是指用来描述对象的动作，表现为函数。</a:t>
            </a:r>
          </a:p>
          <a:p>
            <a:r>
              <a:rPr lang="zh-CN" altLang="en-US" sz="2400"/>
              <a:t>        在</a:t>
            </a:r>
            <a:r>
              <a:rPr lang="en-US" altLang="zh-CN" sz="2400"/>
              <a:t>JavaScript</a:t>
            </a:r>
            <a:r>
              <a:rPr lang="zh-CN" altLang="en-US" sz="2400"/>
              <a:t>中，</a:t>
            </a:r>
            <a:r>
              <a:rPr lang="zh-CN" altLang="en-US" sz="2400" b="1">
                <a:solidFill>
                  <a:schemeClr val="accent2">
                    <a:lumMod val="75000"/>
                  </a:schemeClr>
                </a:solidFill>
              </a:rPr>
              <a:t>对象就是属性和方法的集合</a:t>
            </a:r>
            <a:r>
              <a:rPr lang="zh-CN" altLang="en-US" sz="2400"/>
              <a:t>。</a:t>
            </a:r>
            <a:r>
              <a:rPr lang="zh-CN" altLang="en-US" sz="2400" b="1">
                <a:solidFill>
                  <a:schemeClr val="accent2">
                    <a:lumMod val="75000"/>
                  </a:schemeClr>
                </a:solidFill>
              </a:rPr>
              <a:t>方法</a:t>
            </a:r>
            <a:r>
              <a:rPr lang="zh-CN" altLang="en-US" sz="2400"/>
              <a:t>是作为对象成员的函数，表明对象所具有的行为。而</a:t>
            </a:r>
            <a:r>
              <a:rPr lang="zh-CN" altLang="en-US" sz="2400" b="1">
                <a:solidFill>
                  <a:schemeClr val="accent2">
                    <a:lumMod val="75000"/>
                  </a:schemeClr>
                </a:solidFill>
              </a:rPr>
              <a:t>属性</a:t>
            </a:r>
            <a:r>
              <a:rPr lang="zh-CN" altLang="en-US" sz="2400"/>
              <a:t>是作为对象成员的变量，表明对象的状态。通过访问或设置对象的属性，并且调用对象的方法，就可以对对象进行各种操作，实现某种功能。</a:t>
            </a:r>
          </a:p>
        </p:txBody>
      </p:sp>
      <p:sp>
        <p:nvSpPr>
          <p:cNvPr id="4" name="标题 3"/>
          <p:cNvSpPr>
            <a:spLocks noGrp="1"/>
          </p:cNvSpPr>
          <p:nvPr>
            <p:ph type="title"/>
          </p:nvPr>
        </p:nvSpPr>
        <p:spPr/>
        <p:txBody>
          <a:bodyPr/>
          <a:lstStyle/>
          <a:p>
            <a:r>
              <a:rPr lang="en-US" altLang="zh-CN"/>
              <a:t>5.1.2  </a:t>
            </a:r>
            <a:r>
              <a:rPr lang="zh-CN" altLang="en-US"/>
              <a:t>对象的基本概念</a:t>
            </a:r>
            <a:endParaRPr lang="zh-CN" altLang="en-US" dirty="0"/>
          </a:p>
        </p:txBody>
      </p:sp>
    </p:spTree>
    <p:extLst>
      <p:ext uri="{BB962C8B-B14F-4D97-AF65-F5344CB8AC3E}">
        <p14:creationId xmlns:p14="http://schemas.microsoft.com/office/powerpoint/2010/main" val="284142592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5-21】</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访问共享方法</a:t>
            </a:r>
            <a:r>
              <a:rPr lang="en-US" altLang="zh-CN"/>
              <a:t>——</a:t>
            </a:r>
            <a:r>
              <a:rPr lang="zh-CN" altLang="en-US"/>
              <a:t>原型对象</a:t>
            </a:r>
            <a:endParaRPr lang="zh-CN" altLang="en-US" dirty="0"/>
          </a:p>
        </p:txBody>
      </p:sp>
      <p:pic>
        <p:nvPicPr>
          <p:cNvPr id="6" name="图片 5">
            <a:extLst>
              <a:ext uri="{FF2B5EF4-FFF2-40B4-BE49-F238E27FC236}">
                <a16:creationId xmlns:a16="http://schemas.microsoft.com/office/drawing/2014/main" id="{17D92CB0-F22D-4EB2-9AFE-723BCCBC45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39327" y="2643822"/>
            <a:ext cx="6906372" cy="3287078"/>
          </a:xfrm>
          <a:prstGeom prst="rect">
            <a:avLst/>
          </a:prstGeom>
          <a:noFill/>
          <a:ln>
            <a:noFill/>
          </a:ln>
        </p:spPr>
      </p:pic>
    </p:spTree>
    <p:extLst>
      <p:ext uri="{BB962C8B-B14F-4D97-AF65-F5344CB8AC3E}">
        <p14:creationId xmlns:p14="http://schemas.microsoft.com/office/powerpoint/2010/main" val="307772099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393848"/>
            <a:ext cx="10805108" cy="3902051"/>
          </a:xfrm>
        </p:spPr>
        <p:txBody>
          <a:bodyPr>
            <a:normAutofit/>
          </a:bodyPr>
          <a:lstStyle/>
          <a:p>
            <a:r>
              <a:rPr lang="zh-CN" altLang="en-US"/>
              <a:t>      自定义对象的属性可以访问，访问方法类似遍历数组的方法。使用</a:t>
            </a:r>
            <a:r>
              <a:rPr lang="en-US" altLang="zh-CN"/>
              <a:t>for…in</a:t>
            </a:r>
            <a:r>
              <a:rPr lang="zh-CN" altLang="en-US"/>
              <a:t>语句可以轻松地访问对象的所有属性，其语法格式如下所示。</a:t>
            </a:r>
            <a:endParaRPr lang="en-US" altLang="zh-CN" sz="2400"/>
          </a:p>
          <a:p>
            <a:endParaRPr lang="en-US" altLang="zh-CN" sz="2400"/>
          </a:p>
          <a:p>
            <a:endParaRPr lang="en-US" altLang="zh-CN"/>
          </a:p>
          <a:p>
            <a:endParaRPr lang="en-US" altLang="zh-CN" sz="2400"/>
          </a:p>
          <a:p>
            <a:endParaRPr lang="en-US" altLang="zh-CN" sz="2600"/>
          </a:p>
          <a:p>
            <a:pPr algn="just">
              <a:lnSpc>
                <a:spcPct val="150000"/>
              </a:lnSpc>
            </a:pPr>
            <a:endParaRPr lang="zh-CN" altLang="en-US" sz="2400"/>
          </a:p>
        </p:txBody>
      </p:sp>
      <p:sp>
        <p:nvSpPr>
          <p:cNvPr id="3" name="标题 2"/>
          <p:cNvSpPr>
            <a:spLocks noGrp="1"/>
          </p:cNvSpPr>
          <p:nvPr>
            <p:ph type="title"/>
          </p:nvPr>
        </p:nvSpPr>
        <p:spPr>
          <a:xfrm>
            <a:off x="838200" y="257816"/>
            <a:ext cx="8343900" cy="512849"/>
          </a:xfrm>
        </p:spPr>
        <p:txBody>
          <a:bodyPr/>
          <a:lstStyle/>
          <a:p>
            <a:r>
              <a:rPr lang="en-US" altLang="zh-CN"/>
              <a:t>5.3.6  </a:t>
            </a:r>
            <a:r>
              <a:rPr lang="zh-CN" altLang="en-US"/>
              <a:t>通过</a:t>
            </a:r>
            <a:r>
              <a:rPr lang="en-US" altLang="zh-CN"/>
              <a:t>for…in</a:t>
            </a:r>
            <a:r>
              <a:rPr lang="zh-CN" altLang="en-US"/>
              <a:t>语句访问对象的属性</a:t>
            </a:r>
            <a:endParaRPr lang="zh-CN" altLang="en-US" dirty="0"/>
          </a:p>
        </p:txBody>
      </p:sp>
      <p:grpSp>
        <p:nvGrpSpPr>
          <p:cNvPr id="9" name="组合 8">
            <a:extLst>
              <a:ext uri="{FF2B5EF4-FFF2-40B4-BE49-F238E27FC236}">
                <a16:creationId xmlns:a16="http://schemas.microsoft.com/office/drawing/2014/main" id="{37D525BA-1B47-44DD-84AE-69BD337BFDCB}"/>
              </a:ext>
            </a:extLst>
          </p:cNvPr>
          <p:cNvGrpSpPr/>
          <p:nvPr/>
        </p:nvGrpSpPr>
        <p:grpSpPr>
          <a:xfrm>
            <a:off x="2710543" y="3344873"/>
            <a:ext cx="5430157" cy="1392497"/>
            <a:chOff x="-3204103" y="2383736"/>
            <a:chExt cx="7024264" cy="1392497"/>
          </a:xfrm>
        </p:grpSpPr>
        <p:sp>
          <p:nvSpPr>
            <p:cNvPr id="10" name="矩形 9">
              <a:extLst>
                <a:ext uri="{FF2B5EF4-FFF2-40B4-BE49-F238E27FC236}">
                  <a16:creationId xmlns:a16="http://schemas.microsoft.com/office/drawing/2014/main" id="{A9F50850-DB10-445A-8AA0-593085DDA83B}"/>
                </a:ext>
              </a:extLst>
            </p:cNvPr>
            <p:cNvSpPr/>
            <p:nvPr/>
          </p:nvSpPr>
          <p:spPr>
            <a:xfrm>
              <a:off x="-3204103" y="2383736"/>
              <a:ext cx="7024264" cy="1392497"/>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for(var variableName in Obj){</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遍历循环体</a:t>
              </a: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p>
          </p:txBody>
        </p:sp>
        <p:sp>
          <p:nvSpPr>
            <p:cNvPr id="11" name="L 形 10">
              <a:extLst>
                <a:ext uri="{FF2B5EF4-FFF2-40B4-BE49-F238E27FC236}">
                  <a16:creationId xmlns:a16="http://schemas.microsoft.com/office/drawing/2014/main" id="{639EBAEF-5781-480B-94CA-86DD1AC5DC2F}"/>
                </a:ext>
              </a:extLst>
            </p:cNvPr>
            <p:cNvSpPr/>
            <p:nvPr/>
          </p:nvSpPr>
          <p:spPr>
            <a:xfrm rot="5400000">
              <a:off x="-3161431" y="2356037"/>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L 形 11">
              <a:extLst>
                <a:ext uri="{FF2B5EF4-FFF2-40B4-BE49-F238E27FC236}">
                  <a16:creationId xmlns:a16="http://schemas.microsoft.com/office/drawing/2014/main" id="{157B4330-65EF-4683-BB0D-83272FEE0631}"/>
                </a:ext>
              </a:extLst>
            </p:cNvPr>
            <p:cNvSpPr/>
            <p:nvPr/>
          </p:nvSpPr>
          <p:spPr>
            <a:xfrm rot="16200000">
              <a:off x="3417681" y="3373753"/>
              <a:ext cx="359809" cy="445151"/>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84920660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5-22】</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遍历对象的属性</a:t>
            </a:r>
            <a:r>
              <a:rPr lang="en-US" altLang="zh-CN"/>
              <a:t>——for…in</a:t>
            </a:r>
            <a:r>
              <a:rPr lang="zh-CN" altLang="en-US"/>
              <a:t>语句</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9" name="Text Box 44"/>
            <p:cNvSpPr txBox="1">
              <a:spLocks noChangeArrowheads="1"/>
            </p:cNvSpPr>
            <p:nvPr/>
          </p:nvSpPr>
          <p:spPr bwMode="auto">
            <a:xfrm>
              <a:off x="768527" y="4143570"/>
              <a:ext cx="4022435" cy="1235162"/>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使用</a:t>
              </a:r>
              <a:r>
                <a:rPr kumimoji="0" lang="en-US" altLang="zh-CN"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for…in</a:t>
              </a: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语句将自定义属性列举出来。</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任务描述</a:t>
              </a:r>
            </a:p>
          </p:txBody>
        </p:sp>
      </p:grpSp>
      <p:grpSp>
        <p:nvGrpSpPr>
          <p:cNvPr id="11" name="组合 10"/>
          <p:cNvGrpSpPr/>
          <p:nvPr/>
        </p:nvGrpSpPr>
        <p:grpSpPr>
          <a:xfrm>
            <a:off x="6462898" y="2285245"/>
            <a:ext cx="4956505" cy="4205126"/>
            <a:chOff x="6729594" y="2869060"/>
            <a:chExt cx="5142435" cy="4795434"/>
          </a:xfrm>
        </p:grpSpPr>
        <p:grpSp>
          <p:nvGrpSpPr>
            <p:cNvPr id="12" name="组合 11"/>
            <p:cNvGrpSpPr/>
            <p:nvPr/>
          </p:nvGrpSpPr>
          <p:grpSpPr>
            <a:xfrm>
              <a:off x="6851559" y="2869060"/>
              <a:ext cx="5020470" cy="4773437"/>
              <a:chOff x="6851558" y="2370297"/>
              <a:chExt cx="5020470" cy="4773437"/>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p:cNvSpPr txBox="1"/>
              <p:nvPr/>
            </p:nvSpPr>
            <p:spPr>
              <a:xfrm>
                <a:off x="6851558" y="2385082"/>
                <a:ext cx="5020470" cy="5264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p>
            </p:txBody>
          </p:sp>
          <p:sp>
            <p:nvSpPr>
              <p:cNvPr id="16" name="文本框 15"/>
              <p:cNvSpPr txBox="1"/>
              <p:nvPr/>
            </p:nvSpPr>
            <p:spPr>
              <a:xfrm>
                <a:off x="6851560" y="2880111"/>
                <a:ext cx="4716984" cy="4263623"/>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根据任务要求，可以将</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Animal</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对象创建的属性列举出来。</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在使用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for…in</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语句列举属性时，声明一个变量</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animal_attr</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保存列举的属性。</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列举出的属性将以数组的形式保存在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animal_attr</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中，最后通过</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document.write()</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输出。</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endParaRPr>
              </a:p>
            </p:txBody>
          </p:sp>
        </p:grpSp>
        <p:sp>
          <p:nvSpPr>
            <p:cNvPr id="13" name="矩形 12"/>
            <p:cNvSpPr/>
            <p:nvPr/>
          </p:nvSpPr>
          <p:spPr>
            <a:xfrm>
              <a:off x="6729594" y="2869060"/>
              <a:ext cx="4838951" cy="47954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403026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5-22】</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遍历对象的属性</a:t>
            </a:r>
            <a:r>
              <a:rPr lang="en-US" altLang="zh-CN"/>
              <a:t>——for…in</a:t>
            </a:r>
            <a:r>
              <a:rPr lang="zh-CN" altLang="en-US"/>
              <a:t>语句</a:t>
            </a:r>
            <a:endParaRPr lang="zh-CN" altLang="en-US" dirty="0"/>
          </a:p>
        </p:txBody>
      </p:sp>
      <p:pic>
        <p:nvPicPr>
          <p:cNvPr id="3" name="图片 2">
            <a:extLst>
              <a:ext uri="{FF2B5EF4-FFF2-40B4-BE49-F238E27FC236}">
                <a16:creationId xmlns:a16="http://schemas.microsoft.com/office/drawing/2014/main" id="{AD3C841E-AB17-4D84-BE8E-BF1B57F9E9BA}"/>
              </a:ext>
            </a:extLst>
          </p:cNvPr>
          <p:cNvPicPr>
            <a:picLocks noChangeAspect="1"/>
          </p:cNvPicPr>
          <p:nvPr/>
        </p:nvPicPr>
        <p:blipFill>
          <a:blip r:embed="rId2"/>
          <a:stretch>
            <a:fillRect/>
          </a:stretch>
        </p:blipFill>
        <p:spPr>
          <a:xfrm>
            <a:off x="533400" y="2311864"/>
            <a:ext cx="11125200" cy="2562225"/>
          </a:xfrm>
          <a:prstGeom prst="rect">
            <a:avLst/>
          </a:prstGeom>
        </p:spPr>
      </p:pic>
    </p:spTree>
    <p:extLst>
      <p:ext uri="{BB962C8B-B14F-4D97-AF65-F5344CB8AC3E}">
        <p14:creationId xmlns:p14="http://schemas.microsoft.com/office/powerpoint/2010/main" val="420320031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5-22】</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遍历对象的属性</a:t>
            </a:r>
            <a:r>
              <a:rPr lang="en-US" altLang="zh-CN"/>
              <a:t>——for…in</a:t>
            </a:r>
            <a:r>
              <a:rPr lang="zh-CN" altLang="en-US"/>
              <a:t>语句</a:t>
            </a:r>
            <a:endParaRPr lang="zh-CN" altLang="en-US" dirty="0"/>
          </a:p>
        </p:txBody>
      </p:sp>
      <p:pic>
        <p:nvPicPr>
          <p:cNvPr id="6" name="图片 5">
            <a:extLst>
              <a:ext uri="{FF2B5EF4-FFF2-40B4-BE49-F238E27FC236}">
                <a16:creationId xmlns:a16="http://schemas.microsoft.com/office/drawing/2014/main" id="{3DD981EA-5D08-4472-8F53-D6C528F6D3F0}"/>
              </a:ext>
            </a:extLst>
          </p:cNvPr>
          <p:cNvPicPr>
            <a:picLocks noChangeAspect="1"/>
          </p:cNvPicPr>
          <p:nvPr/>
        </p:nvPicPr>
        <p:blipFill>
          <a:blip r:embed="rId2"/>
          <a:stretch>
            <a:fillRect/>
          </a:stretch>
        </p:blipFill>
        <p:spPr>
          <a:xfrm>
            <a:off x="2859673" y="2499546"/>
            <a:ext cx="6472654" cy="3465513"/>
          </a:xfrm>
          <a:prstGeom prst="rect">
            <a:avLst/>
          </a:prstGeom>
        </p:spPr>
      </p:pic>
    </p:spTree>
    <p:extLst>
      <p:ext uri="{BB962C8B-B14F-4D97-AF65-F5344CB8AC3E}">
        <p14:creationId xmlns:p14="http://schemas.microsoft.com/office/powerpoint/2010/main" val="258427742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393848"/>
            <a:ext cx="10805108" cy="3902051"/>
          </a:xfrm>
        </p:spPr>
        <p:txBody>
          <a:bodyPr>
            <a:normAutofit/>
          </a:bodyPr>
          <a:lstStyle/>
          <a:p>
            <a:r>
              <a:rPr lang="zh-CN" altLang="en-US" sz="2400"/>
              <a:t>       在访问一个对象的属性时，经常会遇到要重复访问一个对象的属性的情况，按照普通的对象属性的访问方法，需要多次使用这个对象引用。例如，需要多次获取日期对象的年份、月份、日期信息，每次实现都要调用</a:t>
            </a:r>
            <a:r>
              <a:rPr lang="en-US" altLang="zh-CN" sz="2400"/>
              <a:t>Date</a:t>
            </a:r>
            <a:r>
              <a:rPr lang="zh-CN" altLang="en-US" sz="2400"/>
              <a:t>。</a:t>
            </a:r>
            <a:r>
              <a:rPr lang="zh-CN" altLang="en-US" sz="2400">
                <a:solidFill>
                  <a:schemeClr val="accent2">
                    <a:lumMod val="75000"/>
                  </a:schemeClr>
                </a:solidFill>
              </a:rPr>
              <a:t>使用</a:t>
            </a:r>
            <a:r>
              <a:rPr lang="en-US" altLang="zh-CN" sz="2400">
                <a:solidFill>
                  <a:schemeClr val="accent2">
                    <a:lumMod val="75000"/>
                  </a:schemeClr>
                </a:solidFill>
              </a:rPr>
              <a:t>with</a:t>
            </a:r>
            <a:r>
              <a:rPr lang="zh-CN" altLang="en-US" sz="2400">
                <a:solidFill>
                  <a:schemeClr val="accent2">
                    <a:lumMod val="75000"/>
                  </a:schemeClr>
                </a:solidFill>
              </a:rPr>
              <a:t>语句就可以避免多次调用对象的现象，只要调用一次就行了</a:t>
            </a:r>
            <a:r>
              <a:rPr lang="zh-CN" altLang="en-US" sz="2400"/>
              <a:t>，语法格式如下所示。</a:t>
            </a:r>
            <a:r>
              <a:rPr lang="en-US" altLang="zh-CN" sz="2400"/>
              <a:t>object: </a:t>
            </a:r>
            <a:r>
              <a:rPr lang="zh-CN" altLang="en-US" sz="2400"/>
              <a:t>指定在</a:t>
            </a:r>
            <a:r>
              <a:rPr lang="en-US" altLang="zh-CN" sz="2400"/>
              <a:t>statements</a:t>
            </a:r>
            <a:r>
              <a:rPr lang="zh-CN" altLang="en-US" sz="2400"/>
              <a:t>语句中可以多次引用的对象。</a:t>
            </a:r>
            <a:endParaRPr lang="en-US" altLang="zh-CN" sz="2400"/>
          </a:p>
          <a:p>
            <a:endParaRPr lang="en-US" altLang="zh-CN" sz="2400"/>
          </a:p>
          <a:p>
            <a:endParaRPr lang="en-US" altLang="zh-CN" sz="2400"/>
          </a:p>
          <a:p>
            <a:endParaRPr lang="en-US" altLang="zh-CN" sz="2400"/>
          </a:p>
          <a:p>
            <a:pPr algn="just">
              <a:lnSpc>
                <a:spcPct val="150000"/>
              </a:lnSpc>
            </a:pPr>
            <a:endParaRPr lang="zh-CN" altLang="en-US" sz="2400"/>
          </a:p>
        </p:txBody>
      </p:sp>
      <p:sp>
        <p:nvSpPr>
          <p:cNvPr id="3" name="标题 2"/>
          <p:cNvSpPr>
            <a:spLocks noGrp="1"/>
          </p:cNvSpPr>
          <p:nvPr>
            <p:ph type="title"/>
          </p:nvPr>
        </p:nvSpPr>
        <p:spPr>
          <a:xfrm>
            <a:off x="838200" y="257816"/>
            <a:ext cx="9029700" cy="512849"/>
          </a:xfrm>
        </p:spPr>
        <p:txBody>
          <a:bodyPr/>
          <a:lstStyle/>
          <a:p>
            <a:r>
              <a:rPr lang="en-US" altLang="zh-CN"/>
              <a:t>5.3.7  </a:t>
            </a:r>
            <a:r>
              <a:rPr lang="zh-CN" altLang="en-US"/>
              <a:t>通过</a:t>
            </a:r>
            <a:r>
              <a:rPr lang="en-US" altLang="zh-CN"/>
              <a:t>with</a:t>
            </a:r>
            <a:r>
              <a:rPr lang="zh-CN" altLang="en-US"/>
              <a:t>语句访问对象的属性和方法</a:t>
            </a:r>
            <a:endParaRPr lang="zh-CN" altLang="en-US" dirty="0"/>
          </a:p>
        </p:txBody>
      </p:sp>
      <p:grpSp>
        <p:nvGrpSpPr>
          <p:cNvPr id="9" name="组合 8">
            <a:extLst>
              <a:ext uri="{FF2B5EF4-FFF2-40B4-BE49-F238E27FC236}">
                <a16:creationId xmlns:a16="http://schemas.microsoft.com/office/drawing/2014/main" id="{37D525BA-1B47-44DD-84AE-69BD337BFDCB}"/>
              </a:ext>
            </a:extLst>
          </p:cNvPr>
          <p:cNvGrpSpPr/>
          <p:nvPr/>
        </p:nvGrpSpPr>
        <p:grpSpPr>
          <a:xfrm>
            <a:off x="3586843" y="4335473"/>
            <a:ext cx="3258457" cy="1392497"/>
            <a:chOff x="-3204103" y="2383736"/>
            <a:chExt cx="4215028" cy="1392497"/>
          </a:xfrm>
        </p:grpSpPr>
        <p:sp>
          <p:nvSpPr>
            <p:cNvPr id="10" name="矩形 9">
              <a:extLst>
                <a:ext uri="{FF2B5EF4-FFF2-40B4-BE49-F238E27FC236}">
                  <a16:creationId xmlns:a16="http://schemas.microsoft.com/office/drawing/2014/main" id="{A9F50850-DB10-445A-8AA0-593085DDA83B}"/>
                </a:ext>
              </a:extLst>
            </p:cNvPr>
            <p:cNvSpPr/>
            <p:nvPr/>
          </p:nvSpPr>
          <p:spPr>
            <a:xfrm>
              <a:off x="-3204103" y="2383736"/>
              <a:ext cx="4215028" cy="1392497"/>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with(object){</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statements;</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p>
          </p:txBody>
        </p:sp>
        <p:sp>
          <p:nvSpPr>
            <p:cNvPr id="11" name="L 形 10">
              <a:extLst>
                <a:ext uri="{FF2B5EF4-FFF2-40B4-BE49-F238E27FC236}">
                  <a16:creationId xmlns:a16="http://schemas.microsoft.com/office/drawing/2014/main" id="{639EBAEF-5781-480B-94CA-86DD1AC5DC2F}"/>
                </a:ext>
              </a:extLst>
            </p:cNvPr>
            <p:cNvSpPr/>
            <p:nvPr/>
          </p:nvSpPr>
          <p:spPr>
            <a:xfrm rot="5400000">
              <a:off x="-3161431" y="2356037"/>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L 形 11">
              <a:extLst>
                <a:ext uri="{FF2B5EF4-FFF2-40B4-BE49-F238E27FC236}">
                  <a16:creationId xmlns:a16="http://schemas.microsoft.com/office/drawing/2014/main" id="{157B4330-65EF-4683-BB0D-83272FEE0631}"/>
                </a:ext>
              </a:extLst>
            </p:cNvPr>
            <p:cNvSpPr/>
            <p:nvPr/>
          </p:nvSpPr>
          <p:spPr>
            <a:xfrm rot="16200000">
              <a:off x="608445" y="3373753"/>
              <a:ext cx="359809" cy="445151"/>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76183166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5-23】</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输出当前日期</a:t>
            </a:r>
            <a:r>
              <a:rPr lang="en-US" altLang="zh-CN"/>
              <a:t>——with</a:t>
            </a:r>
            <a:r>
              <a:rPr lang="zh-CN" altLang="en-US"/>
              <a:t>语句 </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9" name="Text Box 44"/>
            <p:cNvSpPr txBox="1">
              <a:spLocks noChangeArrowheads="1"/>
            </p:cNvSpPr>
            <p:nvPr/>
          </p:nvSpPr>
          <p:spPr bwMode="auto">
            <a:xfrm>
              <a:off x="768527" y="4143570"/>
              <a:ext cx="4022435" cy="1814144"/>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要求使用</a:t>
              </a:r>
              <a:r>
                <a:rPr kumimoji="0" lang="en-US" altLang="zh-CN"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with</a:t>
              </a: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语句对</a:t>
              </a:r>
              <a:r>
                <a:rPr kumimoji="0" lang="en-US" altLang="zh-CN"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任务实践</a:t>
              </a:r>
              <a:r>
                <a:rPr kumimoji="0" lang="en-US" altLang="zh-CN"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5-3】</a:t>
              </a: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进行修改，完成输出“今天是</a:t>
              </a:r>
              <a:r>
                <a:rPr kumimoji="0" lang="en-US" altLang="zh-CN"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年</a:t>
              </a:r>
              <a:r>
                <a:rPr kumimoji="0" lang="en-US" altLang="zh-CN"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月</a:t>
              </a:r>
              <a:r>
                <a:rPr kumimoji="0" lang="en-US" altLang="zh-CN"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日”。</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任务描述</a:t>
              </a:r>
            </a:p>
          </p:txBody>
        </p:sp>
      </p:grpSp>
      <p:grpSp>
        <p:nvGrpSpPr>
          <p:cNvPr id="11" name="组合 10"/>
          <p:cNvGrpSpPr/>
          <p:nvPr/>
        </p:nvGrpSpPr>
        <p:grpSpPr>
          <a:xfrm>
            <a:off x="6462898" y="2285245"/>
            <a:ext cx="4956505" cy="4205126"/>
            <a:chOff x="6729594" y="2869060"/>
            <a:chExt cx="5142435" cy="4795434"/>
          </a:xfrm>
        </p:grpSpPr>
        <p:grpSp>
          <p:nvGrpSpPr>
            <p:cNvPr id="12" name="组合 11"/>
            <p:cNvGrpSpPr/>
            <p:nvPr/>
          </p:nvGrpSpPr>
          <p:grpSpPr>
            <a:xfrm>
              <a:off x="6851559" y="2869060"/>
              <a:ext cx="5020470" cy="4246965"/>
              <a:chOff x="6851558" y="2370297"/>
              <a:chExt cx="5020470" cy="4246965"/>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p:cNvSpPr txBox="1"/>
              <p:nvPr/>
            </p:nvSpPr>
            <p:spPr>
              <a:xfrm>
                <a:off x="6851558" y="2385082"/>
                <a:ext cx="5020470" cy="5264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p>
            </p:txBody>
          </p:sp>
          <p:sp>
            <p:nvSpPr>
              <p:cNvPr id="16" name="文本框 15"/>
              <p:cNvSpPr txBox="1"/>
              <p:nvPr/>
            </p:nvSpPr>
            <p:spPr>
              <a:xfrm>
                <a:off x="6851560" y="2880111"/>
                <a:ext cx="4716984" cy="3737151"/>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根据任务要求，使用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with</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语句，可以声明一个对象引用变量</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date</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，使用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with(date)</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来对对象进行引用。</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with</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的语句体可以直接使用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get×××()</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来获取对象的属性。</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利用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document.write()</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实现输出结果。</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endParaRPr>
              </a:p>
            </p:txBody>
          </p:sp>
        </p:grpSp>
        <p:sp>
          <p:nvSpPr>
            <p:cNvPr id="13" name="矩形 12"/>
            <p:cNvSpPr/>
            <p:nvPr/>
          </p:nvSpPr>
          <p:spPr>
            <a:xfrm>
              <a:off x="6729594" y="2869060"/>
              <a:ext cx="4838951" cy="47954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57015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5-23】</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输出当前日期</a:t>
            </a:r>
            <a:r>
              <a:rPr lang="en-US" altLang="zh-CN"/>
              <a:t>——with</a:t>
            </a:r>
            <a:r>
              <a:rPr lang="zh-CN" altLang="en-US"/>
              <a:t>语句 </a:t>
            </a:r>
            <a:endParaRPr lang="zh-CN" altLang="en-US" dirty="0"/>
          </a:p>
        </p:txBody>
      </p:sp>
      <p:pic>
        <p:nvPicPr>
          <p:cNvPr id="3" name="图片 2">
            <a:extLst>
              <a:ext uri="{FF2B5EF4-FFF2-40B4-BE49-F238E27FC236}">
                <a16:creationId xmlns:a16="http://schemas.microsoft.com/office/drawing/2014/main" id="{A36A79EB-6A39-40E6-A8C5-86275DD29FC1}"/>
              </a:ext>
            </a:extLst>
          </p:cNvPr>
          <p:cNvPicPr>
            <a:picLocks noChangeAspect="1"/>
          </p:cNvPicPr>
          <p:nvPr/>
        </p:nvPicPr>
        <p:blipFill>
          <a:blip r:embed="rId2"/>
          <a:stretch>
            <a:fillRect/>
          </a:stretch>
        </p:blipFill>
        <p:spPr>
          <a:xfrm>
            <a:off x="203200" y="2543151"/>
            <a:ext cx="11684000" cy="1855553"/>
          </a:xfrm>
          <a:prstGeom prst="rect">
            <a:avLst/>
          </a:prstGeom>
        </p:spPr>
      </p:pic>
    </p:spTree>
    <p:extLst>
      <p:ext uri="{BB962C8B-B14F-4D97-AF65-F5344CB8AC3E}">
        <p14:creationId xmlns:p14="http://schemas.microsoft.com/office/powerpoint/2010/main" val="382555868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5-23】</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输出当前日期</a:t>
            </a:r>
            <a:r>
              <a:rPr lang="en-US" altLang="zh-CN"/>
              <a:t>——with</a:t>
            </a:r>
            <a:r>
              <a:rPr lang="zh-CN" altLang="en-US"/>
              <a:t>语句 </a:t>
            </a:r>
            <a:endParaRPr lang="zh-CN" altLang="en-US" dirty="0"/>
          </a:p>
        </p:txBody>
      </p:sp>
      <p:pic>
        <p:nvPicPr>
          <p:cNvPr id="6" name="图片 5">
            <a:extLst>
              <a:ext uri="{FF2B5EF4-FFF2-40B4-BE49-F238E27FC236}">
                <a16:creationId xmlns:a16="http://schemas.microsoft.com/office/drawing/2014/main" id="{69259722-DBF0-4188-A3E8-37533D929DC2}"/>
              </a:ext>
            </a:extLst>
          </p:cNvPr>
          <p:cNvPicPr>
            <a:picLocks noChangeAspect="1"/>
          </p:cNvPicPr>
          <p:nvPr/>
        </p:nvPicPr>
        <p:blipFill rotWithShape="1">
          <a:blip r:embed="rId2"/>
          <a:srcRect b="17224"/>
          <a:stretch/>
        </p:blipFill>
        <p:spPr bwMode="auto">
          <a:xfrm>
            <a:off x="2694939" y="2684780"/>
            <a:ext cx="7031019" cy="2598420"/>
          </a:xfrm>
          <a:prstGeom prst="rect">
            <a:avLst/>
          </a:prstGeom>
          <a:ln w="9525" cap="flat" cmpd="sng" algn="ctr">
            <a:solidFill>
              <a:srgbClr val="4472C4">
                <a:lumMod val="20000"/>
                <a:lumOff val="80000"/>
              </a:srgbClr>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6004440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78941" y="1114197"/>
            <a:ext cx="10805108" cy="3902051"/>
          </a:xfrm>
        </p:spPr>
        <p:txBody>
          <a:bodyPr>
            <a:normAutofit/>
          </a:bodyPr>
          <a:lstStyle/>
          <a:p>
            <a:r>
              <a:rPr lang="zh-CN" altLang="en-US" sz="2400" b="1"/>
              <a:t>       </a:t>
            </a:r>
            <a:r>
              <a:rPr lang="en-US" altLang="zh-CN" sz="2400" b="1"/>
              <a:t>1. </a:t>
            </a:r>
            <a:r>
              <a:rPr lang="zh-CN" altLang="en-US" sz="2400" b="1"/>
              <a:t>父类与子类</a:t>
            </a:r>
          </a:p>
          <a:p>
            <a:r>
              <a:rPr lang="zh-CN" altLang="en-US" sz="2400"/>
              <a:t>        父类与子类指的是对象的继承关系，一个对象（如</a:t>
            </a:r>
            <a:r>
              <a:rPr lang="en-US" altLang="zh-CN" sz="2400"/>
              <a:t>A</a:t>
            </a:r>
            <a:r>
              <a:rPr lang="zh-CN" altLang="en-US" sz="2400"/>
              <a:t>）继承于另一个对象（如</a:t>
            </a:r>
            <a:r>
              <a:rPr lang="en-US" altLang="zh-CN" sz="2400"/>
              <a:t>B</a:t>
            </a:r>
            <a:r>
              <a:rPr lang="zh-CN" altLang="en-US" sz="2400"/>
              <a:t>），则</a:t>
            </a:r>
            <a:r>
              <a:rPr lang="en-US" altLang="zh-CN" sz="2400"/>
              <a:t>A</a:t>
            </a:r>
            <a:r>
              <a:rPr lang="zh-CN" altLang="en-US" sz="2400"/>
              <a:t>称为</a:t>
            </a:r>
            <a:r>
              <a:rPr lang="en-US" altLang="zh-CN" sz="2400"/>
              <a:t>B</a:t>
            </a:r>
            <a:r>
              <a:rPr lang="zh-CN" altLang="en-US" sz="2400"/>
              <a:t>的子类，而</a:t>
            </a:r>
            <a:r>
              <a:rPr lang="en-US" altLang="zh-CN" sz="2400"/>
              <a:t>B</a:t>
            </a:r>
            <a:r>
              <a:rPr lang="zh-CN" altLang="en-US" sz="2400"/>
              <a:t>称为</a:t>
            </a:r>
            <a:r>
              <a:rPr lang="en-US" altLang="zh-CN" sz="2400"/>
              <a:t>A</a:t>
            </a:r>
            <a:r>
              <a:rPr lang="zh-CN" altLang="en-US" sz="2400"/>
              <a:t>的父类。在继承关系中，子类的属性和方法可以来自父类，并且子类可以重新修改属性和方法。</a:t>
            </a:r>
          </a:p>
          <a:p>
            <a:r>
              <a:rPr lang="zh-CN" altLang="en-US" sz="2400"/>
              <a:t>       在</a:t>
            </a:r>
            <a:r>
              <a:rPr lang="en-US" altLang="zh-CN" sz="2400"/>
              <a:t>JavaScript</a:t>
            </a:r>
            <a:r>
              <a:rPr lang="zh-CN" altLang="en-US" sz="2400"/>
              <a:t>中，为子类</a:t>
            </a:r>
            <a:r>
              <a:rPr lang="en-US" altLang="zh-CN" sz="2400"/>
              <a:t>A</a:t>
            </a:r>
            <a:r>
              <a:rPr lang="zh-CN" altLang="en-US" sz="2400"/>
              <a:t>指定父类</a:t>
            </a:r>
            <a:r>
              <a:rPr lang="en-US" altLang="zh-CN" sz="2400"/>
              <a:t>B</a:t>
            </a:r>
            <a:r>
              <a:rPr lang="zh-CN" altLang="en-US" sz="2400"/>
              <a:t>的方法是将父类</a:t>
            </a:r>
            <a:r>
              <a:rPr lang="en-US" altLang="zh-CN" sz="2400"/>
              <a:t>B</a:t>
            </a:r>
            <a:r>
              <a:rPr lang="zh-CN" altLang="en-US" sz="2400"/>
              <a:t>的实例对象赋值给子类</a:t>
            </a:r>
            <a:r>
              <a:rPr lang="en-US" altLang="zh-CN" sz="2400"/>
              <a:t>A</a:t>
            </a:r>
            <a:r>
              <a:rPr lang="zh-CN" altLang="en-US" sz="2400"/>
              <a:t>的 </a:t>
            </a:r>
            <a:r>
              <a:rPr lang="en-US" altLang="zh-CN" sz="2400"/>
              <a:t>prototype</a:t>
            </a:r>
            <a:r>
              <a:rPr lang="zh-CN" altLang="en-US" sz="2400"/>
              <a:t>属性即可，代码如下所示。执行了上述代码后，</a:t>
            </a:r>
            <a:r>
              <a:rPr lang="en-US" altLang="zh-CN" sz="2400"/>
              <a:t>A</a:t>
            </a:r>
            <a:r>
              <a:rPr lang="zh-CN" altLang="en-US" sz="2400"/>
              <a:t>就成了</a:t>
            </a:r>
            <a:r>
              <a:rPr lang="en-US" altLang="zh-CN" sz="2400"/>
              <a:t>B</a:t>
            </a:r>
            <a:r>
              <a:rPr lang="zh-CN" altLang="en-US" sz="2400"/>
              <a:t>的子类。</a:t>
            </a:r>
          </a:p>
          <a:p>
            <a:endParaRPr lang="en-US" altLang="zh-CN" sz="2400"/>
          </a:p>
          <a:p>
            <a:endParaRPr lang="en-US" altLang="zh-CN" sz="2400"/>
          </a:p>
          <a:p>
            <a:endParaRPr lang="en-US" altLang="zh-CN" sz="2400"/>
          </a:p>
          <a:p>
            <a:pPr algn="just">
              <a:lnSpc>
                <a:spcPct val="150000"/>
              </a:lnSpc>
            </a:pPr>
            <a:endParaRPr lang="zh-CN" altLang="en-US" sz="2400"/>
          </a:p>
        </p:txBody>
      </p:sp>
      <p:sp>
        <p:nvSpPr>
          <p:cNvPr id="3" name="标题 2"/>
          <p:cNvSpPr>
            <a:spLocks noGrp="1"/>
          </p:cNvSpPr>
          <p:nvPr>
            <p:ph type="title"/>
          </p:nvPr>
        </p:nvSpPr>
        <p:spPr>
          <a:xfrm>
            <a:off x="838200" y="257816"/>
            <a:ext cx="9029700" cy="512849"/>
          </a:xfrm>
        </p:spPr>
        <p:txBody>
          <a:bodyPr/>
          <a:lstStyle/>
          <a:p>
            <a:r>
              <a:rPr lang="en-US" altLang="zh-CN"/>
              <a:t>5.3.8  </a:t>
            </a:r>
            <a:r>
              <a:rPr lang="zh-CN" altLang="en-US"/>
              <a:t>继承</a:t>
            </a:r>
            <a:endParaRPr lang="zh-CN" altLang="en-US" dirty="0"/>
          </a:p>
        </p:txBody>
      </p:sp>
      <p:grpSp>
        <p:nvGrpSpPr>
          <p:cNvPr id="9" name="组合 8">
            <a:extLst>
              <a:ext uri="{FF2B5EF4-FFF2-40B4-BE49-F238E27FC236}">
                <a16:creationId xmlns:a16="http://schemas.microsoft.com/office/drawing/2014/main" id="{37D525BA-1B47-44DD-84AE-69BD337BFDCB}"/>
              </a:ext>
            </a:extLst>
          </p:cNvPr>
          <p:cNvGrpSpPr/>
          <p:nvPr/>
        </p:nvGrpSpPr>
        <p:grpSpPr>
          <a:xfrm>
            <a:off x="3599543" y="4917150"/>
            <a:ext cx="3258457" cy="458908"/>
            <a:chOff x="-3204103" y="2383736"/>
            <a:chExt cx="4215028" cy="458908"/>
          </a:xfrm>
        </p:grpSpPr>
        <p:sp>
          <p:nvSpPr>
            <p:cNvPr id="10" name="矩形 9">
              <a:extLst>
                <a:ext uri="{FF2B5EF4-FFF2-40B4-BE49-F238E27FC236}">
                  <a16:creationId xmlns:a16="http://schemas.microsoft.com/office/drawing/2014/main" id="{A9F50850-DB10-445A-8AA0-593085DDA83B}"/>
                </a:ext>
              </a:extLst>
            </p:cNvPr>
            <p:cNvSpPr/>
            <p:nvPr/>
          </p:nvSpPr>
          <p:spPr>
            <a:xfrm>
              <a:off x="-3204103" y="2383736"/>
              <a:ext cx="4215028" cy="458908"/>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A.prototype=new B(…);</a:t>
              </a:r>
            </a:p>
          </p:txBody>
        </p:sp>
        <p:sp>
          <p:nvSpPr>
            <p:cNvPr id="11" name="L 形 10">
              <a:extLst>
                <a:ext uri="{FF2B5EF4-FFF2-40B4-BE49-F238E27FC236}">
                  <a16:creationId xmlns:a16="http://schemas.microsoft.com/office/drawing/2014/main" id="{639EBAEF-5781-480B-94CA-86DD1AC5DC2F}"/>
                </a:ext>
              </a:extLst>
            </p:cNvPr>
            <p:cNvSpPr/>
            <p:nvPr/>
          </p:nvSpPr>
          <p:spPr>
            <a:xfrm rot="5400000">
              <a:off x="-3161431" y="2356037"/>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L 形 11">
              <a:extLst>
                <a:ext uri="{FF2B5EF4-FFF2-40B4-BE49-F238E27FC236}">
                  <a16:creationId xmlns:a16="http://schemas.microsoft.com/office/drawing/2014/main" id="{157B4330-65EF-4683-BB0D-83272FEE0631}"/>
                </a:ext>
              </a:extLst>
            </p:cNvPr>
            <p:cNvSpPr/>
            <p:nvPr/>
          </p:nvSpPr>
          <p:spPr>
            <a:xfrm rot="16200000">
              <a:off x="608445" y="2440164"/>
              <a:ext cx="359809" cy="445151"/>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490381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9741" y="1282894"/>
            <a:ext cx="10805108" cy="5435406"/>
          </a:xfrm>
        </p:spPr>
        <p:txBody>
          <a:bodyPr>
            <a:noAutofit/>
          </a:bodyPr>
          <a:lstStyle/>
          <a:p>
            <a:r>
              <a:rPr lang="en-US" altLang="zh-CN" sz="2000"/>
              <a:t>4. </a:t>
            </a:r>
            <a:r>
              <a:rPr lang="zh-CN" altLang="en-US" sz="2000"/>
              <a:t>面向对象的特征</a:t>
            </a:r>
          </a:p>
          <a:p>
            <a:r>
              <a:rPr lang="zh-CN" altLang="en-US" sz="2000" b="1">
                <a:solidFill>
                  <a:schemeClr val="accent2">
                    <a:lumMod val="75000"/>
                  </a:schemeClr>
                </a:solidFill>
              </a:rPr>
              <a:t>（</a:t>
            </a:r>
            <a:r>
              <a:rPr lang="en-US" altLang="zh-CN" sz="2000" b="1">
                <a:solidFill>
                  <a:schemeClr val="accent2">
                    <a:lumMod val="75000"/>
                  </a:schemeClr>
                </a:solidFill>
              </a:rPr>
              <a:t>1</a:t>
            </a:r>
            <a:r>
              <a:rPr lang="zh-CN" altLang="en-US" sz="2000" b="1">
                <a:solidFill>
                  <a:schemeClr val="accent2">
                    <a:lumMod val="75000"/>
                  </a:schemeClr>
                </a:solidFill>
              </a:rPr>
              <a:t>）封装性</a:t>
            </a:r>
          </a:p>
          <a:p>
            <a:r>
              <a:rPr lang="zh-CN" altLang="en-US" sz="2000"/>
              <a:t>封装是指隐藏内部的实现细节，只对外开放操作接口。接口是对象的方法，无论对象的内部多么复杂，用户只需知道这些接口怎么使用即可。</a:t>
            </a:r>
          </a:p>
          <a:p>
            <a:r>
              <a:rPr lang="zh-CN" altLang="en-US" sz="2000" b="1">
                <a:solidFill>
                  <a:schemeClr val="accent2">
                    <a:lumMod val="75000"/>
                  </a:schemeClr>
                </a:solidFill>
              </a:rPr>
              <a:t>（</a:t>
            </a:r>
            <a:r>
              <a:rPr lang="en-US" altLang="zh-CN" sz="2000" b="1">
                <a:solidFill>
                  <a:schemeClr val="accent2">
                    <a:lumMod val="75000"/>
                  </a:schemeClr>
                </a:solidFill>
              </a:rPr>
              <a:t>2</a:t>
            </a:r>
            <a:r>
              <a:rPr lang="zh-CN" altLang="en-US" sz="2000" b="1">
                <a:solidFill>
                  <a:schemeClr val="accent2">
                    <a:lumMod val="75000"/>
                  </a:schemeClr>
                </a:solidFill>
              </a:rPr>
              <a:t>）继承性</a:t>
            </a:r>
          </a:p>
          <a:p>
            <a:r>
              <a:rPr lang="zh-CN" altLang="en-US" sz="2000"/>
              <a:t>继承是指一个对象继承另一个对象，从而在不改变另一个对象的前提下进行扩展。</a:t>
            </a:r>
            <a:endParaRPr lang="en-US" altLang="zh-CN" sz="2000"/>
          </a:p>
          <a:p>
            <a:r>
              <a:rPr lang="zh-CN" altLang="en-US" sz="2000" b="1">
                <a:solidFill>
                  <a:schemeClr val="accent2">
                    <a:lumMod val="75000"/>
                  </a:schemeClr>
                </a:solidFill>
              </a:rPr>
              <a:t>（</a:t>
            </a:r>
            <a:r>
              <a:rPr lang="en-US" altLang="zh-CN" sz="2000" b="1">
                <a:solidFill>
                  <a:schemeClr val="accent2">
                    <a:lumMod val="75000"/>
                  </a:schemeClr>
                </a:solidFill>
              </a:rPr>
              <a:t>3</a:t>
            </a:r>
            <a:r>
              <a:rPr lang="zh-CN" altLang="en-US" sz="2000" b="1">
                <a:solidFill>
                  <a:schemeClr val="accent2">
                    <a:lumMod val="75000"/>
                  </a:schemeClr>
                </a:solidFill>
              </a:rPr>
              <a:t>）多态性</a:t>
            </a:r>
          </a:p>
          <a:p>
            <a:r>
              <a:rPr lang="zh-CN" altLang="en-US" sz="2000"/>
              <a:t>多态是指在同一个操作作用域操作不同的对象，会产生不同的执行结果。在面向对象中，多态的实现离不开继承，这是因为当多个对象继承了同一个对象后，就获得了相同的方法，然后可以根据每个对象的需求来改变同名方法的执行结果。</a:t>
            </a:r>
          </a:p>
        </p:txBody>
      </p:sp>
      <p:sp>
        <p:nvSpPr>
          <p:cNvPr id="4" name="标题 3"/>
          <p:cNvSpPr>
            <a:spLocks noGrp="1"/>
          </p:cNvSpPr>
          <p:nvPr>
            <p:ph type="title"/>
          </p:nvPr>
        </p:nvSpPr>
        <p:spPr/>
        <p:txBody>
          <a:bodyPr/>
          <a:lstStyle/>
          <a:p>
            <a:r>
              <a:rPr lang="en-US" altLang="zh-CN"/>
              <a:t>5.1.2  </a:t>
            </a:r>
            <a:r>
              <a:rPr lang="zh-CN" altLang="en-US"/>
              <a:t>对象的基本概念</a:t>
            </a:r>
            <a:endParaRPr lang="zh-CN" altLang="en-US" dirty="0"/>
          </a:p>
        </p:txBody>
      </p:sp>
    </p:spTree>
    <p:extLst>
      <p:ext uri="{BB962C8B-B14F-4D97-AF65-F5344CB8AC3E}">
        <p14:creationId xmlns:p14="http://schemas.microsoft.com/office/powerpoint/2010/main" val="33511716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78941" y="1114197"/>
            <a:ext cx="10805108" cy="5312003"/>
          </a:xfrm>
        </p:spPr>
        <p:txBody>
          <a:bodyPr>
            <a:normAutofit lnSpcReduction="10000"/>
          </a:bodyPr>
          <a:lstStyle/>
          <a:p>
            <a:r>
              <a:rPr lang="zh-CN" altLang="en-US" sz="2400" b="1"/>
              <a:t>       </a:t>
            </a:r>
            <a:r>
              <a:rPr lang="en-US" altLang="zh-CN" sz="2400" b="1"/>
              <a:t>2. call()</a:t>
            </a:r>
            <a:r>
              <a:rPr lang="zh-CN" altLang="en-US" sz="2400" b="1"/>
              <a:t>方法</a:t>
            </a:r>
          </a:p>
          <a:p>
            <a:r>
              <a:rPr lang="zh-CN" altLang="en-US" sz="2400"/>
              <a:t>      在</a:t>
            </a:r>
            <a:r>
              <a:rPr lang="en-US" altLang="zh-CN" sz="2400"/>
              <a:t>JavaScript</a:t>
            </a:r>
            <a:r>
              <a:rPr lang="zh-CN" altLang="en-US" sz="2400"/>
              <a:t>中，经常用到</a:t>
            </a:r>
            <a:r>
              <a:rPr lang="en-US" altLang="zh-CN" sz="2400"/>
              <a:t>call()</a:t>
            </a:r>
            <a:r>
              <a:rPr lang="zh-CN" altLang="en-US" sz="2400"/>
              <a:t>方法。</a:t>
            </a:r>
            <a:r>
              <a:rPr lang="en-US" altLang="zh-CN" sz="2400"/>
              <a:t>call()</a:t>
            </a:r>
            <a:r>
              <a:rPr lang="zh-CN" altLang="en-US" sz="2400"/>
              <a:t>方法是</a:t>
            </a:r>
            <a:r>
              <a:rPr lang="en-US" altLang="zh-CN" sz="2400"/>
              <a:t>Function</a:t>
            </a:r>
            <a:r>
              <a:rPr lang="zh-CN" altLang="en-US" sz="2400"/>
              <a:t>对象的一个方法，作用是</a:t>
            </a:r>
            <a:r>
              <a:rPr lang="zh-CN" altLang="en-US" sz="2400">
                <a:solidFill>
                  <a:schemeClr val="accent2">
                    <a:lumMod val="75000"/>
                  </a:schemeClr>
                </a:solidFill>
              </a:rPr>
              <a:t>调用一个对象的方法，以另一个对象替换当前对象</a:t>
            </a:r>
            <a:r>
              <a:rPr lang="zh-CN" altLang="en-US" sz="2400"/>
              <a:t>，语法如下所示。</a:t>
            </a:r>
            <a:endParaRPr lang="en-US" altLang="zh-CN" sz="2400"/>
          </a:p>
          <a:p>
            <a:endParaRPr lang="en-US" altLang="zh-CN" sz="2400"/>
          </a:p>
          <a:p>
            <a:endParaRPr lang="en-US" altLang="zh-CN" sz="2400"/>
          </a:p>
          <a:p>
            <a:pPr>
              <a:lnSpc>
                <a:spcPct val="100000"/>
              </a:lnSpc>
            </a:pPr>
            <a:endParaRPr lang="en-US" altLang="zh-CN" sz="2400"/>
          </a:p>
          <a:p>
            <a:pPr indent="254000" algn="just">
              <a:lnSpc>
                <a:spcPct val="100000"/>
              </a:lnSpc>
            </a:pPr>
            <a:r>
              <a:rPr lang="en-US" altLang="zh-CN" sz="2400" kern="100">
                <a:effectLst/>
                <a:latin typeface="方正兰亭刊黑_GBK"/>
                <a:cs typeface="Times New Roman" panose="02020603050405020304" pitchFamily="18" charset="0"/>
              </a:rPr>
              <a:t>obj1</a:t>
            </a:r>
            <a:r>
              <a:rPr lang="zh-CN" altLang="zh-CN" sz="2400" kern="100">
                <a:effectLst/>
                <a:latin typeface="方正兰亭刊黑_GBK"/>
                <a:cs typeface="Times New Roman" panose="02020603050405020304" pitchFamily="18" charset="0"/>
              </a:rPr>
              <a:t>：当前的对象。</a:t>
            </a:r>
          </a:p>
          <a:p>
            <a:pPr indent="254000" algn="just">
              <a:lnSpc>
                <a:spcPct val="100000"/>
              </a:lnSpc>
            </a:pPr>
            <a:r>
              <a:rPr lang="en-US" altLang="zh-CN" sz="2400" kern="100">
                <a:effectLst/>
                <a:latin typeface="方正兰亭刊黑_GBK"/>
                <a:cs typeface="Times New Roman" panose="02020603050405020304" pitchFamily="18" charset="0"/>
              </a:rPr>
              <a:t>obj2</a:t>
            </a:r>
            <a:r>
              <a:rPr lang="zh-CN" altLang="zh-CN" sz="2400" kern="100">
                <a:effectLst/>
                <a:latin typeface="方正兰亭刊黑_GBK"/>
                <a:cs typeface="Times New Roman" panose="02020603050405020304" pitchFamily="18" charset="0"/>
              </a:rPr>
              <a:t>：替换当前对象</a:t>
            </a:r>
            <a:r>
              <a:rPr lang="en-US" altLang="zh-CN" sz="2400" kern="100">
                <a:effectLst/>
                <a:latin typeface="方正兰亭刊黑_GBK"/>
                <a:cs typeface="Times New Roman" panose="02020603050405020304" pitchFamily="18" charset="0"/>
              </a:rPr>
              <a:t>obj1</a:t>
            </a:r>
            <a:r>
              <a:rPr lang="zh-CN" altLang="zh-CN" sz="2400" kern="100">
                <a:effectLst/>
                <a:latin typeface="方正兰亭刊黑_GBK"/>
                <a:cs typeface="Times New Roman" panose="02020603050405020304" pitchFamily="18" charset="0"/>
              </a:rPr>
              <a:t>的对象。</a:t>
            </a:r>
          </a:p>
          <a:p>
            <a:pPr indent="254000" algn="just">
              <a:lnSpc>
                <a:spcPct val="100000"/>
              </a:lnSpc>
            </a:pPr>
            <a:r>
              <a:rPr lang="en-US" altLang="zh-CN" sz="2400" kern="100">
                <a:effectLst/>
                <a:latin typeface="方正兰亭刊黑_GBK"/>
                <a:cs typeface="Times New Roman" panose="02020603050405020304" pitchFamily="18" charset="0"/>
              </a:rPr>
              <a:t>arg1,arg2,</a:t>
            </a:r>
            <a:r>
              <a:rPr lang="en-US" altLang="zh-CN" sz="2400" kern="100">
                <a:effectLst/>
                <a:latin typeface="Times New Roman" panose="02020603050405020304" pitchFamily="18" charset="0"/>
                <a:cs typeface="Times New Roman" panose="02020603050405020304" pitchFamily="18" charset="0"/>
              </a:rPr>
              <a:t>…</a:t>
            </a:r>
            <a:r>
              <a:rPr lang="en-US" altLang="zh-CN" sz="2400" kern="100">
                <a:effectLst/>
                <a:latin typeface="方正兰亭刊黑_GBK"/>
                <a:cs typeface="Times New Roman" panose="02020603050405020304" pitchFamily="18" charset="0"/>
              </a:rPr>
              <a:t>,argn</a:t>
            </a:r>
            <a:r>
              <a:rPr lang="zh-CN" altLang="zh-CN" sz="2400" kern="100">
                <a:effectLst/>
                <a:latin typeface="方正兰亭刊黑_GBK"/>
                <a:cs typeface="Times New Roman" panose="02020603050405020304" pitchFamily="18" charset="0"/>
              </a:rPr>
              <a:t>：可选项，将被传递方法参数序列。</a:t>
            </a:r>
          </a:p>
          <a:p>
            <a:pPr indent="254000" algn="just">
              <a:lnSpc>
                <a:spcPct val="100000"/>
              </a:lnSpc>
            </a:pPr>
            <a:r>
              <a:rPr lang="zh-CN" altLang="zh-CN" sz="2400" kern="100">
                <a:effectLst/>
                <a:latin typeface="方正兰亭刊黑_GBK"/>
                <a:cs typeface="Times New Roman" panose="02020603050405020304" pitchFamily="18" charset="0"/>
              </a:rPr>
              <a:t>方</a:t>
            </a:r>
            <a:r>
              <a:rPr lang="zh-CN" altLang="zh-CN" sz="2400" kern="100" spc="10">
                <a:effectLst/>
                <a:latin typeface="方正兰亭刊黑_GBK"/>
                <a:cs typeface="Times New Roman" panose="02020603050405020304" pitchFamily="18" charset="0"/>
              </a:rPr>
              <a:t>法还是当前对象</a:t>
            </a:r>
            <a:r>
              <a:rPr lang="en-US" altLang="zh-CN" sz="2400" kern="100" spc="10">
                <a:effectLst/>
                <a:latin typeface="方正兰亭刊黑_GBK"/>
                <a:cs typeface="Times New Roman" panose="02020603050405020304" pitchFamily="18" charset="0"/>
              </a:rPr>
              <a:t>obj1</a:t>
            </a:r>
            <a:r>
              <a:rPr lang="zh-CN" altLang="zh-CN" sz="2400" kern="100" spc="10">
                <a:effectLst/>
                <a:latin typeface="方正兰亭刊黑_GBK"/>
                <a:cs typeface="Times New Roman" panose="02020603050405020304" pitchFamily="18" charset="0"/>
              </a:rPr>
              <a:t>的方法，但经过</a:t>
            </a:r>
            <a:r>
              <a:rPr lang="en-US" altLang="zh-CN" sz="2400" kern="100" spc="10">
                <a:effectLst/>
                <a:latin typeface="方正兰亭刊黑_GBK"/>
                <a:cs typeface="Times New Roman" panose="02020603050405020304" pitchFamily="18" charset="0"/>
              </a:rPr>
              <a:t>call()</a:t>
            </a:r>
            <a:r>
              <a:rPr lang="zh-CN" altLang="zh-CN" sz="2400" kern="100" spc="10">
                <a:effectLst/>
                <a:latin typeface="方正兰亭刊黑_GBK"/>
                <a:cs typeface="Times New Roman" panose="02020603050405020304" pitchFamily="18" charset="0"/>
              </a:rPr>
              <a:t>方法后，</a:t>
            </a:r>
            <a:r>
              <a:rPr lang="en-US" altLang="zh-CN" sz="2400" kern="100" spc="10">
                <a:effectLst/>
                <a:latin typeface="方正兰亭刊黑_GBK"/>
                <a:cs typeface="Times New Roman" panose="02020603050405020304" pitchFamily="18" charset="0"/>
              </a:rPr>
              <a:t>obj2</a:t>
            </a:r>
            <a:r>
              <a:rPr lang="zh-CN" altLang="zh-CN" sz="2400" kern="100" spc="10">
                <a:effectLst/>
                <a:latin typeface="方正兰亭刊黑_GBK"/>
                <a:cs typeface="Times New Roman" panose="02020603050405020304" pitchFamily="18" charset="0"/>
              </a:rPr>
              <a:t>替换了</a:t>
            </a:r>
            <a:r>
              <a:rPr lang="en-US" altLang="zh-CN" sz="2400" kern="100" spc="10">
                <a:effectLst/>
                <a:latin typeface="方正兰亭刊黑_GBK"/>
                <a:cs typeface="Times New Roman" panose="02020603050405020304" pitchFamily="18" charset="0"/>
              </a:rPr>
              <a:t>obj1</a:t>
            </a:r>
            <a:r>
              <a:rPr lang="zh-CN" altLang="zh-CN" sz="2400" kern="100" spc="10">
                <a:effectLst/>
                <a:latin typeface="方正兰亭刊黑_GBK"/>
                <a:cs typeface="Times New Roman" panose="02020603050405020304" pitchFamily="18" charset="0"/>
              </a:rPr>
              <a:t>，即</a:t>
            </a:r>
            <a:r>
              <a:rPr lang="en-US" altLang="zh-CN" sz="2400" kern="100" spc="10">
                <a:effectLst/>
                <a:latin typeface="方正兰亭刊黑_GBK"/>
                <a:cs typeface="Times New Roman" panose="02020603050405020304" pitchFamily="18" charset="0"/>
              </a:rPr>
              <a:t>obj2</a:t>
            </a:r>
            <a:r>
              <a:rPr lang="zh-CN" altLang="zh-CN" sz="2400" kern="100" spc="10">
                <a:effectLst/>
                <a:latin typeface="方正兰亭刊黑_GBK"/>
                <a:cs typeface="Times New Roman" panose="02020603050405020304" pitchFamily="18" charset="0"/>
              </a:rPr>
              <a:t>继承了</a:t>
            </a:r>
            <a:r>
              <a:rPr lang="en-US" altLang="zh-CN" sz="2400" kern="100">
                <a:effectLst/>
                <a:latin typeface="方正兰亭刊黑_GBK"/>
                <a:cs typeface="Times New Roman" panose="02020603050405020304" pitchFamily="18" charset="0"/>
              </a:rPr>
              <a:t>obj1</a:t>
            </a:r>
            <a:r>
              <a:rPr lang="zh-CN" altLang="zh-CN" sz="2400" kern="100">
                <a:effectLst/>
                <a:latin typeface="方正兰亭刊黑_GBK"/>
                <a:cs typeface="Times New Roman" panose="02020603050405020304" pitchFamily="18" charset="0"/>
              </a:rPr>
              <a:t>的方法。</a:t>
            </a:r>
          </a:p>
          <a:p>
            <a:endParaRPr lang="zh-CN" altLang="en-US" sz="2400"/>
          </a:p>
          <a:p>
            <a:endParaRPr lang="en-US" altLang="zh-CN" sz="2400"/>
          </a:p>
          <a:p>
            <a:endParaRPr lang="en-US" altLang="zh-CN" sz="2400"/>
          </a:p>
          <a:p>
            <a:endParaRPr lang="en-US" altLang="zh-CN" sz="2400"/>
          </a:p>
          <a:p>
            <a:pPr algn="just">
              <a:lnSpc>
                <a:spcPct val="150000"/>
              </a:lnSpc>
            </a:pPr>
            <a:endParaRPr lang="zh-CN" altLang="en-US" sz="2400"/>
          </a:p>
        </p:txBody>
      </p:sp>
      <p:sp>
        <p:nvSpPr>
          <p:cNvPr id="3" name="标题 2"/>
          <p:cNvSpPr>
            <a:spLocks noGrp="1"/>
          </p:cNvSpPr>
          <p:nvPr>
            <p:ph type="title"/>
          </p:nvPr>
        </p:nvSpPr>
        <p:spPr>
          <a:xfrm>
            <a:off x="838200" y="257816"/>
            <a:ext cx="9029700" cy="512849"/>
          </a:xfrm>
        </p:spPr>
        <p:txBody>
          <a:bodyPr/>
          <a:lstStyle/>
          <a:p>
            <a:r>
              <a:rPr lang="en-US" altLang="zh-CN"/>
              <a:t>5.3.8  </a:t>
            </a:r>
            <a:r>
              <a:rPr lang="zh-CN" altLang="en-US"/>
              <a:t>继承</a:t>
            </a:r>
            <a:endParaRPr lang="zh-CN" altLang="en-US" dirty="0"/>
          </a:p>
        </p:txBody>
      </p:sp>
      <p:grpSp>
        <p:nvGrpSpPr>
          <p:cNvPr id="9" name="组合 8">
            <a:extLst>
              <a:ext uri="{FF2B5EF4-FFF2-40B4-BE49-F238E27FC236}">
                <a16:creationId xmlns:a16="http://schemas.microsoft.com/office/drawing/2014/main" id="{37D525BA-1B47-44DD-84AE-69BD337BFDCB}"/>
              </a:ext>
            </a:extLst>
          </p:cNvPr>
          <p:cNvGrpSpPr/>
          <p:nvPr/>
        </p:nvGrpSpPr>
        <p:grpSpPr>
          <a:xfrm>
            <a:off x="3018971" y="3065222"/>
            <a:ext cx="4668158" cy="458908"/>
            <a:chOff x="-3204103" y="2383736"/>
            <a:chExt cx="6038569" cy="458908"/>
          </a:xfrm>
        </p:grpSpPr>
        <p:sp>
          <p:nvSpPr>
            <p:cNvPr id="10" name="矩形 9">
              <a:extLst>
                <a:ext uri="{FF2B5EF4-FFF2-40B4-BE49-F238E27FC236}">
                  <a16:creationId xmlns:a16="http://schemas.microsoft.com/office/drawing/2014/main" id="{A9F50850-DB10-445A-8AA0-593085DDA83B}"/>
                </a:ext>
              </a:extLst>
            </p:cNvPr>
            <p:cNvSpPr/>
            <p:nvPr/>
          </p:nvSpPr>
          <p:spPr>
            <a:xfrm>
              <a:off x="-3204103" y="2383736"/>
              <a:ext cx="6022139" cy="458908"/>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obj1.call(obj2,arg1,arg2,…,argn); </a:t>
              </a:r>
            </a:p>
          </p:txBody>
        </p:sp>
        <p:sp>
          <p:nvSpPr>
            <p:cNvPr id="11" name="L 形 10">
              <a:extLst>
                <a:ext uri="{FF2B5EF4-FFF2-40B4-BE49-F238E27FC236}">
                  <a16:creationId xmlns:a16="http://schemas.microsoft.com/office/drawing/2014/main" id="{639EBAEF-5781-480B-94CA-86DD1AC5DC2F}"/>
                </a:ext>
              </a:extLst>
            </p:cNvPr>
            <p:cNvSpPr/>
            <p:nvPr/>
          </p:nvSpPr>
          <p:spPr>
            <a:xfrm rot="5400000">
              <a:off x="-3161431" y="2356037"/>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2" name="L 形 11">
              <a:extLst>
                <a:ext uri="{FF2B5EF4-FFF2-40B4-BE49-F238E27FC236}">
                  <a16:creationId xmlns:a16="http://schemas.microsoft.com/office/drawing/2014/main" id="{157B4330-65EF-4683-BB0D-83272FEE0631}"/>
                </a:ext>
              </a:extLst>
            </p:cNvPr>
            <p:cNvSpPr/>
            <p:nvPr/>
          </p:nvSpPr>
          <p:spPr>
            <a:xfrm rot="16200000">
              <a:off x="2431986" y="2440164"/>
              <a:ext cx="359809" cy="445151"/>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68529010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5-24】</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子类拥有父类的属性和方法</a:t>
            </a:r>
            <a:r>
              <a:rPr lang="en-US" altLang="zh-CN"/>
              <a:t>——</a:t>
            </a:r>
            <a:r>
              <a:rPr lang="zh-CN" altLang="en-US"/>
              <a:t>继承 </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9" name="Text Box 44"/>
            <p:cNvSpPr txBox="1">
              <a:spLocks noChangeArrowheads="1"/>
            </p:cNvSpPr>
            <p:nvPr/>
          </p:nvSpPr>
          <p:spPr bwMode="auto">
            <a:xfrm>
              <a:off x="768527" y="3739754"/>
              <a:ext cx="4022435" cy="2393126"/>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创建一个类，定义属性和方法，然后为这个类定义一个子类继承其属性和方法，在子类中增加属性和方法，并显示其结果。</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任务描述</a:t>
              </a:r>
            </a:p>
          </p:txBody>
        </p:sp>
      </p:grpSp>
      <p:grpSp>
        <p:nvGrpSpPr>
          <p:cNvPr id="11" name="组合 10"/>
          <p:cNvGrpSpPr/>
          <p:nvPr/>
        </p:nvGrpSpPr>
        <p:grpSpPr>
          <a:xfrm>
            <a:off x="6462898" y="2285245"/>
            <a:ext cx="4956505" cy="4647502"/>
            <a:chOff x="6729594" y="2869060"/>
            <a:chExt cx="5142435" cy="5299910"/>
          </a:xfrm>
        </p:grpSpPr>
        <p:grpSp>
          <p:nvGrpSpPr>
            <p:cNvPr id="12" name="组合 11"/>
            <p:cNvGrpSpPr/>
            <p:nvPr/>
          </p:nvGrpSpPr>
          <p:grpSpPr>
            <a:xfrm>
              <a:off x="6851559" y="2869060"/>
              <a:ext cx="5020470" cy="5299910"/>
              <a:chOff x="6851558" y="2370297"/>
              <a:chExt cx="5020470" cy="5299910"/>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p:cNvSpPr txBox="1"/>
              <p:nvPr/>
            </p:nvSpPr>
            <p:spPr>
              <a:xfrm>
                <a:off x="6851558" y="2385082"/>
                <a:ext cx="5020470" cy="5264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p>
            </p:txBody>
          </p:sp>
          <p:sp>
            <p:nvSpPr>
              <p:cNvPr id="16" name="文本框 15"/>
              <p:cNvSpPr txBox="1"/>
              <p:nvPr/>
            </p:nvSpPr>
            <p:spPr>
              <a:xfrm>
                <a:off x="6851560" y="2880111"/>
                <a:ext cx="4838949" cy="4790096"/>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 根据任务要求，先创建一个类</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Person</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，定义两个属性</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name</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和</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gender</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，然后定义方法</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introduce()</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，用于介绍自己。</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定义一个子类</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Student</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，继承</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Person</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的属性和方法，增加一个专业属性</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major</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，并重新定义方法。</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调用两个对象的方法，分别输出其结果。</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endPar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endParaRPr>
              </a:p>
            </p:txBody>
          </p:sp>
        </p:grpSp>
        <p:sp>
          <p:nvSpPr>
            <p:cNvPr id="13" name="矩形 12"/>
            <p:cNvSpPr/>
            <p:nvPr/>
          </p:nvSpPr>
          <p:spPr>
            <a:xfrm>
              <a:off x="6729594" y="2869060"/>
              <a:ext cx="4838951" cy="47954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407876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5-24】</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子类拥有父类的属性和方法</a:t>
            </a:r>
            <a:r>
              <a:rPr lang="en-US" altLang="zh-CN"/>
              <a:t>——</a:t>
            </a:r>
            <a:r>
              <a:rPr lang="zh-CN" altLang="en-US"/>
              <a:t>继承 </a:t>
            </a:r>
            <a:endParaRPr lang="zh-CN" altLang="en-US" dirty="0"/>
          </a:p>
        </p:txBody>
      </p:sp>
      <p:pic>
        <p:nvPicPr>
          <p:cNvPr id="3" name="图片 2">
            <a:extLst>
              <a:ext uri="{FF2B5EF4-FFF2-40B4-BE49-F238E27FC236}">
                <a16:creationId xmlns:a16="http://schemas.microsoft.com/office/drawing/2014/main" id="{EFA4CF4A-2D87-44D6-ACA0-1FBE12A07930}"/>
              </a:ext>
            </a:extLst>
          </p:cNvPr>
          <p:cNvPicPr>
            <a:picLocks noChangeAspect="1"/>
          </p:cNvPicPr>
          <p:nvPr/>
        </p:nvPicPr>
        <p:blipFill>
          <a:blip r:embed="rId2"/>
          <a:stretch>
            <a:fillRect/>
          </a:stretch>
        </p:blipFill>
        <p:spPr>
          <a:xfrm>
            <a:off x="998537" y="2185971"/>
            <a:ext cx="9758363" cy="4358795"/>
          </a:xfrm>
          <a:prstGeom prst="rect">
            <a:avLst/>
          </a:prstGeom>
        </p:spPr>
      </p:pic>
    </p:spTree>
    <p:extLst>
      <p:ext uri="{BB962C8B-B14F-4D97-AF65-F5344CB8AC3E}">
        <p14:creationId xmlns:p14="http://schemas.microsoft.com/office/powerpoint/2010/main" val="330716973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5-24】</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子类拥有父类的属性和方法</a:t>
            </a:r>
            <a:r>
              <a:rPr lang="en-US" altLang="zh-CN"/>
              <a:t>——</a:t>
            </a:r>
            <a:r>
              <a:rPr lang="zh-CN" altLang="en-US"/>
              <a:t>继承 </a:t>
            </a:r>
            <a:endParaRPr lang="zh-CN" altLang="en-US" dirty="0"/>
          </a:p>
        </p:txBody>
      </p:sp>
      <p:pic>
        <p:nvPicPr>
          <p:cNvPr id="6" name="图片 5">
            <a:extLst>
              <a:ext uri="{FF2B5EF4-FFF2-40B4-BE49-F238E27FC236}">
                <a16:creationId xmlns:a16="http://schemas.microsoft.com/office/drawing/2014/main" id="{9DEA91AF-0684-43CE-A4E3-8FA9DC22D7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92126" y="2499546"/>
            <a:ext cx="7672172" cy="3364548"/>
          </a:xfrm>
          <a:prstGeom prst="rect">
            <a:avLst/>
          </a:prstGeom>
          <a:noFill/>
          <a:ln>
            <a:noFill/>
          </a:ln>
        </p:spPr>
      </p:pic>
    </p:spTree>
    <p:extLst>
      <p:ext uri="{BB962C8B-B14F-4D97-AF65-F5344CB8AC3E}">
        <p14:creationId xmlns:p14="http://schemas.microsoft.com/office/powerpoint/2010/main" val="383409013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ltLang="en-US"/>
              <a:t>      根据要求，要实现毕业倒计时页面，使用</a:t>
            </a:r>
            <a:r>
              <a:rPr lang="en-US" altLang="zh-CN"/>
              <a:t>Date</a:t>
            </a:r>
            <a:r>
              <a:rPr lang="zh-CN" altLang="en-US"/>
              <a:t>对象获得当前时间。将当前时间的数字值与毕业时间进行运算，计算出具体的值。本项目实现较复杂，所以可用定义函数的方式来解决。</a:t>
            </a:r>
            <a:endParaRPr lang="zh-CN" altLang="en-US" dirty="0"/>
          </a:p>
        </p:txBody>
      </p:sp>
      <p:sp>
        <p:nvSpPr>
          <p:cNvPr id="4" name="标题 3"/>
          <p:cNvSpPr>
            <a:spLocks noGrp="1"/>
          </p:cNvSpPr>
          <p:nvPr>
            <p:ph type="title"/>
          </p:nvPr>
        </p:nvSpPr>
        <p:spPr/>
        <p:txBody>
          <a:bodyPr/>
          <a:lstStyle/>
          <a:p>
            <a:r>
              <a:rPr lang="zh-CN" altLang="en-US" dirty="0"/>
              <a:t>项目分析</a:t>
            </a:r>
          </a:p>
        </p:txBody>
      </p:sp>
    </p:spTree>
    <p:extLst>
      <p:ext uri="{BB962C8B-B14F-4D97-AF65-F5344CB8AC3E}">
        <p14:creationId xmlns:p14="http://schemas.microsoft.com/office/powerpoint/2010/main" val="168336022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648767" y="1126563"/>
            <a:ext cx="10042679" cy="1616638"/>
          </a:xfrm>
        </p:spPr>
        <p:txBody>
          <a:bodyPr>
            <a:normAutofit/>
          </a:bodyPr>
          <a:lstStyle/>
          <a:p>
            <a:r>
              <a:rPr lang="zh-CN" altLang="en-US" sz="2400"/>
              <a:t>根据项目分析，页面显示倒计时效果，具体代码如下所示。</a:t>
            </a:r>
            <a:endParaRPr lang="zh-CN" altLang="en-US" sz="2400" dirty="0"/>
          </a:p>
        </p:txBody>
      </p:sp>
      <p:sp>
        <p:nvSpPr>
          <p:cNvPr id="4" name="标题 3"/>
          <p:cNvSpPr>
            <a:spLocks noGrp="1"/>
          </p:cNvSpPr>
          <p:nvPr>
            <p:ph type="title"/>
          </p:nvPr>
        </p:nvSpPr>
        <p:spPr/>
        <p:txBody>
          <a:bodyPr/>
          <a:lstStyle/>
          <a:p>
            <a:r>
              <a:rPr lang="zh-CN" altLang="en-US" dirty="0"/>
              <a:t>项目实施</a:t>
            </a:r>
          </a:p>
        </p:txBody>
      </p:sp>
      <p:pic>
        <p:nvPicPr>
          <p:cNvPr id="6" name="图片 5">
            <a:extLst>
              <a:ext uri="{FF2B5EF4-FFF2-40B4-BE49-F238E27FC236}">
                <a16:creationId xmlns:a16="http://schemas.microsoft.com/office/drawing/2014/main" id="{A9F7FF3F-EAC8-4C48-A154-20888BF25859}"/>
              </a:ext>
            </a:extLst>
          </p:cNvPr>
          <p:cNvPicPr>
            <a:picLocks noChangeAspect="1"/>
          </p:cNvPicPr>
          <p:nvPr/>
        </p:nvPicPr>
        <p:blipFill>
          <a:blip r:embed="rId2"/>
          <a:stretch>
            <a:fillRect/>
          </a:stretch>
        </p:blipFill>
        <p:spPr>
          <a:xfrm>
            <a:off x="1243012" y="1666875"/>
            <a:ext cx="3762375" cy="4895850"/>
          </a:xfrm>
          <a:prstGeom prst="rect">
            <a:avLst/>
          </a:prstGeom>
        </p:spPr>
      </p:pic>
      <p:pic>
        <p:nvPicPr>
          <p:cNvPr id="8" name="图片 7">
            <a:extLst>
              <a:ext uri="{FF2B5EF4-FFF2-40B4-BE49-F238E27FC236}">
                <a16:creationId xmlns:a16="http://schemas.microsoft.com/office/drawing/2014/main" id="{063E5D05-7791-440A-B7C5-679A2A190807}"/>
              </a:ext>
            </a:extLst>
          </p:cNvPr>
          <p:cNvPicPr>
            <a:picLocks noChangeAspect="1"/>
          </p:cNvPicPr>
          <p:nvPr/>
        </p:nvPicPr>
        <p:blipFill>
          <a:blip r:embed="rId3"/>
          <a:stretch>
            <a:fillRect/>
          </a:stretch>
        </p:blipFill>
        <p:spPr>
          <a:xfrm>
            <a:off x="6235700" y="1666875"/>
            <a:ext cx="3762375" cy="5001641"/>
          </a:xfrm>
          <a:prstGeom prst="rect">
            <a:avLst/>
          </a:prstGeom>
        </p:spPr>
      </p:pic>
    </p:spTree>
    <p:extLst>
      <p:ext uri="{BB962C8B-B14F-4D97-AF65-F5344CB8AC3E}">
        <p14:creationId xmlns:p14="http://schemas.microsoft.com/office/powerpoint/2010/main" val="394484881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648767" y="1126563"/>
            <a:ext cx="10042679" cy="1616638"/>
          </a:xfrm>
        </p:spPr>
        <p:txBody>
          <a:bodyPr>
            <a:normAutofit/>
          </a:bodyPr>
          <a:lstStyle/>
          <a:p>
            <a:r>
              <a:rPr lang="zh-CN" altLang="en-US" sz="2400"/>
              <a:t>根据项目分析，页面显示倒计时效果，具体代码如下所示。</a:t>
            </a:r>
            <a:endParaRPr lang="zh-CN" altLang="en-US" sz="2400" dirty="0"/>
          </a:p>
        </p:txBody>
      </p:sp>
      <p:sp>
        <p:nvSpPr>
          <p:cNvPr id="4" name="标题 3"/>
          <p:cNvSpPr>
            <a:spLocks noGrp="1"/>
          </p:cNvSpPr>
          <p:nvPr>
            <p:ph type="title"/>
          </p:nvPr>
        </p:nvSpPr>
        <p:spPr/>
        <p:txBody>
          <a:bodyPr/>
          <a:lstStyle/>
          <a:p>
            <a:r>
              <a:rPr lang="zh-CN" altLang="en-US" dirty="0"/>
              <a:t>项目实施</a:t>
            </a:r>
          </a:p>
        </p:txBody>
      </p:sp>
      <p:pic>
        <p:nvPicPr>
          <p:cNvPr id="3" name="图片 2">
            <a:extLst>
              <a:ext uri="{FF2B5EF4-FFF2-40B4-BE49-F238E27FC236}">
                <a16:creationId xmlns:a16="http://schemas.microsoft.com/office/drawing/2014/main" id="{D0BEBB93-15E6-4268-A41F-AE92ED1BFCFE}"/>
              </a:ext>
            </a:extLst>
          </p:cNvPr>
          <p:cNvPicPr>
            <a:picLocks noChangeAspect="1"/>
          </p:cNvPicPr>
          <p:nvPr/>
        </p:nvPicPr>
        <p:blipFill>
          <a:blip r:embed="rId2"/>
          <a:stretch>
            <a:fillRect/>
          </a:stretch>
        </p:blipFill>
        <p:spPr>
          <a:xfrm>
            <a:off x="838200" y="1762125"/>
            <a:ext cx="4438650" cy="4705350"/>
          </a:xfrm>
          <a:prstGeom prst="rect">
            <a:avLst/>
          </a:prstGeom>
        </p:spPr>
      </p:pic>
      <p:pic>
        <p:nvPicPr>
          <p:cNvPr id="9" name="图片 8">
            <a:extLst>
              <a:ext uri="{FF2B5EF4-FFF2-40B4-BE49-F238E27FC236}">
                <a16:creationId xmlns:a16="http://schemas.microsoft.com/office/drawing/2014/main" id="{972D0B4D-D23D-415F-9934-379DF9D2F087}"/>
              </a:ext>
            </a:extLst>
          </p:cNvPr>
          <p:cNvPicPr>
            <a:picLocks noChangeAspect="1"/>
          </p:cNvPicPr>
          <p:nvPr/>
        </p:nvPicPr>
        <p:blipFill>
          <a:blip r:embed="rId3"/>
          <a:stretch>
            <a:fillRect/>
          </a:stretch>
        </p:blipFill>
        <p:spPr>
          <a:xfrm>
            <a:off x="5542329" y="1762125"/>
            <a:ext cx="5889756" cy="4095750"/>
          </a:xfrm>
          <a:prstGeom prst="rect">
            <a:avLst/>
          </a:prstGeom>
        </p:spPr>
      </p:pic>
    </p:spTree>
    <p:extLst>
      <p:ext uri="{BB962C8B-B14F-4D97-AF65-F5344CB8AC3E}">
        <p14:creationId xmlns:p14="http://schemas.microsoft.com/office/powerpoint/2010/main" val="427659450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160E03C-9CE8-431E-9835-E5E869EE7FA6}"/>
              </a:ext>
            </a:extLst>
          </p:cNvPr>
          <p:cNvSpPr>
            <a:spLocks noGrp="1"/>
          </p:cNvSpPr>
          <p:nvPr>
            <p:ph type="ctrTitle"/>
          </p:nvPr>
        </p:nvSpPr>
        <p:spPr/>
        <p:txBody>
          <a:bodyPr/>
          <a:lstStyle/>
          <a:p>
            <a:endParaRPr lang="zh-CN" altLang="en-US"/>
          </a:p>
        </p:txBody>
      </p:sp>
    </p:spTree>
    <p:extLst>
      <p:ext uri="{BB962C8B-B14F-4D97-AF65-F5344CB8AC3E}">
        <p14:creationId xmlns:p14="http://schemas.microsoft.com/office/powerpoint/2010/main" val="311620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9741" y="1282894"/>
            <a:ext cx="10805108" cy="5435406"/>
          </a:xfrm>
        </p:spPr>
        <p:txBody>
          <a:bodyPr>
            <a:noAutofit/>
          </a:bodyPr>
          <a:lstStyle/>
          <a:p>
            <a:r>
              <a:rPr lang="en-US" altLang="zh-CN" sz="2400"/>
              <a:t>       JavaScript</a:t>
            </a:r>
            <a:r>
              <a:rPr lang="zh-CN" altLang="en-US" sz="2400"/>
              <a:t>是一种</a:t>
            </a:r>
            <a:r>
              <a:rPr lang="zh-CN" altLang="en-US" sz="2400" b="1">
                <a:solidFill>
                  <a:schemeClr val="accent2">
                    <a:lumMod val="75000"/>
                  </a:schemeClr>
                </a:solidFill>
              </a:rPr>
              <a:t>基于对象</a:t>
            </a:r>
            <a:r>
              <a:rPr lang="zh-CN" altLang="en-US" sz="2400"/>
              <a:t>的语言，在面向对象上它不像</a:t>
            </a:r>
            <a:r>
              <a:rPr lang="en-US" altLang="zh-CN" sz="2400"/>
              <a:t>Java</a:t>
            </a:r>
            <a:r>
              <a:rPr lang="zh-CN" altLang="en-US" sz="2400"/>
              <a:t>那样要求严格，相对比较灵活。在大部分情况下，</a:t>
            </a:r>
            <a:r>
              <a:rPr lang="en-US" altLang="zh-CN" sz="2400"/>
              <a:t>JavaScript</a:t>
            </a:r>
            <a:r>
              <a:rPr lang="zh-CN" altLang="en-US" sz="2400"/>
              <a:t>的类和对象是可相互转换的概念</a:t>
            </a:r>
            <a:r>
              <a:rPr lang="en-US" altLang="zh-CN" sz="2400"/>
              <a:t>.</a:t>
            </a:r>
          </a:p>
          <a:p>
            <a:r>
              <a:rPr lang="en-US" altLang="zh-CN" sz="2400"/>
              <a:t>       </a:t>
            </a:r>
            <a:r>
              <a:rPr lang="zh-CN" altLang="en-US" sz="2400"/>
              <a:t>在</a:t>
            </a:r>
            <a:r>
              <a:rPr lang="en-US" altLang="zh-CN" sz="2400"/>
              <a:t>JavaScript</a:t>
            </a:r>
            <a:r>
              <a:rPr lang="zh-CN" altLang="en-US" sz="2400"/>
              <a:t>中，通常包括两种对象，即</a:t>
            </a:r>
            <a:r>
              <a:rPr lang="zh-CN" altLang="en-US" sz="2400" b="1">
                <a:solidFill>
                  <a:schemeClr val="accent2">
                    <a:lumMod val="75000"/>
                  </a:schemeClr>
                </a:solidFill>
              </a:rPr>
              <a:t>自定义对象和预定义对象</a:t>
            </a:r>
            <a:r>
              <a:rPr lang="zh-CN" altLang="en-US" sz="2400"/>
              <a:t>。自定义对象是根据需求自己创建的对象；预定义对象是</a:t>
            </a:r>
            <a:r>
              <a:rPr lang="en-US" altLang="zh-CN" sz="2400"/>
              <a:t>JavaScript</a:t>
            </a:r>
            <a:r>
              <a:rPr lang="zh-CN" altLang="en-US" sz="2400"/>
              <a:t>提供的已经定义好的对象，用户可以直接使用。</a:t>
            </a:r>
          </a:p>
          <a:p>
            <a:r>
              <a:rPr lang="zh-CN" altLang="en-US" sz="2400"/>
              <a:t>       浏览器对象是浏览器提供的、可供</a:t>
            </a:r>
            <a:r>
              <a:rPr lang="en-US" altLang="zh-CN" sz="2400"/>
              <a:t>JavaScript</a:t>
            </a:r>
            <a:r>
              <a:rPr lang="zh-CN" altLang="en-US" sz="2400"/>
              <a:t>使用的对象，项目</a:t>
            </a:r>
            <a:r>
              <a:rPr lang="en-US" altLang="zh-CN" sz="2400"/>
              <a:t>7</a:t>
            </a:r>
            <a:r>
              <a:rPr lang="zh-CN" altLang="en-US" sz="2400"/>
              <a:t>将详细介绍的</a:t>
            </a:r>
            <a:r>
              <a:rPr lang="en-US" altLang="zh-CN" sz="2400"/>
              <a:t>BOM</a:t>
            </a:r>
            <a:r>
              <a:rPr lang="zh-CN" altLang="en-US" sz="2400"/>
              <a:t>，就是一个典型的浏览器对象模型。大部分浏览器可以根据系统当前的配置和所装载的页面自动地为</a:t>
            </a:r>
            <a:r>
              <a:rPr lang="en-US" altLang="zh-CN" sz="2400"/>
              <a:t>JavaScript</a:t>
            </a:r>
            <a:r>
              <a:rPr lang="zh-CN" altLang="en-US" sz="2400"/>
              <a:t>提供一些可使用的对象。本书前面经常使用到的</a:t>
            </a:r>
            <a:r>
              <a:rPr lang="en-US" altLang="zh-CN" sz="2400"/>
              <a:t>Document</a:t>
            </a:r>
            <a:r>
              <a:rPr lang="zh-CN" altLang="en-US" sz="2400"/>
              <a:t>对象就是浏览器对象的一种。项目</a:t>
            </a:r>
            <a:r>
              <a:rPr lang="en-US" altLang="zh-CN" sz="2400"/>
              <a:t>6</a:t>
            </a:r>
            <a:r>
              <a:rPr lang="zh-CN" altLang="en-US" sz="2400"/>
              <a:t>将介绍的</a:t>
            </a:r>
            <a:r>
              <a:rPr lang="en-US" altLang="zh-CN" sz="2400"/>
              <a:t>DOM</a:t>
            </a:r>
            <a:r>
              <a:rPr lang="zh-CN" altLang="en-US" sz="2400"/>
              <a:t>对象是文档对象模型，提供了大量的</a:t>
            </a:r>
            <a:r>
              <a:rPr lang="en-US" altLang="zh-CN" sz="2400"/>
              <a:t>JavaScript</a:t>
            </a:r>
            <a:r>
              <a:rPr lang="zh-CN" altLang="en-US" sz="2400"/>
              <a:t>内置对象。</a:t>
            </a:r>
          </a:p>
        </p:txBody>
      </p:sp>
      <p:sp>
        <p:nvSpPr>
          <p:cNvPr id="4" name="标题 3"/>
          <p:cNvSpPr>
            <a:spLocks noGrp="1"/>
          </p:cNvSpPr>
          <p:nvPr>
            <p:ph type="title"/>
          </p:nvPr>
        </p:nvSpPr>
        <p:spPr/>
        <p:txBody>
          <a:bodyPr/>
          <a:lstStyle/>
          <a:p>
            <a:r>
              <a:rPr lang="en-US" altLang="zh-CN"/>
              <a:t>5.1.3  JavaScript</a:t>
            </a:r>
            <a:r>
              <a:rPr lang="zh-CN" altLang="en-US"/>
              <a:t>的对象框架</a:t>
            </a:r>
            <a:endParaRPr lang="zh-CN" altLang="en-US" dirty="0"/>
          </a:p>
        </p:txBody>
      </p:sp>
    </p:spTree>
    <p:extLst>
      <p:ext uri="{BB962C8B-B14F-4D97-AF65-F5344CB8AC3E}">
        <p14:creationId xmlns:p14="http://schemas.microsoft.com/office/powerpoint/2010/main" val="1768890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80519"/>
            <a:ext cx="9559636" cy="1325563"/>
          </a:xfrm>
        </p:spPr>
        <p:txBody>
          <a:bodyPr>
            <a:normAutofit/>
          </a:bodyPr>
          <a:lstStyle/>
          <a:p>
            <a:pPr algn="ctr"/>
            <a:r>
              <a:rPr lang="en-US" altLang="zh-CN" sz="5400" dirty="0"/>
              <a:t>5.2  </a:t>
            </a:r>
            <a:r>
              <a:rPr lang="zh-CN" altLang="en-US" sz="5400" dirty="0"/>
              <a:t>使用内置对象</a:t>
            </a:r>
          </a:p>
        </p:txBody>
      </p:sp>
    </p:spTree>
    <p:extLst>
      <p:ext uri="{BB962C8B-B14F-4D97-AF65-F5344CB8AC3E}">
        <p14:creationId xmlns:p14="http://schemas.microsoft.com/office/powerpoint/2010/main" val="5729108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46100" y="1153974"/>
            <a:ext cx="11410373" cy="4703087"/>
          </a:xfrm>
        </p:spPr>
        <p:txBody>
          <a:bodyPr>
            <a:normAutofit/>
          </a:bodyPr>
          <a:lstStyle/>
          <a:p>
            <a:r>
              <a:rPr lang="en-US" altLang="zh-CN" sz="2000"/>
              <a:t>        </a:t>
            </a:r>
            <a:r>
              <a:rPr lang="zh-CN" altLang="zh-CN" sz="2000"/>
              <a:t>内置对象（类）是由</a:t>
            </a:r>
            <a:r>
              <a:rPr lang="en-US" altLang="zh-CN" sz="2000"/>
              <a:t>JavaScript</a:t>
            </a:r>
            <a:r>
              <a:rPr lang="zh-CN" altLang="zh-CN" sz="2000"/>
              <a:t>提供的一系列对象（类）。</a:t>
            </a:r>
            <a:r>
              <a:rPr lang="en-US" altLang="zh-CN" sz="2000"/>
              <a:t>JavaScript</a:t>
            </a:r>
            <a:r>
              <a:rPr lang="zh-CN" altLang="zh-CN" sz="2000"/>
              <a:t>提供的内置对象主要有</a:t>
            </a:r>
            <a:r>
              <a:rPr lang="en-US" altLang="zh-CN" sz="2000"/>
              <a:t>Math</a:t>
            </a:r>
            <a:r>
              <a:rPr lang="zh-CN" altLang="zh-CN" sz="2000"/>
              <a:t>、</a:t>
            </a:r>
            <a:r>
              <a:rPr lang="en-US" altLang="zh-CN" sz="2000"/>
              <a:t>Date</a:t>
            </a:r>
            <a:r>
              <a:rPr lang="zh-CN" altLang="zh-CN" sz="2000"/>
              <a:t>、</a:t>
            </a:r>
            <a:r>
              <a:rPr lang="en-US" altLang="zh-CN" sz="2000"/>
              <a:t>String</a:t>
            </a:r>
            <a:r>
              <a:rPr lang="zh-CN" altLang="zh-CN" sz="2000"/>
              <a:t>、</a:t>
            </a:r>
            <a:r>
              <a:rPr lang="en-US" altLang="zh-CN" sz="2000"/>
              <a:t>Array</a:t>
            </a:r>
            <a:r>
              <a:rPr lang="zh-CN" altLang="zh-CN" sz="2000"/>
              <a:t>、</a:t>
            </a:r>
            <a:r>
              <a:rPr lang="en-US" altLang="zh-CN" sz="2000"/>
              <a:t>Number</a:t>
            </a:r>
            <a:r>
              <a:rPr lang="zh-CN" altLang="zh-CN" sz="2000"/>
              <a:t>、</a:t>
            </a:r>
            <a:r>
              <a:rPr lang="en-US" altLang="zh-CN" sz="2000"/>
              <a:t>Boolean</a:t>
            </a:r>
            <a:r>
              <a:rPr lang="zh-CN" altLang="zh-CN" sz="2000"/>
              <a:t>、</a:t>
            </a:r>
            <a:r>
              <a:rPr lang="en-US" altLang="zh-CN" sz="2000"/>
              <a:t>Function</a:t>
            </a:r>
            <a:r>
              <a:rPr lang="zh-CN" altLang="zh-CN" sz="2000"/>
              <a:t>、</a:t>
            </a:r>
            <a:r>
              <a:rPr lang="en-US" altLang="zh-CN" sz="2000"/>
              <a:t>Object</a:t>
            </a:r>
            <a:r>
              <a:rPr lang="zh-CN" altLang="zh-CN" sz="2000"/>
              <a:t>、</a:t>
            </a:r>
            <a:r>
              <a:rPr lang="en-US" altLang="zh-CN" sz="2000"/>
              <a:t>RegExp</a:t>
            </a:r>
            <a:r>
              <a:rPr lang="zh-CN" altLang="zh-CN" sz="2000"/>
              <a:t>、</a:t>
            </a:r>
            <a:r>
              <a:rPr lang="en-US" altLang="zh-CN" sz="2000"/>
              <a:t>Error</a:t>
            </a:r>
            <a:r>
              <a:rPr lang="zh-CN" altLang="zh-CN" sz="2000"/>
              <a:t>等实现一些常用功能的对象。</a:t>
            </a:r>
            <a:r>
              <a:rPr lang="en-US" altLang="zh-CN" sz="2000"/>
              <a:t>JavaScript</a:t>
            </a:r>
            <a:r>
              <a:rPr lang="zh-CN" altLang="zh-CN" sz="2000"/>
              <a:t>内置对象（内置类）的基本功能如表所示。</a:t>
            </a:r>
          </a:p>
          <a:p>
            <a:pPr algn="just">
              <a:lnSpc>
                <a:spcPct val="150000"/>
              </a:lnSpc>
            </a:pPr>
            <a:endParaRPr lang="en-US" altLang="zh-CN" sz="2000" dirty="0"/>
          </a:p>
          <a:p>
            <a:pPr algn="just">
              <a:lnSpc>
                <a:spcPct val="150000"/>
              </a:lnSpc>
            </a:pPr>
            <a:r>
              <a:rPr lang="zh-CN" altLang="en-US" sz="2000"/>
              <a:t>     </a:t>
            </a:r>
            <a:endParaRPr lang="zh-CN" altLang="en-US" sz="2000" dirty="0"/>
          </a:p>
        </p:txBody>
      </p:sp>
      <p:sp>
        <p:nvSpPr>
          <p:cNvPr id="3" name="标题 2"/>
          <p:cNvSpPr>
            <a:spLocks noGrp="1"/>
          </p:cNvSpPr>
          <p:nvPr>
            <p:ph type="title"/>
          </p:nvPr>
        </p:nvSpPr>
        <p:spPr>
          <a:xfrm>
            <a:off x="747241" y="249383"/>
            <a:ext cx="7391400" cy="590556"/>
          </a:xfrm>
        </p:spPr>
        <p:txBody>
          <a:bodyPr/>
          <a:lstStyle/>
          <a:p>
            <a:r>
              <a:rPr lang="zh-CN" altLang="en-US"/>
              <a:t>内置对象类</a:t>
            </a:r>
            <a:endParaRPr lang="zh-CN" altLang="en-US" dirty="0"/>
          </a:p>
        </p:txBody>
      </p:sp>
      <p:pic>
        <p:nvPicPr>
          <p:cNvPr id="9" name="图片 8">
            <a:extLst>
              <a:ext uri="{FF2B5EF4-FFF2-40B4-BE49-F238E27FC236}">
                <a16:creationId xmlns:a16="http://schemas.microsoft.com/office/drawing/2014/main" id="{9591E071-32DE-4BA0-A140-F246C46F4D8A}"/>
              </a:ext>
            </a:extLst>
          </p:cNvPr>
          <p:cNvPicPr>
            <a:picLocks noChangeAspect="1"/>
          </p:cNvPicPr>
          <p:nvPr/>
        </p:nvPicPr>
        <p:blipFill>
          <a:blip r:embed="rId2"/>
          <a:stretch>
            <a:fillRect/>
          </a:stretch>
        </p:blipFill>
        <p:spPr>
          <a:xfrm>
            <a:off x="2509837" y="2417427"/>
            <a:ext cx="6290792" cy="4191190"/>
          </a:xfrm>
          <a:prstGeom prst="rect">
            <a:avLst/>
          </a:prstGeom>
        </p:spPr>
      </p:pic>
    </p:spTree>
    <p:extLst>
      <p:ext uri="{BB962C8B-B14F-4D97-AF65-F5344CB8AC3E}">
        <p14:creationId xmlns:p14="http://schemas.microsoft.com/office/powerpoint/2010/main" val="358289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left)">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BE32B21E-5960-457E-8B3F-66FF357D90B1}"/>
              </a:ext>
            </a:extLst>
          </p:cNvPr>
          <p:cNvSpPr>
            <a:spLocks noGrp="1"/>
          </p:cNvSpPr>
          <p:nvPr>
            <p:ph idx="1"/>
          </p:nvPr>
        </p:nvSpPr>
        <p:spPr/>
        <p:txBody>
          <a:bodyPr/>
          <a:lstStyle/>
          <a:p>
            <a:pPr marL="457200" indent="-457200">
              <a:buFont typeface="Wingdings" panose="05000000000000000000" pitchFamily="2" charset="2"/>
              <a:buChar char="Ø"/>
            </a:pPr>
            <a:r>
              <a:rPr lang="en-US" altLang="zh-CN" dirty="0"/>
              <a:t>5.1 </a:t>
            </a:r>
            <a:r>
              <a:rPr lang="zh-CN" altLang="en-US" dirty="0"/>
              <a:t>认识对象</a:t>
            </a:r>
            <a:endParaRPr lang="en-US" altLang="zh-CN" dirty="0"/>
          </a:p>
          <a:p>
            <a:pPr marL="457200" indent="-457200">
              <a:buFont typeface="Wingdings" panose="05000000000000000000" pitchFamily="2" charset="2"/>
              <a:buChar char="Ø"/>
            </a:pPr>
            <a:r>
              <a:rPr lang="en-US" altLang="zh-CN" dirty="0"/>
              <a:t>5.2 </a:t>
            </a:r>
            <a:r>
              <a:rPr lang="zh-CN" altLang="en-US" dirty="0"/>
              <a:t>使用内置对象</a:t>
            </a:r>
            <a:endParaRPr lang="en-US" altLang="zh-CN" dirty="0"/>
          </a:p>
          <a:p>
            <a:pPr marL="457200" indent="-457200">
              <a:buFont typeface="Wingdings" panose="05000000000000000000" pitchFamily="2" charset="2"/>
              <a:buChar char="Ø"/>
            </a:pPr>
            <a:r>
              <a:rPr lang="en-US" altLang="zh-CN" dirty="0"/>
              <a:t>5.3 </a:t>
            </a:r>
            <a:r>
              <a:rPr lang="zh-CN" altLang="en-US" dirty="0"/>
              <a:t>使用自定义对象</a:t>
            </a:r>
          </a:p>
        </p:txBody>
      </p:sp>
      <p:sp>
        <p:nvSpPr>
          <p:cNvPr id="3" name="标题 2">
            <a:extLst>
              <a:ext uri="{FF2B5EF4-FFF2-40B4-BE49-F238E27FC236}">
                <a16:creationId xmlns:a16="http://schemas.microsoft.com/office/drawing/2014/main" id="{64A38748-C2B4-4EAA-8269-A0633F8D1266}"/>
              </a:ext>
            </a:extLst>
          </p:cNvPr>
          <p:cNvSpPr>
            <a:spLocks noGrp="1"/>
          </p:cNvSpPr>
          <p:nvPr>
            <p:ph type="title"/>
          </p:nvPr>
        </p:nvSpPr>
        <p:spPr/>
        <p:txBody>
          <a:bodyPr/>
          <a:lstStyle/>
          <a:p>
            <a:r>
              <a:rPr lang="zh-CN" altLang="en-US" dirty="0"/>
              <a:t>主要内容</a:t>
            </a:r>
          </a:p>
        </p:txBody>
      </p:sp>
    </p:spTree>
    <p:extLst>
      <p:ext uri="{BB962C8B-B14F-4D97-AF65-F5344CB8AC3E}">
        <p14:creationId xmlns:p14="http://schemas.microsoft.com/office/powerpoint/2010/main" val="1697846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46100" y="1153974"/>
            <a:ext cx="11410373" cy="4703087"/>
          </a:xfrm>
        </p:spPr>
        <p:txBody>
          <a:bodyPr>
            <a:normAutofit/>
          </a:bodyPr>
          <a:lstStyle/>
          <a:p>
            <a:r>
              <a:rPr lang="en-US" altLang="zh-CN" sz="2000"/>
              <a:t>        Object</a:t>
            </a:r>
            <a:r>
              <a:rPr lang="zh-CN" altLang="en-US" sz="2000"/>
              <a:t>对象是</a:t>
            </a:r>
            <a:r>
              <a:rPr lang="en-US" altLang="zh-CN" sz="2000"/>
              <a:t>JavaScript</a:t>
            </a:r>
            <a:r>
              <a:rPr lang="zh-CN" altLang="en-US" sz="2000"/>
              <a:t>的基类，从表</a:t>
            </a:r>
            <a:r>
              <a:rPr lang="en-US" altLang="zh-CN" sz="2000"/>
              <a:t>5-1</a:t>
            </a:r>
            <a:r>
              <a:rPr lang="zh-CN" altLang="en-US" sz="2000"/>
              <a:t>中可以看出，所有的</a:t>
            </a:r>
            <a:r>
              <a:rPr lang="en-US" altLang="zh-CN" sz="2000"/>
              <a:t>JavaScript</a:t>
            </a:r>
            <a:r>
              <a:rPr lang="zh-CN" altLang="en-US" sz="2000"/>
              <a:t>内置对象（类）都是从基类</a:t>
            </a:r>
            <a:r>
              <a:rPr lang="en-US" altLang="zh-CN" sz="2000"/>
              <a:t>Object</a:t>
            </a:r>
            <a:r>
              <a:rPr lang="zh-CN" altLang="en-US" sz="2000"/>
              <a:t>派生（继承）过来的。</a:t>
            </a:r>
            <a:r>
              <a:rPr lang="en-US" altLang="zh-CN" sz="2000"/>
              <a:t>Object</a:t>
            </a:r>
            <a:r>
              <a:rPr lang="zh-CN" altLang="en-US" sz="2000"/>
              <a:t>类包含的属性和方法可以被所有</a:t>
            </a:r>
            <a:r>
              <a:rPr lang="en-US" altLang="zh-CN" sz="2000"/>
              <a:t>JavaScript</a:t>
            </a:r>
            <a:r>
              <a:rPr lang="zh-CN" altLang="en-US" sz="2000"/>
              <a:t>内置对象（类）来继承。</a:t>
            </a:r>
            <a:r>
              <a:rPr lang="en-US" altLang="zh-CN" sz="2000"/>
              <a:t>Object</a:t>
            </a:r>
            <a:r>
              <a:rPr lang="zh-CN" altLang="en-US" sz="2000"/>
              <a:t>对象的属性和方法如表</a:t>
            </a:r>
            <a:r>
              <a:rPr lang="en-US" altLang="zh-CN" sz="2000"/>
              <a:t>5-2</a:t>
            </a:r>
            <a:r>
              <a:rPr lang="zh-CN" altLang="en-US" sz="2000"/>
              <a:t>和表</a:t>
            </a:r>
            <a:r>
              <a:rPr lang="en-US" altLang="zh-CN" sz="2000"/>
              <a:t>5-3</a:t>
            </a:r>
            <a:r>
              <a:rPr lang="zh-CN" altLang="en-US" sz="2000"/>
              <a:t>所示。</a:t>
            </a:r>
          </a:p>
          <a:p>
            <a:pPr algn="just">
              <a:lnSpc>
                <a:spcPct val="150000"/>
              </a:lnSpc>
            </a:pPr>
            <a:endParaRPr lang="en-US" altLang="zh-CN" sz="2000"/>
          </a:p>
          <a:p>
            <a:pPr algn="just">
              <a:lnSpc>
                <a:spcPct val="150000"/>
              </a:lnSpc>
            </a:pPr>
            <a:r>
              <a:rPr lang="zh-CN" altLang="en-US" sz="2000"/>
              <a:t>     </a:t>
            </a:r>
            <a:endParaRPr lang="zh-CN" altLang="en-US" sz="2000" dirty="0"/>
          </a:p>
        </p:txBody>
      </p:sp>
      <p:sp>
        <p:nvSpPr>
          <p:cNvPr id="3" name="标题 2"/>
          <p:cNvSpPr>
            <a:spLocks noGrp="1"/>
          </p:cNvSpPr>
          <p:nvPr>
            <p:ph type="title"/>
          </p:nvPr>
        </p:nvSpPr>
        <p:spPr>
          <a:xfrm>
            <a:off x="747241" y="249383"/>
            <a:ext cx="7391400" cy="590556"/>
          </a:xfrm>
        </p:spPr>
        <p:txBody>
          <a:bodyPr/>
          <a:lstStyle/>
          <a:p>
            <a:r>
              <a:rPr lang="en-US" altLang="zh-CN"/>
              <a:t>5.2.1  Object</a:t>
            </a:r>
            <a:r>
              <a:rPr lang="zh-CN" altLang="en-US"/>
              <a:t>对象类</a:t>
            </a:r>
            <a:endParaRPr lang="zh-CN" altLang="en-US" dirty="0"/>
          </a:p>
        </p:txBody>
      </p:sp>
      <p:pic>
        <p:nvPicPr>
          <p:cNvPr id="5" name="图片 4">
            <a:extLst>
              <a:ext uri="{FF2B5EF4-FFF2-40B4-BE49-F238E27FC236}">
                <a16:creationId xmlns:a16="http://schemas.microsoft.com/office/drawing/2014/main" id="{C939187A-5D30-4310-8489-41D12FB06FD1}"/>
              </a:ext>
            </a:extLst>
          </p:cNvPr>
          <p:cNvPicPr>
            <a:picLocks noChangeAspect="1"/>
          </p:cNvPicPr>
          <p:nvPr/>
        </p:nvPicPr>
        <p:blipFill>
          <a:blip r:embed="rId2"/>
          <a:stretch>
            <a:fillRect/>
          </a:stretch>
        </p:blipFill>
        <p:spPr>
          <a:xfrm>
            <a:off x="1717217" y="2565400"/>
            <a:ext cx="8757565" cy="3979717"/>
          </a:xfrm>
          <a:prstGeom prst="rect">
            <a:avLst/>
          </a:prstGeom>
        </p:spPr>
      </p:pic>
    </p:spTree>
    <p:extLst>
      <p:ext uri="{BB962C8B-B14F-4D97-AF65-F5344CB8AC3E}">
        <p14:creationId xmlns:p14="http://schemas.microsoft.com/office/powerpoint/2010/main" val="411023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left)">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153974"/>
            <a:ext cx="11209232" cy="4703087"/>
          </a:xfrm>
        </p:spPr>
        <p:txBody>
          <a:bodyPr>
            <a:normAutofit/>
          </a:bodyPr>
          <a:lstStyle/>
          <a:p>
            <a:pPr algn="just">
              <a:lnSpc>
                <a:spcPct val="150000"/>
              </a:lnSpc>
            </a:pPr>
            <a:r>
              <a:rPr lang="zh-CN" altLang="en-US" dirty="0"/>
              <a:t>      在使用</a:t>
            </a:r>
            <a:r>
              <a:rPr lang="en-US" altLang="zh-CN" dirty="0"/>
              <a:t>Date</a:t>
            </a:r>
            <a:r>
              <a:rPr lang="zh-CN" altLang="en-US" dirty="0"/>
              <a:t>对象类时，必须先使用</a:t>
            </a:r>
            <a:r>
              <a:rPr lang="en-US" altLang="zh-CN" dirty="0"/>
              <a:t>new</a:t>
            </a:r>
            <a:r>
              <a:rPr lang="zh-CN" altLang="en-US" dirty="0"/>
              <a:t>关键字创建一个</a:t>
            </a:r>
            <a:r>
              <a:rPr lang="en-US" altLang="zh-CN" dirty="0"/>
              <a:t>Date</a:t>
            </a:r>
            <a:r>
              <a:rPr lang="zh-CN" altLang="en-US" dirty="0"/>
              <a:t>对象。创建</a:t>
            </a:r>
            <a:r>
              <a:rPr lang="en-US" altLang="zh-CN" dirty="0"/>
              <a:t>Date</a:t>
            </a:r>
            <a:r>
              <a:rPr lang="zh-CN" altLang="en-US" dirty="0"/>
              <a:t>对象的常见方式有以下</a:t>
            </a:r>
            <a:r>
              <a:rPr lang="en-US" altLang="zh-CN" dirty="0"/>
              <a:t>4</a:t>
            </a:r>
            <a:r>
              <a:rPr lang="zh-CN" altLang="en-US" dirty="0"/>
              <a:t>种。</a:t>
            </a:r>
            <a:endParaRPr lang="en-US" altLang="zh-CN" dirty="0"/>
          </a:p>
          <a:p>
            <a:pPr marL="457200" indent="-457200" algn="just">
              <a:lnSpc>
                <a:spcPct val="150000"/>
              </a:lnSpc>
              <a:buFont typeface="Wingdings" panose="05000000000000000000" pitchFamily="2" charset="2"/>
              <a:buChar char="p"/>
            </a:pPr>
            <a:r>
              <a:rPr lang="zh-CN" altLang="en-US" dirty="0"/>
              <a:t>     创建</a:t>
            </a:r>
            <a:r>
              <a:rPr lang="zh-CN" altLang="en-US" b="1" dirty="0">
                <a:solidFill>
                  <a:schemeClr val="accent2">
                    <a:lumMod val="75000"/>
                  </a:schemeClr>
                </a:solidFill>
              </a:rPr>
              <a:t>当前时刻</a:t>
            </a:r>
            <a:r>
              <a:rPr lang="zh-CN" altLang="en-US" dirty="0"/>
              <a:t>的</a:t>
            </a:r>
            <a:r>
              <a:rPr lang="en-US" altLang="zh-CN" dirty="0"/>
              <a:t>Date</a:t>
            </a:r>
            <a:r>
              <a:rPr lang="zh-CN" altLang="en-US" dirty="0"/>
              <a:t>对象</a:t>
            </a:r>
            <a:endParaRPr lang="en-US" altLang="zh-CN" dirty="0"/>
          </a:p>
          <a:p>
            <a:pPr algn="just">
              <a:lnSpc>
                <a:spcPct val="150000"/>
              </a:lnSpc>
            </a:pPr>
            <a:endParaRPr lang="en-US" altLang="zh-CN" dirty="0"/>
          </a:p>
          <a:p>
            <a:pPr algn="just">
              <a:lnSpc>
                <a:spcPct val="150000"/>
              </a:lnSpc>
            </a:pPr>
            <a:r>
              <a:rPr lang="zh-CN" altLang="en-US" dirty="0"/>
              <a:t>     利用上面的代码创建的是当前系统日期和时间的</a:t>
            </a:r>
            <a:r>
              <a:rPr lang="en-US" altLang="zh-CN" dirty="0"/>
              <a:t>Date</a:t>
            </a:r>
            <a:r>
              <a:rPr lang="zh-CN" altLang="en-US" dirty="0"/>
              <a:t>对象，表示此时此刻。</a:t>
            </a:r>
            <a:endParaRPr lang="en-US" altLang="zh-CN" dirty="0"/>
          </a:p>
          <a:p>
            <a:pPr algn="just">
              <a:lnSpc>
                <a:spcPct val="150000"/>
              </a:lnSpc>
            </a:pPr>
            <a:endParaRPr lang="zh-CN" altLang="en-US" dirty="0"/>
          </a:p>
        </p:txBody>
      </p:sp>
      <p:sp>
        <p:nvSpPr>
          <p:cNvPr id="3" name="标题 2"/>
          <p:cNvSpPr>
            <a:spLocks noGrp="1"/>
          </p:cNvSpPr>
          <p:nvPr>
            <p:ph type="title"/>
          </p:nvPr>
        </p:nvSpPr>
        <p:spPr>
          <a:xfrm>
            <a:off x="747240" y="249383"/>
            <a:ext cx="7787159" cy="590556"/>
          </a:xfrm>
        </p:spPr>
        <p:txBody>
          <a:bodyPr/>
          <a:lstStyle/>
          <a:p>
            <a:r>
              <a:rPr lang="en-US" altLang="zh-CN"/>
              <a:t>5.2.2 Date</a:t>
            </a:r>
            <a:r>
              <a:rPr lang="zh-CN" altLang="en-US"/>
              <a:t>对象类</a:t>
            </a:r>
            <a:r>
              <a:rPr lang="en-US" altLang="zh-CN"/>
              <a:t>——</a:t>
            </a:r>
            <a:r>
              <a:rPr lang="zh-CN" altLang="en-US"/>
              <a:t>创建</a:t>
            </a:r>
            <a:r>
              <a:rPr lang="en-US" altLang="zh-CN" dirty="0"/>
              <a:t>Date</a:t>
            </a:r>
            <a:r>
              <a:rPr lang="zh-CN" altLang="en-US" dirty="0"/>
              <a:t>对象</a:t>
            </a:r>
          </a:p>
        </p:txBody>
      </p:sp>
      <p:grpSp>
        <p:nvGrpSpPr>
          <p:cNvPr id="4" name="组合 3"/>
          <p:cNvGrpSpPr/>
          <p:nvPr/>
        </p:nvGrpSpPr>
        <p:grpSpPr>
          <a:xfrm>
            <a:off x="1657633" y="3505517"/>
            <a:ext cx="7024264" cy="597137"/>
            <a:chOff x="-3679521" y="3101048"/>
            <a:chExt cx="7024264" cy="597137"/>
          </a:xfrm>
        </p:grpSpPr>
        <p:sp>
          <p:nvSpPr>
            <p:cNvPr id="5" name="矩形 4"/>
            <p:cNvSpPr/>
            <p:nvPr/>
          </p:nvSpPr>
          <p:spPr>
            <a:xfrm>
              <a:off x="-3679521" y="3180689"/>
              <a:ext cx="7024264" cy="458908"/>
            </a:xfrm>
            <a:prstGeom prst="rect">
              <a:avLst/>
            </a:prstGeom>
            <a:solidFill>
              <a:schemeClr val="bg1">
                <a:lumMod val="95000"/>
              </a:schemeClr>
            </a:solidFill>
          </p:spPr>
          <p:txBody>
            <a:bodyPr wrap="square">
              <a:spAutoFit/>
            </a:bodyPr>
            <a:lstStyle/>
            <a:p>
              <a:pPr indent="226695">
                <a:lnSpc>
                  <a:spcPct val="150000"/>
                </a:lnSpc>
                <a:spcBef>
                  <a:spcPts val="240"/>
                </a:spcBef>
                <a:spcAft>
                  <a:spcPts val="240"/>
                </a:spcAft>
              </a:pPr>
              <a:r>
                <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var today=new Date();</a:t>
              </a:r>
            </a:p>
          </p:txBody>
        </p:sp>
        <p:sp>
          <p:nvSpPr>
            <p:cNvPr id="6" name="L 形 5"/>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 形 6"/>
            <p:cNvSpPr/>
            <p:nvPr/>
          </p:nvSpPr>
          <p:spPr>
            <a:xfrm rot="16200000">
              <a:off x="2945175" y="3298617"/>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3707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153974"/>
            <a:ext cx="11209232" cy="4703087"/>
          </a:xfrm>
        </p:spPr>
        <p:txBody>
          <a:bodyPr>
            <a:normAutofit/>
          </a:bodyPr>
          <a:lstStyle/>
          <a:p>
            <a:pPr marL="457200" indent="-457200" algn="just">
              <a:lnSpc>
                <a:spcPct val="150000"/>
              </a:lnSpc>
              <a:buFont typeface="Wingdings" panose="05000000000000000000" pitchFamily="2" charset="2"/>
              <a:buChar char="p"/>
            </a:pPr>
            <a:r>
              <a:rPr lang="zh-CN" altLang="en-US" dirty="0"/>
              <a:t>创建</a:t>
            </a:r>
            <a:r>
              <a:rPr lang="zh-CN" altLang="en-US" b="1" dirty="0">
                <a:solidFill>
                  <a:schemeClr val="accent2">
                    <a:lumMod val="75000"/>
                  </a:schemeClr>
                </a:solidFill>
              </a:rPr>
              <a:t>指定日期</a:t>
            </a:r>
            <a:r>
              <a:rPr lang="zh-CN" altLang="en-US" dirty="0"/>
              <a:t>的</a:t>
            </a:r>
            <a:r>
              <a:rPr lang="en-US" altLang="zh-CN" dirty="0"/>
              <a:t>Date</a:t>
            </a:r>
            <a:r>
              <a:rPr lang="zh-CN" altLang="en-US" dirty="0"/>
              <a:t>对象</a:t>
            </a:r>
            <a:endParaRPr lang="en-US" altLang="zh-CN" dirty="0"/>
          </a:p>
          <a:p>
            <a:pPr algn="just">
              <a:lnSpc>
                <a:spcPct val="150000"/>
              </a:lnSpc>
            </a:pPr>
            <a:endParaRPr lang="en-US" altLang="zh-CN" dirty="0"/>
          </a:p>
          <a:p>
            <a:pPr algn="just">
              <a:lnSpc>
                <a:spcPct val="150000"/>
              </a:lnSpc>
            </a:pPr>
            <a:endParaRPr lang="en-US" altLang="zh-CN" dirty="0"/>
          </a:p>
          <a:p>
            <a:pPr algn="just">
              <a:lnSpc>
                <a:spcPct val="150000"/>
              </a:lnSpc>
            </a:pPr>
            <a:r>
              <a:rPr lang="zh-CN" altLang="en-US" sz="2400" dirty="0"/>
              <a:t>       上面的参数都指</a:t>
            </a:r>
            <a:r>
              <a:rPr lang="en-US" altLang="zh-CN" sz="2400" dirty="0"/>
              <a:t>2023</a:t>
            </a:r>
            <a:r>
              <a:rPr lang="zh-CN" altLang="en-US" sz="2400" dirty="0"/>
              <a:t>年</a:t>
            </a:r>
            <a:r>
              <a:rPr lang="en-US" altLang="zh-CN" sz="2400" dirty="0"/>
              <a:t>3</a:t>
            </a:r>
            <a:r>
              <a:rPr lang="zh-CN" altLang="en-US" sz="2400" dirty="0"/>
              <a:t>月</a:t>
            </a:r>
            <a:r>
              <a:rPr lang="en-US" altLang="zh-CN" sz="2400" dirty="0"/>
              <a:t>1</a:t>
            </a:r>
            <a:r>
              <a:rPr lang="zh-CN" altLang="en-US" sz="2400" dirty="0"/>
              <a:t>日，而且这个对象的时、分钟、秒、毫秒值都为</a:t>
            </a:r>
            <a:r>
              <a:rPr lang="en-US" altLang="zh-CN" sz="2400" dirty="0"/>
              <a:t>0</a:t>
            </a:r>
            <a:r>
              <a:rPr lang="zh-CN" altLang="en-US" sz="2400" dirty="0"/>
              <a:t>，这</a:t>
            </a:r>
            <a:r>
              <a:rPr lang="en-US" altLang="zh-CN" sz="2400" dirty="0"/>
              <a:t>3</a:t>
            </a:r>
            <a:r>
              <a:rPr lang="zh-CN" altLang="en-US" sz="2400" dirty="0"/>
              <a:t>种参数的区别在于使用不同的连接符号表示日期，指定的日期以字符串的方式表示。除此之外，还可以不以字符串的形式出现，而是以数字的方式表示。</a:t>
            </a:r>
          </a:p>
        </p:txBody>
      </p:sp>
      <p:sp>
        <p:nvSpPr>
          <p:cNvPr id="3" name="标题 2"/>
          <p:cNvSpPr>
            <a:spLocks noGrp="1"/>
          </p:cNvSpPr>
          <p:nvPr>
            <p:ph type="title"/>
          </p:nvPr>
        </p:nvSpPr>
        <p:spPr>
          <a:xfrm>
            <a:off x="747241" y="249383"/>
            <a:ext cx="7391400" cy="590556"/>
          </a:xfrm>
        </p:spPr>
        <p:txBody>
          <a:bodyPr/>
          <a:lstStyle/>
          <a:p>
            <a:r>
              <a:rPr lang="zh-CN" altLang="en-US" dirty="0"/>
              <a:t>创建</a:t>
            </a:r>
            <a:r>
              <a:rPr lang="en-US" altLang="zh-CN" dirty="0"/>
              <a:t>Date</a:t>
            </a:r>
            <a:r>
              <a:rPr lang="zh-CN" altLang="en-US" dirty="0"/>
              <a:t>对象</a:t>
            </a:r>
          </a:p>
        </p:txBody>
      </p:sp>
      <p:grpSp>
        <p:nvGrpSpPr>
          <p:cNvPr id="4" name="组合 3"/>
          <p:cNvGrpSpPr/>
          <p:nvPr/>
        </p:nvGrpSpPr>
        <p:grpSpPr>
          <a:xfrm>
            <a:off x="2290681" y="2033379"/>
            <a:ext cx="7024264" cy="1472138"/>
            <a:chOff x="-3679521" y="3101048"/>
            <a:chExt cx="7024264" cy="1472138"/>
          </a:xfrm>
        </p:grpSpPr>
        <p:sp>
          <p:nvSpPr>
            <p:cNvPr id="5" name="矩形 4"/>
            <p:cNvSpPr/>
            <p:nvPr/>
          </p:nvSpPr>
          <p:spPr>
            <a:xfrm>
              <a:off x="-3679521" y="3180689"/>
              <a:ext cx="7024264" cy="1392497"/>
            </a:xfrm>
            <a:prstGeom prst="rect">
              <a:avLst/>
            </a:prstGeom>
            <a:solidFill>
              <a:schemeClr val="bg1">
                <a:lumMod val="95000"/>
              </a:schemeClr>
            </a:solidFill>
          </p:spPr>
          <p:txBody>
            <a:bodyPr wrap="square">
              <a:spAutoFit/>
            </a:bodyPr>
            <a:lstStyle/>
            <a:p>
              <a:pPr indent="226695">
                <a:lnSpc>
                  <a:spcPct val="150000"/>
                </a:lnSpc>
                <a:spcBef>
                  <a:spcPts val="240"/>
                </a:spcBef>
                <a:spcAft>
                  <a:spcPts val="240"/>
                </a:spcAft>
              </a:pPr>
              <a:r>
                <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var time = new Date("2023-3-1");</a:t>
              </a:r>
            </a:p>
            <a:p>
              <a:pPr indent="226695">
                <a:lnSpc>
                  <a:spcPct val="150000"/>
                </a:lnSpc>
                <a:spcBef>
                  <a:spcPts val="240"/>
                </a:spcBef>
                <a:spcAft>
                  <a:spcPts val="240"/>
                </a:spcAft>
              </a:pPr>
              <a:r>
                <a:rPr lang="en-US" altLang="zh-CN" dirty="0" err="1">
                  <a:solidFill>
                    <a:srgbClr val="000000"/>
                  </a:solidFill>
                  <a:latin typeface="微软雅黑" panose="020B0503020204020204" pitchFamily="34" charset="-122"/>
                  <a:ea typeface="微软雅黑" panose="020B0503020204020204" pitchFamily="34" charset="-122"/>
                  <a:cs typeface="Arial" panose="020B0604020202020204" pitchFamily="34" charset="0"/>
                </a:rPr>
                <a:t>var</a:t>
              </a:r>
              <a:r>
                <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 time= new Date("2023/3/1");</a:t>
              </a:r>
            </a:p>
            <a:p>
              <a:pPr indent="226695">
                <a:lnSpc>
                  <a:spcPct val="150000"/>
                </a:lnSpc>
                <a:spcBef>
                  <a:spcPts val="240"/>
                </a:spcBef>
                <a:spcAft>
                  <a:spcPts val="240"/>
                </a:spcAft>
              </a:pPr>
              <a:r>
                <a:rPr lang="en-US" altLang="zh-CN" dirty="0" err="1">
                  <a:solidFill>
                    <a:srgbClr val="000000"/>
                  </a:solidFill>
                  <a:latin typeface="微软雅黑" panose="020B0503020204020204" pitchFamily="34" charset="-122"/>
                  <a:ea typeface="微软雅黑" panose="020B0503020204020204" pitchFamily="34" charset="-122"/>
                  <a:cs typeface="Arial" panose="020B0604020202020204" pitchFamily="34" charset="0"/>
                </a:rPr>
                <a:t>var</a:t>
              </a:r>
              <a:r>
                <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 time=new Date("2023,3,1"); </a:t>
              </a:r>
            </a:p>
          </p:txBody>
        </p:sp>
        <p:sp>
          <p:nvSpPr>
            <p:cNvPr id="6" name="L 形 5"/>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 形 6"/>
            <p:cNvSpPr/>
            <p:nvPr/>
          </p:nvSpPr>
          <p:spPr>
            <a:xfrm rot="16200000">
              <a:off x="2945175" y="4162121"/>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0841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153974"/>
            <a:ext cx="11209232" cy="4703087"/>
          </a:xfrm>
        </p:spPr>
        <p:txBody>
          <a:bodyPr>
            <a:normAutofit/>
          </a:bodyPr>
          <a:lstStyle/>
          <a:p>
            <a:pPr marL="457200" indent="-457200" algn="just">
              <a:lnSpc>
                <a:spcPct val="150000"/>
              </a:lnSpc>
              <a:buFont typeface="Wingdings" panose="05000000000000000000" pitchFamily="2" charset="2"/>
              <a:buChar char="p"/>
            </a:pPr>
            <a:r>
              <a:rPr lang="zh-CN" altLang="en-US" dirty="0"/>
              <a:t>创建</a:t>
            </a:r>
            <a:r>
              <a:rPr lang="zh-CN" altLang="en-US" b="1" dirty="0">
                <a:solidFill>
                  <a:schemeClr val="accent2">
                    <a:lumMod val="75000"/>
                  </a:schemeClr>
                </a:solidFill>
              </a:rPr>
              <a:t>指定日期和时间</a:t>
            </a:r>
            <a:r>
              <a:rPr lang="zh-CN" altLang="en-US" dirty="0"/>
              <a:t>的</a:t>
            </a:r>
            <a:r>
              <a:rPr lang="en-US" altLang="zh-CN" dirty="0"/>
              <a:t>Date</a:t>
            </a:r>
            <a:r>
              <a:rPr lang="zh-CN" altLang="en-US" dirty="0"/>
              <a:t>对象</a:t>
            </a:r>
            <a:endParaRPr lang="en-US" altLang="zh-CN" dirty="0"/>
          </a:p>
          <a:p>
            <a:pPr algn="just">
              <a:lnSpc>
                <a:spcPct val="150000"/>
              </a:lnSpc>
            </a:pPr>
            <a:endParaRPr lang="en-US" altLang="zh-CN" dirty="0"/>
          </a:p>
          <a:p>
            <a:pPr algn="just">
              <a:lnSpc>
                <a:spcPct val="150000"/>
              </a:lnSpc>
            </a:pPr>
            <a:r>
              <a:rPr lang="zh-CN" altLang="en-US" sz="2400" dirty="0"/>
              <a:t>       </a:t>
            </a:r>
            <a:endParaRPr lang="en-US" altLang="zh-CN" sz="2400" dirty="0"/>
          </a:p>
          <a:p>
            <a:pPr algn="just">
              <a:lnSpc>
                <a:spcPct val="150000"/>
              </a:lnSpc>
            </a:pPr>
            <a:r>
              <a:rPr lang="zh-CN" altLang="en-US" sz="2400" dirty="0"/>
              <a:t>       具体表示年、月、日、时、分、秒、毫秒，如上例即</a:t>
            </a:r>
            <a:r>
              <a:rPr lang="en-US" altLang="zh-CN" sz="2400" dirty="0"/>
              <a:t>2023</a:t>
            </a:r>
            <a:r>
              <a:rPr lang="zh-CN" altLang="en-US" sz="2400" dirty="0"/>
              <a:t>年</a:t>
            </a:r>
            <a:r>
              <a:rPr lang="en-US" altLang="zh-CN" sz="2400" dirty="0"/>
              <a:t>3</a:t>
            </a:r>
            <a:r>
              <a:rPr lang="zh-CN" altLang="en-US" sz="2400" dirty="0"/>
              <a:t>月</a:t>
            </a:r>
            <a:r>
              <a:rPr lang="en-US" altLang="zh-CN" sz="2400" dirty="0"/>
              <a:t>1</a:t>
            </a:r>
            <a:r>
              <a:rPr lang="zh-CN" altLang="en-US" sz="2400" dirty="0"/>
              <a:t>日</a:t>
            </a:r>
            <a:r>
              <a:rPr lang="en-US" altLang="zh-CN" sz="2400" dirty="0"/>
              <a:t>10</a:t>
            </a:r>
            <a:r>
              <a:rPr lang="zh-CN" altLang="en-US" sz="2400" dirty="0"/>
              <a:t>时</a:t>
            </a:r>
            <a:r>
              <a:rPr lang="en-US" altLang="zh-CN" sz="2400" dirty="0"/>
              <a:t>20</a:t>
            </a:r>
            <a:r>
              <a:rPr lang="zh-CN" altLang="en-US" sz="2400" dirty="0"/>
              <a:t>分</a:t>
            </a:r>
            <a:r>
              <a:rPr lang="en-US" altLang="zh-CN" sz="2400" dirty="0"/>
              <a:t>30</a:t>
            </a:r>
            <a:r>
              <a:rPr lang="zh-CN" altLang="en-US" sz="2400" dirty="0"/>
              <a:t>秒</a:t>
            </a:r>
            <a:r>
              <a:rPr lang="en-US" altLang="zh-CN" sz="2400" dirty="0"/>
              <a:t>50</a:t>
            </a:r>
            <a:r>
              <a:rPr lang="zh-CN" altLang="en-US" sz="2400" dirty="0"/>
              <a:t>毫秒。创建时参数可以是字符串也可以是数字。</a:t>
            </a:r>
          </a:p>
        </p:txBody>
      </p:sp>
      <p:sp>
        <p:nvSpPr>
          <p:cNvPr id="3" name="标题 2"/>
          <p:cNvSpPr>
            <a:spLocks noGrp="1"/>
          </p:cNvSpPr>
          <p:nvPr>
            <p:ph type="title"/>
          </p:nvPr>
        </p:nvSpPr>
        <p:spPr>
          <a:xfrm>
            <a:off x="747241" y="249383"/>
            <a:ext cx="7391400" cy="590556"/>
          </a:xfrm>
        </p:spPr>
        <p:txBody>
          <a:bodyPr/>
          <a:lstStyle/>
          <a:p>
            <a:r>
              <a:rPr lang="zh-CN" altLang="en-US" dirty="0"/>
              <a:t>创建</a:t>
            </a:r>
            <a:r>
              <a:rPr lang="en-US" altLang="zh-CN" dirty="0"/>
              <a:t>Date</a:t>
            </a:r>
            <a:r>
              <a:rPr lang="zh-CN" altLang="en-US" dirty="0"/>
              <a:t>对象</a:t>
            </a:r>
          </a:p>
        </p:txBody>
      </p:sp>
      <p:grpSp>
        <p:nvGrpSpPr>
          <p:cNvPr id="4" name="组合 3"/>
          <p:cNvGrpSpPr/>
          <p:nvPr/>
        </p:nvGrpSpPr>
        <p:grpSpPr>
          <a:xfrm>
            <a:off x="2346952" y="2044876"/>
            <a:ext cx="7068600" cy="1058926"/>
            <a:chOff x="-3679521" y="3101048"/>
            <a:chExt cx="7068600" cy="1058926"/>
          </a:xfrm>
        </p:grpSpPr>
        <p:sp>
          <p:nvSpPr>
            <p:cNvPr id="5" name="矩形 4"/>
            <p:cNvSpPr/>
            <p:nvPr/>
          </p:nvSpPr>
          <p:spPr>
            <a:xfrm>
              <a:off x="-3679521" y="3180689"/>
              <a:ext cx="7024264" cy="925703"/>
            </a:xfrm>
            <a:prstGeom prst="rect">
              <a:avLst/>
            </a:prstGeom>
            <a:solidFill>
              <a:schemeClr val="bg1">
                <a:lumMod val="95000"/>
              </a:schemeClr>
            </a:solidFill>
          </p:spPr>
          <p:txBody>
            <a:bodyPr wrap="square">
              <a:spAutoFit/>
            </a:bodyPr>
            <a:lstStyle/>
            <a:p>
              <a:pPr indent="226695">
                <a:lnSpc>
                  <a:spcPct val="150000"/>
                </a:lnSpc>
                <a:spcBef>
                  <a:spcPts val="240"/>
                </a:spcBef>
                <a:spcAft>
                  <a:spcPts val="240"/>
                </a:spcAft>
              </a:pPr>
              <a:r>
                <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var time=new Date("2023,3,1,10:20:30:50");</a:t>
              </a:r>
            </a:p>
            <a:p>
              <a:pPr indent="226695">
                <a:lnSpc>
                  <a:spcPct val="150000"/>
                </a:lnSpc>
                <a:spcBef>
                  <a:spcPts val="240"/>
                </a:spcBef>
                <a:spcAft>
                  <a:spcPts val="240"/>
                </a:spcAft>
              </a:pPr>
              <a:r>
                <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var time=new Date(2023,3,1,10,20,30,50);</a:t>
              </a:r>
            </a:p>
          </p:txBody>
        </p:sp>
        <p:sp>
          <p:nvSpPr>
            <p:cNvPr id="6" name="L 形 5"/>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 形 6"/>
            <p:cNvSpPr/>
            <p:nvPr/>
          </p:nvSpPr>
          <p:spPr>
            <a:xfrm rot="16200000">
              <a:off x="2989511" y="3760406"/>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8985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wipe(left)">
                                      <p:cBhvr>
                                        <p:cTn id="15"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153974"/>
            <a:ext cx="11209232" cy="4703087"/>
          </a:xfrm>
        </p:spPr>
        <p:txBody>
          <a:bodyPr>
            <a:normAutofit/>
          </a:bodyPr>
          <a:lstStyle/>
          <a:p>
            <a:pPr marL="457200" indent="-457200" algn="just">
              <a:lnSpc>
                <a:spcPct val="150000"/>
              </a:lnSpc>
              <a:buFont typeface="Wingdings" panose="05000000000000000000" pitchFamily="2" charset="2"/>
              <a:buChar char="p"/>
            </a:pPr>
            <a:r>
              <a:rPr lang="zh-CN" altLang="en-US" dirty="0"/>
              <a:t>通过时间戳创建</a:t>
            </a:r>
            <a:r>
              <a:rPr lang="en-US" altLang="zh-CN" dirty="0"/>
              <a:t>Date</a:t>
            </a:r>
            <a:r>
              <a:rPr lang="zh-CN" altLang="en-US" dirty="0"/>
              <a:t>对象</a:t>
            </a:r>
            <a:endParaRPr lang="en-US" altLang="zh-CN" dirty="0"/>
          </a:p>
          <a:p>
            <a:pPr algn="just">
              <a:lnSpc>
                <a:spcPct val="150000"/>
              </a:lnSpc>
            </a:pPr>
            <a:r>
              <a:rPr lang="zh-CN" altLang="en-US" sz="2400" dirty="0"/>
              <a:t>       </a:t>
            </a:r>
            <a:endParaRPr lang="en-US" altLang="zh-CN" sz="2400" dirty="0"/>
          </a:p>
          <a:p>
            <a:pPr algn="just">
              <a:lnSpc>
                <a:spcPct val="150000"/>
              </a:lnSpc>
            </a:pPr>
            <a:r>
              <a:rPr lang="zh-CN" altLang="en-US" sz="2400" dirty="0"/>
              <a:t>     表示创建一个新的</a:t>
            </a:r>
            <a:r>
              <a:rPr lang="en-US" altLang="zh-CN" sz="2400" dirty="0"/>
              <a:t>Date</a:t>
            </a:r>
            <a:r>
              <a:rPr lang="zh-CN" altLang="en-US" sz="2400" dirty="0"/>
              <a:t>对象，其中</a:t>
            </a:r>
            <a:r>
              <a:rPr lang="en-US" altLang="zh-CN" sz="2400" dirty="0"/>
              <a:t>milliseconds</a:t>
            </a:r>
            <a:r>
              <a:rPr lang="zh-CN" altLang="en-US" sz="2400" dirty="0"/>
              <a:t>为从</a:t>
            </a:r>
            <a:r>
              <a:rPr lang="en-US" altLang="zh-CN" sz="2400" dirty="0"/>
              <a:t>1970</a:t>
            </a:r>
            <a:r>
              <a:rPr lang="zh-CN" altLang="en-US" sz="2400" dirty="0"/>
              <a:t>年</a:t>
            </a:r>
            <a:r>
              <a:rPr lang="en-US" altLang="zh-CN" sz="2400" dirty="0"/>
              <a:t>1</a:t>
            </a:r>
            <a:r>
              <a:rPr lang="zh-CN" altLang="en-US" sz="2400" dirty="0"/>
              <a:t>月</a:t>
            </a:r>
            <a:r>
              <a:rPr lang="en-US" altLang="zh-CN" sz="2400" dirty="0"/>
              <a:t>1</a:t>
            </a:r>
            <a:r>
              <a:rPr lang="zh-CN" altLang="en-US" sz="2400" dirty="0"/>
              <a:t>日</a:t>
            </a:r>
            <a:r>
              <a:rPr lang="en-US" altLang="zh-CN" sz="2400" dirty="0"/>
              <a:t>0</a:t>
            </a:r>
            <a:r>
              <a:rPr lang="zh-CN" altLang="en-US" sz="2400" dirty="0"/>
              <a:t>时到指定日期之间的毫秒总数。</a:t>
            </a:r>
          </a:p>
        </p:txBody>
      </p:sp>
      <p:sp>
        <p:nvSpPr>
          <p:cNvPr id="3" name="标题 2"/>
          <p:cNvSpPr>
            <a:spLocks noGrp="1"/>
          </p:cNvSpPr>
          <p:nvPr>
            <p:ph type="title"/>
          </p:nvPr>
        </p:nvSpPr>
        <p:spPr>
          <a:xfrm>
            <a:off x="747241" y="249383"/>
            <a:ext cx="7391400" cy="590556"/>
          </a:xfrm>
        </p:spPr>
        <p:txBody>
          <a:bodyPr/>
          <a:lstStyle/>
          <a:p>
            <a:r>
              <a:rPr lang="zh-CN" altLang="en-US" dirty="0"/>
              <a:t>创建</a:t>
            </a:r>
            <a:r>
              <a:rPr lang="en-US" altLang="zh-CN" dirty="0"/>
              <a:t>Date</a:t>
            </a:r>
            <a:r>
              <a:rPr lang="zh-CN" altLang="en-US" dirty="0"/>
              <a:t>对象</a:t>
            </a:r>
          </a:p>
        </p:txBody>
      </p:sp>
      <p:grpSp>
        <p:nvGrpSpPr>
          <p:cNvPr id="4" name="组合 3"/>
          <p:cNvGrpSpPr/>
          <p:nvPr/>
        </p:nvGrpSpPr>
        <p:grpSpPr>
          <a:xfrm>
            <a:off x="2346952" y="2044876"/>
            <a:ext cx="7054532" cy="618190"/>
            <a:chOff x="-3679521" y="3101048"/>
            <a:chExt cx="7054532" cy="618190"/>
          </a:xfrm>
        </p:grpSpPr>
        <p:sp>
          <p:nvSpPr>
            <p:cNvPr id="5" name="矩形 4"/>
            <p:cNvSpPr/>
            <p:nvPr/>
          </p:nvSpPr>
          <p:spPr>
            <a:xfrm>
              <a:off x="-3679521" y="3180689"/>
              <a:ext cx="7024264" cy="458908"/>
            </a:xfrm>
            <a:prstGeom prst="rect">
              <a:avLst/>
            </a:prstGeom>
            <a:solidFill>
              <a:schemeClr val="bg1">
                <a:lumMod val="95000"/>
              </a:schemeClr>
            </a:solidFill>
          </p:spPr>
          <p:txBody>
            <a:bodyPr wrap="square">
              <a:spAutoFit/>
            </a:bodyPr>
            <a:lstStyle/>
            <a:p>
              <a:pPr indent="226695">
                <a:lnSpc>
                  <a:spcPct val="150000"/>
                </a:lnSpc>
                <a:spcBef>
                  <a:spcPts val="240"/>
                </a:spcBef>
                <a:spcAft>
                  <a:spcPts val="240"/>
                </a:spcAft>
              </a:pPr>
              <a:r>
                <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var time=new Date(milliseconds);</a:t>
              </a:r>
            </a:p>
          </p:txBody>
        </p:sp>
        <p:sp>
          <p:nvSpPr>
            <p:cNvPr id="6" name="L 形 5"/>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 形 6"/>
            <p:cNvSpPr/>
            <p:nvPr/>
          </p:nvSpPr>
          <p:spPr>
            <a:xfrm rot="16200000">
              <a:off x="2975443" y="3319670"/>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41391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Date</a:t>
            </a:r>
            <a:r>
              <a:rPr lang="zh-CN" altLang="en-US"/>
              <a:t>对象的方法</a:t>
            </a:r>
            <a:endParaRPr lang="zh-CN" altLang="en-US" dirty="0"/>
          </a:p>
        </p:txBody>
      </p:sp>
      <p:pic>
        <p:nvPicPr>
          <p:cNvPr id="9" name="图片 8">
            <a:extLst>
              <a:ext uri="{FF2B5EF4-FFF2-40B4-BE49-F238E27FC236}">
                <a16:creationId xmlns:a16="http://schemas.microsoft.com/office/drawing/2014/main" id="{8918D900-7A8D-4C2B-9624-5127C44E658C}"/>
              </a:ext>
            </a:extLst>
          </p:cNvPr>
          <p:cNvPicPr>
            <a:picLocks noChangeAspect="1"/>
          </p:cNvPicPr>
          <p:nvPr/>
        </p:nvPicPr>
        <p:blipFill>
          <a:blip r:embed="rId2"/>
          <a:stretch>
            <a:fillRect/>
          </a:stretch>
        </p:blipFill>
        <p:spPr>
          <a:xfrm>
            <a:off x="928687" y="1192240"/>
            <a:ext cx="6107113" cy="5416377"/>
          </a:xfrm>
          <a:prstGeom prst="rect">
            <a:avLst/>
          </a:prstGeom>
        </p:spPr>
      </p:pic>
      <p:sp>
        <p:nvSpPr>
          <p:cNvPr id="11" name="文本框 10">
            <a:extLst>
              <a:ext uri="{FF2B5EF4-FFF2-40B4-BE49-F238E27FC236}">
                <a16:creationId xmlns:a16="http://schemas.microsoft.com/office/drawing/2014/main" id="{BD1F3E12-A7A5-4721-8D75-506463DFD74B}"/>
              </a:ext>
            </a:extLst>
          </p:cNvPr>
          <p:cNvSpPr txBox="1"/>
          <p:nvPr/>
        </p:nvSpPr>
        <p:spPr>
          <a:xfrm>
            <a:off x="7277100" y="1225689"/>
            <a:ext cx="4508500" cy="4708981"/>
          </a:xfrm>
          <a:prstGeom prst="rect">
            <a:avLst/>
          </a:prstGeom>
          <a:noFill/>
        </p:spPr>
        <p:txBody>
          <a:bodyPr wrap="square">
            <a:spAutoFit/>
          </a:bodyPr>
          <a:lstStyle/>
          <a:p>
            <a:pPr indent="254000" algn="just"/>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在表</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5-4</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中，方法分为</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类</a:t>
            </a:r>
            <a:r>
              <a:rPr lang="zh-CN" altLang="en-US" sz="2000" kern="10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需要格外注意的是</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get</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系列的获取操作中的</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个方法，具体解释如下所示。</a:t>
            </a:r>
          </a:p>
          <a:p>
            <a:pPr indent="254000" algn="just"/>
            <a:r>
              <a:rPr lang="zh-CN" altLang="zh-CN" sz="2000" b="1"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b="1"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getDay()</a:t>
            </a:r>
            <a:r>
              <a:rPr lang="zh-CN" altLang="zh-CN" sz="2000" b="1"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方法，</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它的返回值是</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6</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表示星期天、</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表示星期一、</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表示星期二、</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表示星期三</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p>
            <a:pPr indent="254000" algn="just"/>
            <a:r>
              <a:rPr lang="zh-CN" altLang="zh-CN" sz="2000" b="1"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000" b="1"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getMonth()</a:t>
            </a:r>
            <a:r>
              <a:rPr lang="zh-CN" altLang="zh-CN" sz="2000" b="1"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方法</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，它的返回值是</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11</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表示</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月，</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表示</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月，依次类推，</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11</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表示</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12</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月</a:t>
            </a:r>
            <a:endPar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p>
            <a:pPr indent="254000" algn="just"/>
            <a:r>
              <a:rPr lang="zh-CN" altLang="zh-CN" sz="2000" b="1"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000" b="1"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1"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getTime()</a:t>
            </a:r>
            <a:r>
              <a:rPr lang="zh-CN" altLang="zh-CN" sz="2000" b="1"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方法</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，用来获取时间戳，代表的是</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1970</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月</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日</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时至今的毫秒数，主要用来计算两个日期相差的毫秒数，并将其转换成要求的时间表示等，就可以计算过去了多少天或者实现倒计时的功能</a:t>
            </a:r>
            <a:r>
              <a:rPr lang="en-US" altLang="zh-CN" sz="2000" kern="10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82111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dirty="0"/>
              <a:t>【</a:t>
            </a:r>
            <a:r>
              <a:rPr lang="zh-CN" altLang="en-US" dirty="0"/>
              <a:t>任务实践</a:t>
            </a:r>
            <a:r>
              <a:rPr lang="en-US" altLang="zh-CN"/>
              <a:t>5-3】</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dirty="0"/>
              <a:t>显示指定格式日期</a:t>
            </a:r>
            <a:r>
              <a:rPr lang="en-US" altLang="zh-CN" dirty="0"/>
              <a:t>——Date</a:t>
            </a:r>
            <a:r>
              <a:rPr lang="zh-CN" altLang="en-US" dirty="0"/>
              <a:t>对象方法 </a:t>
            </a:r>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9" name="Text Box 44"/>
            <p:cNvSpPr txBox="1">
              <a:spLocks noChangeArrowheads="1"/>
            </p:cNvSpPr>
            <p:nvPr/>
          </p:nvSpPr>
          <p:spPr bwMode="auto">
            <a:xfrm>
              <a:off x="768527" y="4308027"/>
              <a:ext cx="4022435" cy="1235162"/>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lnSpc>
                  <a:spcPct val="130000"/>
                </a:lnSpc>
                <a:defRPr/>
              </a:pPr>
              <a:r>
                <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rPr>
                <a:t>使用</a:t>
              </a:r>
              <a:r>
                <a:rPr lang="en-US" altLang="zh-CN" sz="2000" dirty="0">
                  <a:solidFill>
                    <a:prstClr val="black">
                      <a:lumMod val="65000"/>
                      <a:lumOff val="35000"/>
                    </a:prstClr>
                  </a:solidFill>
                  <a:latin typeface="微软雅黑" panose="020B0503020204020204" pitchFamily="34" charset="-122"/>
                  <a:ea typeface="微软雅黑" panose="020B0503020204020204" pitchFamily="34" charset="-122"/>
                </a:rPr>
                <a:t>Date</a:t>
              </a:r>
              <a:r>
                <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rPr>
                <a:t>对象在页面上输出“今天是</a:t>
              </a:r>
              <a:r>
                <a:rPr lang="en-US" altLang="zh-CN" sz="2000" dirty="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rPr>
                <a:t>年</a:t>
              </a:r>
              <a:r>
                <a:rPr lang="en-US" altLang="zh-CN" sz="2000" dirty="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rPr>
                <a:t>月</a:t>
              </a:r>
              <a:r>
                <a:rPr lang="en-US" altLang="zh-CN" sz="2000" dirty="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rPr>
                <a:t>日星期</a:t>
              </a:r>
              <a:r>
                <a:rPr lang="en-US" altLang="zh-CN" sz="2000" dirty="0">
                  <a:solidFill>
                    <a:prstClr val="black">
                      <a:lumMod val="65000"/>
                      <a:lumOff val="35000"/>
                    </a:prstClr>
                  </a:solidFill>
                  <a:latin typeface="微软雅黑" panose="020B0503020204020204" pitchFamily="34" charset="-122"/>
                  <a:ea typeface="微软雅黑" panose="020B0503020204020204" pitchFamily="34" charset="-122"/>
                </a:rPr>
                <a:t>×”</a:t>
              </a:r>
              <a:endPar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任务描述</a:t>
              </a:r>
            </a:p>
          </p:txBody>
        </p:sp>
      </p:grpSp>
      <p:grpSp>
        <p:nvGrpSpPr>
          <p:cNvPr id="11" name="组合 10"/>
          <p:cNvGrpSpPr/>
          <p:nvPr/>
        </p:nvGrpSpPr>
        <p:grpSpPr>
          <a:xfrm>
            <a:off x="6529848" y="2506012"/>
            <a:ext cx="4716987" cy="2833101"/>
            <a:chOff x="6851559" y="2869060"/>
            <a:chExt cx="4716987" cy="3230807"/>
          </a:xfrm>
        </p:grpSpPr>
        <p:grpSp>
          <p:nvGrpSpPr>
            <p:cNvPr id="12" name="组合 11"/>
            <p:cNvGrpSpPr/>
            <p:nvPr/>
          </p:nvGrpSpPr>
          <p:grpSpPr>
            <a:xfrm>
              <a:off x="6851559" y="2869060"/>
              <a:ext cx="4716987" cy="2720999"/>
              <a:chOff x="6851558" y="2370297"/>
              <a:chExt cx="4716987" cy="2720999"/>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851558" y="2385082"/>
                <a:ext cx="4716986" cy="46166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任务分析</a:t>
                </a:r>
              </a:p>
            </p:txBody>
          </p:sp>
          <p:sp>
            <p:nvSpPr>
              <p:cNvPr id="16" name="文本框 15"/>
              <p:cNvSpPr txBox="1"/>
              <p:nvPr/>
            </p:nvSpPr>
            <p:spPr>
              <a:xfrm>
                <a:off x="6851560" y="2880111"/>
                <a:ext cx="4716985" cy="2211185"/>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2000" dirty="0">
                    <a:solidFill>
                      <a:schemeClr val="tx1">
                        <a:lumMod val="65000"/>
                        <a:lumOff val="35000"/>
                      </a:schemeClr>
                    </a:solidFill>
                  </a:rPr>
                  <a:t>使用</a:t>
                </a:r>
                <a:r>
                  <a:rPr lang="en-US" altLang="zh-CN" sz="2000" dirty="0">
                    <a:solidFill>
                      <a:schemeClr val="tx1">
                        <a:lumMod val="65000"/>
                        <a:lumOff val="35000"/>
                      </a:schemeClr>
                    </a:solidFill>
                  </a:rPr>
                  <a:t>new Date()</a:t>
                </a:r>
                <a:r>
                  <a:rPr lang="zh-CN" altLang="en-US" sz="2000" dirty="0">
                    <a:solidFill>
                      <a:schemeClr val="tx1">
                        <a:lumMod val="65000"/>
                        <a:lumOff val="35000"/>
                      </a:schemeClr>
                    </a:solidFill>
                  </a:rPr>
                  <a:t>方法创建日期对象</a:t>
                </a:r>
              </a:p>
              <a:p>
                <a:pPr marL="285750" indent="-285750">
                  <a:lnSpc>
                    <a:spcPct val="150000"/>
                  </a:lnSpc>
                  <a:buFont typeface="Wingdings" panose="05000000000000000000" pitchFamily="2" charset="2"/>
                  <a:buChar char="n"/>
                </a:pPr>
                <a:r>
                  <a:rPr lang="zh-CN" altLang="en-US" sz="2000" dirty="0">
                    <a:solidFill>
                      <a:schemeClr val="tx1">
                        <a:lumMod val="65000"/>
                        <a:lumOff val="35000"/>
                      </a:schemeClr>
                    </a:solidFill>
                  </a:rPr>
                  <a:t>使用</a:t>
                </a:r>
                <a:r>
                  <a:rPr lang="en-US" altLang="zh-CN" sz="2000" dirty="0">
                    <a:solidFill>
                      <a:schemeClr val="tx1">
                        <a:lumMod val="65000"/>
                        <a:lumOff val="35000"/>
                      </a:schemeClr>
                    </a:solidFill>
                  </a:rPr>
                  <a:t>Date</a:t>
                </a:r>
                <a:r>
                  <a:rPr lang="zh-CN" altLang="en-US" sz="2000" dirty="0">
                    <a:solidFill>
                      <a:schemeClr val="tx1">
                        <a:lumMod val="65000"/>
                        <a:lumOff val="35000"/>
                      </a:schemeClr>
                    </a:solidFill>
                  </a:rPr>
                  <a:t>对象的方法得到相应的年月日星期</a:t>
                </a:r>
              </a:p>
              <a:p>
                <a:pPr marL="285750" indent="-285750">
                  <a:lnSpc>
                    <a:spcPct val="150000"/>
                  </a:lnSpc>
                  <a:buFont typeface="Wingdings" panose="05000000000000000000" pitchFamily="2" charset="2"/>
                  <a:buChar char="n"/>
                </a:pPr>
                <a:r>
                  <a:rPr lang="zh-CN" altLang="en-US" sz="2000" dirty="0">
                    <a:solidFill>
                      <a:schemeClr val="tx1">
                        <a:lumMod val="65000"/>
                        <a:lumOff val="35000"/>
                      </a:schemeClr>
                    </a:solidFill>
                  </a:rPr>
                  <a:t>利用</a:t>
                </a:r>
                <a:r>
                  <a:rPr lang="en-US" altLang="zh-CN" sz="2000" dirty="0" err="1">
                    <a:solidFill>
                      <a:schemeClr val="tx1">
                        <a:lumMod val="65000"/>
                        <a:lumOff val="35000"/>
                      </a:schemeClr>
                    </a:solidFill>
                  </a:rPr>
                  <a:t>document.write</a:t>
                </a:r>
                <a:r>
                  <a:rPr lang="en-US" altLang="zh-CN" sz="2000" dirty="0">
                    <a:solidFill>
                      <a:schemeClr val="tx1">
                        <a:lumMod val="65000"/>
                        <a:lumOff val="35000"/>
                      </a:schemeClr>
                    </a:solidFill>
                  </a:rPr>
                  <a:t>()</a:t>
                </a:r>
                <a:r>
                  <a:rPr lang="zh-CN" altLang="en-US" sz="2000" dirty="0">
                    <a:solidFill>
                      <a:schemeClr val="tx1">
                        <a:lumMod val="65000"/>
                        <a:lumOff val="35000"/>
                      </a:schemeClr>
                    </a:solidFill>
                  </a:rPr>
                  <a:t>实现输出结果</a:t>
                </a:r>
              </a:p>
            </p:txBody>
          </p:sp>
        </p:grpSp>
        <p:sp>
          <p:nvSpPr>
            <p:cNvPr id="13" name="矩形 12"/>
            <p:cNvSpPr/>
            <p:nvPr/>
          </p:nvSpPr>
          <p:spPr>
            <a:xfrm>
              <a:off x="6851559" y="3378873"/>
              <a:ext cx="4706850" cy="27209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084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3"/>
          <p:cNvSpPr txBox="1">
            <a:spLocks/>
          </p:cNvSpPr>
          <p:nvPr/>
        </p:nvSpPr>
        <p:spPr>
          <a:xfrm>
            <a:off x="516900" y="321890"/>
            <a:ext cx="6013360" cy="5128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a:t>
            </a:r>
            <a:r>
              <a:rPr lang="zh-CN" altLang="en-US" dirty="0"/>
              <a:t>任务实践</a:t>
            </a:r>
            <a:r>
              <a:rPr lang="en-US" altLang="zh-CN" dirty="0"/>
              <a:t>5-3】</a:t>
            </a:r>
            <a:endParaRPr lang="zh-CN" altLang="en-US" dirty="0"/>
          </a:p>
        </p:txBody>
      </p:sp>
      <p:pic>
        <p:nvPicPr>
          <p:cNvPr id="11" name="图片 10"/>
          <p:cNvPicPr>
            <a:picLocks noChangeAspect="1"/>
          </p:cNvPicPr>
          <p:nvPr/>
        </p:nvPicPr>
        <p:blipFill>
          <a:blip r:embed="rId2"/>
          <a:stretch>
            <a:fillRect/>
          </a:stretch>
        </p:blipFill>
        <p:spPr>
          <a:xfrm>
            <a:off x="1004275" y="2222126"/>
            <a:ext cx="8911658" cy="2392077"/>
          </a:xfrm>
          <a:prstGeom prst="rect">
            <a:avLst/>
          </a:prstGeom>
        </p:spPr>
      </p:pic>
      <p:sp>
        <p:nvSpPr>
          <p:cNvPr id="12" name="文本框 11"/>
          <p:cNvSpPr txBox="1"/>
          <p:nvPr/>
        </p:nvSpPr>
        <p:spPr>
          <a:xfrm>
            <a:off x="2942586" y="1646780"/>
            <a:ext cx="4716986" cy="461665"/>
          </a:xfrm>
          <a:prstGeom prst="rect">
            <a:avLst/>
          </a:prstGeom>
          <a:noFill/>
        </p:spPr>
        <p:txBody>
          <a:bodyPr wrap="square" rtlCol="0">
            <a:spAutoFit/>
          </a:bodyPr>
          <a:lstStyle/>
          <a:p>
            <a:pPr algn="ctr"/>
            <a:r>
              <a:rPr lang="zh-CN" altLang="en-US" sz="2400" b="1" dirty="0">
                <a:solidFill>
                  <a:srgbClr val="01367A"/>
                </a:solidFill>
                <a:latin typeface="微软雅黑" panose="020B0503020204020204" pitchFamily="34" charset="-122"/>
                <a:ea typeface="微软雅黑" panose="020B0503020204020204" pitchFamily="34" charset="-122"/>
              </a:rPr>
              <a:t>获取日期和星期</a:t>
            </a:r>
            <a:r>
              <a:rPr lang="zh-CN" altLang="en-US" sz="2400" dirty="0">
                <a:solidFill>
                  <a:schemeClr val="bg1"/>
                </a:solidFill>
                <a:latin typeface="微软雅黑" panose="020B0503020204020204" pitchFamily="34" charset="-122"/>
                <a:ea typeface="微软雅黑" panose="020B0503020204020204" pitchFamily="34" charset="-122"/>
              </a:rPr>
              <a:t>析</a:t>
            </a:r>
          </a:p>
        </p:txBody>
      </p:sp>
      <p:sp>
        <p:nvSpPr>
          <p:cNvPr id="2" name="矩形 1"/>
          <p:cNvSpPr/>
          <p:nvPr/>
        </p:nvSpPr>
        <p:spPr>
          <a:xfrm>
            <a:off x="1004275" y="2222126"/>
            <a:ext cx="4861953" cy="450736"/>
          </a:xfrm>
          <a:prstGeom prst="rect">
            <a:avLst/>
          </a:prstGeom>
          <a:solidFill>
            <a:srgbClr val="FFF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092603" y="2754924"/>
            <a:ext cx="6420717" cy="450736"/>
          </a:xfrm>
          <a:prstGeom prst="rect">
            <a:avLst/>
          </a:prstGeom>
          <a:solidFill>
            <a:srgbClr val="FFF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092603" y="3233827"/>
            <a:ext cx="6786477" cy="450736"/>
          </a:xfrm>
          <a:prstGeom prst="rect">
            <a:avLst/>
          </a:prstGeom>
          <a:solidFill>
            <a:srgbClr val="FFF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03103" y="3698647"/>
            <a:ext cx="5641537" cy="450736"/>
          </a:xfrm>
          <a:prstGeom prst="rect">
            <a:avLst/>
          </a:prstGeom>
          <a:solidFill>
            <a:srgbClr val="FFF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003103" y="4191634"/>
            <a:ext cx="5527157" cy="450736"/>
          </a:xfrm>
          <a:prstGeom prst="rect">
            <a:avLst/>
          </a:prstGeom>
          <a:solidFill>
            <a:srgbClr val="FFF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7258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grpId="0" nodeType="clickEffect">
                                  <p:stCondLst>
                                    <p:cond delay="0"/>
                                  </p:stCondLst>
                                  <p:childTnLst>
                                    <p:animEffect transition="out" filter="wipe(left)">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3"/>
          <p:cNvSpPr txBox="1">
            <a:spLocks/>
          </p:cNvSpPr>
          <p:nvPr/>
        </p:nvSpPr>
        <p:spPr>
          <a:xfrm>
            <a:off x="516900" y="321890"/>
            <a:ext cx="6013360" cy="5128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a:t>
            </a:r>
            <a:r>
              <a:rPr lang="zh-CN" altLang="en-US" dirty="0"/>
              <a:t>任务实践</a:t>
            </a:r>
            <a:r>
              <a:rPr lang="en-US" altLang="zh-CN" dirty="0"/>
              <a:t>5-3】</a:t>
            </a:r>
            <a:endParaRPr lang="zh-CN" altLang="en-US" dirty="0"/>
          </a:p>
        </p:txBody>
      </p:sp>
      <p:sp>
        <p:nvSpPr>
          <p:cNvPr id="12" name="文本框 11"/>
          <p:cNvSpPr txBox="1"/>
          <p:nvPr/>
        </p:nvSpPr>
        <p:spPr>
          <a:xfrm>
            <a:off x="5518605" y="3624886"/>
            <a:ext cx="2023309" cy="461665"/>
          </a:xfrm>
          <a:prstGeom prst="rect">
            <a:avLst/>
          </a:prstGeom>
          <a:noFill/>
        </p:spPr>
        <p:txBody>
          <a:bodyPr wrap="square" rtlCol="0">
            <a:spAutoFit/>
          </a:bodyPr>
          <a:lstStyle/>
          <a:p>
            <a:pPr algn="ctr"/>
            <a:r>
              <a:rPr lang="zh-CN" altLang="en-US" sz="2400" b="1" dirty="0">
                <a:solidFill>
                  <a:srgbClr val="01367A"/>
                </a:solidFill>
                <a:latin typeface="微软雅黑" panose="020B0503020204020204" pitchFamily="34" charset="-122"/>
                <a:ea typeface="微软雅黑" panose="020B0503020204020204" pitchFamily="34" charset="-122"/>
              </a:rPr>
              <a:t>获取星期几</a:t>
            </a:r>
            <a:r>
              <a:rPr lang="zh-CN" altLang="en-US" sz="2400" dirty="0">
                <a:solidFill>
                  <a:schemeClr val="bg1"/>
                </a:solidFill>
                <a:latin typeface="微软雅黑" panose="020B0503020204020204" pitchFamily="34" charset="-122"/>
                <a:ea typeface="微软雅黑" panose="020B0503020204020204" pitchFamily="34" charset="-122"/>
              </a:rPr>
              <a:t>析</a:t>
            </a:r>
          </a:p>
        </p:txBody>
      </p:sp>
      <p:pic>
        <p:nvPicPr>
          <p:cNvPr id="13" name="图片 12"/>
          <p:cNvPicPr>
            <a:picLocks noChangeAspect="1"/>
          </p:cNvPicPr>
          <p:nvPr/>
        </p:nvPicPr>
        <p:blipFill>
          <a:blip r:embed="rId2"/>
          <a:stretch>
            <a:fillRect/>
          </a:stretch>
        </p:blipFill>
        <p:spPr>
          <a:xfrm>
            <a:off x="7545967" y="1169168"/>
            <a:ext cx="2708572" cy="5373103"/>
          </a:xfrm>
          <a:prstGeom prst="rect">
            <a:avLst/>
          </a:prstGeom>
        </p:spPr>
      </p:pic>
      <p:sp>
        <p:nvSpPr>
          <p:cNvPr id="2" name="圆角矩形 1"/>
          <p:cNvSpPr/>
          <p:nvPr/>
        </p:nvSpPr>
        <p:spPr>
          <a:xfrm>
            <a:off x="2332145" y="2121772"/>
            <a:ext cx="598840" cy="3489960"/>
          </a:xfrm>
          <a:prstGeom prst="roundRect">
            <a:avLst/>
          </a:prstGeom>
          <a:solidFill>
            <a:srgbClr val="FFFA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1367A"/>
                </a:solidFill>
                <a:latin typeface="微软雅黑" panose="020B0503020204020204" pitchFamily="34" charset="-122"/>
                <a:ea typeface="微软雅黑" panose="020B0503020204020204" pitchFamily="34" charset="-122"/>
              </a:rPr>
              <a:t>1</a:t>
            </a:r>
          </a:p>
          <a:p>
            <a:pPr algn="ctr"/>
            <a:r>
              <a:rPr lang="en-US" altLang="zh-CN" sz="2400" dirty="0">
                <a:solidFill>
                  <a:srgbClr val="01367A"/>
                </a:solidFill>
                <a:latin typeface="微软雅黑" panose="020B0503020204020204" pitchFamily="34" charset="-122"/>
                <a:ea typeface="微软雅黑" panose="020B0503020204020204" pitchFamily="34" charset="-122"/>
              </a:rPr>
              <a:t>2</a:t>
            </a:r>
          </a:p>
          <a:p>
            <a:pPr algn="ctr"/>
            <a:r>
              <a:rPr lang="en-US" altLang="zh-CN" sz="2400" dirty="0">
                <a:solidFill>
                  <a:srgbClr val="01367A"/>
                </a:solidFill>
                <a:latin typeface="微软雅黑" panose="020B0503020204020204" pitchFamily="34" charset="-122"/>
                <a:ea typeface="微软雅黑" panose="020B0503020204020204" pitchFamily="34" charset="-122"/>
              </a:rPr>
              <a:t>3</a:t>
            </a:r>
          </a:p>
          <a:p>
            <a:pPr algn="ctr"/>
            <a:r>
              <a:rPr lang="en-US" altLang="zh-CN" sz="2400" dirty="0">
                <a:solidFill>
                  <a:srgbClr val="01367A"/>
                </a:solidFill>
                <a:latin typeface="微软雅黑" panose="020B0503020204020204" pitchFamily="34" charset="-122"/>
                <a:ea typeface="微软雅黑" panose="020B0503020204020204" pitchFamily="34" charset="-122"/>
              </a:rPr>
              <a:t>4</a:t>
            </a:r>
          </a:p>
          <a:p>
            <a:pPr algn="ctr"/>
            <a:r>
              <a:rPr lang="en-US" altLang="zh-CN" sz="2400" dirty="0">
                <a:solidFill>
                  <a:srgbClr val="01367A"/>
                </a:solidFill>
                <a:latin typeface="微软雅黑" panose="020B0503020204020204" pitchFamily="34" charset="-122"/>
                <a:ea typeface="微软雅黑" panose="020B0503020204020204" pitchFamily="34" charset="-122"/>
              </a:rPr>
              <a:t>5</a:t>
            </a:r>
          </a:p>
          <a:p>
            <a:pPr algn="ctr"/>
            <a:r>
              <a:rPr lang="en-US" altLang="zh-CN" sz="2400" dirty="0">
                <a:solidFill>
                  <a:srgbClr val="01367A"/>
                </a:solidFill>
                <a:latin typeface="微软雅黑" panose="020B0503020204020204" pitchFamily="34" charset="-122"/>
                <a:ea typeface="微软雅黑" panose="020B0503020204020204" pitchFamily="34" charset="-122"/>
              </a:rPr>
              <a:t>6</a:t>
            </a:r>
          </a:p>
          <a:p>
            <a:pPr algn="ctr"/>
            <a:r>
              <a:rPr lang="en-US" altLang="zh-CN" sz="2400" dirty="0">
                <a:solidFill>
                  <a:srgbClr val="01367A"/>
                </a:solidFill>
                <a:latin typeface="微软雅黑" panose="020B0503020204020204" pitchFamily="34" charset="-122"/>
                <a:ea typeface="微软雅黑" panose="020B0503020204020204" pitchFamily="34" charset="-122"/>
              </a:rPr>
              <a:t>0</a:t>
            </a:r>
          </a:p>
        </p:txBody>
      </p:sp>
      <p:sp>
        <p:nvSpPr>
          <p:cNvPr id="6" name="圆角矩形 5"/>
          <p:cNvSpPr/>
          <p:nvPr/>
        </p:nvSpPr>
        <p:spPr>
          <a:xfrm>
            <a:off x="3642785" y="2121772"/>
            <a:ext cx="1437040" cy="3489960"/>
          </a:xfrm>
          <a:prstGeom prst="roundRect">
            <a:avLst/>
          </a:prstGeom>
          <a:solidFill>
            <a:srgbClr val="FFFA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1367A"/>
                </a:solidFill>
              </a:rPr>
              <a:t>星期一</a:t>
            </a:r>
            <a:endParaRPr lang="en-US" altLang="zh-CN" sz="2400" dirty="0">
              <a:solidFill>
                <a:srgbClr val="01367A"/>
              </a:solidFill>
            </a:endParaRPr>
          </a:p>
          <a:p>
            <a:r>
              <a:rPr lang="zh-CN" altLang="en-US" sz="2400" dirty="0">
                <a:solidFill>
                  <a:srgbClr val="01367A"/>
                </a:solidFill>
              </a:rPr>
              <a:t>星期二星期三</a:t>
            </a:r>
            <a:endParaRPr lang="en-US" altLang="zh-CN" sz="2400" dirty="0">
              <a:solidFill>
                <a:srgbClr val="01367A"/>
              </a:solidFill>
            </a:endParaRPr>
          </a:p>
          <a:p>
            <a:r>
              <a:rPr lang="zh-CN" altLang="en-US" sz="2400" dirty="0">
                <a:solidFill>
                  <a:srgbClr val="01367A"/>
                </a:solidFill>
              </a:rPr>
              <a:t>星期四</a:t>
            </a:r>
            <a:endParaRPr lang="en-US" altLang="zh-CN" sz="2400" dirty="0">
              <a:solidFill>
                <a:srgbClr val="01367A"/>
              </a:solidFill>
            </a:endParaRPr>
          </a:p>
          <a:p>
            <a:r>
              <a:rPr lang="zh-CN" altLang="en-US" sz="2400" dirty="0">
                <a:solidFill>
                  <a:srgbClr val="01367A"/>
                </a:solidFill>
              </a:rPr>
              <a:t>星期五星期六</a:t>
            </a:r>
            <a:endParaRPr lang="en-US" altLang="zh-CN" sz="2400" dirty="0">
              <a:solidFill>
                <a:srgbClr val="01367A"/>
              </a:solidFill>
            </a:endParaRPr>
          </a:p>
          <a:p>
            <a:r>
              <a:rPr lang="zh-CN" altLang="en-US" sz="2400" dirty="0">
                <a:solidFill>
                  <a:srgbClr val="01367A"/>
                </a:solidFill>
              </a:rPr>
              <a:t>星期日</a:t>
            </a:r>
            <a:r>
              <a:rPr lang="en-US" altLang="zh-CN" dirty="0"/>
              <a:t>0</a:t>
            </a:r>
            <a:endParaRPr lang="zh-CN" altLang="en-US" dirty="0"/>
          </a:p>
        </p:txBody>
      </p:sp>
      <p:cxnSp>
        <p:nvCxnSpPr>
          <p:cNvPr id="16" name="直接箭头连接符 15"/>
          <p:cNvCxnSpPr/>
          <p:nvPr/>
        </p:nvCxnSpPr>
        <p:spPr>
          <a:xfrm>
            <a:off x="2930985" y="2758440"/>
            <a:ext cx="711800" cy="0"/>
          </a:xfrm>
          <a:prstGeom prst="straightConnector1">
            <a:avLst/>
          </a:prstGeom>
          <a:ln w="38100">
            <a:solidFill>
              <a:srgbClr val="01367A"/>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2930985" y="3124200"/>
            <a:ext cx="711800" cy="0"/>
          </a:xfrm>
          <a:prstGeom prst="straightConnector1">
            <a:avLst/>
          </a:prstGeom>
          <a:ln w="38100">
            <a:solidFill>
              <a:srgbClr val="01367A"/>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2930985" y="3489960"/>
            <a:ext cx="711800" cy="0"/>
          </a:xfrm>
          <a:prstGeom prst="straightConnector1">
            <a:avLst/>
          </a:prstGeom>
          <a:ln w="38100">
            <a:solidFill>
              <a:srgbClr val="01367A"/>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2930985" y="3855720"/>
            <a:ext cx="711800" cy="0"/>
          </a:xfrm>
          <a:prstGeom prst="straightConnector1">
            <a:avLst/>
          </a:prstGeom>
          <a:ln w="38100">
            <a:solidFill>
              <a:srgbClr val="01367A"/>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2930985" y="4221480"/>
            <a:ext cx="711800" cy="0"/>
          </a:xfrm>
          <a:prstGeom prst="straightConnector1">
            <a:avLst/>
          </a:prstGeom>
          <a:ln w="38100">
            <a:solidFill>
              <a:srgbClr val="01367A"/>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2930985" y="4587240"/>
            <a:ext cx="711800" cy="0"/>
          </a:xfrm>
          <a:prstGeom prst="straightConnector1">
            <a:avLst/>
          </a:prstGeom>
          <a:ln w="38100">
            <a:solidFill>
              <a:srgbClr val="01367A"/>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2930985" y="4953000"/>
            <a:ext cx="711800" cy="0"/>
          </a:xfrm>
          <a:prstGeom prst="straightConnector1">
            <a:avLst/>
          </a:prstGeom>
          <a:ln w="38100">
            <a:solidFill>
              <a:srgbClr val="01367A"/>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0" y="3624886"/>
            <a:ext cx="2346949" cy="830997"/>
          </a:xfrm>
          <a:prstGeom prst="rect">
            <a:avLst/>
          </a:prstGeom>
          <a:noFill/>
        </p:spPr>
        <p:txBody>
          <a:bodyPr wrap="square" rtlCol="0">
            <a:spAutoFit/>
          </a:bodyPr>
          <a:lstStyle/>
          <a:p>
            <a:pPr algn="ctr"/>
            <a:r>
              <a:rPr lang="en-US" altLang="zh-CN" sz="2400" b="1" dirty="0" err="1">
                <a:solidFill>
                  <a:srgbClr val="01367A"/>
                </a:solidFill>
                <a:latin typeface="微软雅黑" panose="020B0503020204020204" pitchFamily="34" charset="-122"/>
                <a:ea typeface="微软雅黑" panose="020B0503020204020204" pitchFamily="34" charset="-122"/>
              </a:rPr>
              <a:t>getDay</a:t>
            </a:r>
            <a:r>
              <a:rPr lang="en-US" altLang="zh-CN" sz="2400" b="1" dirty="0">
                <a:solidFill>
                  <a:srgbClr val="01367A"/>
                </a:solidFill>
                <a:latin typeface="微软雅黑" panose="020B0503020204020204" pitchFamily="34" charset="-122"/>
                <a:ea typeface="微软雅黑" panose="020B0503020204020204" pitchFamily="34" charset="-122"/>
              </a:rPr>
              <a:t>()</a:t>
            </a:r>
            <a:r>
              <a:rPr lang="zh-CN" altLang="en-US" sz="2400" b="1" dirty="0">
                <a:solidFill>
                  <a:srgbClr val="01367A"/>
                </a:solidFill>
                <a:latin typeface="微软雅黑" panose="020B0503020204020204" pitchFamily="34" charset="-122"/>
                <a:ea typeface="微软雅黑" panose="020B0503020204020204" pitchFamily="34" charset="-122"/>
              </a:rPr>
              <a:t>方法</a:t>
            </a:r>
            <a:r>
              <a:rPr lang="zh-CN" altLang="en-US" sz="2400" dirty="0">
                <a:solidFill>
                  <a:schemeClr val="bg1"/>
                </a:solidFill>
                <a:latin typeface="微软雅黑" panose="020B0503020204020204" pitchFamily="34" charset="-122"/>
                <a:ea typeface="微软雅黑" panose="020B0503020204020204" pitchFamily="34" charset="-122"/>
              </a:rPr>
              <a:t>析</a:t>
            </a:r>
          </a:p>
        </p:txBody>
      </p:sp>
    </p:spTree>
    <p:extLst>
      <p:ext uri="{BB962C8B-B14F-4D97-AF65-F5344CB8AC3E}">
        <p14:creationId xmlns:p14="http://schemas.microsoft.com/office/powerpoint/2010/main" val="408131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par>
                                <p:cTn id="18" presetID="22" presetClass="entr" presetSubtype="8" fill="hold" nodeType="with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par>
                                <p:cTn id="21" presetID="22" presetClass="entr" presetSubtype="8"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par>
                                <p:cTn id="24" presetID="22" presetClass="entr" presetSubtype="8"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left)">
                                      <p:cBhvr>
                                        <p:cTn id="26" dur="500"/>
                                        <p:tgtEl>
                                          <p:spTgt spid="34"/>
                                        </p:tgtEl>
                                      </p:cBhvr>
                                    </p:animEffect>
                                  </p:childTnLst>
                                </p:cTn>
                              </p:par>
                              <p:par>
                                <p:cTn id="27" presetID="22" presetClass="entr" presetSubtype="8" fill="hold"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left)">
                                      <p:cBhvr>
                                        <p:cTn id="29" dur="500"/>
                                        <p:tgtEl>
                                          <p:spTgt spid="35"/>
                                        </p:tgtEl>
                                      </p:cBhvr>
                                    </p:animEffect>
                                  </p:childTnLst>
                                </p:cTn>
                              </p:par>
                              <p:par>
                                <p:cTn id="30" presetID="22" presetClass="entr" presetSubtype="8"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wipe(left)">
                                      <p:cBhvr>
                                        <p:cTn id="32" dur="500"/>
                                        <p:tgtEl>
                                          <p:spTgt spid="36"/>
                                        </p:tgtEl>
                                      </p:cBhvr>
                                    </p:animEffect>
                                  </p:childTnLst>
                                </p:cTn>
                              </p:par>
                              <p:par>
                                <p:cTn id="33" presetID="22" presetClass="entr" presetSubtype="8" fill="hold"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left)">
                                      <p:cBhvr>
                                        <p:cTn id="35" dur="500"/>
                                        <p:tgtEl>
                                          <p:spTgt spid="3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par>
                                <p:cTn id="41" presetID="22" presetClass="entr" presetSubtype="8"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dirty="0"/>
              <a:t>【</a:t>
            </a:r>
            <a:r>
              <a:rPr lang="zh-CN" altLang="en-US" dirty="0"/>
              <a:t>任务实践</a:t>
            </a:r>
            <a:r>
              <a:rPr lang="en-US" altLang="zh-CN" dirty="0"/>
              <a:t>5-4】</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dirty="0"/>
              <a:t>计算已经度过的时光</a:t>
            </a:r>
            <a:r>
              <a:rPr lang="en-US" altLang="zh-CN" dirty="0"/>
              <a:t>——</a:t>
            </a:r>
            <a:r>
              <a:rPr lang="en-US" altLang="zh-CN" dirty="0" err="1"/>
              <a:t>getTime</a:t>
            </a:r>
            <a:r>
              <a:rPr lang="en-US" altLang="zh-CN" dirty="0"/>
              <a:t>()</a:t>
            </a:r>
            <a:r>
              <a:rPr lang="zh-CN" altLang="en-US" dirty="0"/>
              <a:t>方法 </a:t>
            </a:r>
          </a:p>
        </p:txBody>
      </p:sp>
      <p:grpSp>
        <p:nvGrpSpPr>
          <p:cNvPr id="17" name="组合 16"/>
          <p:cNvGrpSpPr/>
          <p:nvPr/>
        </p:nvGrpSpPr>
        <p:grpSpPr>
          <a:xfrm>
            <a:off x="2879698" y="2715131"/>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9" name="Text Box 44"/>
            <p:cNvSpPr txBox="1">
              <a:spLocks noChangeArrowheads="1"/>
            </p:cNvSpPr>
            <p:nvPr/>
          </p:nvSpPr>
          <p:spPr bwMode="auto">
            <a:xfrm>
              <a:off x="768527" y="4308027"/>
              <a:ext cx="4022435" cy="1814144"/>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lnSpc>
                  <a:spcPct val="130000"/>
                </a:lnSpc>
                <a:defRPr/>
              </a:pPr>
              <a:r>
                <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rPr>
                <a:t>使用</a:t>
              </a:r>
              <a:r>
                <a:rPr lang="en-US" altLang="zh-CN" sz="2000" dirty="0">
                  <a:solidFill>
                    <a:prstClr val="black">
                      <a:lumMod val="65000"/>
                      <a:lumOff val="35000"/>
                    </a:prstClr>
                  </a:solidFill>
                  <a:latin typeface="微软雅黑" panose="020B0503020204020204" pitchFamily="34" charset="-122"/>
                  <a:ea typeface="微软雅黑" panose="020B0503020204020204" pitchFamily="34" charset="-122"/>
                </a:rPr>
                <a:t>Date</a:t>
              </a:r>
              <a:r>
                <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rPr>
                <a:t>对象输入出生日期后，在页面上显示“您经过了</a:t>
              </a:r>
              <a:r>
                <a:rPr lang="en-US" altLang="zh-CN" sz="2000" dirty="0">
                  <a:solidFill>
                    <a:prstClr val="black">
                      <a:lumMod val="65000"/>
                      <a:lumOff val="35000"/>
                    </a:prstClr>
                  </a:solidFill>
                  <a:latin typeface="微软雅黑" panose="020B0503020204020204" pitchFamily="34" charset="-122"/>
                  <a:ea typeface="微软雅黑" panose="020B0503020204020204" pitchFamily="34" charset="-122"/>
                </a:rPr>
                <a:t>××××</a:t>
              </a:r>
              <a:r>
                <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rPr>
                <a:t>天的时光</a:t>
              </a:r>
              <a:r>
                <a:rPr lang="en-US" altLang="zh-CN" sz="2000" dirty="0">
                  <a:solidFill>
                    <a:prstClr val="black">
                      <a:lumMod val="65000"/>
                      <a:lumOff val="35000"/>
                    </a:prstClr>
                  </a:solidFill>
                  <a:latin typeface="微软雅黑" panose="020B0503020204020204" pitchFamily="34" charset="-122"/>
                  <a:ea typeface="微软雅黑" panose="020B0503020204020204" pitchFamily="34" charset="-122"/>
                </a:rPr>
                <a:t>……”</a:t>
              </a:r>
              <a:endPar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任务描述</a:t>
              </a:r>
            </a:p>
          </p:txBody>
        </p:sp>
      </p:grpSp>
    </p:spTree>
    <p:extLst>
      <p:ext uri="{BB962C8B-B14F-4D97-AF65-F5344CB8AC3E}">
        <p14:creationId xmlns:p14="http://schemas.microsoft.com/office/powerpoint/2010/main" val="401704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80519"/>
            <a:ext cx="9559636" cy="1325563"/>
          </a:xfrm>
        </p:spPr>
        <p:txBody>
          <a:bodyPr>
            <a:normAutofit/>
          </a:bodyPr>
          <a:lstStyle/>
          <a:p>
            <a:pPr algn="ctr"/>
            <a:r>
              <a:rPr lang="en-US" altLang="zh-CN" sz="5400" dirty="0"/>
              <a:t>5.1  </a:t>
            </a:r>
            <a:r>
              <a:rPr lang="zh-CN" altLang="en-US" sz="5400" dirty="0"/>
              <a:t>认识对象 </a:t>
            </a:r>
          </a:p>
        </p:txBody>
      </p:sp>
    </p:spTree>
    <p:extLst>
      <p:ext uri="{BB962C8B-B14F-4D97-AF65-F5344CB8AC3E}">
        <p14:creationId xmlns:p14="http://schemas.microsoft.com/office/powerpoint/2010/main" val="403383089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3"/>
          <p:cNvSpPr txBox="1">
            <a:spLocks/>
          </p:cNvSpPr>
          <p:nvPr/>
        </p:nvSpPr>
        <p:spPr>
          <a:xfrm>
            <a:off x="516900" y="321890"/>
            <a:ext cx="6013360" cy="5128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a:t>
            </a:r>
            <a:r>
              <a:rPr lang="zh-CN" altLang="en-US" dirty="0"/>
              <a:t>任务实践</a:t>
            </a:r>
            <a:r>
              <a:rPr lang="en-US" altLang="zh-CN" dirty="0"/>
              <a:t>5-4】</a:t>
            </a:r>
            <a:endParaRPr lang="zh-CN" altLang="en-US" dirty="0"/>
          </a:p>
        </p:txBody>
      </p:sp>
      <p:grpSp>
        <p:nvGrpSpPr>
          <p:cNvPr id="13" name="组合 12"/>
          <p:cNvGrpSpPr/>
          <p:nvPr/>
        </p:nvGrpSpPr>
        <p:grpSpPr>
          <a:xfrm>
            <a:off x="516900" y="1181322"/>
            <a:ext cx="4716987" cy="3378170"/>
            <a:chOff x="6851559" y="2869060"/>
            <a:chExt cx="4716987" cy="4300417"/>
          </a:xfrm>
        </p:grpSpPr>
        <p:grpSp>
          <p:nvGrpSpPr>
            <p:cNvPr id="14" name="组合 13"/>
            <p:cNvGrpSpPr/>
            <p:nvPr/>
          </p:nvGrpSpPr>
          <p:grpSpPr>
            <a:xfrm>
              <a:off x="6851559" y="2869060"/>
              <a:ext cx="4716987" cy="3874852"/>
              <a:chOff x="6851558" y="2370297"/>
              <a:chExt cx="4716987" cy="3874852"/>
            </a:xfrm>
          </p:grpSpPr>
          <p:sp>
            <p:nvSpPr>
              <p:cNvPr id="16" name="矩形 15"/>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6851558" y="2385082"/>
                <a:ext cx="4716986" cy="46166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任务分析</a:t>
                </a:r>
              </a:p>
            </p:txBody>
          </p:sp>
          <p:sp>
            <p:nvSpPr>
              <p:cNvPr id="18" name="文本框 17"/>
              <p:cNvSpPr txBox="1"/>
              <p:nvPr/>
            </p:nvSpPr>
            <p:spPr>
              <a:xfrm>
                <a:off x="6851560" y="2880111"/>
                <a:ext cx="4716985" cy="3365038"/>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使用对话框按照格式要求，输入出生日期，使用</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Date</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对象格式化日期</a:t>
                </a:r>
              </a:p>
              <a:p>
                <a:pPr marL="285750" indent="-285750">
                  <a:lnSpc>
                    <a:spcPct val="150000"/>
                  </a:lnSpc>
                  <a:buFont typeface="Wingdings" panose="05000000000000000000" pitchFamily="2" charset="2"/>
                  <a:buChar char="n"/>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创建当前的日期对象</a:t>
                </a:r>
              </a:p>
              <a:p>
                <a:pPr marL="285750" indent="-285750">
                  <a:lnSpc>
                    <a:spcPct val="150000"/>
                  </a:lnSpc>
                  <a:buFont typeface="Wingdings" panose="05000000000000000000" pitchFamily="2" charset="2"/>
                  <a:buChar char="n"/>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使用日期对象的</a:t>
                </a:r>
                <a:r>
                  <a:rPr lang="en-US" altLang="zh-CN" dirty="0" err="1">
                    <a:solidFill>
                      <a:schemeClr val="tx1">
                        <a:lumMod val="65000"/>
                        <a:lumOff val="35000"/>
                      </a:schemeClr>
                    </a:solidFill>
                    <a:latin typeface="微软雅黑" panose="020B0503020204020204" pitchFamily="34" charset="-122"/>
                    <a:ea typeface="微软雅黑" panose="020B0503020204020204" pitchFamily="34" charset="-122"/>
                  </a:rPr>
                  <a:t>getTime</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方法来获取时间戳</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n"/>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将这两个数相减，就得到一共经历了多少毫秒数</a:t>
                </a:r>
              </a:p>
            </p:txBody>
          </p:sp>
        </p:grpSp>
        <p:sp>
          <p:nvSpPr>
            <p:cNvPr id="15" name="矩形 14"/>
            <p:cNvSpPr/>
            <p:nvPr/>
          </p:nvSpPr>
          <p:spPr>
            <a:xfrm>
              <a:off x="6851559" y="3378873"/>
              <a:ext cx="4706850" cy="3790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9" name="直接连接符 6"/>
          <p:cNvCxnSpPr>
            <a:cxnSpLocks noChangeShapeType="1"/>
          </p:cNvCxnSpPr>
          <p:nvPr/>
        </p:nvCxnSpPr>
        <p:spPr bwMode="auto">
          <a:xfrm>
            <a:off x="6589942" y="3488526"/>
            <a:ext cx="4824251" cy="0"/>
          </a:xfrm>
          <a:prstGeom prst="line">
            <a:avLst/>
          </a:prstGeom>
          <a:noFill/>
          <a:ln w="571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9"/>
          <p:cNvCxnSpPr>
            <a:cxnSpLocks noChangeShapeType="1"/>
          </p:cNvCxnSpPr>
          <p:nvPr/>
        </p:nvCxnSpPr>
        <p:spPr bwMode="auto">
          <a:xfrm>
            <a:off x="6589942" y="3488526"/>
            <a:ext cx="0" cy="287338"/>
          </a:xfrm>
          <a:prstGeom prst="line">
            <a:avLst/>
          </a:prstGeom>
          <a:noFill/>
          <a:ln w="571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矩形 10"/>
          <p:cNvSpPr>
            <a:spLocks noChangeArrowheads="1"/>
          </p:cNvSpPr>
          <p:nvPr/>
        </p:nvSpPr>
        <p:spPr bwMode="auto">
          <a:xfrm>
            <a:off x="5943831" y="3780626"/>
            <a:ext cx="1529726" cy="5032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ctr"/>
            <a:r>
              <a:rPr lang="en-US" altLang="zh-CN" sz="1400" b="1" dirty="0">
                <a:solidFill>
                  <a:srgbClr val="FF0000"/>
                </a:solidFill>
              </a:rPr>
              <a:t>1970</a:t>
            </a:r>
            <a:r>
              <a:rPr lang="zh-CN" altLang="en-US" sz="1400" b="1" dirty="0">
                <a:solidFill>
                  <a:srgbClr val="FF0000"/>
                </a:solidFill>
              </a:rPr>
              <a:t>年</a:t>
            </a:r>
            <a:r>
              <a:rPr lang="en-US" altLang="zh-CN" sz="1400" b="1" dirty="0">
                <a:solidFill>
                  <a:srgbClr val="FF0000"/>
                </a:solidFill>
              </a:rPr>
              <a:t>1</a:t>
            </a:r>
            <a:r>
              <a:rPr lang="zh-CN" altLang="en-US" sz="1400" b="1" dirty="0">
                <a:solidFill>
                  <a:srgbClr val="FF0000"/>
                </a:solidFill>
              </a:rPr>
              <a:t>月</a:t>
            </a:r>
            <a:r>
              <a:rPr lang="en-US" altLang="zh-CN" sz="1400" b="1" dirty="0">
                <a:solidFill>
                  <a:srgbClr val="FF0000"/>
                </a:solidFill>
              </a:rPr>
              <a:t>1</a:t>
            </a:r>
            <a:r>
              <a:rPr lang="zh-CN" altLang="en-US" sz="1400" b="1" dirty="0">
                <a:solidFill>
                  <a:srgbClr val="FF0000"/>
                </a:solidFill>
              </a:rPr>
              <a:t>日</a:t>
            </a:r>
          </a:p>
        </p:txBody>
      </p:sp>
      <p:cxnSp>
        <p:nvCxnSpPr>
          <p:cNvPr id="22" name="直接连接符 11"/>
          <p:cNvCxnSpPr>
            <a:cxnSpLocks noChangeShapeType="1"/>
          </p:cNvCxnSpPr>
          <p:nvPr/>
        </p:nvCxnSpPr>
        <p:spPr bwMode="auto">
          <a:xfrm>
            <a:off x="11413074" y="3499638"/>
            <a:ext cx="0" cy="287338"/>
          </a:xfrm>
          <a:prstGeom prst="line">
            <a:avLst/>
          </a:prstGeom>
          <a:noFill/>
          <a:ln w="571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矩形 12"/>
          <p:cNvSpPr>
            <a:spLocks noChangeArrowheads="1"/>
          </p:cNvSpPr>
          <p:nvPr/>
        </p:nvSpPr>
        <p:spPr bwMode="auto">
          <a:xfrm>
            <a:off x="11124850" y="3756020"/>
            <a:ext cx="576448" cy="5032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ctr"/>
            <a:r>
              <a:rPr lang="zh-CN" altLang="en-US" sz="1400" b="1">
                <a:solidFill>
                  <a:srgbClr val="FF0000"/>
                </a:solidFill>
              </a:rPr>
              <a:t>现在</a:t>
            </a:r>
          </a:p>
        </p:txBody>
      </p:sp>
      <p:cxnSp>
        <p:nvCxnSpPr>
          <p:cNvPr id="24" name="直接连接符 13"/>
          <p:cNvCxnSpPr>
            <a:cxnSpLocks noChangeShapeType="1"/>
          </p:cNvCxnSpPr>
          <p:nvPr/>
        </p:nvCxnSpPr>
        <p:spPr bwMode="auto">
          <a:xfrm>
            <a:off x="10011005" y="3493289"/>
            <a:ext cx="0" cy="287337"/>
          </a:xfrm>
          <a:prstGeom prst="line">
            <a:avLst/>
          </a:prstGeom>
          <a:noFill/>
          <a:ln w="5715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矩形 14"/>
          <p:cNvSpPr>
            <a:spLocks noChangeArrowheads="1"/>
          </p:cNvSpPr>
          <p:nvPr/>
        </p:nvSpPr>
        <p:spPr bwMode="auto">
          <a:xfrm>
            <a:off x="9596667" y="3775864"/>
            <a:ext cx="786879" cy="5048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ctr"/>
            <a:r>
              <a:rPr lang="zh-CN" altLang="en-US" sz="1400" b="1">
                <a:solidFill>
                  <a:srgbClr val="FF0000"/>
                </a:solidFill>
              </a:rPr>
              <a:t>出生时</a:t>
            </a:r>
          </a:p>
        </p:txBody>
      </p:sp>
      <p:sp>
        <p:nvSpPr>
          <p:cNvPr id="26" name="右大括号 15"/>
          <p:cNvSpPr>
            <a:spLocks/>
          </p:cNvSpPr>
          <p:nvPr/>
        </p:nvSpPr>
        <p:spPr bwMode="auto">
          <a:xfrm rot="5400000">
            <a:off x="10480592" y="3755606"/>
            <a:ext cx="538281" cy="1477456"/>
          </a:xfrm>
          <a:prstGeom prst="rightBrace">
            <a:avLst>
              <a:gd name="adj1" fmla="val 4862"/>
              <a:gd name="adj2" fmla="val 47387"/>
            </a:avLst>
          </a:prstGeom>
          <a:noFill/>
          <a:ln w="9525" algn="ctr">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ctr"/>
            <a:endParaRPr lang="zh-CN" altLang="en-US" sz="1400">
              <a:solidFill>
                <a:schemeClr val="bg1"/>
              </a:solidFill>
            </a:endParaRPr>
          </a:p>
        </p:txBody>
      </p:sp>
      <p:sp>
        <p:nvSpPr>
          <p:cNvPr id="27" name="右大括号 16"/>
          <p:cNvSpPr>
            <a:spLocks/>
          </p:cNvSpPr>
          <p:nvPr/>
        </p:nvSpPr>
        <p:spPr bwMode="auto">
          <a:xfrm rot="16200000">
            <a:off x="8124262" y="1454144"/>
            <a:ext cx="352425" cy="3421064"/>
          </a:xfrm>
          <a:prstGeom prst="rightBrace">
            <a:avLst>
              <a:gd name="adj1" fmla="val 8314"/>
              <a:gd name="adj2" fmla="val 50000"/>
            </a:avLst>
          </a:prstGeom>
          <a:noFill/>
          <a:ln w="9525" algn="ctr">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ctr"/>
            <a:endParaRPr lang="zh-CN" altLang="en-US" sz="1400">
              <a:solidFill>
                <a:schemeClr val="bg1"/>
              </a:solidFill>
            </a:endParaRPr>
          </a:p>
        </p:txBody>
      </p:sp>
      <p:sp>
        <p:nvSpPr>
          <p:cNvPr id="28" name="右大括号 17"/>
          <p:cNvSpPr>
            <a:spLocks/>
          </p:cNvSpPr>
          <p:nvPr/>
        </p:nvSpPr>
        <p:spPr bwMode="auto">
          <a:xfrm rot="16200000">
            <a:off x="8826089" y="382429"/>
            <a:ext cx="350838" cy="4823132"/>
          </a:xfrm>
          <a:prstGeom prst="rightBrace">
            <a:avLst>
              <a:gd name="adj1" fmla="val 8305"/>
              <a:gd name="adj2" fmla="val 50000"/>
            </a:avLst>
          </a:prstGeom>
          <a:noFill/>
          <a:ln w="9525" algn="ctr">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ctr"/>
            <a:endParaRPr lang="zh-CN" altLang="en-US" sz="1400">
              <a:solidFill>
                <a:schemeClr val="bg1"/>
              </a:solidFill>
            </a:endParaRPr>
          </a:p>
        </p:txBody>
      </p:sp>
    </p:spTree>
    <p:extLst>
      <p:ext uri="{BB962C8B-B14F-4D97-AF65-F5344CB8AC3E}">
        <p14:creationId xmlns:p14="http://schemas.microsoft.com/office/powerpoint/2010/main" val="369605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3"/>
          <p:cNvSpPr txBox="1">
            <a:spLocks/>
          </p:cNvSpPr>
          <p:nvPr/>
        </p:nvSpPr>
        <p:spPr>
          <a:xfrm>
            <a:off x="516900" y="321890"/>
            <a:ext cx="6013360" cy="5128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a:lstStyle>
          <a:p>
            <a:r>
              <a:rPr lang="en-US" altLang="zh-CN" dirty="0"/>
              <a:t>【</a:t>
            </a:r>
            <a:r>
              <a:rPr lang="zh-CN" altLang="en-US" dirty="0"/>
              <a:t>任务实践</a:t>
            </a:r>
            <a:r>
              <a:rPr lang="en-US" altLang="zh-CN" dirty="0"/>
              <a:t>5-4】</a:t>
            </a:r>
            <a:endParaRPr lang="zh-CN" altLang="en-US" dirty="0"/>
          </a:p>
        </p:txBody>
      </p:sp>
      <p:pic>
        <p:nvPicPr>
          <p:cNvPr id="4" name="图片 3"/>
          <p:cNvPicPr>
            <a:picLocks noChangeAspect="1"/>
          </p:cNvPicPr>
          <p:nvPr/>
        </p:nvPicPr>
        <p:blipFill>
          <a:blip r:embed="rId2"/>
          <a:stretch>
            <a:fillRect/>
          </a:stretch>
        </p:blipFill>
        <p:spPr>
          <a:xfrm>
            <a:off x="1277751" y="1905801"/>
            <a:ext cx="9873345" cy="3096218"/>
          </a:xfrm>
          <a:prstGeom prst="rect">
            <a:avLst/>
          </a:prstGeom>
          <a:ln>
            <a:solidFill>
              <a:srgbClr val="00B0F0"/>
            </a:solidFill>
          </a:ln>
        </p:spPr>
      </p:pic>
      <p:sp>
        <p:nvSpPr>
          <p:cNvPr id="8" name="矩形 7"/>
          <p:cNvSpPr/>
          <p:nvPr/>
        </p:nvSpPr>
        <p:spPr>
          <a:xfrm>
            <a:off x="1277749" y="3773281"/>
            <a:ext cx="9873346" cy="1228738"/>
          </a:xfrm>
          <a:prstGeom prst="rect">
            <a:avLst/>
          </a:prstGeom>
          <a:solidFill>
            <a:srgbClr val="FFF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rgbClr val="01367A"/>
                </a:solidFill>
                <a:latin typeface="微软雅黑" panose="020B0503020204020204" pitchFamily="34" charset="-122"/>
                <a:ea typeface="微软雅黑" panose="020B0503020204020204" pitchFamily="34" charset="-122"/>
              </a:rPr>
              <a:t>换算成天</a:t>
            </a:r>
          </a:p>
        </p:txBody>
      </p:sp>
      <p:sp>
        <p:nvSpPr>
          <p:cNvPr id="6" name="矩形 5"/>
          <p:cNvSpPr/>
          <p:nvPr/>
        </p:nvSpPr>
        <p:spPr>
          <a:xfrm>
            <a:off x="1277750" y="1905801"/>
            <a:ext cx="9873345" cy="1990950"/>
          </a:xfrm>
          <a:prstGeom prst="rect">
            <a:avLst/>
          </a:prstGeom>
          <a:solidFill>
            <a:srgbClr val="FFF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rgbClr val="01367A"/>
                </a:solidFill>
                <a:latin typeface="微软雅黑" panose="020B0503020204020204" pitchFamily="34" charset="-122"/>
                <a:ea typeface="微软雅黑" panose="020B0503020204020204" pitchFamily="34" charset="-122"/>
              </a:rPr>
              <a:t>计算时间差</a:t>
            </a:r>
          </a:p>
        </p:txBody>
      </p:sp>
    </p:spTree>
    <p:extLst>
      <p:ext uri="{BB962C8B-B14F-4D97-AF65-F5344CB8AC3E}">
        <p14:creationId xmlns:p14="http://schemas.microsoft.com/office/powerpoint/2010/main" val="263351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153974"/>
            <a:ext cx="11209232" cy="4703087"/>
          </a:xfrm>
        </p:spPr>
        <p:txBody>
          <a:bodyPr>
            <a:normAutofit/>
          </a:bodyPr>
          <a:lstStyle/>
          <a:p>
            <a:pPr algn="just">
              <a:lnSpc>
                <a:spcPct val="150000"/>
              </a:lnSpc>
            </a:pPr>
            <a:r>
              <a:rPr lang="zh-CN" altLang="en-US" dirty="0"/>
              <a:t>       在使用</a:t>
            </a:r>
            <a:r>
              <a:rPr lang="en-US" altLang="zh-CN" dirty="0"/>
              <a:t>String</a:t>
            </a:r>
            <a:r>
              <a:rPr lang="zh-CN" altLang="en-US" dirty="0"/>
              <a:t>对象时，可以用</a:t>
            </a:r>
            <a:r>
              <a:rPr lang="en-US" altLang="zh-CN" dirty="0"/>
              <a:t>2</a:t>
            </a:r>
            <a:r>
              <a:rPr lang="zh-CN" altLang="en-US" dirty="0"/>
              <a:t>种方法来创建</a:t>
            </a:r>
            <a:endParaRPr lang="en-US" altLang="zh-CN" dirty="0"/>
          </a:p>
          <a:p>
            <a:pPr marL="457200" indent="-457200" algn="just">
              <a:lnSpc>
                <a:spcPct val="150000"/>
              </a:lnSpc>
              <a:buFont typeface="Wingdings" panose="05000000000000000000" pitchFamily="2" charset="2"/>
              <a:buChar char="n"/>
            </a:pPr>
            <a:r>
              <a:rPr lang="en-US" altLang="zh-CN" dirty="0"/>
              <a:t> </a:t>
            </a:r>
            <a:r>
              <a:rPr lang="zh-CN" altLang="en-US" dirty="0"/>
              <a:t>使用</a:t>
            </a:r>
            <a:r>
              <a:rPr lang="en-US" altLang="zh-CN" dirty="0"/>
              <a:t>new</a:t>
            </a:r>
            <a:r>
              <a:rPr lang="zh-CN" altLang="en-US" dirty="0"/>
              <a:t>关键字来创建</a:t>
            </a:r>
            <a:r>
              <a:rPr lang="en-US" altLang="zh-CN" dirty="0"/>
              <a:t>String</a:t>
            </a:r>
            <a:r>
              <a:rPr lang="zh-CN" altLang="en-US" dirty="0"/>
              <a:t>对象</a:t>
            </a:r>
            <a:endParaRPr lang="en-US" altLang="zh-CN" dirty="0"/>
          </a:p>
          <a:p>
            <a:pPr algn="just">
              <a:lnSpc>
                <a:spcPct val="150000"/>
              </a:lnSpc>
            </a:pPr>
            <a:r>
              <a:rPr lang="zh-CN" altLang="en-US" dirty="0"/>
              <a:t>     </a:t>
            </a:r>
            <a:endParaRPr lang="en-US" altLang="zh-CN" dirty="0"/>
          </a:p>
          <a:p>
            <a:pPr algn="just">
              <a:lnSpc>
                <a:spcPct val="150000"/>
              </a:lnSpc>
            </a:pPr>
            <a:r>
              <a:rPr lang="zh-CN" altLang="en-US" dirty="0"/>
              <a:t>      在创建</a:t>
            </a:r>
            <a:r>
              <a:rPr lang="en-US" altLang="zh-CN" dirty="0"/>
              <a:t>String</a:t>
            </a:r>
            <a:r>
              <a:rPr lang="zh-CN" altLang="en-US" dirty="0"/>
              <a:t>对象时，</a:t>
            </a:r>
            <a:r>
              <a:rPr lang="en-US" altLang="zh-CN" dirty="0"/>
              <a:t>String()</a:t>
            </a:r>
            <a:r>
              <a:rPr lang="zh-CN" altLang="en-US" dirty="0"/>
              <a:t>可以有参数，也可以没有参数。如果有参数，则会把参数作为该对象的初始值</a:t>
            </a:r>
          </a:p>
        </p:txBody>
      </p:sp>
      <p:sp>
        <p:nvSpPr>
          <p:cNvPr id="3" name="标题 2"/>
          <p:cNvSpPr>
            <a:spLocks noGrp="1"/>
          </p:cNvSpPr>
          <p:nvPr>
            <p:ph type="title"/>
          </p:nvPr>
        </p:nvSpPr>
        <p:spPr>
          <a:xfrm>
            <a:off x="747240" y="249383"/>
            <a:ext cx="8345959" cy="590556"/>
          </a:xfrm>
        </p:spPr>
        <p:txBody>
          <a:bodyPr/>
          <a:lstStyle/>
          <a:p>
            <a:r>
              <a:rPr lang="en-US" altLang="zh-CN"/>
              <a:t>5.2.3 String</a:t>
            </a:r>
            <a:r>
              <a:rPr lang="zh-CN" altLang="en-US"/>
              <a:t>对象类</a:t>
            </a:r>
            <a:r>
              <a:rPr lang="en-US" altLang="zh-CN"/>
              <a:t>——</a:t>
            </a:r>
            <a:r>
              <a:rPr lang="zh-CN" altLang="en-US"/>
              <a:t>创建</a:t>
            </a:r>
            <a:r>
              <a:rPr lang="en-US" altLang="zh-CN" dirty="0"/>
              <a:t>String</a:t>
            </a:r>
            <a:r>
              <a:rPr lang="zh-CN" altLang="en-US" dirty="0"/>
              <a:t>对象</a:t>
            </a:r>
          </a:p>
        </p:txBody>
      </p:sp>
      <p:grpSp>
        <p:nvGrpSpPr>
          <p:cNvPr id="4" name="组合 3"/>
          <p:cNvGrpSpPr/>
          <p:nvPr/>
        </p:nvGrpSpPr>
        <p:grpSpPr>
          <a:xfrm>
            <a:off x="1559159" y="2661455"/>
            <a:ext cx="7024264" cy="597137"/>
            <a:chOff x="-3679521" y="3101048"/>
            <a:chExt cx="7024264" cy="597137"/>
          </a:xfrm>
        </p:grpSpPr>
        <p:sp>
          <p:nvSpPr>
            <p:cNvPr id="5" name="矩形 4"/>
            <p:cNvSpPr/>
            <p:nvPr/>
          </p:nvSpPr>
          <p:spPr>
            <a:xfrm>
              <a:off x="-3679521" y="3180689"/>
              <a:ext cx="7024264" cy="458908"/>
            </a:xfrm>
            <a:prstGeom prst="rect">
              <a:avLst/>
            </a:prstGeom>
            <a:solidFill>
              <a:schemeClr val="bg1">
                <a:lumMod val="95000"/>
              </a:schemeClr>
            </a:solidFill>
          </p:spPr>
          <p:txBody>
            <a:bodyPr wrap="square">
              <a:spAutoFit/>
            </a:bodyPr>
            <a:lstStyle/>
            <a:p>
              <a:pPr indent="226695">
                <a:lnSpc>
                  <a:spcPct val="150000"/>
                </a:lnSpc>
                <a:spcBef>
                  <a:spcPts val="240"/>
                </a:spcBef>
                <a:spcAft>
                  <a:spcPts val="240"/>
                </a:spcAft>
              </a:pPr>
              <a:r>
                <a:rPr lang="en-US" altLang="zh-CN" dirty="0" err="1">
                  <a:solidFill>
                    <a:srgbClr val="000000"/>
                  </a:solidFill>
                  <a:latin typeface="微软雅黑" panose="020B0503020204020204" pitchFamily="34" charset="-122"/>
                  <a:ea typeface="微软雅黑" panose="020B0503020204020204" pitchFamily="34" charset="-122"/>
                  <a:cs typeface="Arial" panose="020B0604020202020204" pitchFamily="34" charset="0"/>
                </a:rPr>
                <a:t>var</a:t>
              </a:r>
              <a:r>
                <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dirty="0" err="1">
                  <a:solidFill>
                    <a:srgbClr val="000000"/>
                  </a:solidFill>
                  <a:latin typeface="微软雅黑" panose="020B0503020204020204" pitchFamily="34" charset="-122"/>
                  <a:ea typeface="微软雅黑" panose="020B0503020204020204" pitchFamily="34" charset="-122"/>
                  <a:cs typeface="Arial" panose="020B0604020202020204" pitchFamily="34" charset="0"/>
                </a:rPr>
                <a:t>myStr</a:t>
              </a:r>
              <a:r>
                <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=new String("</a:t>
              </a:r>
              <a:r>
                <a:rPr lang="zh-CN" altLang="en-US"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字符串对象测试</a:t>
              </a:r>
              <a:r>
                <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6" name="L 形 5"/>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 形 6"/>
            <p:cNvSpPr/>
            <p:nvPr/>
          </p:nvSpPr>
          <p:spPr>
            <a:xfrm rot="16200000">
              <a:off x="2945175" y="3298617"/>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4584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153974"/>
            <a:ext cx="11209232" cy="4703087"/>
          </a:xfrm>
        </p:spPr>
        <p:txBody>
          <a:bodyPr>
            <a:normAutofit/>
          </a:bodyPr>
          <a:lstStyle/>
          <a:p>
            <a:pPr algn="just">
              <a:lnSpc>
                <a:spcPct val="150000"/>
              </a:lnSpc>
            </a:pPr>
            <a:r>
              <a:rPr lang="zh-CN" altLang="en-US" dirty="0"/>
              <a:t>       在使用</a:t>
            </a:r>
            <a:r>
              <a:rPr lang="en-US" altLang="zh-CN" dirty="0"/>
              <a:t>String</a:t>
            </a:r>
            <a:r>
              <a:rPr lang="zh-CN" altLang="en-US" dirty="0"/>
              <a:t>对象时，可以用</a:t>
            </a:r>
            <a:r>
              <a:rPr lang="en-US" altLang="zh-CN" dirty="0"/>
              <a:t>2</a:t>
            </a:r>
            <a:r>
              <a:rPr lang="zh-CN" altLang="en-US" dirty="0"/>
              <a:t>种方法来创建</a:t>
            </a:r>
            <a:endParaRPr lang="en-US" altLang="zh-CN" dirty="0"/>
          </a:p>
          <a:p>
            <a:pPr marL="457200" indent="-457200" algn="just">
              <a:lnSpc>
                <a:spcPct val="150000"/>
              </a:lnSpc>
              <a:buFont typeface="Wingdings" panose="05000000000000000000" pitchFamily="2" charset="2"/>
              <a:buChar char="n"/>
            </a:pPr>
            <a:r>
              <a:rPr lang="zh-CN" altLang="en-US" dirty="0"/>
              <a:t>直接使用字符串来进行赋值</a:t>
            </a:r>
            <a:endParaRPr lang="en-US" altLang="zh-CN" dirty="0"/>
          </a:p>
          <a:p>
            <a:pPr algn="just">
              <a:lnSpc>
                <a:spcPct val="150000"/>
              </a:lnSpc>
            </a:pPr>
            <a:r>
              <a:rPr lang="zh-CN" altLang="en-US" dirty="0"/>
              <a:t>     </a:t>
            </a:r>
            <a:endParaRPr lang="en-US" altLang="zh-CN" dirty="0"/>
          </a:p>
          <a:p>
            <a:pPr algn="just">
              <a:lnSpc>
                <a:spcPct val="150000"/>
              </a:lnSpc>
            </a:pPr>
            <a:r>
              <a:rPr lang="zh-CN" altLang="en-US" dirty="0"/>
              <a:t>       任何一个字符串变量</a:t>
            </a:r>
            <a:r>
              <a:rPr lang="zh-CN" altLang="en-US" b="1" dirty="0">
                <a:solidFill>
                  <a:schemeClr val="accent2">
                    <a:lumMod val="75000"/>
                  </a:schemeClr>
                </a:solidFill>
              </a:rPr>
              <a:t>（用单引号或双引号括起来的字符串）</a:t>
            </a:r>
            <a:r>
              <a:rPr lang="zh-CN" altLang="en-US" dirty="0"/>
              <a:t>都是一个</a:t>
            </a:r>
            <a:r>
              <a:rPr lang="en-US" altLang="zh-CN" dirty="0"/>
              <a:t>String</a:t>
            </a:r>
            <a:r>
              <a:rPr lang="zh-CN" altLang="en-US" dirty="0"/>
              <a:t>对象，可以将其直接作为对象来使用，只要在字符串变量的后面加“</a:t>
            </a:r>
            <a:r>
              <a:rPr lang="en-US" altLang="zh-CN" dirty="0"/>
              <a:t>.”</a:t>
            </a:r>
            <a:r>
              <a:rPr lang="zh-CN" altLang="en-US" dirty="0"/>
              <a:t>，便可以直接</a:t>
            </a:r>
            <a:r>
              <a:rPr lang="zh-CN" altLang="en-US" b="1" dirty="0">
                <a:solidFill>
                  <a:schemeClr val="accent2">
                    <a:lumMod val="75000"/>
                  </a:schemeClr>
                </a:solidFill>
              </a:rPr>
              <a:t>调用</a:t>
            </a:r>
            <a:r>
              <a:rPr lang="en-US" altLang="zh-CN" b="1" dirty="0">
                <a:solidFill>
                  <a:schemeClr val="accent2">
                    <a:lumMod val="75000"/>
                  </a:schemeClr>
                </a:solidFill>
              </a:rPr>
              <a:t>String</a:t>
            </a:r>
            <a:r>
              <a:rPr lang="zh-CN" altLang="en-US" b="1" dirty="0">
                <a:solidFill>
                  <a:schemeClr val="accent2">
                    <a:lumMod val="75000"/>
                  </a:schemeClr>
                </a:solidFill>
              </a:rPr>
              <a:t>对象的属性和方法</a:t>
            </a:r>
            <a:r>
              <a:rPr lang="zh-CN" altLang="en-US" dirty="0"/>
              <a:t>。</a:t>
            </a:r>
          </a:p>
        </p:txBody>
      </p:sp>
      <p:sp>
        <p:nvSpPr>
          <p:cNvPr id="3" name="标题 2"/>
          <p:cNvSpPr>
            <a:spLocks noGrp="1"/>
          </p:cNvSpPr>
          <p:nvPr>
            <p:ph type="title"/>
          </p:nvPr>
        </p:nvSpPr>
        <p:spPr>
          <a:xfrm>
            <a:off x="747241" y="249383"/>
            <a:ext cx="7391400" cy="590556"/>
          </a:xfrm>
        </p:spPr>
        <p:txBody>
          <a:bodyPr/>
          <a:lstStyle/>
          <a:p>
            <a:r>
              <a:rPr lang="zh-CN" altLang="en-US" dirty="0"/>
              <a:t>创建</a:t>
            </a:r>
            <a:r>
              <a:rPr lang="en-US" altLang="zh-CN" dirty="0"/>
              <a:t>String</a:t>
            </a:r>
            <a:r>
              <a:rPr lang="zh-CN" altLang="en-US" dirty="0"/>
              <a:t>对象</a:t>
            </a:r>
          </a:p>
        </p:txBody>
      </p:sp>
      <p:grpSp>
        <p:nvGrpSpPr>
          <p:cNvPr id="4" name="组合 3"/>
          <p:cNvGrpSpPr/>
          <p:nvPr/>
        </p:nvGrpSpPr>
        <p:grpSpPr>
          <a:xfrm>
            <a:off x="1559159" y="2661455"/>
            <a:ext cx="7024264" cy="597137"/>
            <a:chOff x="-3679521" y="3101048"/>
            <a:chExt cx="7024264" cy="597137"/>
          </a:xfrm>
        </p:grpSpPr>
        <p:sp>
          <p:nvSpPr>
            <p:cNvPr id="5" name="矩形 4"/>
            <p:cNvSpPr/>
            <p:nvPr/>
          </p:nvSpPr>
          <p:spPr>
            <a:xfrm>
              <a:off x="-3679521" y="3180689"/>
              <a:ext cx="7024264" cy="507831"/>
            </a:xfrm>
            <a:prstGeom prst="rect">
              <a:avLst/>
            </a:prstGeom>
            <a:solidFill>
              <a:schemeClr val="bg1">
                <a:lumMod val="95000"/>
              </a:schemeClr>
            </a:solidFill>
          </p:spPr>
          <p:txBody>
            <a:bodyPr wrap="square">
              <a:spAutoFit/>
            </a:bodyPr>
            <a:lstStyle/>
            <a:p>
              <a:pPr indent="226695">
                <a:lnSpc>
                  <a:spcPct val="150000"/>
                </a:lnSpc>
                <a:spcBef>
                  <a:spcPts val="240"/>
                </a:spcBef>
                <a:spcAft>
                  <a:spcPts val="240"/>
                </a:spcAft>
              </a:pPr>
              <a:r>
                <a:rPr lang="en-US" altLang="zh-CN" dirty="0" err="1">
                  <a:solidFill>
                    <a:srgbClr val="000000"/>
                  </a:solidFill>
                  <a:latin typeface="微软雅黑" panose="020B0503020204020204" pitchFamily="34" charset="-122"/>
                  <a:ea typeface="微软雅黑" panose="020B0503020204020204" pitchFamily="34" charset="-122"/>
                  <a:cs typeface="Arial" panose="020B0604020202020204" pitchFamily="34" charset="0"/>
                </a:rPr>
                <a:t>var</a:t>
              </a:r>
              <a:r>
                <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dirty="0" err="1">
                  <a:solidFill>
                    <a:srgbClr val="000000"/>
                  </a:solidFill>
                  <a:latin typeface="微软雅黑" panose="020B0503020204020204" pitchFamily="34" charset="-122"/>
                  <a:ea typeface="微软雅黑" panose="020B0503020204020204" pitchFamily="34" charset="-122"/>
                  <a:cs typeface="Arial" panose="020B0604020202020204" pitchFamily="34" charset="0"/>
                </a:rPr>
                <a:t>myStr</a:t>
              </a:r>
              <a:r>
                <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字符串对象测试</a:t>
              </a:r>
              <a:r>
                <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6" name="L 形 5"/>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 形 6"/>
            <p:cNvSpPr/>
            <p:nvPr/>
          </p:nvSpPr>
          <p:spPr>
            <a:xfrm rot="16200000">
              <a:off x="2945175" y="3298617"/>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3188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153974"/>
            <a:ext cx="11209232" cy="4703087"/>
          </a:xfrm>
        </p:spPr>
        <p:txBody>
          <a:bodyPr>
            <a:normAutofit/>
          </a:bodyPr>
          <a:lstStyle/>
          <a:p>
            <a:pPr algn="just">
              <a:lnSpc>
                <a:spcPct val="150000"/>
              </a:lnSpc>
            </a:pPr>
            <a:r>
              <a:rPr lang="zh-CN" altLang="en-US" dirty="0"/>
              <a:t>      字符串与</a:t>
            </a:r>
            <a:r>
              <a:rPr lang="en-US" altLang="zh-CN" dirty="0"/>
              <a:t>String</a:t>
            </a:r>
            <a:r>
              <a:rPr lang="zh-CN" altLang="en-US" dirty="0"/>
              <a:t>对象的不同在于二者的</a:t>
            </a:r>
            <a:r>
              <a:rPr lang="en-US" altLang="zh-CN" dirty="0" err="1"/>
              <a:t>typeof</a:t>
            </a:r>
            <a:r>
              <a:rPr lang="zh-CN" altLang="en-US" dirty="0"/>
              <a:t>值，前者的是</a:t>
            </a:r>
            <a:r>
              <a:rPr lang="en-US" altLang="zh-CN" dirty="0"/>
              <a:t>string</a:t>
            </a:r>
            <a:r>
              <a:rPr lang="zh-CN" altLang="en-US" dirty="0"/>
              <a:t>类型，后者的是</a:t>
            </a:r>
            <a:r>
              <a:rPr lang="en-US" altLang="zh-CN" dirty="0"/>
              <a:t>object</a:t>
            </a:r>
            <a:r>
              <a:rPr lang="zh-CN" altLang="en-US" dirty="0"/>
              <a:t>类型。</a:t>
            </a:r>
            <a:endParaRPr lang="en-US" altLang="zh-CN" dirty="0"/>
          </a:p>
          <a:p>
            <a:pPr algn="just">
              <a:lnSpc>
                <a:spcPct val="150000"/>
              </a:lnSpc>
            </a:pPr>
            <a:r>
              <a:rPr lang="zh-CN" altLang="en-US" sz="2400" dirty="0"/>
              <a:t>       </a:t>
            </a:r>
            <a:endParaRPr lang="en-US" altLang="zh-CN" sz="2400" dirty="0"/>
          </a:p>
        </p:txBody>
      </p:sp>
      <p:sp>
        <p:nvSpPr>
          <p:cNvPr id="3" name="标题 2"/>
          <p:cNvSpPr>
            <a:spLocks noGrp="1"/>
          </p:cNvSpPr>
          <p:nvPr>
            <p:ph type="title"/>
          </p:nvPr>
        </p:nvSpPr>
        <p:spPr>
          <a:xfrm>
            <a:off x="747241" y="249383"/>
            <a:ext cx="7391400" cy="590556"/>
          </a:xfrm>
        </p:spPr>
        <p:txBody>
          <a:bodyPr/>
          <a:lstStyle/>
          <a:p>
            <a:r>
              <a:rPr lang="zh-CN" altLang="en-US" dirty="0"/>
              <a:t>创建</a:t>
            </a:r>
            <a:r>
              <a:rPr lang="en-US" altLang="zh-CN" dirty="0"/>
              <a:t>String</a:t>
            </a:r>
            <a:r>
              <a:rPr lang="zh-CN" altLang="en-US" dirty="0"/>
              <a:t>对象</a:t>
            </a:r>
          </a:p>
        </p:txBody>
      </p:sp>
    </p:spTree>
    <p:extLst>
      <p:ext uri="{BB962C8B-B14F-4D97-AF65-F5344CB8AC3E}">
        <p14:creationId xmlns:p14="http://schemas.microsoft.com/office/powerpoint/2010/main" val="160321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153974"/>
            <a:ext cx="11209232" cy="4703087"/>
          </a:xfrm>
        </p:spPr>
        <p:txBody>
          <a:bodyPr>
            <a:normAutofit/>
          </a:bodyPr>
          <a:lstStyle/>
          <a:p>
            <a:r>
              <a:rPr lang="zh-CN" altLang="en-US"/>
              <a:t>       </a:t>
            </a:r>
            <a:r>
              <a:rPr lang="en-US" altLang="zh-CN"/>
              <a:t>String</a:t>
            </a:r>
            <a:r>
              <a:rPr lang="zh-CN" altLang="zh-CN"/>
              <a:t>对象只有一个属性，就是</a:t>
            </a:r>
            <a:r>
              <a:rPr lang="en-US" altLang="zh-CN"/>
              <a:t>length</a:t>
            </a:r>
            <a:r>
              <a:rPr lang="zh-CN" altLang="zh-CN"/>
              <a:t>属性，用来返回字符串的长度，如</a:t>
            </a:r>
            <a:r>
              <a:rPr lang="zh-CN" altLang="en-US"/>
              <a:t>下</a:t>
            </a:r>
            <a:r>
              <a:rPr lang="zh-CN" altLang="zh-CN"/>
              <a:t>例所</a:t>
            </a:r>
            <a:r>
              <a:rPr lang="zh-CN" altLang="en-US"/>
              <a:t>：</a:t>
            </a:r>
            <a:r>
              <a:rPr lang="zh-CN" altLang="zh-CN"/>
              <a:t>计算字符串的长度。</a:t>
            </a:r>
            <a:r>
              <a:rPr lang="zh-CN" altLang="en-US"/>
              <a:t>     </a:t>
            </a:r>
            <a:endParaRPr lang="en-US" altLang="zh-CN" dirty="0"/>
          </a:p>
        </p:txBody>
      </p:sp>
      <p:sp>
        <p:nvSpPr>
          <p:cNvPr id="3" name="标题 2"/>
          <p:cNvSpPr>
            <a:spLocks noGrp="1"/>
          </p:cNvSpPr>
          <p:nvPr>
            <p:ph type="title"/>
          </p:nvPr>
        </p:nvSpPr>
        <p:spPr>
          <a:xfrm>
            <a:off x="747241" y="249383"/>
            <a:ext cx="7391400" cy="590556"/>
          </a:xfrm>
        </p:spPr>
        <p:txBody>
          <a:bodyPr/>
          <a:lstStyle/>
          <a:p>
            <a:r>
              <a:rPr lang="en-US" altLang="zh-CN"/>
              <a:t>String</a:t>
            </a:r>
            <a:r>
              <a:rPr lang="zh-CN" altLang="en-US"/>
              <a:t>对象的属性</a:t>
            </a:r>
            <a:endParaRPr lang="zh-CN" altLang="en-US" dirty="0"/>
          </a:p>
        </p:txBody>
      </p:sp>
      <p:grpSp>
        <p:nvGrpSpPr>
          <p:cNvPr id="4" name="组合 3"/>
          <p:cNvGrpSpPr/>
          <p:nvPr/>
        </p:nvGrpSpPr>
        <p:grpSpPr>
          <a:xfrm>
            <a:off x="1559158" y="2661455"/>
            <a:ext cx="7432441" cy="2405727"/>
            <a:chOff x="-3679522" y="3101048"/>
            <a:chExt cx="7432441" cy="2405727"/>
          </a:xfrm>
        </p:grpSpPr>
        <p:sp>
          <p:nvSpPr>
            <p:cNvPr id="5" name="矩形 4"/>
            <p:cNvSpPr/>
            <p:nvPr/>
          </p:nvSpPr>
          <p:spPr>
            <a:xfrm>
              <a:off x="-3679522" y="3180689"/>
              <a:ext cx="7432441" cy="2326086"/>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&lt;script type="text/javascript"&gt;</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var mystr=new String("</a:t>
              </a:r>
              <a:r>
                <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宝剑锋从磨砺出，梅花香自苦寒来</a:t>
              </a: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strLength=mystr.length;</a:t>
              </a:r>
            </a:p>
            <a:p>
              <a:pPr marL="0" marR="0" lvl="0" indent="226695" defTabSz="914400" rtl="0" eaLnBrk="1" fontAlgn="auto" latinLnBrk="0" hangingPunct="1">
                <a:lnSpc>
                  <a:spcPct val="150000"/>
                </a:lnSpc>
                <a:spcBef>
                  <a:spcPts val="240"/>
                </a:spcBef>
                <a:spcAft>
                  <a:spcPts val="24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document.write(`“${mystr}”</a:t>
              </a:r>
              <a:r>
                <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字符串的长度为   </a:t>
              </a: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${strLength}`);</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&lt;/script&gt;</a:t>
              </a:r>
            </a:p>
          </p:txBody>
        </p:sp>
        <p:sp>
          <p:nvSpPr>
            <p:cNvPr id="6" name="L 形 5"/>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L 形 6"/>
            <p:cNvSpPr/>
            <p:nvPr/>
          </p:nvSpPr>
          <p:spPr>
            <a:xfrm rot="16200000">
              <a:off x="3353351" y="5107207"/>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35074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String</a:t>
            </a:r>
            <a:r>
              <a:rPr lang="zh-CN" altLang="en-US"/>
              <a:t>对象的方法</a:t>
            </a:r>
            <a:endParaRPr lang="zh-CN" altLang="en-US" dirty="0"/>
          </a:p>
        </p:txBody>
      </p:sp>
      <p:pic>
        <p:nvPicPr>
          <p:cNvPr id="11" name="图片 10">
            <a:extLst>
              <a:ext uri="{FF2B5EF4-FFF2-40B4-BE49-F238E27FC236}">
                <a16:creationId xmlns:a16="http://schemas.microsoft.com/office/drawing/2014/main" id="{5C9029D4-A24A-4773-BCC6-714891BE115C}"/>
              </a:ext>
            </a:extLst>
          </p:cNvPr>
          <p:cNvPicPr>
            <a:picLocks noChangeAspect="1"/>
          </p:cNvPicPr>
          <p:nvPr/>
        </p:nvPicPr>
        <p:blipFill>
          <a:blip r:embed="rId2"/>
          <a:stretch>
            <a:fillRect/>
          </a:stretch>
        </p:blipFill>
        <p:spPr>
          <a:xfrm>
            <a:off x="2783339" y="1052732"/>
            <a:ext cx="6625323" cy="5760000"/>
          </a:xfrm>
          <a:prstGeom prst="rect">
            <a:avLst/>
          </a:prstGeom>
        </p:spPr>
      </p:pic>
    </p:spTree>
    <p:extLst>
      <p:ext uri="{BB962C8B-B14F-4D97-AF65-F5344CB8AC3E}">
        <p14:creationId xmlns:p14="http://schemas.microsoft.com/office/powerpoint/2010/main" val="3660547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String</a:t>
            </a:r>
            <a:r>
              <a:rPr lang="zh-CN" altLang="en-US"/>
              <a:t>对象的方法</a:t>
            </a:r>
            <a:endParaRPr lang="zh-CN" altLang="en-US" dirty="0"/>
          </a:p>
        </p:txBody>
      </p:sp>
      <p:sp>
        <p:nvSpPr>
          <p:cNvPr id="7" name="文本框 6">
            <a:extLst>
              <a:ext uri="{FF2B5EF4-FFF2-40B4-BE49-F238E27FC236}">
                <a16:creationId xmlns:a16="http://schemas.microsoft.com/office/drawing/2014/main" id="{B1A6D4DB-241A-4C65-A762-A3984F6B0518}"/>
              </a:ext>
            </a:extLst>
          </p:cNvPr>
          <p:cNvSpPr txBox="1"/>
          <p:nvPr/>
        </p:nvSpPr>
        <p:spPr>
          <a:xfrm>
            <a:off x="824470" y="1695788"/>
            <a:ext cx="10543059" cy="2601546"/>
          </a:xfrm>
          <a:prstGeom prst="rect">
            <a:avLst/>
          </a:prstGeom>
          <a:noFill/>
        </p:spPr>
        <p:txBody>
          <a:bodyPr wrap="square">
            <a:spAutoFit/>
          </a:bodyPr>
          <a:lstStyle/>
          <a:p>
            <a:pPr marL="457200" indent="-457200">
              <a:lnSpc>
                <a:spcPct val="150000"/>
              </a:lnSpc>
              <a:buFont typeface="Wingdings" panose="05000000000000000000" pitchFamily="2" charset="2"/>
              <a:buChar char="l"/>
            </a:pPr>
            <a:r>
              <a:rPr lang="zh-CN" altLang="en-US" sz="2800">
                <a:latin typeface="微软雅黑" panose="020B0503020204020204" pitchFamily="34" charset="-122"/>
                <a:ea typeface="微软雅黑" panose="020B0503020204020204" pitchFamily="34" charset="-122"/>
              </a:rPr>
              <a:t>查找字符串方法</a:t>
            </a:r>
          </a:p>
          <a:p>
            <a:pPr>
              <a:lnSpc>
                <a:spcPct val="150000"/>
              </a:lnSpc>
            </a:pPr>
            <a:r>
              <a:rPr lang="zh-CN" altLang="en-US" sz="2800">
                <a:latin typeface="微软雅黑" panose="020B0503020204020204" pitchFamily="34" charset="-122"/>
                <a:ea typeface="微软雅黑" panose="020B0503020204020204" pitchFamily="34" charset="-122"/>
              </a:rPr>
              <a:t>查找字符串方法是开发中经常用到的方法，在</a:t>
            </a:r>
            <a:r>
              <a:rPr lang="en-US" altLang="zh-CN" sz="2800">
                <a:latin typeface="微软雅黑" panose="020B0503020204020204" pitchFamily="34" charset="-122"/>
                <a:ea typeface="微软雅黑" panose="020B0503020204020204" pitchFamily="34" charset="-122"/>
              </a:rPr>
              <a:t>JavaScript</a:t>
            </a:r>
            <a:r>
              <a:rPr lang="zh-CN" altLang="en-US" sz="2800">
                <a:latin typeface="微软雅黑" panose="020B0503020204020204" pitchFamily="34" charset="-122"/>
                <a:ea typeface="微软雅黑" panose="020B0503020204020204" pitchFamily="34" charset="-122"/>
              </a:rPr>
              <a:t>中提供了</a:t>
            </a:r>
            <a:r>
              <a:rPr lang="en-US" altLang="zh-CN" sz="2800">
                <a:latin typeface="微软雅黑" panose="020B0503020204020204" pitchFamily="34" charset="-122"/>
                <a:ea typeface="微软雅黑" panose="020B0503020204020204" pitchFamily="34" charset="-122"/>
              </a:rPr>
              <a:t>4</a:t>
            </a:r>
            <a:r>
              <a:rPr lang="zh-CN" altLang="en-US" sz="2800">
                <a:latin typeface="微软雅黑" panose="020B0503020204020204" pitchFamily="34" charset="-122"/>
                <a:ea typeface="微软雅黑" panose="020B0503020204020204" pitchFamily="34" charset="-122"/>
              </a:rPr>
              <a:t>种查找字符串的方法，包括</a:t>
            </a:r>
            <a:r>
              <a:rPr lang="en-US" altLang="zh-CN" sz="2800" b="1">
                <a:solidFill>
                  <a:schemeClr val="accent2">
                    <a:lumMod val="75000"/>
                  </a:schemeClr>
                </a:solidFill>
                <a:latin typeface="微软雅黑" panose="020B0503020204020204" pitchFamily="34" charset="-122"/>
                <a:ea typeface="微软雅黑" panose="020B0503020204020204" pitchFamily="34" charset="-122"/>
              </a:rPr>
              <a:t>charAt()</a:t>
            </a:r>
            <a:r>
              <a:rPr lang="zh-CN" altLang="en-US" sz="2800" b="1">
                <a:solidFill>
                  <a:schemeClr val="accent2">
                    <a:lumMod val="75000"/>
                  </a:schemeClr>
                </a:solidFill>
                <a:latin typeface="微软雅黑" panose="020B0503020204020204" pitchFamily="34" charset="-122"/>
                <a:ea typeface="微软雅黑" panose="020B0503020204020204" pitchFamily="34" charset="-122"/>
              </a:rPr>
              <a:t>、</a:t>
            </a:r>
            <a:r>
              <a:rPr lang="en-US" altLang="zh-CN" sz="2800" b="1">
                <a:solidFill>
                  <a:schemeClr val="accent2">
                    <a:lumMod val="75000"/>
                  </a:schemeClr>
                </a:solidFill>
                <a:latin typeface="微软雅黑" panose="020B0503020204020204" pitchFamily="34" charset="-122"/>
                <a:ea typeface="微软雅黑" panose="020B0503020204020204" pitchFamily="34" charset="-122"/>
              </a:rPr>
              <a:t>charCodeAt()</a:t>
            </a:r>
            <a:r>
              <a:rPr lang="zh-CN" altLang="en-US" sz="2800" b="1">
                <a:solidFill>
                  <a:schemeClr val="accent2">
                    <a:lumMod val="75000"/>
                  </a:schemeClr>
                </a:solidFill>
                <a:latin typeface="微软雅黑" panose="020B0503020204020204" pitchFamily="34" charset="-122"/>
                <a:ea typeface="微软雅黑" panose="020B0503020204020204" pitchFamily="34" charset="-122"/>
              </a:rPr>
              <a:t>、</a:t>
            </a:r>
            <a:r>
              <a:rPr lang="en-US" altLang="zh-CN" sz="2800" b="1">
                <a:solidFill>
                  <a:schemeClr val="accent2">
                    <a:lumMod val="75000"/>
                  </a:schemeClr>
                </a:solidFill>
                <a:latin typeface="微软雅黑" panose="020B0503020204020204" pitchFamily="34" charset="-122"/>
                <a:ea typeface="微软雅黑" panose="020B0503020204020204" pitchFamily="34" charset="-122"/>
              </a:rPr>
              <a:t>indexOf()</a:t>
            </a:r>
            <a:r>
              <a:rPr lang="zh-CN" altLang="en-US" sz="2800" b="1">
                <a:solidFill>
                  <a:schemeClr val="accent2">
                    <a:lumMod val="75000"/>
                  </a:schemeClr>
                </a:solidFill>
                <a:latin typeface="微软雅黑" panose="020B0503020204020204" pitchFamily="34" charset="-122"/>
                <a:ea typeface="微软雅黑" panose="020B0503020204020204" pitchFamily="34" charset="-122"/>
              </a:rPr>
              <a:t>、</a:t>
            </a:r>
            <a:r>
              <a:rPr lang="en-US" altLang="zh-CN" sz="2800" b="1">
                <a:solidFill>
                  <a:schemeClr val="accent2">
                    <a:lumMod val="75000"/>
                  </a:schemeClr>
                </a:solidFill>
                <a:latin typeface="微软雅黑" panose="020B0503020204020204" pitchFamily="34" charset="-122"/>
                <a:ea typeface="微软雅黑" panose="020B0503020204020204" pitchFamily="34" charset="-122"/>
              </a:rPr>
              <a:t>lastIndexOf()</a:t>
            </a:r>
            <a:r>
              <a:rPr lang="zh-CN" altLang="en-US" sz="2800" b="1">
                <a:solidFill>
                  <a:schemeClr val="accent2">
                    <a:lumMod val="7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062365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153974"/>
            <a:ext cx="11209232" cy="4703087"/>
          </a:xfrm>
        </p:spPr>
        <p:txBody>
          <a:bodyPr>
            <a:normAutofit fontScale="92500"/>
          </a:bodyPr>
          <a:lstStyle/>
          <a:p>
            <a:pPr algn="just">
              <a:lnSpc>
                <a:spcPct val="150000"/>
              </a:lnSpc>
            </a:pPr>
            <a:r>
              <a:rPr lang="zh-CN" altLang="en-US"/>
              <a:t>       返回</a:t>
            </a:r>
            <a:r>
              <a:rPr lang="zh-CN" altLang="en-US" dirty="0"/>
              <a:t>指定位置的字符，第一个字符的位置从</a:t>
            </a:r>
            <a:r>
              <a:rPr lang="en-US" altLang="zh-CN" dirty="0"/>
              <a:t>0</a:t>
            </a:r>
            <a:r>
              <a:rPr lang="zh-CN" altLang="en-US" dirty="0"/>
              <a:t>开始</a:t>
            </a:r>
            <a:endParaRPr lang="en-US" altLang="zh-CN" dirty="0"/>
          </a:p>
          <a:p>
            <a:pPr algn="just">
              <a:lnSpc>
                <a:spcPct val="150000"/>
              </a:lnSpc>
            </a:pPr>
            <a:endParaRPr lang="en-US" altLang="zh-CN" dirty="0"/>
          </a:p>
          <a:p>
            <a:pPr algn="just">
              <a:lnSpc>
                <a:spcPct val="150000"/>
              </a:lnSpc>
            </a:pPr>
            <a:endParaRPr lang="en-US" altLang="zh-CN" dirty="0"/>
          </a:p>
          <a:p>
            <a:pPr algn="just">
              <a:lnSpc>
                <a:spcPct val="150000"/>
              </a:lnSpc>
            </a:pPr>
            <a:r>
              <a:rPr lang="zh-CN" altLang="en-US" dirty="0"/>
              <a:t>      </a:t>
            </a:r>
            <a:endParaRPr lang="en-US" altLang="zh-CN" dirty="0"/>
          </a:p>
          <a:p>
            <a:pPr algn="just">
              <a:lnSpc>
                <a:spcPct val="150000"/>
              </a:lnSpc>
            </a:pPr>
            <a:r>
              <a:rPr lang="en-US" altLang="zh-CN" dirty="0"/>
              <a:t>       </a:t>
            </a:r>
            <a:r>
              <a:rPr lang="zh-CN" altLang="en-US" dirty="0"/>
              <a:t>相对于</a:t>
            </a:r>
            <a:r>
              <a:rPr lang="zh-CN" altLang="en-US" b="1" dirty="0">
                <a:solidFill>
                  <a:schemeClr val="accent2">
                    <a:lumMod val="75000"/>
                  </a:schemeClr>
                </a:solidFill>
              </a:rPr>
              <a:t>使用带</a:t>
            </a:r>
            <a:r>
              <a:rPr lang="en-US" altLang="zh-CN" b="1" dirty="0">
                <a:solidFill>
                  <a:schemeClr val="accent2">
                    <a:lumMod val="75000"/>
                  </a:schemeClr>
                </a:solidFill>
              </a:rPr>
              <a:t>[]</a:t>
            </a:r>
            <a:r>
              <a:rPr lang="zh-CN" altLang="en-US" b="1" dirty="0">
                <a:solidFill>
                  <a:schemeClr val="accent2">
                    <a:lumMod val="75000"/>
                  </a:schemeClr>
                </a:solidFill>
              </a:rPr>
              <a:t>的索引</a:t>
            </a:r>
            <a:r>
              <a:rPr lang="zh-CN" altLang="en-US" dirty="0"/>
              <a:t>查找指定字符，</a:t>
            </a:r>
            <a:r>
              <a:rPr lang="en-US" altLang="zh-CN" dirty="0" err="1"/>
              <a:t>charAt</a:t>
            </a:r>
            <a:r>
              <a:rPr lang="en-US" altLang="zh-CN" dirty="0"/>
              <a:t>()</a:t>
            </a:r>
            <a:r>
              <a:rPr lang="zh-CN" altLang="en-US" dirty="0"/>
              <a:t>方法的性能更好。我们通常使用这个方法返回某个位置的字符，然后对获取的字符进行判断，</a:t>
            </a:r>
            <a:endParaRPr lang="en-US" altLang="zh-CN" dirty="0"/>
          </a:p>
        </p:txBody>
      </p:sp>
      <p:sp>
        <p:nvSpPr>
          <p:cNvPr id="3" name="标题 2"/>
          <p:cNvSpPr>
            <a:spLocks noGrp="1"/>
          </p:cNvSpPr>
          <p:nvPr>
            <p:ph type="title"/>
          </p:nvPr>
        </p:nvSpPr>
        <p:spPr>
          <a:xfrm>
            <a:off x="747241" y="249383"/>
            <a:ext cx="7391400" cy="590556"/>
          </a:xfrm>
        </p:spPr>
        <p:txBody>
          <a:bodyPr/>
          <a:lstStyle/>
          <a:p>
            <a:r>
              <a:rPr lang="en-US" altLang="zh-CN" dirty="0" err="1"/>
              <a:t>charAt</a:t>
            </a:r>
            <a:r>
              <a:rPr lang="en-US" altLang="zh-CN" dirty="0"/>
              <a:t>()</a:t>
            </a:r>
            <a:r>
              <a:rPr lang="zh-CN" altLang="en-US" dirty="0"/>
              <a:t>方法</a:t>
            </a:r>
          </a:p>
        </p:txBody>
      </p:sp>
      <p:grpSp>
        <p:nvGrpSpPr>
          <p:cNvPr id="8" name="组合 7"/>
          <p:cNvGrpSpPr/>
          <p:nvPr/>
        </p:nvGrpSpPr>
        <p:grpSpPr>
          <a:xfrm>
            <a:off x="2318814" y="2416010"/>
            <a:ext cx="7024264" cy="1331266"/>
            <a:chOff x="-3679521" y="3101048"/>
            <a:chExt cx="7024264" cy="1331266"/>
          </a:xfrm>
        </p:grpSpPr>
        <p:sp>
          <p:nvSpPr>
            <p:cNvPr id="9" name="矩形 8"/>
            <p:cNvSpPr/>
            <p:nvPr/>
          </p:nvSpPr>
          <p:spPr>
            <a:xfrm>
              <a:off x="-3679521" y="3180689"/>
              <a:ext cx="7024264" cy="1251625"/>
            </a:xfrm>
            <a:prstGeom prst="rect">
              <a:avLst/>
            </a:prstGeom>
            <a:solidFill>
              <a:schemeClr val="bg1">
                <a:lumMod val="95000"/>
              </a:schemeClr>
            </a:solidFill>
          </p:spPr>
          <p:txBody>
            <a:bodyPr wrap="square">
              <a:spAutoFit/>
            </a:bodyPr>
            <a:lstStyle/>
            <a:p>
              <a:pPr indent="226695">
                <a:lnSpc>
                  <a:spcPct val="150000"/>
                </a:lnSpc>
                <a:spcBef>
                  <a:spcPts val="240"/>
                </a:spcBef>
                <a:spcAft>
                  <a:spcPts val="240"/>
                </a:spcAft>
              </a:pPr>
              <a:r>
                <a:rPr lang="en-US" altLang="zh-CN" sz="2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var </a:t>
              </a:r>
              <a:r>
                <a:rPr lang="en-US" altLang="zh-CN" sz="2400" dirty="0" err="1">
                  <a:solidFill>
                    <a:srgbClr val="000000"/>
                  </a:solidFill>
                  <a:latin typeface="微软雅黑" panose="020B0503020204020204" pitchFamily="34" charset="-122"/>
                  <a:ea typeface="微软雅黑" panose="020B0503020204020204" pitchFamily="34" charset="-122"/>
                  <a:cs typeface="Arial" panose="020B0604020202020204" pitchFamily="34" charset="0"/>
                </a:rPr>
                <a:t>str</a:t>
              </a:r>
              <a:r>
                <a:rPr lang="en-US" altLang="zh-CN" sz="2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 = new String("Hello </a:t>
              </a:r>
              <a:r>
                <a:rPr lang="en-US" altLang="zh-CN" sz="2400" dirty="0" err="1">
                  <a:solidFill>
                    <a:srgbClr val="000000"/>
                  </a:solidFill>
                  <a:latin typeface="微软雅黑" panose="020B0503020204020204" pitchFamily="34" charset="-122"/>
                  <a:ea typeface="微软雅黑" panose="020B0503020204020204" pitchFamily="34" charset="-122"/>
                  <a:cs typeface="Arial" panose="020B0604020202020204" pitchFamily="34" charset="0"/>
                </a:rPr>
                <a:t>JavaScirpt</a:t>
              </a:r>
              <a:r>
                <a:rPr lang="en-US" altLang="zh-CN" sz="2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a:t>
              </a:r>
            </a:p>
            <a:p>
              <a:pPr indent="226695">
                <a:lnSpc>
                  <a:spcPct val="150000"/>
                </a:lnSpc>
                <a:spcBef>
                  <a:spcPts val="240"/>
                </a:spcBef>
                <a:spcAft>
                  <a:spcPts val="240"/>
                </a:spcAft>
              </a:pPr>
              <a:r>
                <a:rPr lang="en-US" altLang="zh-CN" sz="2400" dirty="0" err="1">
                  <a:solidFill>
                    <a:srgbClr val="000000"/>
                  </a:solidFill>
                  <a:latin typeface="微软雅黑" panose="020B0503020204020204" pitchFamily="34" charset="-122"/>
                  <a:ea typeface="微软雅黑" panose="020B0503020204020204" pitchFamily="34" charset="-122"/>
                  <a:cs typeface="Arial" panose="020B0604020202020204" pitchFamily="34" charset="0"/>
                </a:rPr>
                <a:t>document.write</a:t>
              </a:r>
              <a:r>
                <a:rPr lang="en-US" altLang="zh-CN" sz="2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2400" dirty="0" err="1">
                  <a:solidFill>
                    <a:srgbClr val="000000"/>
                  </a:solidFill>
                  <a:latin typeface="微软雅黑" panose="020B0503020204020204" pitchFamily="34" charset="-122"/>
                  <a:ea typeface="微软雅黑" panose="020B0503020204020204" pitchFamily="34" charset="-122"/>
                  <a:cs typeface="Arial" panose="020B0604020202020204" pitchFamily="34" charset="0"/>
                </a:rPr>
                <a:t>str.charAt</a:t>
              </a:r>
              <a:r>
                <a:rPr lang="en-US" altLang="zh-CN" sz="2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(0));</a:t>
              </a:r>
            </a:p>
          </p:txBody>
        </p:sp>
        <p:sp>
          <p:nvSpPr>
            <p:cNvPr id="10" name="L 形 9"/>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L 形 10"/>
            <p:cNvSpPr/>
            <p:nvPr/>
          </p:nvSpPr>
          <p:spPr>
            <a:xfrm rot="16200000">
              <a:off x="2945175" y="4032746"/>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5851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dirty="0"/>
              <a:t>【</a:t>
            </a:r>
            <a:r>
              <a:rPr lang="zh-CN" altLang="en-US" dirty="0"/>
              <a:t>任务实践</a:t>
            </a:r>
            <a:r>
              <a:rPr lang="en-US" altLang="zh-CN" dirty="0"/>
              <a:t>5-5】</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dirty="0"/>
              <a:t>提取数字</a:t>
            </a:r>
            <a:r>
              <a:rPr lang="en-US" altLang="zh-CN" dirty="0"/>
              <a:t>——</a:t>
            </a:r>
            <a:r>
              <a:rPr lang="en-US" altLang="zh-CN" dirty="0" err="1"/>
              <a:t>charAt</a:t>
            </a:r>
            <a:r>
              <a:rPr lang="en-US" altLang="zh-CN" dirty="0"/>
              <a:t>()</a:t>
            </a:r>
            <a:r>
              <a:rPr lang="zh-CN" altLang="en-US" dirty="0"/>
              <a:t>方法</a:t>
            </a:r>
          </a:p>
        </p:txBody>
      </p:sp>
      <p:grpSp>
        <p:nvGrpSpPr>
          <p:cNvPr id="17" name="组合 16"/>
          <p:cNvGrpSpPr/>
          <p:nvPr/>
        </p:nvGrpSpPr>
        <p:grpSpPr>
          <a:xfrm>
            <a:off x="2879698" y="2715131"/>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9" name="Text Box 44"/>
            <p:cNvSpPr txBox="1">
              <a:spLocks noChangeArrowheads="1"/>
            </p:cNvSpPr>
            <p:nvPr/>
          </p:nvSpPr>
          <p:spPr bwMode="auto">
            <a:xfrm>
              <a:off x="768527" y="4308027"/>
              <a:ext cx="4022435" cy="1235162"/>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lnSpc>
                  <a:spcPct val="130000"/>
                </a:lnSpc>
                <a:defRPr/>
              </a:pPr>
              <a:r>
                <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rPr>
                <a:t>设计函数，实现从含有数字的字符串中取出所有数字。</a:t>
              </a: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任务描述</a:t>
              </a:r>
            </a:p>
          </p:txBody>
        </p:sp>
      </p:grpSp>
    </p:spTree>
    <p:extLst>
      <p:ext uri="{BB962C8B-B14F-4D97-AF65-F5344CB8AC3E}">
        <p14:creationId xmlns:p14="http://schemas.microsoft.com/office/powerpoint/2010/main" val="15208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153974"/>
            <a:ext cx="11209232" cy="4703087"/>
          </a:xfrm>
        </p:spPr>
        <p:txBody>
          <a:bodyPr>
            <a:normAutofit fontScale="92500" lnSpcReduction="20000"/>
          </a:bodyPr>
          <a:lstStyle/>
          <a:p>
            <a:pPr algn="just">
              <a:lnSpc>
                <a:spcPct val="150000"/>
              </a:lnSpc>
            </a:pPr>
            <a:r>
              <a:rPr lang="zh-CN" altLang="en-US" dirty="0"/>
              <a:t>       在日常工作和学习中，当我们去完成一项复杂的任务时，通常会罗列出要做的步骤，然后按步骤去解决问题，这实质上就是按照</a:t>
            </a:r>
            <a:r>
              <a:rPr lang="zh-CN" altLang="en-US" b="1" dirty="0">
                <a:solidFill>
                  <a:schemeClr val="accent2">
                    <a:lumMod val="75000"/>
                  </a:schemeClr>
                </a:solidFill>
              </a:rPr>
              <a:t>面向过程的思想</a:t>
            </a:r>
            <a:r>
              <a:rPr lang="zh-CN" altLang="en-US" dirty="0"/>
              <a:t>去解决问题。在面向过程的程序设计中，一般使用</a:t>
            </a:r>
            <a:r>
              <a:rPr lang="zh-CN" altLang="en-US" b="1" dirty="0">
                <a:solidFill>
                  <a:schemeClr val="accent2">
                    <a:lumMod val="75000"/>
                  </a:schemeClr>
                </a:solidFill>
              </a:rPr>
              <a:t>函数</a:t>
            </a:r>
            <a:r>
              <a:rPr lang="zh-CN" altLang="en-US" dirty="0"/>
              <a:t>来解决问题。</a:t>
            </a:r>
            <a:endParaRPr lang="en-US" altLang="zh-CN" dirty="0"/>
          </a:p>
          <a:p>
            <a:pPr algn="just">
              <a:lnSpc>
                <a:spcPct val="150000"/>
              </a:lnSpc>
            </a:pPr>
            <a:r>
              <a:rPr lang="zh-CN" altLang="en-US" dirty="0"/>
              <a:t>      生活中体现这两大编程思想的例子很多，比如用洗衣机洗衣服，面向过程的设计思路就是分析洗衣服的步骤。</a:t>
            </a:r>
            <a:endParaRPr lang="en-US" altLang="zh-CN" dirty="0"/>
          </a:p>
          <a:p>
            <a:pPr algn="just">
              <a:lnSpc>
                <a:spcPct val="150000"/>
              </a:lnSpc>
            </a:pPr>
            <a:r>
              <a:rPr lang="en-US" altLang="zh-CN" dirty="0">
                <a:solidFill>
                  <a:schemeClr val="accent2">
                    <a:lumMod val="75000"/>
                  </a:schemeClr>
                </a:solidFill>
              </a:rPr>
              <a:t>     </a:t>
            </a:r>
            <a:r>
              <a:rPr lang="zh-CN" altLang="en-US" dirty="0">
                <a:solidFill>
                  <a:schemeClr val="accent2">
                    <a:lumMod val="75000"/>
                  </a:schemeClr>
                </a:solidFill>
              </a:rPr>
              <a:t>首先打开洗衣机的机盖，然后放入衣服，设定洗衣时间，最后启动洗衣机。不同步骤使用不同的函数实现即可。</a:t>
            </a:r>
            <a:endParaRPr lang="en-US" altLang="zh-CN" dirty="0">
              <a:solidFill>
                <a:schemeClr val="accent2">
                  <a:lumMod val="75000"/>
                </a:schemeClr>
              </a:solidFill>
            </a:endParaRPr>
          </a:p>
          <a:p>
            <a:pPr algn="just">
              <a:lnSpc>
                <a:spcPct val="150000"/>
              </a:lnSpc>
            </a:pPr>
            <a:r>
              <a:rPr lang="en-US" altLang="zh-CN" dirty="0"/>
              <a:t>      </a:t>
            </a:r>
            <a:endParaRPr lang="zh-CN" altLang="en-US" dirty="0"/>
          </a:p>
        </p:txBody>
      </p:sp>
      <p:sp>
        <p:nvSpPr>
          <p:cNvPr id="3" name="标题 2"/>
          <p:cNvSpPr>
            <a:spLocks noGrp="1"/>
          </p:cNvSpPr>
          <p:nvPr>
            <p:ph type="title"/>
          </p:nvPr>
        </p:nvSpPr>
        <p:spPr>
          <a:xfrm>
            <a:off x="747241" y="249383"/>
            <a:ext cx="7391400" cy="590556"/>
          </a:xfrm>
        </p:spPr>
        <p:txBody>
          <a:bodyPr/>
          <a:lstStyle/>
          <a:p>
            <a:r>
              <a:rPr lang="zh-CN" altLang="en-US" dirty="0"/>
              <a:t>面向过程</a:t>
            </a:r>
          </a:p>
        </p:txBody>
      </p:sp>
    </p:spTree>
    <p:extLst>
      <p:ext uri="{BB962C8B-B14F-4D97-AF65-F5344CB8AC3E}">
        <p14:creationId xmlns:p14="http://schemas.microsoft.com/office/powerpoint/2010/main" val="427145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dirty="0"/>
              <a:t>【</a:t>
            </a:r>
            <a:r>
              <a:rPr lang="zh-CN" altLang="en-US" dirty="0"/>
              <a:t>任务实践</a:t>
            </a:r>
            <a:r>
              <a:rPr lang="en-US" altLang="zh-CN" dirty="0"/>
              <a:t>5-5】</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dirty="0"/>
              <a:t>提取数字</a:t>
            </a:r>
            <a:r>
              <a:rPr lang="en-US" altLang="zh-CN" dirty="0"/>
              <a:t>——</a:t>
            </a:r>
            <a:r>
              <a:rPr lang="en-US" altLang="zh-CN" dirty="0" err="1"/>
              <a:t>charAt</a:t>
            </a:r>
            <a:r>
              <a:rPr lang="en-US" altLang="zh-CN" dirty="0"/>
              <a:t>()</a:t>
            </a:r>
            <a:r>
              <a:rPr lang="zh-CN" altLang="en-US" dirty="0"/>
              <a:t>方法</a:t>
            </a:r>
          </a:p>
        </p:txBody>
      </p:sp>
      <p:sp>
        <p:nvSpPr>
          <p:cNvPr id="2" name="矩形 1"/>
          <p:cNvSpPr/>
          <p:nvPr/>
        </p:nvSpPr>
        <p:spPr>
          <a:xfrm>
            <a:off x="112232" y="2184262"/>
            <a:ext cx="7160318" cy="1422954"/>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提取字符串中某一个位置的字符</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charAt</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方法</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确定取数字的位置</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使用循环</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将取出的数字连接成一个新的字符串并输出</a:t>
            </a:r>
          </a:p>
        </p:txBody>
      </p:sp>
      <p:pic>
        <p:nvPicPr>
          <p:cNvPr id="3" name="图片 2"/>
          <p:cNvPicPr>
            <a:picLocks noChangeAspect="1"/>
          </p:cNvPicPr>
          <p:nvPr/>
        </p:nvPicPr>
        <p:blipFill>
          <a:blip r:embed="rId2"/>
          <a:stretch>
            <a:fillRect/>
          </a:stretch>
        </p:blipFill>
        <p:spPr>
          <a:xfrm>
            <a:off x="5998602" y="2648496"/>
            <a:ext cx="5552042" cy="3713617"/>
          </a:xfrm>
          <a:prstGeom prst="rect">
            <a:avLst/>
          </a:prstGeom>
        </p:spPr>
      </p:pic>
      <p:sp>
        <p:nvSpPr>
          <p:cNvPr id="6" name="矩形 5"/>
          <p:cNvSpPr/>
          <p:nvPr/>
        </p:nvSpPr>
        <p:spPr>
          <a:xfrm>
            <a:off x="6425317" y="3971595"/>
            <a:ext cx="4698609" cy="260391"/>
          </a:xfrm>
          <a:prstGeom prst="rect">
            <a:avLst/>
          </a:prstGeom>
          <a:solidFill>
            <a:srgbClr val="FFF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425318" y="4596365"/>
            <a:ext cx="4698609" cy="1227660"/>
          </a:xfrm>
          <a:prstGeom prst="rect">
            <a:avLst/>
          </a:prstGeom>
          <a:solidFill>
            <a:srgbClr val="FFF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894133" y="4231986"/>
            <a:ext cx="4698609" cy="364379"/>
          </a:xfrm>
          <a:prstGeom prst="rect">
            <a:avLst/>
          </a:prstGeom>
          <a:solidFill>
            <a:srgbClr val="FFF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7568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left)">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grpId="0" nodeType="clickEffect">
                                  <p:stCondLst>
                                    <p:cond delay="0"/>
                                  </p:stCondLst>
                                  <p:childTnLst>
                                    <p:animEffect transition="out" filter="wipe(left)">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wipe(left)">
                                      <p:cBhvr>
                                        <p:cTn id="27" dur="500"/>
                                        <p:tgtEl>
                                          <p:spTgt spid="2">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grpId="0" nodeType="clickEffect">
                                  <p:stCondLst>
                                    <p:cond delay="0"/>
                                  </p:stCondLst>
                                  <p:childTnLst>
                                    <p:animEffect transition="out" filter="wipe(left)">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496874"/>
            <a:ext cx="11209232" cy="4703087"/>
          </a:xfrm>
        </p:spPr>
        <p:txBody>
          <a:bodyPr>
            <a:normAutofit/>
          </a:bodyPr>
          <a:lstStyle/>
          <a:p>
            <a:pPr algn="just">
              <a:lnSpc>
                <a:spcPct val="150000"/>
              </a:lnSpc>
            </a:pPr>
            <a:r>
              <a:rPr lang="zh-CN" altLang="zh-CN"/>
              <a:t>返回指定位置的字符的</a:t>
            </a:r>
            <a:r>
              <a:rPr lang="en-US" altLang="zh-CN"/>
              <a:t>Unicode</a:t>
            </a:r>
            <a:r>
              <a:rPr lang="zh-CN" altLang="zh-CN"/>
              <a:t>（十进制表示），第一个字符的位置从</a:t>
            </a:r>
            <a:r>
              <a:rPr lang="en-US" altLang="zh-CN"/>
              <a:t>0</a:t>
            </a:r>
            <a:r>
              <a:rPr lang="zh-CN" altLang="zh-CN"/>
              <a:t>开始。</a:t>
            </a:r>
            <a:endParaRPr lang="en-US" altLang="zh-CN" dirty="0"/>
          </a:p>
          <a:p>
            <a:pPr algn="just">
              <a:lnSpc>
                <a:spcPct val="150000"/>
              </a:lnSpc>
            </a:pPr>
            <a:r>
              <a:rPr lang="zh-CN" altLang="en-US"/>
              <a:t>      </a:t>
            </a:r>
            <a:endParaRPr lang="en-US" altLang="zh-CN" dirty="0"/>
          </a:p>
        </p:txBody>
      </p:sp>
      <p:sp>
        <p:nvSpPr>
          <p:cNvPr id="3" name="标题 2"/>
          <p:cNvSpPr>
            <a:spLocks noGrp="1"/>
          </p:cNvSpPr>
          <p:nvPr>
            <p:ph type="title"/>
          </p:nvPr>
        </p:nvSpPr>
        <p:spPr>
          <a:xfrm>
            <a:off x="747241" y="249383"/>
            <a:ext cx="7391400" cy="590556"/>
          </a:xfrm>
        </p:spPr>
        <p:txBody>
          <a:bodyPr/>
          <a:lstStyle/>
          <a:p>
            <a:r>
              <a:rPr lang="en-US" altLang="zh-CN"/>
              <a:t>charCodeAt()</a:t>
            </a:r>
            <a:r>
              <a:rPr lang="zh-CN" altLang="en-US"/>
              <a:t>方法</a:t>
            </a:r>
            <a:endParaRPr lang="zh-CN" altLang="en-US" dirty="0"/>
          </a:p>
        </p:txBody>
      </p:sp>
      <p:grpSp>
        <p:nvGrpSpPr>
          <p:cNvPr id="8" name="组合 7"/>
          <p:cNvGrpSpPr/>
          <p:nvPr/>
        </p:nvGrpSpPr>
        <p:grpSpPr>
          <a:xfrm>
            <a:off x="2420414" y="3429000"/>
            <a:ext cx="7024264" cy="1331266"/>
            <a:chOff x="-3679521" y="3101048"/>
            <a:chExt cx="7024264" cy="1331266"/>
          </a:xfrm>
        </p:grpSpPr>
        <p:sp>
          <p:nvSpPr>
            <p:cNvPr id="9" name="矩形 8"/>
            <p:cNvSpPr/>
            <p:nvPr/>
          </p:nvSpPr>
          <p:spPr>
            <a:xfrm>
              <a:off x="-3679521" y="3180689"/>
              <a:ext cx="7024264" cy="1186350"/>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var mystr = new String("Hello JavaScirpt!");</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document.write(mystr.charCodeAt(2));</a:t>
              </a:r>
            </a:p>
          </p:txBody>
        </p:sp>
        <p:sp>
          <p:nvSpPr>
            <p:cNvPr id="10" name="L 形 9"/>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L 形 10"/>
            <p:cNvSpPr/>
            <p:nvPr/>
          </p:nvSpPr>
          <p:spPr>
            <a:xfrm rot="16200000">
              <a:off x="2945175" y="4032746"/>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30605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255574"/>
            <a:ext cx="11209232" cy="4703087"/>
          </a:xfrm>
        </p:spPr>
        <p:txBody>
          <a:bodyPr>
            <a:normAutofit/>
          </a:bodyPr>
          <a:lstStyle/>
          <a:p>
            <a:pPr algn="just">
              <a:lnSpc>
                <a:spcPct val="150000"/>
              </a:lnSpc>
            </a:pPr>
            <a:r>
              <a:rPr lang="zh-CN" altLang="zh-CN" sz="2400"/>
              <a:t>返回子字符串在字符串对象中</a:t>
            </a:r>
            <a:r>
              <a:rPr lang="zh-CN" altLang="zh-CN" sz="2400">
                <a:solidFill>
                  <a:schemeClr val="accent2">
                    <a:lumMod val="75000"/>
                  </a:schemeClr>
                </a:solidFill>
              </a:rPr>
              <a:t>首次出现</a:t>
            </a:r>
            <a:r>
              <a:rPr lang="zh-CN" altLang="zh-CN" sz="2400"/>
              <a:t>的位置，语法格式如下所示。</a:t>
            </a:r>
            <a:r>
              <a:rPr lang="zh-CN" altLang="en-US" sz="2400"/>
              <a:t>      </a:t>
            </a:r>
            <a:endParaRPr lang="en-US" altLang="zh-CN" sz="2400" dirty="0"/>
          </a:p>
        </p:txBody>
      </p:sp>
      <p:sp>
        <p:nvSpPr>
          <p:cNvPr id="3" name="标题 2"/>
          <p:cNvSpPr>
            <a:spLocks noGrp="1"/>
          </p:cNvSpPr>
          <p:nvPr>
            <p:ph type="title"/>
          </p:nvPr>
        </p:nvSpPr>
        <p:spPr>
          <a:xfrm>
            <a:off x="747241" y="249383"/>
            <a:ext cx="7391400" cy="590556"/>
          </a:xfrm>
        </p:spPr>
        <p:txBody>
          <a:bodyPr/>
          <a:lstStyle/>
          <a:p>
            <a:r>
              <a:rPr lang="en-US" altLang="zh-CN"/>
              <a:t>indexOf()</a:t>
            </a:r>
            <a:r>
              <a:rPr lang="zh-CN" altLang="en-US"/>
              <a:t>方法</a:t>
            </a:r>
            <a:endParaRPr lang="zh-CN" altLang="en-US" dirty="0"/>
          </a:p>
        </p:txBody>
      </p:sp>
      <p:grpSp>
        <p:nvGrpSpPr>
          <p:cNvPr id="8" name="组合 7"/>
          <p:cNvGrpSpPr/>
          <p:nvPr/>
        </p:nvGrpSpPr>
        <p:grpSpPr>
          <a:xfrm>
            <a:off x="2028777" y="2263505"/>
            <a:ext cx="7024264" cy="740339"/>
            <a:chOff x="-3679521" y="3101048"/>
            <a:chExt cx="7024264" cy="740339"/>
          </a:xfrm>
        </p:grpSpPr>
        <p:sp>
          <p:nvSpPr>
            <p:cNvPr id="9" name="矩形 8"/>
            <p:cNvSpPr/>
            <p:nvPr/>
          </p:nvSpPr>
          <p:spPr>
            <a:xfrm>
              <a:off x="-3679521" y="3180689"/>
              <a:ext cx="7024264" cy="581057"/>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stringObject.indexOf(str, [index]);</a:t>
              </a:r>
            </a:p>
          </p:txBody>
        </p:sp>
        <p:sp>
          <p:nvSpPr>
            <p:cNvPr id="10" name="L 形 9"/>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L 形 10"/>
            <p:cNvSpPr/>
            <p:nvPr/>
          </p:nvSpPr>
          <p:spPr>
            <a:xfrm rot="16200000">
              <a:off x="2945175" y="3441819"/>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3" name="文本框 12">
            <a:extLst>
              <a:ext uri="{FF2B5EF4-FFF2-40B4-BE49-F238E27FC236}">
                <a16:creationId xmlns:a16="http://schemas.microsoft.com/office/drawing/2014/main" id="{ED2C0455-C8AA-49EE-B774-BDADE8234EFC}"/>
              </a:ext>
            </a:extLst>
          </p:cNvPr>
          <p:cNvSpPr txBox="1"/>
          <p:nvPr/>
        </p:nvSpPr>
        <p:spPr>
          <a:xfrm>
            <a:off x="747241" y="3411528"/>
            <a:ext cx="10847859" cy="830997"/>
          </a:xfrm>
          <a:prstGeom prst="rect">
            <a:avLst/>
          </a:prstGeom>
          <a:noFill/>
        </p:spPr>
        <p:txBody>
          <a:bodyPr wrap="square">
            <a:spAutoFit/>
          </a:bodyPr>
          <a:lstStyle/>
          <a:p>
            <a:r>
              <a:rPr lang="en-US" altLang="zh-CN" sz="2400">
                <a:latin typeface="微软雅黑" panose="020B0503020204020204" pitchFamily="34" charset="-122"/>
                <a:ea typeface="微软雅黑" panose="020B0503020204020204" pitchFamily="34" charset="-122"/>
              </a:rPr>
              <a:t>stringObject</a:t>
            </a:r>
            <a:r>
              <a:rPr lang="zh-CN" altLang="en-US" sz="2400">
                <a:latin typeface="微软雅黑" panose="020B0503020204020204" pitchFamily="34" charset="-122"/>
                <a:ea typeface="微软雅黑" panose="020B0503020204020204" pitchFamily="34" charset="-122"/>
              </a:rPr>
              <a:t>为对象实例名称。</a:t>
            </a:r>
            <a:r>
              <a:rPr lang="en-US" altLang="zh-CN" sz="2400">
                <a:solidFill>
                  <a:schemeClr val="accent2">
                    <a:lumMod val="75000"/>
                  </a:schemeClr>
                </a:solidFill>
                <a:latin typeface="微软雅黑" panose="020B0503020204020204" pitchFamily="34" charset="-122"/>
                <a:ea typeface="微软雅黑" panose="020B0503020204020204" pitchFamily="34" charset="-122"/>
              </a:rPr>
              <a:t>str</a:t>
            </a:r>
            <a:r>
              <a:rPr lang="zh-CN" altLang="en-US" sz="2400">
                <a:solidFill>
                  <a:schemeClr val="accent2">
                    <a:lumMod val="75000"/>
                  </a:schemeClr>
                </a:solidFill>
                <a:latin typeface="微软雅黑" panose="020B0503020204020204" pitchFamily="34" charset="-122"/>
                <a:ea typeface="微软雅黑" panose="020B0503020204020204" pitchFamily="34" charset="-122"/>
              </a:rPr>
              <a:t>为指定需要检索的字符串。</a:t>
            </a:r>
            <a:r>
              <a:rPr lang="en-US" altLang="zh-CN" sz="2400">
                <a:solidFill>
                  <a:schemeClr val="accent2">
                    <a:lumMod val="75000"/>
                  </a:schemeClr>
                </a:solidFill>
                <a:latin typeface="微软雅黑" panose="020B0503020204020204" pitchFamily="34" charset="-122"/>
                <a:ea typeface="微软雅黑" panose="020B0503020204020204" pitchFamily="34" charset="-122"/>
              </a:rPr>
              <a:t>index</a:t>
            </a:r>
            <a:r>
              <a:rPr lang="zh-CN" altLang="en-US" sz="2400">
                <a:solidFill>
                  <a:schemeClr val="accent2">
                    <a:lumMod val="75000"/>
                  </a:schemeClr>
                </a:solidFill>
                <a:latin typeface="微软雅黑" panose="020B0503020204020204" pitchFamily="34" charset="-122"/>
                <a:ea typeface="微软雅黑" panose="020B0503020204020204" pitchFamily="34" charset="-122"/>
              </a:rPr>
              <a:t>指在字符串中开始检索的位置</a:t>
            </a:r>
            <a:r>
              <a:rPr lang="zh-CN" altLang="en-US" sz="2400">
                <a:latin typeface="微软雅黑" panose="020B0503020204020204" pitchFamily="34" charset="-122"/>
                <a:ea typeface="微软雅黑" panose="020B0503020204020204" pitchFamily="34" charset="-122"/>
              </a:rPr>
              <a:t>，其值为</a:t>
            </a:r>
            <a:r>
              <a:rPr lang="en-US" altLang="zh-CN" sz="2400">
                <a:latin typeface="微软雅黑" panose="020B0503020204020204" pitchFamily="34" charset="-122"/>
                <a:ea typeface="微软雅黑" panose="020B0503020204020204" pitchFamily="34" charset="-122"/>
              </a:rPr>
              <a:t>0</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字符串长度−</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。具体使用如下所示。</a:t>
            </a:r>
          </a:p>
        </p:txBody>
      </p:sp>
      <p:grpSp>
        <p:nvGrpSpPr>
          <p:cNvPr id="14" name="组合 13">
            <a:extLst>
              <a:ext uri="{FF2B5EF4-FFF2-40B4-BE49-F238E27FC236}">
                <a16:creationId xmlns:a16="http://schemas.microsoft.com/office/drawing/2014/main" id="{6A03E343-79E4-4D73-84D3-57B07B058453}"/>
              </a:ext>
            </a:extLst>
          </p:cNvPr>
          <p:cNvGrpSpPr/>
          <p:nvPr/>
        </p:nvGrpSpPr>
        <p:grpSpPr>
          <a:xfrm>
            <a:off x="1967336" y="4650209"/>
            <a:ext cx="7045542" cy="1265991"/>
            <a:chOff x="-3679521" y="3101048"/>
            <a:chExt cx="7045542" cy="1265991"/>
          </a:xfrm>
        </p:grpSpPr>
        <p:sp>
          <p:nvSpPr>
            <p:cNvPr id="15" name="矩形 14">
              <a:extLst>
                <a:ext uri="{FF2B5EF4-FFF2-40B4-BE49-F238E27FC236}">
                  <a16:creationId xmlns:a16="http://schemas.microsoft.com/office/drawing/2014/main" id="{A32213D2-D409-4E2D-A2E6-117CF41DA260}"/>
                </a:ext>
              </a:extLst>
            </p:cNvPr>
            <p:cNvSpPr/>
            <p:nvPr/>
          </p:nvSpPr>
          <p:spPr>
            <a:xfrm>
              <a:off x="-3679521" y="3180689"/>
              <a:ext cx="7024264" cy="1186350"/>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var str="JavaScript";</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document.write(str.indexOf("c"));</a:t>
              </a:r>
            </a:p>
          </p:txBody>
        </p:sp>
        <p:sp>
          <p:nvSpPr>
            <p:cNvPr id="16" name="L 形 15">
              <a:extLst>
                <a:ext uri="{FF2B5EF4-FFF2-40B4-BE49-F238E27FC236}">
                  <a16:creationId xmlns:a16="http://schemas.microsoft.com/office/drawing/2014/main" id="{0CCBCD40-A373-4149-AC64-BC9568CC63C3}"/>
                </a:ext>
              </a:extLst>
            </p:cNvPr>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L 形 16">
              <a:extLst>
                <a:ext uri="{FF2B5EF4-FFF2-40B4-BE49-F238E27FC236}">
                  <a16:creationId xmlns:a16="http://schemas.microsoft.com/office/drawing/2014/main" id="{AE0EB76E-E2CA-477E-B0FE-A8E52480EEFA}"/>
                </a:ext>
              </a:extLst>
            </p:cNvPr>
            <p:cNvSpPr/>
            <p:nvPr/>
          </p:nvSpPr>
          <p:spPr>
            <a:xfrm rot="16200000">
              <a:off x="2966453" y="3967471"/>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26062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255574"/>
            <a:ext cx="11209232" cy="4703087"/>
          </a:xfrm>
        </p:spPr>
        <p:txBody>
          <a:bodyPr>
            <a:normAutofit/>
          </a:bodyPr>
          <a:lstStyle/>
          <a:p>
            <a:pPr algn="just">
              <a:lnSpc>
                <a:spcPct val="150000"/>
              </a:lnSpc>
            </a:pPr>
            <a:r>
              <a:rPr lang="zh-CN" altLang="en-US" sz="2400"/>
              <a:t>检索字符串中“</a:t>
            </a:r>
            <a:r>
              <a:rPr lang="en-US" altLang="zh-CN" sz="2400"/>
              <a:t>c”</a:t>
            </a:r>
            <a:r>
              <a:rPr lang="zh-CN" altLang="en-US" sz="2400"/>
              <a:t>首次出现的位置，检索结果为</a:t>
            </a:r>
            <a:r>
              <a:rPr lang="en-US" altLang="zh-CN" sz="2400"/>
              <a:t>5</a:t>
            </a:r>
            <a:r>
              <a:rPr lang="zh-CN" altLang="en-US" sz="2400"/>
              <a:t>，即第</a:t>
            </a:r>
            <a:r>
              <a:rPr lang="en-US" altLang="zh-CN" sz="2400"/>
              <a:t>6</a:t>
            </a:r>
            <a:r>
              <a:rPr lang="zh-CN" altLang="en-US" sz="2400"/>
              <a:t>个字符。如果找不到该字符，那么返回</a:t>
            </a:r>
            <a:r>
              <a:rPr lang="en-US" altLang="zh-CN" sz="2400"/>
              <a:t>-1</a:t>
            </a:r>
            <a:r>
              <a:rPr lang="zh-CN" altLang="en-US" sz="2400"/>
              <a:t>，我们通常利用这一特点</a:t>
            </a:r>
            <a:r>
              <a:rPr lang="zh-CN" altLang="en-US" sz="2400">
                <a:solidFill>
                  <a:schemeClr val="accent2">
                    <a:lumMod val="75000"/>
                  </a:schemeClr>
                </a:solidFill>
              </a:rPr>
              <a:t>来判断查找的字符是否存在</a:t>
            </a:r>
            <a:r>
              <a:rPr lang="zh-CN" altLang="en-US" sz="2400"/>
              <a:t>。</a:t>
            </a:r>
            <a:endParaRPr lang="en-US" altLang="zh-CN" sz="2400" dirty="0"/>
          </a:p>
        </p:txBody>
      </p:sp>
      <p:sp>
        <p:nvSpPr>
          <p:cNvPr id="3" name="标题 2"/>
          <p:cNvSpPr>
            <a:spLocks noGrp="1"/>
          </p:cNvSpPr>
          <p:nvPr>
            <p:ph type="title"/>
          </p:nvPr>
        </p:nvSpPr>
        <p:spPr>
          <a:xfrm>
            <a:off x="747241" y="249383"/>
            <a:ext cx="7391400" cy="590556"/>
          </a:xfrm>
        </p:spPr>
        <p:txBody>
          <a:bodyPr/>
          <a:lstStyle/>
          <a:p>
            <a:r>
              <a:rPr lang="en-US" altLang="zh-CN"/>
              <a:t>indexOf()</a:t>
            </a:r>
            <a:r>
              <a:rPr lang="zh-CN" altLang="en-US"/>
              <a:t>方法</a:t>
            </a:r>
            <a:endParaRPr lang="zh-CN" altLang="en-US" dirty="0"/>
          </a:p>
        </p:txBody>
      </p:sp>
      <p:grpSp>
        <p:nvGrpSpPr>
          <p:cNvPr id="14" name="组合 13">
            <a:extLst>
              <a:ext uri="{FF2B5EF4-FFF2-40B4-BE49-F238E27FC236}">
                <a16:creationId xmlns:a16="http://schemas.microsoft.com/office/drawing/2014/main" id="{6A03E343-79E4-4D73-84D3-57B07B058453}"/>
              </a:ext>
            </a:extLst>
          </p:cNvPr>
          <p:cNvGrpSpPr/>
          <p:nvPr/>
        </p:nvGrpSpPr>
        <p:grpSpPr>
          <a:xfrm>
            <a:off x="2211190" y="2498389"/>
            <a:ext cx="7567810" cy="3556230"/>
            <a:chOff x="-3456945" y="1709560"/>
            <a:chExt cx="7567810" cy="3556230"/>
          </a:xfrm>
        </p:grpSpPr>
        <p:sp>
          <p:nvSpPr>
            <p:cNvPr id="15" name="矩形 14">
              <a:extLst>
                <a:ext uri="{FF2B5EF4-FFF2-40B4-BE49-F238E27FC236}">
                  <a16:creationId xmlns:a16="http://schemas.microsoft.com/office/drawing/2014/main" id="{A32213D2-D409-4E2D-A2E6-117CF41DA260}"/>
                </a:ext>
              </a:extLst>
            </p:cNvPr>
            <p:cNvSpPr/>
            <p:nvPr/>
          </p:nvSpPr>
          <p:spPr>
            <a:xfrm>
              <a:off x="-3456945" y="1709560"/>
              <a:ext cx="7567810" cy="3556230"/>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var str = "Any application that can be written in JavaScript, will eventually be written in JavaScript";</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if (str.indexOf("JavaScript") &gt; -1)</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document.write("</a:t>
              </a:r>
              <a:r>
                <a:rPr kumimoji="0" lang="zh-CN" altLang="en-US"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存在</a:t>
              </a:r>
              <a:r>
                <a:rPr kumimoji="0" lang="en-US" altLang="zh-CN"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JavaScript</a:t>
              </a:r>
              <a:r>
                <a:rPr kumimoji="0" lang="zh-CN" altLang="en-US"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标识</a:t>
              </a:r>
              <a:r>
                <a:rPr kumimoji="0" lang="en-US" altLang="zh-CN"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else</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document.write("</a:t>
              </a:r>
              <a:r>
                <a:rPr kumimoji="0" lang="zh-CN" altLang="en-US"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不存在</a:t>
              </a:r>
              <a:r>
                <a:rPr kumimoji="0" lang="en-US" altLang="zh-CN"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JavaScript</a:t>
              </a:r>
              <a:r>
                <a:rPr kumimoji="0" lang="zh-CN" altLang="en-US"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标识</a:t>
              </a:r>
              <a:r>
                <a:rPr kumimoji="0" lang="en-US" altLang="zh-CN"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p>
          </p:txBody>
        </p:sp>
        <p:sp>
          <p:nvSpPr>
            <p:cNvPr id="16" name="L 形 15">
              <a:extLst>
                <a:ext uri="{FF2B5EF4-FFF2-40B4-BE49-F238E27FC236}">
                  <a16:creationId xmlns:a16="http://schemas.microsoft.com/office/drawing/2014/main" id="{0CCBCD40-A373-4149-AC64-BC9568CC63C3}"/>
                </a:ext>
              </a:extLst>
            </p:cNvPr>
            <p:cNvSpPr/>
            <p:nvPr/>
          </p:nvSpPr>
          <p:spPr>
            <a:xfrm rot="5400000">
              <a:off x="-3414273" y="1666888"/>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L 形 16">
              <a:extLst>
                <a:ext uri="{FF2B5EF4-FFF2-40B4-BE49-F238E27FC236}">
                  <a16:creationId xmlns:a16="http://schemas.microsoft.com/office/drawing/2014/main" id="{AE0EB76E-E2CA-477E-B0FE-A8E52480EEFA}"/>
                </a:ext>
              </a:extLst>
            </p:cNvPr>
            <p:cNvSpPr/>
            <p:nvPr/>
          </p:nvSpPr>
          <p:spPr>
            <a:xfrm rot="16200000">
              <a:off x="3711297" y="4866222"/>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145812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255574"/>
            <a:ext cx="11209232" cy="4703087"/>
          </a:xfrm>
        </p:spPr>
        <p:txBody>
          <a:bodyPr>
            <a:normAutofit/>
          </a:bodyPr>
          <a:lstStyle/>
          <a:p>
            <a:r>
              <a:rPr lang="en-US" altLang="zh-CN"/>
              <a:t>lastIndexOf()</a:t>
            </a:r>
            <a:r>
              <a:rPr lang="zh-CN" altLang="zh-CN"/>
              <a:t>方法与</a:t>
            </a:r>
            <a:r>
              <a:rPr lang="en-US" altLang="zh-CN"/>
              <a:t>indexOf()</a:t>
            </a:r>
            <a:r>
              <a:rPr lang="zh-CN" altLang="zh-CN"/>
              <a:t>方法类似，用于返回子字符串在字符串对象中</a:t>
            </a:r>
            <a:r>
              <a:rPr lang="zh-CN" altLang="zh-CN" b="1">
                <a:solidFill>
                  <a:schemeClr val="accent2">
                    <a:lumMod val="75000"/>
                  </a:schemeClr>
                </a:solidFill>
              </a:rPr>
              <a:t>最后出现的位置</a:t>
            </a:r>
            <a:r>
              <a:rPr lang="zh-CN" altLang="zh-CN"/>
              <a:t>，语法格式如下所示。</a:t>
            </a:r>
            <a:endParaRPr lang="en-US" altLang="zh-CN"/>
          </a:p>
          <a:p>
            <a:endParaRPr lang="en-US" altLang="zh-CN"/>
          </a:p>
          <a:p>
            <a:endParaRPr lang="en-US" altLang="zh-CN"/>
          </a:p>
          <a:p>
            <a:r>
              <a:rPr lang="en-US" altLang="zh-CN"/>
              <a:t>stringObject</a:t>
            </a:r>
            <a:r>
              <a:rPr lang="zh-CN" altLang="zh-CN"/>
              <a:t>为对象实例名称。</a:t>
            </a:r>
            <a:r>
              <a:rPr lang="en-US" altLang="zh-CN"/>
              <a:t>str</a:t>
            </a:r>
            <a:r>
              <a:rPr lang="zh-CN" altLang="zh-CN"/>
              <a:t>为指定需要检索的字符串。</a:t>
            </a:r>
            <a:r>
              <a:rPr lang="en-US" altLang="zh-CN"/>
              <a:t>index</a:t>
            </a:r>
            <a:r>
              <a:rPr lang="zh-CN" altLang="zh-CN"/>
              <a:t>指在字符串中</a:t>
            </a:r>
            <a:r>
              <a:rPr lang="zh-CN" altLang="zh-CN" b="1">
                <a:solidFill>
                  <a:schemeClr val="accent2">
                    <a:lumMod val="75000"/>
                  </a:schemeClr>
                </a:solidFill>
              </a:rPr>
              <a:t>结束位置开始向前检索的位置</a:t>
            </a:r>
            <a:r>
              <a:rPr lang="zh-CN" altLang="zh-CN"/>
              <a:t>，其值为</a:t>
            </a:r>
            <a:r>
              <a:rPr lang="en-US" altLang="zh-CN"/>
              <a:t>0</a:t>
            </a:r>
            <a:r>
              <a:rPr lang="zh-CN" altLang="zh-CN"/>
              <a:t>～</a:t>
            </a:r>
            <a:r>
              <a:rPr lang="en-US" altLang="zh-CN"/>
              <a:t>(</a:t>
            </a:r>
            <a:r>
              <a:rPr lang="zh-CN" altLang="zh-CN"/>
              <a:t>字符串长度</a:t>
            </a:r>
            <a:r>
              <a:rPr lang="en-US" altLang="zh-CN"/>
              <a:t>−1)</a:t>
            </a:r>
            <a:r>
              <a:rPr lang="zh-CN" altLang="zh-CN"/>
              <a:t>。</a:t>
            </a:r>
          </a:p>
          <a:p>
            <a:endParaRPr lang="zh-CN" altLang="zh-CN"/>
          </a:p>
        </p:txBody>
      </p:sp>
      <p:sp>
        <p:nvSpPr>
          <p:cNvPr id="3" name="标题 2"/>
          <p:cNvSpPr>
            <a:spLocks noGrp="1"/>
          </p:cNvSpPr>
          <p:nvPr>
            <p:ph type="title"/>
          </p:nvPr>
        </p:nvSpPr>
        <p:spPr>
          <a:xfrm>
            <a:off x="747241" y="249383"/>
            <a:ext cx="7391400" cy="590556"/>
          </a:xfrm>
        </p:spPr>
        <p:txBody>
          <a:bodyPr/>
          <a:lstStyle/>
          <a:p>
            <a:r>
              <a:rPr lang="en-US" altLang="zh-CN"/>
              <a:t>lastIndexOf()</a:t>
            </a:r>
            <a:r>
              <a:rPr lang="zh-CN" altLang="en-US"/>
              <a:t>方法</a:t>
            </a:r>
            <a:endParaRPr lang="zh-CN" altLang="en-US" dirty="0"/>
          </a:p>
        </p:txBody>
      </p:sp>
      <p:grpSp>
        <p:nvGrpSpPr>
          <p:cNvPr id="14" name="组合 13">
            <a:extLst>
              <a:ext uri="{FF2B5EF4-FFF2-40B4-BE49-F238E27FC236}">
                <a16:creationId xmlns:a16="http://schemas.microsoft.com/office/drawing/2014/main" id="{6A03E343-79E4-4D73-84D3-57B07B058453}"/>
              </a:ext>
            </a:extLst>
          </p:cNvPr>
          <p:cNvGrpSpPr/>
          <p:nvPr/>
        </p:nvGrpSpPr>
        <p:grpSpPr>
          <a:xfrm>
            <a:off x="2198490" y="2831863"/>
            <a:ext cx="7567810" cy="597137"/>
            <a:chOff x="-3456945" y="1709560"/>
            <a:chExt cx="7567810" cy="597137"/>
          </a:xfrm>
        </p:grpSpPr>
        <p:sp>
          <p:nvSpPr>
            <p:cNvPr id="15" name="矩形 14">
              <a:extLst>
                <a:ext uri="{FF2B5EF4-FFF2-40B4-BE49-F238E27FC236}">
                  <a16:creationId xmlns:a16="http://schemas.microsoft.com/office/drawing/2014/main" id="{A32213D2-D409-4E2D-A2E6-117CF41DA260}"/>
                </a:ext>
              </a:extLst>
            </p:cNvPr>
            <p:cNvSpPr/>
            <p:nvPr/>
          </p:nvSpPr>
          <p:spPr>
            <a:xfrm>
              <a:off x="-3456945" y="1709560"/>
              <a:ext cx="7567810" cy="581057"/>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stringObject. lastIndexOf (str, [index]);</a:t>
              </a:r>
            </a:p>
          </p:txBody>
        </p:sp>
        <p:sp>
          <p:nvSpPr>
            <p:cNvPr id="16" name="L 形 15">
              <a:extLst>
                <a:ext uri="{FF2B5EF4-FFF2-40B4-BE49-F238E27FC236}">
                  <a16:creationId xmlns:a16="http://schemas.microsoft.com/office/drawing/2014/main" id="{0CCBCD40-A373-4149-AC64-BC9568CC63C3}"/>
                </a:ext>
              </a:extLst>
            </p:cNvPr>
            <p:cNvSpPr/>
            <p:nvPr/>
          </p:nvSpPr>
          <p:spPr>
            <a:xfrm rot="5400000">
              <a:off x="-3414273" y="1666888"/>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7" name="L 形 16">
              <a:extLst>
                <a:ext uri="{FF2B5EF4-FFF2-40B4-BE49-F238E27FC236}">
                  <a16:creationId xmlns:a16="http://schemas.microsoft.com/office/drawing/2014/main" id="{AE0EB76E-E2CA-477E-B0FE-A8E52480EEFA}"/>
                </a:ext>
              </a:extLst>
            </p:cNvPr>
            <p:cNvSpPr/>
            <p:nvPr/>
          </p:nvSpPr>
          <p:spPr>
            <a:xfrm rot="16200000">
              <a:off x="3711297" y="1907129"/>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427752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String</a:t>
            </a:r>
            <a:r>
              <a:rPr lang="zh-CN" altLang="en-US"/>
              <a:t>对象的方法</a:t>
            </a:r>
            <a:endParaRPr lang="zh-CN" altLang="en-US" dirty="0"/>
          </a:p>
        </p:txBody>
      </p:sp>
      <p:sp>
        <p:nvSpPr>
          <p:cNvPr id="7" name="文本框 6">
            <a:extLst>
              <a:ext uri="{FF2B5EF4-FFF2-40B4-BE49-F238E27FC236}">
                <a16:creationId xmlns:a16="http://schemas.microsoft.com/office/drawing/2014/main" id="{B1A6D4DB-241A-4C65-A762-A3984F6B0518}"/>
              </a:ext>
            </a:extLst>
          </p:cNvPr>
          <p:cNvSpPr txBox="1"/>
          <p:nvPr/>
        </p:nvSpPr>
        <p:spPr>
          <a:xfrm>
            <a:off x="824470" y="1695788"/>
            <a:ext cx="10543059" cy="2601546"/>
          </a:xfrm>
          <a:prstGeom prst="rect">
            <a:avLst/>
          </a:prstGeom>
          <a:noFill/>
        </p:spPr>
        <p:txBody>
          <a:bodyPr wrap="square">
            <a:spAutoFit/>
          </a:bodyPr>
          <a:lstStyle/>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截取字符串方法</a:t>
            </a:r>
            <a:endPar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150000"/>
              </a:lnSpc>
              <a:spcBef>
                <a:spcPts val="0"/>
              </a:spcBef>
              <a:spcAft>
                <a:spcPts val="0"/>
              </a:spcAft>
              <a:buClrTx/>
              <a:buSzTx/>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截取字符串就是指取当前字符串对象中的某一部分字符。在</a:t>
            </a: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String</a:t>
            </a: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对象中，提供了</a:t>
            </a: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3</a:t>
            </a: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种截取字符串的方法，分别是</a:t>
            </a:r>
            <a:r>
              <a:rPr kumimoji="0" lang="en-US" altLang="zh-CN" sz="28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substring()</a:t>
            </a:r>
            <a:r>
              <a:rPr kumimoji="0" lang="zh-CN" altLang="en-US" sz="28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a:t>
            </a:r>
            <a:r>
              <a:rPr kumimoji="0" lang="en-US" altLang="zh-CN" sz="28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substr()</a:t>
            </a:r>
            <a:r>
              <a:rPr kumimoji="0" lang="zh-CN" altLang="en-US" sz="28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a:t>
            </a:r>
            <a:r>
              <a:rPr kumimoji="0" lang="en-US" altLang="zh-CN" sz="28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slice()</a:t>
            </a:r>
            <a:r>
              <a:rPr kumimoji="0" lang="zh-CN" altLang="en-US" sz="28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a:t>
            </a:r>
          </a:p>
        </p:txBody>
      </p:sp>
    </p:spTree>
    <p:extLst>
      <p:ext uri="{BB962C8B-B14F-4D97-AF65-F5344CB8AC3E}">
        <p14:creationId xmlns:p14="http://schemas.microsoft.com/office/powerpoint/2010/main" val="32161375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153974"/>
            <a:ext cx="11209232" cy="4703087"/>
          </a:xfrm>
        </p:spPr>
        <p:txBody>
          <a:bodyPr>
            <a:normAutofit/>
          </a:bodyPr>
          <a:lstStyle/>
          <a:p>
            <a:pPr algn="just">
              <a:lnSpc>
                <a:spcPct val="150000"/>
              </a:lnSpc>
            </a:pPr>
            <a:r>
              <a:rPr lang="zh-CN" altLang="en-US" dirty="0"/>
              <a:t>       </a:t>
            </a:r>
            <a:r>
              <a:rPr lang="en-US" altLang="zh-CN" dirty="0"/>
              <a:t>substring()</a:t>
            </a:r>
            <a:r>
              <a:rPr lang="zh-CN" altLang="en-US" dirty="0"/>
              <a:t>方法用于返回</a:t>
            </a:r>
            <a:r>
              <a:rPr lang="en-US" altLang="zh-CN" dirty="0"/>
              <a:t>String</a:t>
            </a:r>
            <a:r>
              <a:rPr lang="zh-CN" altLang="en-US" dirty="0"/>
              <a:t>对象中指定位置的字符串，语法格式如下所示</a:t>
            </a:r>
          </a:p>
        </p:txBody>
      </p:sp>
      <p:sp>
        <p:nvSpPr>
          <p:cNvPr id="3" name="标题 2"/>
          <p:cNvSpPr>
            <a:spLocks noGrp="1"/>
          </p:cNvSpPr>
          <p:nvPr>
            <p:ph type="title"/>
          </p:nvPr>
        </p:nvSpPr>
        <p:spPr>
          <a:xfrm>
            <a:off x="747241" y="249383"/>
            <a:ext cx="7391400" cy="590556"/>
          </a:xfrm>
        </p:spPr>
        <p:txBody>
          <a:bodyPr/>
          <a:lstStyle/>
          <a:p>
            <a:r>
              <a:rPr lang="en-US" altLang="zh-CN" dirty="0"/>
              <a:t>substring()</a:t>
            </a:r>
            <a:r>
              <a:rPr lang="zh-CN" altLang="en-US" dirty="0"/>
              <a:t>方法 </a:t>
            </a:r>
          </a:p>
        </p:txBody>
      </p:sp>
      <p:grpSp>
        <p:nvGrpSpPr>
          <p:cNvPr id="4" name="组合 3"/>
          <p:cNvGrpSpPr/>
          <p:nvPr/>
        </p:nvGrpSpPr>
        <p:grpSpPr>
          <a:xfrm>
            <a:off x="2572032" y="3543604"/>
            <a:ext cx="7110801" cy="749336"/>
            <a:chOff x="-3679521" y="3101048"/>
            <a:chExt cx="7110801" cy="749336"/>
          </a:xfrm>
        </p:grpSpPr>
        <p:sp>
          <p:nvSpPr>
            <p:cNvPr id="5" name="矩形 4"/>
            <p:cNvSpPr/>
            <p:nvPr/>
          </p:nvSpPr>
          <p:spPr>
            <a:xfrm>
              <a:off x="-3679521" y="3180689"/>
              <a:ext cx="7024264" cy="581057"/>
            </a:xfrm>
            <a:prstGeom prst="rect">
              <a:avLst/>
            </a:prstGeom>
            <a:solidFill>
              <a:schemeClr val="bg1">
                <a:lumMod val="95000"/>
              </a:schemeClr>
            </a:solidFill>
          </p:spPr>
          <p:txBody>
            <a:bodyPr wrap="square">
              <a:spAutoFit/>
            </a:bodyPr>
            <a:lstStyle/>
            <a:p>
              <a:pPr indent="226695">
                <a:lnSpc>
                  <a:spcPct val="150000"/>
                </a:lnSpc>
                <a:spcBef>
                  <a:spcPts val="240"/>
                </a:spcBef>
                <a:spcAft>
                  <a:spcPts val="240"/>
                </a:spcAft>
              </a:pPr>
              <a:r>
                <a:rPr lang="en-US" altLang="zh-CN" sz="2400" dirty="0" err="1">
                  <a:solidFill>
                    <a:srgbClr val="000000"/>
                  </a:solidFill>
                  <a:latin typeface="微软雅黑" panose="020B0503020204020204" pitchFamily="34" charset="-122"/>
                  <a:ea typeface="微软雅黑" panose="020B0503020204020204" pitchFamily="34" charset="-122"/>
                  <a:cs typeface="Arial" panose="020B0604020202020204" pitchFamily="34" charset="0"/>
                </a:rPr>
                <a:t>stringObject.substring</a:t>
              </a:r>
              <a:r>
                <a:rPr lang="en-US" altLang="zh-CN" sz="2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2400" dirty="0" err="1">
                  <a:solidFill>
                    <a:srgbClr val="000000"/>
                  </a:solidFill>
                  <a:latin typeface="微软雅黑" panose="020B0503020204020204" pitchFamily="34" charset="-122"/>
                  <a:ea typeface="微软雅黑" panose="020B0503020204020204" pitchFamily="34" charset="-122"/>
                  <a:cs typeface="Arial" panose="020B0604020202020204" pitchFamily="34" charset="0"/>
                </a:rPr>
                <a:t>start,end</a:t>
              </a:r>
              <a:r>
                <a:rPr lang="en-US" altLang="zh-CN" sz="2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6" name="L 形 5"/>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 形 6"/>
            <p:cNvSpPr/>
            <p:nvPr/>
          </p:nvSpPr>
          <p:spPr>
            <a:xfrm rot="16200000">
              <a:off x="3031712" y="3450816"/>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线形标注 2(无边框) 8"/>
          <p:cNvSpPr/>
          <p:nvPr/>
        </p:nvSpPr>
        <p:spPr>
          <a:xfrm>
            <a:off x="4065563" y="2686928"/>
            <a:ext cx="1772529" cy="579973"/>
          </a:xfrm>
          <a:prstGeom prst="callout2">
            <a:avLst>
              <a:gd name="adj1" fmla="val 18750"/>
              <a:gd name="adj2" fmla="val -8333"/>
              <a:gd name="adj3" fmla="val 18750"/>
              <a:gd name="adj4" fmla="val -16667"/>
              <a:gd name="adj5" fmla="val 161389"/>
              <a:gd name="adj6" fmla="val -47461"/>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latin typeface="微软雅黑" panose="020B0503020204020204" pitchFamily="34" charset="-122"/>
                <a:ea typeface="微软雅黑" panose="020B0503020204020204" pitchFamily="34" charset="-122"/>
              </a:rPr>
              <a:t>对象实例名称</a:t>
            </a:r>
            <a:endParaRPr lang="zh-CN" altLang="en-US" dirty="0">
              <a:latin typeface="微软雅黑" panose="020B0503020204020204" pitchFamily="34" charset="-122"/>
              <a:ea typeface="微软雅黑" panose="020B0503020204020204" pitchFamily="34" charset="-122"/>
            </a:endParaRPr>
          </a:p>
        </p:txBody>
      </p:sp>
      <p:sp>
        <p:nvSpPr>
          <p:cNvPr id="10" name="线形标注 2(无边框) 9"/>
          <p:cNvSpPr/>
          <p:nvPr/>
        </p:nvSpPr>
        <p:spPr>
          <a:xfrm>
            <a:off x="7383885" y="2311586"/>
            <a:ext cx="3912472" cy="1223021"/>
          </a:xfrm>
          <a:prstGeom prst="callout2">
            <a:avLst>
              <a:gd name="adj1" fmla="val 18750"/>
              <a:gd name="adj2" fmla="val -8333"/>
              <a:gd name="adj3" fmla="val 18750"/>
              <a:gd name="adj4" fmla="val -16667"/>
              <a:gd name="adj5" fmla="val 106177"/>
              <a:gd name="adj6" fmla="val -2516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指定要提取的子字符串的第一个字符在</a:t>
            </a:r>
            <a:r>
              <a:rPr lang="en-US" altLang="zh-CN" dirty="0" err="1">
                <a:latin typeface="微软雅黑" panose="020B0503020204020204" pitchFamily="34" charset="-122"/>
                <a:ea typeface="微软雅黑" panose="020B0503020204020204" pitchFamily="34" charset="-122"/>
              </a:rPr>
              <a:t>stringObject</a:t>
            </a:r>
            <a:r>
              <a:rPr lang="zh-CN" altLang="en-US" dirty="0">
                <a:latin typeface="微软雅黑" panose="020B0503020204020204" pitchFamily="34" charset="-122"/>
                <a:ea typeface="微软雅黑" panose="020B0503020204020204" pitchFamily="34" charset="-122"/>
              </a:rPr>
              <a:t>中的位置，</a:t>
            </a:r>
            <a:r>
              <a:rPr lang="en-US" altLang="zh-CN" dirty="0">
                <a:latin typeface="微软雅黑" panose="020B0503020204020204" pitchFamily="34" charset="-122"/>
                <a:ea typeface="微软雅黑" panose="020B0503020204020204" pitchFamily="34" charset="-122"/>
              </a:rPr>
              <a:t>start</a:t>
            </a:r>
            <a:r>
              <a:rPr lang="zh-CN" altLang="en-US" dirty="0">
                <a:latin typeface="微软雅黑" panose="020B0503020204020204" pitchFamily="34" charset="-122"/>
                <a:ea typeface="微软雅黑" panose="020B0503020204020204" pitchFamily="34" charset="-122"/>
              </a:rPr>
              <a:t>的值从</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开始，</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为第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个字符，</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为第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个字符，依次类推</a:t>
            </a:r>
          </a:p>
        </p:txBody>
      </p:sp>
      <p:sp>
        <p:nvSpPr>
          <p:cNvPr id="11" name="线形标注 2(无边框) 10"/>
          <p:cNvSpPr/>
          <p:nvPr/>
        </p:nvSpPr>
        <p:spPr>
          <a:xfrm>
            <a:off x="7344694" y="5050302"/>
            <a:ext cx="3912472" cy="1506907"/>
          </a:xfrm>
          <a:prstGeom prst="callout2">
            <a:avLst>
              <a:gd name="adj1" fmla="val -1954"/>
              <a:gd name="adj2" fmla="val 1016"/>
              <a:gd name="adj3" fmla="val -1954"/>
              <a:gd name="adj4" fmla="val -10555"/>
              <a:gd name="adj5" fmla="val -56556"/>
              <a:gd name="adj6" fmla="val -1437"/>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latin typeface="微软雅黑" panose="020B0503020204020204" pitchFamily="34" charset="-122"/>
                <a:ea typeface="微软雅黑" panose="020B0503020204020204" pitchFamily="34" charset="-122"/>
              </a:rPr>
              <a:t>End</a:t>
            </a:r>
            <a:r>
              <a:rPr lang="zh-CN" altLang="en-US" dirty="0">
                <a:latin typeface="微软雅黑" panose="020B0503020204020204" pitchFamily="34" charset="-122"/>
                <a:ea typeface="微软雅黑" panose="020B0503020204020204" pitchFamily="34" charset="-122"/>
              </a:rPr>
              <a:t>用于指定要提取的子字符串的最后一个字符在</a:t>
            </a:r>
            <a:r>
              <a:rPr lang="en-US" altLang="zh-CN" dirty="0" err="1">
                <a:latin typeface="微软雅黑" panose="020B0503020204020204" pitchFamily="34" charset="-122"/>
                <a:ea typeface="微软雅黑" panose="020B0503020204020204" pitchFamily="34" charset="-122"/>
              </a:rPr>
              <a:t>stringObject</a:t>
            </a:r>
            <a:r>
              <a:rPr lang="zh-CN" altLang="en-US" dirty="0">
                <a:latin typeface="微软雅黑" panose="020B0503020204020204" pitchFamily="34" charset="-122"/>
                <a:ea typeface="微软雅黑" panose="020B0503020204020204" pitchFamily="34" charset="-122"/>
              </a:rPr>
              <a:t>中的位置，注意</a:t>
            </a:r>
            <a:r>
              <a:rPr lang="en-US" altLang="zh-CN" dirty="0">
                <a:latin typeface="微软雅黑" panose="020B0503020204020204" pitchFamily="34" charset="-122"/>
                <a:ea typeface="微软雅黑" panose="020B0503020204020204" pitchFamily="34" charset="-122"/>
              </a:rPr>
              <a:t>end</a:t>
            </a:r>
            <a:r>
              <a:rPr lang="zh-CN" altLang="en-US" dirty="0">
                <a:latin typeface="微软雅黑" panose="020B0503020204020204" pitchFamily="34" charset="-122"/>
                <a:ea typeface="微软雅黑" panose="020B0503020204020204" pitchFamily="34" charset="-122"/>
              </a:rPr>
              <a:t>值比要提取的子字符串的最后一个字符在</a:t>
            </a:r>
            <a:r>
              <a:rPr lang="en-US" altLang="zh-CN" dirty="0" err="1">
                <a:latin typeface="微软雅黑" panose="020B0503020204020204" pitchFamily="34" charset="-122"/>
                <a:ea typeface="微软雅黑" panose="020B0503020204020204" pitchFamily="34" charset="-122"/>
              </a:rPr>
              <a:t>stringObject</a:t>
            </a:r>
            <a:r>
              <a:rPr lang="zh-CN" altLang="en-US" dirty="0">
                <a:latin typeface="微软雅黑" panose="020B0503020204020204" pitchFamily="34" charset="-122"/>
                <a:ea typeface="微软雅黑" panose="020B0503020204020204" pitchFamily="34" charset="-122"/>
              </a:rPr>
              <a:t>中的位置数少</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932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153974"/>
            <a:ext cx="11209232" cy="4703087"/>
          </a:xfrm>
        </p:spPr>
        <p:txBody>
          <a:bodyPr>
            <a:normAutofit/>
          </a:bodyPr>
          <a:lstStyle/>
          <a:p>
            <a:pPr algn="just">
              <a:lnSpc>
                <a:spcPct val="150000"/>
              </a:lnSpc>
            </a:pPr>
            <a:r>
              <a:rPr lang="zh-CN" altLang="en-US" sz="2400"/>
              <a:t>       </a:t>
            </a:r>
            <a:r>
              <a:rPr lang="en-US" altLang="zh-CN" sz="2400"/>
              <a:t>slice()</a:t>
            </a:r>
            <a:r>
              <a:rPr lang="zh-CN" altLang="zh-CN" sz="2400"/>
              <a:t>方法与</a:t>
            </a:r>
            <a:r>
              <a:rPr lang="en-US" altLang="zh-CN" sz="2400"/>
              <a:t>substring()</a:t>
            </a:r>
            <a:r>
              <a:rPr lang="zh-CN" altLang="zh-CN" sz="2400"/>
              <a:t>方法类似，也包含同样的两个参数。但是它们有两点差别，第一是</a:t>
            </a:r>
            <a:r>
              <a:rPr lang="en-US" altLang="zh-CN" sz="2400"/>
              <a:t>substring()</a:t>
            </a:r>
            <a:r>
              <a:rPr lang="zh-CN" altLang="zh-CN" sz="2400"/>
              <a:t>方法的两个参数是没有先后顺序的，程序会自动进行调整，而</a:t>
            </a:r>
            <a:r>
              <a:rPr lang="en-US" altLang="zh-CN" sz="2400" b="1">
                <a:solidFill>
                  <a:schemeClr val="accent2">
                    <a:lumMod val="75000"/>
                  </a:schemeClr>
                </a:solidFill>
              </a:rPr>
              <a:t>slice()</a:t>
            </a:r>
            <a:r>
              <a:rPr lang="zh-CN" altLang="zh-CN" sz="2400" b="1">
                <a:solidFill>
                  <a:schemeClr val="accent2">
                    <a:lumMod val="75000"/>
                  </a:schemeClr>
                </a:solidFill>
              </a:rPr>
              <a:t>方法的两个参数有先后顺序，起始位置在前，结束位置在后</a:t>
            </a:r>
            <a:r>
              <a:rPr lang="zh-CN" altLang="zh-CN" sz="2400"/>
              <a:t>。第二是</a:t>
            </a:r>
            <a:r>
              <a:rPr lang="en-US" altLang="zh-CN" sz="2400"/>
              <a:t>substring()</a:t>
            </a:r>
            <a:r>
              <a:rPr lang="zh-CN" altLang="zh-CN" sz="2400"/>
              <a:t>方法的两个参数不能是负数，而</a:t>
            </a:r>
            <a:r>
              <a:rPr lang="en-US" altLang="zh-CN" sz="2400" b="1">
                <a:solidFill>
                  <a:schemeClr val="accent2">
                    <a:lumMod val="75000"/>
                  </a:schemeClr>
                </a:solidFill>
              </a:rPr>
              <a:t>slice()</a:t>
            </a:r>
            <a:r>
              <a:rPr lang="zh-CN" altLang="zh-CN" sz="2400" b="1">
                <a:solidFill>
                  <a:schemeClr val="accent2">
                    <a:lumMod val="75000"/>
                  </a:schemeClr>
                </a:solidFill>
              </a:rPr>
              <a:t>方法的可以是负数，意思是从后面的位置开始截取。</a:t>
            </a:r>
            <a:endParaRPr lang="zh-CN" altLang="en-US" sz="2400" b="1" dirty="0">
              <a:solidFill>
                <a:schemeClr val="accent2">
                  <a:lumMod val="75000"/>
                </a:schemeClr>
              </a:solidFill>
            </a:endParaRPr>
          </a:p>
        </p:txBody>
      </p:sp>
      <p:sp>
        <p:nvSpPr>
          <p:cNvPr id="3" name="标题 2"/>
          <p:cNvSpPr>
            <a:spLocks noGrp="1"/>
          </p:cNvSpPr>
          <p:nvPr>
            <p:ph type="title"/>
          </p:nvPr>
        </p:nvSpPr>
        <p:spPr>
          <a:xfrm>
            <a:off x="747241" y="249383"/>
            <a:ext cx="7391400" cy="590556"/>
          </a:xfrm>
        </p:spPr>
        <p:txBody>
          <a:bodyPr/>
          <a:lstStyle/>
          <a:p>
            <a:r>
              <a:rPr lang="en-US" altLang="zh-CN"/>
              <a:t> slice()</a:t>
            </a:r>
            <a:r>
              <a:rPr lang="zh-CN" altLang="en-US"/>
              <a:t>方法。</a:t>
            </a:r>
            <a:endParaRPr lang="zh-CN" altLang="en-US" dirty="0"/>
          </a:p>
        </p:txBody>
      </p:sp>
      <p:grpSp>
        <p:nvGrpSpPr>
          <p:cNvPr id="4" name="组合 3"/>
          <p:cNvGrpSpPr/>
          <p:nvPr/>
        </p:nvGrpSpPr>
        <p:grpSpPr>
          <a:xfrm>
            <a:off x="1708465" y="4067362"/>
            <a:ext cx="9286784" cy="2396938"/>
            <a:chOff x="-4679837" y="4018506"/>
            <a:chExt cx="9286784" cy="2396938"/>
          </a:xfrm>
        </p:grpSpPr>
        <p:sp>
          <p:nvSpPr>
            <p:cNvPr id="5" name="矩形 4"/>
            <p:cNvSpPr/>
            <p:nvPr/>
          </p:nvSpPr>
          <p:spPr>
            <a:xfrm>
              <a:off x="-4679837" y="4018506"/>
              <a:ext cx="9286784" cy="2396938"/>
            </a:xfrm>
            <a:prstGeom prst="rect">
              <a:avLst/>
            </a:prstGeom>
            <a:solidFill>
              <a:schemeClr val="bg1">
                <a:lumMod val="95000"/>
              </a:schemeClr>
            </a:solidFill>
          </p:spPr>
          <p:txBody>
            <a:bodyPr wrap="square">
              <a:spAutoFit/>
            </a:bodyPr>
            <a:lstStyle/>
            <a:p>
              <a:pPr indent="226695">
                <a:lnSpc>
                  <a:spcPct val="150000"/>
                </a:lnSpc>
                <a:spcBef>
                  <a:spcPts val="240"/>
                </a:spcBef>
                <a:spcAft>
                  <a:spcPts val="240"/>
                </a:spcAft>
              </a:pPr>
              <a:r>
                <a:rPr lang="en-US" altLang="zh-CN" sz="2400">
                  <a:solidFill>
                    <a:srgbClr val="000000"/>
                  </a:solidFill>
                  <a:latin typeface="微软雅黑" panose="020B0503020204020204" pitchFamily="34" charset="-122"/>
                  <a:ea typeface="微软雅黑" panose="020B0503020204020204" pitchFamily="34" charset="-122"/>
                  <a:cs typeface="Arial" panose="020B0604020202020204" pitchFamily="34" charset="0"/>
                </a:rPr>
                <a:t>        var str = "JavaScript";</a:t>
              </a:r>
            </a:p>
            <a:p>
              <a:pPr indent="226695">
                <a:lnSpc>
                  <a:spcPct val="150000"/>
                </a:lnSpc>
                <a:spcBef>
                  <a:spcPts val="240"/>
                </a:spcBef>
                <a:spcAft>
                  <a:spcPts val="240"/>
                </a:spcAft>
              </a:pPr>
              <a:r>
                <a:rPr lang="en-US" altLang="zh-CN" sz="2400">
                  <a:solidFill>
                    <a:srgbClr val="000000"/>
                  </a:solidFill>
                  <a:latin typeface="微软雅黑" panose="020B0503020204020204" pitchFamily="34" charset="-122"/>
                  <a:ea typeface="微软雅黑" panose="020B0503020204020204" pitchFamily="34" charset="-122"/>
                  <a:cs typeface="Arial" panose="020B0604020202020204" pitchFamily="34" charset="0"/>
                </a:rPr>
                <a:t>        document.write(str.slice(3, 5) + "&lt;br /&gt;");</a:t>
              </a:r>
            </a:p>
            <a:p>
              <a:pPr indent="226695">
                <a:lnSpc>
                  <a:spcPct val="150000"/>
                </a:lnSpc>
                <a:spcBef>
                  <a:spcPts val="240"/>
                </a:spcBef>
                <a:spcAft>
                  <a:spcPts val="240"/>
                </a:spcAft>
              </a:pPr>
              <a:r>
                <a:rPr lang="en-US" altLang="zh-CN" sz="2400">
                  <a:solidFill>
                    <a:srgbClr val="000000"/>
                  </a:solidFill>
                  <a:latin typeface="微软雅黑" panose="020B0503020204020204" pitchFamily="34" charset="-122"/>
                  <a:ea typeface="微软雅黑" panose="020B0503020204020204" pitchFamily="34" charset="-122"/>
                  <a:cs typeface="Arial" panose="020B0604020202020204" pitchFamily="34" charset="0"/>
                </a:rPr>
                <a:t>        document.write(str.substring(5, 3) + "&lt;br /&gt;");</a:t>
              </a:r>
            </a:p>
            <a:p>
              <a:pPr indent="226695">
                <a:lnSpc>
                  <a:spcPct val="150000"/>
                </a:lnSpc>
                <a:spcBef>
                  <a:spcPts val="240"/>
                </a:spcBef>
                <a:spcAft>
                  <a:spcPts val="240"/>
                </a:spcAft>
              </a:pPr>
              <a:r>
                <a:rPr lang="en-US" altLang="zh-CN" sz="2400">
                  <a:solidFill>
                    <a:srgbClr val="000000"/>
                  </a:solidFill>
                  <a:latin typeface="微软雅黑" panose="020B0503020204020204" pitchFamily="34" charset="-122"/>
                  <a:ea typeface="微软雅黑" panose="020B0503020204020204" pitchFamily="34" charset="-122"/>
                  <a:cs typeface="Arial" panose="020B0604020202020204" pitchFamily="34" charset="0"/>
                </a:rPr>
                <a:t>        document.write(str.slice(-5, -3));</a:t>
              </a:r>
            </a:p>
          </p:txBody>
        </p:sp>
        <p:sp>
          <p:nvSpPr>
            <p:cNvPr id="6" name="L 形 5"/>
            <p:cNvSpPr/>
            <p:nvPr/>
          </p:nvSpPr>
          <p:spPr>
            <a:xfrm rot="5400000">
              <a:off x="-4637165" y="4020329"/>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 形 6"/>
            <p:cNvSpPr/>
            <p:nvPr/>
          </p:nvSpPr>
          <p:spPr>
            <a:xfrm rot="16200000">
              <a:off x="4207379" y="6009204"/>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10751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153974"/>
            <a:ext cx="11209232" cy="4703087"/>
          </a:xfrm>
        </p:spPr>
        <p:txBody>
          <a:bodyPr>
            <a:normAutofit/>
          </a:bodyPr>
          <a:lstStyle/>
          <a:p>
            <a:pPr algn="just">
              <a:lnSpc>
                <a:spcPct val="150000"/>
              </a:lnSpc>
            </a:pPr>
            <a:r>
              <a:rPr lang="zh-CN" altLang="en-US" dirty="0"/>
              <a:t>       </a:t>
            </a:r>
            <a:r>
              <a:rPr lang="en-US" altLang="zh-CN" dirty="0" err="1"/>
              <a:t>substr</a:t>
            </a:r>
            <a:r>
              <a:rPr lang="en-US" altLang="zh-CN" dirty="0"/>
              <a:t> ()</a:t>
            </a:r>
            <a:r>
              <a:rPr lang="zh-CN" altLang="en-US" dirty="0"/>
              <a:t>方法用于返回</a:t>
            </a:r>
            <a:r>
              <a:rPr lang="en-US" altLang="zh-CN" dirty="0"/>
              <a:t>String</a:t>
            </a:r>
            <a:r>
              <a:rPr lang="zh-CN" altLang="en-US" dirty="0"/>
              <a:t>字符串从指定位置开始的指定长度的子字符串，语法格式如下所示</a:t>
            </a:r>
          </a:p>
        </p:txBody>
      </p:sp>
      <p:sp>
        <p:nvSpPr>
          <p:cNvPr id="3" name="标题 2"/>
          <p:cNvSpPr>
            <a:spLocks noGrp="1"/>
          </p:cNvSpPr>
          <p:nvPr>
            <p:ph type="title"/>
          </p:nvPr>
        </p:nvSpPr>
        <p:spPr>
          <a:xfrm>
            <a:off x="747241" y="249383"/>
            <a:ext cx="7391400" cy="590556"/>
          </a:xfrm>
        </p:spPr>
        <p:txBody>
          <a:bodyPr/>
          <a:lstStyle/>
          <a:p>
            <a:r>
              <a:rPr lang="en-US" altLang="zh-CN" dirty="0" err="1"/>
              <a:t>substr</a:t>
            </a:r>
            <a:r>
              <a:rPr lang="en-US" altLang="zh-CN" dirty="0"/>
              <a:t> ()</a:t>
            </a:r>
            <a:r>
              <a:rPr lang="zh-CN" altLang="en-US" dirty="0"/>
              <a:t>方法 </a:t>
            </a:r>
          </a:p>
        </p:txBody>
      </p:sp>
      <p:grpSp>
        <p:nvGrpSpPr>
          <p:cNvPr id="4" name="组合 3"/>
          <p:cNvGrpSpPr/>
          <p:nvPr/>
        </p:nvGrpSpPr>
        <p:grpSpPr>
          <a:xfrm>
            <a:off x="2572032" y="3543604"/>
            <a:ext cx="7110801" cy="749336"/>
            <a:chOff x="-3679521" y="3101048"/>
            <a:chExt cx="7110801" cy="749336"/>
          </a:xfrm>
        </p:grpSpPr>
        <p:sp>
          <p:nvSpPr>
            <p:cNvPr id="5" name="矩形 4"/>
            <p:cNvSpPr/>
            <p:nvPr/>
          </p:nvSpPr>
          <p:spPr>
            <a:xfrm>
              <a:off x="-3679521" y="3180689"/>
              <a:ext cx="7024264" cy="646331"/>
            </a:xfrm>
            <a:prstGeom prst="rect">
              <a:avLst/>
            </a:prstGeom>
            <a:solidFill>
              <a:schemeClr val="bg1">
                <a:lumMod val="95000"/>
              </a:schemeClr>
            </a:solidFill>
          </p:spPr>
          <p:txBody>
            <a:bodyPr wrap="square">
              <a:spAutoFit/>
            </a:bodyPr>
            <a:lstStyle/>
            <a:p>
              <a:pPr indent="226695">
                <a:lnSpc>
                  <a:spcPct val="150000"/>
                </a:lnSpc>
                <a:spcBef>
                  <a:spcPts val="240"/>
                </a:spcBef>
                <a:spcAft>
                  <a:spcPts val="240"/>
                </a:spcAft>
              </a:pPr>
              <a:r>
                <a:rPr lang="en-US" altLang="zh-CN" sz="2400" dirty="0" err="1">
                  <a:solidFill>
                    <a:srgbClr val="000000"/>
                  </a:solidFill>
                  <a:latin typeface="微软雅黑" panose="020B0503020204020204" pitchFamily="34" charset="-122"/>
                  <a:ea typeface="微软雅黑" panose="020B0503020204020204" pitchFamily="34" charset="-122"/>
                  <a:cs typeface="Arial" panose="020B0604020202020204" pitchFamily="34" charset="0"/>
                </a:rPr>
                <a:t>stringObject.substr</a:t>
              </a:r>
              <a:r>
                <a:rPr lang="en-US" altLang="zh-CN" sz="2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a:t>
              </a:r>
              <a:r>
                <a:rPr lang="en-US" altLang="zh-CN" sz="2400" dirty="0" err="1">
                  <a:solidFill>
                    <a:srgbClr val="000000"/>
                  </a:solidFill>
                  <a:latin typeface="微软雅黑" panose="020B0503020204020204" pitchFamily="34" charset="-122"/>
                  <a:ea typeface="微软雅黑" panose="020B0503020204020204" pitchFamily="34" charset="-122"/>
                  <a:cs typeface="Arial" panose="020B0604020202020204" pitchFamily="34" charset="0"/>
                </a:rPr>
                <a:t>start,len</a:t>
              </a:r>
              <a:r>
                <a:rPr lang="en-US" altLang="zh-CN" sz="2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6" name="L 形 5"/>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 形 6"/>
            <p:cNvSpPr/>
            <p:nvPr/>
          </p:nvSpPr>
          <p:spPr>
            <a:xfrm rot="16200000">
              <a:off x="3031712" y="3450816"/>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线形标注 2(无边框) 8"/>
          <p:cNvSpPr/>
          <p:nvPr/>
        </p:nvSpPr>
        <p:spPr>
          <a:xfrm>
            <a:off x="4065563" y="2686928"/>
            <a:ext cx="1772529" cy="579973"/>
          </a:xfrm>
          <a:prstGeom prst="callout2">
            <a:avLst>
              <a:gd name="adj1" fmla="val 18750"/>
              <a:gd name="adj2" fmla="val -8333"/>
              <a:gd name="adj3" fmla="val 18750"/>
              <a:gd name="adj4" fmla="val -16667"/>
              <a:gd name="adj5" fmla="val 161389"/>
              <a:gd name="adj6" fmla="val -47461"/>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latin typeface="微软雅黑" panose="020B0503020204020204" pitchFamily="34" charset="-122"/>
                <a:ea typeface="微软雅黑" panose="020B0503020204020204" pitchFamily="34" charset="-122"/>
              </a:rPr>
              <a:t>对象实例名称</a:t>
            </a:r>
            <a:endParaRPr lang="zh-CN" altLang="en-US" dirty="0">
              <a:latin typeface="微软雅黑" panose="020B0503020204020204" pitchFamily="34" charset="-122"/>
              <a:ea typeface="微软雅黑" panose="020B0503020204020204" pitchFamily="34" charset="-122"/>
            </a:endParaRPr>
          </a:p>
        </p:txBody>
      </p:sp>
      <p:sp>
        <p:nvSpPr>
          <p:cNvPr id="10" name="线形标注 2(无边框) 9"/>
          <p:cNvSpPr/>
          <p:nvPr/>
        </p:nvSpPr>
        <p:spPr>
          <a:xfrm>
            <a:off x="7383885" y="2311586"/>
            <a:ext cx="3912472" cy="1223021"/>
          </a:xfrm>
          <a:prstGeom prst="callout2">
            <a:avLst>
              <a:gd name="adj1" fmla="val 18750"/>
              <a:gd name="adj2" fmla="val -8333"/>
              <a:gd name="adj3" fmla="val 18750"/>
              <a:gd name="adj4" fmla="val -16667"/>
              <a:gd name="adj5" fmla="val 106177"/>
              <a:gd name="adj6" fmla="val -2516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指定要提取的子字符串的第一个字符在</a:t>
            </a:r>
            <a:r>
              <a:rPr lang="en-US" altLang="zh-CN" dirty="0" err="1">
                <a:latin typeface="微软雅黑" panose="020B0503020204020204" pitchFamily="34" charset="-122"/>
                <a:ea typeface="微软雅黑" panose="020B0503020204020204" pitchFamily="34" charset="-122"/>
              </a:rPr>
              <a:t>stringObject</a:t>
            </a:r>
            <a:r>
              <a:rPr lang="zh-CN" altLang="en-US" dirty="0">
                <a:latin typeface="微软雅黑" panose="020B0503020204020204" pitchFamily="34" charset="-122"/>
                <a:ea typeface="微软雅黑" panose="020B0503020204020204" pitchFamily="34" charset="-122"/>
              </a:rPr>
              <a:t>中的位置，</a:t>
            </a:r>
            <a:r>
              <a:rPr lang="en-US" altLang="zh-CN" dirty="0">
                <a:latin typeface="微软雅黑" panose="020B0503020204020204" pitchFamily="34" charset="-122"/>
                <a:ea typeface="微软雅黑" panose="020B0503020204020204" pitchFamily="34" charset="-122"/>
              </a:rPr>
              <a:t>start</a:t>
            </a:r>
            <a:r>
              <a:rPr lang="zh-CN" altLang="en-US" dirty="0">
                <a:latin typeface="微软雅黑" panose="020B0503020204020204" pitchFamily="34" charset="-122"/>
                <a:ea typeface="微软雅黑" panose="020B0503020204020204" pitchFamily="34" charset="-122"/>
              </a:rPr>
              <a:t>的值从</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开始，</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为第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个字符，</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为第</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个字符，依次类推</a:t>
            </a:r>
          </a:p>
        </p:txBody>
      </p:sp>
      <p:sp>
        <p:nvSpPr>
          <p:cNvPr id="11" name="线形标注 2(无边框) 10"/>
          <p:cNvSpPr/>
          <p:nvPr/>
        </p:nvSpPr>
        <p:spPr>
          <a:xfrm>
            <a:off x="7344694" y="5050303"/>
            <a:ext cx="3912472" cy="633046"/>
          </a:xfrm>
          <a:prstGeom prst="callout2">
            <a:avLst>
              <a:gd name="adj1" fmla="val -1954"/>
              <a:gd name="adj2" fmla="val 1016"/>
              <a:gd name="adj3" fmla="val -1954"/>
              <a:gd name="adj4" fmla="val -10555"/>
              <a:gd name="adj5" fmla="val -109889"/>
              <a:gd name="adj6" fmla="val -17617"/>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用于指定要提取的子字符串的长度</a:t>
            </a:r>
          </a:p>
        </p:txBody>
      </p:sp>
    </p:spTree>
    <p:extLst>
      <p:ext uri="{BB962C8B-B14F-4D97-AF65-F5344CB8AC3E}">
        <p14:creationId xmlns:p14="http://schemas.microsoft.com/office/powerpoint/2010/main" val="344858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String</a:t>
            </a:r>
            <a:r>
              <a:rPr lang="zh-CN" altLang="en-US"/>
              <a:t>对象的方法</a:t>
            </a:r>
            <a:endParaRPr lang="zh-CN" altLang="en-US" dirty="0"/>
          </a:p>
        </p:txBody>
      </p:sp>
      <p:sp>
        <p:nvSpPr>
          <p:cNvPr id="7" name="文本框 6">
            <a:extLst>
              <a:ext uri="{FF2B5EF4-FFF2-40B4-BE49-F238E27FC236}">
                <a16:creationId xmlns:a16="http://schemas.microsoft.com/office/drawing/2014/main" id="{B1A6D4DB-241A-4C65-A762-A3984F6B0518}"/>
              </a:ext>
            </a:extLst>
          </p:cNvPr>
          <p:cNvSpPr txBox="1"/>
          <p:nvPr/>
        </p:nvSpPr>
        <p:spPr>
          <a:xfrm>
            <a:off x="545070" y="1421748"/>
            <a:ext cx="10543059" cy="3247877"/>
          </a:xfrm>
          <a:prstGeom prst="rect">
            <a:avLst/>
          </a:prstGeom>
          <a:noFill/>
        </p:spPr>
        <p:txBody>
          <a:bodyPr wrap="square">
            <a:spAutoFit/>
          </a:bodyPr>
          <a:lstStyle/>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转换字符串方法</a:t>
            </a:r>
            <a:endPar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150000"/>
              </a:lnSpc>
              <a:spcBef>
                <a:spcPts val="0"/>
              </a:spcBef>
              <a:spcAft>
                <a:spcPts val="0"/>
              </a:spcAft>
              <a:buClrTx/>
              <a:buSzTx/>
              <a:tabLst/>
              <a:defRPr/>
            </a:pPr>
            <a:r>
              <a:rPr kumimoji="0" lang="zh-CN" altLang="en-US" sz="28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     第一，</a:t>
            </a:r>
            <a:r>
              <a:rPr kumimoji="0" lang="en-US" altLang="zh-CN" sz="28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toUpperCase()</a:t>
            </a:r>
            <a:r>
              <a:rPr kumimoji="0" lang="zh-CN" altLang="en-US" sz="28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方法、</a:t>
            </a:r>
            <a:r>
              <a:rPr kumimoji="0" lang="en-US" altLang="zh-CN" sz="28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toLowerCase()</a:t>
            </a:r>
            <a:r>
              <a:rPr kumimoji="0" lang="zh-CN" altLang="en-US" sz="28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方法。</a:t>
            </a:r>
          </a:p>
          <a:p>
            <a:pPr marR="0" lvl="0" algn="l" defTabSz="914400" rtl="0" eaLnBrk="1" fontAlgn="auto" latinLnBrk="0" hangingPunct="1">
              <a:lnSpc>
                <a:spcPct val="150000"/>
              </a:lnSpc>
              <a:spcBef>
                <a:spcPts val="0"/>
              </a:spcBef>
              <a:spcAft>
                <a:spcPts val="0"/>
              </a:spcAft>
              <a:buClrTx/>
              <a:buSzTx/>
              <a:tabLst/>
              <a:defRPr/>
            </a:pP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toUpperCase()</a:t>
            </a: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方法用于将字符串中所有的字母全部转换为大写字母，</a:t>
            </a: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toLowerCase()</a:t>
            </a: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的用法正好相反，</a:t>
            </a: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stringObject</a:t>
            </a: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为对象实例名称。</a:t>
            </a: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str</a:t>
            </a: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为要转换成大写字母的字符串。</a:t>
            </a:r>
          </a:p>
        </p:txBody>
      </p:sp>
      <p:grpSp>
        <p:nvGrpSpPr>
          <p:cNvPr id="4" name="组合 3">
            <a:extLst>
              <a:ext uri="{FF2B5EF4-FFF2-40B4-BE49-F238E27FC236}">
                <a16:creationId xmlns:a16="http://schemas.microsoft.com/office/drawing/2014/main" id="{D33DB8F4-ABC1-4ADD-A7B7-579FCE66AAA1}"/>
              </a:ext>
            </a:extLst>
          </p:cNvPr>
          <p:cNvGrpSpPr/>
          <p:nvPr/>
        </p:nvGrpSpPr>
        <p:grpSpPr>
          <a:xfrm>
            <a:off x="2261198" y="4876766"/>
            <a:ext cx="7110801" cy="749336"/>
            <a:chOff x="-3679521" y="3101048"/>
            <a:chExt cx="7110801" cy="749336"/>
          </a:xfrm>
        </p:grpSpPr>
        <p:sp>
          <p:nvSpPr>
            <p:cNvPr id="5" name="矩形 4">
              <a:extLst>
                <a:ext uri="{FF2B5EF4-FFF2-40B4-BE49-F238E27FC236}">
                  <a16:creationId xmlns:a16="http://schemas.microsoft.com/office/drawing/2014/main" id="{13C2DF31-745C-4989-B3EE-C2E2063ACBD4}"/>
                </a:ext>
              </a:extLst>
            </p:cNvPr>
            <p:cNvSpPr/>
            <p:nvPr/>
          </p:nvSpPr>
          <p:spPr>
            <a:xfrm>
              <a:off x="-3679521" y="3180689"/>
              <a:ext cx="7024264" cy="581057"/>
            </a:xfrm>
            <a:prstGeom prst="rect">
              <a:avLst/>
            </a:prstGeom>
            <a:solidFill>
              <a:schemeClr val="bg1">
                <a:lumMod val="95000"/>
              </a:schemeClr>
            </a:solid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stringObject.toUpperCase(str);</a:t>
              </a:r>
            </a:p>
          </p:txBody>
        </p:sp>
        <p:sp>
          <p:nvSpPr>
            <p:cNvPr id="6" name="L 形 5">
              <a:extLst>
                <a:ext uri="{FF2B5EF4-FFF2-40B4-BE49-F238E27FC236}">
                  <a16:creationId xmlns:a16="http://schemas.microsoft.com/office/drawing/2014/main" id="{161ADECD-21C6-444C-8752-62E4B55E86D2}"/>
                </a:ext>
              </a:extLst>
            </p:cNvPr>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L 形 7">
              <a:extLst>
                <a:ext uri="{FF2B5EF4-FFF2-40B4-BE49-F238E27FC236}">
                  <a16:creationId xmlns:a16="http://schemas.microsoft.com/office/drawing/2014/main" id="{208B2AC6-455A-4171-A277-90EC6B404A80}"/>
                </a:ext>
              </a:extLst>
            </p:cNvPr>
            <p:cNvSpPr/>
            <p:nvPr/>
          </p:nvSpPr>
          <p:spPr>
            <a:xfrm rot="16200000">
              <a:off x="3031712" y="3450816"/>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4104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dirty="0"/>
              <a:t>【</a:t>
            </a:r>
            <a:r>
              <a:rPr lang="zh-CN" altLang="en-US" dirty="0"/>
              <a:t>任务实践</a:t>
            </a:r>
            <a:r>
              <a:rPr lang="en-US" altLang="zh-CN" dirty="0"/>
              <a:t>5-1】</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dirty="0"/>
              <a:t>模拟洗衣机洗衣服</a:t>
            </a:r>
            <a:r>
              <a:rPr lang="en-US" altLang="zh-CN" dirty="0"/>
              <a:t>——</a:t>
            </a:r>
            <a:r>
              <a:rPr lang="zh-CN" altLang="en-US" dirty="0"/>
              <a:t>面向过程</a:t>
            </a:r>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9" name="Text Box 44"/>
            <p:cNvSpPr txBox="1">
              <a:spLocks noChangeArrowheads="1"/>
            </p:cNvSpPr>
            <p:nvPr/>
          </p:nvSpPr>
          <p:spPr bwMode="auto">
            <a:xfrm>
              <a:off x="768527" y="4308027"/>
              <a:ext cx="4022435" cy="1235162"/>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lnSpc>
                  <a:spcPct val="130000"/>
                </a:lnSpc>
                <a:defRPr/>
              </a:pPr>
              <a:r>
                <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rPr>
                <a:t>使用面向过程的思想模拟洗衣机洗衣服的过程</a:t>
              </a: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任务描述</a:t>
              </a:r>
            </a:p>
          </p:txBody>
        </p:sp>
      </p:grpSp>
      <p:grpSp>
        <p:nvGrpSpPr>
          <p:cNvPr id="11" name="组合 10"/>
          <p:cNvGrpSpPr/>
          <p:nvPr/>
        </p:nvGrpSpPr>
        <p:grpSpPr>
          <a:xfrm>
            <a:off x="6519712" y="2629782"/>
            <a:ext cx="4716987" cy="2386049"/>
            <a:chOff x="6851559" y="2869060"/>
            <a:chExt cx="4716987" cy="2720998"/>
          </a:xfrm>
        </p:grpSpPr>
        <p:grpSp>
          <p:nvGrpSpPr>
            <p:cNvPr id="12" name="组合 11"/>
            <p:cNvGrpSpPr/>
            <p:nvPr/>
          </p:nvGrpSpPr>
          <p:grpSpPr>
            <a:xfrm>
              <a:off x="6851559" y="2869060"/>
              <a:ext cx="4716987" cy="2720998"/>
              <a:chOff x="6851558" y="2370297"/>
              <a:chExt cx="4716987" cy="2720998"/>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851558" y="2385082"/>
                <a:ext cx="4716986" cy="46166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任务分析</a:t>
                </a:r>
              </a:p>
            </p:txBody>
          </p:sp>
          <p:sp>
            <p:nvSpPr>
              <p:cNvPr id="16" name="文本框 15"/>
              <p:cNvSpPr txBox="1"/>
              <p:nvPr/>
            </p:nvSpPr>
            <p:spPr>
              <a:xfrm>
                <a:off x="6851560" y="2880111"/>
                <a:ext cx="4716985" cy="2211184"/>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2000" dirty="0">
                    <a:solidFill>
                      <a:schemeClr val="tx1">
                        <a:lumMod val="65000"/>
                        <a:lumOff val="35000"/>
                      </a:schemeClr>
                    </a:solidFill>
                  </a:rPr>
                  <a:t>分别定义</a:t>
                </a:r>
                <a:r>
                  <a:rPr lang="en-US" altLang="zh-CN" sz="2000" dirty="0">
                    <a:solidFill>
                      <a:schemeClr val="tx1">
                        <a:lumMod val="65000"/>
                        <a:lumOff val="35000"/>
                      </a:schemeClr>
                    </a:solidFill>
                  </a:rPr>
                  <a:t>4</a:t>
                </a:r>
                <a:r>
                  <a:rPr lang="zh-CN" altLang="en-US" sz="2000" dirty="0">
                    <a:solidFill>
                      <a:schemeClr val="tx1">
                        <a:lumMod val="65000"/>
                        <a:lumOff val="35000"/>
                      </a:schemeClr>
                    </a:solidFill>
                  </a:rPr>
                  <a:t>个函数，实现打开机盖、放入衣服、设定洗衣时间、启动洗衣机等功能</a:t>
                </a:r>
              </a:p>
              <a:p>
                <a:pPr marL="285750" indent="-285750">
                  <a:lnSpc>
                    <a:spcPct val="150000"/>
                  </a:lnSpc>
                  <a:buFont typeface="Wingdings" panose="05000000000000000000" pitchFamily="2" charset="2"/>
                  <a:buChar char="n"/>
                </a:pPr>
                <a:r>
                  <a:rPr lang="zh-CN" altLang="en-US" sz="2000" dirty="0">
                    <a:solidFill>
                      <a:schemeClr val="tx1">
                        <a:lumMod val="65000"/>
                        <a:lumOff val="35000"/>
                      </a:schemeClr>
                    </a:solidFill>
                  </a:rPr>
                  <a:t> 定义洗衣服的</a:t>
                </a:r>
                <a:r>
                  <a:rPr lang="en-US" altLang="zh-CN" sz="2000" dirty="0">
                    <a:solidFill>
                      <a:schemeClr val="tx1">
                        <a:lumMod val="65000"/>
                        <a:lumOff val="35000"/>
                      </a:schemeClr>
                    </a:solidFill>
                  </a:rPr>
                  <a:t>4</a:t>
                </a:r>
                <a:r>
                  <a:rPr lang="zh-CN" altLang="en-US" sz="2000" dirty="0">
                    <a:solidFill>
                      <a:schemeClr val="tx1">
                        <a:lumMod val="65000"/>
                        <a:lumOff val="35000"/>
                      </a:schemeClr>
                    </a:solidFill>
                  </a:rPr>
                  <a:t>个函数，按顺序调用</a:t>
                </a:r>
              </a:p>
            </p:txBody>
          </p:sp>
        </p:grpSp>
        <p:sp>
          <p:nvSpPr>
            <p:cNvPr id="13" name="矩形 12"/>
            <p:cNvSpPr/>
            <p:nvPr/>
          </p:nvSpPr>
          <p:spPr>
            <a:xfrm>
              <a:off x="6851560" y="2869062"/>
              <a:ext cx="4716985" cy="2672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25363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5-6】</a:t>
            </a:r>
            <a:endParaRPr lang="zh-CN" altLang="en-US" dirty="0"/>
          </a:p>
        </p:txBody>
      </p:sp>
      <p:sp>
        <p:nvSpPr>
          <p:cNvPr id="5" name="内容占位符 4"/>
          <p:cNvSpPr>
            <a:spLocks noGrp="1"/>
          </p:cNvSpPr>
          <p:nvPr>
            <p:ph idx="1"/>
          </p:nvPr>
        </p:nvSpPr>
        <p:spPr>
          <a:xfrm>
            <a:off x="1139936" y="1341717"/>
            <a:ext cx="6770620" cy="642195"/>
          </a:xfrm>
        </p:spPr>
        <p:txBody>
          <a:bodyPr>
            <a:normAutofit fontScale="70000" lnSpcReduction="20000"/>
          </a:bodyPr>
          <a:lstStyle/>
          <a:p>
            <a:r>
              <a:rPr lang="zh-CN" altLang="en-US"/>
              <a:t>将字符串反向并转换为大写形式</a:t>
            </a:r>
            <a:r>
              <a:rPr lang="en-US" altLang="zh-CN"/>
              <a:t>——toUpperCase()</a:t>
            </a:r>
            <a:r>
              <a:rPr lang="zh-CN" altLang="en-US"/>
              <a:t>方法</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9" name="Text Box 44"/>
            <p:cNvSpPr txBox="1">
              <a:spLocks noChangeArrowheads="1"/>
            </p:cNvSpPr>
            <p:nvPr/>
          </p:nvSpPr>
          <p:spPr bwMode="auto">
            <a:xfrm>
              <a:off x="768527" y="3749619"/>
              <a:ext cx="4022435" cy="2688278"/>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zh-CN" sz="1800" kern="1000" spc="-40">
                  <a:effectLst/>
                  <a:ea typeface="方正兰亭刊黑_GBK"/>
                  <a:cs typeface="Times New Roman" panose="02020603050405020304" pitchFamily="18" charset="0"/>
                </a:rPr>
                <a:t>输入字符串，然后将这个字符串反向并转换为大写形式输出，例如，字符串“</a:t>
              </a:r>
              <a:r>
                <a:rPr lang="en-US" altLang="zh-CN" sz="1800" kern="1000" spc="-40">
                  <a:effectLst/>
                  <a:ea typeface="方正兰亭刊黑_GBK"/>
                  <a:cs typeface="Times New Roman" panose="02020603050405020304" pitchFamily="18" charset="0"/>
                </a:rPr>
                <a:t>JavaScript</a:t>
              </a:r>
              <a:r>
                <a:rPr lang="zh-CN" altLang="zh-CN" sz="1800" kern="1000" spc="-40">
                  <a:effectLst/>
                  <a:ea typeface="方正兰亭刊黑_GBK"/>
                  <a:cs typeface="Times New Roman" panose="02020603050405020304" pitchFamily="18" charset="0"/>
                </a:rPr>
                <a:t>”</a:t>
              </a:r>
              <a:r>
                <a:rPr lang="zh-CN" altLang="zh-CN" sz="1800" kern="1000">
                  <a:effectLst/>
                  <a:ea typeface="方正兰亭刊黑_GBK"/>
                  <a:cs typeface="Times New Roman" panose="02020603050405020304" pitchFamily="18" charset="0"/>
                </a:rPr>
                <a:t>反向显示为“</a:t>
              </a:r>
              <a:r>
                <a:rPr lang="en-US" altLang="zh-CN" sz="1800" kern="1000">
                  <a:effectLst/>
                  <a:ea typeface="方正兰亭刊黑_GBK"/>
                  <a:cs typeface="Times New Roman" panose="02020603050405020304" pitchFamily="18" charset="0"/>
                </a:rPr>
                <a:t>tpircSavaJ</a:t>
              </a:r>
              <a:r>
                <a:rPr lang="zh-CN" altLang="zh-CN" sz="1800" kern="1000">
                  <a:effectLst/>
                  <a:ea typeface="方正兰亭刊黑_GBK"/>
                  <a:cs typeface="Times New Roman" panose="02020603050405020304" pitchFamily="18" charset="0"/>
                </a:rPr>
                <a:t>”，并且进行大写形式显示。</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任务描述</a:t>
              </a:r>
            </a:p>
          </p:txBody>
        </p:sp>
      </p:grpSp>
      <p:grpSp>
        <p:nvGrpSpPr>
          <p:cNvPr id="11" name="组合 10"/>
          <p:cNvGrpSpPr/>
          <p:nvPr/>
        </p:nvGrpSpPr>
        <p:grpSpPr>
          <a:xfrm>
            <a:off x="6519712" y="2071543"/>
            <a:ext cx="5481788" cy="4473222"/>
            <a:chOff x="6851559" y="2869060"/>
            <a:chExt cx="5507188" cy="5101164"/>
          </a:xfrm>
        </p:grpSpPr>
        <p:grpSp>
          <p:nvGrpSpPr>
            <p:cNvPr id="12" name="组合 11"/>
            <p:cNvGrpSpPr/>
            <p:nvPr/>
          </p:nvGrpSpPr>
          <p:grpSpPr>
            <a:xfrm>
              <a:off x="6851559" y="2869060"/>
              <a:ext cx="5507188" cy="4357596"/>
              <a:chOff x="6851558" y="2370297"/>
              <a:chExt cx="5507188" cy="4357596"/>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p:cNvSpPr txBox="1"/>
              <p:nvPr/>
            </p:nvSpPr>
            <p:spPr>
              <a:xfrm>
                <a:off x="6851558" y="2385083"/>
                <a:ext cx="5507186" cy="52647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p>
            </p:txBody>
          </p:sp>
          <p:sp>
            <p:nvSpPr>
              <p:cNvPr id="16" name="文本框 15"/>
              <p:cNvSpPr txBox="1"/>
              <p:nvPr/>
            </p:nvSpPr>
            <p:spPr>
              <a:xfrm>
                <a:off x="6851560" y="2880111"/>
                <a:ext cx="5507186" cy="3847782"/>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根据任务要求，输入字符串，使用</a:t>
                </a:r>
                <a:r>
                  <a:rPr kumimoji="0" lang="en-US" altLang="zh-CN"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String</a:t>
                </a:r>
                <a:r>
                  <a:rPr kumimoji="0" lang="zh-CN" altLang="en-US"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对象的</a:t>
                </a:r>
                <a:r>
                  <a:rPr kumimoji="0" lang="en-US" altLang="zh-CN"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toUpperCase()</a:t>
                </a:r>
                <a:r>
                  <a:rPr kumimoji="0" lang="zh-CN" altLang="en-US"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方法将字符串的字母变成大写字母。</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反向提取，第</a:t>
                </a:r>
                <a:r>
                  <a:rPr kumimoji="0" lang="en-US" altLang="zh-CN"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1</a:t>
                </a:r>
                <a:r>
                  <a:rPr kumimoji="0" lang="zh-CN" altLang="en-US"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个提取的字符为字符串的最后一个字符，提取位置即字符串长度减</a:t>
                </a:r>
                <a:r>
                  <a:rPr kumimoji="0" lang="en-US" altLang="zh-CN"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1</a:t>
                </a:r>
                <a:r>
                  <a:rPr kumimoji="0" lang="zh-CN" altLang="en-US"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a:t>
                </a:r>
                <a:r>
                  <a:rPr kumimoji="0" lang="en-US" altLang="zh-CN"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charAt(index)</a:t>
                </a:r>
                <a:r>
                  <a:rPr kumimoji="0" lang="zh-CN" altLang="en-US"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中的</a:t>
                </a:r>
                <a:r>
                  <a:rPr kumimoji="0" lang="en-US" altLang="zh-CN"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index</a:t>
                </a:r>
                <a:r>
                  <a:rPr kumimoji="0" lang="zh-CN" altLang="en-US"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是从</a:t>
                </a:r>
                <a:r>
                  <a:rPr kumimoji="0" lang="en-US" altLang="zh-CN"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0</a:t>
                </a:r>
                <a:r>
                  <a:rPr kumimoji="0" lang="zh-CN" altLang="en-US"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开始的），倒数第</a:t>
                </a:r>
                <a:r>
                  <a:rPr kumimoji="0" lang="en-US" altLang="zh-CN"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2</a:t>
                </a:r>
                <a:r>
                  <a:rPr kumimoji="0" lang="zh-CN" altLang="en-US"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个提取的字符的位置为字符串长度减</a:t>
                </a:r>
                <a:r>
                  <a:rPr kumimoji="0" lang="en-US" altLang="zh-CN"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2</a:t>
                </a:r>
                <a:r>
                  <a:rPr kumimoji="0" lang="zh-CN" altLang="en-US"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，依次类推，直到字符串开头，位置为</a:t>
                </a:r>
                <a:r>
                  <a:rPr kumimoji="0" lang="en-US" altLang="zh-CN"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0</a:t>
                </a:r>
                <a:r>
                  <a:rPr kumimoji="0" lang="zh-CN" altLang="en-US"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。使用循环来解决这个问题。</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将取出的字符组合成为一个新的字符串并输出。</a:t>
                </a:r>
              </a:p>
            </p:txBody>
          </p:sp>
        </p:grpSp>
        <p:sp>
          <p:nvSpPr>
            <p:cNvPr id="13" name="矩形 12"/>
            <p:cNvSpPr/>
            <p:nvPr/>
          </p:nvSpPr>
          <p:spPr>
            <a:xfrm>
              <a:off x="6851560" y="2869061"/>
              <a:ext cx="5507187" cy="51011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65356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5-6】</a:t>
            </a:r>
            <a:endParaRPr lang="zh-CN" altLang="en-US" dirty="0"/>
          </a:p>
        </p:txBody>
      </p:sp>
      <p:sp>
        <p:nvSpPr>
          <p:cNvPr id="5" name="内容占位符 4"/>
          <p:cNvSpPr>
            <a:spLocks noGrp="1"/>
          </p:cNvSpPr>
          <p:nvPr>
            <p:ph idx="1"/>
          </p:nvPr>
        </p:nvSpPr>
        <p:spPr>
          <a:xfrm>
            <a:off x="1139936" y="1341717"/>
            <a:ext cx="6770620" cy="642195"/>
          </a:xfrm>
        </p:spPr>
        <p:txBody>
          <a:bodyPr>
            <a:normAutofit fontScale="70000" lnSpcReduction="20000"/>
          </a:bodyPr>
          <a:lstStyle/>
          <a:p>
            <a:r>
              <a:rPr lang="zh-CN" altLang="en-US"/>
              <a:t>将字符串反向并转换为大写形式</a:t>
            </a:r>
            <a:r>
              <a:rPr lang="en-US" altLang="zh-CN"/>
              <a:t>——toUpperCase()</a:t>
            </a:r>
            <a:r>
              <a:rPr lang="zh-CN" altLang="en-US"/>
              <a:t>方法</a:t>
            </a:r>
            <a:endParaRPr lang="zh-CN" altLang="en-US" dirty="0"/>
          </a:p>
        </p:txBody>
      </p:sp>
      <p:pic>
        <p:nvPicPr>
          <p:cNvPr id="7" name="图片 6">
            <a:extLst>
              <a:ext uri="{FF2B5EF4-FFF2-40B4-BE49-F238E27FC236}">
                <a16:creationId xmlns:a16="http://schemas.microsoft.com/office/drawing/2014/main" id="{66D3A88A-C0F6-42FA-9A69-9C2F643BB1CA}"/>
              </a:ext>
            </a:extLst>
          </p:cNvPr>
          <p:cNvPicPr>
            <a:picLocks noChangeAspect="1"/>
          </p:cNvPicPr>
          <p:nvPr/>
        </p:nvPicPr>
        <p:blipFill>
          <a:blip r:embed="rId2"/>
          <a:stretch>
            <a:fillRect/>
          </a:stretch>
        </p:blipFill>
        <p:spPr>
          <a:xfrm>
            <a:off x="685711" y="2499546"/>
            <a:ext cx="10711586" cy="2569039"/>
          </a:xfrm>
          <a:prstGeom prst="rect">
            <a:avLst/>
          </a:prstGeom>
        </p:spPr>
      </p:pic>
    </p:spTree>
    <p:extLst>
      <p:ext uri="{BB962C8B-B14F-4D97-AF65-F5344CB8AC3E}">
        <p14:creationId xmlns:p14="http://schemas.microsoft.com/office/powerpoint/2010/main" val="26248358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String</a:t>
            </a:r>
            <a:r>
              <a:rPr lang="zh-CN" altLang="en-US"/>
              <a:t>对象的方法</a:t>
            </a:r>
            <a:endParaRPr lang="zh-CN" altLang="en-US" dirty="0"/>
          </a:p>
        </p:txBody>
      </p:sp>
      <p:sp>
        <p:nvSpPr>
          <p:cNvPr id="7" name="文本框 6">
            <a:extLst>
              <a:ext uri="{FF2B5EF4-FFF2-40B4-BE49-F238E27FC236}">
                <a16:creationId xmlns:a16="http://schemas.microsoft.com/office/drawing/2014/main" id="{B1A6D4DB-241A-4C65-A762-A3984F6B0518}"/>
              </a:ext>
            </a:extLst>
          </p:cNvPr>
          <p:cNvSpPr txBox="1"/>
          <p:nvPr/>
        </p:nvSpPr>
        <p:spPr>
          <a:xfrm>
            <a:off x="545070" y="1421748"/>
            <a:ext cx="10543059" cy="1955215"/>
          </a:xfrm>
          <a:prstGeom prst="rect">
            <a:avLst/>
          </a:prstGeom>
          <a:noFill/>
        </p:spPr>
        <p:txBody>
          <a:bodyPr wrap="square">
            <a:spAutoFit/>
          </a:bodyPr>
          <a:lstStyle/>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转换字符串方法</a:t>
            </a:r>
            <a:endPar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第二，</a:t>
            </a:r>
            <a:r>
              <a:rPr kumimoji="0" lang="en-US" altLang="zh-CN" sz="28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trim()</a:t>
            </a:r>
            <a:r>
              <a:rPr kumimoji="0" lang="zh-CN" altLang="en-US" sz="28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方法。</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rPr>
              <a:t>trim()</a:t>
            </a:r>
            <a:r>
              <a:rPr kumimoji="0" lang="zh-CN" altLang="en-US" sz="28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rPr>
              <a:t>方法用来去掉字符串的前后空格，具体使用方法如</a:t>
            </a:r>
            <a:r>
              <a:rPr lang="zh-CN" altLang="en-US" sz="2800">
                <a:latin typeface="微软雅黑" panose="020B0503020204020204" pitchFamily="34" charset="-122"/>
                <a:ea typeface="微软雅黑" panose="020B0503020204020204" pitchFamily="34" charset="-122"/>
              </a:rPr>
              <a:t>下</a:t>
            </a:r>
            <a:r>
              <a:rPr kumimoji="0" lang="zh-CN" altLang="en-US" sz="28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rPr>
              <a:t>所示。</a:t>
            </a:r>
          </a:p>
        </p:txBody>
      </p:sp>
      <p:grpSp>
        <p:nvGrpSpPr>
          <p:cNvPr id="4" name="组合 3">
            <a:extLst>
              <a:ext uri="{FF2B5EF4-FFF2-40B4-BE49-F238E27FC236}">
                <a16:creationId xmlns:a16="http://schemas.microsoft.com/office/drawing/2014/main" id="{D33DB8F4-ABC1-4ADD-A7B7-579FCE66AAA1}"/>
              </a:ext>
            </a:extLst>
          </p:cNvPr>
          <p:cNvGrpSpPr/>
          <p:nvPr/>
        </p:nvGrpSpPr>
        <p:grpSpPr>
          <a:xfrm>
            <a:off x="2156783" y="3772566"/>
            <a:ext cx="7024264" cy="1689052"/>
            <a:chOff x="-3783936" y="1996848"/>
            <a:chExt cx="7024264" cy="1689052"/>
          </a:xfrm>
        </p:grpSpPr>
        <p:sp>
          <p:nvSpPr>
            <p:cNvPr id="5" name="矩形 4">
              <a:extLst>
                <a:ext uri="{FF2B5EF4-FFF2-40B4-BE49-F238E27FC236}">
                  <a16:creationId xmlns:a16="http://schemas.microsoft.com/office/drawing/2014/main" id="{13C2DF31-745C-4989-B3EE-C2E2063ACBD4}"/>
                </a:ext>
              </a:extLst>
            </p:cNvPr>
            <p:cNvSpPr/>
            <p:nvPr/>
          </p:nvSpPr>
          <p:spPr>
            <a:xfrm>
              <a:off x="-3783936" y="1996848"/>
              <a:ext cx="7024264" cy="1689052"/>
            </a:xfrm>
            <a:prstGeom prst="rect">
              <a:avLst/>
            </a:prstGeom>
            <a:solidFill>
              <a:schemeClr val="bg1">
                <a:lumMod val="95000"/>
              </a:schemeClr>
            </a:solid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var str = " Hello JavaScript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document.write(`</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原字符串为：</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${str}&lt;br /&gt;`);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document.write(`</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原字符串为：</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${str.trim()}`);</a:t>
              </a:r>
            </a:p>
          </p:txBody>
        </p:sp>
        <p:sp>
          <p:nvSpPr>
            <p:cNvPr id="6" name="L 形 5">
              <a:extLst>
                <a:ext uri="{FF2B5EF4-FFF2-40B4-BE49-F238E27FC236}">
                  <a16:creationId xmlns:a16="http://schemas.microsoft.com/office/drawing/2014/main" id="{161ADECD-21C6-444C-8752-62E4B55E86D2}"/>
                </a:ext>
              </a:extLst>
            </p:cNvPr>
            <p:cNvSpPr/>
            <p:nvPr/>
          </p:nvSpPr>
          <p:spPr>
            <a:xfrm rot="5400000">
              <a:off x="-3741264" y="1960478"/>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L 形 7">
              <a:extLst>
                <a:ext uri="{FF2B5EF4-FFF2-40B4-BE49-F238E27FC236}">
                  <a16:creationId xmlns:a16="http://schemas.microsoft.com/office/drawing/2014/main" id="{208B2AC6-455A-4171-A277-90EC6B404A80}"/>
                </a:ext>
              </a:extLst>
            </p:cNvPr>
            <p:cNvSpPr/>
            <p:nvPr/>
          </p:nvSpPr>
          <p:spPr>
            <a:xfrm rot="16200000">
              <a:off x="2840760" y="3286332"/>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3185480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String</a:t>
            </a:r>
            <a:r>
              <a:rPr lang="zh-CN" altLang="en-US"/>
              <a:t>对象的方法</a:t>
            </a:r>
            <a:endParaRPr lang="zh-CN" altLang="en-US" dirty="0"/>
          </a:p>
        </p:txBody>
      </p:sp>
      <p:sp>
        <p:nvSpPr>
          <p:cNvPr id="7" name="文本框 6">
            <a:extLst>
              <a:ext uri="{FF2B5EF4-FFF2-40B4-BE49-F238E27FC236}">
                <a16:creationId xmlns:a16="http://schemas.microsoft.com/office/drawing/2014/main" id="{B1A6D4DB-241A-4C65-A762-A3984F6B0518}"/>
              </a:ext>
            </a:extLst>
          </p:cNvPr>
          <p:cNvSpPr txBox="1"/>
          <p:nvPr/>
        </p:nvSpPr>
        <p:spPr>
          <a:xfrm>
            <a:off x="506970" y="1188703"/>
            <a:ext cx="10543059" cy="2797048"/>
          </a:xfrm>
          <a:prstGeom prst="rect">
            <a:avLst/>
          </a:prstGeom>
          <a:noFill/>
        </p:spPr>
        <p:txBody>
          <a:bodyPr wrap="square">
            <a:spAutoFit/>
          </a:bodyPr>
          <a:lstStyle/>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除了上述字符串操作外，还可以对字符串进行一些连接、替换、拆分操作等。</a:t>
            </a:r>
          </a:p>
          <a:p>
            <a:pPr marR="0" lvl="0" algn="l" defTabSz="914400" rtl="0" eaLnBrk="1" fontAlgn="auto" latinLnBrk="0" hangingPunct="1">
              <a:lnSpc>
                <a:spcPct val="150000"/>
              </a:lnSpc>
              <a:spcBef>
                <a:spcPts val="0"/>
              </a:spcBef>
              <a:spcAft>
                <a:spcPts val="0"/>
              </a:spcAft>
              <a:buClrTx/>
              <a:buSzTx/>
              <a:tabLst/>
              <a:defRPr/>
            </a:pP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① </a:t>
            </a:r>
            <a:r>
              <a:rPr kumimoji="0" lang="en-US" altLang="zh-CN"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concat()</a:t>
            </a: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方法。</a:t>
            </a: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concat()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方法用于将两个字符串连接，功能相当于“</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连接字符，语法格式如下所示。</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stringObject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为对象实例名称，表示同</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str</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进行字符串连接。</a:t>
            </a:r>
          </a:p>
        </p:txBody>
      </p:sp>
      <p:grpSp>
        <p:nvGrpSpPr>
          <p:cNvPr id="4" name="组合 3">
            <a:extLst>
              <a:ext uri="{FF2B5EF4-FFF2-40B4-BE49-F238E27FC236}">
                <a16:creationId xmlns:a16="http://schemas.microsoft.com/office/drawing/2014/main" id="{D33DB8F4-ABC1-4ADD-A7B7-579FCE66AAA1}"/>
              </a:ext>
            </a:extLst>
          </p:cNvPr>
          <p:cNvGrpSpPr/>
          <p:nvPr/>
        </p:nvGrpSpPr>
        <p:grpSpPr>
          <a:xfrm>
            <a:off x="2607209" y="4486613"/>
            <a:ext cx="5564817" cy="597137"/>
            <a:chOff x="-3458159" y="1601996"/>
            <a:chExt cx="5564817" cy="597137"/>
          </a:xfrm>
        </p:grpSpPr>
        <p:sp>
          <p:nvSpPr>
            <p:cNvPr id="5" name="矩形 4">
              <a:extLst>
                <a:ext uri="{FF2B5EF4-FFF2-40B4-BE49-F238E27FC236}">
                  <a16:creationId xmlns:a16="http://schemas.microsoft.com/office/drawing/2014/main" id="{13C2DF31-745C-4989-B3EE-C2E2063ACBD4}"/>
                </a:ext>
              </a:extLst>
            </p:cNvPr>
            <p:cNvSpPr/>
            <p:nvPr/>
          </p:nvSpPr>
          <p:spPr>
            <a:xfrm>
              <a:off x="-3458159" y="1601996"/>
              <a:ext cx="5564817" cy="581057"/>
            </a:xfrm>
            <a:prstGeom prst="rect">
              <a:avLst/>
            </a:prstGeom>
            <a:solidFill>
              <a:schemeClr val="bg1">
                <a:lumMod val="95000"/>
              </a:schemeClr>
            </a:solid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stringObject.concat(str);</a:t>
              </a:r>
            </a:p>
          </p:txBody>
        </p:sp>
        <p:sp>
          <p:nvSpPr>
            <p:cNvPr id="6" name="L 形 5">
              <a:extLst>
                <a:ext uri="{FF2B5EF4-FFF2-40B4-BE49-F238E27FC236}">
                  <a16:creationId xmlns:a16="http://schemas.microsoft.com/office/drawing/2014/main" id="{161ADECD-21C6-444C-8752-62E4B55E86D2}"/>
                </a:ext>
              </a:extLst>
            </p:cNvPr>
            <p:cNvSpPr/>
            <p:nvPr/>
          </p:nvSpPr>
          <p:spPr>
            <a:xfrm rot="5400000">
              <a:off x="-3415487" y="1559324"/>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L 形 7">
              <a:extLst>
                <a:ext uri="{FF2B5EF4-FFF2-40B4-BE49-F238E27FC236}">
                  <a16:creationId xmlns:a16="http://schemas.microsoft.com/office/drawing/2014/main" id="{208B2AC6-455A-4171-A277-90EC6B404A80}"/>
                </a:ext>
              </a:extLst>
            </p:cNvPr>
            <p:cNvSpPr/>
            <p:nvPr/>
          </p:nvSpPr>
          <p:spPr>
            <a:xfrm rot="16200000">
              <a:off x="1707090" y="1799565"/>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331756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String</a:t>
            </a:r>
            <a:r>
              <a:rPr lang="zh-CN" altLang="en-US"/>
              <a:t>对象的方法</a:t>
            </a:r>
            <a:endParaRPr lang="zh-CN" altLang="en-US" dirty="0"/>
          </a:p>
        </p:txBody>
      </p:sp>
      <p:sp>
        <p:nvSpPr>
          <p:cNvPr id="7" name="文本框 6">
            <a:extLst>
              <a:ext uri="{FF2B5EF4-FFF2-40B4-BE49-F238E27FC236}">
                <a16:creationId xmlns:a16="http://schemas.microsoft.com/office/drawing/2014/main" id="{B1A6D4DB-241A-4C65-A762-A3984F6B0518}"/>
              </a:ext>
            </a:extLst>
          </p:cNvPr>
          <p:cNvSpPr txBox="1"/>
          <p:nvPr/>
        </p:nvSpPr>
        <p:spPr>
          <a:xfrm>
            <a:off x="506970" y="1188703"/>
            <a:ext cx="10543059" cy="581057"/>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例</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5-10】</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使用</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concat()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方法连接两个字符串。</a:t>
            </a:r>
          </a:p>
        </p:txBody>
      </p:sp>
      <p:grpSp>
        <p:nvGrpSpPr>
          <p:cNvPr id="4" name="组合 3">
            <a:extLst>
              <a:ext uri="{FF2B5EF4-FFF2-40B4-BE49-F238E27FC236}">
                <a16:creationId xmlns:a16="http://schemas.microsoft.com/office/drawing/2014/main" id="{D33DB8F4-ABC1-4ADD-A7B7-579FCE66AAA1}"/>
              </a:ext>
            </a:extLst>
          </p:cNvPr>
          <p:cNvGrpSpPr/>
          <p:nvPr/>
        </p:nvGrpSpPr>
        <p:grpSpPr>
          <a:xfrm>
            <a:off x="2365909" y="1946613"/>
            <a:ext cx="7724143" cy="3857287"/>
            <a:chOff x="-3458159" y="1601996"/>
            <a:chExt cx="5587714" cy="4459041"/>
          </a:xfrm>
        </p:grpSpPr>
        <p:sp>
          <p:nvSpPr>
            <p:cNvPr id="5" name="矩形 4">
              <a:extLst>
                <a:ext uri="{FF2B5EF4-FFF2-40B4-BE49-F238E27FC236}">
                  <a16:creationId xmlns:a16="http://schemas.microsoft.com/office/drawing/2014/main" id="{13C2DF31-745C-4989-B3EE-C2E2063ACBD4}"/>
                </a:ext>
              </a:extLst>
            </p:cNvPr>
            <p:cNvSpPr/>
            <p:nvPr/>
          </p:nvSpPr>
          <p:spPr>
            <a:xfrm>
              <a:off x="-3458159" y="1601996"/>
              <a:ext cx="5564817" cy="4459041"/>
            </a:xfrm>
            <a:prstGeom prst="rect">
              <a:avLst/>
            </a:prstGeom>
            <a:solidFill>
              <a:schemeClr val="bg1">
                <a:lumMod val="95000"/>
              </a:schemeClr>
            </a:solid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&lt;script type="text/javascript"&gt;</a:t>
              </a: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var str1="Hello,";</a:t>
              </a: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var str2=" JavaScript";</a:t>
              </a: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document.write(str1.concat(str2)+”&lt;br /&gt;”);</a:t>
              </a: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document.write(str1+str2);</a:t>
              </a: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&lt;/script&gt;</a:t>
              </a:r>
            </a:p>
          </p:txBody>
        </p:sp>
        <p:sp>
          <p:nvSpPr>
            <p:cNvPr id="6" name="L 形 5">
              <a:extLst>
                <a:ext uri="{FF2B5EF4-FFF2-40B4-BE49-F238E27FC236}">
                  <a16:creationId xmlns:a16="http://schemas.microsoft.com/office/drawing/2014/main" id="{161ADECD-21C6-444C-8752-62E4B55E86D2}"/>
                </a:ext>
              </a:extLst>
            </p:cNvPr>
            <p:cNvSpPr/>
            <p:nvPr/>
          </p:nvSpPr>
          <p:spPr>
            <a:xfrm rot="5400000">
              <a:off x="-3415487" y="1559324"/>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L 形 7">
              <a:extLst>
                <a:ext uri="{FF2B5EF4-FFF2-40B4-BE49-F238E27FC236}">
                  <a16:creationId xmlns:a16="http://schemas.microsoft.com/office/drawing/2014/main" id="{208B2AC6-455A-4171-A277-90EC6B404A80}"/>
                </a:ext>
              </a:extLst>
            </p:cNvPr>
            <p:cNvSpPr/>
            <p:nvPr/>
          </p:nvSpPr>
          <p:spPr>
            <a:xfrm rot="16200000">
              <a:off x="1729987" y="5661469"/>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1727052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String</a:t>
            </a:r>
            <a:r>
              <a:rPr lang="zh-CN" altLang="en-US"/>
              <a:t>对象的方法</a:t>
            </a:r>
            <a:endParaRPr lang="zh-CN" altLang="en-US" dirty="0"/>
          </a:p>
        </p:txBody>
      </p:sp>
      <p:sp>
        <p:nvSpPr>
          <p:cNvPr id="7" name="文本框 6">
            <a:extLst>
              <a:ext uri="{FF2B5EF4-FFF2-40B4-BE49-F238E27FC236}">
                <a16:creationId xmlns:a16="http://schemas.microsoft.com/office/drawing/2014/main" id="{B1A6D4DB-241A-4C65-A762-A3984F6B0518}"/>
              </a:ext>
            </a:extLst>
          </p:cNvPr>
          <p:cNvSpPr txBox="1"/>
          <p:nvPr/>
        </p:nvSpPr>
        <p:spPr>
          <a:xfrm>
            <a:off x="252455" y="1442703"/>
            <a:ext cx="11687089" cy="4459041"/>
          </a:xfrm>
          <a:prstGeom prst="rect">
            <a:avLst/>
          </a:prstGeom>
          <a:noFill/>
        </p:spPr>
        <p:txBody>
          <a:bodyPr wrap="square">
            <a:spAutoFit/>
          </a:bodyPr>
          <a:lstStyle/>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除了上述字符串操作外，还可以对字符串进行一些连接、替换、拆分操作等。</a:t>
            </a:r>
          </a:p>
          <a:p>
            <a:pPr marR="0" lvl="0" algn="l" defTabSz="914400" rtl="0" eaLnBrk="1" fontAlgn="auto" latinLnBrk="0" hangingPunct="1">
              <a:lnSpc>
                <a:spcPct val="150000"/>
              </a:lnSpc>
              <a:spcBef>
                <a:spcPts val="0"/>
              </a:spcBef>
              <a:spcAft>
                <a:spcPts val="0"/>
              </a:spcAft>
              <a:buClrTx/>
              <a:buSzTx/>
              <a:tabLst/>
              <a:defRPr/>
            </a:pPr>
            <a:r>
              <a:rPr kumimoji="0" lang="en-US" altLang="zh-CN"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② replace()</a:t>
            </a: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方法。</a:t>
            </a: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replace()</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方法用于在字符串中用一些字符替换另一些字符，语法格式如下：</a:t>
            </a: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150000"/>
              </a:lnSpc>
              <a:spcBef>
                <a:spcPts val="0"/>
              </a:spcBef>
              <a:spcAft>
                <a:spcPts val="0"/>
              </a:spcAft>
              <a:buClrTx/>
              <a:buSzTx/>
              <a:tabLst/>
              <a:defRPr/>
            </a:pPr>
            <a:endParaRPr lang="en-US" altLang="zh-CN" sz="2400">
              <a:solidFill>
                <a:prstClr val="black"/>
              </a:solidFill>
              <a:latin typeface="微软雅黑" panose="020B0503020204020204" pitchFamily="34" charset="-122"/>
              <a:ea typeface="微软雅黑" panose="020B0503020204020204" pitchFamily="34" charset="-122"/>
            </a:endParaRPr>
          </a:p>
          <a:p>
            <a:pPr marR="0" lvl="0" algn="l" defTabSz="914400" rtl="0" eaLnBrk="1" fontAlgn="auto" latinLnBrk="0" hangingPunct="1">
              <a:lnSpc>
                <a:spcPct val="150000"/>
              </a:lnSpc>
              <a:spcBef>
                <a:spcPts val="0"/>
              </a:spcBef>
              <a:spcAft>
                <a:spcPts val="0"/>
              </a:spcAft>
              <a:buClrTx/>
              <a:buSzTx/>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150000"/>
              </a:lnSpc>
              <a:spcBef>
                <a:spcPts val="0"/>
              </a:spcBef>
              <a:spcAft>
                <a:spcPts val="0"/>
              </a:spcAft>
              <a:buClrTx/>
              <a:buSzTx/>
              <a:tabLst/>
              <a:defRPr/>
            </a:pPr>
            <a:endParaRPr lang="en-US" altLang="zh-CN" sz="2400">
              <a:solidFill>
                <a:prstClr val="black"/>
              </a:solidFill>
              <a:latin typeface="微软雅黑" panose="020B0503020204020204" pitchFamily="34" charset="-122"/>
              <a:ea typeface="微软雅黑" panose="020B0503020204020204" pitchFamily="34" charset="-122"/>
            </a:endParaRPr>
          </a:p>
          <a:p>
            <a:pPr marR="0" lvl="0" algn="l" defTabSz="914400" rtl="0" eaLnBrk="1" fontAlgn="auto" latinLnBrk="0" hangingPunct="1">
              <a:lnSpc>
                <a:spcPct val="150000"/>
              </a:lnSpc>
              <a:spcBef>
                <a:spcPts val="0"/>
              </a:spcBef>
              <a:spcAft>
                <a:spcPts val="0"/>
              </a:spcAft>
              <a:buClrTx/>
              <a:buSzTx/>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substr</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是指定要对</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stringObject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进行替换的子串。</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replacement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是指定替换成的子串。</a:t>
            </a:r>
          </a:p>
        </p:txBody>
      </p:sp>
      <p:grpSp>
        <p:nvGrpSpPr>
          <p:cNvPr id="4" name="组合 3">
            <a:extLst>
              <a:ext uri="{FF2B5EF4-FFF2-40B4-BE49-F238E27FC236}">
                <a16:creationId xmlns:a16="http://schemas.microsoft.com/office/drawing/2014/main" id="{D33DB8F4-ABC1-4ADD-A7B7-579FCE66AAA1}"/>
              </a:ext>
            </a:extLst>
          </p:cNvPr>
          <p:cNvGrpSpPr/>
          <p:nvPr/>
        </p:nvGrpSpPr>
        <p:grpSpPr>
          <a:xfrm>
            <a:off x="2086509" y="4051300"/>
            <a:ext cx="6689191" cy="1135054"/>
            <a:chOff x="-3978859" y="858975"/>
            <a:chExt cx="6282791" cy="1473342"/>
          </a:xfrm>
        </p:grpSpPr>
        <p:sp>
          <p:nvSpPr>
            <p:cNvPr id="5" name="矩形 4">
              <a:extLst>
                <a:ext uri="{FF2B5EF4-FFF2-40B4-BE49-F238E27FC236}">
                  <a16:creationId xmlns:a16="http://schemas.microsoft.com/office/drawing/2014/main" id="{13C2DF31-745C-4989-B3EE-C2E2063ACBD4}"/>
                </a:ext>
              </a:extLst>
            </p:cNvPr>
            <p:cNvSpPr/>
            <p:nvPr/>
          </p:nvSpPr>
          <p:spPr>
            <a:xfrm>
              <a:off x="-3978859" y="858975"/>
              <a:ext cx="6282791" cy="1473342"/>
            </a:xfrm>
            <a:prstGeom prst="rect">
              <a:avLst/>
            </a:prstGeom>
            <a:solidFill>
              <a:schemeClr val="bg1">
                <a:lumMod val="95000"/>
              </a:schemeClr>
            </a:solid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stringObject.replace(substr,replacement)</a:t>
              </a:r>
            </a:p>
          </p:txBody>
        </p:sp>
        <p:sp>
          <p:nvSpPr>
            <p:cNvPr id="6" name="L 形 5">
              <a:extLst>
                <a:ext uri="{FF2B5EF4-FFF2-40B4-BE49-F238E27FC236}">
                  <a16:creationId xmlns:a16="http://schemas.microsoft.com/office/drawing/2014/main" id="{161ADECD-21C6-444C-8752-62E4B55E86D2}"/>
                </a:ext>
              </a:extLst>
            </p:cNvPr>
            <p:cNvSpPr/>
            <p:nvPr/>
          </p:nvSpPr>
          <p:spPr>
            <a:xfrm rot="5400000">
              <a:off x="-3936187" y="816303"/>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L 形 7">
              <a:extLst>
                <a:ext uri="{FF2B5EF4-FFF2-40B4-BE49-F238E27FC236}">
                  <a16:creationId xmlns:a16="http://schemas.microsoft.com/office/drawing/2014/main" id="{208B2AC6-455A-4171-A277-90EC6B404A80}"/>
                </a:ext>
              </a:extLst>
            </p:cNvPr>
            <p:cNvSpPr/>
            <p:nvPr/>
          </p:nvSpPr>
          <p:spPr>
            <a:xfrm rot="16200000">
              <a:off x="1864656" y="1932748"/>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6988494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String</a:t>
            </a:r>
            <a:r>
              <a:rPr lang="zh-CN" altLang="en-US"/>
              <a:t>对象的方法</a:t>
            </a:r>
            <a:endParaRPr lang="zh-CN" altLang="en-US" dirty="0"/>
          </a:p>
        </p:txBody>
      </p:sp>
      <p:sp>
        <p:nvSpPr>
          <p:cNvPr id="7" name="文本框 6">
            <a:extLst>
              <a:ext uri="{FF2B5EF4-FFF2-40B4-BE49-F238E27FC236}">
                <a16:creationId xmlns:a16="http://schemas.microsoft.com/office/drawing/2014/main" id="{B1A6D4DB-241A-4C65-A762-A3984F6B0518}"/>
              </a:ext>
            </a:extLst>
          </p:cNvPr>
          <p:cNvSpPr txBox="1"/>
          <p:nvPr/>
        </p:nvSpPr>
        <p:spPr>
          <a:xfrm>
            <a:off x="506970" y="1188703"/>
            <a:ext cx="10543059" cy="581057"/>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例</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5-11】</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使用</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replace()</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方法替换字符串。</a:t>
            </a:r>
          </a:p>
        </p:txBody>
      </p:sp>
      <p:grpSp>
        <p:nvGrpSpPr>
          <p:cNvPr id="4" name="组合 3">
            <a:extLst>
              <a:ext uri="{FF2B5EF4-FFF2-40B4-BE49-F238E27FC236}">
                <a16:creationId xmlns:a16="http://schemas.microsoft.com/office/drawing/2014/main" id="{D33DB8F4-ABC1-4ADD-A7B7-579FCE66AAA1}"/>
              </a:ext>
            </a:extLst>
          </p:cNvPr>
          <p:cNvGrpSpPr/>
          <p:nvPr/>
        </p:nvGrpSpPr>
        <p:grpSpPr>
          <a:xfrm>
            <a:off x="2365909" y="1946613"/>
            <a:ext cx="7724142" cy="2840245"/>
            <a:chOff x="-3458159" y="1601996"/>
            <a:chExt cx="5587713" cy="3283336"/>
          </a:xfrm>
        </p:grpSpPr>
        <p:sp>
          <p:nvSpPr>
            <p:cNvPr id="5" name="矩形 4">
              <a:extLst>
                <a:ext uri="{FF2B5EF4-FFF2-40B4-BE49-F238E27FC236}">
                  <a16:creationId xmlns:a16="http://schemas.microsoft.com/office/drawing/2014/main" id="{13C2DF31-745C-4989-B3EE-C2E2063ACBD4}"/>
                </a:ext>
              </a:extLst>
            </p:cNvPr>
            <p:cNvSpPr/>
            <p:nvPr/>
          </p:nvSpPr>
          <p:spPr>
            <a:xfrm>
              <a:off x="-3458159" y="1601996"/>
              <a:ext cx="5564817" cy="3233400"/>
            </a:xfrm>
            <a:prstGeom prst="rect">
              <a:avLst/>
            </a:prstGeom>
            <a:solidFill>
              <a:schemeClr val="bg1">
                <a:lumMod val="95000"/>
              </a:schemeClr>
            </a:solid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&lt;script type="text/javascript"&gt;</a:t>
              </a: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var str = "Hello,JavaScript";</a:t>
              </a: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document.write(str.replace("JavaScript", "jQuery"));</a:t>
              </a: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&lt;/script&gt;</a:t>
              </a:r>
            </a:p>
          </p:txBody>
        </p:sp>
        <p:sp>
          <p:nvSpPr>
            <p:cNvPr id="6" name="L 形 5">
              <a:extLst>
                <a:ext uri="{FF2B5EF4-FFF2-40B4-BE49-F238E27FC236}">
                  <a16:creationId xmlns:a16="http://schemas.microsoft.com/office/drawing/2014/main" id="{161ADECD-21C6-444C-8752-62E4B55E86D2}"/>
                </a:ext>
              </a:extLst>
            </p:cNvPr>
            <p:cNvSpPr/>
            <p:nvPr/>
          </p:nvSpPr>
          <p:spPr>
            <a:xfrm rot="5400000">
              <a:off x="-3415487" y="1559324"/>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L 形 7">
              <a:extLst>
                <a:ext uri="{FF2B5EF4-FFF2-40B4-BE49-F238E27FC236}">
                  <a16:creationId xmlns:a16="http://schemas.microsoft.com/office/drawing/2014/main" id="{208B2AC6-455A-4171-A277-90EC6B404A80}"/>
                </a:ext>
              </a:extLst>
            </p:cNvPr>
            <p:cNvSpPr/>
            <p:nvPr/>
          </p:nvSpPr>
          <p:spPr>
            <a:xfrm rot="16200000">
              <a:off x="1729986" y="4485764"/>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92609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String</a:t>
            </a:r>
            <a:r>
              <a:rPr lang="zh-CN" altLang="en-US"/>
              <a:t>对象的方法</a:t>
            </a:r>
            <a:endParaRPr lang="zh-CN" altLang="en-US" dirty="0"/>
          </a:p>
        </p:txBody>
      </p:sp>
      <p:sp>
        <p:nvSpPr>
          <p:cNvPr id="7" name="文本框 6">
            <a:extLst>
              <a:ext uri="{FF2B5EF4-FFF2-40B4-BE49-F238E27FC236}">
                <a16:creationId xmlns:a16="http://schemas.microsoft.com/office/drawing/2014/main" id="{B1A6D4DB-241A-4C65-A762-A3984F6B0518}"/>
              </a:ext>
            </a:extLst>
          </p:cNvPr>
          <p:cNvSpPr txBox="1"/>
          <p:nvPr/>
        </p:nvSpPr>
        <p:spPr>
          <a:xfrm>
            <a:off x="252455" y="1442703"/>
            <a:ext cx="11687089" cy="4459041"/>
          </a:xfrm>
          <a:prstGeom prst="rect">
            <a:avLst/>
          </a:prstGeom>
          <a:noFill/>
        </p:spPr>
        <p:txBody>
          <a:bodyPr wrap="square">
            <a:spAutoFit/>
          </a:bodyPr>
          <a:lstStyle/>
          <a:p>
            <a:pPr marL="457200" marR="0" lvl="0"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除了上述字符串操作外，还可以对字符串进行一些连接、替换、拆分操作等。</a:t>
            </a:r>
          </a:p>
          <a:p>
            <a:pPr marR="0" lvl="0" algn="l" defTabSz="914400" rtl="0" eaLnBrk="1" fontAlgn="auto" latinLnBrk="0" hangingPunct="1">
              <a:lnSpc>
                <a:spcPct val="150000"/>
              </a:lnSpc>
              <a:spcBef>
                <a:spcPts val="0"/>
              </a:spcBef>
              <a:spcAft>
                <a:spcPts val="0"/>
              </a:spcAft>
              <a:buClrTx/>
              <a:buSzTx/>
              <a:tabLst/>
              <a:defRPr/>
            </a:pP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③ </a:t>
            </a:r>
            <a:r>
              <a:rPr kumimoji="0" lang="en-US" altLang="zh-CN"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split()</a:t>
            </a: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方法。</a:t>
            </a: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split()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方法用于按照给定的规则将字符串分割成数组，语法格式如下所示。</a:t>
            </a:r>
          </a:p>
          <a:p>
            <a:pPr marR="0" lvl="0" algn="l" defTabSz="914400" rtl="0" eaLnBrk="1" fontAlgn="auto" latinLnBrk="0" hangingPunct="1">
              <a:lnSpc>
                <a:spcPct val="150000"/>
              </a:lnSpc>
              <a:spcBef>
                <a:spcPts val="0"/>
              </a:spcBef>
              <a:spcAft>
                <a:spcPts val="0"/>
              </a:spcAft>
              <a:buClrTx/>
              <a:buSzTx/>
              <a:tabLst/>
              <a:defRPr/>
            </a:pPr>
            <a:endParaRPr lang="en-US" altLang="zh-CN" sz="2400">
              <a:solidFill>
                <a:prstClr val="black"/>
              </a:solidFill>
              <a:latin typeface="微软雅黑" panose="020B0503020204020204" pitchFamily="34" charset="-122"/>
              <a:ea typeface="微软雅黑" panose="020B0503020204020204" pitchFamily="34" charset="-122"/>
            </a:endParaRPr>
          </a:p>
          <a:p>
            <a:pPr marR="0" lvl="0" algn="l" defTabSz="914400" rtl="0" eaLnBrk="1" fontAlgn="auto" latinLnBrk="0" hangingPunct="1">
              <a:lnSpc>
                <a:spcPct val="150000"/>
              </a:lnSpc>
              <a:spcBef>
                <a:spcPts val="0"/>
              </a:spcBef>
              <a:spcAft>
                <a:spcPts val="0"/>
              </a:spcAft>
              <a:buClrTx/>
              <a:buSzTx/>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stringObject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为对象实例名称，</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separator</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是分割符号，也可以省略，代表将字符串整体分割。</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limit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表示分割后的数组个数，省略的话，表示不限制分割后的数组个数。</a:t>
            </a: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150000"/>
              </a:lnSpc>
              <a:spcBef>
                <a:spcPts val="0"/>
              </a:spcBef>
              <a:spcAft>
                <a:spcPts val="0"/>
              </a:spcAft>
              <a:buClrTx/>
              <a:buSzTx/>
              <a:tabLst/>
              <a:defRPr/>
            </a:pPr>
            <a:endParaRPr lang="en-US" altLang="zh-CN" sz="2400">
              <a:solidFill>
                <a:prstClr val="black"/>
              </a:solidFill>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D33DB8F4-ABC1-4ADD-A7B7-579FCE66AAA1}"/>
              </a:ext>
            </a:extLst>
          </p:cNvPr>
          <p:cNvGrpSpPr/>
          <p:nvPr/>
        </p:nvGrpSpPr>
        <p:grpSpPr>
          <a:xfrm>
            <a:off x="2137309" y="3314700"/>
            <a:ext cx="6739991" cy="611962"/>
            <a:chOff x="-3978859" y="858975"/>
            <a:chExt cx="6330505" cy="794349"/>
          </a:xfrm>
        </p:grpSpPr>
        <p:sp>
          <p:nvSpPr>
            <p:cNvPr id="5" name="矩形 4">
              <a:extLst>
                <a:ext uri="{FF2B5EF4-FFF2-40B4-BE49-F238E27FC236}">
                  <a16:creationId xmlns:a16="http://schemas.microsoft.com/office/drawing/2014/main" id="{13C2DF31-745C-4989-B3EE-C2E2063ACBD4}"/>
                </a:ext>
              </a:extLst>
            </p:cNvPr>
            <p:cNvSpPr/>
            <p:nvPr/>
          </p:nvSpPr>
          <p:spPr>
            <a:xfrm>
              <a:off x="-3978859" y="858975"/>
              <a:ext cx="6282791" cy="754233"/>
            </a:xfrm>
            <a:prstGeom prst="rect">
              <a:avLst/>
            </a:prstGeom>
            <a:solidFill>
              <a:schemeClr val="bg1">
                <a:lumMod val="95000"/>
              </a:schemeClr>
            </a:solid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stringObject.split(separator,limit);</a:t>
              </a:r>
            </a:p>
          </p:txBody>
        </p:sp>
        <p:sp>
          <p:nvSpPr>
            <p:cNvPr id="6" name="L 形 5">
              <a:extLst>
                <a:ext uri="{FF2B5EF4-FFF2-40B4-BE49-F238E27FC236}">
                  <a16:creationId xmlns:a16="http://schemas.microsoft.com/office/drawing/2014/main" id="{161ADECD-21C6-444C-8752-62E4B55E86D2}"/>
                </a:ext>
              </a:extLst>
            </p:cNvPr>
            <p:cNvSpPr/>
            <p:nvPr/>
          </p:nvSpPr>
          <p:spPr>
            <a:xfrm rot="5400000">
              <a:off x="-3936187" y="816303"/>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L 形 7">
              <a:extLst>
                <a:ext uri="{FF2B5EF4-FFF2-40B4-BE49-F238E27FC236}">
                  <a16:creationId xmlns:a16="http://schemas.microsoft.com/office/drawing/2014/main" id="{208B2AC6-455A-4171-A277-90EC6B404A80}"/>
                </a:ext>
              </a:extLst>
            </p:cNvPr>
            <p:cNvSpPr/>
            <p:nvPr/>
          </p:nvSpPr>
          <p:spPr>
            <a:xfrm rot="16200000">
              <a:off x="1952078" y="1253756"/>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6870140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String</a:t>
            </a:r>
            <a:r>
              <a:rPr lang="zh-CN" altLang="en-US"/>
              <a:t>对象的方法</a:t>
            </a:r>
            <a:endParaRPr lang="zh-CN" altLang="en-US" dirty="0"/>
          </a:p>
        </p:txBody>
      </p:sp>
      <p:sp>
        <p:nvSpPr>
          <p:cNvPr id="7" name="文本框 6">
            <a:extLst>
              <a:ext uri="{FF2B5EF4-FFF2-40B4-BE49-F238E27FC236}">
                <a16:creationId xmlns:a16="http://schemas.microsoft.com/office/drawing/2014/main" id="{B1A6D4DB-241A-4C65-A762-A3984F6B0518}"/>
              </a:ext>
            </a:extLst>
          </p:cNvPr>
          <p:cNvSpPr txBox="1"/>
          <p:nvPr/>
        </p:nvSpPr>
        <p:spPr>
          <a:xfrm>
            <a:off x="506970" y="1188703"/>
            <a:ext cx="10543059" cy="581057"/>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例</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5-12】</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使用</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split()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方法分割字符串为数组。</a:t>
            </a:r>
          </a:p>
        </p:txBody>
      </p:sp>
      <p:grpSp>
        <p:nvGrpSpPr>
          <p:cNvPr id="4" name="组合 3">
            <a:extLst>
              <a:ext uri="{FF2B5EF4-FFF2-40B4-BE49-F238E27FC236}">
                <a16:creationId xmlns:a16="http://schemas.microsoft.com/office/drawing/2014/main" id="{D33DB8F4-ABC1-4ADD-A7B7-579FCE66AAA1}"/>
              </a:ext>
            </a:extLst>
          </p:cNvPr>
          <p:cNvGrpSpPr/>
          <p:nvPr/>
        </p:nvGrpSpPr>
        <p:grpSpPr>
          <a:xfrm>
            <a:off x="2365909" y="1946613"/>
            <a:ext cx="7692492" cy="2243050"/>
            <a:chOff x="-3458159" y="1601996"/>
            <a:chExt cx="5564817" cy="2592976"/>
          </a:xfrm>
        </p:grpSpPr>
        <p:sp>
          <p:nvSpPr>
            <p:cNvPr id="5" name="矩形 4">
              <a:extLst>
                <a:ext uri="{FF2B5EF4-FFF2-40B4-BE49-F238E27FC236}">
                  <a16:creationId xmlns:a16="http://schemas.microsoft.com/office/drawing/2014/main" id="{13C2DF31-745C-4989-B3EE-C2E2063ACBD4}"/>
                </a:ext>
              </a:extLst>
            </p:cNvPr>
            <p:cNvSpPr/>
            <p:nvPr/>
          </p:nvSpPr>
          <p:spPr>
            <a:xfrm>
              <a:off x="-3458159" y="1601996"/>
              <a:ext cx="5564817" cy="2592976"/>
            </a:xfrm>
            <a:prstGeom prst="rect">
              <a:avLst/>
            </a:prstGeom>
            <a:solidFill>
              <a:schemeClr val="bg1">
                <a:lumMod val="95000"/>
              </a:schemeClr>
            </a:solid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&lt;script type="text/javascript"&gt;</a:t>
              </a: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var str = "Tom Jack Mary";</a:t>
              </a: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document.write(str.split(" "));</a:t>
              </a: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&lt;/script&gt;</a:t>
              </a:r>
            </a:p>
          </p:txBody>
        </p:sp>
        <p:sp>
          <p:nvSpPr>
            <p:cNvPr id="6" name="L 形 5">
              <a:extLst>
                <a:ext uri="{FF2B5EF4-FFF2-40B4-BE49-F238E27FC236}">
                  <a16:creationId xmlns:a16="http://schemas.microsoft.com/office/drawing/2014/main" id="{161ADECD-21C6-444C-8752-62E4B55E86D2}"/>
                </a:ext>
              </a:extLst>
            </p:cNvPr>
            <p:cNvSpPr/>
            <p:nvPr/>
          </p:nvSpPr>
          <p:spPr>
            <a:xfrm rot="5400000">
              <a:off x="-3415487" y="1559324"/>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L 形 7">
              <a:extLst>
                <a:ext uri="{FF2B5EF4-FFF2-40B4-BE49-F238E27FC236}">
                  <a16:creationId xmlns:a16="http://schemas.microsoft.com/office/drawing/2014/main" id="{208B2AC6-455A-4171-A277-90EC6B404A80}"/>
                </a:ext>
              </a:extLst>
            </p:cNvPr>
            <p:cNvSpPr/>
            <p:nvPr/>
          </p:nvSpPr>
          <p:spPr>
            <a:xfrm rot="16200000">
              <a:off x="1697904" y="3795404"/>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143340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String</a:t>
            </a:r>
            <a:r>
              <a:rPr lang="zh-CN" altLang="en-US"/>
              <a:t>对象的方法</a:t>
            </a:r>
            <a:endParaRPr lang="zh-CN" altLang="en-US" dirty="0"/>
          </a:p>
        </p:txBody>
      </p:sp>
      <p:sp>
        <p:nvSpPr>
          <p:cNvPr id="7" name="文本框 6">
            <a:extLst>
              <a:ext uri="{FF2B5EF4-FFF2-40B4-BE49-F238E27FC236}">
                <a16:creationId xmlns:a16="http://schemas.microsoft.com/office/drawing/2014/main" id="{B1A6D4DB-241A-4C65-A762-A3984F6B0518}"/>
              </a:ext>
            </a:extLst>
          </p:cNvPr>
          <p:cNvSpPr txBox="1"/>
          <p:nvPr/>
        </p:nvSpPr>
        <p:spPr>
          <a:xfrm>
            <a:off x="506970" y="1188703"/>
            <a:ext cx="10543059" cy="4459041"/>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ES6 </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新增字符串方法</a:t>
            </a:r>
          </a:p>
          <a:p>
            <a:pPr marR="0" lvl="0" algn="l" defTabSz="914400" rtl="0" eaLnBrk="1" fontAlgn="auto" latinLnBrk="0" hangingPunct="1">
              <a:lnSpc>
                <a:spcPct val="150000"/>
              </a:lnSpc>
              <a:spcBef>
                <a:spcPts val="0"/>
              </a:spcBef>
              <a:spcAft>
                <a:spcPts val="0"/>
              </a:spcAft>
              <a:buClrTx/>
              <a:buSzTx/>
              <a:tabLst/>
              <a:defRPr/>
            </a:pP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① </a:t>
            </a:r>
            <a:r>
              <a:rPr kumimoji="0" lang="en-US" altLang="zh-CN"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includes()</a:t>
            </a: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方法。</a:t>
            </a: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includes()</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方法用于判断字符串是否包含指定的值，语法格式如下所示。</a:t>
            </a: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150000"/>
              </a:lnSpc>
              <a:spcBef>
                <a:spcPts val="0"/>
              </a:spcBef>
              <a:spcAft>
                <a:spcPts val="0"/>
              </a:spcAft>
              <a:buClrTx/>
              <a:buSzTx/>
              <a:tabLst/>
              <a:defRPr/>
            </a:pPr>
            <a:endParaRPr lang="en-US" altLang="zh-CN" sz="2400">
              <a:solidFill>
                <a:prstClr val="black"/>
              </a:solidFill>
              <a:latin typeface="微软雅黑" panose="020B0503020204020204" pitchFamily="34" charset="-122"/>
              <a:ea typeface="微软雅黑" panose="020B0503020204020204" pitchFamily="34" charset="-122"/>
            </a:endParaRPr>
          </a:p>
          <a:p>
            <a:pPr marR="0" lvl="0" algn="l" defTabSz="914400" rtl="0" eaLnBrk="1" fontAlgn="auto" latinLnBrk="0" hangingPunct="1">
              <a:lnSpc>
                <a:spcPct val="150000"/>
              </a:lnSpc>
              <a:spcBef>
                <a:spcPts val="0"/>
              </a:spcBef>
              <a:spcAft>
                <a:spcPts val="0"/>
              </a:spcAft>
              <a:buClrTx/>
              <a:buSzTx/>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150000"/>
              </a:lnSpc>
              <a:spcBef>
                <a:spcPts val="0"/>
              </a:spcBef>
              <a:spcAft>
                <a:spcPts val="0"/>
              </a:spcAft>
              <a:buClrTx/>
              <a:buSzTx/>
              <a:tabLst/>
              <a:defRPr/>
            </a:pPr>
            <a:endPar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stringObject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为对象实例名称。</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valueToFind</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是我们要查找的字符串。</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fromIndex</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可以省略，表示开始查找的位置。</a:t>
            </a:r>
          </a:p>
        </p:txBody>
      </p:sp>
      <p:grpSp>
        <p:nvGrpSpPr>
          <p:cNvPr id="4" name="组合 3">
            <a:extLst>
              <a:ext uri="{FF2B5EF4-FFF2-40B4-BE49-F238E27FC236}">
                <a16:creationId xmlns:a16="http://schemas.microsoft.com/office/drawing/2014/main" id="{D33DB8F4-ABC1-4ADD-A7B7-579FCE66AAA1}"/>
              </a:ext>
            </a:extLst>
          </p:cNvPr>
          <p:cNvGrpSpPr/>
          <p:nvPr/>
        </p:nvGrpSpPr>
        <p:grpSpPr>
          <a:xfrm>
            <a:off x="2111909" y="3426247"/>
            <a:ext cx="7755993" cy="651455"/>
            <a:chOff x="-3458159" y="1601996"/>
            <a:chExt cx="5610754" cy="753085"/>
          </a:xfrm>
        </p:grpSpPr>
        <p:sp>
          <p:nvSpPr>
            <p:cNvPr id="5" name="矩形 4">
              <a:extLst>
                <a:ext uri="{FF2B5EF4-FFF2-40B4-BE49-F238E27FC236}">
                  <a16:creationId xmlns:a16="http://schemas.microsoft.com/office/drawing/2014/main" id="{13C2DF31-745C-4989-B3EE-C2E2063ACBD4}"/>
                </a:ext>
              </a:extLst>
            </p:cNvPr>
            <p:cNvSpPr/>
            <p:nvPr/>
          </p:nvSpPr>
          <p:spPr>
            <a:xfrm>
              <a:off x="-3458159" y="1601996"/>
              <a:ext cx="5564817" cy="671705"/>
            </a:xfrm>
            <a:prstGeom prst="rect">
              <a:avLst/>
            </a:prstGeom>
            <a:solidFill>
              <a:schemeClr val="bg1">
                <a:lumMod val="95000"/>
              </a:schemeClr>
            </a:solid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stringObject. includes(valueToFind[, fromIndex]);</a:t>
              </a:r>
            </a:p>
          </p:txBody>
        </p:sp>
        <p:sp>
          <p:nvSpPr>
            <p:cNvPr id="6" name="L 形 5">
              <a:extLst>
                <a:ext uri="{FF2B5EF4-FFF2-40B4-BE49-F238E27FC236}">
                  <a16:creationId xmlns:a16="http://schemas.microsoft.com/office/drawing/2014/main" id="{161ADECD-21C6-444C-8752-62E4B55E86D2}"/>
                </a:ext>
              </a:extLst>
            </p:cNvPr>
            <p:cNvSpPr/>
            <p:nvPr/>
          </p:nvSpPr>
          <p:spPr>
            <a:xfrm rot="5400000">
              <a:off x="-3415487" y="1559324"/>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L 形 7">
              <a:extLst>
                <a:ext uri="{FF2B5EF4-FFF2-40B4-BE49-F238E27FC236}">
                  <a16:creationId xmlns:a16="http://schemas.microsoft.com/office/drawing/2014/main" id="{208B2AC6-455A-4171-A277-90EC6B404A80}"/>
                </a:ext>
              </a:extLst>
            </p:cNvPr>
            <p:cNvSpPr/>
            <p:nvPr/>
          </p:nvSpPr>
          <p:spPr>
            <a:xfrm rot="16200000">
              <a:off x="1753027" y="1955513"/>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725615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dirty="0"/>
              <a:t>【</a:t>
            </a:r>
            <a:r>
              <a:rPr lang="zh-CN" altLang="en-US" dirty="0"/>
              <a:t>任务实践</a:t>
            </a:r>
            <a:r>
              <a:rPr lang="en-US" altLang="zh-CN" dirty="0"/>
              <a:t>5-1】</a:t>
            </a:r>
            <a:endParaRPr lang="zh-CN" altLang="en-US" dirty="0"/>
          </a:p>
        </p:txBody>
      </p:sp>
      <p:pic>
        <p:nvPicPr>
          <p:cNvPr id="6" name="图片 5"/>
          <p:cNvPicPr>
            <a:picLocks noChangeAspect="1"/>
          </p:cNvPicPr>
          <p:nvPr/>
        </p:nvPicPr>
        <p:blipFill>
          <a:blip r:embed="rId2"/>
          <a:stretch>
            <a:fillRect/>
          </a:stretch>
        </p:blipFill>
        <p:spPr>
          <a:xfrm>
            <a:off x="838200" y="1322311"/>
            <a:ext cx="5183616" cy="4881541"/>
          </a:xfrm>
          <a:prstGeom prst="rect">
            <a:avLst/>
          </a:prstGeom>
        </p:spPr>
      </p:pic>
      <p:sp>
        <p:nvSpPr>
          <p:cNvPr id="8" name="矩形 7"/>
          <p:cNvSpPr/>
          <p:nvPr/>
        </p:nvSpPr>
        <p:spPr>
          <a:xfrm>
            <a:off x="6021816" y="1909406"/>
            <a:ext cx="5440046" cy="3905043"/>
          </a:xfrm>
          <a:prstGeom prst="rect">
            <a:avLst/>
          </a:prstGeom>
        </p:spPr>
        <p:txBody>
          <a:bodyPr wrap="square">
            <a:spAutoFit/>
          </a:bodyPr>
          <a:lstStyle/>
          <a:p>
            <a:pPr marL="342900" indent="-342900" algn="just">
              <a:lnSpc>
                <a:spcPct val="150000"/>
              </a:lnSpc>
              <a:spcAft>
                <a:spcPts val="0"/>
              </a:spcAft>
              <a:buFont typeface="Wingdings" panose="05000000000000000000" pitchFamily="2" charset="2"/>
              <a:buChar char="l"/>
            </a:pPr>
            <a:r>
              <a:rPr lang="zh-CN" altLang="zh-CN" sz="2400" dirty="0">
                <a:latin typeface="微软雅黑" panose="020B0503020204020204" pitchFamily="34" charset="-122"/>
                <a:ea typeface="微软雅黑" panose="020B0503020204020204" pitchFamily="34" charset="-122"/>
              </a:rPr>
              <a:t>定义</a:t>
            </a:r>
            <a:r>
              <a:rPr lang="en-US" altLang="zh-CN" sz="2400" dirty="0">
                <a:latin typeface="微软雅黑" panose="020B0503020204020204" pitchFamily="34" charset="-122"/>
                <a:ea typeface="微软雅黑" panose="020B0503020204020204" pitchFamily="34" charset="-122"/>
              </a:rPr>
              <a:t>4</a:t>
            </a:r>
            <a:r>
              <a:rPr lang="zh-CN" altLang="zh-CN" sz="2400" dirty="0">
                <a:latin typeface="微软雅黑" panose="020B0503020204020204" pitchFamily="34" charset="-122"/>
                <a:ea typeface="微软雅黑" panose="020B0503020204020204" pitchFamily="34" charset="-122"/>
              </a:rPr>
              <a:t>个函数，然后按照顺序调用，这就是采用</a:t>
            </a:r>
            <a:r>
              <a:rPr lang="zh-CN" altLang="zh-CN" sz="2400" b="1" dirty="0">
                <a:solidFill>
                  <a:schemeClr val="accent2">
                    <a:lumMod val="75000"/>
                  </a:schemeClr>
                </a:solidFill>
                <a:latin typeface="微软雅黑" panose="020B0503020204020204" pitchFamily="34" charset="-122"/>
                <a:ea typeface="微软雅黑" panose="020B0503020204020204" pitchFamily="34" charset="-122"/>
              </a:rPr>
              <a:t>面向过程</a:t>
            </a:r>
            <a:r>
              <a:rPr lang="zh-CN" altLang="zh-CN" sz="2400" dirty="0">
                <a:latin typeface="微软雅黑" panose="020B0503020204020204" pitchFamily="34" charset="-122"/>
                <a:ea typeface="微软雅黑" panose="020B0503020204020204" pitchFamily="34" charset="-122"/>
              </a:rPr>
              <a:t>的思想解决问题</a:t>
            </a:r>
            <a:endParaRPr lang="en-US" altLang="zh-CN" sz="2400" dirty="0">
              <a:latin typeface="微软雅黑" panose="020B0503020204020204" pitchFamily="34" charset="-122"/>
              <a:ea typeface="微软雅黑" panose="020B0503020204020204" pitchFamily="34" charset="-122"/>
            </a:endParaRPr>
          </a:p>
          <a:p>
            <a:pPr marL="342900" indent="-342900" algn="just">
              <a:lnSpc>
                <a:spcPct val="150000"/>
              </a:lnSpc>
              <a:spcAft>
                <a:spcPts val="0"/>
              </a:spcAft>
              <a:buFont typeface="Wingdings" panose="05000000000000000000" pitchFamily="2" charset="2"/>
              <a:buChar char="l"/>
            </a:pPr>
            <a:r>
              <a:rPr lang="zh-CN" altLang="zh-CN" sz="2400" dirty="0">
                <a:latin typeface="微软雅黑" panose="020B0503020204020204" pitchFamily="34" charset="-122"/>
                <a:ea typeface="微软雅黑" panose="020B0503020204020204" pitchFamily="34" charset="-122"/>
              </a:rPr>
              <a:t>我们扮演的是执行者，分析事情发生的过程都由自己来完成</a:t>
            </a:r>
            <a:endParaRPr lang="en-US" altLang="zh-CN" sz="2400" dirty="0">
              <a:latin typeface="微软雅黑" panose="020B0503020204020204" pitchFamily="34" charset="-122"/>
              <a:ea typeface="微软雅黑" panose="020B0503020204020204" pitchFamily="34" charset="-122"/>
            </a:endParaRPr>
          </a:p>
          <a:p>
            <a:pPr marL="342900" indent="-342900" algn="just">
              <a:lnSpc>
                <a:spcPct val="150000"/>
              </a:lnSpc>
              <a:spcAft>
                <a:spcPts val="0"/>
              </a:spcAft>
              <a:buFont typeface="Wingdings" panose="05000000000000000000" pitchFamily="2" charset="2"/>
              <a:buChar char="l"/>
            </a:pPr>
            <a:r>
              <a:rPr lang="zh-CN" altLang="zh-CN" sz="2400" dirty="0">
                <a:latin typeface="微软雅黑" panose="020B0503020204020204" pitchFamily="34" charset="-122"/>
                <a:ea typeface="微软雅黑" panose="020B0503020204020204" pitchFamily="34" charset="-122"/>
              </a:rPr>
              <a:t>我们用</a:t>
            </a:r>
            <a:r>
              <a:rPr lang="zh-CN" altLang="zh-CN" sz="2400" b="1" dirty="0">
                <a:solidFill>
                  <a:schemeClr val="accent2">
                    <a:lumMod val="75000"/>
                  </a:schemeClr>
                </a:solidFill>
                <a:latin typeface="微软雅黑" panose="020B0503020204020204" pitchFamily="34" charset="-122"/>
                <a:ea typeface="微软雅黑" panose="020B0503020204020204" pitchFamily="34" charset="-122"/>
              </a:rPr>
              <a:t>面向过程</a:t>
            </a:r>
            <a:r>
              <a:rPr lang="zh-CN" altLang="zh-CN" sz="2400" dirty="0">
                <a:latin typeface="微软雅黑" panose="020B0503020204020204" pitchFamily="34" charset="-122"/>
                <a:ea typeface="微软雅黑" panose="020B0503020204020204" pitchFamily="34" charset="-122"/>
              </a:rPr>
              <a:t>的思想去编程或解决问题时，首先要清楚详细的实现过程。过程清楚了，代码的实现就比较简单</a:t>
            </a:r>
          </a:p>
        </p:txBody>
      </p:sp>
      <p:sp>
        <p:nvSpPr>
          <p:cNvPr id="2" name="矩形 1"/>
          <p:cNvSpPr/>
          <p:nvPr/>
        </p:nvSpPr>
        <p:spPr>
          <a:xfrm>
            <a:off x="838200" y="4600135"/>
            <a:ext cx="5183616" cy="1547447"/>
          </a:xfrm>
          <a:prstGeom prst="rect">
            <a:avLst/>
          </a:prstGeom>
          <a:solidFill>
            <a:srgbClr val="FFFA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6566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String</a:t>
            </a:r>
            <a:r>
              <a:rPr lang="zh-CN" altLang="en-US"/>
              <a:t>对象的方法</a:t>
            </a:r>
            <a:endParaRPr lang="zh-CN" altLang="en-US" dirty="0"/>
          </a:p>
        </p:txBody>
      </p:sp>
      <p:sp>
        <p:nvSpPr>
          <p:cNvPr id="7" name="文本框 6">
            <a:extLst>
              <a:ext uri="{FF2B5EF4-FFF2-40B4-BE49-F238E27FC236}">
                <a16:creationId xmlns:a16="http://schemas.microsoft.com/office/drawing/2014/main" id="{B1A6D4DB-241A-4C65-A762-A3984F6B0518}"/>
              </a:ext>
            </a:extLst>
          </p:cNvPr>
          <p:cNvSpPr txBox="1"/>
          <p:nvPr/>
        </p:nvSpPr>
        <p:spPr>
          <a:xfrm>
            <a:off x="506970" y="1188703"/>
            <a:ext cx="10543059" cy="581057"/>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例</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5-13】</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使用</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includes()</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判断邮箱地址是否合法。</a:t>
            </a:r>
          </a:p>
        </p:txBody>
      </p:sp>
      <p:grpSp>
        <p:nvGrpSpPr>
          <p:cNvPr id="4" name="组合 3">
            <a:extLst>
              <a:ext uri="{FF2B5EF4-FFF2-40B4-BE49-F238E27FC236}">
                <a16:creationId xmlns:a16="http://schemas.microsoft.com/office/drawing/2014/main" id="{D33DB8F4-ABC1-4ADD-A7B7-579FCE66AAA1}"/>
              </a:ext>
            </a:extLst>
          </p:cNvPr>
          <p:cNvGrpSpPr/>
          <p:nvPr/>
        </p:nvGrpSpPr>
        <p:grpSpPr>
          <a:xfrm>
            <a:off x="2365908" y="1946613"/>
            <a:ext cx="8238591" cy="3905043"/>
            <a:chOff x="-3458160" y="1601996"/>
            <a:chExt cx="5959870" cy="4514248"/>
          </a:xfrm>
        </p:grpSpPr>
        <p:sp>
          <p:nvSpPr>
            <p:cNvPr id="5" name="矩形 4">
              <a:extLst>
                <a:ext uri="{FF2B5EF4-FFF2-40B4-BE49-F238E27FC236}">
                  <a16:creationId xmlns:a16="http://schemas.microsoft.com/office/drawing/2014/main" id="{13C2DF31-745C-4989-B3EE-C2E2063ACBD4}"/>
                </a:ext>
              </a:extLst>
            </p:cNvPr>
            <p:cNvSpPr/>
            <p:nvPr/>
          </p:nvSpPr>
          <p:spPr>
            <a:xfrm>
              <a:off x="-3458160" y="1601996"/>
              <a:ext cx="5959870" cy="4514248"/>
            </a:xfrm>
            <a:prstGeom prst="rect">
              <a:avLst/>
            </a:prstGeom>
            <a:solidFill>
              <a:schemeClr val="bg1">
                <a:lumMod val="95000"/>
              </a:schemeClr>
            </a:solid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&lt;script type="text/javascript"&gt;</a:t>
              </a: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var email = prompt("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请输入要判断的邮箱地址</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if (email.includes("@", 1) &amp;&amp; email.includes(".", 3))</a:t>
              </a: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alert("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你输入的邮箱地址合法</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a:t>
              </a: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else</a:t>
              </a: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alert("</a:t>
              </a:r>
              <a:r>
                <a:rPr kumimoji="0" lang="zh-CN" altLang="en-US"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输入的邮箱地址不合法</a:t>
              </a: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 </a:t>
              </a:r>
            </a:p>
            <a:p>
              <a:pPr marR="0" lvl="0" algn="l" defTabSz="914400" rtl="0" eaLnBrk="1" fontAlgn="auto" latinLnBrk="0" hangingPunct="1">
                <a:lnSpc>
                  <a:spcPct val="150000"/>
                </a:lnSpc>
                <a:spcBef>
                  <a:spcPts val="0"/>
                </a:spcBef>
                <a:spcAft>
                  <a:spcPts val="0"/>
                </a:spcAft>
                <a:buClrTx/>
                <a:buSzTx/>
                <a:tabLst/>
                <a:defRPr/>
              </a:pPr>
              <a:r>
                <a:rPr kumimoji="0" lang="en-US" altLang="zh-CN" sz="24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&lt;/script&gt;</a:t>
              </a:r>
            </a:p>
          </p:txBody>
        </p:sp>
        <p:sp>
          <p:nvSpPr>
            <p:cNvPr id="6" name="L 形 5">
              <a:extLst>
                <a:ext uri="{FF2B5EF4-FFF2-40B4-BE49-F238E27FC236}">
                  <a16:creationId xmlns:a16="http://schemas.microsoft.com/office/drawing/2014/main" id="{161ADECD-21C6-444C-8752-62E4B55E86D2}"/>
                </a:ext>
              </a:extLst>
            </p:cNvPr>
            <p:cNvSpPr/>
            <p:nvPr/>
          </p:nvSpPr>
          <p:spPr>
            <a:xfrm rot="5400000">
              <a:off x="-3415487" y="1559324"/>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L 形 7">
              <a:extLst>
                <a:ext uri="{FF2B5EF4-FFF2-40B4-BE49-F238E27FC236}">
                  <a16:creationId xmlns:a16="http://schemas.microsoft.com/office/drawing/2014/main" id="{208B2AC6-455A-4171-A277-90EC6B404A80}"/>
                </a:ext>
              </a:extLst>
            </p:cNvPr>
            <p:cNvSpPr/>
            <p:nvPr/>
          </p:nvSpPr>
          <p:spPr>
            <a:xfrm rot="16200000">
              <a:off x="2102142" y="5714484"/>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68560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153974"/>
            <a:ext cx="11209232" cy="4703087"/>
          </a:xfrm>
        </p:spPr>
        <p:txBody>
          <a:bodyPr>
            <a:normAutofit/>
          </a:bodyPr>
          <a:lstStyle/>
          <a:p>
            <a:pPr algn="just">
              <a:lnSpc>
                <a:spcPct val="150000"/>
              </a:lnSpc>
            </a:pPr>
            <a:r>
              <a:rPr lang="zh-CN" altLang="en-US" dirty="0"/>
              <a:t>      用于判断字符串是否以指定的字符串开头，语法格式如下所示</a:t>
            </a:r>
          </a:p>
        </p:txBody>
      </p:sp>
      <p:sp>
        <p:nvSpPr>
          <p:cNvPr id="3" name="标题 2"/>
          <p:cNvSpPr>
            <a:spLocks noGrp="1"/>
          </p:cNvSpPr>
          <p:nvPr>
            <p:ph type="title"/>
          </p:nvPr>
        </p:nvSpPr>
        <p:spPr>
          <a:xfrm>
            <a:off x="747241" y="249383"/>
            <a:ext cx="7391400" cy="590556"/>
          </a:xfrm>
        </p:spPr>
        <p:txBody>
          <a:bodyPr/>
          <a:lstStyle/>
          <a:p>
            <a:r>
              <a:rPr lang="en-US" altLang="zh-CN" dirty="0" err="1"/>
              <a:t>startsWith</a:t>
            </a:r>
            <a:r>
              <a:rPr lang="en-US" altLang="zh-CN" dirty="0"/>
              <a:t>()</a:t>
            </a:r>
            <a:r>
              <a:rPr lang="zh-CN" altLang="en-US" dirty="0"/>
              <a:t>方法</a:t>
            </a:r>
          </a:p>
        </p:txBody>
      </p:sp>
      <p:grpSp>
        <p:nvGrpSpPr>
          <p:cNvPr id="4" name="组合 3"/>
          <p:cNvGrpSpPr/>
          <p:nvPr/>
        </p:nvGrpSpPr>
        <p:grpSpPr>
          <a:xfrm>
            <a:off x="1079227" y="3526464"/>
            <a:ext cx="8336044" cy="756380"/>
            <a:chOff x="-3679521" y="3101048"/>
            <a:chExt cx="8336044" cy="756380"/>
          </a:xfrm>
        </p:grpSpPr>
        <p:sp>
          <p:nvSpPr>
            <p:cNvPr id="5" name="矩形 4"/>
            <p:cNvSpPr/>
            <p:nvPr/>
          </p:nvSpPr>
          <p:spPr>
            <a:xfrm>
              <a:off x="-3604629" y="3151574"/>
              <a:ext cx="8166905" cy="646331"/>
            </a:xfrm>
            <a:prstGeom prst="rect">
              <a:avLst/>
            </a:prstGeom>
            <a:solidFill>
              <a:schemeClr val="bg1">
                <a:lumMod val="95000"/>
              </a:schemeClr>
            </a:solidFill>
          </p:spPr>
          <p:txBody>
            <a:bodyPr wrap="square">
              <a:spAutoFit/>
            </a:bodyPr>
            <a:lstStyle/>
            <a:p>
              <a:pPr indent="226695">
                <a:lnSpc>
                  <a:spcPct val="150000"/>
                </a:lnSpc>
                <a:spcBef>
                  <a:spcPts val="240"/>
                </a:spcBef>
                <a:spcAft>
                  <a:spcPts val="240"/>
                </a:spcAft>
              </a:pPr>
              <a:r>
                <a:rPr lang="en-US" altLang="zh-CN" sz="2400" dirty="0" err="1">
                  <a:solidFill>
                    <a:srgbClr val="000000"/>
                  </a:solidFill>
                  <a:latin typeface="微软雅黑" panose="020B0503020204020204" pitchFamily="34" charset="-122"/>
                  <a:ea typeface="微软雅黑" panose="020B0503020204020204" pitchFamily="34" charset="-122"/>
                  <a:cs typeface="Arial" panose="020B0604020202020204" pitchFamily="34" charset="0"/>
                </a:rPr>
                <a:t>stringObject</a:t>
              </a:r>
              <a:r>
                <a:rPr lang="en-US" altLang="zh-CN" sz="2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400" dirty="0" err="1">
                  <a:solidFill>
                    <a:srgbClr val="000000"/>
                  </a:solidFill>
                  <a:latin typeface="微软雅黑" panose="020B0503020204020204" pitchFamily="34" charset="-122"/>
                  <a:ea typeface="微软雅黑" panose="020B0503020204020204" pitchFamily="34" charset="-122"/>
                  <a:cs typeface="Arial" panose="020B0604020202020204" pitchFamily="34" charset="0"/>
                </a:rPr>
                <a:t>startsWith</a:t>
              </a:r>
              <a:r>
                <a:rPr lang="en-US" altLang="zh-CN" sz="2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400" dirty="0" err="1">
                  <a:solidFill>
                    <a:srgbClr val="000000"/>
                  </a:solidFill>
                  <a:latin typeface="微软雅黑" panose="020B0503020204020204" pitchFamily="34" charset="-122"/>
                  <a:ea typeface="微软雅黑" panose="020B0503020204020204" pitchFamily="34" charset="-122"/>
                  <a:cs typeface="Arial" panose="020B0604020202020204" pitchFamily="34" charset="0"/>
                </a:rPr>
                <a:t>valueToFind</a:t>
              </a:r>
              <a:r>
                <a:rPr lang="en-US" altLang="zh-CN" sz="2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sz="2400" dirty="0" err="1">
                  <a:solidFill>
                    <a:srgbClr val="000000"/>
                  </a:solidFill>
                  <a:latin typeface="微软雅黑" panose="020B0503020204020204" pitchFamily="34" charset="-122"/>
                  <a:ea typeface="微软雅黑" panose="020B0503020204020204" pitchFamily="34" charset="-122"/>
                  <a:cs typeface="Arial" panose="020B0604020202020204" pitchFamily="34" charset="0"/>
                </a:rPr>
                <a:t>fromIndex</a:t>
              </a:r>
              <a:r>
                <a:rPr lang="en-US" altLang="zh-CN" sz="2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6" name="L 形 5"/>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 形 6"/>
            <p:cNvSpPr/>
            <p:nvPr/>
          </p:nvSpPr>
          <p:spPr>
            <a:xfrm rot="16200000">
              <a:off x="4256955" y="3457860"/>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线形标注 2(无边框) 8"/>
          <p:cNvSpPr/>
          <p:nvPr/>
        </p:nvSpPr>
        <p:spPr>
          <a:xfrm>
            <a:off x="4065563" y="2686928"/>
            <a:ext cx="1772529" cy="579973"/>
          </a:xfrm>
          <a:prstGeom prst="callout2">
            <a:avLst>
              <a:gd name="adj1" fmla="val 18750"/>
              <a:gd name="adj2" fmla="val -8333"/>
              <a:gd name="adj3" fmla="val 18750"/>
              <a:gd name="adj4" fmla="val -16667"/>
              <a:gd name="adj5" fmla="val 161389"/>
              <a:gd name="adj6" fmla="val -47461"/>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latin typeface="微软雅黑" panose="020B0503020204020204" pitchFamily="34" charset="-122"/>
                <a:ea typeface="微软雅黑" panose="020B0503020204020204" pitchFamily="34" charset="-122"/>
              </a:rPr>
              <a:t>对象实例名称</a:t>
            </a:r>
            <a:endParaRPr lang="zh-CN" altLang="en-US" dirty="0">
              <a:latin typeface="微软雅黑" panose="020B0503020204020204" pitchFamily="34" charset="-122"/>
              <a:ea typeface="微软雅黑" panose="020B0503020204020204" pitchFamily="34" charset="-122"/>
            </a:endParaRPr>
          </a:p>
        </p:txBody>
      </p:sp>
      <p:sp>
        <p:nvSpPr>
          <p:cNvPr id="10" name="线形标注 2(无边框) 9"/>
          <p:cNvSpPr/>
          <p:nvPr/>
        </p:nvSpPr>
        <p:spPr>
          <a:xfrm>
            <a:off x="7428273" y="2563949"/>
            <a:ext cx="1872657" cy="538189"/>
          </a:xfrm>
          <a:prstGeom prst="callout2">
            <a:avLst>
              <a:gd name="adj1" fmla="val 18750"/>
              <a:gd name="adj2" fmla="val -8333"/>
              <a:gd name="adj3" fmla="val 18750"/>
              <a:gd name="adj4" fmla="val -16667"/>
              <a:gd name="adj5" fmla="val 176752"/>
              <a:gd name="adj6" fmla="val -48456"/>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要查找的字符串</a:t>
            </a:r>
          </a:p>
        </p:txBody>
      </p:sp>
      <p:sp>
        <p:nvSpPr>
          <p:cNvPr id="11" name="线形标注 2(无边框) 10"/>
          <p:cNvSpPr/>
          <p:nvPr/>
        </p:nvSpPr>
        <p:spPr>
          <a:xfrm>
            <a:off x="7858926" y="4937254"/>
            <a:ext cx="3912472" cy="633046"/>
          </a:xfrm>
          <a:prstGeom prst="callout2">
            <a:avLst>
              <a:gd name="adj1" fmla="val -1954"/>
              <a:gd name="adj2" fmla="val 1016"/>
              <a:gd name="adj3" fmla="val -1954"/>
              <a:gd name="adj4" fmla="val -10555"/>
              <a:gd name="adj5" fmla="val -109889"/>
              <a:gd name="adj6" fmla="val -17617"/>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可以省略，表示开始查找的位置，默认从字符串开头开始</a:t>
            </a:r>
          </a:p>
        </p:txBody>
      </p:sp>
    </p:spTree>
    <p:extLst>
      <p:ext uri="{BB962C8B-B14F-4D97-AF65-F5344CB8AC3E}">
        <p14:creationId xmlns:p14="http://schemas.microsoft.com/office/powerpoint/2010/main" val="339291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153974"/>
            <a:ext cx="11209232" cy="4703087"/>
          </a:xfrm>
        </p:spPr>
        <p:txBody>
          <a:bodyPr>
            <a:normAutofit/>
          </a:bodyPr>
          <a:lstStyle/>
          <a:p>
            <a:pPr algn="just">
              <a:lnSpc>
                <a:spcPct val="150000"/>
              </a:lnSpc>
            </a:pPr>
            <a:r>
              <a:rPr lang="zh-CN" altLang="en-US" dirty="0"/>
              <a:t>      前面我们学习的</a:t>
            </a:r>
            <a:r>
              <a:rPr lang="en-US" altLang="zh-CN" dirty="0" err="1"/>
              <a:t>indexOf</a:t>
            </a:r>
            <a:r>
              <a:rPr lang="en-US" altLang="zh-CN" dirty="0"/>
              <a:t>()</a:t>
            </a:r>
            <a:r>
              <a:rPr lang="zh-CN" altLang="en-US" dirty="0"/>
              <a:t>在返回</a:t>
            </a:r>
            <a:r>
              <a:rPr lang="en-US" altLang="zh-CN" dirty="0"/>
              <a:t>0</a:t>
            </a:r>
            <a:r>
              <a:rPr lang="zh-CN" altLang="en-US" dirty="0"/>
              <a:t>时，可以实现同样的效果。</a:t>
            </a:r>
            <a:r>
              <a:rPr lang="en-US" altLang="zh-CN" dirty="0" err="1"/>
              <a:t>lastIndexOf</a:t>
            </a:r>
            <a:r>
              <a:rPr lang="en-US" altLang="zh-CN" dirty="0"/>
              <a:t>()</a:t>
            </a:r>
            <a:r>
              <a:rPr lang="zh-CN" altLang="en-US" dirty="0"/>
              <a:t>若要实现和</a:t>
            </a:r>
            <a:r>
              <a:rPr lang="en-US" altLang="zh-CN" dirty="0" err="1"/>
              <a:t>endsWith</a:t>
            </a:r>
            <a:r>
              <a:rPr lang="en-US" altLang="zh-CN" dirty="0"/>
              <a:t>()</a:t>
            </a:r>
            <a:r>
              <a:rPr lang="zh-CN" altLang="en-US" dirty="0"/>
              <a:t>同样的效果，就比较麻烦。</a:t>
            </a:r>
            <a:endParaRPr lang="en-US" altLang="zh-CN" dirty="0"/>
          </a:p>
          <a:p>
            <a:pPr algn="just">
              <a:lnSpc>
                <a:spcPct val="150000"/>
              </a:lnSpc>
            </a:pPr>
            <a:r>
              <a:rPr lang="en-US" altLang="zh-CN" dirty="0"/>
              <a:t>     </a:t>
            </a:r>
            <a:r>
              <a:rPr lang="zh-CN" altLang="en-US" dirty="0"/>
              <a:t>由此可见新技术、新标准极大地方便了编程，提高了编程效率。</a:t>
            </a:r>
            <a:endParaRPr lang="en-US" altLang="zh-CN" dirty="0"/>
          </a:p>
          <a:p>
            <a:pPr algn="just">
              <a:lnSpc>
                <a:spcPct val="150000"/>
              </a:lnSpc>
            </a:pPr>
            <a:r>
              <a:rPr lang="en-US" altLang="zh-CN" dirty="0"/>
              <a:t>     </a:t>
            </a:r>
            <a:endParaRPr lang="zh-CN" altLang="en-US" dirty="0"/>
          </a:p>
        </p:txBody>
      </p:sp>
      <p:sp>
        <p:nvSpPr>
          <p:cNvPr id="3" name="标题 2"/>
          <p:cNvSpPr>
            <a:spLocks noGrp="1"/>
          </p:cNvSpPr>
          <p:nvPr>
            <p:ph type="title"/>
          </p:nvPr>
        </p:nvSpPr>
        <p:spPr>
          <a:xfrm>
            <a:off x="747241" y="249383"/>
            <a:ext cx="7391400" cy="590556"/>
          </a:xfrm>
        </p:spPr>
        <p:txBody>
          <a:bodyPr/>
          <a:lstStyle/>
          <a:p>
            <a:r>
              <a:rPr lang="en-US" altLang="zh-CN" dirty="0" err="1"/>
              <a:t>startsWith</a:t>
            </a:r>
            <a:r>
              <a:rPr lang="en-US" altLang="zh-CN" dirty="0"/>
              <a:t>()</a:t>
            </a:r>
            <a:r>
              <a:rPr lang="zh-CN" altLang="en-US" dirty="0"/>
              <a:t>方法</a:t>
            </a:r>
          </a:p>
        </p:txBody>
      </p:sp>
    </p:spTree>
    <p:extLst>
      <p:ext uri="{BB962C8B-B14F-4D97-AF65-F5344CB8AC3E}">
        <p14:creationId xmlns:p14="http://schemas.microsoft.com/office/powerpoint/2010/main" val="3817093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dirty="0" err="1"/>
              <a:t>startsWith</a:t>
            </a:r>
            <a:r>
              <a:rPr lang="en-US" altLang="zh-CN" dirty="0"/>
              <a:t>()</a:t>
            </a:r>
            <a:r>
              <a:rPr lang="zh-CN" altLang="en-US" dirty="0"/>
              <a:t>方法</a:t>
            </a:r>
          </a:p>
        </p:txBody>
      </p:sp>
      <p:sp>
        <p:nvSpPr>
          <p:cNvPr id="6" name="矩形 5"/>
          <p:cNvSpPr/>
          <p:nvPr/>
        </p:nvSpPr>
        <p:spPr>
          <a:xfrm>
            <a:off x="450166" y="1773847"/>
            <a:ext cx="5313264" cy="2797048"/>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如果</a:t>
            </a:r>
            <a:r>
              <a:rPr lang="en-US" altLang="zh-CN" sz="2400" dirty="0" err="1">
                <a:latin typeface="微软雅黑" panose="020B0503020204020204" pitchFamily="34" charset="-122"/>
                <a:ea typeface="微软雅黑" panose="020B0503020204020204" pitchFamily="34" charset="-122"/>
              </a:rPr>
              <a:t>startsWith</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和</a:t>
            </a:r>
            <a:r>
              <a:rPr lang="en-US" altLang="zh-CN" sz="2400" dirty="0" err="1">
                <a:latin typeface="微软雅黑" panose="020B0503020204020204" pitchFamily="34" charset="-122"/>
                <a:ea typeface="微软雅黑" panose="020B0503020204020204" pitchFamily="34" charset="-122"/>
              </a:rPr>
              <a:t>endsWith</a:t>
            </a:r>
            <a:r>
              <a:rPr lang="en-US" altLang="zh-CN" sz="2400" dirty="0">
                <a:latin typeface="微软雅黑" panose="020B0503020204020204" pitchFamily="34" charset="-122"/>
                <a:ea typeface="微软雅黑" panose="020B0503020204020204" pitchFamily="34" charset="-122"/>
              </a:rPr>
              <a:t>()</a:t>
            </a:r>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指定第</a:t>
            </a:r>
            <a:r>
              <a:rPr lang="en-US" altLang="zh-CN" sz="2400" dirty="0">
                <a:solidFill>
                  <a:schemeClr val="accent2">
                    <a:lumMod val="75000"/>
                  </a:schemeClr>
                </a:solidFill>
                <a:latin typeface="微软雅黑" panose="020B0503020204020204" pitchFamily="34" charset="-122"/>
                <a:ea typeface="微软雅黑" panose="020B0503020204020204" pitchFamily="34" charset="-122"/>
              </a:rPr>
              <a:t>2</a:t>
            </a:r>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个参数时，含义</a:t>
            </a:r>
            <a:r>
              <a:rPr lang="zh-CN" altLang="en-US" sz="2400">
                <a:solidFill>
                  <a:schemeClr val="accent2">
                    <a:lumMod val="75000"/>
                  </a:schemeClr>
                </a:solidFill>
                <a:latin typeface="微软雅黑" panose="020B0503020204020204" pitchFamily="34" charset="-122"/>
                <a:ea typeface="微软雅黑" panose="020B0503020204020204" pitchFamily="34" charset="-122"/>
              </a:rPr>
              <a:t>不同</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startsWith</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includes()</a:t>
            </a:r>
            <a:r>
              <a:rPr lang="zh-CN" altLang="en-US" sz="2400" dirty="0">
                <a:latin typeface="微软雅黑" panose="020B0503020204020204" pitchFamily="34" charset="-122"/>
                <a:ea typeface="微软雅黑" panose="020B0503020204020204" pitchFamily="34" charset="-122"/>
              </a:rPr>
              <a:t>的</a:t>
            </a:r>
            <a:r>
              <a:rPr lang="zh-CN" altLang="en-US" sz="2400" dirty="0">
                <a:solidFill>
                  <a:schemeClr val="accent2">
                    <a:lumMod val="75000"/>
                  </a:schemeClr>
                </a:solidFill>
                <a:latin typeface="微软雅黑" panose="020B0503020204020204" pitchFamily="34" charset="-122"/>
                <a:ea typeface="微软雅黑" panose="020B0503020204020204" pitchFamily="34" charset="-122"/>
              </a:rPr>
              <a:t>结果是相同的</a:t>
            </a:r>
            <a:r>
              <a:rPr lang="zh-CN" altLang="en-US" sz="2400" dirty="0">
                <a:latin typeface="微软雅黑" panose="020B0503020204020204" pitchFamily="34" charset="-122"/>
                <a:ea typeface="微软雅黑" panose="020B0503020204020204" pitchFamily="34" charset="-122"/>
              </a:rPr>
              <a:t>，是指从第</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个位置直到字符串结束的字符，</a:t>
            </a:r>
            <a:r>
              <a:rPr lang="en-US" altLang="zh-CN" sz="2400" dirty="0" err="1">
                <a:latin typeface="微软雅黑" panose="020B0503020204020204" pitchFamily="34" charset="-122"/>
                <a:ea typeface="微软雅黑" panose="020B0503020204020204" pitchFamily="34" charset="-122"/>
              </a:rPr>
              <a:t>endsWith</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是指前</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个字符。</a:t>
            </a:r>
          </a:p>
        </p:txBody>
      </p:sp>
      <p:pic>
        <p:nvPicPr>
          <p:cNvPr id="7" name="图片 6"/>
          <p:cNvPicPr>
            <a:picLocks noChangeAspect="1"/>
          </p:cNvPicPr>
          <p:nvPr/>
        </p:nvPicPr>
        <p:blipFill>
          <a:blip r:embed="rId2"/>
          <a:stretch>
            <a:fillRect/>
          </a:stretch>
        </p:blipFill>
        <p:spPr>
          <a:xfrm>
            <a:off x="6480882" y="1170652"/>
            <a:ext cx="4365308" cy="5335375"/>
          </a:xfrm>
          <a:prstGeom prst="rect">
            <a:avLst/>
          </a:prstGeom>
        </p:spPr>
      </p:pic>
    </p:spTree>
    <p:extLst>
      <p:ext uri="{BB962C8B-B14F-4D97-AF65-F5344CB8AC3E}">
        <p14:creationId xmlns:p14="http://schemas.microsoft.com/office/powerpoint/2010/main" val="342756283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5.2.4  Array</a:t>
            </a:r>
            <a:r>
              <a:rPr lang="zh-CN" altLang="en-US"/>
              <a:t>对象类</a:t>
            </a:r>
            <a:r>
              <a:rPr lang="en-US" altLang="zh-CN"/>
              <a:t>——</a:t>
            </a:r>
            <a:r>
              <a:rPr lang="zh-CN" altLang="en-US"/>
              <a:t>数组定义</a:t>
            </a:r>
            <a:endParaRPr lang="zh-CN" altLang="en-US" dirty="0"/>
          </a:p>
        </p:txBody>
      </p:sp>
      <p:sp>
        <p:nvSpPr>
          <p:cNvPr id="6" name="矩形 5"/>
          <p:cNvSpPr/>
          <p:nvPr/>
        </p:nvSpPr>
        <p:spPr>
          <a:xfrm>
            <a:off x="714033" y="1753477"/>
            <a:ext cx="10763934" cy="3905043"/>
          </a:xfrm>
          <a:prstGeom prst="rect">
            <a:avLst/>
          </a:prstGeom>
        </p:spPr>
        <p:txBody>
          <a:bodyPr wrap="square">
            <a:spAutoFit/>
          </a:bodyPr>
          <a:lstStyle/>
          <a:p>
            <a:pPr>
              <a:lnSpc>
                <a:spcPct val="150000"/>
              </a:lnSpc>
            </a:pPr>
            <a:r>
              <a:rPr lang="zh-CN" altLang="en-US" sz="2400">
                <a:latin typeface="微软雅黑" panose="020B0503020204020204" pitchFamily="34" charset="-122"/>
                <a:ea typeface="微软雅黑" panose="020B0503020204020204" pitchFamily="34" charset="-122"/>
              </a:rPr>
              <a:t>       数组是在内存中保存一组数据的集合。实质上数组也是一种变量，不过这个变量同其他变量只能保存一个值不同，数组变量能够保存多个值，这也是数组变量同其他变量</a:t>
            </a:r>
            <a:r>
              <a:rPr lang="zh-CN" altLang="en-US" sz="2400" b="1">
                <a:solidFill>
                  <a:schemeClr val="accent2">
                    <a:lumMod val="75000"/>
                  </a:schemeClr>
                </a:solidFill>
                <a:latin typeface="微软雅黑" panose="020B0503020204020204" pitchFamily="34" charset="-122"/>
                <a:ea typeface="微软雅黑" panose="020B0503020204020204" pitchFamily="34" charset="-122"/>
              </a:rPr>
              <a:t>本质的区别</a:t>
            </a:r>
            <a:r>
              <a:rPr lang="zh-CN" altLang="en-US" sz="2400">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a:p>
            <a:pPr>
              <a:lnSpc>
                <a:spcPct val="150000"/>
              </a:lnSpc>
            </a:pP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数组变量的多值性相当于一个数组变量可以包含多个子变量，而每个子变量与普通变量一样，可以被赋值，也可以从中取值。为了区别数组变量和普通变量，我们把数组的子变量称为</a:t>
            </a:r>
            <a:r>
              <a:rPr lang="zh-CN" altLang="en-US" sz="2400" b="1">
                <a:solidFill>
                  <a:schemeClr val="accent2">
                    <a:lumMod val="75000"/>
                  </a:schemeClr>
                </a:solidFill>
                <a:latin typeface="微软雅黑" panose="020B0503020204020204" pitchFamily="34" charset="-122"/>
                <a:ea typeface="微软雅黑" panose="020B0503020204020204" pitchFamily="34" charset="-122"/>
              </a:rPr>
              <a:t>数组元素变量（简称数组元素</a:t>
            </a:r>
            <a:r>
              <a:rPr lang="zh-CN" altLang="en-US" sz="2400">
                <a:latin typeface="微软雅黑" panose="020B0503020204020204" pitchFamily="34" charset="-122"/>
                <a:ea typeface="微软雅黑" panose="020B0503020204020204" pitchFamily="34" charset="-122"/>
              </a:rPr>
              <a:t>）。另外，把数组中数组元素的个数称为</a:t>
            </a:r>
            <a:r>
              <a:rPr lang="zh-CN" altLang="en-US" sz="2400" b="1">
                <a:solidFill>
                  <a:schemeClr val="accent2">
                    <a:lumMod val="75000"/>
                  </a:schemeClr>
                </a:solidFill>
                <a:latin typeface="微软雅黑" panose="020B0503020204020204" pitchFamily="34" charset="-122"/>
                <a:ea typeface="微软雅黑" panose="020B0503020204020204" pitchFamily="34" charset="-122"/>
              </a:rPr>
              <a:t>数组大小（或数组长度）。</a:t>
            </a:r>
            <a:endParaRPr lang="zh-CN" altLang="en-US" sz="2400" b="1" dirty="0">
              <a:solidFill>
                <a:schemeClr val="accent2">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61985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en-US" altLang="zh-CN"/>
              <a:t>5.2.4  Array</a:t>
            </a:r>
            <a:r>
              <a:rPr lang="zh-CN" altLang="en-US"/>
              <a:t>对象类</a:t>
            </a:r>
            <a:r>
              <a:rPr lang="en-US" altLang="zh-CN"/>
              <a:t>——</a:t>
            </a:r>
            <a:r>
              <a:rPr lang="zh-CN" altLang="en-US"/>
              <a:t>数组定义</a:t>
            </a:r>
            <a:endParaRPr lang="zh-CN" altLang="en-US" dirty="0"/>
          </a:p>
        </p:txBody>
      </p:sp>
      <p:sp>
        <p:nvSpPr>
          <p:cNvPr id="6" name="矩形 5"/>
          <p:cNvSpPr/>
          <p:nvPr/>
        </p:nvSpPr>
        <p:spPr>
          <a:xfrm>
            <a:off x="747241" y="1486777"/>
            <a:ext cx="10763934" cy="3351046"/>
          </a:xfrm>
          <a:prstGeom prst="rect">
            <a:avLst/>
          </a:prstGeom>
        </p:spPr>
        <p:txBody>
          <a:bodyPr wrap="square">
            <a:spAutoFit/>
          </a:bodyPr>
          <a:lstStyle/>
          <a:p>
            <a:pPr>
              <a:lnSpc>
                <a:spcPct val="150000"/>
              </a:lnSpc>
            </a:pPr>
            <a:r>
              <a:rPr lang="zh-CN" altLang="en-US" sz="2400">
                <a:latin typeface="微软雅黑" panose="020B0503020204020204" pitchFamily="34" charset="-122"/>
                <a:ea typeface="微软雅黑" panose="020B0503020204020204" pitchFamily="34" charset="-122"/>
              </a:rPr>
              <a:t>一个数组具有如下特性：</a:t>
            </a:r>
            <a:endParaRPr lang="en-US" altLang="zh-CN" sz="240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p"/>
            </a:pPr>
            <a:r>
              <a:rPr lang="zh-CN" altLang="en-US" sz="2400">
                <a:latin typeface="微软雅黑" panose="020B0503020204020204" pitchFamily="34" charset="-122"/>
                <a:ea typeface="微软雅黑" panose="020B0503020204020204" pitchFamily="34" charset="-122"/>
              </a:rPr>
              <a:t>和变量一样，每个数组都有一个唯一的名称，称为</a:t>
            </a:r>
            <a:r>
              <a:rPr lang="zh-CN" altLang="en-US" sz="2400" b="1">
                <a:solidFill>
                  <a:schemeClr val="accent2">
                    <a:lumMod val="75000"/>
                  </a:schemeClr>
                </a:solidFill>
                <a:latin typeface="微软雅黑" panose="020B0503020204020204" pitchFamily="34" charset="-122"/>
                <a:ea typeface="微软雅黑" panose="020B0503020204020204" pitchFamily="34" charset="-122"/>
              </a:rPr>
              <a:t>数组名</a:t>
            </a:r>
            <a:r>
              <a:rPr lang="zh-CN" altLang="en-US" sz="2400">
                <a:latin typeface="微软雅黑" panose="020B0503020204020204" pitchFamily="34" charset="-122"/>
                <a:ea typeface="微软雅黑" panose="020B0503020204020204" pitchFamily="34" charset="-122"/>
              </a:rPr>
              <a:t>。</a:t>
            </a:r>
          </a:p>
          <a:p>
            <a:pPr marL="342900" indent="-342900">
              <a:lnSpc>
                <a:spcPct val="150000"/>
              </a:lnSpc>
              <a:buFont typeface="Wingdings" panose="05000000000000000000" pitchFamily="2" charset="2"/>
              <a:buChar char="p"/>
            </a:pPr>
            <a:r>
              <a:rPr lang="zh-CN" altLang="en-US" sz="2400">
                <a:latin typeface="微软雅黑" panose="020B0503020204020204" pitchFamily="34" charset="-122"/>
                <a:ea typeface="微软雅黑" panose="020B0503020204020204" pitchFamily="34" charset="-122"/>
              </a:rPr>
              <a:t>每个元素都有</a:t>
            </a:r>
            <a:r>
              <a:rPr lang="zh-CN" altLang="en-US" sz="2400" b="1">
                <a:solidFill>
                  <a:schemeClr val="accent2">
                    <a:lumMod val="75000"/>
                  </a:schemeClr>
                </a:solidFill>
                <a:latin typeface="微软雅黑" panose="020B0503020204020204" pitchFamily="34" charset="-122"/>
                <a:ea typeface="微软雅黑" panose="020B0503020204020204" pitchFamily="34" charset="-122"/>
              </a:rPr>
              <a:t>索引和值两个属性</a:t>
            </a:r>
            <a:r>
              <a:rPr lang="zh-CN" altLang="en-US" sz="2400">
                <a:latin typeface="微软雅黑" panose="020B0503020204020204" pitchFamily="34" charset="-122"/>
                <a:ea typeface="微软雅黑" panose="020B0503020204020204" pitchFamily="34" charset="-122"/>
              </a:rPr>
              <a:t>：索引用于定义和标识数组元素的位置，是一个从</a:t>
            </a:r>
            <a:r>
              <a:rPr lang="en-US" altLang="zh-CN" sz="2400">
                <a:latin typeface="微软雅黑" panose="020B0503020204020204" pitchFamily="34" charset="-122"/>
                <a:ea typeface="微软雅黑" panose="020B0503020204020204" pitchFamily="34" charset="-122"/>
              </a:rPr>
              <a:t>0</a:t>
            </a:r>
            <a:r>
              <a:rPr lang="zh-CN" altLang="en-US" sz="2400">
                <a:latin typeface="微软雅黑" panose="020B0503020204020204" pitchFamily="34" charset="-122"/>
                <a:ea typeface="微软雅黑" panose="020B0503020204020204" pitchFamily="34" charset="-122"/>
              </a:rPr>
              <a:t>开始的正整数；值是数组元素对应的值。</a:t>
            </a:r>
          </a:p>
          <a:p>
            <a:pPr marL="342900" indent="-342900">
              <a:lnSpc>
                <a:spcPct val="150000"/>
              </a:lnSpc>
              <a:buFont typeface="Wingdings" panose="05000000000000000000" pitchFamily="2" charset="2"/>
              <a:buChar char="p"/>
            </a:pPr>
            <a:r>
              <a:rPr lang="zh-CN" altLang="en-US" sz="2400">
                <a:latin typeface="微软雅黑" panose="020B0503020204020204" pitchFamily="34" charset="-122"/>
                <a:ea typeface="微软雅黑" panose="020B0503020204020204" pitchFamily="34" charset="-122"/>
              </a:rPr>
              <a:t>一个数组可以</a:t>
            </a:r>
            <a:r>
              <a:rPr lang="zh-CN" altLang="en-US" sz="2400" b="1">
                <a:solidFill>
                  <a:schemeClr val="accent2">
                    <a:lumMod val="75000"/>
                  </a:schemeClr>
                </a:solidFill>
                <a:latin typeface="微软雅黑" panose="020B0503020204020204" pitchFamily="34" charset="-122"/>
                <a:ea typeface="微软雅黑" panose="020B0503020204020204" pitchFamily="34" charset="-122"/>
              </a:rPr>
              <a:t>有一个或多个索引</a:t>
            </a:r>
            <a:r>
              <a:rPr lang="zh-CN" altLang="en-US" sz="2400">
                <a:latin typeface="微软雅黑" panose="020B0503020204020204" pitchFamily="34" charset="-122"/>
                <a:ea typeface="微软雅黑" panose="020B0503020204020204" pitchFamily="34" charset="-122"/>
              </a:rPr>
              <a:t>，索引的个数也称为数组的维度。拥有一个索引的数组就是一维数组，拥有</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个索引的数组就是二维数组，依次类推。</a:t>
            </a:r>
          </a:p>
        </p:txBody>
      </p:sp>
    </p:spTree>
    <p:extLst>
      <p:ext uri="{BB962C8B-B14F-4D97-AF65-F5344CB8AC3E}">
        <p14:creationId xmlns:p14="http://schemas.microsoft.com/office/powerpoint/2010/main" val="11846792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153974"/>
            <a:ext cx="11209232" cy="4703087"/>
          </a:xfrm>
        </p:spPr>
        <p:txBody>
          <a:bodyPr>
            <a:normAutofit/>
          </a:bodyPr>
          <a:lstStyle/>
          <a:p>
            <a:pPr algn="just">
              <a:lnSpc>
                <a:spcPct val="150000"/>
              </a:lnSpc>
            </a:pPr>
            <a:r>
              <a:rPr lang="zh-CN" altLang="en-US" dirty="0"/>
              <a:t>      在</a:t>
            </a:r>
            <a:r>
              <a:rPr lang="en-US" altLang="zh-CN" dirty="0"/>
              <a:t>JavaScript</a:t>
            </a:r>
            <a:r>
              <a:rPr lang="zh-CN" altLang="en-US" dirty="0"/>
              <a:t>中创建数组对象有两种方式</a:t>
            </a:r>
            <a:endParaRPr lang="en-US" altLang="zh-CN" dirty="0"/>
          </a:p>
          <a:p>
            <a:pPr marL="457200" indent="-457200" algn="just">
              <a:lnSpc>
                <a:spcPct val="150000"/>
              </a:lnSpc>
              <a:buFont typeface="Wingdings" panose="05000000000000000000" pitchFamily="2" charset="2"/>
              <a:buChar char="l"/>
            </a:pPr>
            <a:r>
              <a:rPr lang="zh-CN" altLang="en-US" dirty="0"/>
              <a:t>使用</a:t>
            </a:r>
            <a:r>
              <a:rPr lang="en-US" altLang="zh-CN" dirty="0"/>
              <a:t>Array</a:t>
            </a:r>
            <a:r>
              <a:rPr lang="zh-CN" altLang="en-US" dirty="0"/>
              <a:t>对象创建数组  </a:t>
            </a:r>
            <a:endParaRPr lang="en-US" altLang="zh-CN" dirty="0"/>
          </a:p>
        </p:txBody>
      </p:sp>
      <p:sp>
        <p:nvSpPr>
          <p:cNvPr id="3" name="标题 2"/>
          <p:cNvSpPr>
            <a:spLocks noGrp="1"/>
          </p:cNvSpPr>
          <p:nvPr>
            <p:ph type="title"/>
          </p:nvPr>
        </p:nvSpPr>
        <p:spPr>
          <a:xfrm>
            <a:off x="747241" y="249383"/>
            <a:ext cx="7747958" cy="590556"/>
          </a:xfrm>
        </p:spPr>
        <p:txBody>
          <a:bodyPr/>
          <a:lstStyle/>
          <a:p>
            <a:r>
              <a:rPr lang="en-US" altLang="zh-CN"/>
              <a:t>5.2.4  Array</a:t>
            </a:r>
            <a:r>
              <a:rPr lang="zh-CN" altLang="en-US"/>
              <a:t>对象类</a:t>
            </a:r>
            <a:r>
              <a:rPr lang="en-US" altLang="zh-CN"/>
              <a:t>——</a:t>
            </a:r>
            <a:r>
              <a:rPr lang="zh-CN" altLang="en-US"/>
              <a:t>创建</a:t>
            </a:r>
            <a:r>
              <a:rPr lang="zh-CN" altLang="en-US" dirty="0"/>
              <a:t>数组对象</a:t>
            </a:r>
          </a:p>
        </p:txBody>
      </p:sp>
      <p:grpSp>
        <p:nvGrpSpPr>
          <p:cNvPr id="4" name="组合 3"/>
          <p:cNvGrpSpPr/>
          <p:nvPr/>
        </p:nvGrpSpPr>
        <p:grpSpPr>
          <a:xfrm>
            <a:off x="2789422" y="3648103"/>
            <a:ext cx="7096734" cy="1005344"/>
            <a:chOff x="-3679521" y="3101048"/>
            <a:chExt cx="7096734" cy="1005344"/>
          </a:xfrm>
        </p:grpSpPr>
        <p:sp>
          <p:nvSpPr>
            <p:cNvPr id="5" name="矩形 4"/>
            <p:cNvSpPr/>
            <p:nvPr/>
          </p:nvSpPr>
          <p:spPr>
            <a:xfrm>
              <a:off x="-3607051" y="3180689"/>
              <a:ext cx="7024264" cy="925703"/>
            </a:xfrm>
            <a:prstGeom prst="rect">
              <a:avLst/>
            </a:prstGeom>
            <a:solidFill>
              <a:schemeClr val="bg1">
                <a:lumMod val="95000"/>
              </a:schemeClr>
            </a:solidFill>
          </p:spPr>
          <p:txBody>
            <a:bodyPr wrap="square">
              <a:spAutoFit/>
            </a:bodyPr>
            <a:lstStyle/>
            <a:p>
              <a:pPr indent="226695">
                <a:lnSpc>
                  <a:spcPct val="150000"/>
                </a:lnSpc>
                <a:spcBef>
                  <a:spcPts val="240"/>
                </a:spcBef>
                <a:spcAft>
                  <a:spcPts val="240"/>
                </a:spcAft>
              </a:pPr>
              <a:r>
                <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var </a:t>
              </a:r>
              <a:r>
                <a:rPr lang="en-US" altLang="zh-CN" dirty="0" err="1">
                  <a:solidFill>
                    <a:srgbClr val="000000"/>
                  </a:solidFill>
                  <a:latin typeface="微软雅黑" panose="020B0503020204020204" pitchFamily="34" charset="-122"/>
                  <a:ea typeface="微软雅黑" panose="020B0503020204020204" pitchFamily="34" charset="-122"/>
                  <a:cs typeface="Arial" panose="020B0604020202020204" pitchFamily="34" charset="0"/>
                </a:rPr>
                <a:t>arrayname</a:t>
              </a:r>
              <a:r>
                <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=new Array(</a:t>
              </a:r>
              <a:r>
                <a:rPr lang="en-US" altLang="zh-CN" dirty="0" err="1">
                  <a:solidFill>
                    <a:srgbClr val="000000"/>
                  </a:solidFill>
                  <a:latin typeface="微软雅黑" panose="020B0503020204020204" pitchFamily="34" charset="-122"/>
                  <a:ea typeface="微软雅黑" panose="020B0503020204020204" pitchFamily="34" charset="-122"/>
                  <a:cs typeface="Arial" panose="020B0604020202020204" pitchFamily="34" charset="0"/>
                </a:rPr>
                <a:t>arraysize</a:t>
              </a:r>
              <a:r>
                <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a:t>
              </a:r>
            </a:p>
            <a:p>
              <a:pPr indent="226695">
                <a:lnSpc>
                  <a:spcPct val="150000"/>
                </a:lnSpc>
                <a:spcBef>
                  <a:spcPts val="240"/>
                </a:spcBef>
                <a:spcAft>
                  <a:spcPts val="240"/>
                </a:spcAft>
              </a:pPr>
              <a:r>
                <a:rPr lang="en-US" altLang="zh-CN" dirty="0" err="1">
                  <a:solidFill>
                    <a:srgbClr val="000000"/>
                  </a:solidFill>
                  <a:latin typeface="微软雅黑" panose="020B0503020204020204" pitchFamily="34" charset="-122"/>
                  <a:ea typeface="微软雅黑" panose="020B0503020204020204" pitchFamily="34" charset="-122"/>
                  <a:cs typeface="Arial" panose="020B0604020202020204" pitchFamily="34" charset="0"/>
                </a:rPr>
                <a:t>var</a:t>
              </a:r>
              <a:r>
                <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 </a:t>
              </a:r>
              <a:r>
                <a:rPr lang="en-US" altLang="zh-CN" dirty="0" err="1">
                  <a:solidFill>
                    <a:srgbClr val="000000"/>
                  </a:solidFill>
                  <a:latin typeface="微软雅黑" panose="020B0503020204020204" pitchFamily="34" charset="-122"/>
                  <a:ea typeface="微软雅黑" panose="020B0503020204020204" pitchFamily="34" charset="-122"/>
                  <a:cs typeface="Arial" panose="020B0604020202020204" pitchFamily="34" charset="0"/>
                </a:rPr>
                <a:t>arrayname</a:t>
              </a:r>
              <a:r>
                <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=new Array(element)</a:t>
              </a:r>
              <a:r>
                <a:rPr lang="zh-CN" altLang="en-US"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 name="L 形 5"/>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 形 6"/>
            <p:cNvSpPr/>
            <p:nvPr/>
          </p:nvSpPr>
          <p:spPr>
            <a:xfrm rot="16200000">
              <a:off x="3017645" y="3706824"/>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线形标注 2(无边框) 7"/>
          <p:cNvSpPr/>
          <p:nvPr/>
        </p:nvSpPr>
        <p:spPr>
          <a:xfrm>
            <a:off x="4614186" y="2885468"/>
            <a:ext cx="1335899" cy="538189"/>
          </a:xfrm>
          <a:prstGeom prst="callout2">
            <a:avLst>
              <a:gd name="adj1" fmla="val 18750"/>
              <a:gd name="adj2" fmla="val -8333"/>
              <a:gd name="adj3" fmla="val 18750"/>
              <a:gd name="adj4" fmla="val -16667"/>
              <a:gd name="adj5" fmla="val 150614"/>
              <a:gd name="adj6" fmla="val -61092"/>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数组变量名</a:t>
            </a:r>
          </a:p>
        </p:txBody>
      </p:sp>
      <p:sp>
        <p:nvSpPr>
          <p:cNvPr id="9" name="线形标注 2(无边框) 8"/>
          <p:cNvSpPr/>
          <p:nvPr/>
        </p:nvSpPr>
        <p:spPr>
          <a:xfrm>
            <a:off x="6662677" y="5693901"/>
            <a:ext cx="1335899" cy="538189"/>
          </a:xfrm>
          <a:prstGeom prst="callout2">
            <a:avLst>
              <a:gd name="adj1" fmla="val 18750"/>
              <a:gd name="adj2" fmla="val -8333"/>
              <a:gd name="adj3" fmla="val 18750"/>
              <a:gd name="adj4" fmla="val -16667"/>
              <a:gd name="adj5" fmla="val -178738"/>
              <a:gd name="adj6" fmla="val -81100"/>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内置数组类</a:t>
            </a:r>
          </a:p>
        </p:txBody>
      </p:sp>
      <p:sp>
        <p:nvSpPr>
          <p:cNvPr id="10" name="线形标注 2(无边框) 9"/>
          <p:cNvSpPr/>
          <p:nvPr/>
        </p:nvSpPr>
        <p:spPr>
          <a:xfrm>
            <a:off x="8495199" y="2578810"/>
            <a:ext cx="2716751" cy="844847"/>
          </a:xfrm>
          <a:prstGeom prst="callout2">
            <a:avLst>
              <a:gd name="adj1" fmla="val 18750"/>
              <a:gd name="adj2" fmla="val -8333"/>
              <a:gd name="adj3" fmla="val 18750"/>
              <a:gd name="adj4" fmla="val -16667"/>
              <a:gd name="adj5" fmla="val 151756"/>
              <a:gd name="adj6" fmla="val -65414"/>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数组的长度，正整数或者未定义，没有</a:t>
            </a:r>
            <a:r>
              <a:rPr lang="en-US" altLang="zh-CN" dirty="0" err="1">
                <a:latin typeface="微软雅黑" panose="020B0503020204020204" pitchFamily="34" charset="-122"/>
                <a:ea typeface="微软雅黑" panose="020B0503020204020204" pitchFamily="34" charset="-122"/>
              </a:rPr>
              <a:t>arraysize</a:t>
            </a:r>
            <a:r>
              <a:rPr lang="zh-CN" altLang="en-US" dirty="0">
                <a:latin typeface="微软雅黑" panose="020B0503020204020204" pitchFamily="34" charset="-122"/>
                <a:ea typeface="微软雅黑" panose="020B0503020204020204" pitchFamily="34" charset="-122"/>
              </a:rPr>
              <a:t>值的数据叫作空数组</a:t>
            </a:r>
          </a:p>
        </p:txBody>
      </p:sp>
      <p:sp>
        <p:nvSpPr>
          <p:cNvPr id="11" name="线形标注 2(无边框) 10"/>
          <p:cNvSpPr/>
          <p:nvPr/>
        </p:nvSpPr>
        <p:spPr>
          <a:xfrm>
            <a:off x="8835476" y="5632907"/>
            <a:ext cx="1719455" cy="538189"/>
          </a:xfrm>
          <a:prstGeom prst="callout2">
            <a:avLst>
              <a:gd name="adj1" fmla="val 18750"/>
              <a:gd name="adj2" fmla="val -8333"/>
              <a:gd name="adj3" fmla="val 18750"/>
              <a:gd name="adj4" fmla="val -16667"/>
              <a:gd name="adj5" fmla="val -186579"/>
              <a:gd name="adj6" fmla="val -97949"/>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数组元素的值</a:t>
            </a:r>
          </a:p>
        </p:txBody>
      </p:sp>
    </p:spTree>
    <p:extLst>
      <p:ext uri="{BB962C8B-B14F-4D97-AF65-F5344CB8AC3E}">
        <p14:creationId xmlns:p14="http://schemas.microsoft.com/office/powerpoint/2010/main" val="229020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153974"/>
            <a:ext cx="11209232" cy="4703087"/>
          </a:xfrm>
        </p:spPr>
        <p:txBody>
          <a:bodyPr>
            <a:normAutofit/>
          </a:bodyPr>
          <a:lstStyle/>
          <a:p>
            <a:pPr algn="just">
              <a:lnSpc>
                <a:spcPct val="150000"/>
              </a:lnSpc>
            </a:pPr>
            <a:r>
              <a:rPr lang="zh-CN" altLang="en-US" dirty="0"/>
              <a:t>     </a:t>
            </a:r>
            <a:endParaRPr lang="en-US" altLang="zh-CN" dirty="0"/>
          </a:p>
        </p:txBody>
      </p:sp>
      <p:sp>
        <p:nvSpPr>
          <p:cNvPr id="3" name="标题 2"/>
          <p:cNvSpPr>
            <a:spLocks noGrp="1"/>
          </p:cNvSpPr>
          <p:nvPr>
            <p:ph type="title"/>
          </p:nvPr>
        </p:nvSpPr>
        <p:spPr>
          <a:xfrm>
            <a:off x="747241" y="249383"/>
            <a:ext cx="7391400" cy="590556"/>
          </a:xfrm>
        </p:spPr>
        <p:txBody>
          <a:bodyPr/>
          <a:lstStyle/>
          <a:p>
            <a:r>
              <a:rPr lang="zh-CN" altLang="en-US" dirty="0"/>
              <a:t>创建数组对象</a:t>
            </a:r>
          </a:p>
        </p:txBody>
      </p:sp>
      <p:grpSp>
        <p:nvGrpSpPr>
          <p:cNvPr id="4" name="组合 3"/>
          <p:cNvGrpSpPr/>
          <p:nvPr/>
        </p:nvGrpSpPr>
        <p:grpSpPr>
          <a:xfrm>
            <a:off x="2276612" y="1817394"/>
            <a:ext cx="7054530" cy="1987856"/>
            <a:chOff x="-3679521" y="3101048"/>
            <a:chExt cx="7054530" cy="1987856"/>
          </a:xfrm>
        </p:grpSpPr>
        <p:sp>
          <p:nvSpPr>
            <p:cNvPr id="5" name="矩形 4"/>
            <p:cNvSpPr/>
            <p:nvPr/>
          </p:nvSpPr>
          <p:spPr>
            <a:xfrm>
              <a:off x="-3679521" y="3180689"/>
              <a:ext cx="7024264" cy="1908215"/>
            </a:xfrm>
            <a:prstGeom prst="rect">
              <a:avLst/>
            </a:prstGeom>
            <a:solidFill>
              <a:schemeClr val="bg1">
                <a:lumMod val="95000"/>
              </a:schemeClr>
            </a:solidFill>
          </p:spPr>
          <p:txBody>
            <a:bodyPr wrap="square">
              <a:spAutoFit/>
            </a:bodyPr>
            <a:lstStyle/>
            <a:p>
              <a:pPr indent="226695">
                <a:lnSpc>
                  <a:spcPct val="150000"/>
                </a:lnSpc>
                <a:spcBef>
                  <a:spcPts val="240"/>
                </a:spcBef>
                <a:spcAft>
                  <a:spcPts val="240"/>
                </a:spcAft>
              </a:pPr>
              <a:r>
                <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var arr1 = new Array();</a:t>
              </a:r>
            </a:p>
            <a:p>
              <a:pPr indent="226695">
                <a:lnSpc>
                  <a:spcPct val="150000"/>
                </a:lnSpc>
                <a:spcBef>
                  <a:spcPts val="240"/>
                </a:spcBef>
                <a:spcAft>
                  <a:spcPts val="240"/>
                </a:spcAft>
              </a:pPr>
              <a:r>
                <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var arr2 = new Array(20); </a:t>
              </a:r>
            </a:p>
            <a:p>
              <a:pPr indent="226695">
                <a:lnSpc>
                  <a:spcPct val="150000"/>
                </a:lnSpc>
                <a:spcBef>
                  <a:spcPts val="240"/>
                </a:spcBef>
                <a:spcAft>
                  <a:spcPts val="240"/>
                </a:spcAft>
              </a:pPr>
              <a:r>
                <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var arr3 = new Array(21, 34, 55); //</a:t>
              </a:r>
              <a:r>
                <a:rPr lang="zh-CN" altLang="en-US"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创建数值型的数组</a:t>
              </a:r>
            </a:p>
            <a:p>
              <a:pPr indent="226695">
                <a:lnSpc>
                  <a:spcPct val="150000"/>
                </a:lnSpc>
                <a:spcBef>
                  <a:spcPts val="240"/>
                </a:spcBef>
                <a:spcAft>
                  <a:spcPts val="240"/>
                </a:spcAft>
              </a:pPr>
              <a:r>
                <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var arr4 = new Array("a", "b", "c", 1, true); //</a:t>
              </a:r>
              <a:r>
                <a:rPr lang="zh-CN" altLang="en-US"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创建混合型数组</a:t>
              </a:r>
            </a:p>
          </p:txBody>
        </p:sp>
        <p:sp>
          <p:nvSpPr>
            <p:cNvPr id="6" name="L 形 5"/>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 形 6"/>
            <p:cNvSpPr/>
            <p:nvPr/>
          </p:nvSpPr>
          <p:spPr>
            <a:xfrm rot="16200000">
              <a:off x="2975441" y="4640413"/>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线形标注 2(无边框) 7"/>
          <p:cNvSpPr/>
          <p:nvPr/>
        </p:nvSpPr>
        <p:spPr>
          <a:xfrm>
            <a:off x="5120794" y="1201828"/>
            <a:ext cx="1335899" cy="538189"/>
          </a:xfrm>
          <a:prstGeom prst="callout2">
            <a:avLst>
              <a:gd name="adj1" fmla="val 18750"/>
              <a:gd name="adj2" fmla="val -8333"/>
              <a:gd name="adj3" fmla="val 18750"/>
              <a:gd name="adj4" fmla="val -16667"/>
              <a:gd name="adj5" fmla="val 150614"/>
              <a:gd name="adj6" fmla="val -61092"/>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创建空数组</a:t>
            </a:r>
          </a:p>
        </p:txBody>
      </p:sp>
      <p:sp>
        <p:nvSpPr>
          <p:cNvPr id="9" name="线形标注 2(无边框) 8"/>
          <p:cNvSpPr/>
          <p:nvPr/>
        </p:nvSpPr>
        <p:spPr>
          <a:xfrm>
            <a:off x="6194170" y="1743809"/>
            <a:ext cx="2946020" cy="538189"/>
          </a:xfrm>
          <a:prstGeom prst="callout2">
            <a:avLst>
              <a:gd name="adj1" fmla="val 18750"/>
              <a:gd name="adj2" fmla="val -8333"/>
              <a:gd name="adj3" fmla="val 18750"/>
              <a:gd name="adj4" fmla="val -16667"/>
              <a:gd name="adj5" fmla="val 155842"/>
              <a:gd name="adj6" fmla="val -41036"/>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创建有</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个元素的数组</a:t>
            </a:r>
          </a:p>
        </p:txBody>
      </p:sp>
      <p:sp>
        <p:nvSpPr>
          <p:cNvPr id="10" name="线形标注 2(无边框) 9"/>
          <p:cNvSpPr/>
          <p:nvPr/>
        </p:nvSpPr>
        <p:spPr>
          <a:xfrm>
            <a:off x="6351857" y="4707387"/>
            <a:ext cx="2187232" cy="538189"/>
          </a:xfrm>
          <a:prstGeom prst="callout2">
            <a:avLst>
              <a:gd name="adj1" fmla="val 18750"/>
              <a:gd name="adj2" fmla="val -8333"/>
              <a:gd name="adj3" fmla="val 18750"/>
              <a:gd name="adj4" fmla="val -16667"/>
              <a:gd name="adj5" fmla="val -272837"/>
              <a:gd name="adj6" fmla="val -70096"/>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创建数值型的数组</a:t>
            </a:r>
          </a:p>
        </p:txBody>
      </p:sp>
      <p:sp>
        <p:nvSpPr>
          <p:cNvPr id="11" name="线形标注 2(无边框) 10"/>
          <p:cNvSpPr/>
          <p:nvPr/>
        </p:nvSpPr>
        <p:spPr>
          <a:xfrm>
            <a:off x="8949239" y="4707386"/>
            <a:ext cx="1840681" cy="538189"/>
          </a:xfrm>
          <a:prstGeom prst="callout2">
            <a:avLst>
              <a:gd name="adj1" fmla="val 18750"/>
              <a:gd name="adj2" fmla="val -8333"/>
              <a:gd name="adj3" fmla="val 18750"/>
              <a:gd name="adj4" fmla="val -16667"/>
              <a:gd name="adj5" fmla="val -204876"/>
              <a:gd name="adj6" fmla="val -93250"/>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latin typeface="微软雅黑" panose="020B0503020204020204" pitchFamily="34" charset="-122"/>
                <a:ea typeface="微软雅黑" panose="020B0503020204020204" pitchFamily="34" charset="-122"/>
              </a:rPr>
              <a:t>创建混合型数组</a:t>
            </a:r>
          </a:p>
        </p:txBody>
      </p:sp>
    </p:spTree>
    <p:extLst>
      <p:ext uri="{BB962C8B-B14F-4D97-AF65-F5344CB8AC3E}">
        <p14:creationId xmlns:p14="http://schemas.microsoft.com/office/powerpoint/2010/main" val="285184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153974"/>
            <a:ext cx="11209232" cy="4703087"/>
          </a:xfrm>
        </p:spPr>
        <p:txBody>
          <a:bodyPr>
            <a:normAutofit/>
          </a:bodyPr>
          <a:lstStyle/>
          <a:p>
            <a:pPr algn="just">
              <a:lnSpc>
                <a:spcPct val="150000"/>
              </a:lnSpc>
            </a:pPr>
            <a:r>
              <a:rPr lang="zh-CN" altLang="en-US" dirty="0"/>
              <a:t>      在</a:t>
            </a:r>
            <a:r>
              <a:rPr lang="en-US" altLang="zh-CN" dirty="0"/>
              <a:t>JavaScript</a:t>
            </a:r>
            <a:r>
              <a:rPr lang="zh-CN" altLang="en-US" dirty="0"/>
              <a:t>中创建数组对象有两种方式</a:t>
            </a:r>
            <a:endParaRPr lang="en-US" altLang="zh-CN" dirty="0"/>
          </a:p>
          <a:p>
            <a:pPr marL="457200" indent="-457200" algn="just">
              <a:lnSpc>
                <a:spcPct val="150000"/>
              </a:lnSpc>
              <a:buFont typeface="Wingdings" panose="05000000000000000000" pitchFamily="2" charset="2"/>
              <a:buChar char="l"/>
            </a:pPr>
            <a:r>
              <a:rPr lang="zh-CN" altLang="en-US" dirty="0"/>
              <a:t>使用“</a:t>
            </a:r>
            <a:r>
              <a:rPr lang="en-US" altLang="zh-CN" dirty="0"/>
              <a:t>[]”</a:t>
            </a:r>
            <a:r>
              <a:rPr lang="zh-CN" altLang="en-US" dirty="0"/>
              <a:t>创建数组</a:t>
            </a:r>
            <a:endParaRPr lang="en-US" altLang="zh-CN" dirty="0"/>
          </a:p>
        </p:txBody>
      </p:sp>
      <p:sp>
        <p:nvSpPr>
          <p:cNvPr id="3" name="标题 2"/>
          <p:cNvSpPr>
            <a:spLocks noGrp="1"/>
          </p:cNvSpPr>
          <p:nvPr>
            <p:ph type="title"/>
          </p:nvPr>
        </p:nvSpPr>
        <p:spPr>
          <a:xfrm>
            <a:off x="747241" y="249383"/>
            <a:ext cx="7391400" cy="590556"/>
          </a:xfrm>
        </p:spPr>
        <p:txBody>
          <a:bodyPr/>
          <a:lstStyle/>
          <a:p>
            <a:r>
              <a:rPr lang="zh-CN" altLang="en-US" dirty="0"/>
              <a:t>创建数组对象</a:t>
            </a:r>
          </a:p>
        </p:txBody>
      </p:sp>
      <p:grpSp>
        <p:nvGrpSpPr>
          <p:cNvPr id="4" name="组合 3"/>
          <p:cNvGrpSpPr/>
          <p:nvPr/>
        </p:nvGrpSpPr>
        <p:grpSpPr>
          <a:xfrm>
            <a:off x="2789422" y="3648103"/>
            <a:ext cx="7096734" cy="1005344"/>
            <a:chOff x="-3679521" y="3101048"/>
            <a:chExt cx="7096734" cy="1005344"/>
          </a:xfrm>
        </p:grpSpPr>
        <p:sp>
          <p:nvSpPr>
            <p:cNvPr id="5" name="矩形 4"/>
            <p:cNvSpPr/>
            <p:nvPr/>
          </p:nvSpPr>
          <p:spPr>
            <a:xfrm>
              <a:off x="-3607051" y="3180689"/>
              <a:ext cx="7024264" cy="925703"/>
            </a:xfrm>
            <a:prstGeom prst="rect">
              <a:avLst/>
            </a:prstGeom>
            <a:solidFill>
              <a:schemeClr val="bg1">
                <a:lumMod val="95000"/>
              </a:schemeClr>
            </a:solidFill>
          </p:spPr>
          <p:txBody>
            <a:bodyPr wrap="square">
              <a:spAutoFit/>
            </a:bodyPr>
            <a:lstStyle/>
            <a:p>
              <a:pPr indent="226695">
                <a:lnSpc>
                  <a:spcPct val="150000"/>
                </a:lnSpc>
                <a:spcBef>
                  <a:spcPts val="240"/>
                </a:spcBef>
                <a:spcAft>
                  <a:spcPts val="240"/>
                </a:spcAft>
              </a:pPr>
              <a:r>
                <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var arr5 =[];//</a:t>
              </a:r>
              <a:r>
                <a:rPr lang="zh-CN" altLang="en-US"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创建空数组</a:t>
              </a:r>
            </a:p>
            <a:p>
              <a:pPr indent="226695">
                <a:lnSpc>
                  <a:spcPct val="150000"/>
                </a:lnSpc>
                <a:spcBef>
                  <a:spcPts val="240"/>
                </a:spcBef>
                <a:spcAft>
                  <a:spcPts val="240"/>
                </a:spcAft>
              </a:pPr>
              <a:r>
                <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var arr6 =["</a:t>
              </a:r>
              <a:r>
                <a:rPr lang="en-US" altLang="zh-CN" dirty="0" err="1">
                  <a:solidFill>
                    <a:srgbClr val="000000"/>
                  </a:solidFill>
                  <a:latin typeface="微软雅黑" panose="020B0503020204020204" pitchFamily="34" charset="-122"/>
                  <a:ea typeface="微软雅黑" panose="020B0503020204020204" pitchFamily="34" charset="-122"/>
                  <a:cs typeface="Arial" panose="020B0604020202020204" pitchFamily="34" charset="0"/>
                </a:rPr>
                <a:t>yellow","red","blue","green</a:t>
              </a:r>
              <a:r>
                <a:rPr lang="en-US" altLang="zh-CN"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a:t>
              </a:r>
              <a:r>
                <a:rPr lang="zh-CN" altLang="en-US"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创建颜色数组</a:t>
              </a:r>
            </a:p>
          </p:txBody>
        </p:sp>
        <p:sp>
          <p:nvSpPr>
            <p:cNvPr id="6" name="L 形 5"/>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L 形 6"/>
            <p:cNvSpPr/>
            <p:nvPr/>
          </p:nvSpPr>
          <p:spPr>
            <a:xfrm rot="16200000">
              <a:off x="3017645" y="3706824"/>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9594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153974"/>
            <a:ext cx="11209232" cy="4703087"/>
          </a:xfrm>
        </p:spPr>
        <p:txBody>
          <a:bodyPr>
            <a:normAutofit/>
          </a:bodyPr>
          <a:lstStyle/>
          <a:p>
            <a:pPr algn="just">
              <a:lnSpc>
                <a:spcPct val="150000"/>
              </a:lnSpc>
            </a:pPr>
            <a:r>
              <a:rPr lang="zh-CN" altLang="en-US" dirty="0"/>
              <a:t>       以上是创建数组的两种方式，不管使用哪种方式，都可以使用</a:t>
            </a:r>
            <a:r>
              <a:rPr lang="en-US" altLang="zh-CN" dirty="0"/>
              <a:t>Array</a:t>
            </a:r>
            <a:r>
              <a:rPr lang="zh-CN" altLang="en-US" dirty="0"/>
              <a:t>对象的属性和方法。但是这两种方法有区别，就是在创建空元素时，第一种方式是不允许的，第二种方式可以创建空元素。</a:t>
            </a:r>
            <a:endParaRPr lang="en-US" altLang="zh-CN" dirty="0"/>
          </a:p>
        </p:txBody>
      </p:sp>
      <p:sp>
        <p:nvSpPr>
          <p:cNvPr id="3" name="标题 2"/>
          <p:cNvSpPr>
            <a:spLocks noGrp="1"/>
          </p:cNvSpPr>
          <p:nvPr>
            <p:ph type="title"/>
          </p:nvPr>
        </p:nvSpPr>
        <p:spPr>
          <a:xfrm>
            <a:off x="747241" y="249383"/>
            <a:ext cx="7391400" cy="590556"/>
          </a:xfrm>
        </p:spPr>
        <p:txBody>
          <a:bodyPr/>
          <a:lstStyle/>
          <a:p>
            <a:r>
              <a:rPr lang="zh-CN" altLang="en-US" dirty="0"/>
              <a:t>创建数组对象</a:t>
            </a:r>
          </a:p>
        </p:txBody>
      </p:sp>
      <p:pic>
        <p:nvPicPr>
          <p:cNvPr id="8" name="图片 7"/>
          <p:cNvPicPr/>
          <p:nvPr/>
        </p:nvPicPr>
        <p:blipFill>
          <a:blip r:embed="rId2"/>
          <a:stretch>
            <a:fillRect/>
          </a:stretch>
        </p:blipFill>
        <p:spPr>
          <a:xfrm>
            <a:off x="1554480" y="3250564"/>
            <a:ext cx="8930639" cy="2235835"/>
          </a:xfrm>
          <a:prstGeom prst="rect">
            <a:avLst/>
          </a:prstGeom>
        </p:spPr>
      </p:pic>
    </p:spTree>
    <p:extLst>
      <p:ext uri="{BB962C8B-B14F-4D97-AF65-F5344CB8AC3E}">
        <p14:creationId xmlns:p14="http://schemas.microsoft.com/office/powerpoint/2010/main" val="18880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153974"/>
            <a:ext cx="11209232" cy="4703087"/>
          </a:xfrm>
        </p:spPr>
        <p:txBody>
          <a:bodyPr>
            <a:normAutofit/>
          </a:bodyPr>
          <a:lstStyle/>
          <a:p>
            <a:pPr algn="just">
              <a:lnSpc>
                <a:spcPct val="150000"/>
              </a:lnSpc>
            </a:pPr>
            <a:r>
              <a:rPr lang="zh-CN" altLang="en-US" dirty="0"/>
              <a:t>       在面向对象的程序设计中，应尽可能地去模拟真实的现实世界，把构成问题的事物分解成各个对象，通过建立对象来描述某个事物在解决问题各个步骤中的行为。</a:t>
            </a:r>
            <a:r>
              <a:rPr lang="zh-CN" altLang="en-US" dirty="0">
                <a:solidFill>
                  <a:schemeClr val="accent2">
                    <a:lumMod val="75000"/>
                  </a:schemeClr>
                </a:solidFill>
              </a:rPr>
              <a:t>面向对象是一种更符合人类思维习惯的编程思想，它关注的是对象，使用对象间的关系来描述事物之间的联系。</a:t>
            </a:r>
            <a:endParaRPr lang="en-US" altLang="zh-CN" dirty="0">
              <a:solidFill>
                <a:schemeClr val="accent2">
                  <a:lumMod val="75000"/>
                </a:schemeClr>
              </a:solidFill>
            </a:endParaRPr>
          </a:p>
          <a:p>
            <a:pPr algn="just">
              <a:lnSpc>
                <a:spcPct val="150000"/>
              </a:lnSpc>
            </a:pPr>
            <a:r>
              <a:rPr lang="en-US" altLang="zh-CN" dirty="0"/>
              <a:t>       </a:t>
            </a:r>
            <a:endParaRPr lang="zh-CN" altLang="en-US" dirty="0"/>
          </a:p>
        </p:txBody>
      </p:sp>
      <p:sp>
        <p:nvSpPr>
          <p:cNvPr id="3" name="标题 2"/>
          <p:cNvSpPr>
            <a:spLocks noGrp="1"/>
          </p:cNvSpPr>
          <p:nvPr>
            <p:ph type="title"/>
          </p:nvPr>
        </p:nvSpPr>
        <p:spPr>
          <a:xfrm>
            <a:off x="747241" y="249383"/>
            <a:ext cx="7391400" cy="590556"/>
          </a:xfrm>
        </p:spPr>
        <p:txBody>
          <a:bodyPr/>
          <a:lstStyle/>
          <a:p>
            <a:r>
              <a:rPr lang="zh-CN" altLang="en-US" dirty="0"/>
              <a:t>面向对象</a:t>
            </a:r>
          </a:p>
        </p:txBody>
      </p:sp>
    </p:spTree>
    <p:extLst>
      <p:ext uri="{BB962C8B-B14F-4D97-AF65-F5344CB8AC3E}">
        <p14:creationId xmlns:p14="http://schemas.microsoft.com/office/powerpoint/2010/main" val="4061315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t>      在</a:t>
            </a:r>
            <a:r>
              <a:rPr lang="en-US" altLang="zh-CN" dirty="0"/>
              <a:t>JavaScript</a:t>
            </a:r>
            <a:r>
              <a:rPr lang="zh-CN" altLang="en-US" dirty="0"/>
              <a:t>中，不同的数组元素</a:t>
            </a:r>
            <a:r>
              <a:rPr lang="zh-CN" altLang="en-US" b="1" dirty="0">
                <a:solidFill>
                  <a:schemeClr val="accent2">
                    <a:lumMod val="75000"/>
                  </a:schemeClr>
                </a:solidFill>
              </a:rPr>
              <a:t>通过索引来区分</a:t>
            </a:r>
            <a:r>
              <a:rPr lang="zh-CN" altLang="en-US" dirty="0"/>
              <a:t>，一个数组由</a:t>
            </a:r>
            <a:r>
              <a:rPr lang="zh-CN" altLang="en-US" b="1" dirty="0">
                <a:solidFill>
                  <a:schemeClr val="accent2">
                    <a:lumMod val="75000"/>
                  </a:schemeClr>
                </a:solidFill>
              </a:rPr>
              <a:t>数组名、一对方括号</a:t>
            </a:r>
            <a:r>
              <a:rPr lang="en-US" altLang="zh-CN" b="1" dirty="0">
                <a:solidFill>
                  <a:schemeClr val="accent2">
                    <a:lumMod val="75000"/>
                  </a:schemeClr>
                </a:solidFill>
              </a:rPr>
              <a:t>[]</a:t>
            </a:r>
            <a:r>
              <a:rPr lang="zh-CN" altLang="en-US" b="1" dirty="0">
                <a:solidFill>
                  <a:schemeClr val="accent2">
                    <a:lumMod val="75000"/>
                  </a:schemeClr>
                </a:solidFill>
              </a:rPr>
              <a:t>和这对方括号中的索引</a:t>
            </a:r>
            <a:r>
              <a:rPr lang="zh-CN" altLang="en-US" dirty="0"/>
              <a:t>组合起来表示。</a:t>
            </a:r>
            <a:endParaRPr lang="en-US" altLang="zh-CN" dirty="0"/>
          </a:p>
          <a:p>
            <a:r>
              <a:rPr lang="en-US" altLang="zh-CN" dirty="0"/>
              <a:t>       </a:t>
            </a:r>
            <a:r>
              <a:rPr lang="zh-CN" altLang="en-US" dirty="0"/>
              <a:t>例如，</a:t>
            </a:r>
            <a:r>
              <a:rPr lang="en-US" altLang="zh-CN" dirty="0" err="1"/>
              <a:t>myArr</a:t>
            </a:r>
            <a:r>
              <a:rPr lang="en-US" altLang="zh-CN" dirty="0"/>
              <a:t>[0]</a:t>
            </a:r>
            <a:r>
              <a:rPr lang="zh-CN" altLang="en-US" dirty="0"/>
              <a:t>、</a:t>
            </a:r>
            <a:r>
              <a:rPr lang="en-US" altLang="zh-CN" dirty="0" err="1"/>
              <a:t>myArr</a:t>
            </a:r>
            <a:r>
              <a:rPr lang="en-US" altLang="zh-CN" dirty="0"/>
              <a:t>[1]</a:t>
            </a:r>
            <a:r>
              <a:rPr lang="zh-CN" altLang="en-US" dirty="0"/>
              <a:t>、</a:t>
            </a:r>
            <a:r>
              <a:rPr lang="en-US" altLang="zh-CN" dirty="0" err="1"/>
              <a:t>myArr</a:t>
            </a:r>
            <a:r>
              <a:rPr lang="en-US" altLang="zh-CN" dirty="0"/>
              <a:t>[2]</a:t>
            </a:r>
            <a:r>
              <a:rPr lang="zh-CN" altLang="en-US" dirty="0"/>
              <a:t>、</a:t>
            </a:r>
            <a:r>
              <a:rPr lang="en-US" altLang="zh-CN" dirty="0" err="1"/>
              <a:t>myArr</a:t>
            </a:r>
            <a:r>
              <a:rPr lang="en-US" altLang="zh-CN" dirty="0"/>
              <a:t>[3]</a:t>
            </a:r>
            <a:r>
              <a:rPr lang="zh-CN" altLang="en-US" dirty="0"/>
              <a:t>，其中，数组元素的索引从</a:t>
            </a:r>
            <a:r>
              <a:rPr lang="en-US" altLang="zh-CN" dirty="0"/>
              <a:t>0</a:t>
            </a:r>
            <a:r>
              <a:rPr lang="zh-CN" altLang="en-US" dirty="0"/>
              <a:t>开始，第</a:t>
            </a:r>
            <a:r>
              <a:rPr lang="en-US" altLang="zh-CN" dirty="0"/>
              <a:t>1</a:t>
            </a:r>
            <a:r>
              <a:rPr lang="zh-CN" altLang="en-US" dirty="0"/>
              <a:t>个元素的索引为</a:t>
            </a:r>
            <a:r>
              <a:rPr lang="en-US" altLang="zh-CN" dirty="0"/>
              <a:t>0</a:t>
            </a:r>
            <a:r>
              <a:rPr lang="zh-CN" altLang="en-US" dirty="0"/>
              <a:t>，第</a:t>
            </a:r>
            <a:r>
              <a:rPr lang="en-US" altLang="zh-CN" dirty="0"/>
              <a:t>2</a:t>
            </a:r>
            <a:r>
              <a:rPr lang="zh-CN" altLang="en-US" dirty="0"/>
              <a:t>个元素的索引为</a:t>
            </a:r>
            <a:r>
              <a:rPr lang="en-US" altLang="zh-CN" dirty="0"/>
              <a:t>1</a:t>
            </a:r>
            <a:r>
              <a:rPr lang="zh-CN" altLang="en-US" dirty="0"/>
              <a:t>，依次类推，最后一个元素为</a:t>
            </a:r>
            <a:r>
              <a:rPr lang="en-US" altLang="zh-CN" dirty="0" err="1"/>
              <a:t>myArr</a:t>
            </a:r>
            <a:r>
              <a:rPr lang="en-US" altLang="zh-CN" dirty="0"/>
              <a:t>[arraysize-1]</a:t>
            </a:r>
            <a:r>
              <a:rPr lang="zh-CN" altLang="en-US" dirty="0"/>
              <a:t>。</a:t>
            </a:r>
          </a:p>
        </p:txBody>
      </p:sp>
      <p:sp>
        <p:nvSpPr>
          <p:cNvPr id="3" name="标题 2"/>
          <p:cNvSpPr>
            <a:spLocks noGrp="1"/>
          </p:cNvSpPr>
          <p:nvPr>
            <p:ph type="title"/>
          </p:nvPr>
        </p:nvSpPr>
        <p:spPr>
          <a:xfrm>
            <a:off x="838200" y="257816"/>
            <a:ext cx="7175500" cy="512849"/>
          </a:xfrm>
        </p:spPr>
        <p:txBody>
          <a:bodyPr/>
          <a:lstStyle/>
          <a:p>
            <a:r>
              <a:rPr lang="en-US" altLang="zh-CN"/>
              <a:t>5.2.4  Array</a:t>
            </a:r>
            <a:r>
              <a:rPr lang="zh-CN" altLang="en-US"/>
              <a:t>对象类</a:t>
            </a:r>
            <a:r>
              <a:rPr lang="en-US" altLang="zh-CN"/>
              <a:t>——</a:t>
            </a:r>
            <a:r>
              <a:rPr lang="zh-CN" altLang="en-US"/>
              <a:t>数组</a:t>
            </a:r>
            <a:r>
              <a:rPr lang="zh-CN" altLang="en-US" dirty="0"/>
              <a:t>元素</a:t>
            </a:r>
          </a:p>
        </p:txBody>
      </p:sp>
    </p:spTree>
    <p:extLst>
      <p:ext uri="{BB962C8B-B14F-4D97-AF65-F5344CB8AC3E}">
        <p14:creationId xmlns:p14="http://schemas.microsoft.com/office/powerpoint/2010/main" val="99943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153974"/>
            <a:ext cx="11209232" cy="4703087"/>
          </a:xfrm>
        </p:spPr>
        <p:txBody>
          <a:bodyPr>
            <a:normAutofit/>
          </a:bodyPr>
          <a:lstStyle/>
          <a:p>
            <a:pPr algn="just">
              <a:lnSpc>
                <a:spcPct val="150000"/>
              </a:lnSpc>
            </a:pPr>
            <a:r>
              <a:rPr lang="en-US" altLang="zh-CN" dirty="0"/>
              <a:t>【</a:t>
            </a:r>
            <a:r>
              <a:rPr lang="zh-CN" altLang="en-US" dirty="0"/>
              <a:t>任务实践 </a:t>
            </a:r>
            <a:r>
              <a:rPr lang="en-US" altLang="zh-CN" dirty="0"/>
              <a:t>5-3】</a:t>
            </a:r>
            <a:r>
              <a:rPr lang="zh-CN" altLang="en-US" dirty="0"/>
              <a:t>实现了显示今天是星期几，我们采用了分支结构实现。</a:t>
            </a:r>
            <a:endParaRPr lang="en-US" altLang="zh-CN" dirty="0"/>
          </a:p>
        </p:txBody>
      </p:sp>
      <p:sp>
        <p:nvSpPr>
          <p:cNvPr id="3" name="标题 2"/>
          <p:cNvSpPr>
            <a:spLocks noGrp="1"/>
          </p:cNvSpPr>
          <p:nvPr>
            <p:ph type="title"/>
          </p:nvPr>
        </p:nvSpPr>
        <p:spPr>
          <a:xfrm>
            <a:off x="747241" y="249383"/>
            <a:ext cx="7391400" cy="590556"/>
          </a:xfrm>
        </p:spPr>
        <p:txBody>
          <a:bodyPr/>
          <a:lstStyle/>
          <a:p>
            <a:r>
              <a:rPr lang="zh-CN" altLang="en-US" dirty="0"/>
              <a:t>数组元素</a:t>
            </a:r>
          </a:p>
        </p:txBody>
      </p:sp>
      <p:sp>
        <p:nvSpPr>
          <p:cNvPr id="5" name="圆角矩形 4"/>
          <p:cNvSpPr/>
          <p:nvPr/>
        </p:nvSpPr>
        <p:spPr>
          <a:xfrm>
            <a:off x="5390961" y="2681136"/>
            <a:ext cx="598840" cy="3489960"/>
          </a:xfrm>
          <a:prstGeom prst="roundRect">
            <a:avLst/>
          </a:prstGeom>
          <a:solidFill>
            <a:srgbClr val="FFFA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rgbClr val="01367A"/>
                </a:solidFill>
                <a:latin typeface="微软雅黑" panose="020B0503020204020204" pitchFamily="34" charset="-122"/>
                <a:ea typeface="微软雅黑" panose="020B0503020204020204" pitchFamily="34" charset="-122"/>
              </a:rPr>
              <a:t>1</a:t>
            </a:r>
          </a:p>
          <a:p>
            <a:pPr algn="ctr"/>
            <a:r>
              <a:rPr lang="en-US" altLang="zh-CN" sz="2400" dirty="0">
                <a:solidFill>
                  <a:srgbClr val="01367A"/>
                </a:solidFill>
                <a:latin typeface="微软雅黑" panose="020B0503020204020204" pitchFamily="34" charset="-122"/>
                <a:ea typeface="微软雅黑" panose="020B0503020204020204" pitchFamily="34" charset="-122"/>
              </a:rPr>
              <a:t>2</a:t>
            </a:r>
          </a:p>
          <a:p>
            <a:pPr algn="ctr"/>
            <a:r>
              <a:rPr lang="en-US" altLang="zh-CN" sz="2400" dirty="0">
                <a:solidFill>
                  <a:srgbClr val="01367A"/>
                </a:solidFill>
                <a:latin typeface="微软雅黑" panose="020B0503020204020204" pitchFamily="34" charset="-122"/>
                <a:ea typeface="微软雅黑" panose="020B0503020204020204" pitchFamily="34" charset="-122"/>
              </a:rPr>
              <a:t>3</a:t>
            </a:r>
          </a:p>
          <a:p>
            <a:pPr algn="ctr"/>
            <a:r>
              <a:rPr lang="en-US" altLang="zh-CN" sz="2400" dirty="0">
                <a:solidFill>
                  <a:srgbClr val="01367A"/>
                </a:solidFill>
                <a:latin typeface="微软雅黑" panose="020B0503020204020204" pitchFamily="34" charset="-122"/>
                <a:ea typeface="微软雅黑" panose="020B0503020204020204" pitchFamily="34" charset="-122"/>
              </a:rPr>
              <a:t>4</a:t>
            </a:r>
          </a:p>
          <a:p>
            <a:pPr algn="ctr"/>
            <a:r>
              <a:rPr lang="en-US" altLang="zh-CN" sz="2400" dirty="0">
                <a:solidFill>
                  <a:srgbClr val="01367A"/>
                </a:solidFill>
                <a:latin typeface="微软雅黑" panose="020B0503020204020204" pitchFamily="34" charset="-122"/>
                <a:ea typeface="微软雅黑" panose="020B0503020204020204" pitchFamily="34" charset="-122"/>
              </a:rPr>
              <a:t>5</a:t>
            </a:r>
          </a:p>
          <a:p>
            <a:pPr algn="ctr"/>
            <a:r>
              <a:rPr lang="en-US" altLang="zh-CN" sz="2400" dirty="0">
                <a:solidFill>
                  <a:srgbClr val="01367A"/>
                </a:solidFill>
                <a:latin typeface="微软雅黑" panose="020B0503020204020204" pitchFamily="34" charset="-122"/>
                <a:ea typeface="微软雅黑" panose="020B0503020204020204" pitchFamily="34" charset="-122"/>
              </a:rPr>
              <a:t>6</a:t>
            </a:r>
          </a:p>
          <a:p>
            <a:pPr algn="ctr"/>
            <a:r>
              <a:rPr lang="en-US" altLang="zh-CN" sz="2400" dirty="0">
                <a:solidFill>
                  <a:srgbClr val="01367A"/>
                </a:solidFill>
                <a:latin typeface="微软雅黑" panose="020B0503020204020204" pitchFamily="34" charset="-122"/>
                <a:ea typeface="微软雅黑" panose="020B0503020204020204" pitchFamily="34" charset="-122"/>
              </a:rPr>
              <a:t>0</a:t>
            </a:r>
          </a:p>
        </p:txBody>
      </p:sp>
      <p:sp>
        <p:nvSpPr>
          <p:cNvPr id="6" name="圆角矩形 5"/>
          <p:cNvSpPr/>
          <p:nvPr/>
        </p:nvSpPr>
        <p:spPr>
          <a:xfrm>
            <a:off x="6701601" y="2681136"/>
            <a:ext cx="1437040" cy="3489960"/>
          </a:xfrm>
          <a:prstGeom prst="roundRect">
            <a:avLst/>
          </a:prstGeom>
          <a:solidFill>
            <a:srgbClr val="FFFA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1367A"/>
                </a:solidFill>
                <a:latin typeface="微软雅黑" panose="020B0503020204020204" pitchFamily="34" charset="-122"/>
                <a:ea typeface="微软雅黑" panose="020B0503020204020204" pitchFamily="34" charset="-122"/>
              </a:rPr>
              <a:t>星期一</a:t>
            </a:r>
            <a:endParaRPr lang="en-US" altLang="zh-CN" sz="2400" dirty="0">
              <a:solidFill>
                <a:srgbClr val="01367A"/>
              </a:solidFill>
              <a:latin typeface="微软雅黑" panose="020B0503020204020204" pitchFamily="34" charset="-122"/>
              <a:ea typeface="微软雅黑" panose="020B0503020204020204" pitchFamily="34" charset="-122"/>
            </a:endParaRPr>
          </a:p>
          <a:p>
            <a:r>
              <a:rPr lang="zh-CN" altLang="en-US" sz="2400" dirty="0">
                <a:solidFill>
                  <a:srgbClr val="01367A"/>
                </a:solidFill>
                <a:latin typeface="微软雅黑" panose="020B0503020204020204" pitchFamily="34" charset="-122"/>
                <a:ea typeface="微软雅黑" panose="020B0503020204020204" pitchFamily="34" charset="-122"/>
              </a:rPr>
              <a:t>星期二星期三</a:t>
            </a:r>
            <a:endParaRPr lang="en-US" altLang="zh-CN" sz="2400" dirty="0">
              <a:solidFill>
                <a:srgbClr val="01367A"/>
              </a:solidFill>
              <a:latin typeface="微软雅黑" panose="020B0503020204020204" pitchFamily="34" charset="-122"/>
              <a:ea typeface="微软雅黑" panose="020B0503020204020204" pitchFamily="34" charset="-122"/>
            </a:endParaRPr>
          </a:p>
          <a:p>
            <a:r>
              <a:rPr lang="zh-CN" altLang="en-US" sz="2400" dirty="0">
                <a:solidFill>
                  <a:srgbClr val="01367A"/>
                </a:solidFill>
                <a:latin typeface="微软雅黑" panose="020B0503020204020204" pitchFamily="34" charset="-122"/>
                <a:ea typeface="微软雅黑" panose="020B0503020204020204" pitchFamily="34" charset="-122"/>
              </a:rPr>
              <a:t>星期四</a:t>
            </a:r>
            <a:endParaRPr lang="en-US" altLang="zh-CN" sz="2400" dirty="0">
              <a:solidFill>
                <a:srgbClr val="01367A"/>
              </a:solidFill>
              <a:latin typeface="微软雅黑" panose="020B0503020204020204" pitchFamily="34" charset="-122"/>
              <a:ea typeface="微软雅黑" panose="020B0503020204020204" pitchFamily="34" charset="-122"/>
            </a:endParaRPr>
          </a:p>
          <a:p>
            <a:r>
              <a:rPr lang="zh-CN" altLang="en-US" sz="2400" dirty="0">
                <a:solidFill>
                  <a:srgbClr val="01367A"/>
                </a:solidFill>
                <a:latin typeface="微软雅黑" panose="020B0503020204020204" pitchFamily="34" charset="-122"/>
                <a:ea typeface="微软雅黑" panose="020B0503020204020204" pitchFamily="34" charset="-122"/>
              </a:rPr>
              <a:t>星期五星期六</a:t>
            </a:r>
            <a:endParaRPr lang="en-US" altLang="zh-CN" sz="2400" dirty="0">
              <a:solidFill>
                <a:srgbClr val="01367A"/>
              </a:solidFill>
              <a:latin typeface="微软雅黑" panose="020B0503020204020204" pitchFamily="34" charset="-122"/>
              <a:ea typeface="微软雅黑" panose="020B0503020204020204" pitchFamily="34" charset="-122"/>
            </a:endParaRPr>
          </a:p>
          <a:p>
            <a:r>
              <a:rPr lang="zh-CN" altLang="en-US" sz="2400" dirty="0">
                <a:solidFill>
                  <a:srgbClr val="01367A"/>
                </a:solidFill>
                <a:latin typeface="微软雅黑" panose="020B0503020204020204" pitchFamily="34" charset="-122"/>
                <a:ea typeface="微软雅黑" panose="020B0503020204020204" pitchFamily="34" charset="-122"/>
              </a:rPr>
              <a:t>星期日</a:t>
            </a: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cxnSp>
        <p:nvCxnSpPr>
          <p:cNvPr id="7" name="直接箭头连接符 6"/>
          <p:cNvCxnSpPr/>
          <p:nvPr/>
        </p:nvCxnSpPr>
        <p:spPr>
          <a:xfrm>
            <a:off x="5989801" y="3317804"/>
            <a:ext cx="711800" cy="0"/>
          </a:xfrm>
          <a:prstGeom prst="straightConnector1">
            <a:avLst/>
          </a:prstGeom>
          <a:ln w="38100">
            <a:solidFill>
              <a:srgbClr val="01367A"/>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5989801" y="3683564"/>
            <a:ext cx="711800" cy="0"/>
          </a:xfrm>
          <a:prstGeom prst="straightConnector1">
            <a:avLst/>
          </a:prstGeom>
          <a:ln w="38100">
            <a:solidFill>
              <a:srgbClr val="01367A"/>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5989801" y="4049324"/>
            <a:ext cx="711800" cy="0"/>
          </a:xfrm>
          <a:prstGeom prst="straightConnector1">
            <a:avLst/>
          </a:prstGeom>
          <a:ln w="38100">
            <a:solidFill>
              <a:srgbClr val="01367A"/>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5989801" y="4415084"/>
            <a:ext cx="711800" cy="0"/>
          </a:xfrm>
          <a:prstGeom prst="straightConnector1">
            <a:avLst/>
          </a:prstGeom>
          <a:ln w="38100">
            <a:solidFill>
              <a:srgbClr val="01367A"/>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5989801" y="4780844"/>
            <a:ext cx="711800" cy="0"/>
          </a:xfrm>
          <a:prstGeom prst="straightConnector1">
            <a:avLst/>
          </a:prstGeom>
          <a:ln w="38100">
            <a:solidFill>
              <a:srgbClr val="01367A"/>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5989801" y="5146604"/>
            <a:ext cx="711800" cy="0"/>
          </a:xfrm>
          <a:prstGeom prst="straightConnector1">
            <a:avLst/>
          </a:prstGeom>
          <a:ln w="38100">
            <a:solidFill>
              <a:srgbClr val="01367A"/>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5989801" y="5512364"/>
            <a:ext cx="711800" cy="0"/>
          </a:xfrm>
          <a:prstGeom prst="straightConnector1">
            <a:avLst/>
          </a:prstGeom>
          <a:ln w="38100">
            <a:solidFill>
              <a:srgbClr val="01367A"/>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3058816" y="4184250"/>
            <a:ext cx="2346949" cy="830997"/>
          </a:xfrm>
          <a:prstGeom prst="rect">
            <a:avLst/>
          </a:prstGeom>
          <a:noFill/>
        </p:spPr>
        <p:txBody>
          <a:bodyPr wrap="square" rtlCol="0">
            <a:spAutoFit/>
          </a:bodyPr>
          <a:lstStyle/>
          <a:p>
            <a:pPr algn="ctr"/>
            <a:r>
              <a:rPr lang="en-US" altLang="zh-CN" sz="2400" b="1" dirty="0" err="1">
                <a:solidFill>
                  <a:srgbClr val="01367A"/>
                </a:solidFill>
                <a:latin typeface="微软雅黑" panose="020B0503020204020204" pitchFamily="34" charset="-122"/>
                <a:ea typeface="微软雅黑" panose="020B0503020204020204" pitchFamily="34" charset="-122"/>
              </a:rPr>
              <a:t>getDay</a:t>
            </a:r>
            <a:r>
              <a:rPr lang="en-US" altLang="zh-CN" sz="2400" b="1" dirty="0">
                <a:solidFill>
                  <a:srgbClr val="01367A"/>
                </a:solidFill>
                <a:latin typeface="微软雅黑" panose="020B0503020204020204" pitchFamily="34" charset="-122"/>
                <a:ea typeface="微软雅黑" panose="020B0503020204020204" pitchFamily="34" charset="-122"/>
              </a:rPr>
              <a:t>()</a:t>
            </a:r>
            <a:r>
              <a:rPr lang="zh-CN" altLang="en-US" sz="2400" b="1" dirty="0">
                <a:solidFill>
                  <a:srgbClr val="01367A"/>
                </a:solidFill>
                <a:latin typeface="微软雅黑" panose="020B0503020204020204" pitchFamily="34" charset="-122"/>
                <a:ea typeface="微软雅黑" panose="020B0503020204020204" pitchFamily="34" charset="-122"/>
              </a:rPr>
              <a:t>方法</a:t>
            </a:r>
            <a:r>
              <a:rPr lang="zh-CN" altLang="en-US" sz="2400" dirty="0">
                <a:solidFill>
                  <a:schemeClr val="bg1"/>
                </a:solidFill>
                <a:latin typeface="微软雅黑" panose="020B0503020204020204" pitchFamily="34" charset="-122"/>
                <a:ea typeface="微软雅黑" panose="020B0503020204020204" pitchFamily="34" charset="-122"/>
              </a:rPr>
              <a:t>析</a:t>
            </a:r>
          </a:p>
        </p:txBody>
      </p:sp>
    </p:spTree>
    <p:extLst>
      <p:ext uri="{BB962C8B-B14F-4D97-AF65-F5344CB8AC3E}">
        <p14:creationId xmlns:p14="http://schemas.microsoft.com/office/powerpoint/2010/main" val="108847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par>
                                <p:cTn id="26" presetID="22" presetClass="entr" presetSubtype="8"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par>
                                <p:cTn id="29" presetID="22" presetClass="entr" presetSubtype="8"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par>
                                <p:cTn id="32" presetID="22" presetClass="entr" presetSubtype="8"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par>
                                <p:cTn id="35" presetID="22" presetClass="entr" presetSubtype="8"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par>
                                <p:cTn id="38" presetID="22" presetClass="entr" presetSubtype="8"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153974"/>
            <a:ext cx="11209232" cy="4703087"/>
          </a:xfrm>
        </p:spPr>
        <p:txBody>
          <a:bodyPr>
            <a:normAutofit/>
          </a:bodyPr>
          <a:lstStyle/>
          <a:p>
            <a:pPr algn="just">
              <a:lnSpc>
                <a:spcPct val="150000"/>
              </a:lnSpc>
            </a:pPr>
            <a:r>
              <a:rPr lang="zh-CN" altLang="en-US" dirty="0"/>
              <a:t>这里我们学习了</a:t>
            </a:r>
            <a:r>
              <a:rPr lang="en-US" altLang="zh-CN" dirty="0"/>
              <a:t>Array</a:t>
            </a:r>
            <a:r>
              <a:rPr lang="zh-CN" altLang="en-US" dirty="0"/>
              <a:t>对象，我们可以定义一个保存星期值的数组，通过数组中索引和元素一一对应的特点来实现，具体对应关系如下所示。</a:t>
            </a:r>
            <a:endParaRPr lang="en-US" altLang="zh-CN" dirty="0"/>
          </a:p>
        </p:txBody>
      </p:sp>
      <p:sp>
        <p:nvSpPr>
          <p:cNvPr id="3" name="标题 2"/>
          <p:cNvSpPr>
            <a:spLocks noGrp="1"/>
          </p:cNvSpPr>
          <p:nvPr>
            <p:ph type="title"/>
          </p:nvPr>
        </p:nvSpPr>
        <p:spPr>
          <a:xfrm>
            <a:off x="747241" y="249383"/>
            <a:ext cx="7391400" cy="590556"/>
          </a:xfrm>
        </p:spPr>
        <p:txBody>
          <a:bodyPr/>
          <a:lstStyle/>
          <a:p>
            <a:r>
              <a:rPr lang="zh-CN" altLang="en-US" dirty="0"/>
              <a:t>数组元素</a:t>
            </a:r>
          </a:p>
        </p:txBody>
      </p:sp>
      <p:graphicFrame>
        <p:nvGraphicFramePr>
          <p:cNvPr id="12" name="表格 11"/>
          <p:cNvGraphicFramePr>
            <a:graphicFrameLocks noGrp="1"/>
          </p:cNvGraphicFramePr>
          <p:nvPr/>
        </p:nvGraphicFramePr>
        <p:xfrm>
          <a:off x="880403" y="3080825"/>
          <a:ext cx="10515602" cy="1671234"/>
        </p:xfrm>
        <a:graphic>
          <a:graphicData uri="http://schemas.openxmlformats.org/drawingml/2006/table">
            <a:tbl>
              <a:tblPr firstRow="1" firstCol="1" bandRow="1">
                <a:tableStyleId>{5C22544A-7EE6-4342-B048-85BDC9FD1C3A}</a:tableStyleId>
              </a:tblPr>
              <a:tblGrid>
                <a:gridCol w="2127166">
                  <a:extLst>
                    <a:ext uri="{9D8B030D-6E8A-4147-A177-3AD203B41FA5}">
                      <a16:colId xmlns:a16="http://schemas.microsoft.com/office/drawing/2014/main" val="388611519"/>
                    </a:ext>
                  </a:extLst>
                </a:gridCol>
                <a:gridCol w="1198348">
                  <a:extLst>
                    <a:ext uri="{9D8B030D-6E8A-4147-A177-3AD203B41FA5}">
                      <a16:colId xmlns:a16="http://schemas.microsoft.com/office/drawing/2014/main" val="2066546922"/>
                    </a:ext>
                  </a:extLst>
                </a:gridCol>
                <a:gridCol w="1198348">
                  <a:extLst>
                    <a:ext uri="{9D8B030D-6E8A-4147-A177-3AD203B41FA5}">
                      <a16:colId xmlns:a16="http://schemas.microsoft.com/office/drawing/2014/main" val="2175009696"/>
                    </a:ext>
                  </a:extLst>
                </a:gridCol>
                <a:gridCol w="1198348">
                  <a:extLst>
                    <a:ext uri="{9D8B030D-6E8A-4147-A177-3AD203B41FA5}">
                      <a16:colId xmlns:a16="http://schemas.microsoft.com/office/drawing/2014/main" val="2034656993"/>
                    </a:ext>
                  </a:extLst>
                </a:gridCol>
                <a:gridCol w="1198348">
                  <a:extLst>
                    <a:ext uri="{9D8B030D-6E8A-4147-A177-3AD203B41FA5}">
                      <a16:colId xmlns:a16="http://schemas.microsoft.com/office/drawing/2014/main" val="3564450530"/>
                    </a:ext>
                  </a:extLst>
                </a:gridCol>
                <a:gridCol w="1198348">
                  <a:extLst>
                    <a:ext uri="{9D8B030D-6E8A-4147-A177-3AD203B41FA5}">
                      <a16:colId xmlns:a16="http://schemas.microsoft.com/office/drawing/2014/main" val="4089471322"/>
                    </a:ext>
                  </a:extLst>
                </a:gridCol>
                <a:gridCol w="1198348">
                  <a:extLst>
                    <a:ext uri="{9D8B030D-6E8A-4147-A177-3AD203B41FA5}">
                      <a16:colId xmlns:a16="http://schemas.microsoft.com/office/drawing/2014/main" val="2406251474"/>
                    </a:ext>
                  </a:extLst>
                </a:gridCol>
                <a:gridCol w="1198348">
                  <a:extLst>
                    <a:ext uri="{9D8B030D-6E8A-4147-A177-3AD203B41FA5}">
                      <a16:colId xmlns:a16="http://schemas.microsoft.com/office/drawing/2014/main" val="3685643616"/>
                    </a:ext>
                  </a:extLst>
                </a:gridCol>
              </a:tblGrid>
              <a:tr h="557078">
                <a:tc>
                  <a:txBody>
                    <a:bodyPr/>
                    <a:lstStyle/>
                    <a:p>
                      <a:pPr indent="228600" algn="ctr">
                        <a:spcBef>
                          <a:spcPts val="70"/>
                        </a:spcBef>
                        <a:spcAft>
                          <a:spcPts val="70"/>
                        </a:spcAft>
                      </a:pPr>
                      <a:r>
                        <a:rPr lang="zh-CN" sz="2400" kern="100" dirty="0">
                          <a:effectLst/>
                          <a:latin typeface="微软雅黑" panose="020B0503020204020204" pitchFamily="34" charset="-122"/>
                          <a:ea typeface="微软雅黑" panose="020B0503020204020204" pitchFamily="34" charset="-122"/>
                        </a:rPr>
                        <a:t>索引</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28600" algn="ctr">
                        <a:lnSpc>
                          <a:spcPts val="1100"/>
                        </a:lnSpc>
                        <a:spcBef>
                          <a:spcPts val="240"/>
                        </a:spcBef>
                        <a:spcAft>
                          <a:spcPts val="240"/>
                        </a:spcAft>
                      </a:pPr>
                      <a:endParaRPr lang="en-US" sz="2400" kern="100" dirty="0">
                        <a:effectLst/>
                        <a:latin typeface="微软雅黑" panose="020B0503020204020204" pitchFamily="34" charset="-122"/>
                        <a:ea typeface="微软雅黑" panose="020B0503020204020204" pitchFamily="34" charset="-122"/>
                      </a:endParaRPr>
                    </a:p>
                    <a:p>
                      <a:pPr indent="228600" algn="ctr">
                        <a:lnSpc>
                          <a:spcPts val="1100"/>
                        </a:lnSpc>
                        <a:spcBef>
                          <a:spcPts val="240"/>
                        </a:spcBef>
                        <a:spcAft>
                          <a:spcPts val="240"/>
                        </a:spcAft>
                      </a:pPr>
                      <a:r>
                        <a:rPr lang="en-US" sz="2400" kern="100" dirty="0">
                          <a:effectLst/>
                          <a:latin typeface="微软雅黑" panose="020B0503020204020204" pitchFamily="34" charset="-122"/>
                          <a:ea typeface="微软雅黑" panose="020B0503020204020204" pitchFamily="34" charset="-122"/>
                        </a:rPr>
                        <a:t>0</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28600" algn="ctr">
                        <a:lnSpc>
                          <a:spcPts val="1100"/>
                        </a:lnSpc>
                        <a:spcBef>
                          <a:spcPts val="240"/>
                        </a:spcBef>
                        <a:spcAft>
                          <a:spcPts val="240"/>
                        </a:spcAft>
                      </a:pPr>
                      <a:endParaRPr lang="en-US" sz="2400" kern="100" dirty="0">
                        <a:effectLst/>
                        <a:latin typeface="微软雅黑" panose="020B0503020204020204" pitchFamily="34" charset="-122"/>
                        <a:ea typeface="微软雅黑" panose="020B0503020204020204" pitchFamily="34" charset="-122"/>
                      </a:endParaRPr>
                    </a:p>
                    <a:p>
                      <a:pPr indent="228600" algn="ctr">
                        <a:lnSpc>
                          <a:spcPts val="1100"/>
                        </a:lnSpc>
                        <a:spcBef>
                          <a:spcPts val="240"/>
                        </a:spcBef>
                        <a:spcAft>
                          <a:spcPts val="240"/>
                        </a:spcAft>
                      </a:pPr>
                      <a:r>
                        <a:rPr lang="en-US" sz="2400" kern="100" dirty="0">
                          <a:effectLst/>
                          <a:latin typeface="微软雅黑" panose="020B0503020204020204" pitchFamily="34" charset="-122"/>
                          <a:ea typeface="微软雅黑" panose="020B0503020204020204" pitchFamily="34" charset="-122"/>
                        </a:rPr>
                        <a:t>1</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28600" algn="ctr">
                        <a:lnSpc>
                          <a:spcPts val="1100"/>
                        </a:lnSpc>
                        <a:spcBef>
                          <a:spcPts val="240"/>
                        </a:spcBef>
                        <a:spcAft>
                          <a:spcPts val="240"/>
                        </a:spcAft>
                      </a:pPr>
                      <a:endParaRPr lang="en-US" sz="2400" kern="100" dirty="0">
                        <a:effectLst/>
                        <a:latin typeface="微软雅黑" panose="020B0503020204020204" pitchFamily="34" charset="-122"/>
                        <a:ea typeface="微软雅黑" panose="020B0503020204020204" pitchFamily="34" charset="-122"/>
                      </a:endParaRPr>
                    </a:p>
                    <a:p>
                      <a:pPr indent="228600" algn="ctr">
                        <a:lnSpc>
                          <a:spcPts val="1100"/>
                        </a:lnSpc>
                        <a:spcBef>
                          <a:spcPts val="240"/>
                        </a:spcBef>
                        <a:spcAft>
                          <a:spcPts val="240"/>
                        </a:spcAft>
                      </a:pPr>
                      <a:r>
                        <a:rPr lang="en-US" sz="2400" kern="100" dirty="0">
                          <a:effectLst/>
                          <a:latin typeface="微软雅黑" panose="020B0503020204020204" pitchFamily="34" charset="-122"/>
                          <a:ea typeface="微软雅黑" panose="020B0503020204020204" pitchFamily="34" charset="-122"/>
                        </a:rPr>
                        <a:t>2</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28600" algn="ctr">
                        <a:lnSpc>
                          <a:spcPts val="1100"/>
                        </a:lnSpc>
                        <a:spcBef>
                          <a:spcPts val="240"/>
                        </a:spcBef>
                        <a:spcAft>
                          <a:spcPts val="240"/>
                        </a:spcAft>
                      </a:pPr>
                      <a:endParaRPr lang="en-US" sz="2400" kern="100" dirty="0">
                        <a:effectLst/>
                        <a:latin typeface="微软雅黑" panose="020B0503020204020204" pitchFamily="34" charset="-122"/>
                        <a:ea typeface="微软雅黑" panose="020B0503020204020204" pitchFamily="34" charset="-122"/>
                      </a:endParaRPr>
                    </a:p>
                    <a:p>
                      <a:pPr indent="228600" algn="ctr">
                        <a:lnSpc>
                          <a:spcPts val="1100"/>
                        </a:lnSpc>
                        <a:spcBef>
                          <a:spcPts val="240"/>
                        </a:spcBef>
                        <a:spcAft>
                          <a:spcPts val="240"/>
                        </a:spcAft>
                      </a:pPr>
                      <a:r>
                        <a:rPr lang="en-US" sz="2400" kern="100" dirty="0">
                          <a:effectLst/>
                          <a:latin typeface="微软雅黑" panose="020B0503020204020204" pitchFamily="34" charset="-122"/>
                          <a:ea typeface="微软雅黑" panose="020B0503020204020204" pitchFamily="34" charset="-122"/>
                        </a:rPr>
                        <a:t>3</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28600" algn="ctr">
                        <a:lnSpc>
                          <a:spcPts val="1100"/>
                        </a:lnSpc>
                        <a:spcBef>
                          <a:spcPts val="240"/>
                        </a:spcBef>
                        <a:spcAft>
                          <a:spcPts val="240"/>
                        </a:spcAft>
                      </a:pPr>
                      <a:endParaRPr lang="en-US" sz="2400" kern="100" dirty="0">
                        <a:effectLst/>
                        <a:latin typeface="微软雅黑" panose="020B0503020204020204" pitchFamily="34" charset="-122"/>
                        <a:ea typeface="微软雅黑" panose="020B0503020204020204" pitchFamily="34" charset="-122"/>
                      </a:endParaRPr>
                    </a:p>
                    <a:p>
                      <a:pPr indent="228600" algn="ctr">
                        <a:lnSpc>
                          <a:spcPts val="1100"/>
                        </a:lnSpc>
                        <a:spcBef>
                          <a:spcPts val="240"/>
                        </a:spcBef>
                        <a:spcAft>
                          <a:spcPts val="240"/>
                        </a:spcAft>
                      </a:pPr>
                      <a:r>
                        <a:rPr lang="en-US" sz="2400" kern="100" dirty="0">
                          <a:effectLst/>
                          <a:latin typeface="微软雅黑" panose="020B0503020204020204" pitchFamily="34" charset="-122"/>
                          <a:ea typeface="微软雅黑" panose="020B0503020204020204" pitchFamily="34" charset="-122"/>
                        </a:rPr>
                        <a:t>4</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28600" algn="ctr">
                        <a:lnSpc>
                          <a:spcPts val="1100"/>
                        </a:lnSpc>
                        <a:spcBef>
                          <a:spcPts val="240"/>
                        </a:spcBef>
                        <a:spcAft>
                          <a:spcPts val="240"/>
                        </a:spcAft>
                      </a:pPr>
                      <a:endParaRPr lang="en-US" sz="2400" kern="100" dirty="0">
                        <a:effectLst/>
                        <a:latin typeface="微软雅黑" panose="020B0503020204020204" pitchFamily="34" charset="-122"/>
                        <a:ea typeface="微软雅黑" panose="020B0503020204020204" pitchFamily="34" charset="-122"/>
                      </a:endParaRPr>
                    </a:p>
                    <a:p>
                      <a:pPr indent="228600" algn="ctr">
                        <a:lnSpc>
                          <a:spcPts val="1100"/>
                        </a:lnSpc>
                        <a:spcBef>
                          <a:spcPts val="240"/>
                        </a:spcBef>
                        <a:spcAft>
                          <a:spcPts val="240"/>
                        </a:spcAft>
                      </a:pPr>
                      <a:r>
                        <a:rPr lang="en-US" sz="2400" kern="100" dirty="0">
                          <a:effectLst/>
                          <a:latin typeface="微软雅黑" panose="020B0503020204020204" pitchFamily="34" charset="-122"/>
                          <a:ea typeface="微软雅黑" panose="020B0503020204020204" pitchFamily="34" charset="-122"/>
                        </a:rPr>
                        <a:t>5</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28600" algn="ctr">
                        <a:lnSpc>
                          <a:spcPts val="1100"/>
                        </a:lnSpc>
                        <a:spcBef>
                          <a:spcPts val="240"/>
                        </a:spcBef>
                        <a:spcAft>
                          <a:spcPts val="240"/>
                        </a:spcAft>
                      </a:pPr>
                      <a:endParaRPr lang="en-US" sz="2400" kern="100" dirty="0">
                        <a:effectLst/>
                        <a:latin typeface="微软雅黑" panose="020B0503020204020204" pitchFamily="34" charset="-122"/>
                        <a:ea typeface="微软雅黑" panose="020B0503020204020204" pitchFamily="34" charset="-122"/>
                      </a:endParaRPr>
                    </a:p>
                    <a:p>
                      <a:pPr indent="228600" algn="ctr">
                        <a:lnSpc>
                          <a:spcPts val="1100"/>
                        </a:lnSpc>
                        <a:spcBef>
                          <a:spcPts val="240"/>
                        </a:spcBef>
                        <a:spcAft>
                          <a:spcPts val="240"/>
                        </a:spcAft>
                      </a:pPr>
                      <a:r>
                        <a:rPr lang="en-US" sz="2400" kern="100" dirty="0">
                          <a:effectLst/>
                          <a:latin typeface="微软雅黑" panose="020B0503020204020204" pitchFamily="34" charset="-122"/>
                          <a:ea typeface="微软雅黑" panose="020B0503020204020204" pitchFamily="34" charset="-122"/>
                        </a:rPr>
                        <a:t>6</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531086756"/>
                  </a:ext>
                </a:extLst>
              </a:tr>
              <a:tr h="557078">
                <a:tc>
                  <a:txBody>
                    <a:bodyPr/>
                    <a:lstStyle/>
                    <a:p>
                      <a:pPr indent="228600" algn="ctr">
                        <a:spcBef>
                          <a:spcPts val="70"/>
                        </a:spcBef>
                        <a:spcAft>
                          <a:spcPts val="70"/>
                        </a:spcAft>
                      </a:pPr>
                      <a:r>
                        <a:rPr lang="zh-CN" sz="2000" kern="100" dirty="0">
                          <a:effectLst/>
                          <a:latin typeface="微软雅黑" panose="020B0503020204020204" pitchFamily="34" charset="-122"/>
                          <a:ea typeface="微软雅黑" panose="020B0503020204020204" pitchFamily="34" charset="-122"/>
                        </a:rPr>
                        <a:t>数组元素</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28600" algn="ctr">
                        <a:spcBef>
                          <a:spcPts val="70"/>
                        </a:spcBef>
                        <a:spcAft>
                          <a:spcPts val="70"/>
                        </a:spcAft>
                      </a:pPr>
                      <a:r>
                        <a:rPr lang="zh-CN" sz="2000" kern="100">
                          <a:effectLst/>
                          <a:latin typeface="微软雅黑" panose="020B0503020204020204" pitchFamily="34" charset="-122"/>
                          <a:ea typeface="微软雅黑" panose="020B0503020204020204" pitchFamily="34" charset="-122"/>
                        </a:rPr>
                        <a:t>星期日</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28600" algn="ctr">
                        <a:spcBef>
                          <a:spcPts val="70"/>
                        </a:spcBef>
                        <a:spcAft>
                          <a:spcPts val="70"/>
                        </a:spcAft>
                      </a:pPr>
                      <a:r>
                        <a:rPr lang="zh-CN" sz="2000" kern="100">
                          <a:effectLst/>
                          <a:latin typeface="微软雅黑" panose="020B0503020204020204" pitchFamily="34" charset="-122"/>
                          <a:ea typeface="微软雅黑" panose="020B0503020204020204" pitchFamily="34" charset="-122"/>
                        </a:rPr>
                        <a:t>星期一</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28600" algn="ctr">
                        <a:spcBef>
                          <a:spcPts val="70"/>
                        </a:spcBef>
                        <a:spcAft>
                          <a:spcPts val="70"/>
                        </a:spcAft>
                      </a:pPr>
                      <a:r>
                        <a:rPr lang="zh-CN" sz="2000" kern="100">
                          <a:effectLst/>
                          <a:latin typeface="微软雅黑" panose="020B0503020204020204" pitchFamily="34" charset="-122"/>
                          <a:ea typeface="微软雅黑" panose="020B0503020204020204" pitchFamily="34" charset="-122"/>
                        </a:rPr>
                        <a:t>星期二</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28600" algn="ctr">
                        <a:spcBef>
                          <a:spcPts val="70"/>
                        </a:spcBef>
                        <a:spcAft>
                          <a:spcPts val="70"/>
                        </a:spcAft>
                      </a:pPr>
                      <a:r>
                        <a:rPr lang="zh-CN" sz="2000" kern="100" dirty="0">
                          <a:effectLst/>
                          <a:latin typeface="微软雅黑" panose="020B0503020204020204" pitchFamily="34" charset="-122"/>
                          <a:ea typeface="微软雅黑" panose="020B0503020204020204" pitchFamily="34" charset="-122"/>
                        </a:rPr>
                        <a:t>星期三</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28600" algn="ctr">
                        <a:spcBef>
                          <a:spcPts val="70"/>
                        </a:spcBef>
                        <a:spcAft>
                          <a:spcPts val="70"/>
                        </a:spcAft>
                      </a:pPr>
                      <a:r>
                        <a:rPr lang="zh-CN" sz="2000" kern="100">
                          <a:effectLst/>
                          <a:latin typeface="微软雅黑" panose="020B0503020204020204" pitchFamily="34" charset="-122"/>
                          <a:ea typeface="微软雅黑" panose="020B0503020204020204" pitchFamily="34" charset="-122"/>
                        </a:rPr>
                        <a:t>星期四</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28600" algn="ctr">
                        <a:spcBef>
                          <a:spcPts val="70"/>
                        </a:spcBef>
                        <a:spcAft>
                          <a:spcPts val="70"/>
                        </a:spcAft>
                      </a:pPr>
                      <a:r>
                        <a:rPr lang="zh-CN" sz="2000" kern="100">
                          <a:effectLst/>
                          <a:latin typeface="微软雅黑" panose="020B0503020204020204" pitchFamily="34" charset="-122"/>
                          <a:ea typeface="微软雅黑" panose="020B0503020204020204" pitchFamily="34" charset="-122"/>
                        </a:rPr>
                        <a:t>星期五</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28600" algn="ctr">
                        <a:spcBef>
                          <a:spcPts val="70"/>
                        </a:spcBef>
                        <a:spcAft>
                          <a:spcPts val="70"/>
                        </a:spcAft>
                      </a:pPr>
                      <a:r>
                        <a:rPr lang="zh-CN" sz="2000" kern="100">
                          <a:effectLst/>
                          <a:latin typeface="微软雅黑" panose="020B0503020204020204" pitchFamily="34" charset="-122"/>
                          <a:ea typeface="微软雅黑" panose="020B0503020204020204" pitchFamily="34" charset="-122"/>
                        </a:rPr>
                        <a:t>星期六</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03383071"/>
                  </a:ext>
                </a:extLst>
              </a:tr>
              <a:tr h="557078">
                <a:tc>
                  <a:txBody>
                    <a:bodyPr/>
                    <a:lstStyle/>
                    <a:p>
                      <a:pPr indent="228600" algn="ctr">
                        <a:spcBef>
                          <a:spcPts val="70"/>
                        </a:spcBef>
                        <a:spcAft>
                          <a:spcPts val="70"/>
                        </a:spcAft>
                      </a:pPr>
                      <a:r>
                        <a:rPr lang="en-US" sz="2000" kern="100">
                          <a:effectLst/>
                          <a:latin typeface="微软雅黑" panose="020B0503020204020204" pitchFamily="34" charset="-122"/>
                          <a:ea typeface="微软雅黑" panose="020B0503020204020204" pitchFamily="34" charset="-122"/>
                        </a:rPr>
                        <a:t>getDay()</a:t>
                      </a:r>
                      <a:r>
                        <a:rPr lang="zh-CN" sz="2000" kern="100">
                          <a:effectLst/>
                          <a:latin typeface="微软雅黑" panose="020B0503020204020204" pitchFamily="34" charset="-122"/>
                          <a:ea typeface="微软雅黑" panose="020B0503020204020204" pitchFamily="34" charset="-122"/>
                        </a:rPr>
                        <a:t>结果</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28600" algn="ctr">
                        <a:spcBef>
                          <a:spcPts val="70"/>
                        </a:spcBef>
                        <a:spcAft>
                          <a:spcPts val="70"/>
                        </a:spcAft>
                      </a:pPr>
                      <a:r>
                        <a:rPr lang="en-US" sz="2000" kern="100">
                          <a:effectLst/>
                          <a:latin typeface="微软雅黑" panose="020B0503020204020204" pitchFamily="34" charset="-122"/>
                          <a:ea typeface="微软雅黑" panose="020B0503020204020204" pitchFamily="34" charset="-122"/>
                        </a:rPr>
                        <a:t>0</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28600" algn="ctr">
                        <a:spcBef>
                          <a:spcPts val="70"/>
                        </a:spcBef>
                        <a:spcAft>
                          <a:spcPts val="70"/>
                        </a:spcAft>
                      </a:pPr>
                      <a:r>
                        <a:rPr lang="en-US" sz="2000" kern="100">
                          <a:effectLst/>
                          <a:latin typeface="微软雅黑" panose="020B0503020204020204" pitchFamily="34" charset="-122"/>
                          <a:ea typeface="微软雅黑" panose="020B0503020204020204" pitchFamily="34" charset="-122"/>
                        </a:rPr>
                        <a:t>1</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28600" algn="ctr">
                        <a:spcBef>
                          <a:spcPts val="70"/>
                        </a:spcBef>
                        <a:spcAft>
                          <a:spcPts val="70"/>
                        </a:spcAft>
                      </a:pPr>
                      <a:r>
                        <a:rPr lang="en-US" sz="2000" kern="100" dirty="0">
                          <a:effectLst/>
                          <a:latin typeface="微软雅黑" panose="020B0503020204020204" pitchFamily="34" charset="-122"/>
                          <a:ea typeface="微软雅黑" panose="020B0503020204020204" pitchFamily="34" charset="-122"/>
                        </a:rPr>
                        <a:t>2</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28600" algn="ctr">
                        <a:spcBef>
                          <a:spcPts val="70"/>
                        </a:spcBef>
                        <a:spcAft>
                          <a:spcPts val="70"/>
                        </a:spcAft>
                      </a:pPr>
                      <a:r>
                        <a:rPr lang="en-US" sz="2000" kern="100">
                          <a:effectLst/>
                          <a:latin typeface="微软雅黑" panose="020B0503020204020204" pitchFamily="34" charset="-122"/>
                          <a:ea typeface="微软雅黑" panose="020B0503020204020204" pitchFamily="34" charset="-122"/>
                        </a:rPr>
                        <a:t>3</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28600" algn="ctr">
                        <a:spcBef>
                          <a:spcPts val="70"/>
                        </a:spcBef>
                        <a:spcAft>
                          <a:spcPts val="70"/>
                        </a:spcAft>
                      </a:pPr>
                      <a:r>
                        <a:rPr lang="en-US" sz="2000" kern="100">
                          <a:effectLst/>
                          <a:latin typeface="微软雅黑" panose="020B0503020204020204" pitchFamily="34" charset="-122"/>
                          <a:ea typeface="微软雅黑" panose="020B0503020204020204" pitchFamily="34" charset="-122"/>
                        </a:rPr>
                        <a:t>4</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28600" algn="ctr">
                        <a:spcBef>
                          <a:spcPts val="70"/>
                        </a:spcBef>
                        <a:spcAft>
                          <a:spcPts val="70"/>
                        </a:spcAft>
                      </a:pPr>
                      <a:r>
                        <a:rPr lang="en-US" sz="2000" kern="100">
                          <a:effectLst/>
                          <a:latin typeface="微软雅黑" panose="020B0503020204020204" pitchFamily="34" charset="-122"/>
                          <a:ea typeface="微软雅黑" panose="020B0503020204020204" pitchFamily="34" charset="-122"/>
                        </a:rPr>
                        <a:t>5</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228600" algn="ctr">
                        <a:spcBef>
                          <a:spcPts val="70"/>
                        </a:spcBef>
                        <a:spcAft>
                          <a:spcPts val="70"/>
                        </a:spcAft>
                      </a:pPr>
                      <a:r>
                        <a:rPr lang="en-US" sz="2000" kern="100" dirty="0">
                          <a:effectLst/>
                          <a:latin typeface="微软雅黑" panose="020B0503020204020204" pitchFamily="34" charset="-122"/>
                          <a:ea typeface="微软雅黑" panose="020B0503020204020204" pitchFamily="34" charset="-122"/>
                        </a:rPr>
                        <a:t>6</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919821611"/>
                  </a:ext>
                </a:extLst>
              </a:tr>
            </a:tbl>
          </a:graphicData>
        </a:graphic>
      </p:graphicFrame>
    </p:spTree>
    <p:extLst>
      <p:ext uri="{BB962C8B-B14F-4D97-AF65-F5344CB8AC3E}">
        <p14:creationId xmlns:p14="http://schemas.microsoft.com/office/powerpoint/2010/main" val="394989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3"/>
          <p:cNvSpPr>
            <a:spLocks noGrp="1"/>
          </p:cNvSpPr>
          <p:nvPr>
            <p:ph type="title"/>
          </p:nvPr>
        </p:nvSpPr>
        <p:spPr/>
        <p:txBody>
          <a:bodyPr/>
          <a:lstStyle/>
          <a:p>
            <a:r>
              <a:rPr lang="en-US" altLang="zh-CN" dirty="0"/>
              <a:t>【</a:t>
            </a:r>
            <a:r>
              <a:rPr lang="zh-CN" altLang="en-US" dirty="0"/>
              <a:t>任务实践</a:t>
            </a:r>
            <a:r>
              <a:rPr lang="en-US" altLang="zh-CN" dirty="0"/>
              <a:t>5-7】</a:t>
            </a:r>
            <a:endParaRPr lang="zh-CN" altLang="en-US" dirty="0"/>
          </a:p>
        </p:txBody>
      </p:sp>
      <p:sp>
        <p:nvSpPr>
          <p:cNvPr id="15" name="内容占位符 4"/>
          <p:cNvSpPr>
            <a:spLocks noGrp="1"/>
          </p:cNvSpPr>
          <p:nvPr>
            <p:ph idx="1"/>
          </p:nvPr>
        </p:nvSpPr>
        <p:spPr/>
        <p:txBody>
          <a:bodyPr>
            <a:normAutofit/>
          </a:bodyPr>
          <a:lstStyle/>
          <a:p>
            <a:r>
              <a:rPr lang="zh-CN" altLang="en-US" dirty="0"/>
              <a:t>输出今天是星期几</a:t>
            </a:r>
            <a:r>
              <a:rPr lang="en-US" altLang="zh-CN" dirty="0"/>
              <a:t>——Array</a:t>
            </a:r>
            <a:r>
              <a:rPr lang="zh-CN" altLang="en-US" dirty="0"/>
              <a:t>对象 </a:t>
            </a:r>
          </a:p>
        </p:txBody>
      </p:sp>
      <p:grpSp>
        <p:nvGrpSpPr>
          <p:cNvPr id="16" name="组合 15"/>
          <p:cNvGrpSpPr/>
          <p:nvPr/>
        </p:nvGrpSpPr>
        <p:grpSpPr>
          <a:xfrm>
            <a:off x="3273594" y="2729198"/>
            <a:ext cx="5629562" cy="2330458"/>
            <a:chOff x="521856" y="3250162"/>
            <a:chExt cx="5629562" cy="3372310"/>
          </a:xfrm>
        </p:grpSpPr>
        <p:sp>
          <p:nvSpPr>
            <p:cNvPr id="17" name="任意多边形 16"/>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18" name="Text Box 44"/>
            <p:cNvSpPr txBox="1">
              <a:spLocks noChangeArrowheads="1"/>
            </p:cNvSpPr>
            <p:nvPr/>
          </p:nvSpPr>
          <p:spPr bwMode="auto">
            <a:xfrm>
              <a:off x="768527" y="4308027"/>
              <a:ext cx="4022435" cy="1235162"/>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lnSpc>
                  <a:spcPct val="130000"/>
                </a:lnSpc>
                <a:defRPr/>
              </a:pPr>
              <a:r>
                <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rPr>
                <a:t>使用</a:t>
              </a:r>
              <a:r>
                <a:rPr lang="en-US" altLang="zh-CN" sz="2000" dirty="0">
                  <a:solidFill>
                    <a:prstClr val="black">
                      <a:lumMod val="65000"/>
                      <a:lumOff val="35000"/>
                    </a:prstClr>
                  </a:solidFill>
                  <a:latin typeface="微软雅黑" panose="020B0503020204020204" pitchFamily="34" charset="-122"/>
                  <a:ea typeface="微软雅黑" panose="020B0503020204020204" pitchFamily="34" charset="-122"/>
                </a:rPr>
                <a:t>Array</a:t>
              </a:r>
              <a:r>
                <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rPr>
                <a:t>对象和</a:t>
              </a:r>
              <a:r>
                <a:rPr lang="en-US" altLang="zh-CN" sz="2000" dirty="0">
                  <a:solidFill>
                    <a:prstClr val="black">
                      <a:lumMod val="65000"/>
                      <a:lumOff val="35000"/>
                    </a:prstClr>
                  </a:solidFill>
                  <a:latin typeface="微软雅黑" panose="020B0503020204020204" pitchFamily="34" charset="-122"/>
                  <a:ea typeface="微软雅黑" panose="020B0503020204020204" pitchFamily="34" charset="-122"/>
                </a:rPr>
                <a:t>Date</a:t>
              </a:r>
              <a:r>
                <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rPr>
                <a:t>对象在页面上输出今天是星期</a:t>
              </a:r>
              <a:r>
                <a:rPr lang="en-US" altLang="zh-CN" sz="2000" dirty="0">
                  <a:solidFill>
                    <a:prstClr val="black">
                      <a:lumMod val="65000"/>
                      <a:lumOff val="35000"/>
                    </a:prstClr>
                  </a:solidFill>
                  <a:latin typeface="微软雅黑" panose="020B0503020204020204" pitchFamily="34" charset="-122"/>
                  <a:ea typeface="微软雅黑" panose="020B0503020204020204" pitchFamily="34" charset="-122"/>
                </a:rPr>
                <a:t>X</a:t>
              </a:r>
              <a:endPar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任务描述</a:t>
              </a:r>
            </a:p>
          </p:txBody>
        </p:sp>
      </p:grpSp>
    </p:spTree>
    <p:extLst>
      <p:ext uri="{BB962C8B-B14F-4D97-AF65-F5344CB8AC3E}">
        <p14:creationId xmlns:p14="http://schemas.microsoft.com/office/powerpoint/2010/main" val="394227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3"/>
          <p:cNvSpPr>
            <a:spLocks noGrp="1"/>
          </p:cNvSpPr>
          <p:nvPr>
            <p:ph type="title"/>
          </p:nvPr>
        </p:nvSpPr>
        <p:spPr/>
        <p:txBody>
          <a:bodyPr/>
          <a:lstStyle/>
          <a:p>
            <a:r>
              <a:rPr lang="en-US" altLang="zh-CN" dirty="0"/>
              <a:t>【</a:t>
            </a:r>
            <a:r>
              <a:rPr lang="zh-CN" altLang="en-US" dirty="0"/>
              <a:t>任务实践</a:t>
            </a:r>
            <a:r>
              <a:rPr lang="en-US" altLang="zh-CN" dirty="0"/>
              <a:t>5-7】</a:t>
            </a:r>
            <a:endParaRPr lang="zh-CN" altLang="en-US" dirty="0"/>
          </a:p>
        </p:txBody>
      </p:sp>
      <p:sp>
        <p:nvSpPr>
          <p:cNvPr id="15" name="内容占位符 4"/>
          <p:cNvSpPr>
            <a:spLocks noGrp="1"/>
          </p:cNvSpPr>
          <p:nvPr>
            <p:ph idx="1"/>
          </p:nvPr>
        </p:nvSpPr>
        <p:spPr/>
        <p:txBody>
          <a:bodyPr>
            <a:normAutofit/>
          </a:bodyPr>
          <a:lstStyle/>
          <a:p>
            <a:r>
              <a:rPr lang="zh-CN" altLang="en-US" dirty="0"/>
              <a:t>输出今天是星期几</a:t>
            </a:r>
            <a:r>
              <a:rPr lang="en-US" altLang="zh-CN" dirty="0"/>
              <a:t>——Array</a:t>
            </a:r>
            <a:r>
              <a:rPr lang="zh-CN" altLang="en-US" dirty="0"/>
              <a:t>对象 </a:t>
            </a:r>
          </a:p>
        </p:txBody>
      </p:sp>
      <p:grpSp>
        <p:nvGrpSpPr>
          <p:cNvPr id="16" name="组合 15"/>
          <p:cNvGrpSpPr/>
          <p:nvPr/>
        </p:nvGrpSpPr>
        <p:grpSpPr>
          <a:xfrm>
            <a:off x="3273594" y="2729198"/>
            <a:ext cx="5629562" cy="2330458"/>
            <a:chOff x="521856" y="3250162"/>
            <a:chExt cx="5629562" cy="3372310"/>
          </a:xfrm>
        </p:grpSpPr>
        <p:sp>
          <p:nvSpPr>
            <p:cNvPr id="17" name="任意多边形 16"/>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18" name="Text Box 44"/>
            <p:cNvSpPr txBox="1">
              <a:spLocks noChangeArrowheads="1"/>
            </p:cNvSpPr>
            <p:nvPr/>
          </p:nvSpPr>
          <p:spPr bwMode="auto">
            <a:xfrm>
              <a:off x="768527" y="4308027"/>
              <a:ext cx="4022435" cy="1235162"/>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lnSpc>
                  <a:spcPct val="130000"/>
                </a:lnSpc>
                <a:defRPr/>
              </a:pPr>
              <a:r>
                <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rPr>
                <a:t>使用</a:t>
              </a:r>
              <a:r>
                <a:rPr lang="en-US" altLang="zh-CN" sz="2000" dirty="0">
                  <a:solidFill>
                    <a:prstClr val="black">
                      <a:lumMod val="65000"/>
                      <a:lumOff val="35000"/>
                    </a:prstClr>
                  </a:solidFill>
                  <a:latin typeface="微软雅黑" panose="020B0503020204020204" pitchFamily="34" charset="-122"/>
                  <a:ea typeface="微软雅黑" panose="020B0503020204020204" pitchFamily="34" charset="-122"/>
                </a:rPr>
                <a:t>Array</a:t>
              </a:r>
              <a:r>
                <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rPr>
                <a:t>对象和</a:t>
              </a:r>
              <a:r>
                <a:rPr lang="en-US" altLang="zh-CN" sz="2000" dirty="0">
                  <a:solidFill>
                    <a:prstClr val="black">
                      <a:lumMod val="65000"/>
                      <a:lumOff val="35000"/>
                    </a:prstClr>
                  </a:solidFill>
                  <a:latin typeface="微软雅黑" panose="020B0503020204020204" pitchFamily="34" charset="-122"/>
                  <a:ea typeface="微软雅黑" panose="020B0503020204020204" pitchFamily="34" charset="-122"/>
                </a:rPr>
                <a:t>Date</a:t>
              </a:r>
              <a:r>
                <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rPr>
                <a:t>对象在页面上输出今天是星期</a:t>
              </a:r>
              <a:r>
                <a:rPr lang="en-US" altLang="zh-CN" sz="2000" dirty="0">
                  <a:solidFill>
                    <a:prstClr val="black">
                      <a:lumMod val="65000"/>
                      <a:lumOff val="35000"/>
                    </a:prstClr>
                  </a:solidFill>
                  <a:latin typeface="微软雅黑" panose="020B0503020204020204" pitchFamily="34" charset="-122"/>
                  <a:ea typeface="微软雅黑" panose="020B0503020204020204" pitchFamily="34" charset="-122"/>
                </a:rPr>
                <a:t>X</a:t>
              </a:r>
              <a:endPar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任务描述</a:t>
              </a:r>
            </a:p>
          </p:txBody>
        </p:sp>
      </p:grpSp>
    </p:spTree>
    <p:extLst>
      <p:ext uri="{BB962C8B-B14F-4D97-AF65-F5344CB8AC3E}">
        <p14:creationId xmlns:p14="http://schemas.microsoft.com/office/powerpoint/2010/main" val="99086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3"/>
          <p:cNvSpPr>
            <a:spLocks noGrp="1"/>
          </p:cNvSpPr>
          <p:nvPr>
            <p:ph type="title"/>
          </p:nvPr>
        </p:nvSpPr>
        <p:spPr/>
        <p:txBody>
          <a:bodyPr/>
          <a:lstStyle/>
          <a:p>
            <a:r>
              <a:rPr lang="en-US" altLang="zh-CN" dirty="0"/>
              <a:t>【</a:t>
            </a:r>
            <a:r>
              <a:rPr lang="zh-CN" altLang="en-US" dirty="0"/>
              <a:t>任务实践</a:t>
            </a:r>
            <a:r>
              <a:rPr lang="en-US" altLang="zh-CN" dirty="0"/>
              <a:t>5-7】</a:t>
            </a:r>
            <a:endParaRPr lang="zh-CN" altLang="en-US" dirty="0"/>
          </a:p>
        </p:txBody>
      </p:sp>
      <p:sp>
        <p:nvSpPr>
          <p:cNvPr id="15" name="内容占位符 4"/>
          <p:cNvSpPr>
            <a:spLocks noGrp="1"/>
          </p:cNvSpPr>
          <p:nvPr>
            <p:ph idx="1"/>
          </p:nvPr>
        </p:nvSpPr>
        <p:spPr/>
        <p:txBody>
          <a:bodyPr>
            <a:normAutofit/>
          </a:bodyPr>
          <a:lstStyle/>
          <a:p>
            <a:r>
              <a:rPr lang="zh-CN" altLang="en-US" dirty="0"/>
              <a:t>输出今天是星期几</a:t>
            </a:r>
            <a:r>
              <a:rPr lang="en-US" altLang="zh-CN" dirty="0"/>
              <a:t>——Array</a:t>
            </a:r>
            <a:r>
              <a:rPr lang="zh-CN" altLang="en-US" dirty="0"/>
              <a:t>对象 </a:t>
            </a:r>
          </a:p>
        </p:txBody>
      </p:sp>
      <p:sp>
        <p:nvSpPr>
          <p:cNvPr id="3" name="矩形 2"/>
          <p:cNvSpPr/>
          <p:nvPr/>
        </p:nvSpPr>
        <p:spPr>
          <a:xfrm>
            <a:off x="646997" y="2063823"/>
            <a:ext cx="11085457" cy="581057"/>
          </a:xfrm>
          <a:prstGeom prst="rect">
            <a:avLst/>
          </a:prstGeom>
        </p:spPr>
        <p:txBody>
          <a:bodyPr wrap="square">
            <a:spAutoFit/>
          </a:bodyPr>
          <a:lstStyle/>
          <a:p>
            <a:pPr marL="342900" indent="-342900">
              <a:lnSpc>
                <a:spcPct val="15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创建日期对象和</a:t>
            </a:r>
            <a:r>
              <a:rPr lang="en-US" altLang="zh-CN" sz="2400" dirty="0">
                <a:latin typeface="微软雅黑" panose="020B0503020204020204" pitchFamily="34" charset="-122"/>
                <a:ea typeface="微软雅黑" panose="020B0503020204020204" pitchFamily="34" charset="-122"/>
              </a:rPr>
              <a:t>week</a:t>
            </a:r>
            <a:r>
              <a:rPr lang="zh-CN" altLang="en-US" sz="2400" dirty="0">
                <a:latin typeface="微软雅黑" panose="020B0503020204020204" pitchFamily="34" charset="-122"/>
                <a:ea typeface="微软雅黑" panose="020B0503020204020204" pitchFamily="34" charset="-122"/>
              </a:rPr>
              <a:t>数组对象</a:t>
            </a:r>
            <a:endParaRPr lang="en-US" altLang="zh-CN" sz="24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584419" y="2889394"/>
            <a:ext cx="11607581" cy="664515"/>
          </a:xfrm>
          <a:prstGeom prst="rect">
            <a:avLst/>
          </a:prstGeom>
        </p:spPr>
      </p:pic>
    </p:spTree>
    <p:extLst>
      <p:ext uri="{BB962C8B-B14F-4D97-AF65-F5344CB8AC3E}">
        <p14:creationId xmlns:p14="http://schemas.microsoft.com/office/powerpoint/2010/main" val="169790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3"/>
          <p:cNvSpPr>
            <a:spLocks noGrp="1"/>
          </p:cNvSpPr>
          <p:nvPr>
            <p:ph type="title"/>
          </p:nvPr>
        </p:nvSpPr>
        <p:spPr/>
        <p:txBody>
          <a:bodyPr/>
          <a:lstStyle/>
          <a:p>
            <a:r>
              <a:rPr lang="en-US" altLang="zh-CN" dirty="0"/>
              <a:t>【</a:t>
            </a:r>
            <a:r>
              <a:rPr lang="zh-CN" altLang="en-US" dirty="0"/>
              <a:t>任务实践</a:t>
            </a:r>
            <a:r>
              <a:rPr lang="en-US" altLang="zh-CN" dirty="0"/>
              <a:t>5-7】</a:t>
            </a:r>
            <a:endParaRPr lang="zh-CN" altLang="en-US" dirty="0"/>
          </a:p>
        </p:txBody>
      </p:sp>
      <p:sp>
        <p:nvSpPr>
          <p:cNvPr id="15" name="内容占位符 4"/>
          <p:cNvSpPr>
            <a:spLocks noGrp="1"/>
          </p:cNvSpPr>
          <p:nvPr>
            <p:ph idx="1"/>
          </p:nvPr>
        </p:nvSpPr>
        <p:spPr/>
        <p:txBody>
          <a:bodyPr>
            <a:normAutofit/>
          </a:bodyPr>
          <a:lstStyle/>
          <a:p>
            <a:r>
              <a:rPr lang="zh-CN" altLang="en-US" dirty="0"/>
              <a:t>输出今天是星期几</a:t>
            </a:r>
            <a:r>
              <a:rPr lang="en-US" altLang="zh-CN" dirty="0"/>
              <a:t>——Array</a:t>
            </a:r>
            <a:r>
              <a:rPr lang="zh-CN" altLang="en-US" dirty="0"/>
              <a:t>对象 </a:t>
            </a:r>
          </a:p>
        </p:txBody>
      </p:sp>
      <p:sp>
        <p:nvSpPr>
          <p:cNvPr id="3" name="矩形 2"/>
          <p:cNvSpPr/>
          <p:nvPr/>
        </p:nvSpPr>
        <p:spPr>
          <a:xfrm>
            <a:off x="646997" y="2063823"/>
            <a:ext cx="11085457" cy="1135054"/>
          </a:xfrm>
          <a:prstGeom prst="rect">
            <a:avLst/>
          </a:prstGeom>
        </p:spPr>
        <p:txBody>
          <a:bodyPr wrap="square">
            <a:spAutoFit/>
          </a:bodyPr>
          <a:lstStyle/>
          <a:p>
            <a:pPr marL="342900" indent="-342900">
              <a:lnSpc>
                <a:spcPct val="150000"/>
              </a:lnSpc>
              <a:buFont typeface="Wingdings" panose="05000000000000000000" pitchFamily="2" charset="2"/>
              <a:buChar char="p"/>
            </a:pPr>
            <a:r>
              <a:rPr lang="zh-CN" altLang="en-US" sz="2400" dirty="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Date</a:t>
            </a:r>
            <a:r>
              <a:rPr lang="zh-CN" altLang="en-US" sz="2400" dirty="0">
                <a:latin typeface="微软雅黑" panose="020B0503020204020204" pitchFamily="34" charset="-122"/>
                <a:ea typeface="微软雅黑" panose="020B0503020204020204" pitchFamily="34" charset="-122"/>
              </a:rPr>
              <a:t>对象获得当前日期的星期值，使用星期值作为</a:t>
            </a:r>
            <a:r>
              <a:rPr lang="en-US" altLang="zh-CN" sz="2400" dirty="0">
                <a:latin typeface="微软雅黑" panose="020B0503020204020204" pitchFamily="34" charset="-122"/>
                <a:ea typeface="微软雅黑" panose="020B0503020204020204" pitchFamily="34" charset="-122"/>
              </a:rPr>
              <a:t>week</a:t>
            </a:r>
            <a:r>
              <a:rPr lang="zh-CN" altLang="en-US" sz="2400" dirty="0">
                <a:latin typeface="微软雅黑" panose="020B0503020204020204" pitchFamily="34" charset="-122"/>
                <a:ea typeface="微软雅黑" panose="020B0503020204020204" pitchFamily="34" charset="-122"/>
              </a:rPr>
              <a:t>数组元素的索引，从而获得星期几</a:t>
            </a:r>
          </a:p>
        </p:txBody>
      </p:sp>
      <p:pic>
        <p:nvPicPr>
          <p:cNvPr id="4" name="图片 3"/>
          <p:cNvPicPr>
            <a:picLocks noChangeAspect="1"/>
          </p:cNvPicPr>
          <p:nvPr/>
        </p:nvPicPr>
        <p:blipFill>
          <a:blip r:embed="rId2"/>
          <a:stretch>
            <a:fillRect/>
          </a:stretch>
        </p:blipFill>
        <p:spPr>
          <a:xfrm>
            <a:off x="991692" y="3334206"/>
            <a:ext cx="10079642" cy="776248"/>
          </a:xfrm>
          <a:prstGeom prst="rect">
            <a:avLst/>
          </a:prstGeom>
        </p:spPr>
      </p:pic>
    </p:spTree>
    <p:extLst>
      <p:ext uri="{BB962C8B-B14F-4D97-AF65-F5344CB8AC3E}">
        <p14:creationId xmlns:p14="http://schemas.microsoft.com/office/powerpoint/2010/main" val="3734303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153974"/>
            <a:ext cx="11209232" cy="4703087"/>
          </a:xfrm>
        </p:spPr>
        <p:txBody>
          <a:bodyPr>
            <a:normAutofit fontScale="92500" lnSpcReduction="20000"/>
          </a:bodyPr>
          <a:lstStyle/>
          <a:p>
            <a:pPr algn="just">
              <a:lnSpc>
                <a:spcPct val="150000"/>
              </a:lnSpc>
            </a:pPr>
            <a:r>
              <a:rPr lang="zh-CN" altLang="en-US" sz="2400"/>
              <a:t>      我们对数组元素的赋值，既可以采用</a:t>
            </a:r>
            <a:r>
              <a:rPr lang="en-US" altLang="zh-CN" sz="2400"/>
              <a:t>【</a:t>
            </a:r>
            <a:r>
              <a:rPr lang="zh-CN" altLang="en-US" sz="2400"/>
              <a:t>任务实践</a:t>
            </a:r>
            <a:r>
              <a:rPr lang="en-US" altLang="zh-CN" sz="2400"/>
              <a:t>5-7】</a:t>
            </a:r>
            <a:r>
              <a:rPr lang="zh-CN" altLang="en-US" sz="2400"/>
              <a:t>的方式，也可以单独赋值，根据具体情况来进行。如果我们想把数组元素分别赋值给几个变量，通常采用分别赋值的方式，如下所示。</a:t>
            </a:r>
            <a:endParaRPr lang="en-US" altLang="zh-CN" sz="2400"/>
          </a:p>
          <a:p>
            <a:pPr algn="just">
              <a:lnSpc>
                <a:spcPct val="150000"/>
              </a:lnSpc>
            </a:pPr>
            <a:endParaRPr lang="en-US" altLang="zh-CN" sz="2400"/>
          </a:p>
          <a:p>
            <a:pPr algn="just">
              <a:lnSpc>
                <a:spcPct val="150000"/>
              </a:lnSpc>
            </a:pPr>
            <a:endParaRPr lang="en-US" altLang="zh-CN" sz="2400"/>
          </a:p>
          <a:p>
            <a:pPr algn="just">
              <a:lnSpc>
                <a:spcPct val="150000"/>
              </a:lnSpc>
            </a:pPr>
            <a:endParaRPr lang="en-US" altLang="zh-CN" sz="2400"/>
          </a:p>
          <a:p>
            <a:pPr algn="just">
              <a:lnSpc>
                <a:spcPct val="150000"/>
              </a:lnSpc>
            </a:pPr>
            <a:r>
              <a:rPr lang="zh-CN" altLang="en-US" sz="2400"/>
              <a:t>      在</a:t>
            </a:r>
            <a:r>
              <a:rPr lang="en-US" altLang="zh-CN" sz="2400"/>
              <a:t>ES6</a:t>
            </a:r>
            <a:r>
              <a:rPr lang="zh-CN" altLang="en-US" sz="2400"/>
              <a:t>标准中提供了一个新的赋值方式，称为</a:t>
            </a:r>
            <a:r>
              <a:rPr lang="zh-CN" altLang="en-US" sz="2400" b="1">
                <a:solidFill>
                  <a:schemeClr val="accent2">
                    <a:lumMod val="75000"/>
                  </a:schemeClr>
                </a:solidFill>
              </a:rPr>
              <a:t>解构赋值</a:t>
            </a:r>
            <a:r>
              <a:rPr lang="zh-CN" altLang="en-US" sz="2400"/>
              <a:t>。解构赋值语法是一种</a:t>
            </a:r>
            <a:r>
              <a:rPr lang="en-US" altLang="zh-CN" sz="2400"/>
              <a:t>JavaScript</a:t>
            </a:r>
            <a:r>
              <a:rPr lang="zh-CN" altLang="en-US" sz="2400"/>
              <a:t>表达式。通过解构赋值，可以</a:t>
            </a:r>
            <a:r>
              <a:rPr lang="zh-CN" altLang="en-US" sz="2400">
                <a:solidFill>
                  <a:schemeClr val="accent2">
                    <a:lumMod val="75000"/>
                  </a:schemeClr>
                </a:solidFill>
              </a:rPr>
              <a:t>将属性</a:t>
            </a:r>
            <a:r>
              <a:rPr lang="en-US" altLang="zh-CN" sz="2400">
                <a:solidFill>
                  <a:schemeClr val="accent2">
                    <a:lumMod val="75000"/>
                  </a:schemeClr>
                </a:solidFill>
              </a:rPr>
              <a:t>/</a:t>
            </a:r>
            <a:r>
              <a:rPr lang="zh-CN" altLang="en-US" sz="2400">
                <a:solidFill>
                  <a:schemeClr val="accent2">
                    <a:lumMod val="75000"/>
                  </a:schemeClr>
                </a:solidFill>
              </a:rPr>
              <a:t>值从对象</a:t>
            </a:r>
            <a:r>
              <a:rPr lang="en-US" altLang="zh-CN" sz="2400">
                <a:solidFill>
                  <a:schemeClr val="accent2">
                    <a:lumMod val="75000"/>
                  </a:schemeClr>
                </a:solidFill>
              </a:rPr>
              <a:t>/</a:t>
            </a:r>
            <a:r>
              <a:rPr lang="zh-CN" altLang="en-US" sz="2400">
                <a:solidFill>
                  <a:schemeClr val="accent2">
                    <a:lumMod val="75000"/>
                  </a:schemeClr>
                </a:solidFill>
              </a:rPr>
              <a:t>数组中取出，赋值给其他变量</a:t>
            </a:r>
            <a:r>
              <a:rPr lang="zh-CN" altLang="en-US" sz="2400"/>
              <a:t>。上面那段代码的简化形式如下所示。</a:t>
            </a:r>
            <a:endParaRPr lang="en-US" altLang="zh-CN" sz="2400" dirty="0"/>
          </a:p>
        </p:txBody>
      </p:sp>
      <p:sp>
        <p:nvSpPr>
          <p:cNvPr id="3" name="标题 2"/>
          <p:cNvSpPr>
            <a:spLocks noGrp="1"/>
          </p:cNvSpPr>
          <p:nvPr>
            <p:ph type="title"/>
          </p:nvPr>
        </p:nvSpPr>
        <p:spPr>
          <a:xfrm>
            <a:off x="747241" y="249383"/>
            <a:ext cx="7391400" cy="590556"/>
          </a:xfrm>
        </p:spPr>
        <p:txBody>
          <a:bodyPr/>
          <a:lstStyle/>
          <a:p>
            <a:r>
              <a:rPr lang="zh-CN" altLang="en-US"/>
              <a:t>数组元素</a:t>
            </a:r>
            <a:endParaRPr lang="zh-CN" altLang="en-US" dirty="0"/>
          </a:p>
        </p:txBody>
      </p:sp>
      <p:grpSp>
        <p:nvGrpSpPr>
          <p:cNvPr id="4" name="组合 3"/>
          <p:cNvGrpSpPr/>
          <p:nvPr/>
        </p:nvGrpSpPr>
        <p:grpSpPr>
          <a:xfrm>
            <a:off x="4544311" y="2174903"/>
            <a:ext cx="3306578" cy="2018575"/>
            <a:chOff x="-3679521" y="3101048"/>
            <a:chExt cx="3306578" cy="2018575"/>
          </a:xfrm>
        </p:grpSpPr>
        <p:sp>
          <p:nvSpPr>
            <p:cNvPr id="5" name="矩形 4"/>
            <p:cNvSpPr/>
            <p:nvPr/>
          </p:nvSpPr>
          <p:spPr>
            <a:xfrm>
              <a:off x="-3607051" y="3180689"/>
              <a:ext cx="3234108" cy="1859292"/>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var arr1 = [3, 4, 5];</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var a = arr1[0];</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var b = arr1[1];</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var c = arr1[2];</a:t>
              </a:r>
            </a:p>
          </p:txBody>
        </p:sp>
        <p:sp>
          <p:nvSpPr>
            <p:cNvPr id="6" name="L 形 5"/>
            <p:cNvSpPr/>
            <p:nvPr/>
          </p:nvSpPr>
          <p:spPr>
            <a:xfrm rot="5400000">
              <a:off x="-3636849" y="3058376"/>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L 形 6"/>
            <p:cNvSpPr/>
            <p:nvPr/>
          </p:nvSpPr>
          <p:spPr>
            <a:xfrm rot="16200000">
              <a:off x="-772511" y="4720055"/>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grpSp>
        <p:nvGrpSpPr>
          <p:cNvPr id="8" name="组合 7">
            <a:extLst>
              <a:ext uri="{FF2B5EF4-FFF2-40B4-BE49-F238E27FC236}">
                <a16:creationId xmlns:a16="http://schemas.microsoft.com/office/drawing/2014/main" id="{235739AA-2C0B-4C5D-B872-78DD46AB6565}"/>
              </a:ext>
            </a:extLst>
          </p:cNvPr>
          <p:cNvGrpSpPr/>
          <p:nvPr/>
        </p:nvGrpSpPr>
        <p:grpSpPr>
          <a:xfrm>
            <a:off x="4544311" y="5936702"/>
            <a:ext cx="3267821" cy="494259"/>
            <a:chOff x="-3984116" y="6401196"/>
            <a:chExt cx="3267821" cy="494259"/>
          </a:xfrm>
        </p:grpSpPr>
        <p:sp>
          <p:nvSpPr>
            <p:cNvPr id="9" name="矩形 8">
              <a:extLst>
                <a:ext uri="{FF2B5EF4-FFF2-40B4-BE49-F238E27FC236}">
                  <a16:creationId xmlns:a16="http://schemas.microsoft.com/office/drawing/2014/main" id="{775ED7CB-02CE-4410-9E96-80B7A08FD046}"/>
                </a:ext>
              </a:extLst>
            </p:cNvPr>
            <p:cNvSpPr/>
            <p:nvPr/>
          </p:nvSpPr>
          <p:spPr>
            <a:xfrm>
              <a:off x="-3950403" y="6411869"/>
              <a:ext cx="3234108" cy="458908"/>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pt-BR"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 b, c] = [3, 4, 5];</a:t>
              </a:r>
              <a:endPar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10" name="L 形 9">
              <a:extLst>
                <a:ext uri="{FF2B5EF4-FFF2-40B4-BE49-F238E27FC236}">
                  <a16:creationId xmlns:a16="http://schemas.microsoft.com/office/drawing/2014/main" id="{891304F1-3DF9-4A22-B51E-AC51BF5EB9AE}"/>
                </a:ext>
              </a:extLst>
            </p:cNvPr>
            <p:cNvSpPr/>
            <p:nvPr/>
          </p:nvSpPr>
          <p:spPr>
            <a:xfrm rot="5400000">
              <a:off x="-3941444" y="6358524"/>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L 形 10">
              <a:extLst>
                <a:ext uri="{FF2B5EF4-FFF2-40B4-BE49-F238E27FC236}">
                  <a16:creationId xmlns:a16="http://schemas.microsoft.com/office/drawing/2014/main" id="{108B1D65-4ABE-4989-A779-BC5499760698}"/>
                </a:ext>
              </a:extLst>
            </p:cNvPr>
            <p:cNvSpPr/>
            <p:nvPr/>
          </p:nvSpPr>
          <p:spPr>
            <a:xfrm rot="16200000">
              <a:off x="-1115863" y="6495887"/>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4806320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42441" y="2806505"/>
            <a:ext cx="5348759" cy="2320441"/>
          </a:xfrm>
        </p:spPr>
        <p:txBody>
          <a:bodyPr>
            <a:normAutofit/>
          </a:bodyPr>
          <a:lstStyle/>
          <a:p>
            <a:pPr algn="just">
              <a:lnSpc>
                <a:spcPct val="150000"/>
              </a:lnSpc>
            </a:pPr>
            <a:r>
              <a:rPr lang="zh-CN" altLang="en-US" sz="2400" dirty="0"/>
              <a:t>     </a:t>
            </a:r>
            <a:r>
              <a:rPr lang="en-US" altLang="zh-CN" sz="2400" dirty="0"/>
              <a:t>length </a:t>
            </a:r>
            <a:r>
              <a:rPr lang="zh-CN" altLang="en-US" sz="2400" dirty="0"/>
              <a:t>属性用来获取数组的长度，</a:t>
            </a:r>
            <a:r>
              <a:rPr lang="zh-CN" altLang="en-US" sz="2400" b="1" dirty="0">
                <a:solidFill>
                  <a:schemeClr val="accent2">
                    <a:lumMod val="75000"/>
                  </a:schemeClr>
                </a:solidFill>
              </a:rPr>
              <a:t>其值为数组元素最大索引加 </a:t>
            </a:r>
            <a:r>
              <a:rPr lang="en-US" altLang="zh-CN" sz="2400" b="1" dirty="0">
                <a:solidFill>
                  <a:schemeClr val="accent2">
                    <a:lumMod val="75000"/>
                  </a:schemeClr>
                </a:solidFill>
              </a:rPr>
              <a:t>1</a:t>
            </a:r>
            <a:r>
              <a:rPr lang="zh-CN" altLang="en-US" sz="2400" b="1" dirty="0">
                <a:solidFill>
                  <a:schemeClr val="accent2">
                    <a:lumMod val="75000"/>
                  </a:schemeClr>
                </a:solidFill>
              </a:rPr>
              <a:t>。</a:t>
            </a:r>
            <a:r>
              <a:rPr lang="en-US" altLang="zh-CN" sz="2400" dirty="0"/>
              <a:t>length </a:t>
            </a:r>
            <a:r>
              <a:rPr lang="zh-CN" altLang="en-US" sz="2400" dirty="0"/>
              <a:t>属性可以用于获取数组的长度，也可以用于修改数组的长度。</a:t>
            </a:r>
            <a:endParaRPr lang="en-US" altLang="zh-CN" sz="2400" dirty="0"/>
          </a:p>
          <a:p>
            <a:pPr algn="just">
              <a:lnSpc>
                <a:spcPct val="150000"/>
              </a:lnSpc>
            </a:pPr>
            <a:endParaRPr lang="en-US" altLang="zh-CN" sz="2400" dirty="0"/>
          </a:p>
        </p:txBody>
      </p:sp>
      <p:sp>
        <p:nvSpPr>
          <p:cNvPr id="3" name="标题 2"/>
          <p:cNvSpPr>
            <a:spLocks noGrp="1"/>
          </p:cNvSpPr>
          <p:nvPr>
            <p:ph type="title"/>
          </p:nvPr>
        </p:nvSpPr>
        <p:spPr>
          <a:xfrm>
            <a:off x="747241" y="249383"/>
            <a:ext cx="7391400" cy="590556"/>
          </a:xfrm>
        </p:spPr>
        <p:txBody>
          <a:bodyPr/>
          <a:lstStyle/>
          <a:p>
            <a:r>
              <a:rPr lang="zh-CN" altLang="en-US"/>
              <a:t>数组属性</a:t>
            </a:r>
            <a:endParaRPr lang="zh-CN" altLang="en-US" dirty="0"/>
          </a:p>
        </p:txBody>
      </p:sp>
      <p:pic>
        <p:nvPicPr>
          <p:cNvPr id="13" name="图片 12">
            <a:extLst>
              <a:ext uri="{FF2B5EF4-FFF2-40B4-BE49-F238E27FC236}">
                <a16:creationId xmlns:a16="http://schemas.microsoft.com/office/drawing/2014/main" id="{8A97D772-EA9E-49A6-BB60-C4796FC573BF}"/>
              </a:ext>
            </a:extLst>
          </p:cNvPr>
          <p:cNvPicPr>
            <a:picLocks noChangeAspect="1"/>
          </p:cNvPicPr>
          <p:nvPr/>
        </p:nvPicPr>
        <p:blipFill>
          <a:blip r:embed="rId2"/>
          <a:stretch>
            <a:fillRect/>
          </a:stretch>
        </p:blipFill>
        <p:spPr>
          <a:xfrm>
            <a:off x="1693069" y="1290471"/>
            <a:ext cx="8805862" cy="1099399"/>
          </a:xfrm>
          <a:prstGeom prst="rect">
            <a:avLst/>
          </a:prstGeom>
        </p:spPr>
      </p:pic>
      <p:pic>
        <p:nvPicPr>
          <p:cNvPr id="14" name="图片 13">
            <a:extLst>
              <a:ext uri="{FF2B5EF4-FFF2-40B4-BE49-F238E27FC236}">
                <a16:creationId xmlns:a16="http://schemas.microsoft.com/office/drawing/2014/main" id="{1893B115-50ED-4D98-A622-0649EC62A173}"/>
              </a:ext>
            </a:extLst>
          </p:cNvPr>
          <p:cNvPicPr>
            <a:picLocks noChangeAspect="1"/>
          </p:cNvPicPr>
          <p:nvPr/>
        </p:nvPicPr>
        <p:blipFill>
          <a:blip r:embed="rId3"/>
          <a:stretch>
            <a:fillRect/>
          </a:stretch>
        </p:blipFill>
        <p:spPr>
          <a:xfrm>
            <a:off x="7255192" y="2976706"/>
            <a:ext cx="3093896" cy="2901136"/>
          </a:xfrm>
          <a:prstGeom prst="rect">
            <a:avLst/>
          </a:prstGeom>
          <a:ln>
            <a:solidFill>
              <a:schemeClr val="tx1"/>
            </a:solidFill>
          </a:ln>
        </p:spPr>
      </p:pic>
    </p:spTree>
    <p:extLst>
      <p:ext uri="{BB962C8B-B14F-4D97-AF65-F5344CB8AC3E}">
        <p14:creationId xmlns:p14="http://schemas.microsoft.com/office/powerpoint/2010/main" val="4783417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82141" y="1358705"/>
            <a:ext cx="10822459" cy="4703087"/>
          </a:xfrm>
        </p:spPr>
        <p:txBody>
          <a:bodyPr>
            <a:normAutofit/>
          </a:bodyPr>
          <a:lstStyle/>
          <a:p>
            <a:pPr algn="just">
              <a:lnSpc>
                <a:spcPct val="150000"/>
              </a:lnSpc>
            </a:pPr>
            <a:r>
              <a:rPr lang="zh-CN" altLang="en-US" sz="2400"/>
              <a:t>         访问数组实际上是指访问数组中的数组元素，也就是输出数组元素。在</a:t>
            </a:r>
            <a:r>
              <a:rPr lang="en-US" altLang="zh-CN" sz="2400"/>
              <a:t>JavaScript</a:t>
            </a:r>
            <a:r>
              <a:rPr lang="zh-CN" altLang="en-US" sz="2400"/>
              <a:t>中，输出数组元素有</a:t>
            </a:r>
            <a:r>
              <a:rPr lang="en-US" altLang="zh-CN" sz="2400"/>
              <a:t>3</a:t>
            </a:r>
            <a:r>
              <a:rPr lang="zh-CN" altLang="en-US" sz="2400"/>
              <a:t>种方法，分别是</a:t>
            </a:r>
            <a:r>
              <a:rPr lang="zh-CN" altLang="en-US" sz="2400">
                <a:solidFill>
                  <a:schemeClr val="accent2">
                    <a:lumMod val="75000"/>
                  </a:schemeClr>
                </a:solidFill>
              </a:rPr>
              <a:t>使用数组对象名输出数组元素、使用数组对象的索引获得元素值和使用循环语句访问数组元素。</a:t>
            </a:r>
            <a:endParaRPr lang="en-US" altLang="zh-CN" sz="2400">
              <a:solidFill>
                <a:schemeClr val="accent2">
                  <a:lumMod val="75000"/>
                </a:schemeClr>
              </a:solidFill>
            </a:endParaRPr>
          </a:p>
          <a:p>
            <a:pPr algn="just">
              <a:lnSpc>
                <a:spcPct val="150000"/>
              </a:lnSpc>
            </a:pPr>
            <a:r>
              <a:rPr lang="zh-CN" altLang="en-US" sz="2400"/>
              <a:t>      （</a:t>
            </a:r>
            <a:r>
              <a:rPr lang="en-US" altLang="zh-CN" sz="2400"/>
              <a:t>1</a:t>
            </a:r>
            <a:r>
              <a:rPr lang="zh-CN" altLang="en-US" sz="2400"/>
              <a:t>）使用数组对象名输出数组元素</a:t>
            </a:r>
          </a:p>
          <a:p>
            <a:pPr algn="just">
              <a:lnSpc>
                <a:spcPct val="150000"/>
              </a:lnSpc>
            </a:pPr>
            <a:r>
              <a:rPr lang="zh-CN" altLang="en-US" sz="2400"/>
              <a:t>       该方法用创建的数组对象本身来输出数组中所有元素的值，如下代码所示。</a:t>
            </a:r>
          </a:p>
          <a:p>
            <a:pPr algn="just">
              <a:lnSpc>
                <a:spcPct val="150000"/>
              </a:lnSpc>
            </a:pPr>
            <a:endParaRPr lang="en-US" altLang="zh-CN" sz="2400"/>
          </a:p>
          <a:p>
            <a:pPr algn="just">
              <a:lnSpc>
                <a:spcPct val="150000"/>
              </a:lnSpc>
            </a:pPr>
            <a:endParaRPr lang="en-US" altLang="zh-CN" sz="2400"/>
          </a:p>
        </p:txBody>
      </p:sp>
      <p:sp>
        <p:nvSpPr>
          <p:cNvPr id="3" name="标题 2"/>
          <p:cNvSpPr>
            <a:spLocks noGrp="1"/>
          </p:cNvSpPr>
          <p:nvPr>
            <p:ph type="title"/>
          </p:nvPr>
        </p:nvSpPr>
        <p:spPr>
          <a:xfrm>
            <a:off x="747241" y="249383"/>
            <a:ext cx="7391400" cy="590556"/>
          </a:xfrm>
        </p:spPr>
        <p:txBody>
          <a:bodyPr/>
          <a:lstStyle/>
          <a:p>
            <a:r>
              <a:rPr lang="zh-CN" altLang="en-US"/>
              <a:t>数组元素的访问</a:t>
            </a:r>
            <a:endParaRPr lang="zh-CN" altLang="en-US" dirty="0"/>
          </a:p>
        </p:txBody>
      </p:sp>
      <p:grpSp>
        <p:nvGrpSpPr>
          <p:cNvPr id="6" name="组合 5">
            <a:extLst>
              <a:ext uri="{FF2B5EF4-FFF2-40B4-BE49-F238E27FC236}">
                <a16:creationId xmlns:a16="http://schemas.microsoft.com/office/drawing/2014/main" id="{45C4FE8C-7353-4804-8657-FC98ED57978A}"/>
              </a:ext>
            </a:extLst>
          </p:cNvPr>
          <p:cNvGrpSpPr/>
          <p:nvPr/>
        </p:nvGrpSpPr>
        <p:grpSpPr>
          <a:xfrm>
            <a:off x="2454214" y="4881437"/>
            <a:ext cx="7283571" cy="985574"/>
            <a:chOff x="-5922018" y="5655182"/>
            <a:chExt cx="7283571" cy="985574"/>
          </a:xfrm>
        </p:grpSpPr>
        <p:sp>
          <p:nvSpPr>
            <p:cNvPr id="7" name="矩形 6">
              <a:extLst>
                <a:ext uri="{FF2B5EF4-FFF2-40B4-BE49-F238E27FC236}">
                  <a16:creationId xmlns:a16="http://schemas.microsoft.com/office/drawing/2014/main" id="{561BA535-4229-44BF-BD4B-9A02A2EDA08E}"/>
                </a:ext>
              </a:extLst>
            </p:cNvPr>
            <p:cNvSpPr/>
            <p:nvPr/>
          </p:nvSpPr>
          <p:spPr>
            <a:xfrm>
              <a:off x="-5922018" y="5678962"/>
              <a:ext cx="7283571" cy="925703"/>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pt-BR"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var arrayObj=new Array(“a”</a:t>
              </a:r>
              <a:r>
                <a:rPr kumimoji="0" lang="zh-CN" altLang="pt-BR"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kumimoji="0" lang="pt-BR"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b”</a:t>
              </a:r>
              <a:r>
                <a:rPr kumimoji="0" lang="zh-CN" altLang="pt-BR"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kumimoji="0" lang="pt-BR"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c”</a:t>
              </a:r>
              <a:r>
                <a:rPr kumimoji="0" lang="zh-CN" altLang="pt-BR"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kumimoji="0" lang="pt-BR"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d”);</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pt-BR"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document.write(arrayObj);</a:t>
              </a:r>
            </a:p>
          </p:txBody>
        </p:sp>
        <p:sp>
          <p:nvSpPr>
            <p:cNvPr id="8" name="L 形 7">
              <a:extLst>
                <a:ext uri="{FF2B5EF4-FFF2-40B4-BE49-F238E27FC236}">
                  <a16:creationId xmlns:a16="http://schemas.microsoft.com/office/drawing/2014/main" id="{4DC92852-A724-4B9C-B022-12997FCAC144}"/>
                </a:ext>
              </a:extLst>
            </p:cNvPr>
            <p:cNvSpPr/>
            <p:nvPr/>
          </p:nvSpPr>
          <p:spPr>
            <a:xfrm rot="5400000">
              <a:off x="-5868705" y="5612510"/>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L 形 8">
              <a:extLst>
                <a:ext uri="{FF2B5EF4-FFF2-40B4-BE49-F238E27FC236}">
                  <a16:creationId xmlns:a16="http://schemas.microsoft.com/office/drawing/2014/main" id="{B709B8E5-11C5-4998-8232-3A67CA771F73}"/>
                </a:ext>
              </a:extLst>
            </p:cNvPr>
            <p:cNvSpPr/>
            <p:nvPr/>
          </p:nvSpPr>
          <p:spPr>
            <a:xfrm rot="16200000">
              <a:off x="961985" y="6241188"/>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3316330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      面向对象不同于面向过程，它按照现实世界的逻辑关系处理问题，而非步骤。</a:t>
            </a:r>
          </a:p>
          <a:p>
            <a:pPr marL="457200" indent="-457200">
              <a:buFont typeface="Arial" panose="020B0604020202020204" pitchFamily="34" charset="0"/>
              <a:buChar char="•"/>
            </a:pPr>
            <a:r>
              <a:rPr lang="zh-CN" altLang="en-US" b="1" dirty="0">
                <a:solidFill>
                  <a:schemeClr val="accent2">
                    <a:lumMod val="75000"/>
                  </a:schemeClr>
                </a:solidFill>
              </a:rPr>
              <a:t>要分析问题中存在的实体</a:t>
            </a:r>
          </a:p>
          <a:p>
            <a:pPr marL="457200" indent="-457200">
              <a:buFont typeface="Arial" panose="020B0604020202020204" pitchFamily="34" charset="0"/>
              <a:buChar char="•"/>
            </a:pPr>
            <a:r>
              <a:rPr lang="zh-CN" altLang="en-US" b="1" dirty="0">
                <a:solidFill>
                  <a:schemeClr val="accent2">
                    <a:lumMod val="75000"/>
                  </a:schemeClr>
                </a:solidFill>
              </a:rPr>
              <a:t>要分析这些实体的属性和方法</a:t>
            </a:r>
            <a:endParaRPr lang="en-US" altLang="zh-CN" b="1" dirty="0">
              <a:solidFill>
                <a:schemeClr val="accent2">
                  <a:lumMod val="75000"/>
                </a:schemeClr>
              </a:solidFill>
            </a:endParaRPr>
          </a:p>
          <a:p>
            <a:r>
              <a:rPr lang="zh-CN" altLang="en-US" dirty="0"/>
              <a:t>      如果用面向对象的思想来模拟洗衣服的过程，就需要换个思路来思考问题。面向对象的设计思路就是</a:t>
            </a:r>
            <a:r>
              <a:rPr lang="zh-CN" altLang="en-US" dirty="0">
                <a:solidFill>
                  <a:schemeClr val="accent2">
                    <a:lumMod val="75000"/>
                  </a:schemeClr>
                </a:solidFill>
              </a:rPr>
              <a:t>分析其中涉及的对象及其发出的动作</a:t>
            </a:r>
            <a:r>
              <a:rPr lang="zh-CN" altLang="en-US" dirty="0"/>
              <a:t>，对象有洗衣机和衣服，洗衣机的动作有打开机盖、放入衣服、设定时间、启动洗衣机，衣服没有涉及具体的动作。</a:t>
            </a:r>
          </a:p>
        </p:txBody>
      </p:sp>
      <p:sp>
        <p:nvSpPr>
          <p:cNvPr id="3" name="标题 2"/>
          <p:cNvSpPr>
            <a:spLocks noGrp="1"/>
          </p:cNvSpPr>
          <p:nvPr>
            <p:ph type="title"/>
          </p:nvPr>
        </p:nvSpPr>
        <p:spPr/>
        <p:txBody>
          <a:bodyPr/>
          <a:lstStyle/>
          <a:p>
            <a:r>
              <a:rPr lang="zh-CN" altLang="en-US" dirty="0"/>
              <a:t>面向对象</a:t>
            </a:r>
          </a:p>
        </p:txBody>
      </p:sp>
    </p:spTree>
    <p:extLst>
      <p:ext uri="{BB962C8B-B14F-4D97-AF65-F5344CB8AC3E}">
        <p14:creationId xmlns:p14="http://schemas.microsoft.com/office/powerpoint/2010/main" val="336286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82141" y="1358705"/>
            <a:ext cx="10822459" cy="4703087"/>
          </a:xfrm>
        </p:spPr>
        <p:txBody>
          <a:bodyPr>
            <a:normAutofit/>
          </a:bodyPr>
          <a:lstStyle/>
          <a:p>
            <a:pPr algn="just">
              <a:lnSpc>
                <a:spcPct val="150000"/>
              </a:lnSpc>
            </a:pPr>
            <a:r>
              <a:rPr lang="zh-CN" altLang="en-US" sz="2400"/>
              <a:t>     （</a:t>
            </a:r>
            <a:r>
              <a:rPr lang="en-US" altLang="zh-CN" sz="2400"/>
              <a:t>2</a:t>
            </a:r>
            <a:r>
              <a:rPr lang="zh-CN" altLang="en-US" sz="2400"/>
              <a:t>）使用数组对象的索引获得元素值</a:t>
            </a:r>
          </a:p>
          <a:p>
            <a:pPr algn="just">
              <a:lnSpc>
                <a:spcPct val="150000"/>
              </a:lnSpc>
            </a:pPr>
            <a:r>
              <a:rPr lang="zh-CN" altLang="en-US" sz="2400"/>
              <a:t>       该方法通过数组对象的索引获得指定的元素值，如下代码所示，可以获得数组第</a:t>
            </a:r>
            <a:r>
              <a:rPr lang="en-US" altLang="zh-CN" sz="2400"/>
              <a:t>3</a:t>
            </a:r>
            <a:r>
              <a:rPr lang="zh-CN" altLang="en-US" sz="2400"/>
              <a:t>个元素的值。</a:t>
            </a:r>
          </a:p>
          <a:p>
            <a:pPr algn="just">
              <a:lnSpc>
                <a:spcPct val="150000"/>
              </a:lnSpc>
            </a:pPr>
            <a:endParaRPr lang="en-US" altLang="zh-CN" sz="2400"/>
          </a:p>
          <a:p>
            <a:pPr algn="just">
              <a:lnSpc>
                <a:spcPct val="150000"/>
              </a:lnSpc>
            </a:pPr>
            <a:endParaRPr lang="en-US" altLang="zh-CN" sz="2400"/>
          </a:p>
        </p:txBody>
      </p:sp>
      <p:sp>
        <p:nvSpPr>
          <p:cNvPr id="3" name="标题 2"/>
          <p:cNvSpPr>
            <a:spLocks noGrp="1"/>
          </p:cNvSpPr>
          <p:nvPr>
            <p:ph type="title"/>
          </p:nvPr>
        </p:nvSpPr>
        <p:spPr>
          <a:xfrm>
            <a:off x="747241" y="249383"/>
            <a:ext cx="7391400" cy="590556"/>
          </a:xfrm>
        </p:spPr>
        <p:txBody>
          <a:bodyPr/>
          <a:lstStyle/>
          <a:p>
            <a:r>
              <a:rPr lang="zh-CN" altLang="en-US"/>
              <a:t>数组元素的访问</a:t>
            </a:r>
            <a:endParaRPr lang="zh-CN" altLang="en-US" dirty="0"/>
          </a:p>
        </p:txBody>
      </p:sp>
      <p:grpSp>
        <p:nvGrpSpPr>
          <p:cNvPr id="6" name="组合 5">
            <a:extLst>
              <a:ext uri="{FF2B5EF4-FFF2-40B4-BE49-F238E27FC236}">
                <a16:creationId xmlns:a16="http://schemas.microsoft.com/office/drawing/2014/main" id="{45C4FE8C-7353-4804-8657-FC98ED57978A}"/>
              </a:ext>
            </a:extLst>
          </p:cNvPr>
          <p:cNvGrpSpPr/>
          <p:nvPr/>
        </p:nvGrpSpPr>
        <p:grpSpPr>
          <a:xfrm>
            <a:off x="2098614" y="3429000"/>
            <a:ext cx="7283571" cy="985574"/>
            <a:chOff x="-5922018" y="5655182"/>
            <a:chExt cx="7283571" cy="985574"/>
          </a:xfrm>
        </p:grpSpPr>
        <p:sp>
          <p:nvSpPr>
            <p:cNvPr id="7" name="矩形 6">
              <a:extLst>
                <a:ext uri="{FF2B5EF4-FFF2-40B4-BE49-F238E27FC236}">
                  <a16:creationId xmlns:a16="http://schemas.microsoft.com/office/drawing/2014/main" id="{561BA535-4229-44BF-BD4B-9A02A2EDA08E}"/>
                </a:ext>
              </a:extLst>
            </p:cNvPr>
            <p:cNvSpPr/>
            <p:nvPr/>
          </p:nvSpPr>
          <p:spPr>
            <a:xfrm>
              <a:off x="-5922018" y="5678962"/>
              <a:ext cx="7283571" cy="925703"/>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pt-BR"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var arrayObj=new Array(“a”</a:t>
              </a:r>
              <a:r>
                <a:rPr kumimoji="0" lang="zh-CN" altLang="pt-BR"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kumimoji="0" lang="pt-BR"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b”</a:t>
              </a:r>
              <a:r>
                <a:rPr kumimoji="0" lang="zh-CN" altLang="pt-BR"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kumimoji="0" lang="pt-BR"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c”</a:t>
              </a:r>
              <a:r>
                <a:rPr kumimoji="0" lang="zh-CN" altLang="pt-BR"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kumimoji="0" lang="pt-BR"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d”);</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pt-BR"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document.write(arrayObj[2]);</a:t>
              </a:r>
            </a:p>
          </p:txBody>
        </p:sp>
        <p:sp>
          <p:nvSpPr>
            <p:cNvPr id="8" name="L 形 7">
              <a:extLst>
                <a:ext uri="{FF2B5EF4-FFF2-40B4-BE49-F238E27FC236}">
                  <a16:creationId xmlns:a16="http://schemas.microsoft.com/office/drawing/2014/main" id="{4DC92852-A724-4B9C-B022-12997FCAC144}"/>
                </a:ext>
              </a:extLst>
            </p:cNvPr>
            <p:cNvSpPr/>
            <p:nvPr/>
          </p:nvSpPr>
          <p:spPr>
            <a:xfrm rot="5400000">
              <a:off x="-5868705" y="5612510"/>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L 形 8">
              <a:extLst>
                <a:ext uri="{FF2B5EF4-FFF2-40B4-BE49-F238E27FC236}">
                  <a16:creationId xmlns:a16="http://schemas.microsoft.com/office/drawing/2014/main" id="{B709B8E5-11C5-4998-8232-3A67CA771F73}"/>
                </a:ext>
              </a:extLst>
            </p:cNvPr>
            <p:cNvSpPr/>
            <p:nvPr/>
          </p:nvSpPr>
          <p:spPr>
            <a:xfrm rot="16200000">
              <a:off x="961985" y="6241188"/>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75564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82141" y="1358705"/>
            <a:ext cx="10822459" cy="4703087"/>
          </a:xfrm>
        </p:spPr>
        <p:txBody>
          <a:bodyPr>
            <a:normAutofit/>
          </a:bodyPr>
          <a:lstStyle/>
          <a:p>
            <a:pPr algn="just">
              <a:lnSpc>
                <a:spcPct val="150000"/>
              </a:lnSpc>
            </a:pPr>
            <a:r>
              <a:rPr lang="zh-CN" altLang="en-US" sz="2400"/>
              <a:t>     （</a:t>
            </a:r>
            <a:r>
              <a:rPr lang="en-US" altLang="zh-CN" sz="2400"/>
              <a:t>3</a:t>
            </a:r>
            <a:r>
              <a:rPr lang="zh-CN" altLang="en-US" sz="2400"/>
              <a:t>）使用循环语句访问数组元素</a:t>
            </a:r>
          </a:p>
          <a:p>
            <a:pPr algn="just">
              <a:lnSpc>
                <a:spcPct val="150000"/>
              </a:lnSpc>
            </a:pPr>
            <a:r>
              <a:rPr lang="zh-CN" altLang="en-US" sz="2400"/>
              <a:t>●  使用</a:t>
            </a:r>
            <a:r>
              <a:rPr lang="en-US" altLang="zh-CN" sz="2400"/>
              <a:t>for</a:t>
            </a:r>
            <a:r>
              <a:rPr lang="zh-CN" altLang="en-US" sz="2400"/>
              <a:t>循环语句来遍历数组元素。</a:t>
            </a:r>
          </a:p>
          <a:p>
            <a:pPr algn="just">
              <a:lnSpc>
                <a:spcPct val="150000"/>
              </a:lnSpc>
            </a:pPr>
            <a:r>
              <a:rPr lang="zh-CN" altLang="en-US" sz="2400"/>
              <a:t>使用</a:t>
            </a:r>
            <a:r>
              <a:rPr lang="en-US" altLang="zh-CN" sz="2400"/>
              <a:t>for</a:t>
            </a:r>
            <a:r>
              <a:rPr lang="zh-CN" altLang="en-US" sz="2400"/>
              <a:t>循环语句遍历数组元素，实际上是指通过</a:t>
            </a:r>
            <a:r>
              <a:rPr lang="en-US" altLang="zh-CN" sz="2400"/>
              <a:t>for</a:t>
            </a:r>
            <a:r>
              <a:rPr lang="zh-CN" altLang="en-US" sz="2400"/>
              <a:t>循环语句遍历数组所有的索引，通过索引来输出元素的值，即</a:t>
            </a:r>
            <a:r>
              <a:rPr lang="zh-CN" altLang="en-US" sz="2400" b="1">
                <a:solidFill>
                  <a:schemeClr val="accent2">
                    <a:lumMod val="75000"/>
                  </a:schemeClr>
                </a:solidFill>
              </a:rPr>
              <a:t>数组元素值</a:t>
            </a:r>
            <a:r>
              <a:rPr lang="en-US" altLang="zh-CN" sz="2400" b="1">
                <a:solidFill>
                  <a:schemeClr val="accent2">
                    <a:lumMod val="75000"/>
                  </a:schemeClr>
                </a:solidFill>
              </a:rPr>
              <a:t>=</a:t>
            </a:r>
            <a:r>
              <a:rPr lang="zh-CN" altLang="en-US" sz="2400" b="1">
                <a:solidFill>
                  <a:schemeClr val="accent2">
                    <a:lumMod val="75000"/>
                  </a:schemeClr>
                </a:solidFill>
              </a:rPr>
              <a:t>数组名</a:t>
            </a:r>
            <a:r>
              <a:rPr lang="en-US" altLang="zh-CN" sz="2400" b="1">
                <a:solidFill>
                  <a:schemeClr val="accent2">
                    <a:lumMod val="75000"/>
                  </a:schemeClr>
                </a:solidFill>
              </a:rPr>
              <a:t>[</a:t>
            </a:r>
            <a:r>
              <a:rPr lang="zh-CN" altLang="en-US" sz="2400" b="1">
                <a:solidFill>
                  <a:schemeClr val="accent2">
                    <a:lumMod val="75000"/>
                  </a:schemeClr>
                </a:solidFill>
              </a:rPr>
              <a:t>索引</a:t>
            </a:r>
            <a:r>
              <a:rPr lang="en-US" altLang="zh-CN" sz="2400" b="1">
                <a:solidFill>
                  <a:schemeClr val="accent2">
                    <a:lumMod val="75000"/>
                  </a:schemeClr>
                </a:solidFill>
              </a:rPr>
              <a:t>]</a:t>
            </a:r>
            <a:r>
              <a:rPr lang="zh-CN" altLang="en-US" sz="2400"/>
              <a:t>。一般的代码形式如下所示。</a:t>
            </a:r>
          </a:p>
          <a:p>
            <a:pPr algn="just">
              <a:lnSpc>
                <a:spcPct val="150000"/>
              </a:lnSpc>
            </a:pPr>
            <a:endParaRPr lang="en-US" altLang="zh-CN" sz="2400"/>
          </a:p>
          <a:p>
            <a:pPr algn="just">
              <a:lnSpc>
                <a:spcPct val="150000"/>
              </a:lnSpc>
            </a:pPr>
            <a:endParaRPr lang="en-US" altLang="zh-CN" sz="2400"/>
          </a:p>
        </p:txBody>
      </p:sp>
      <p:sp>
        <p:nvSpPr>
          <p:cNvPr id="3" name="标题 2"/>
          <p:cNvSpPr>
            <a:spLocks noGrp="1"/>
          </p:cNvSpPr>
          <p:nvPr>
            <p:ph type="title"/>
          </p:nvPr>
        </p:nvSpPr>
        <p:spPr>
          <a:xfrm>
            <a:off x="747241" y="249383"/>
            <a:ext cx="7391400" cy="590556"/>
          </a:xfrm>
        </p:spPr>
        <p:txBody>
          <a:bodyPr/>
          <a:lstStyle/>
          <a:p>
            <a:r>
              <a:rPr lang="zh-CN" altLang="en-US"/>
              <a:t>数组元素的访问</a:t>
            </a:r>
            <a:endParaRPr lang="zh-CN" altLang="en-US" dirty="0"/>
          </a:p>
        </p:txBody>
      </p:sp>
      <p:grpSp>
        <p:nvGrpSpPr>
          <p:cNvPr id="6" name="组合 5">
            <a:extLst>
              <a:ext uri="{FF2B5EF4-FFF2-40B4-BE49-F238E27FC236}">
                <a16:creationId xmlns:a16="http://schemas.microsoft.com/office/drawing/2014/main" id="{45C4FE8C-7353-4804-8657-FC98ED57978A}"/>
              </a:ext>
            </a:extLst>
          </p:cNvPr>
          <p:cNvGrpSpPr/>
          <p:nvPr/>
        </p:nvGrpSpPr>
        <p:grpSpPr>
          <a:xfrm>
            <a:off x="2035114" y="4557759"/>
            <a:ext cx="7283571" cy="1883072"/>
            <a:chOff x="-5922018" y="5655182"/>
            <a:chExt cx="7283571" cy="1883072"/>
          </a:xfrm>
        </p:grpSpPr>
        <p:sp>
          <p:nvSpPr>
            <p:cNvPr id="7" name="矩形 6">
              <a:extLst>
                <a:ext uri="{FF2B5EF4-FFF2-40B4-BE49-F238E27FC236}">
                  <a16:creationId xmlns:a16="http://schemas.microsoft.com/office/drawing/2014/main" id="{561BA535-4229-44BF-BD4B-9A02A2EDA08E}"/>
                </a:ext>
              </a:extLst>
            </p:cNvPr>
            <p:cNvSpPr/>
            <p:nvPr/>
          </p:nvSpPr>
          <p:spPr>
            <a:xfrm>
              <a:off x="-5922018" y="5678962"/>
              <a:ext cx="7283571" cy="1859292"/>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pt-BR"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var arrayObj = new Array("a", "b", "c", "d");</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pt-BR"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for (var i = 0; i &lt; arrayObj.length; i++) {</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pt-BR"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document.write(arrayObj[i]);</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pt-BR"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a:t>
              </a:r>
            </a:p>
          </p:txBody>
        </p:sp>
        <p:sp>
          <p:nvSpPr>
            <p:cNvPr id="8" name="L 形 7">
              <a:extLst>
                <a:ext uri="{FF2B5EF4-FFF2-40B4-BE49-F238E27FC236}">
                  <a16:creationId xmlns:a16="http://schemas.microsoft.com/office/drawing/2014/main" id="{4DC92852-A724-4B9C-B022-12997FCAC144}"/>
                </a:ext>
              </a:extLst>
            </p:cNvPr>
            <p:cNvSpPr/>
            <p:nvPr/>
          </p:nvSpPr>
          <p:spPr>
            <a:xfrm rot="5400000">
              <a:off x="-5868705" y="5612510"/>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L 形 8">
              <a:extLst>
                <a:ext uri="{FF2B5EF4-FFF2-40B4-BE49-F238E27FC236}">
                  <a16:creationId xmlns:a16="http://schemas.microsoft.com/office/drawing/2014/main" id="{B709B8E5-11C5-4998-8232-3A67CA771F73}"/>
                </a:ext>
              </a:extLst>
            </p:cNvPr>
            <p:cNvSpPr/>
            <p:nvPr/>
          </p:nvSpPr>
          <p:spPr>
            <a:xfrm rot="16200000">
              <a:off x="961985" y="7138686"/>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63858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5-8】</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输出十二生肖</a:t>
            </a:r>
            <a:r>
              <a:rPr lang="en-US" altLang="zh-CN"/>
              <a:t>——for</a:t>
            </a:r>
            <a:r>
              <a:rPr lang="zh-CN" altLang="en-US"/>
              <a:t>循环 </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9" name="Text Box 44"/>
            <p:cNvSpPr txBox="1">
              <a:spLocks noChangeArrowheads="1"/>
            </p:cNvSpPr>
            <p:nvPr/>
          </p:nvSpPr>
          <p:spPr bwMode="auto">
            <a:xfrm>
              <a:off x="768527" y="3739754"/>
              <a:ext cx="4022435" cy="1814144"/>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使用</a:t>
              </a:r>
              <a:r>
                <a:rPr kumimoji="0" lang="en-US" altLang="zh-CN"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Array</a:t>
              </a: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类创建一个数组对象变量</a:t>
              </a:r>
              <a:r>
                <a:rPr kumimoji="0" lang="en-US" altLang="zh-CN"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arr</a:t>
              </a: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，用来保存十二生肖，然后在页面上输出。</a:t>
              </a: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任务描述</a:t>
              </a:r>
            </a:p>
          </p:txBody>
        </p:sp>
      </p:grpSp>
      <p:grpSp>
        <p:nvGrpSpPr>
          <p:cNvPr id="11" name="组合 10"/>
          <p:cNvGrpSpPr/>
          <p:nvPr/>
        </p:nvGrpSpPr>
        <p:grpSpPr>
          <a:xfrm>
            <a:off x="6519712" y="2629782"/>
            <a:ext cx="5367488" cy="3914984"/>
            <a:chOff x="6851559" y="2869060"/>
            <a:chExt cx="5367488" cy="4464562"/>
          </a:xfrm>
        </p:grpSpPr>
        <p:grpSp>
          <p:nvGrpSpPr>
            <p:cNvPr id="12" name="组合 11"/>
            <p:cNvGrpSpPr/>
            <p:nvPr/>
          </p:nvGrpSpPr>
          <p:grpSpPr>
            <a:xfrm>
              <a:off x="6851559" y="2869060"/>
              <a:ext cx="5278588" cy="4246966"/>
              <a:chOff x="6851558" y="2370297"/>
              <a:chExt cx="5278588" cy="4246966"/>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p:cNvSpPr txBox="1"/>
              <p:nvPr/>
            </p:nvSpPr>
            <p:spPr>
              <a:xfrm>
                <a:off x="6851558" y="2385082"/>
                <a:ext cx="471698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p>
            </p:txBody>
          </p:sp>
          <p:sp>
            <p:nvSpPr>
              <p:cNvPr id="16" name="文本框 15"/>
              <p:cNvSpPr txBox="1"/>
              <p:nvPr/>
            </p:nvSpPr>
            <p:spPr>
              <a:xfrm>
                <a:off x="6851560" y="2880111"/>
                <a:ext cx="5278586" cy="3737152"/>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根据任务要求，使用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Array</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类创建一个数组对象实例</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arr</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arr</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数组对象里有</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12</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个数组元素。</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访问</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12</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个数组元素，可根据数组元素索引通过</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for</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循环遍历访问，遍历的第一个索引应为</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0</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，因为有</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12</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个元素，所以最大值为</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11</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通过</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document.write()</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输出结果。</a:t>
                </a:r>
              </a:p>
            </p:txBody>
          </p:sp>
        </p:grpSp>
        <p:sp>
          <p:nvSpPr>
            <p:cNvPr id="13" name="矩形 12"/>
            <p:cNvSpPr/>
            <p:nvPr/>
          </p:nvSpPr>
          <p:spPr>
            <a:xfrm>
              <a:off x="6851560" y="2869062"/>
              <a:ext cx="5367487" cy="44645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187512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5-8】</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输出十二生肖</a:t>
            </a:r>
            <a:r>
              <a:rPr lang="en-US" altLang="zh-CN"/>
              <a:t>——for</a:t>
            </a:r>
            <a:r>
              <a:rPr lang="zh-CN" altLang="en-US"/>
              <a:t>循环 </a:t>
            </a:r>
            <a:endParaRPr lang="zh-CN" altLang="en-US" dirty="0"/>
          </a:p>
        </p:txBody>
      </p:sp>
      <p:pic>
        <p:nvPicPr>
          <p:cNvPr id="3" name="图片 2">
            <a:extLst>
              <a:ext uri="{FF2B5EF4-FFF2-40B4-BE49-F238E27FC236}">
                <a16:creationId xmlns:a16="http://schemas.microsoft.com/office/drawing/2014/main" id="{B26C1E45-B5F7-47EF-8963-E0EA81A980FB}"/>
              </a:ext>
            </a:extLst>
          </p:cNvPr>
          <p:cNvPicPr>
            <a:picLocks noChangeAspect="1"/>
          </p:cNvPicPr>
          <p:nvPr/>
        </p:nvPicPr>
        <p:blipFill>
          <a:blip r:embed="rId2"/>
          <a:stretch>
            <a:fillRect/>
          </a:stretch>
        </p:blipFill>
        <p:spPr>
          <a:xfrm>
            <a:off x="466725" y="2426164"/>
            <a:ext cx="11258550" cy="2447925"/>
          </a:xfrm>
          <a:prstGeom prst="rect">
            <a:avLst/>
          </a:prstGeom>
        </p:spPr>
      </p:pic>
    </p:spTree>
    <p:extLst>
      <p:ext uri="{BB962C8B-B14F-4D97-AF65-F5344CB8AC3E}">
        <p14:creationId xmlns:p14="http://schemas.microsoft.com/office/powerpoint/2010/main" val="28468357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5-8】</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输出十二生肖</a:t>
            </a:r>
            <a:r>
              <a:rPr lang="en-US" altLang="zh-CN"/>
              <a:t>——for</a:t>
            </a:r>
            <a:r>
              <a:rPr lang="zh-CN" altLang="en-US"/>
              <a:t>循环 </a:t>
            </a:r>
            <a:endParaRPr lang="zh-CN" altLang="en-US" dirty="0"/>
          </a:p>
        </p:txBody>
      </p:sp>
      <p:pic>
        <p:nvPicPr>
          <p:cNvPr id="6" name="图片 5">
            <a:extLst>
              <a:ext uri="{FF2B5EF4-FFF2-40B4-BE49-F238E27FC236}">
                <a16:creationId xmlns:a16="http://schemas.microsoft.com/office/drawing/2014/main" id="{12332571-9967-4CDD-A618-3B7E6046BFA6}"/>
              </a:ext>
            </a:extLst>
          </p:cNvPr>
          <p:cNvPicPr>
            <a:picLocks noChangeAspect="1"/>
          </p:cNvPicPr>
          <p:nvPr/>
        </p:nvPicPr>
        <p:blipFill>
          <a:blip r:embed="rId2"/>
          <a:stretch>
            <a:fillRect/>
          </a:stretch>
        </p:blipFill>
        <p:spPr>
          <a:xfrm>
            <a:off x="2010727" y="2926080"/>
            <a:ext cx="7502457" cy="2331720"/>
          </a:xfrm>
          <a:prstGeom prst="rect">
            <a:avLst/>
          </a:prstGeom>
          <a:ln>
            <a:solidFill>
              <a:schemeClr val="accent1"/>
            </a:solidFill>
          </a:ln>
        </p:spPr>
      </p:pic>
    </p:spTree>
    <p:extLst>
      <p:ext uri="{BB962C8B-B14F-4D97-AF65-F5344CB8AC3E}">
        <p14:creationId xmlns:p14="http://schemas.microsoft.com/office/powerpoint/2010/main" val="24664031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76881" y="1561905"/>
            <a:ext cx="5370042" cy="4703087"/>
          </a:xfrm>
        </p:spPr>
        <p:txBody>
          <a:bodyPr>
            <a:normAutofit/>
          </a:bodyPr>
          <a:lstStyle/>
          <a:p>
            <a:pPr algn="just">
              <a:lnSpc>
                <a:spcPct val="150000"/>
              </a:lnSpc>
            </a:pPr>
            <a:r>
              <a:rPr lang="zh-CN" altLang="en-US" sz="2000"/>
              <a:t>●   使用</a:t>
            </a:r>
            <a:r>
              <a:rPr lang="en-US" altLang="zh-CN" sz="2000"/>
              <a:t>for…in </a:t>
            </a:r>
            <a:r>
              <a:rPr lang="zh-CN" altLang="en-US" sz="2000"/>
              <a:t>语句来访问数组元素。</a:t>
            </a:r>
          </a:p>
          <a:p>
            <a:pPr algn="just">
              <a:lnSpc>
                <a:spcPct val="150000"/>
              </a:lnSpc>
            </a:pPr>
            <a:r>
              <a:rPr lang="en-US" altLang="zh-CN" sz="2000"/>
              <a:t>JavaScript</a:t>
            </a:r>
            <a:r>
              <a:rPr lang="zh-CN" altLang="en-US" sz="2000"/>
              <a:t>的</a:t>
            </a:r>
            <a:r>
              <a:rPr lang="en-US" altLang="zh-CN" sz="2000"/>
              <a:t>for…in</a:t>
            </a:r>
            <a:r>
              <a:rPr lang="zh-CN" altLang="en-US" sz="2000"/>
              <a:t>语句是一种特殊的</a:t>
            </a:r>
            <a:r>
              <a:rPr lang="en-US" altLang="zh-CN" sz="2000"/>
              <a:t>for</a:t>
            </a:r>
            <a:r>
              <a:rPr lang="zh-CN" altLang="en-US" sz="2000"/>
              <a:t>循环语句，专门用来处理与数组和对象相关的循环操作。用</a:t>
            </a:r>
            <a:r>
              <a:rPr lang="en-US" altLang="zh-CN" sz="2000"/>
              <a:t>for…in</a:t>
            </a:r>
            <a:r>
              <a:rPr lang="zh-CN" altLang="en-US" sz="2000"/>
              <a:t>语句来访问数组元素，可以</a:t>
            </a:r>
            <a:r>
              <a:rPr lang="zh-CN" altLang="en-US" sz="2000">
                <a:solidFill>
                  <a:schemeClr val="accent2">
                    <a:lumMod val="75000"/>
                  </a:schemeClr>
                </a:solidFill>
              </a:rPr>
              <a:t>依次对数组中的每个数组元素执行一个或多个操作</a:t>
            </a:r>
            <a:r>
              <a:rPr lang="zh-CN" altLang="en-US" sz="2000"/>
              <a:t>。其基本的语法格式如下所示。</a:t>
            </a:r>
          </a:p>
          <a:p>
            <a:pPr algn="just">
              <a:lnSpc>
                <a:spcPct val="150000"/>
              </a:lnSpc>
            </a:pPr>
            <a:endParaRPr lang="en-US" altLang="zh-CN" sz="2000"/>
          </a:p>
          <a:p>
            <a:pPr algn="just">
              <a:lnSpc>
                <a:spcPct val="150000"/>
              </a:lnSpc>
            </a:pPr>
            <a:endParaRPr lang="en-US" altLang="zh-CN" sz="2000"/>
          </a:p>
        </p:txBody>
      </p:sp>
      <p:sp>
        <p:nvSpPr>
          <p:cNvPr id="3" name="标题 2"/>
          <p:cNvSpPr>
            <a:spLocks noGrp="1"/>
          </p:cNvSpPr>
          <p:nvPr>
            <p:ph type="title"/>
          </p:nvPr>
        </p:nvSpPr>
        <p:spPr>
          <a:xfrm>
            <a:off x="747241" y="249383"/>
            <a:ext cx="7391400" cy="590556"/>
          </a:xfrm>
        </p:spPr>
        <p:txBody>
          <a:bodyPr/>
          <a:lstStyle/>
          <a:p>
            <a:r>
              <a:rPr lang="zh-CN" altLang="en-US"/>
              <a:t>数组元素的访问</a:t>
            </a:r>
            <a:endParaRPr lang="zh-CN" altLang="en-US" dirty="0"/>
          </a:p>
        </p:txBody>
      </p:sp>
      <p:grpSp>
        <p:nvGrpSpPr>
          <p:cNvPr id="6" name="组合 5">
            <a:extLst>
              <a:ext uri="{FF2B5EF4-FFF2-40B4-BE49-F238E27FC236}">
                <a16:creationId xmlns:a16="http://schemas.microsoft.com/office/drawing/2014/main" id="{45C4FE8C-7353-4804-8657-FC98ED57978A}"/>
              </a:ext>
            </a:extLst>
          </p:cNvPr>
          <p:cNvGrpSpPr/>
          <p:nvPr/>
        </p:nvGrpSpPr>
        <p:grpSpPr>
          <a:xfrm>
            <a:off x="2234025" y="5341763"/>
            <a:ext cx="6376576" cy="1440057"/>
            <a:chOff x="-5922018" y="5655182"/>
            <a:chExt cx="7283571" cy="1440057"/>
          </a:xfrm>
        </p:grpSpPr>
        <p:sp>
          <p:nvSpPr>
            <p:cNvPr id="7" name="矩形 6">
              <a:extLst>
                <a:ext uri="{FF2B5EF4-FFF2-40B4-BE49-F238E27FC236}">
                  <a16:creationId xmlns:a16="http://schemas.microsoft.com/office/drawing/2014/main" id="{561BA535-4229-44BF-BD4B-9A02A2EDA08E}"/>
                </a:ext>
              </a:extLst>
            </p:cNvPr>
            <p:cNvSpPr/>
            <p:nvPr/>
          </p:nvSpPr>
          <p:spPr>
            <a:xfrm>
              <a:off x="-5922018" y="5678962"/>
              <a:ext cx="7283571" cy="1392497"/>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pt-BR"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for(variable in array_name){</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循环体</a:t>
              </a: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主要通过</a:t>
              </a:r>
              <a:r>
                <a:rPr kumimoji="0" lang="pt-BR"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array_name[variable]</a:t>
              </a:r>
              <a:r>
                <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来访问数组元素</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p>
          </p:txBody>
        </p:sp>
        <p:sp>
          <p:nvSpPr>
            <p:cNvPr id="8" name="L 形 7">
              <a:extLst>
                <a:ext uri="{FF2B5EF4-FFF2-40B4-BE49-F238E27FC236}">
                  <a16:creationId xmlns:a16="http://schemas.microsoft.com/office/drawing/2014/main" id="{4DC92852-A724-4B9C-B022-12997FCAC144}"/>
                </a:ext>
              </a:extLst>
            </p:cNvPr>
            <p:cNvSpPr/>
            <p:nvPr/>
          </p:nvSpPr>
          <p:spPr>
            <a:xfrm rot="5400000">
              <a:off x="-5868705" y="5612510"/>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L 形 8">
              <a:extLst>
                <a:ext uri="{FF2B5EF4-FFF2-40B4-BE49-F238E27FC236}">
                  <a16:creationId xmlns:a16="http://schemas.microsoft.com/office/drawing/2014/main" id="{B709B8E5-11C5-4998-8232-3A67CA771F73}"/>
                </a:ext>
              </a:extLst>
            </p:cNvPr>
            <p:cNvSpPr/>
            <p:nvPr/>
          </p:nvSpPr>
          <p:spPr>
            <a:xfrm rot="16200000">
              <a:off x="961985" y="6695671"/>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
        <p:nvSpPr>
          <p:cNvPr id="10" name="文本框 9">
            <a:extLst>
              <a:ext uri="{FF2B5EF4-FFF2-40B4-BE49-F238E27FC236}">
                <a16:creationId xmlns:a16="http://schemas.microsoft.com/office/drawing/2014/main" id="{35F54B88-61F2-4781-AD5B-68E91A6068B5}"/>
              </a:ext>
            </a:extLst>
          </p:cNvPr>
          <p:cNvSpPr txBox="1"/>
          <p:nvPr/>
        </p:nvSpPr>
        <p:spPr>
          <a:xfrm>
            <a:off x="6239819" y="1343288"/>
            <a:ext cx="5560541" cy="3731278"/>
          </a:xfrm>
          <a:prstGeom prst="rect">
            <a:avLst/>
          </a:prstGeom>
          <a:noFill/>
        </p:spPr>
        <p:txBody>
          <a:bodyPr wrap="square">
            <a:spAutoFit/>
          </a:bodyPr>
          <a:lstStyle/>
          <a:p>
            <a:pPr indent="254000" algn="just">
              <a:lnSpc>
                <a:spcPct val="150000"/>
              </a:lnSpc>
            </a:pPr>
            <a:r>
              <a:rPr lang="zh-CN" altLang="zh-CN" sz="2000" b="1"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通常执行步骤如下所示。</a:t>
            </a:r>
          </a:p>
          <a:p>
            <a:pPr indent="254000" algn="just">
              <a:lnSpc>
                <a:spcPct val="150000"/>
              </a:lnSpc>
            </a:pPr>
            <a:r>
              <a:rPr lang="zh-CN" altLang="zh-CN" sz="2000"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第</a:t>
            </a:r>
            <a:r>
              <a:rPr lang="en-US" altLang="zh-CN" sz="2000"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步：</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variable</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被赋值为数组的第</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个元素的索引值（一般为</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0</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a:t>
            </a:r>
          </a:p>
          <a:p>
            <a:pPr indent="254000" algn="just">
              <a:lnSpc>
                <a:spcPct val="150000"/>
              </a:lnSpc>
            </a:pPr>
            <a:r>
              <a:rPr lang="zh-CN" altLang="zh-CN" sz="2000"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第</a:t>
            </a:r>
            <a:r>
              <a:rPr lang="en-US" altLang="zh-CN" sz="2000"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000"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步：</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如果</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variable</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值是一个有效的索引，就执行步骤</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a:t>
            </a:r>
          </a:p>
          <a:p>
            <a:pPr indent="254000" algn="just">
              <a:lnSpc>
                <a:spcPct val="150000"/>
              </a:lnSpc>
            </a:pPr>
            <a:r>
              <a:rPr lang="zh-CN" altLang="zh-CN" sz="2000"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第</a:t>
            </a:r>
            <a:r>
              <a:rPr lang="en-US" altLang="zh-CN" sz="2000"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2000"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步：</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执行循环体。</a:t>
            </a:r>
          </a:p>
          <a:p>
            <a:pPr indent="254000" algn="just">
              <a:lnSpc>
                <a:spcPct val="150000"/>
              </a:lnSpc>
            </a:pPr>
            <a:r>
              <a:rPr lang="zh-CN" altLang="zh-CN" sz="2000"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第</a:t>
            </a:r>
            <a:r>
              <a:rPr lang="en-US" altLang="zh-CN" sz="2000"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4</a:t>
            </a:r>
            <a:r>
              <a:rPr lang="zh-CN" altLang="zh-CN" sz="2000" kern="100">
                <a:solidFill>
                  <a:schemeClr val="accent2">
                    <a:lumMod val="75000"/>
                  </a:schemeClr>
                </a:solidFill>
                <a:effectLst/>
                <a:latin typeface="微软雅黑" panose="020B0503020204020204" pitchFamily="34" charset="-122"/>
                <a:ea typeface="微软雅黑" panose="020B0503020204020204" pitchFamily="34" charset="-122"/>
                <a:cs typeface="Times New Roman" panose="02020603050405020304" pitchFamily="18" charset="0"/>
              </a:rPr>
              <a:t>步：</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variable</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被赋值为数组的下一个索引，转而去执行第</a:t>
            </a:r>
            <a:r>
              <a:rPr lang="en-US"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2000" kern="100">
                <a:effectLst/>
                <a:latin typeface="微软雅黑" panose="020B0503020204020204" pitchFamily="34" charset="-122"/>
                <a:ea typeface="微软雅黑" panose="020B0503020204020204" pitchFamily="34" charset="-122"/>
                <a:cs typeface="Times New Roman" panose="02020603050405020304" pitchFamily="18" charset="0"/>
              </a:rPr>
              <a:t>步，进行循环。</a:t>
            </a:r>
          </a:p>
        </p:txBody>
      </p:sp>
    </p:spTree>
    <p:extLst>
      <p:ext uri="{BB962C8B-B14F-4D97-AF65-F5344CB8AC3E}">
        <p14:creationId xmlns:p14="http://schemas.microsoft.com/office/powerpoint/2010/main" val="230286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5-9】</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输出十二生肖</a:t>
            </a:r>
            <a:r>
              <a:rPr lang="en-US" altLang="zh-CN"/>
              <a:t>——for…in</a:t>
            </a:r>
            <a:r>
              <a:rPr lang="zh-CN" altLang="en-US"/>
              <a:t>语句 </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9" name="Text Box 44"/>
            <p:cNvSpPr txBox="1">
              <a:spLocks noChangeArrowheads="1"/>
            </p:cNvSpPr>
            <p:nvPr/>
          </p:nvSpPr>
          <p:spPr bwMode="auto">
            <a:xfrm>
              <a:off x="768527" y="3854079"/>
              <a:ext cx="4022435" cy="1814144"/>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创建的数组对象</a:t>
              </a:r>
              <a:r>
                <a:rPr kumimoji="0" lang="en-US" altLang="zh-CN"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arr</a:t>
              </a: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，用来保存十二生肖，然后通过</a:t>
              </a:r>
              <a:r>
                <a:rPr kumimoji="0" lang="en-US" altLang="zh-CN"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for…in</a:t>
              </a: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语句在页面上输出十二生肖。</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任务描述</a:t>
              </a:r>
            </a:p>
          </p:txBody>
        </p:sp>
      </p:grpSp>
      <p:grpSp>
        <p:nvGrpSpPr>
          <p:cNvPr id="11" name="组合 10"/>
          <p:cNvGrpSpPr/>
          <p:nvPr/>
        </p:nvGrpSpPr>
        <p:grpSpPr>
          <a:xfrm>
            <a:off x="6519712" y="2629782"/>
            <a:ext cx="4716987" cy="3377318"/>
            <a:chOff x="6851559" y="2869060"/>
            <a:chExt cx="4716987" cy="3851420"/>
          </a:xfrm>
        </p:grpSpPr>
        <p:grpSp>
          <p:nvGrpSpPr>
            <p:cNvPr id="12" name="组合 11"/>
            <p:cNvGrpSpPr/>
            <p:nvPr/>
          </p:nvGrpSpPr>
          <p:grpSpPr>
            <a:xfrm>
              <a:off x="6851559" y="2869060"/>
              <a:ext cx="4716987" cy="3720492"/>
              <a:chOff x="6851558" y="2370297"/>
              <a:chExt cx="4716987" cy="3720492"/>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p:cNvSpPr txBox="1"/>
              <p:nvPr/>
            </p:nvSpPr>
            <p:spPr>
              <a:xfrm>
                <a:off x="6851558" y="2385082"/>
                <a:ext cx="471698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p>
            </p:txBody>
          </p:sp>
          <p:sp>
            <p:nvSpPr>
              <p:cNvPr id="16" name="文本框 15"/>
              <p:cNvSpPr txBox="1"/>
              <p:nvPr/>
            </p:nvSpPr>
            <p:spPr>
              <a:xfrm>
                <a:off x="6851560" y="2880111"/>
                <a:ext cx="4716985" cy="3210678"/>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① 根据任务要求，使用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Array</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类创建一个数组对象实例</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arr</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arr</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数组对象里有</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12</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个数组元素。</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② 访问</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12</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个数组元素，通过</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for…in </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语句遍历整个数组。</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③ 通过</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document.write()</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输出结果。</a:t>
                </a:r>
              </a:p>
            </p:txBody>
          </p:sp>
        </p:grpSp>
        <p:sp>
          <p:nvSpPr>
            <p:cNvPr id="13" name="矩形 12"/>
            <p:cNvSpPr/>
            <p:nvPr/>
          </p:nvSpPr>
          <p:spPr>
            <a:xfrm>
              <a:off x="6851560" y="2869062"/>
              <a:ext cx="4716985" cy="38514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417154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5-9】</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输出十二生肖</a:t>
            </a:r>
            <a:r>
              <a:rPr lang="en-US" altLang="zh-CN"/>
              <a:t>——for…in</a:t>
            </a:r>
            <a:r>
              <a:rPr lang="zh-CN" altLang="en-US"/>
              <a:t>语句 </a:t>
            </a:r>
            <a:endParaRPr lang="zh-CN" altLang="en-US" dirty="0"/>
          </a:p>
        </p:txBody>
      </p:sp>
      <p:pic>
        <p:nvPicPr>
          <p:cNvPr id="6" name="图片 5">
            <a:extLst>
              <a:ext uri="{FF2B5EF4-FFF2-40B4-BE49-F238E27FC236}">
                <a16:creationId xmlns:a16="http://schemas.microsoft.com/office/drawing/2014/main" id="{3C1E6C8A-16EE-45DD-9590-409A790E2D13}"/>
              </a:ext>
            </a:extLst>
          </p:cNvPr>
          <p:cNvPicPr>
            <a:picLocks noChangeAspect="1"/>
          </p:cNvPicPr>
          <p:nvPr/>
        </p:nvPicPr>
        <p:blipFill>
          <a:blip r:embed="rId2"/>
          <a:stretch>
            <a:fillRect/>
          </a:stretch>
        </p:blipFill>
        <p:spPr>
          <a:xfrm>
            <a:off x="504825" y="2219325"/>
            <a:ext cx="11182350" cy="2419350"/>
          </a:xfrm>
          <a:prstGeom prst="rect">
            <a:avLst/>
          </a:prstGeom>
        </p:spPr>
      </p:pic>
    </p:spTree>
    <p:extLst>
      <p:ext uri="{BB962C8B-B14F-4D97-AF65-F5344CB8AC3E}">
        <p14:creationId xmlns:p14="http://schemas.microsoft.com/office/powerpoint/2010/main" val="4296196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30880" y="1485705"/>
            <a:ext cx="10253019" cy="1943295"/>
          </a:xfrm>
        </p:spPr>
        <p:txBody>
          <a:bodyPr>
            <a:normAutofit/>
          </a:bodyPr>
          <a:lstStyle/>
          <a:p>
            <a:pPr algn="just">
              <a:lnSpc>
                <a:spcPct val="150000"/>
              </a:lnSpc>
            </a:pPr>
            <a:r>
              <a:rPr lang="zh-CN" altLang="en-US" sz="2400"/>
              <a:t>●   使用</a:t>
            </a:r>
            <a:r>
              <a:rPr lang="en-US" altLang="zh-CN" sz="2400"/>
              <a:t>for…of</a:t>
            </a:r>
            <a:r>
              <a:rPr lang="zh-CN" altLang="en-US" sz="2400"/>
              <a:t>语句来访问元素。</a:t>
            </a:r>
          </a:p>
          <a:p>
            <a:pPr algn="just">
              <a:lnSpc>
                <a:spcPct val="150000"/>
              </a:lnSpc>
            </a:pPr>
            <a:r>
              <a:rPr lang="zh-CN" altLang="en-US" sz="2400"/>
              <a:t>除以上两种</a:t>
            </a:r>
            <a:r>
              <a:rPr lang="en-US" altLang="zh-CN" sz="2400"/>
              <a:t>for</a:t>
            </a:r>
            <a:r>
              <a:rPr lang="zh-CN" altLang="en-US" sz="2400"/>
              <a:t>循环语句之外，</a:t>
            </a:r>
            <a:r>
              <a:rPr lang="en-US" altLang="zh-CN" sz="2400"/>
              <a:t>ES6</a:t>
            </a:r>
            <a:r>
              <a:rPr lang="zh-CN" altLang="en-US" sz="2400"/>
              <a:t>标准中新增了</a:t>
            </a:r>
            <a:r>
              <a:rPr lang="en-US" altLang="zh-CN" sz="2400"/>
              <a:t>for…of </a:t>
            </a:r>
            <a:r>
              <a:rPr lang="zh-CN" altLang="en-US" sz="2400"/>
              <a:t>语句来访问数组元素，其基本语法如下所示。</a:t>
            </a:r>
          </a:p>
          <a:p>
            <a:pPr algn="just">
              <a:lnSpc>
                <a:spcPct val="150000"/>
              </a:lnSpc>
            </a:pPr>
            <a:endParaRPr lang="en-US" altLang="zh-CN" sz="2400"/>
          </a:p>
          <a:p>
            <a:pPr algn="just">
              <a:lnSpc>
                <a:spcPct val="150000"/>
              </a:lnSpc>
            </a:pPr>
            <a:endParaRPr lang="en-US" altLang="zh-CN" sz="2400"/>
          </a:p>
        </p:txBody>
      </p:sp>
      <p:sp>
        <p:nvSpPr>
          <p:cNvPr id="3" name="标题 2"/>
          <p:cNvSpPr>
            <a:spLocks noGrp="1"/>
          </p:cNvSpPr>
          <p:nvPr>
            <p:ph type="title"/>
          </p:nvPr>
        </p:nvSpPr>
        <p:spPr>
          <a:xfrm>
            <a:off x="747241" y="249383"/>
            <a:ext cx="7391400" cy="590556"/>
          </a:xfrm>
        </p:spPr>
        <p:txBody>
          <a:bodyPr/>
          <a:lstStyle/>
          <a:p>
            <a:r>
              <a:rPr lang="zh-CN" altLang="en-US"/>
              <a:t>数组元素的访问</a:t>
            </a:r>
            <a:endParaRPr lang="zh-CN" altLang="en-US" dirty="0"/>
          </a:p>
        </p:txBody>
      </p:sp>
      <p:grpSp>
        <p:nvGrpSpPr>
          <p:cNvPr id="6" name="组合 5">
            <a:extLst>
              <a:ext uri="{FF2B5EF4-FFF2-40B4-BE49-F238E27FC236}">
                <a16:creationId xmlns:a16="http://schemas.microsoft.com/office/drawing/2014/main" id="{45C4FE8C-7353-4804-8657-FC98ED57978A}"/>
              </a:ext>
            </a:extLst>
          </p:cNvPr>
          <p:cNvGrpSpPr/>
          <p:nvPr/>
        </p:nvGrpSpPr>
        <p:grpSpPr>
          <a:xfrm>
            <a:off x="2310225" y="3754263"/>
            <a:ext cx="6376576" cy="1440057"/>
            <a:chOff x="-5922018" y="5655182"/>
            <a:chExt cx="7283571" cy="1440057"/>
          </a:xfrm>
        </p:grpSpPr>
        <p:sp>
          <p:nvSpPr>
            <p:cNvPr id="7" name="矩形 6">
              <a:extLst>
                <a:ext uri="{FF2B5EF4-FFF2-40B4-BE49-F238E27FC236}">
                  <a16:creationId xmlns:a16="http://schemas.microsoft.com/office/drawing/2014/main" id="{561BA535-4229-44BF-BD4B-9A02A2EDA08E}"/>
                </a:ext>
              </a:extLst>
            </p:cNvPr>
            <p:cNvSpPr/>
            <p:nvPr/>
          </p:nvSpPr>
          <p:spPr>
            <a:xfrm>
              <a:off x="-5922018" y="5678962"/>
              <a:ext cx="7283571" cy="1392497"/>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pt-BR"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for(value of array_name){</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pt-BR"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    </a:t>
              </a:r>
              <a:r>
                <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循环体</a:t>
              </a: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r>
                <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主要通过</a:t>
              </a:r>
              <a:r>
                <a:rPr kumimoji="0" lang="pt-BR"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value</a:t>
              </a:r>
              <a:r>
                <a:rPr kumimoji="0" lang="zh-CN" altLang="en-US"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来访问数组元素</a:t>
              </a:r>
            </a:p>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t>
              </a:r>
            </a:p>
          </p:txBody>
        </p:sp>
        <p:sp>
          <p:nvSpPr>
            <p:cNvPr id="8" name="L 形 7">
              <a:extLst>
                <a:ext uri="{FF2B5EF4-FFF2-40B4-BE49-F238E27FC236}">
                  <a16:creationId xmlns:a16="http://schemas.microsoft.com/office/drawing/2014/main" id="{4DC92852-A724-4B9C-B022-12997FCAC144}"/>
                </a:ext>
              </a:extLst>
            </p:cNvPr>
            <p:cNvSpPr/>
            <p:nvPr/>
          </p:nvSpPr>
          <p:spPr>
            <a:xfrm rot="5400000">
              <a:off x="-5868705" y="5612510"/>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9" name="L 形 8">
              <a:extLst>
                <a:ext uri="{FF2B5EF4-FFF2-40B4-BE49-F238E27FC236}">
                  <a16:creationId xmlns:a16="http://schemas.microsoft.com/office/drawing/2014/main" id="{B709B8E5-11C5-4998-8232-3A67CA771F73}"/>
                </a:ext>
              </a:extLst>
            </p:cNvPr>
            <p:cNvSpPr/>
            <p:nvPr/>
          </p:nvSpPr>
          <p:spPr>
            <a:xfrm rot="16200000">
              <a:off x="961985" y="6695671"/>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1991055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zh-CN" altLang="en-US"/>
              <a:t>数组元素的添加和删除</a:t>
            </a:r>
            <a:endParaRPr lang="zh-CN" altLang="en-US" dirty="0"/>
          </a:p>
        </p:txBody>
      </p:sp>
      <p:pic>
        <p:nvPicPr>
          <p:cNvPr id="11" name="图片 10">
            <a:extLst>
              <a:ext uri="{FF2B5EF4-FFF2-40B4-BE49-F238E27FC236}">
                <a16:creationId xmlns:a16="http://schemas.microsoft.com/office/drawing/2014/main" id="{B29A2910-A9FF-4923-9CD5-3E121CC061F7}"/>
              </a:ext>
            </a:extLst>
          </p:cNvPr>
          <p:cNvPicPr>
            <a:picLocks noChangeAspect="1"/>
          </p:cNvPicPr>
          <p:nvPr/>
        </p:nvPicPr>
        <p:blipFill>
          <a:blip r:embed="rId2"/>
          <a:stretch>
            <a:fillRect/>
          </a:stretch>
        </p:blipFill>
        <p:spPr>
          <a:xfrm>
            <a:off x="669452" y="1411281"/>
            <a:ext cx="10520651" cy="3262319"/>
          </a:xfrm>
          <a:prstGeom prst="rect">
            <a:avLst/>
          </a:prstGeom>
        </p:spPr>
      </p:pic>
    </p:spTree>
    <p:extLst>
      <p:ext uri="{BB962C8B-B14F-4D97-AF65-F5344CB8AC3E}">
        <p14:creationId xmlns:p14="http://schemas.microsoft.com/office/powerpoint/2010/main" val="6161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dirty="0"/>
              <a:t>【</a:t>
            </a:r>
            <a:r>
              <a:rPr lang="zh-CN" altLang="en-US" dirty="0"/>
              <a:t>任务实践</a:t>
            </a:r>
            <a:r>
              <a:rPr lang="en-US" altLang="zh-CN" dirty="0"/>
              <a:t>5-2】</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dirty="0"/>
              <a:t>模拟洗衣机洗衣服</a:t>
            </a:r>
            <a:r>
              <a:rPr lang="en-US" altLang="zh-CN" dirty="0"/>
              <a:t>——</a:t>
            </a:r>
            <a:r>
              <a:rPr lang="zh-CN" altLang="en-US" dirty="0"/>
              <a:t>面向对象</a:t>
            </a:r>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9" name="Text Box 44"/>
            <p:cNvSpPr txBox="1">
              <a:spLocks noChangeArrowheads="1"/>
            </p:cNvSpPr>
            <p:nvPr/>
          </p:nvSpPr>
          <p:spPr bwMode="auto">
            <a:xfrm>
              <a:off x="768527" y="4308027"/>
              <a:ext cx="4022435" cy="1235162"/>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lvl="0">
                <a:lnSpc>
                  <a:spcPct val="130000"/>
                </a:lnSpc>
                <a:defRPr/>
              </a:pPr>
              <a:r>
                <a:rPr lang="zh-CN" altLang="en-US" sz="2000" dirty="0">
                  <a:solidFill>
                    <a:prstClr val="black">
                      <a:lumMod val="65000"/>
                      <a:lumOff val="35000"/>
                    </a:prstClr>
                  </a:solidFill>
                  <a:latin typeface="微软雅黑" panose="020B0503020204020204" pitchFamily="34" charset="-122"/>
                  <a:ea typeface="微软雅黑" panose="020B0503020204020204" pitchFamily="34" charset="-122"/>
                </a:rPr>
                <a:t>使用面向对象的思想模拟洗衣机洗衣服的过程</a:t>
              </a: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任务描述</a:t>
              </a:r>
            </a:p>
          </p:txBody>
        </p:sp>
      </p:grpSp>
      <p:grpSp>
        <p:nvGrpSpPr>
          <p:cNvPr id="11" name="组合 10"/>
          <p:cNvGrpSpPr/>
          <p:nvPr/>
        </p:nvGrpSpPr>
        <p:grpSpPr>
          <a:xfrm>
            <a:off x="6519712" y="2629782"/>
            <a:ext cx="4716987" cy="2955092"/>
            <a:chOff x="6851559" y="2869060"/>
            <a:chExt cx="4716987" cy="3369922"/>
          </a:xfrm>
        </p:grpSpPr>
        <p:grpSp>
          <p:nvGrpSpPr>
            <p:cNvPr id="12" name="组合 11"/>
            <p:cNvGrpSpPr/>
            <p:nvPr/>
          </p:nvGrpSpPr>
          <p:grpSpPr>
            <a:xfrm>
              <a:off x="6851559" y="2869060"/>
              <a:ext cx="4716987" cy="3184076"/>
              <a:chOff x="6851558" y="2370297"/>
              <a:chExt cx="4716987" cy="3184076"/>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851558" y="2385082"/>
                <a:ext cx="4716986" cy="46166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任务分析</a:t>
                </a:r>
              </a:p>
            </p:txBody>
          </p:sp>
          <p:sp>
            <p:nvSpPr>
              <p:cNvPr id="16" name="文本框 15"/>
              <p:cNvSpPr txBox="1"/>
              <p:nvPr/>
            </p:nvSpPr>
            <p:spPr>
              <a:xfrm>
                <a:off x="6851560" y="2880111"/>
                <a:ext cx="4716985" cy="2674262"/>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en-US" sz="2000" dirty="0">
                    <a:solidFill>
                      <a:schemeClr val="tx1">
                        <a:lumMod val="65000"/>
                        <a:lumOff val="35000"/>
                      </a:schemeClr>
                    </a:solidFill>
                  </a:rPr>
                  <a:t>定义两个对象：衣服对象和洗衣机对象</a:t>
                </a:r>
              </a:p>
              <a:p>
                <a:pPr marL="285750" indent="-285750">
                  <a:lnSpc>
                    <a:spcPct val="150000"/>
                  </a:lnSpc>
                  <a:buFont typeface="Wingdings" panose="05000000000000000000" pitchFamily="2" charset="2"/>
                  <a:buChar char="n"/>
                </a:pPr>
                <a:r>
                  <a:rPr lang="zh-CN" altLang="en-US" sz="2000" dirty="0">
                    <a:solidFill>
                      <a:schemeClr val="tx1">
                        <a:lumMod val="65000"/>
                        <a:lumOff val="35000"/>
                      </a:schemeClr>
                    </a:solidFill>
                  </a:rPr>
                  <a:t>编写衣服对象和洗衣机对象涉及的属性和方法</a:t>
                </a:r>
              </a:p>
              <a:p>
                <a:pPr marL="285750" indent="-285750">
                  <a:lnSpc>
                    <a:spcPct val="150000"/>
                  </a:lnSpc>
                  <a:buFont typeface="Wingdings" panose="05000000000000000000" pitchFamily="2" charset="2"/>
                  <a:buChar char="n"/>
                </a:pPr>
                <a:r>
                  <a:rPr lang="zh-CN" altLang="en-US" sz="2000" dirty="0">
                    <a:solidFill>
                      <a:schemeClr val="tx1">
                        <a:lumMod val="65000"/>
                        <a:lumOff val="35000"/>
                      </a:schemeClr>
                    </a:solidFill>
                  </a:rPr>
                  <a:t>创建衣服实例和洗衣机实例</a:t>
                </a:r>
              </a:p>
            </p:txBody>
          </p:sp>
        </p:grpSp>
        <p:sp>
          <p:nvSpPr>
            <p:cNvPr id="13" name="矩形 12"/>
            <p:cNvSpPr/>
            <p:nvPr/>
          </p:nvSpPr>
          <p:spPr>
            <a:xfrm>
              <a:off x="6851560" y="2869062"/>
              <a:ext cx="4716985" cy="33699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62671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zh-CN" altLang="en-US"/>
              <a:t>数组元素的添加和删除</a:t>
            </a:r>
            <a:endParaRPr lang="zh-CN" altLang="en-US" dirty="0"/>
          </a:p>
        </p:txBody>
      </p:sp>
      <p:sp>
        <p:nvSpPr>
          <p:cNvPr id="7" name="文本框 6">
            <a:extLst>
              <a:ext uri="{FF2B5EF4-FFF2-40B4-BE49-F238E27FC236}">
                <a16:creationId xmlns:a16="http://schemas.microsoft.com/office/drawing/2014/main" id="{05BBD30B-B5A6-40CD-B96B-4A3E2781915F}"/>
              </a:ext>
            </a:extLst>
          </p:cNvPr>
          <p:cNvSpPr txBox="1"/>
          <p:nvPr/>
        </p:nvSpPr>
        <p:spPr>
          <a:xfrm>
            <a:off x="240270" y="1040190"/>
            <a:ext cx="11380230" cy="3367397"/>
          </a:xfrm>
          <a:prstGeom prst="rect">
            <a:avLst/>
          </a:prstGeom>
          <a:noFill/>
        </p:spPr>
        <p:txBody>
          <a:bodyPr wrap="square">
            <a:spAutoFit/>
          </a:bodyPr>
          <a:lstStyle/>
          <a:p>
            <a:pPr>
              <a:lnSpc>
                <a:spcPct val="150000"/>
              </a:lnSpc>
            </a:pPr>
            <a:r>
              <a:rPr lang="zh-CN" altLang="en-US" b="1">
                <a:solidFill>
                  <a:schemeClr val="accent2">
                    <a:lumMod val="75000"/>
                  </a:schemeClr>
                </a:solidFill>
                <a:latin typeface="微软雅黑" panose="020B0503020204020204" pitchFamily="34" charset="-122"/>
                <a:ea typeface="微软雅黑" panose="020B0503020204020204" pitchFamily="34" charset="-122"/>
              </a:rPr>
              <a:t>（</a:t>
            </a:r>
            <a:r>
              <a:rPr lang="en-US" altLang="zh-CN" b="1">
                <a:solidFill>
                  <a:schemeClr val="accent2">
                    <a:lumMod val="75000"/>
                  </a:schemeClr>
                </a:solidFill>
                <a:latin typeface="微软雅黑" panose="020B0503020204020204" pitchFamily="34" charset="-122"/>
                <a:ea typeface="微软雅黑" panose="020B0503020204020204" pitchFamily="34" charset="-122"/>
              </a:rPr>
              <a:t>1</a:t>
            </a:r>
            <a:r>
              <a:rPr lang="zh-CN" altLang="en-US" b="1">
                <a:solidFill>
                  <a:schemeClr val="accent2">
                    <a:lumMod val="75000"/>
                  </a:schemeClr>
                </a:solidFill>
                <a:latin typeface="微软雅黑" panose="020B0503020204020204" pitchFamily="34" charset="-122"/>
                <a:ea typeface="微软雅黑" panose="020B0503020204020204" pitchFamily="34" charset="-122"/>
              </a:rPr>
              <a:t>）</a:t>
            </a:r>
            <a:r>
              <a:rPr lang="en-US" altLang="zh-CN" b="1">
                <a:solidFill>
                  <a:schemeClr val="accent2">
                    <a:lumMod val="75000"/>
                  </a:schemeClr>
                </a:solidFill>
                <a:latin typeface="微软雅黑" panose="020B0503020204020204" pitchFamily="34" charset="-122"/>
                <a:ea typeface="微软雅黑" panose="020B0503020204020204" pitchFamily="34" charset="-122"/>
              </a:rPr>
              <a:t>push()</a:t>
            </a:r>
            <a:r>
              <a:rPr lang="zh-CN" altLang="en-US" b="1">
                <a:solidFill>
                  <a:schemeClr val="accent2">
                    <a:lumMod val="75000"/>
                  </a:schemeClr>
                </a:solidFill>
                <a:latin typeface="微软雅黑" panose="020B0503020204020204" pitchFamily="34" charset="-122"/>
                <a:ea typeface="微软雅黑" panose="020B0503020204020204" pitchFamily="34" charset="-122"/>
              </a:rPr>
              <a:t>、</a:t>
            </a:r>
            <a:r>
              <a:rPr lang="en-US" altLang="zh-CN" b="1">
                <a:solidFill>
                  <a:schemeClr val="accent2">
                    <a:lumMod val="75000"/>
                  </a:schemeClr>
                </a:solidFill>
                <a:latin typeface="微软雅黑" panose="020B0503020204020204" pitchFamily="34" charset="-122"/>
                <a:ea typeface="微软雅黑" panose="020B0503020204020204" pitchFamily="34" charset="-122"/>
              </a:rPr>
              <a:t>pop()</a:t>
            </a:r>
            <a:r>
              <a:rPr lang="zh-CN" altLang="en-US" b="1">
                <a:solidFill>
                  <a:schemeClr val="accent2">
                    <a:lumMod val="75000"/>
                  </a:schemeClr>
                </a:solidFill>
                <a:latin typeface="微软雅黑" panose="020B0503020204020204" pitchFamily="34" charset="-122"/>
                <a:ea typeface="微软雅黑" panose="020B0503020204020204" pitchFamily="34" charset="-122"/>
              </a:rPr>
              <a:t>方法</a:t>
            </a:r>
          </a:p>
          <a:p>
            <a:pPr>
              <a:lnSpc>
                <a:spcPct val="150000"/>
              </a:lnSpc>
            </a:pPr>
            <a:r>
              <a:rPr lang="en-US" altLang="zh-CN">
                <a:latin typeface="微软雅黑" panose="020B0503020204020204" pitchFamily="34" charset="-122"/>
                <a:ea typeface="微软雅黑" panose="020B0503020204020204" pitchFamily="34" charset="-122"/>
              </a:rPr>
              <a:t>push()</a:t>
            </a:r>
            <a:r>
              <a:rPr lang="zh-CN" altLang="en-US">
                <a:latin typeface="微软雅黑" panose="020B0503020204020204" pitchFamily="34" charset="-122"/>
                <a:ea typeface="微软雅黑" panose="020B0503020204020204" pitchFamily="34" charset="-122"/>
              </a:rPr>
              <a:t>用于在数组末尾添加一个或多个元素，返回值为新数组的长度。</a:t>
            </a:r>
            <a:r>
              <a:rPr lang="en-US" altLang="zh-CN">
                <a:latin typeface="微软雅黑" panose="020B0503020204020204" pitchFamily="34" charset="-122"/>
                <a:ea typeface="微软雅黑" panose="020B0503020204020204" pitchFamily="34" charset="-122"/>
              </a:rPr>
              <a:t>pop()</a:t>
            </a:r>
            <a:r>
              <a:rPr lang="zh-CN" altLang="en-US">
                <a:latin typeface="微软雅黑" panose="020B0503020204020204" pitchFamily="34" charset="-122"/>
                <a:ea typeface="微软雅黑" panose="020B0503020204020204" pitchFamily="34" charset="-122"/>
              </a:rPr>
              <a:t>用于删除数组的最后一个元素，返回值为最后一个元素。这两种方法都会改变原来的数组，具体示例代码如图</a:t>
            </a:r>
            <a:r>
              <a:rPr lang="en-US" altLang="zh-CN">
                <a:latin typeface="微软雅黑" panose="020B0503020204020204" pitchFamily="34" charset="-122"/>
                <a:ea typeface="微软雅黑" panose="020B0503020204020204" pitchFamily="34" charset="-122"/>
              </a:rPr>
              <a:t>5-21</a:t>
            </a:r>
            <a:r>
              <a:rPr lang="zh-CN" altLang="en-US">
                <a:latin typeface="微软雅黑" panose="020B0503020204020204" pitchFamily="34" charset="-122"/>
                <a:ea typeface="微软雅黑" panose="020B0503020204020204" pitchFamily="34" charset="-122"/>
              </a:rPr>
              <a:t>所示。</a:t>
            </a:r>
          </a:p>
          <a:p>
            <a:pPr>
              <a:lnSpc>
                <a:spcPct val="150000"/>
              </a:lnSpc>
            </a:pPr>
            <a:r>
              <a:rPr lang="zh-CN" altLang="en-US" b="1">
                <a:solidFill>
                  <a:schemeClr val="accent2">
                    <a:lumMod val="75000"/>
                  </a:schemeClr>
                </a:solidFill>
                <a:latin typeface="微软雅黑" panose="020B0503020204020204" pitchFamily="34" charset="-122"/>
                <a:ea typeface="微软雅黑" panose="020B0503020204020204" pitchFamily="34" charset="-122"/>
              </a:rPr>
              <a:t>（</a:t>
            </a:r>
            <a:r>
              <a:rPr lang="en-US" altLang="zh-CN" b="1">
                <a:solidFill>
                  <a:schemeClr val="accent2">
                    <a:lumMod val="75000"/>
                  </a:schemeClr>
                </a:solidFill>
                <a:latin typeface="微软雅黑" panose="020B0503020204020204" pitchFamily="34" charset="-122"/>
                <a:ea typeface="微软雅黑" panose="020B0503020204020204" pitchFamily="34" charset="-122"/>
              </a:rPr>
              <a:t>2</a:t>
            </a:r>
            <a:r>
              <a:rPr lang="zh-CN" altLang="en-US" b="1">
                <a:solidFill>
                  <a:schemeClr val="accent2">
                    <a:lumMod val="75000"/>
                  </a:schemeClr>
                </a:solidFill>
                <a:latin typeface="微软雅黑" panose="020B0503020204020204" pitchFamily="34" charset="-122"/>
                <a:ea typeface="微软雅黑" panose="020B0503020204020204" pitchFamily="34" charset="-122"/>
              </a:rPr>
              <a:t>）</a:t>
            </a:r>
            <a:r>
              <a:rPr lang="en-US" altLang="zh-CN" b="1">
                <a:solidFill>
                  <a:schemeClr val="accent2">
                    <a:lumMod val="75000"/>
                  </a:schemeClr>
                </a:solidFill>
                <a:latin typeface="微软雅黑" panose="020B0503020204020204" pitchFamily="34" charset="-122"/>
                <a:ea typeface="微软雅黑" panose="020B0503020204020204" pitchFamily="34" charset="-122"/>
              </a:rPr>
              <a:t>shift()</a:t>
            </a:r>
            <a:r>
              <a:rPr lang="zh-CN" altLang="en-US" b="1">
                <a:solidFill>
                  <a:schemeClr val="accent2">
                    <a:lumMod val="75000"/>
                  </a:schemeClr>
                </a:solidFill>
                <a:latin typeface="微软雅黑" panose="020B0503020204020204" pitchFamily="34" charset="-122"/>
                <a:ea typeface="微软雅黑" panose="020B0503020204020204" pitchFamily="34" charset="-122"/>
              </a:rPr>
              <a:t>、</a:t>
            </a:r>
            <a:r>
              <a:rPr lang="en-US" altLang="zh-CN" b="1">
                <a:solidFill>
                  <a:schemeClr val="accent2">
                    <a:lumMod val="75000"/>
                  </a:schemeClr>
                </a:solidFill>
                <a:latin typeface="微软雅黑" panose="020B0503020204020204" pitchFamily="34" charset="-122"/>
                <a:ea typeface="微软雅黑" panose="020B0503020204020204" pitchFamily="34" charset="-122"/>
              </a:rPr>
              <a:t>unshift()</a:t>
            </a:r>
            <a:r>
              <a:rPr lang="zh-CN" altLang="en-US" b="1">
                <a:solidFill>
                  <a:schemeClr val="accent2">
                    <a:lumMod val="75000"/>
                  </a:schemeClr>
                </a:solidFill>
                <a:latin typeface="微软雅黑" panose="020B0503020204020204" pitchFamily="34" charset="-122"/>
                <a:ea typeface="微软雅黑" panose="020B0503020204020204" pitchFamily="34" charset="-122"/>
              </a:rPr>
              <a:t>方法</a:t>
            </a:r>
          </a:p>
          <a:p>
            <a:pPr>
              <a:lnSpc>
                <a:spcPct val="150000"/>
              </a:lnSpc>
            </a:pPr>
            <a:r>
              <a:rPr lang="en-US" altLang="zh-CN">
                <a:latin typeface="微软雅黑" panose="020B0503020204020204" pitchFamily="34" charset="-122"/>
                <a:ea typeface="微软雅黑" panose="020B0503020204020204" pitchFamily="34" charset="-122"/>
              </a:rPr>
              <a:t>unshift()</a:t>
            </a:r>
            <a:r>
              <a:rPr lang="zh-CN" altLang="en-US">
                <a:latin typeface="微软雅黑" panose="020B0503020204020204" pitchFamily="34" charset="-122"/>
                <a:ea typeface="微软雅黑" panose="020B0503020204020204" pitchFamily="34" charset="-122"/>
              </a:rPr>
              <a:t>用于在数组开头添加一个或多个元素，返回值为新数组的长度。</a:t>
            </a:r>
            <a:r>
              <a:rPr lang="en-US" altLang="zh-CN">
                <a:latin typeface="微软雅黑" panose="020B0503020204020204" pitchFamily="34" charset="-122"/>
                <a:ea typeface="微软雅黑" panose="020B0503020204020204" pitchFamily="34" charset="-122"/>
              </a:rPr>
              <a:t>shift()</a:t>
            </a:r>
            <a:r>
              <a:rPr lang="zh-CN" altLang="en-US">
                <a:latin typeface="微软雅黑" panose="020B0503020204020204" pitchFamily="34" charset="-122"/>
                <a:ea typeface="微软雅黑" panose="020B0503020204020204" pitchFamily="34" charset="-122"/>
              </a:rPr>
              <a:t>用于删除数组的起始元素，返回值为起始元素。这两种方法都会改变原来的数组，具体示例代码如图</a:t>
            </a:r>
            <a:r>
              <a:rPr lang="en-US" altLang="zh-CN">
                <a:latin typeface="微软雅黑" panose="020B0503020204020204" pitchFamily="34" charset="-122"/>
                <a:ea typeface="微软雅黑" panose="020B0503020204020204" pitchFamily="34" charset="-122"/>
              </a:rPr>
              <a:t>5-22</a:t>
            </a:r>
            <a:r>
              <a:rPr lang="zh-CN" altLang="en-US">
                <a:latin typeface="微软雅黑" panose="020B0503020204020204" pitchFamily="34" charset="-122"/>
                <a:ea typeface="微软雅黑" panose="020B0503020204020204" pitchFamily="34" charset="-122"/>
              </a:rPr>
              <a:t>所示。</a:t>
            </a:r>
          </a:p>
          <a:p>
            <a:pPr>
              <a:lnSpc>
                <a:spcPct val="150000"/>
              </a:lnSpc>
            </a:pPr>
            <a:r>
              <a:rPr lang="zh-CN" altLang="en-US" b="1">
                <a:solidFill>
                  <a:schemeClr val="accent2">
                    <a:lumMod val="75000"/>
                  </a:schemeClr>
                </a:solidFill>
                <a:latin typeface="微软雅黑" panose="020B0503020204020204" pitchFamily="34" charset="-122"/>
                <a:ea typeface="微软雅黑" panose="020B0503020204020204" pitchFamily="34" charset="-122"/>
              </a:rPr>
              <a:t>（</a:t>
            </a:r>
            <a:r>
              <a:rPr lang="en-US" altLang="zh-CN" b="1">
                <a:solidFill>
                  <a:schemeClr val="accent2">
                    <a:lumMod val="75000"/>
                  </a:schemeClr>
                </a:solidFill>
                <a:latin typeface="微软雅黑" panose="020B0503020204020204" pitchFamily="34" charset="-122"/>
                <a:ea typeface="微软雅黑" panose="020B0503020204020204" pitchFamily="34" charset="-122"/>
              </a:rPr>
              <a:t>3</a:t>
            </a:r>
            <a:r>
              <a:rPr lang="zh-CN" altLang="en-US" b="1">
                <a:solidFill>
                  <a:schemeClr val="accent2">
                    <a:lumMod val="75000"/>
                  </a:schemeClr>
                </a:solidFill>
                <a:latin typeface="微软雅黑" panose="020B0503020204020204" pitchFamily="34" charset="-122"/>
                <a:ea typeface="微软雅黑" panose="020B0503020204020204" pitchFamily="34" charset="-122"/>
              </a:rPr>
              <a:t>）</a:t>
            </a:r>
            <a:r>
              <a:rPr lang="en-US" altLang="zh-CN" b="1">
                <a:solidFill>
                  <a:schemeClr val="accent2">
                    <a:lumMod val="75000"/>
                  </a:schemeClr>
                </a:solidFill>
                <a:latin typeface="微软雅黑" panose="020B0503020204020204" pitchFamily="34" charset="-122"/>
                <a:ea typeface="微软雅黑" panose="020B0503020204020204" pitchFamily="34" charset="-122"/>
              </a:rPr>
              <a:t>concat()</a:t>
            </a:r>
            <a:r>
              <a:rPr lang="zh-CN" altLang="en-US" b="1">
                <a:solidFill>
                  <a:schemeClr val="accent2">
                    <a:lumMod val="75000"/>
                  </a:schemeClr>
                </a:solidFill>
                <a:latin typeface="微软雅黑" panose="020B0503020204020204" pitchFamily="34" charset="-122"/>
                <a:ea typeface="微软雅黑" panose="020B0503020204020204" pitchFamily="34" charset="-122"/>
              </a:rPr>
              <a:t>方法</a:t>
            </a:r>
          </a:p>
          <a:p>
            <a:pPr>
              <a:lnSpc>
                <a:spcPct val="150000"/>
              </a:lnSpc>
            </a:pPr>
            <a:r>
              <a:rPr lang="en-US" altLang="zh-CN">
                <a:latin typeface="微软雅黑" panose="020B0503020204020204" pitchFamily="34" charset="-122"/>
                <a:ea typeface="微软雅黑" panose="020B0503020204020204" pitchFamily="34" charset="-122"/>
              </a:rPr>
              <a:t>concat()</a:t>
            </a:r>
            <a:r>
              <a:rPr lang="zh-CN" altLang="en-US">
                <a:latin typeface="微软雅黑" panose="020B0503020204020204" pitchFamily="34" charset="-122"/>
                <a:ea typeface="微软雅黑" panose="020B0503020204020204" pitchFamily="34" charset="-122"/>
              </a:rPr>
              <a:t>方法用于连接多个数组，返回新连接的数组，但是不改变原来的数组，具体示例代码如图</a:t>
            </a:r>
            <a:r>
              <a:rPr lang="en-US" altLang="zh-CN">
                <a:latin typeface="微软雅黑" panose="020B0503020204020204" pitchFamily="34" charset="-122"/>
                <a:ea typeface="微软雅黑" panose="020B0503020204020204" pitchFamily="34" charset="-122"/>
              </a:rPr>
              <a:t>5-23</a:t>
            </a:r>
            <a:r>
              <a:rPr lang="zh-CN" altLang="en-US">
                <a:latin typeface="微软雅黑" panose="020B0503020204020204" pitchFamily="34" charset="-122"/>
                <a:ea typeface="微软雅黑" panose="020B0503020204020204" pitchFamily="34" charset="-122"/>
              </a:rPr>
              <a:t>所示。</a:t>
            </a:r>
          </a:p>
        </p:txBody>
      </p:sp>
      <p:pic>
        <p:nvPicPr>
          <p:cNvPr id="8" name="图片 7">
            <a:extLst>
              <a:ext uri="{FF2B5EF4-FFF2-40B4-BE49-F238E27FC236}">
                <a16:creationId xmlns:a16="http://schemas.microsoft.com/office/drawing/2014/main" id="{A97FF150-281C-4F82-A623-9160C877DEAF}"/>
              </a:ext>
            </a:extLst>
          </p:cNvPr>
          <p:cNvPicPr>
            <a:picLocks noChangeAspect="1"/>
          </p:cNvPicPr>
          <p:nvPr/>
        </p:nvPicPr>
        <p:blipFill>
          <a:blip r:embed="rId2"/>
          <a:stretch>
            <a:fillRect/>
          </a:stretch>
        </p:blipFill>
        <p:spPr>
          <a:xfrm>
            <a:off x="1295401" y="4300967"/>
            <a:ext cx="8940799" cy="2557033"/>
          </a:xfrm>
          <a:prstGeom prst="rect">
            <a:avLst/>
          </a:prstGeom>
        </p:spPr>
      </p:pic>
    </p:spTree>
    <p:extLst>
      <p:ext uri="{BB962C8B-B14F-4D97-AF65-F5344CB8AC3E}">
        <p14:creationId xmlns:p14="http://schemas.microsoft.com/office/powerpoint/2010/main" val="37823312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5-10】</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数组连接</a:t>
            </a:r>
            <a:r>
              <a:rPr lang="en-US" altLang="zh-CN"/>
              <a:t>——concat()</a:t>
            </a:r>
            <a:r>
              <a:rPr lang="zh-CN" altLang="en-US"/>
              <a:t>方法</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9" name="Text Box 44"/>
            <p:cNvSpPr txBox="1">
              <a:spLocks noChangeArrowheads="1"/>
            </p:cNvSpPr>
            <p:nvPr/>
          </p:nvSpPr>
          <p:spPr bwMode="auto">
            <a:xfrm>
              <a:off x="768526" y="4143570"/>
              <a:ext cx="4022435" cy="1235162"/>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使用数组对象的方法，将两个数组组合成一个数组。</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任务描述</a:t>
              </a:r>
            </a:p>
          </p:txBody>
        </p:sp>
      </p:grpSp>
      <p:grpSp>
        <p:nvGrpSpPr>
          <p:cNvPr id="11" name="组合 10"/>
          <p:cNvGrpSpPr/>
          <p:nvPr/>
        </p:nvGrpSpPr>
        <p:grpSpPr>
          <a:xfrm>
            <a:off x="6519712" y="2629782"/>
            <a:ext cx="4716987" cy="3364618"/>
            <a:chOff x="6851559" y="2869060"/>
            <a:chExt cx="4716987" cy="3836937"/>
          </a:xfrm>
        </p:grpSpPr>
        <p:grpSp>
          <p:nvGrpSpPr>
            <p:cNvPr id="12" name="组合 11"/>
            <p:cNvGrpSpPr/>
            <p:nvPr/>
          </p:nvGrpSpPr>
          <p:grpSpPr>
            <a:xfrm>
              <a:off x="6851559" y="2869060"/>
              <a:ext cx="4716987" cy="3720492"/>
              <a:chOff x="6851558" y="2370297"/>
              <a:chExt cx="4716987" cy="3720492"/>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p:cNvSpPr txBox="1"/>
              <p:nvPr/>
            </p:nvSpPr>
            <p:spPr>
              <a:xfrm>
                <a:off x="6851558" y="2385082"/>
                <a:ext cx="471698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p>
            </p:txBody>
          </p:sp>
          <p:sp>
            <p:nvSpPr>
              <p:cNvPr id="16" name="文本框 15"/>
              <p:cNvSpPr txBox="1"/>
              <p:nvPr/>
            </p:nvSpPr>
            <p:spPr>
              <a:xfrm>
                <a:off x="6851560" y="2880111"/>
                <a:ext cx="4716985" cy="3210678"/>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根据任务描述，将两个数组组合成一个数组，可用</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Array</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对象的</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concat()</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方法来实现。</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创建两个数组，通过</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concat()</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连接成一个数组。</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将连接后的数组输出。</a:t>
                </a:r>
              </a:p>
            </p:txBody>
          </p:sp>
        </p:grpSp>
        <p:sp>
          <p:nvSpPr>
            <p:cNvPr id="13" name="矩形 12"/>
            <p:cNvSpPr/>
            <p:nvPr/>
          </p:nvSpPr>
          <p:spPr>
            <a:xfrm>
              <a:off x="6851560" y="2869062"/>
              <a:ext cx="4716985" cy="38369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48655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5-10】</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数组连接</a:t>
            </a:r>
            <a:r>
              <a:rPr lang="en-US" altLang="zh-CN"/>
              <a:t>——concat()</a:t>
            </a:r>
            <a:r>
              <a:rPr lang="zh-CN" altLang="en-US"/>
              <a:t>方法</a:t>
            </a:r>
            <a:endParaRPr lang="zh-CN" altLang="en-US" dirty="0"/>
          </a:p>
        </p:txBody>
      </p:sp>
      <p:pic>
        <p:nvPicPr>
          <p:cNvPr id="3" name="图片 2">
            <a:extLst>
              <a:ext uri="{FF2B5EF4-FFF2-40B4-BE49-F238E27FC236}">
                <a16:creationId xmlns:a16="http://schemas.microsoft.com/office/drawing/2014/main" id="{384A11A9-FAFD-4FE4-857D-A97D6878E302}"/>
              </a:ext>
            </a:extLst>
          </p:cNvPr>
          <p:cNvPicPr>
            <a:picLocks noChangeAspect="1"/>
          </p:cNvPicPr>
          <p:nvPr/>
        </p:nvPicPr>
        <p:blipFill>
          <a:blip r:embed="rId2"/>
          <a:stretch>
            <a:fillRect/>
          </a:stretch>
        </p:blipFill>
        <p:spPr>
          <a:xfrm>
            <a:off x="1143452" y="2728912"/>
            <a:ext cx="9905095" cy="2033588"/>
          </a:xfrm>
          <a:prstGeom prst="rect">
            <a:avLst/>
          </a:prstGeom>
        </p:spPr>
      </p:pic>
      <p:sp>
        <p:nvSpPr>
          <p:cNvPr id="19" name="文本框 18">
            <a:extLst>
              <a:ext uri="{FF2B5EF4-FFF2-40B4-BE49-F238E27FC236}">
                <a16:creationId xmlns:a16="http://schemas.microsoft.com/office/drawing/2014/main" id="{3BA4F217-40EC-4255-B7F7-E3A628583C9B}"/>
              </a:ext>
            </a:extLst>
          </p:cNvPr>
          <p:cNvSpPr txBox="1"/>
          <p:nvPr/>
        </p:nvSpPr>
        <p:spPr>
          <a:xfrm>
            <a:off x="1270000" y="5153557"/>
            <a:ext cx="8788400" cy="707886"/>
          </a:xfrm>
          <a:prstGeom prst="rect">
            <a:avLst/>
          </a:prstGeom>
          <a:noFill/>
        </p:spPr>
        <p:txBody>
          <a:bodyPr wrap="square">
            <a:spAutoFit/>
          </a:bodyPr>
          <a:lstStyle/>
          <a:p>
            <a:r>
              <a:rPr lang="zh-CN" altLang="en-US" sz="2000">
                <a:latin typeface="微软雅黑" panose="020B0503020204020204" pitchFamily="34" charset="-122"/>
                <a:ea typeface="微软雅黑" panose="020B0503020204020204" pitchFamily="34" charset="-122"/>
              </a:rPr>
              <a:t>在实现代码中，</a:t>
            </a:r>
            <a:r>
              <a:rPr lang="en-US" altLang="zh-CN" sz="2000">
                <a:latin typeface="微软雅黑" panose="020B0503020204020204" pitchFamily="34" charset="-122"/>
                <a:ea typeface="微软雅黑" panose="020B0503020204020204" pitchFamily="34" charset="-122"/>
              </a:rPr>
              <a:t>arr1</a:t>
            </a:r>
            <a:r>
              <a:rPr lang="zh-CN" altLang="en-US" sz="2000">
                <a:latin typeface="微软雅黑" panose="020B0503020204020204" pitchFamily="34" charset="-122"/>
                <a:ea typeface="微软雅黑" panose="020B0503020204020204" pitchFamily="34" charset="-122"/>
              </a:rPr>
              <a:t>数组中的元素为数字，</a:t>
            </a:r>
            <a:r>
              <a:rPr lang="en-US" altLang="zh-CN" sz="2000">
                <a:latin typeface="微软雅黑" panose="020B0503020204020204" pitchFamily="34" charset="-122"/>
                <a:ea typeface="微软雅黑" panose="020B0503020204020204" pitchFamily="34" charset="-122"/>
              </a:rPr>
              <a:t>arr2</a:t>
            </a:r>
            <a:r>
              <a:rPr lang="zh-CN" altLang="en-US" sz="2000">
                <a:latin typeface="微软雅黑" panose="020B0503020204020204" pitchFamily="34" charset="-122"/>
                <a:ea typeface="微软雅黑" panose="020B0503020204020204" pitchFamily="34" charset="-122"/>
              </a:rPr>
              <a:t>数组对象中的元素为字母，通过</a:t>
            </a:r>
            <a:r>
              <a:rPr lang="en-US" altLang="zh-CN" sz="2000">
                <a:latin typeface="微软雅黑" panose="020B0503020204020204" pitchFamily="34" charset="-122"/>
                <a:ea typeface="微软雅黑" panose="020B0503020204020204" pitchFamily="34" charset="-122"/>
              </a:rPr>
              <a:t>concat()</a:t>
            </a:r>
            <a:r>
              <a:rPr lang="zh-CN" altLang="en-US" sz="2000">
                <a:latin typeface="微软雅黑" panose="020B0503020204020204" pitchFamily="34" charset="-122"/>
                <a:ea typeface="微软雅黑" panose="020B0503020204020204" pitchFamily="34" charset="-122"/>
              </a:rPr>
              <a:t>连接后，输出为数字和字母混合的数组元素。</a:t>
            </a:r>
          </a:p>
        </p:txBody>
      </p:sp>
    </p:spTree>
    <p:extLst>
      <p:ext uri="{BB962C8B-B14F-4D97-AF65-F5344CB8AC3E}">
        <p14:creationId xmlns:p14="http://schemas.microsoft.com/office/powerpoint/2010/main" val="30736936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5-10】</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数组连接</a:t>
            </a:r>
            <a:r>
              <a:rPr lang="en-US" altLang="zh-CN"/>
              <a:t>——concat()</a:t>
            </a:r>
            <a:r>
              <a:rPr lang="zh-CN" altLang="en-US"/>
              <a:t>方法</a:t>
            </a:r>
            <a:endParaRPr lang="zh-CN" altLang="en-US" dirty="0"/>
          </a:p>
        </p:txBody>
      </p:sp>
      <p:pic>
        <p:nvPicPr>
          <p:cNvPr id="6" name="图片 5">
            <a:extLst>
              <a:ext uri="{FF2B5EF4-FFF2-40B4-BE49-F238E27FC236}">
                <a16:creationId xmlns:a16="http://schemas.microsoft.com/office/drawing/2014/main" id="{1C82F695-EF35-463F-A312-FB22801A28F6}"/>
              </a:ext>
            </a:extLst>
          </p:cNvPr>
          <p:cNvPicPr>
            <a:picLocks noChangeAspect="1"/>
          </p:cNvPicPr>
          <p:nvPr/>
        </p:nvPicPr>
        <p:blipFill>
          <a:blip r:embed="rId2"/>
          <a:stretch>
            <a:fillRect/>
          </a:stretch>
        </p:blipFill>
        <p:spPr>
          <a:xfrm>
            <a:off x="2523490" y="2652394"/>
            <a:ext cx="6188710" cy="2699163"/>
          </a:xfrm>
          <a:prstGeom prst="rect">
            <a:avLst/>
          </a:prstGeom>
          <a:ln>
            <a:solidFill>
              <a:schemeClr val="tx1"/>
            </a:solidFill>
          </a:ln>
        </p:spPr>
      </p:pic>
    </p:spTree>
    <p:extLst>
      <p:ext uri="{BB962C8B-B14F-4D97-AF65-F5344CB8AC3E}">
        <p14:creationId xmlns:p14="http://schemas.microsoft.com/office/powerpoint/2010/main" val="30317109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zh-CN" altLang="en-US"/>
              <a:t>数组元素的添加和删除</a:t>
            </a:r>
            <a:endParaRPr lang="zh-CN" altLang="en-US" dirty="0"/>
          </a:p>
        </p:txBody>
      </p:sp>
      <p:sp>
        <p:nvSpPr>
          <p:cNvPr id="7" name="文本框 6">
            <a:extLst>
              <a:ext uri="{FF2B5EF4-FFF2-40B4-BE49-F238E27FC236}">
                <a16:creationId xmlns:a16="http://schemas.microsoft.com/office/drawing/2014/main" id="{05BBD30B-B5A6-40CD-B96B-4A3E2781915F}"/>
              </a:ext>
            </a:extLst>
          </p:cNvPr>
          <p:cNvSpPr txBox="1"/>
          <p:nvPr/>
        </p:nvSpPr>
        <p:spPr>
          <a:xfrm>
            <a:off x="405885" y="1186495"/>
            <a:ext cx="11380230" cy="3782895"/>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1" i="0" u="none" strike="noStrike" kern="1200" cap="none" spc="0" normalizeH="0" baseline="0" noProof="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rPr>
              <a:t>4</a:t>
            </a:r>
            <a:r>
              <a:rPr kumimoji="0" lang="zh-CN" altLang="en-US" sz="1800" b="1" i="0" u="none" strike="noStrike" kern="1200" cap="none" spc="0" normalizeH="0" baseline="0" noProof="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rPr>
              <a:t>）</a:t>
            </a:r>
            <a:r>
              <a:rPr kumimoji="0" lang="en-US" altLang="zh-CN" sz="1800" b="1" i="0" u="none" strike="noStrike" kern="1200" cap="none" spc="0" normalizeH="0" baseline="0" noProof="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rPr>
              <a:t>splice()</a:t>
            </a:r>
            <a:r>
              <a:rPr kumimoji="0" lang="zh-CN" altLang="en-US" sz="1800" b="1" i="0" u="none" strike="noStrike" kern="1200" cap="none" spc="0" normalizeH="0" baseline="0" noProof="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rPr>
              <a:t>方法</a:t>
            </a:r>
            <a:endParaRPr kumimoji="0" lang="en-US" altLang="zh-CN" sz="1800" b="1" i="0" u="none" strike="noStrike" kern="1200" cap="none" spc="0" normalizeH="0" baseline="0" noProof="0">
              <a:ln>
                <a:noFill/>
              </a:ln>
              <a:solidFill>
                <a:srgbClr val="ED7D31">
                  <a:lumMod val="75000"/>
                </a:srgb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18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rPr>
              <a:t>splice()</a:t>
            </a:r>
            <a:r>
              <a:rPr kumimoji="0" lang="zh-CN" altLang="en-US" sz="18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rPr>
              <a:t>方法可以在数组的任意位置实现添加、替换、删除数组元素的操作，语法格式如下所示。</a:t>
            </a:r>
            <a:endParaRPr kumimoji="0" lang="en-US" altLang="zh-CN" sz="18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lang="en-US" altLang="zh-CN">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CN" sz="18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rPr>
              <a:t>第一个参数是数组的起始位置，第二个参数是删除的个数，从第三个参数开始是数组的添加元素，返回值为删除的元素数组，这个方法会改变原数组。</a:t>
            </a:r>
            <a:endParaRPr kumimoji="0" lang="en-US" altLang="zh-CN" sz="18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① 添加操作，</a:t>
            </a:r>
            <a:r>
              <a:rPr kumimoji="0" lang="zh-CN" altLang="en-US" sz="18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rPr>
              <a:t>将第二个参数设置为</a:t>
            </a:r>
            <a:r>
              <a:rPr kumimoji="0" lang="en-US" altLang="zh-CN" sz="18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rPr>
              <a:t>0</a:t>
            </a:r>
            <a:r>
              <a:rPr kumimoji="0" lang="zh-CN" altLang="en-US" sz="18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rPr>
              <a:t>，如图</a:t>
            </a:r>
            <a:r>
              <a:rPr kumimoji="0" lang="en-US" altLang="zh-CN" sz="18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rPr>
              <a:t>5-25</a:t>
            </a:r>
            <a:r>
              <a:rPr kumimoji="0" lang="zh-CN" altLang="en-US" sz="18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rPr>
              <a:t>所示。</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② 替换操作，</a:t>
            </a:r>
            <a:r>
              <a:rPr kumimoji="0" lang="zh-CN" altLang="en-US" sz="18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rPr>
              <a:t>设置第二个参数，如图</a:t>
            </a:r>
            <a:r>
              <a:rPr kumimoji="0" lang="en-US" altLang="zh-CN" sz="18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rPr>
              <a:t>5-26</a:t>
            </a:r>
            <a:r>
              <a:rPr kumimoji="0" lang="zh-CN" altLang="en-US" sz="18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rPr>
              <a:t>所示。</a:t>
            </a: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zh-CN" sz="1800" kern="1000">
                <a:solidFill>
                  <a:schemeClr val="accent2">
                    <a:lumMod val="75000"/>
                  </a:schemeClr>
                </a:solidFill>
                <a:effectLst/>
                <a:ea typeface="方正兰亭刊黑_GBK"/>
                <a:cs typeface="Times New Roman" panose="02020603050405020304" pitchFamily="18" charset="0"/>
              </a:rPr>
              <a:t>③ </a:t>
            </a:r>
            <a:r>
              <a:rPr lang="zh-CN" altLang="zh-CN" sz="1800" kern="100">
                <a:solidFill>
                  <a:schemeClr val="accent2">
                    <a:lumMod val="75000"/>
                  </a:schemeClr>
                </a:solidFill>
                <a:effectLst/>
                <a:latin typeface="方正兰亭刊黑_GBK"/>
                <a:ea typeface="方正兰亭刊黑_GBK"/>
                <a:cs typeface="Times New Roman" panose="02020603050405020304" pitchFamily="18" charset="0"/>
              </a:rPr>
              <a:t>删除操作，</a:t>
            </a:r>
            <a:r>
              <a:rPr lang="zh-CN" altLang="zh-CN" sz="1800" kern="100">
                <a:effectLst/>
                <a:latin typeface="方正兰亭刊黑_GBK"/>
                <a:ea typeface="方正兰亭刊黑_GBK"/>
                <a:cs typeface="Times New Roman" panose="02020603050405020304" pitchFamily="18" charset="0"/>
              </a:rPr>
              <a:t>第三个及以后的参数不需要设置，如图</a:t>
            </a:r>
            <a:r>
              <a:rPr lang="en-US" altLang="zh-CN" sz="1800" kern="100">
                <a:effectLst/>
                <a:latin typeface="方正兰亭刊黑_GBK"/>
                <a:ea typeface="方正兰亭刊黑_GBK"/>
                <a:cs typeface="Times New Roman" panose="02020603050405020304" pitchFamily="18" charset="0"/>
              </a:rPr>
              <a:t>5-27</a:t>
            </a:r>
            <a:r>
              <a:rPr lang="zh-CN" altLang="zh-CN" sz="1800" kern="100">
                <a:effectLst/>
                <a:latin typeface="方正兰亭刊黑_GBK"/>
                <a:ea typeface="方正兰亭刊黑_GBK"/>
                <a:cs typeface="Times New Roman" panose="02020603050405020304" pitchFamily="18" charset="0"/>
              </a:rPr>
              <a:t>所示。</a:t>
            </a:r>
            <a:endParaRPr kumimoji="0" lang="en-US" altLang="zh-CN" sz="18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endParaRPr>
          </a:p>
        </p:txBody>
      </p:sp>
      <p:grpSp>
        <p:nvGrpSpPr>
          <p:cNvPr id="5" name="组合 4">
            <a:extLst>
              <a:ext uri="{FF2B5EF4-FFF2-40B4-BE49-F238E27FC236}">
                <a16:creationId xmlns:a16="http://schemas.microsoft.com/office/drawing/2014/main" id="{437B4CBB-87DE-48A1-B93A-CE839AE6892A}"/>
              </a:ext>
            </a:extLst>
          </p:cNvPr>
          <p:cNvGrpSpPr/>
          <p:nvPr/>
        </p:nvGrpSpPr>
        <p:grpSpPr>
          <a:xfrm>
            <a:off x="2005425" y="2242963"/>
            <a:ext cx="6411293" cy="546208"/>
            <a:chOff x="-5922018" y="5655182"/>
            <a:chExt cx="7323226" cy="546208"/>
          </a:xfrm>
        </p:grpSpPr>
        <p:sp>
          <p:nvSpPr>
            <p:cNvPr id="6" name="矩形 5">
              <a:extLst>
                <a:ext uri="{FF2B5EF4-FFF2-40B4-BE49-F238E27FC236}">
                  <a16:creationId xmlns:a16="http://schemas.microsoft.com/office/drawing/2014/main" id="{4FA126B0-A414-4920-B747-70B2AF6EB27E}"/>
                </a:ext>
              </a:extLst>
            </p:cNvPr>
            <p:cNvSpPr/>
            <p:nvPr/>
          </p:nvSpPr>
          <p:spPr>
            <a:xfrm>
              <a:off x="-5922018" y="5678962"/>
              <a:ext cx="7283571" cy="458908"/>
            </a:xfrm>
            <a:prstGeom prst="rect">
              <a:avLst/>
            </a:prstGeom>
            <a:solidFill>
              <a:schemeClr val="bg1">
                <a:lumMod val="95000"/>
              </a:schemeClr>
            </a:solidFill>
          </p:spPr>
          <p:txBody>
            <a:bodyPr wrap="square">
              <a:spAutoFit/>
            </a:bodyPr>
            <a:lstStyle/>
            <a:p>
              <a:pPr marL="0" marR="0" lvl="0" indent="226695" algn="l" defTabSz="914400" rtl="0" eaLnBrk="1" fontAlgn="auto" latinLnBrk="0" hangingPunct="1">
                <a:lnSpc>
                  <a:spcPct val="150000"/>
                </a:lnSpc>
                <a:spcBef>
                  <a:spcPts val="240"/>
                </a:spcBef>
                <a:spcAft>
                  <a:spcPts val="240"/>
                </a:spcAft>
                <a:buClrTx/>
                <a:buSzTx/>
                <a:buFontTx/>
                <a:buNone/>
                <a:tabLst/>
                <a:defRPr/>
              </a:pPr>
              <a:r>
                <a:rPr kumimoji="0" lang="en-US" altLang="zh-CN" sz="18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Arial" panose="020B0604020202020204" pitchFamily="34" charset="0"/>
                </a:rPr>
                <a:t>arrayObject.splice(start,length,element1,element2,…) </a:t>
              </a:r>
            </a:p>
          </p:txBody>
        </p:sp>
        <p:sp>
          <p:nvSpPr>
            <p:cNvPr id="9" name="L 形 8">
              <a:extLst>
                <a:ext uri="{FF2B5EF4-FFF2-40B4-BE49-F238E27FC236}">
                  <a16:creationId xmlns:a16="http://schemas.microsoft.com/office/drawing/2014/main" id="{16A6F58F-DBBF-450A-A379-71C2D3617E15}"/>
                </a:ext>
              </a:extLst>
            </p:cNvPr>
            <p:cNvSpPr/>
            <p:nvPr/>
          </p:nvSpPr>
          <p:spPr>
            <a:xfrm rot="5400000">
              <a:off x="-5868705" y="5612510"/>
              <a:ext cx="359808" cy="445152"/>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0" name="L 形 9">
              <a:extLst>
                <a:ext uri="{FF2B5EF4-FFF2-40B4-BE49-F238E27FC236}">
                  <a16:creationId xmlns:a16="http://schemas.microsoft.com/office/drawing/2014/main" id="{29A827AF-B45C-4D2F-B308-E54DB06AC97F}"/>
                </a:ext>
              </a:extLst>
            </p:cNvPr>
            <p:cNvSpPr/>
            <p:nvPr/>
          </p:nvSpPr>
          <p:spPr>
            <a:xfrm rot="16200000">
              <a:off x="1001640" y="5801822"/>
              <a:ext cx="417233" cy="381903"/>
            </a:xfrm>
            <a:prstGeom prst="corner">
              <a:avLst>
                <a:gd name="adj1" fmla="val 16071"/>
                <a:gd name="adj2" fmla="val 17858"/>
              </a:avLst>
            </a:prstGeom>
            <a:solidFill>
              <a:srgbClr val="013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pic>
        <p:nvPicPr>
          <p:cNvPr id="12" name="图片 11">
            <a:extLst>
              <a:ext uri="{FF2B5EF4-FFF2-40B4-BE49-F238E27FC236}">
                <a16:creationId xmlns:a16="http://schemas.microsoft.com/office/drawing/2014/main" id="{E9BEE466-6B91-4874-B9C5-27514DEF4126}"/>
              </a:ext>
            </a:extLst>
          </p:cNvPr>
          <p:cNvPicPr>
            <a:picLocks noChangeAspect="1"/>
          </p:cNvPicPr>
          <p:nvPr/>
        </p:nvPicPr>
        <p:blipFill>
          <a:blip r:embed="rId2"/>
          <a:stretch>
            <a:fillRect/>
          </a:stretch>
        </p:blipFill>
        <p:spPr>
          <a:xfrm>
            <a:off x="1017587" y="4898943"/>
            <a:ext cx="6376577" cy="1545124"/>
          </a:xfrm>
          <a:prstGeom prst="rect">
            <a:avLst/>
          </a:prstGeom>
        </p:spPr>
      </p:pic>
      <p:pic>
        <p:nvPicPr>
          <p:cNvPr id="14" name="图片 13">
            <a:extLst>
              <a:ext uri="{FF2B5EF4-FFF2-40B4-BE49-F238E27FC236}">
                <a16:creationId xmlns:a16="http://schemas.microsoft.com/office/drawing/2014/main" id="{C170E2F1-18CA-4E14-B627-896572B36A94}"/>
              </a:ext>
            </a:extLst>
          </p:cNvPr>
          <p:cNvPicPr>
            <a:picLocks noChangeAspect="1"/>
          </p:cNvPicPr>
          <p:nvPr/>
        </p:nvPicPr>
        <p:blipFill>
          <a:blip r:embed="rId3"/>
          <a:stretch>
            <a:fillRect/>
          </a:stretch>
        </p:blipFill>
        <p:spPr>
          <a:xfrm>
            <a:off x="8951912" y="4856596"/>
            <a:ext cx="2053237" cy="1714876"/>
          </a:xfrm>
          <a:prstGeom prst="rect">
            <a:avLst/>
          </a:prstGeom>
        </p:spPr>
      </p:pic>
    </p:spTree>
    <p:extLst>
      <p:ext uri="{BB962C8B-B14F-4D97-AF65-F5344CB8AC3E}">
        <p14:creationId xmlns:p14="http://schemas.microsoft.com/office/powerpoint/2010/main" val="42303748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47241" y="249383"/>
            <a:ext cx="7391400" cy="590556"/>
          </a:xfrm>
        </p:spPr>
        <p:txBody>
          <a:bodyPr/>
          <a:lstStyle/>
          <a:p>
            <a:r>
              <a:rPr lang="zh-CN" altLang="en-US"/>
              <a:t>数组的排序</a:t>
            </a:r>
            <a:endParaRPr lang="zh-CN" altLang="en-US" dirty="0"/>
          </a:p>
        </p:txBody>
      </p:sp>
      <p:sp>
        <p:nvSpPr>
          <p:cNvPr id="7" name="文本框 6">
            <a:extLst>
              <a:ext uri="{FF2B5EF4-FFF2-40B4-BE49-F238E27FC236}">
                <a16:creationId xmlns:a16="http://schemas.microsoft.com/office/drawing/2014/main" id="{05BBD30B-B5A6-40CD-B96B-4A3E2781915F}"/>
              </a:ext>
            </a:extLst>
          </p:cNvPr>
          <p:cNvSpPr txBox="1"/>
          <p:nvPr/>
        </p:nvSpPr>
        <p:spPr>
          <a:xfrm>
            <a:off x="405885" y="1186495"/>
            <a:ext cx="11380230" cy="2243050"/>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reverse()</a:t>
            </a: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方法</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rPr>
              <a:t>    reverse()</a:t>
            </a:r>
            <a:r>
              <a:rPr kumimoji="0" lang="zh-CN" altLang="en-US" sz="24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rPr>
              <a:t>方法用于颠倒数组中元素的顺序，返回改变后的数组，如图</a:t>
            </a:r>
            <a:r>
              <a:rPr kumimoji="0" lang="en-US" altLang="zh-CN" sz="24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rPr>
              <a:t>5-28</a:t>
            </a:r>
            <a:r>
              <a:rPr kumimoji="0" lang="zh-CN" altLang="en-US" sz="24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rPr>
              <a:t>所示。</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a:t>
            </a:r>
            <a:r>
              <a:rPr kumimoji="0" lang="en-US" altLang="zh-CN"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sort()</a:t>
            </a:r>
            <a:r>
              <a:rPr kumimoji="0" lang="zh-CN" altLang="en-US" sz="2400" b="1" i="0" u="none" strike="noStrike" kern="1200" cap="none" spc="0" normalizeH="0" baseline="0" noProof="0">
                <a:ln>
                  <a:noFill/>
                </a:ln>
                <a:solidFill>
                  <a:schemeClr val="accent2">
                    <a:lumMod val="75000"/>
                  </a:schemeClr>
                </a:solidFill>
                <a:effectLst/>
                <a:uLnTx/>
                <a:uFillTx/>
                <a:latin typeface="微软雅黑" panose="020B0503020204020204" pitchFamily="34" charset="-122"/>
                <a:ea typeface="微软雅黑" panose="020B0503020204020204" pitchFamily="34" charset="-122"/>
                <a:cs typeface="+mn-cs"/>
              </a:rPr>
              <a:t>方法</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4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rPr>
              <a:t>    sort()</a:t>
            </a:r>
            <a:r>
              <a:rPr kumimoji="0" lang="zh-CN" altLang="en-US" sz="24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rPr>
              <a:t>方法用于按照字符串的字典顺序对数组元素进行排序，如图</a:t>
            </a:r>
            <a:r>
              <a:rPr kumimoji="0" lang="en-US" altLang="zh-CN" sz="24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rPr>
              <a:t>5-29</a:t>
            </a:r>
            <a:r>
              <a:rPr kumimoji="0" lang="zh-CN" altLang="en-US" sz="2400" i="0" u="none" strike="noStrike" kern="1200" cap="none" spc="0" normalizeH="0" baseline="0" noProof="0">
                <a:ln>
                  <a:noFill/>
                </a:ln>
                <a:effectLst/>
                <a:uLnTx/>
                <a:uFillTx/>
                <a:latin typeface="微软雅黑" panose="020B0503020204020204" pitchFamily="34" charset="-122"/>
                <a:ea typeface="微软雅黑" panose="020B0503020204020204" pitchFamily="34" charset="-122"/>
                <a:cs typeface="+mn-cs"/>
              </a:rPr>
              <a:t>所示。</a:t>
            </a:r>
          </a:p>
        </p:txBody>
      </p:sp>
      <p:pic>
        <p:nvPicPr>
          <p:cNvPr id="4" name="图片 3">
            <a:extLst>
              <a:ext uri="{FF2B5EF4-FFF2-40B4-BE49-F238E27FC236}">
                <a16:creationId xmlns:a16="http://schemas.microsoft.com/office/drawing/2014/main" id="{6AA93040-EA8F-4115-9859-DBA93CF637E2}"/>
              </a:ext>
            </a:extLst>
          </p:cNvPr>
          <p:cNvPicPr>
            <a:picLocks noChangeAspect="1"/>
          </p:cNvPicPr>
          <p:nvPr/>
        </p:nvPicPr>
        <p:blipFill>
          <a:blip r:embed="rId2"/>
          <a:stretch>
            <a:fillRect/>
          </a:stretch>
        </p:blipFill>
        <p:spPr>
          <a:xfrm>
            <a:off x="1431925" y="3679824"/>
            <a:ext cx="8560766" cy="2492375"/>
          </a:xfrm>
          <a:prstGeom prst="rect">
            <a:avLst/>
          </a:prstGeom>
        </p:spPr>
      </p:pic>
    </p:spTree>
    <p:extLst>
      <p:ext uri="{BB962C8B-B14F-4D97-AF65-F5344CB8AC3E}">
        <p14:creationId xmlns:p14="http://schemas.microsoft.com/office/powerpoint/2010/main" val="39625997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5-11】</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数组元素升序排序</a:t>
            </a:r>
            <a:r>
              <a:rPr lang="en-US" altLang="zh-CN"/>
              <a:t>——sort()</a:t>
            </a:r>
            <a:r>
              <a:rPr lang="zh-CN" altLang="en-US"/>
              <a:t>方法</a:t>
            </a:r>
            <a:endParaRPr lang="zh-CN" altLang="en-US" dirty="0"/>
          </a:p>
        </p:txBody>
      </p:sp>
      <p:grpSp>
        <p:nvGrpSpPr>
          <p:cNvPr id="17" name="组合 16"/>
          <p:cNvGrpSpPr/>
          <p:nvPr/>
        </p:nvGrpSpPr>
        <p:grpSpPr>
          <a:xfrm>
            <a:off x="586665" y="2757334"/>
            <a:ext cx="5629562" cy="2330458"/>
            <a:chOff x="521856" y="3250162"/>
            <a:chExt cx="5629562" cy="3372310"/>
          </a:xfrm>
        </p:grpSpPr>
        <p:sp>
          <p:nvSpPr>
            <p:cNvPr id="8" name="任意多边形 7"/>
            <p:cNvSpPr/>
            <p:nvPr/>
          </p:nvSpPr>
          <p:spPr>
            <a:xfrm flipV="1">
              <a:off x="521856" y="3250162"/>
              <a:ext cx="5629562" cy="3372310"/>
            </a:xfrm>
            <a:custGeom>
              <a:avLst/>
              <a:gdLst>
                <a:gd name="connsiteX0" fmla="*/ 140023 w 6857723"/>
                <a:gd name="connsiteY0" fmla="*/ 0 h 2520214"/>
                <a:gd name="connsiteX1" fmla="*/ 6031901 w 6857723"/>
                <a:gd name="connsiteY1" fmla="*/ 0 h 2520214"/>
                <a:gd name="connsiteX2" fmla="*/ 6171924 w 6857723"/>
                <a:gd name="connsiteY2" fmla="*/ 140023 h 2520214"/>
                <a:gd name="connsiteX3" fmla="*/ 6171924 w 6857723"/>
                <a:gd name="connsiteY3" fmla="*/ 888983 h 2520214"/>
                <a:gd name="connsiteX4" fmla="*/ 6514824 w 6857723"/>
                <a:gd name="connsiteY4" fmla="*/ 888983 h 2520214"/>
                <a:gd name="connsiteX5" fmla="*/ 6514824 w 6857723"/>
                <a:gd name="connsiteY5" fmla="*/ 517859 h 2520214"/>
                <a:gd name="connsiteX6" fmla="*/ 6857723 w 6857723"/>
                <a:gd name="connsiteY6" fmla="*/ 1260107 h 2520214"/>
                <a:gd name="connsiteX7" fmla="*/ 6514824 w 6857723"/>
                <a:gd name="connsiteY7" fmla="*/ 2002355 h 2520214"/>
                <a:gd name="connsiteX8" fmla="*/ 6514824 w 6857723"/>
                <a:gd name="connsiteY8" fmla="*/ 1631231 h 2520214"/>
                <a:gd name="connsiteX9" fmla="*/ 6171924 w 6857723"/>
                <a:gd name="connsiteY9" fmla="*/ 1631231 h 2520214"/>
                <a:gd name="connsiteX10" fmla="*/ 6171924 w 6857723"/>
                <a:gd name="connsiteY10" fmla="*/ 2380191 h 2520214"/>
                <a:gd name="connsiteX11" fmla="*/ 6031901 w 6857723"/>
                <a:gd name="connsiteY11" fmla="*/ 2520214 h 2520214"/>
                <a:gd name="connsiteX12" fmla="*/ 140023 w 6857723"/>
                <a:gd name="connsiteY12" fmla="*/ 2520214 h 2520214"/>
                <a:gd name="connsiteX13" fmla="*/ 0 w 6857723"/>
                <a:gd name="connsiteY13" fmla="*/ 2380191 h 2520214"/>
                <a:gd name="connsiteX14" fmla="*/ 0 w 6857723"/>
                <a:gd name="connsiteY14" fmla="*/ 140023 h 2520214"/>
                <a:gd name="connsiteX15" fmla="*/ 140023 w 6857723"/>
                <a:gd name="connsiteY15" fmla="*/ 0 h 252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7723" h="2520214">
                  <a:moveTo>
                    <a:pt x="140023" y="0"/>
                  </a:moveTo>
                  <a:lnTo>
                    <a:pt x="6031901" y="0"/>
                  </a:lnTo>
                  <a:cubicBezTo>
                    <a:pt x="6109234" y="0"/>
                    <a:pt x="6171924" y="62690"/>
                    <a:pt x="6171924" y="140023"/>
                  </a:cubicBezTo>
                  <a:lnTo>
                    <a:pt x="6171924" y="888983"/>
                  </a:lnTo>
                  <a:lnTo>
                    <a:pt x="6514824" y="888983"/>
                  </a:lnTo>
                  <a:lnTo>
                    <a:pt x="6514824" y="517859"/>
                  </a:lnTo>
                  <a:lnTo>
                    <a:pt x="6857723" y="1260107"/>
                  </a:lnTo>
                  <a:lnTo>
                    <a:pt x="6514824" y="2002355"/>
                  </a:lnTo>
                  <a:lnTo>
                    <a:pt x="6514824" y="1631231"/>
                  </a:lnTo>
                  <a:lnTo>
                    <a:pt x="6171924" y="1631231"/>
                  </a:lnTo>
                  <a:lnTo>
                    <a:pt x="6171924" y="2380191"/>
                  </a:lnTo>
                  <a:cubicBezTo>
                    <a:pt x="6171924" y="2457524"/>
                    <a:pt x="6109234" y="2520214"/>
                    <a:pt x="6031901" y="2520214"/>
                  </a:cubicBezTo>
                  <a:lnTo>
                    <a:pt x="140023" y="2520214"/>
                  </a:lnTo>
                  <a:cubicBezTo>
                    <a:pt x="62690" y="2520214"/>
                    <a:pt x="0" y="2457524"/>
                    <a:pt x="0" y="2380191"/>
                  </a:cubicBezTo>
                  <a:lnTo>
                    <a:pt x="0" y="140023"/>
                  </a:lnTo>
                  <a:cubicBezTo>
                    <a:pt x="0" y="62690"/>
                    <a:pt x="62690" y="0"/>
                    <a:pt x="140023" y="0"/>
                  </a:cubicBezTo>
                  <a:close/>
                </a:path>
              </a:pathLst>
            </a:custGeom>
            <a:solidFill>
              <a:schemeClr val="accent1">
                <a:lumMod val="40000"/>
                <a:lumOff val="60000"/>
                <a:alpha val="14902"/>
              </a:schemeClr>
            </a:solid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9" name="Text Box 44"/>
            <p:cNvSpPr txBox="1">
              <a:spLocks noChangeArrowheads="1"/>
            </p:cNvSpPr>
            <p:nvPr/>
          </p:nvSpPr>
          <p:spPr bwMode="auto">
            <a:xfrm>
              <a:off x="768527" y="4308027"/>
              <a:ext cx="4022435" cy="1235162"/>
            </a:xfrm>
            <a:prstGeom prst="rect">
              <a:avLst/>
            </a:prstGeom>
            <a:noFill/>
          </p:spPr>
          <p:txBody>
            <a:bodyPr wrap="square" rtlCol="0">
              <a:spAutoFit/>
            </a:bodyPr>
            <a:lstStyle>
              <a:defPPr>
                <a:defRPr lang="zh-CN"/>
              </a:defPPr>
              <a:lvl1pPr>
                <a:defRPr>
                  <a:solidFill>
                    <a:schemeClr val="tx1">
                      <a:lumMod val="65000"/>
                      <a:lumOff val="35000"/>
                    </a:schemeClr>
                  </a:solidFill>
                </a:defRPr>
              </a:lvl1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rPr>
                <a:t>创建一个数组，并对其中的数组元素进行升序排序。</a:t>
              </a:r>
              <a:endParaRPr kumimoji="0" lang="zh-CN" altLang="en-US" sz="20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endParaRPr>
            </a:p>
          </p:txBody>
        </p:sp>
        <p:sp>
          <p:nvSpPr>
            <p:cNvPr id="10" name="圆角矩形 9"/>
            <p:cNvSpPr/>
            <p:nvPr/>
          </p:nvSpPr>
          <p:spPr>
            <a:xfrm>
              <a:off x="4790962" y="3589292"/>
              <a:ext cx="562219" cy="2343722"/>
            </a:xfrm>
            <a:prstGeom prst="roundRect">
              <a:avLst>
                <a:gd name="adj" fmla="val 13277"/>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Calibri"/>
                  <a:ea typeface="微软雅黑"/>
                  <a:cs typeface="+mn-cs"/>
                </a:rPr>
                <a:t>任务描述</a:t>
              </a:r>
            </a:p>
          </p:txBody>
        </p:sp>
      </p:grpSp>
      <p:grpSp>
        <p:nvGrpSpPr>
          <p:cNvPr id="11" name="组合 10"/>
          <p:cNvGrpSpPr/>
          <p:nvPr/>
        </p:nvGrpSpPr>
        <p:grpSpPr>
          <a:xfrm>
            <a:off x="6519712" y="2629782"/>
            <a:ext cx="4716987" cy="3753430"/>
            <a:chOff x="6851559" y="2869060"/>
            <a:chExt cx="4716987" cy="4280330"/>
          </a:xfrm>
        </p:grpSpPr>
        <p:grpSp>
          <p:nvGrpSpPr>
            <p:cNvPr id="12" name="组合 11"/>
            <p:cNvGrpSpPr/>
            <p:nvPr/>
          </p:nvGrpSpPr>
          <p:grpSpPr>
            <a:xfrm>
              <a:off x="6851559" y="2869060"/>
              <a:ext cx="4716987" cy="4246966"/>
              <a:chOff x="6851558" y="2370297"/>
              <a:chExt cx="4716987" cy="4246966"/>
            </a:xfrm>
          </p:grpSpPr>
          <p:sp>
            <p:nvSpPr>
              <p:cNvPr id="14" name="矩形 13"/>
              <p:cNvSpPr/>
              <p:nvPr/>
            </p:nvSpPr>
            <p:spPr>
              <a:xfrm>
                <a:off x="6851559" y="2370297"/>
                <a:ext cx="4716985" cy="509813"/>
              </a:xfrm>
              <a:prstGeom prst="rect">
                <a:avLst/>
              </a:prstGeom>
              <a:solidFill>
                <a:srgbClr val="0136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5" name="文本框 14"/>
              <p:cNvSpPr txBox="1"/>
              <p:nvPr/>
            </p:nvSpPr>
            <p:spPr>
              <a:xfrm>
                <a:off x="6851558" y="2385082"/>
                <a:ext cx="471698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任务分析</a:t>
                </a:r>
              </a:p>
            </p:txBody>
          </p:sp>
          <p:sp>
            <p:nvSpPr>
              <p:cNvPr id="16" name="文本框 15"/>
              <p:cNvSpPr txBox="1"/>
              <p:nvPr/>
            </p:nvSpPr>
            <p:spPr>
              <a:xfrm>
                <a:off x="6851560" y="2880111"/>
                <a:ext cx="4716985" cy="3737152"/>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 要对数组中的数组元素进行排序，可以使用数组对象的</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sort()</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方法实现。</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 创建一个数组对象，可以使用创建数组对象的方法</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new Array()</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来创建一个数组。</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为创建的数组对象建立数组元素。</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n"/>
                  <a:tabLst/>
                  <a:defRPr/>
                </a:pP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通过数组对象的</a:t>
                </a:r>
                <a:r>
                  <a:rPr kumimoji="0" lang="en-US" altLang="zh-CN"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sort()</a:t>
                </a:r>
                <a:r>
                  <a:rPr kumimoji="0" lang="zh-CN" altLang="en-US" sz="2000" b="0" i="0" u="none" strike="noStrike" kern="1200" cap="none" spc="0" normalizeH="0" baseline="0" noProof="0">
                    <a:ln>
                      <a:noFill/>
                    </a:ln>
                    <a:solidFill>
                      <a:prstClr val="black">
                        <a:lumMod val="65000"/>
                        <a:lumOff val="35000"/>
                      </a:prstClr>
                    </a:solidFill>
                    <a:effectLst/>
                    <a:uLnTx/>
                    <a:uFillTx/>
                    <a:latin typeface="等线" panose="020F0502020204030204"/>
                    <a:ea typeface="等线" panose="02010600030101010101" pitchFamily="2" charset="-122"/>
                    <a:cs typeface="+mn-cs"/>
                  </a:rPr>
                  <a:t>方法为数组排序。</a:t>
                </a:r>
              </a:p>
            </p:txBody>
          </p:sp>
        </p:grpSp>
        <p:sp>
          <p:nvSpPr>
            <p:cNvPr id="13" name="矩形 12"/>
            <p:cNvSpPr/>
            <p:nvPr/>
          </p:nvSpPr>
          <p:spPr>
            <a:xfrm>
              <a:off x="6851560" y="2869062"/>
              <a:ext cx="4716985" cy="42803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grpSp>
    </p:spTree>
    <p:extLst>
      <p:ext uri="{BB962C8B-B14F-4D97-AF65-F5344CB8AC3E}">
        <p14:creationId xmlns:p14="http://schemas.microsoft.com/office/powerpoint/2010/main" val="258292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5-11】</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数组元素升序排序</a:t>
            </a:r>
            <a:r>
              <a:rPr lang="en-US" altLang="zh-CN"/>
              <a:t>——sort()</a:t>
            </a:r>
            <a:r>
              <a:rPr lang="zh-CN" altLang="en-US"/>
              <a:t>方法</a:t>
            </a:r>
            <a:endParaRPr lang="zh-CN" altLang="en-US" dirty="0"/>
          </a:p>
        </p:txBody>
      </p:sp>
      <p:pic>
        <p:nvPicPr>
          <p:cNvPr id="3" name="图片 2">
            <a:extLst>
              <a:ext uri="{FF2B5EF4-FFF2-40B4-BE49-F238E27FC236}">
                <a16:creationId xmlns:a16="http://schemas.microsoft.com/office/drawing/2014/main" id="{FEA98EC2-31CF-4F47-8C44-59F030A5C9E9}"/>
              </a:ext>
            </a:extLst>
          </p:cNvPr>
          <p:cNvPicPr>
            <a:picLocks noChangeAspect="1"/>
          </p:cNvPicPr>
          <p:nvPr/>
        </p:nvPicPr>
        <p:blipFill>
          <a:blip r:embed="rId2"/>
          <a:stretch>
            <a:fillRect/>
          </a:stretch>
        </p:blipFill>
        <p:spPr>
          <a:xfrm>
            <a:off x="870978" y="2499546"/>
            <a:ext cx="10558799" cy="2235664"/>
          </a:xfrm>
          <a:prstGeom prst="rect">
            <a:avLst/>
          </a:prstGeom>
        </p:spPr>
      </p:pic>
    </p:spTree>
    <p:extLst>
      <p:ext uri="{BB962C8B-B14F-4D97-AF65-F5344CB8AC3E}">
        <p14:creationId xmlns:p14="http://schemas.microsoft.com/office/powerpoint/2010/main" val="29072750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11" y="313234"/>
            <a:ext cx="6013360" cy="512849"/>
          </a:xfrm>
        </p:spPr>
        <p:txBody>
          <a:bodyPr/>
          <a:lstStyle/>
          <a:p>
            <a:r>
              <a:rPr lang="en-US" altLang="zh-CN"/>
              <a:t>【</a:t>
            </a:r>
            <a:r>
              <a:rPr lang="zh-CN" altLang="en-US"/>
              <a:t>任务实践</a:t>
            </a:r>
            <a:r>
              <a:rPr lang="en-US" altLang="zh-CN"/>
              <a:t>5-11】</a:t>
            </a:r>
            <a:endParaRPr lang="zh-CN" altLang="en-US" dirty="0"/>
          </a:p>
        </p:txBody>
      </p:sp>
      <p:sp>
        <p:nvSpPr>
          <p:cNvPr id="5" name="内容占位符 4"/>
          <p:cNvSpPr>
            <a:spLocks noGrp="1"/>
          </p:cNvSpPr>
          <p:nvPr>
            <p:ph idx="1"/>
          </p:nvPr>
        </p:nvSpPr>
        <p:spPr>
          <a:xfrm>
            <a:off x="1139936" y="1341717"/>
            <a:ext cx="6770620" cy="642195"/>
          </a:xfrm>
        </p:spPr>
        <p:txBody>
          <a:bodyPr>
            <a:normAutofit/>
          </a:bodyPr>
          <a:lstStyle/>
          <a:p>
            <a:r>
              <a:rPr lang="zh-CN" altLang="en-US"/>
              <a:t>数组元素升序排序</a:t>
            </a:r>
            <a:r>
              <a:rPr lang="en-US" altLang="zh-CN"/>
              <a:t>——sort()</a:t>
            </a:r>
            <a:r>
              <a:rPr lang="zh-CN" altLang="en-US"/>
              <a:t>方法</a:t>
            </a:r>
            <a:endParaRPr lang="zh-CN" altLang="en-US" dirty="0"/>
          </a:p>
        </p:txBody>
      </p:sp>
      <p:pic>
        <p:nvPicPr>
          <p:cNvPr id="18" name="图片 17">
            <a:extLst>
              <a:ext uri="{FF2B5EF4-FFF2-40B4-BE49-F238E27FC236}">
                <a16:creationId xmlns:a16="http://schemas.microsoft.com/office/drawing/2014/main" id="{78C41D05-E924-475F-9DBB-A1CB1E1E615A}"/>
              </a:ext>
            </a:extLst>
          </p:cNvPr>
          <p:cNvPicPr>
            <a:picLocks noChangeAspect="1"/>
          </p:cNvPicPr>
          <p:nvPr/>
        </p:nvPicPr>
        <p:blipFill>
          <a:blip r:embed="rId2"/>
          <a:stretch>
            <a:fillRect/>
          </a:stretch>
        </p:blipFill>
        <p:spPr>
          <a:xfrm>
            <a:off x="2617469" y="2636201"/>
            <a:ext cx="6640831" cy="2886473"/>
          </a:xfrm>
          <a:prstGeom prst="rect">
            <a:avLst/>
          </a:prstGeom>
          <a:ln>
            <a:solidFill>
              <a:schemeClr val="tx1"/>
            </a:solidFill>
          </a:ln>
        </p:spPr>
      </p:pic>
    </p:spTree>
    <p:extLst>
      <p:ext uri="{BB962C8B-B14F-4D97-AF65-F5344CB8AC3E}">
        <p14:creationId xmlns:p14="http://schemas.microsoft.com/office/powerpoint/2010/main" val="4297241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47241" y="1153974"/>
            <a:ext cx="11209232" cy="4703087"/>
          </a:xfrm>
        </p:spPr>
        <p:txBody>
          <a:bodyPr>
            <a:normAutofit/>
          </a:bodyPr>
          <a:lstStyle/>
          <a:p>
            <a:pPr algn="just">
              <a:lnSpc>
                <a:spcPct val="150000"/>
              </a:lnSpc>
            </a:pPr>
            <a:r>
              <a:rPr lang="zh-CN" altLang="en-US" dirty="0"/>
              <a:t>      </a:t>
            </a:r>
            <a:r>
              <a:rPr lang="en-US" altLang="zh-CN" dirty="0"/>
              <a:t>JavaScript</a:t>
            </a:r>
            <a:r>
              <a:rPr lang="zh-CN" altLang="en-US" dirty="0"/>
              <a:t>的</a:t>
            </a:r>
            <a:r>
              <a:rPr lang="en-US" altLang="zh-CN" dirty="0"/>
              <a:t>Math</a:t>
            </a:r>
            <a:r>
              <a:rPr lang="zh-CN" altLang="en-US" dirty="0"/>
              <a:t>对象主要用于数学运算</a:t>
            </a:r>
            <a:endParaRPr lang="en-US" altLang="zh-CN" dirty="0"/>
          </a:p>
          <a:p>
            <a:pPr marL="457200" indent="-457200" algn="just">
              <a:lnSpc>
                <a:spcPct val="150000"/>
              </a:lnSpc>
              <a:buFont typeface="Wingdings" panose="05000000000000000000" pitchFamily="2" charset="2"/>
              <a:buChar char="n"/>
            </a:pPr>
            <a:r>
              <a:rPr lang="en-US" altLang="zh-CN" dirty="0">
                <a:solidFill>
                  <a:schemeClr val="accent2">
                    <a:lumMod val="75000"/>
                  </a:schemeClr>
                </a:solidFill>
              </a:rPr>
              <a:t>Math</a:t>
            </a:r>
            <a:r>
              <a:rPr lang="zh-CN" altLang="en-US" dirty="0">
                <a:solidFill>
                  <a:schemeClr val="accent2">
                    <a:lumMod val="75000"/>
                  </a:schemeClr>
                </a:solidFill>
              </a:rPr>
              <a:t>对象的属性是数学中常用的常量</a:t>
            </a:r>
            <a:endParaRPr lang="en-US" altLang="zh-CN" dirty="0">
              <a:solidFill>
                <a:schemeClr val="accent2">
                  <a:lumMod val="75000"/>
                </a:schemeClr>
              </a:solidFill>
            </a:endParaRPr>
          </a:p>
          <a:p>
            <a:pPr marL="457200" indent="-457200" algn="just">
              <a:lnSpc>
                <a:spcPct val="150000"/>
              </a:lnSpc>
              <a:buFont typeface="Wingdings" panose="05000000000000000000" pitchFamily="2" charset="2"/>
              <a:buChar char="n"/>
            </a:pPr>
            <a:r>
              <a:rPr lang="en-US" altLang="zh-CN" dirty="0">
                <a:solidFill>
                  <a:schemeClr val="accent2">
                    <a:lumMod val="75000"/>
                  </a:schemeClr>
                </a:solidFill>
              </a:rPr>
              <a:t>Math</a:t>
            </a:r>
            <a:r>
              <a:rPr lang="zh-CN" altLang="en-US" dirty="0">
                <a:solidFill>
                  <a:schemeClr val="accent2">
                    <a:lumMod val="75000"/>
                  </a:schemeClr>
                </a:solidFill>
              </a:rPr>
              <a:t>对象的方法是数学中常用的函数</a:t>
            </a:r>
            <a:endParaRPr lang="en-US" altLang="zh-CN" dirty="0"/>
          </a:p>
          <a:p>
            <a:pPr marL="457200" indent="-457200" algn="just">
              <a:lnSpc>
                <a:spcPct val="150000"/>
              </a:lnSpc>
              <a:buFont typeface="Wingdings" panose="05000000000000000000" pitchFamily="2" charset="2"/>
              <a:buChar char="n"/>
            </a:pPr>
            <a:r>
              <a:rPr lang="en-US" altLang="zh-CN" dirty="0"/>
              <a:t>Math</a:t>
            </a:r>
            <a:r>
              <a:rPr lang="zh-CN" altLang="en-US" dirty="0"/>
              <a:t>对象的所有属性和方法都是静态的，使用该对象时，不需要对其进行创建。</a:t>
            </a:r>
            <a:endParaRPr lang="en-US" altLang="zh-CN" dirty="0"/>
          </a:p>
        </p:txBody>
      </p:sp>
      <p:sp>
        <p:nvSpPr>
          <p:cNvPr id="3" name="标题 2"/>
          <p:cNvSpPr>
            <a:spLocks noGrp="1"/>
          </p:cNvSpPr>
          <p:nvPr>
            <p:ph type="title"/>
          </p:nvPr>
        </p:nvSpPr>
        <p:spPr>
          <a:xfrm>
            <a:off x="747241" y="249383"/>
            <a:ext cx="7391400" cy="590556"/>
          </a:xfrm>
        </p:spPr>
        <p:txBody>
          <a:bodyPr/>
          <a:lstStyle/>
          <a:p>
            <a:r>
              <a:rPr lang="en-US" altLang="zh-CN"/>
              <a:t>5.2.5 Math</a:t>
            </a:r>
            <a:r>
              <a:rPr lang="zh-CN" altLang="en-US" dirty="0"/>
              <a:t>对象类 </a:t>
            </a:r>
          </a:p>
        </p:txBody>
      </p:sp>
    </p:spTree>
    <p:extLst>
      <p:ext uri="{BB962C8B-B14F-4D97-AF65-F5344CB8AC3E}">
        <p14:creationId xmlns:p14="http://schemas.microsoft.com/office/powerpoint/2010/main" val="260724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2125</TotalTime>
  <Words>10712</Words>
  <Application>Microsoft Office PowerPoint</Application>
  <PresentationFormat>宽屏</PresentationFormat>
  <Paragraphs>905</Paragraphs>
  <Slides>167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167</vt:i4>
      </vt:variant>
    </vt:vector>
  </HeadingPairs>
  <TitlesOfParts>
    <vt:vector size="178" baseType="lpstr">
      <vt:lpstr>等线</vt:lpstr>
      <vt:lpstr>等线 Light</vt:lpstr>
      <vt:lpstr>方正兰亭刊黑_GBK</vt:lpstr>
      <vt:lpstr>楷体</vt:lpstr>
      <vt:lpstr>微软雅黑</vt:lpstr>
      <vt:lpstr>Arial</vt:lpstr>
      <vt:lpstr>Calibri</vt:lpstr>
      <vt:lpstr>Times New Roman</vt:lpstr>
      <vt:lpstr>Wingdings</vt:lpstr>
      <vt:lpstr>Office 主题​​</vt:lpstr>
      <vt:lpstr>3_Office 主题​​</vt:lpstr>
      <vt:lpstr>5.JavaScript对象</vt:lpstr>
      <vt:lpstr>主要内容</vt:lpstr>
      <vt:lpstr>5.1  认识对象 </vt:lpstr>
      <vt:lpstr>面向过程</vt:lpstr>
      <vt:lpstr>【任务实践5-1】</vt:lpstr>
      <vt:lpstr>【任务实践5-1】</vt:lpstr>
      <vt:lpstr>面向对象</vt:lpstr>
      <vt:lpstr>面向对象</vt:lpstr>
      <vt:lpstr>【任务实践5-2】</vt:lpstr>
      <vt:lpstr>【任务实践5-2】</vt:lpstr>
      <vt:lpstr>面向对象和面向过程</vt:lpstr>
      <vt:lpstr>5.1.2  对象的基本概念</vt:lpstr>
      <vt:lpstr>5.1.2  对象的基本概念</vt:lpstr>
      <vt:lpstr>5.1.2  对象的基本概念</vt:lpstr>
      <vt:lpstr>5.1.2  对象的基本概念</vt:lpstr>
      <vt:lpstr>5.1.2  对象的基本概念</vt:lpstr>
      <vt:lpstr>5.1.3  JavaScript的对象框架</vt:lpstr>
      <vt:lpstr>5.2  使用内置对象</vt:lpstr>
      <vt:lpstr>内置对象类</vt:lpstr>
      <vt:lpstr>5.2.1  Object对象类</vt:lpstr>
      <vt:lpstr>5.2.2 Date对象类——创建Date对象</vt:lpstr>
      <vt:lpstr>创建Date对象</vt:lpstr>
      <vt:lpstr>创建Date对象</vt:lpstr>
      <vt:lpstr>创建Date对象</vt:lpstr>
      <vt:lpstr>Date对象的方法</vt:lpstr>
      <vt:lpstr>【任务实践5-3】</vt:lpstr>
      <vt:lpstr>PowerPoint 演示文稿</vt:lpstr>
      <vt:lpstr>PowerPoint 演示文稿</vt:lpstr>
      <vt:lpstr>【任务实践5-4】</vt:lpstr>
      <vt:lpstr>PowerPoint 演示文稿</vt:lpstr>
      <vt:lpstr>PowerPoint 演示文稿</vt:lpstr>
      <vt:lpstr>5.2.3 String对象类——创建String对象</vt:lpstr>
      <vt:lpstr>创建String对象</vt:lpstr>
      <vt:lpstr>创建String对象</vt:lpstr>
      <vt:lpstr>String对象的属性</vt:lpstr>
      <vt:lpstr>String对象的方法</vt:lpstr>
      <vt:lpstr>String对象的方法</vt:lpstr>
      <vt:lpstr>charAt()方法</vt:lpstr>
      <vt:lpstr>【任务实践5-5】</vt:lpstr>
      <vt:lpstr>【任务实践5-5】</vt:lpstr>
      <vt:lpstr>charCodeAt()方法</vt:lpstr>
      <vt:lpstr>indexOf()方法</vt:lpstr>
      <vt:lpstr>indexOf()方法</vt:lpstr>
      <vt:lpstr>lastIndexOf()方法</vt:lpstr>
      <vt:lpstr>String对象的方法</vt:lpstr>
      <vt:lpstr>substring()方法 </vt:lpstr>
      <vt:lpstr> slice()方法。</vt:lpstr>
      <vt:lpstr>substr ()方法 </vt:lpstr>
      <vt:lpstr>String对象的方法</vt:lpstr>
      <vt:lpstr>【任务实践5-6】</vt:lpstr>
      <vt:lpstr>【任务实践5-6】</vt:lpstr>
      <vt:lpstr>String对象的方法</vt:lpstr>
      <vt:lpstr>String对象的方法</vt:lpstr>
      <vt:lpstr>String对象的方法</vt:lpstr>
      <vt:lpstr>String对象的方法</vt:lpstr>
      <vt:lpstr>String对象的方法</vt:lpstr>
      <vt:lpstr>String对象的方法</vt:lpstr>
      <vt:lpstr>String对象的方法</vt:lpstr>
      <vt:lpstr>String对象的方法</vt:lpstr>
      <vt:lpstr>String对象的方法</vt:lpstr>
      <vt:lpstr>startsWith()方法</vt:lpstr>
      <vt:lpstr>startsWith()方法</vt:lpstr>
      <vt:lpstr>startsWith()方法</vt:lpstr>
      <vt:lpstr>5.2.4  Array对象类——数组定义</vt:lpstr>
      <vt:lpstr>5.2.4  Array对象类——数组定义</vt:lpstr>
      <vt:lpstr>5.2.4  Array对象类——创建数组对象</vt:lpstr>
      <vt:lpstr>创建数组对象</vt:lpstr>
      <vt:lpstr>创建数组对象</vt:lpstr>
      <vt:lpstr>创建数组对象</vt:lpstr>
      <vt:lpstr>5.2.4  Array对象类——数组元素</vt:lpstr>
      <vt:lpstr>数组元素</vt:lpstr>
      <vt:lpstr>数组元素</vt:lpstr>
      <vt:lpstr>【任务实践5-7】</vt:lpstr>
      <vt:lpstr>【任务实践5-7】</vt:lpstr>
      <vt:lpstr>【任务实践5-7】</vt:lpstr>
      <vt:lpstr>【任务实践5-7】</vt:lpstr>
      <vt:lpstr>数组元素</vt:lpstr>
      <vt:lpstr>数组属性</vt:lpstr>
      <vt:lpstr>数组元素的访问</vt:lpstr>
      <vt:lpstr>数组元素的访问</vt:lpstr>
      <vt:lpstr>数组元素的访问</vt:lpstr>
      <vt:lpstr>【任务实践5-8】</vt:lpstr>
      <vt:lpstr>【任务实践5-8】</vt:lpstr>
      <vt:lpstr>【任务实践5-8】</vt:lpstr>
      <vt:lpstr>数组元素的访问</vt:lpstr>
      <vt:lpstr>【任务实践5-9】</vt:lpstr>
      <vt:lpstr>【任务实践5-9】</vt:lpstr>
      <vt:lpstr>数组元素的访问</vt:lpstr>
      <vt:lpstr>数组元素的添加和删除</vt:lpstr>
      <vt:lpstr>数组元素的添加和删除</vt:lpstr>
      <vt:lpstr>【任务实践5-10】</vt:lpstr>
      <vt:lpstr>【任务实践5-10】</vt:lpstr>
      <vt:lpstr>【任务实践5-10】</vt:lpstr>
      <vt:lpstr>数组元素的添加和删除</vt:lpstr>
      <vt:lpstr>数组的排序</vt:lpstr>
      <vt:lpstr>【任务实践5-11】</vt:lpstr>
      <vt:lpstr>【任务实践5-11】</vt:lpstr>
      <vt:lpstr>【任务实践5-11】</vt:lpstr>
      <vt:lpstr>5.2.5 Math对象类 </vt:lpstr>
      <vt:lpstr>Math对象类 </vt:lpstr>
      <vt:lpstr>【任务实践5-12】</vt:lpstr>
      <vt:lpstr>【任务实践5-12】</vt:lpstr>
      <vt:lpstr>【任务实践5-12】</vt:lpstr>
      <vt:lpstr>5.2.5 Math对象类 </vt:lpstr>
      <vt:lpstr>【任务实践5-13】</vt:lpstr>
      <vt:lpstr>【任务实践5-13】</vt:lpstr>
      <vt:lpstr>【任务实践5-13】</vt:lpstr>
      <vt:lpstr>random()方法</vt:lpstr>
      <vt:lpstr>random()方法</vt:lpstr>
      <vt:lpstr>【任务实践5-14】</vt:lpstr>
      <vt:lpstr>【任务实践5-14】</vt:lpstr>
      <vt:lpstr>5.2.6  Number对象类</vt:lpstr>
      <vt:lpstr>【任务实践5-15】</vt:lpstr>
      <vt:lpstr>【任务实践5-15】</vt:lpstr>
      <vt:lpstr>【任务实践5-15】</vt:lpstr>
      <vt:lpstr>5.3  使用自定义对象</vt:lpstr>
      <vt:lpstr>自定义对象</vt:lpstr>
      <vt:lpstr>5.3.1  通过Object对象创建对象</vt:lpstr>
      <vt:lpstr>【任务实践5-16】</vt:lpstr>
      <vt:lpstr>【任务实践5-16】</vt:lpstr>
      <vt:lpstr>【任务实践5-16】</vt:lpstr>
      <vt:lpstr>5.3.2  通过字面量对象创建对象</vt:lpstr>
      <vt:lpstr>【任务实践5-17】</vt:lpstr>
      <vt:lpstr>【任务实践5-17】</vt:lpstr>
      <vt:lpstr>5.3.3  通过构造函数创建对象</vt:lpstr>
      <vt:lpstr>1. 使用this关键字</vt:lpstr>
      <vt:lpstr>2. 使用function定义构造函数</vt:lpstr>
      <vt:lpstr>2. 使用function定义构造函数</vt:lpstr>
      <vt:lpstr>2. 使用function定义构造函数</vt:lpstr>
      <vt:lpstr>3. 使用new关键字来创建构造函数</vt:lpstr>
      <vt:lpstr>3. 使用new关键字来创建构造函数</vt:lpstr>
      <vt:lpstr>3. 使用new关键字来创建构造函数</vt:lpstr>
      <vt:lpstr>3. 使用new关键字来创建构造函数</vt:lpstr>
      <vt:lpstr>3. 使用new关键字来创建构造函数</vt:lpstr>
      <vt:lpstr>4. 类对象的prototype属性</vt:lpstr>
      <vt:lpstr>4. 类对象的prototype属性</vt:lpstr>
      <vt:lpstr>【任务实践5-18】</vt:lpstr>
      <vt:lpstr>【任务实践5-18】</vt:lpstr>
      <vt:lpstr>【任务实践5-18】</vt:lpstr>
      <vt:lpstr>5.3.4  通过Function对象定义方法</vt:lpstr>
      <vt:lpstr>【任务实践5-19】</vt:lpstr>
      <vt:lpstr>【任务实践5-19】</vt:lpstr>
      <vt:lpstr>【任务实践5-19】</vt:lpstr>
      <vt:lpstr>5.3.4  通过Function对象定义方法</vt:lpstr>
      <vt:lpstr>【任务实践5-20】</vt:lpstr>
      <vt:lpstr>【任务实践5-20】</vt:lpstr>
      <vt:lpstr>5.3.5  通过原型对象定义方法</vt:lpstr>
      <vt:lpstr>【任务实践5-21】</vt:lpstr>
      <vt:lpstr>【任务实践5-21】</vt:lpstr>
      <vt:lpstr>【任务实践5-21】</vt:lpstr>
      <vt:lpstr>5.3.6  通过for…in语句访问对象的属性</vt:lpstr>
      <vt:lpstr>【任务实践5-22】</vt:lpstr>
      <vt:lpstr>【任务实践5-22】</vt:lpstr>
      <vt:lpstr>【任务实践5-22】</vt:lpstr>
      <vt:lpstr>5.3.7  通过with语句访问对象的属性和方法</vt:lpstr>
      <vt:lpstr>【任务实践5-23】</vt:lpstr>
      <vt:lpstr>【任务实践5-23】</vt:lpstr>
      <vt:lpstr>【任务实践5-23】</vt:lpstr>
      <vt:lpstr>5.3.8  继承</vt:lpstr>
      <vt:lpstr>5.3.8  继承</vt:lpstr>
      <vt:lpstr>【任务实践5-24】</vt:lpstr>
      <vt:lpstr>【任务实践5-24】</vt:lpstr>
      <vt:lpstr>【任务实践5-24】</vt:lpstr>
      <vt:lpstr>项目分析</vt:lpstr>
      <vt:lpstr>项目实施</vt:lpstr>
      <vt:lpstr>项目实施</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dc:creator>
  <cp:lastModifiedBy>Clark Kong</cp:lastModifiedBy>
  <cp:revision>157</cp:revision>
  <dcterms:created xsi:type="dcterms:W3CDTF">2021-10-26T08:02:06Z</dcterms:created>
  <dcterms:modified xsi:type="dcterms:W3CDTF">2024-03-24T13:41:59Z</dcterms:modified>
</cp:coreProperties>
</file>