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7"/>
  </p:notesMasterIdLst>
  <p:sldIdLst>
    <p:sldId id="366" r:id="rId3"/>
    <p:sldId id="371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33" r:id="rId25"/>
    <p:sldId id="434" r:id="rId26"/>
    <p:sldId id="435" r:id="rId27"/>
    <p:sldId id="436" r:id="rId28"/>
    <p:sldId id="438" r:id="rId29"/>
    <p:sldId id="439" r:id="rId30"/>
    <p:sldId id="440" r:id="rId31"/>
    <p:sldId id="441" r:id="rId32"/>
    <p:sldId id="442" r:id="rId33"/>
    <p:sldId id="443" r:id="rId34"/>
    <p:sldId id="445" r:id="rId35"/>
    <p:sldId id="446" r:id="rId36"/>
    <p:sldId id="352" r:id="rId37"/>
    <p:sldId id="410" r:id="rId38"/>
    <p:sldId id="354" r:id="rId39"/>
    <p:sldId id="358" r:id="rId40"/>
    <p:sldId id="359" r:id="rId41"/>
    <p:sldId id="363" r:id="rId42"/>
    <p:sldId id="364" r:id="rId43"/>
    <p:sldId id="365" r:id="rId44"/>
    <p:sldId id="411" r:id="rId45"/>
    <p:sldId id="293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67A"/>
    <a:srgbClr val="FFF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5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9A1F3-DED2-4F8C-A2F4-D6E97A245F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5B07-7B81-4A2A-AF20-9E2747039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1352282"/>
            <a:ext cx="12192000" cy="3953814"/>
          </a:xfrm>
          <a:prstGeom prst="rect">
            <a:avLst/>
          </a:prstGeom>
          <a:solidFill>
            <a:srgbClr val="01367A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2707" y="2476751"/>
            <a:ext cx="10306587" cy="114507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3615474" y="4270218"/>
            <a:ext cx="529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kern="105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zh-CN" sz="1800" b="1" kern="105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前端开发程序设计项目式教程（微课版）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751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45" y="323990"/>
            <a:ext cx="664462" cy="733828"/>
          </a:xfrm>
          <a:prstGeom prst="rect">
            <a:avLst/>
          </a:prstGeom>
        </p:spPr>
      </p:pic>
      <p:cxnSp>
        <p:nvCxnSpPr>
          <p:cNvPr id="22" name="直接连接符 21"/>
          <p:cNvCxnSpPr/>
          <p:nvPr userDrawn="1"/>
        </p:nvCxnSpPr>
        <p:spPr>
          <a:xfrm>
            <a:off x="2045594" y="4018209"/>
            <a:ext cx="8100812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/>
          <p:nvPr userDrawn="1"/>
        </p:nvSpPr>
        <p:spPr bwMode="auto">
          <a:xfrm>
            <a:off x="3308645" y="1395413"/>
            <a:ext cx="8883355" cy="1881187"/>
          </a:xfrm>
          <a:custGeom>
            <a:avLst/>
            <a:gdLst>
              <a:gd name="T0" fmla="*/ 11567 w 11567"/>
              <a:gd name="T1" fmla="*/ 2441 h 2441"/>
              <a:gd name="T2" fmla="*/ 0 w 11567"/>
              <a:gd name="T3" fmla="*/ 2441 h 2441"/>
              <a:gd name="T4" fmla="*/ 1542 w 11567"/>
              <a:gd name="T5" fmla="*/ 0 h 2441"/>
              <a:gd name="T6" fmla="*/ 11567 w 11567"/>
              <a:gd name="T7" fmla="*/ 0 h 2441"/>
              <a:gd name="T8" fmla="*/ 11567 w 11567"/>
              <a:gd name="T9" fmla="*/ 2441 h 2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16" tIns="45708" rIns="91416" bIns="45708"/>
          <a:lstStyle/>
          <a:p>
            <a:endParaRPr lang="zh-CN" altLang="en-US" sz="2400"/>
          </a:p>
        </p:txBody>
      </p:sp>
      <p:sp>
        <p:nvSpPr>
          <p:cNvPr id="4" name="Freeform 6"/>
          <p:cNvSpPr/>
          <p:nvPr userDrawn="1"/>
        </p:nvSpPr>
        <p:spPr bwMode="auto">
          <a:xfrm>
            <a:off x="0" y="4075113"/>
            <a:ext cx="5693725" cy="1712912"/>
          </a:xfrm>
          <a:custGeom>
            <a:avLst/>
            <a:gdLst>
              <a:gd name="T0" fmla="*/ 0 w 7413"/>
              <a:gd name="T1" fmla="*/ 0 h 2222"/>
              <a:gd name="T2" fmla="*/ 7413 w 7413"/>
              <a:gd name="T3" fmla="*/ 0 h 2222"/>
              <a:gd name="T4" fmla="*/ 6010 w 7413"/>
              <a:gd name="T5" fmla="*/ 2222 h 2222"/>
              <a:gd name="T6" fmla="*/ 0 w 7413"/>
              <a:gd name="T7" fmla="*/ 2222 h 2222"/>
              <a:gd name="T8" fmla="*/ 0 w 7413"/>
              <a:gd name="T9" fmla="*/ 0 h 2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16" tIns="45708" rIns="91416" bIns="45708"/>
          <a:lstStyle/>
          <a:p>
            <a:endParaRPr lang="zh-CN" altLang="en-US" sz="2400"/>
          </a:p>
        </p:txBody>
      </p:sp>
      <p:sp>
        <p:nvSpPr>
          <p:cNvPr id="5" name="Freeform 7"/>
          <p:cNvSpPr/>
          <p:nvPr userDrawn="1"/>
        </p:nvSpPr>
        <p:spPr bwMode="auto">
          <a:xfrm>
            <a:off x="0" y="2052639"/>
            <a:ext cx="10728896" cy="2981325"/>
          </a:xfrm>
          <a:custGeom>
            <a:avLst/>
            <a:gdLst>
              <a:gd name="T0" fmla="*/ 0 w 13970"/>
              <a:gd name="T1" fmla="*/ 0 h 3869"/>
              <a:gd name="T2" fmla="*/ 13970 w 13970"/>
              <a:gd name="T3" fmla="*/ 0 h 3869"/>
              <a:gd name="T4" fmla="*/ 11527 w 13970"/>
              <a:gd name="T5" fmla="*/ 3869 h 3869"/>
              <a:gd name="T6" fmla="*/ 0 w 13970"/>
              <a:gd name="T7" fmla="*/ 3869 h 3869"/>
              <a:gd name="T8" fmla="*/ 0 w 13970"/>
              <a:gd name="T9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1367A"/>
          </a:solidFill>
          <a:ln>
            <a:noFill/>
          </a:ln>
        </p:spPr>
        <p:txBody>
          <a:bodyPr lIns="91416" tIns="45708" rIns="91416" bIns="45708"/>
          <a:lstStyle/>
          <a:p>
            <a:endParaRPr lang="zh-CN" altLang="en-US" sz="2400"/>
          </a:p>
        </p:txBody>
      </p:sp>
      <p:sp>
        <p:nvSpPr>
          <p:cNvPr id="6" name="Freeform 8"/>
          <p:cNvSpPr/>
          <p:nvPr userDrawn="1"/>
        </p:nvSpPr>
        <p:spPr bwMode="auto">
          <a:xfrm>
            <a:off x="11227177" y="1908176"/>
            <a:ext cx="556995" cy="900113"/>
          </a:xfrm>
          <a:custGeom>
            <a:avLst/>
            <a:gdLst>
              <a:gd name="T0" fmla="*/ 584 w 725"/>
              <a:gd name="T1" fmla="*/ 443 h 1169"/>
              <a:gd name="T2" fmla="*/ 725 w 725"/>
              <a:gd name="T3" fmla="*/ 585 h 1169"/>
              <a:gd name="T4" fmla="*/ 584 w 725"/>
              <a:gd name="T5" fmla="*/ 726 h 1169"/>
              <a:gd name="T6" fmla="*/ 141 w 725"/>
              <a:gd name="T7" fmla="*/ 1169 h 1169"/>
              <a:gd name="T8" fmla="*/ 0 w 725"/>
              <a:gd name="T9" fmla="*/ 1028 h 1169"/>
              <a:gd name="T10" fmla="*/ 443 w 725"/>
              <a:gd name="T11" fmla="*/ 585 h 1169"/>
              <a:gd name="T12" fmla="*/ 0 w 725"/>
              <a:gd name="T13" fmla="*/ 141 h 1169"/>
              <a:gd name="T14" fmla="*/ 141 w 725"/>
              <a:gd name="T15" fmla="*/ 0 h 1169"/>
              <a:gd name="T16" fmla="*/ 584 w 725"/>
              <a:gd name="T17" fmla="*/ 443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416" tIns="45708" rIns="91416" bIns="45708"/>
          <a:lstStyle/>
          <a:p>
            <a:endParaRPr lang="zh-CN" altLang="en-US" sz="2400"/>
          </a:p>
        </p:txBody>
      </p:sp>
      <p:sp>
        <p:nvSpPr>
          <p:cNvPr id="7" name="Freeform 9"/>
          <p:cNvSpPr/>
          <p:nvPr userDrawn="1"/>
        </p:nvSpPr>
        <p:spPr bwMode="auto">
          <a:xfrm>
            <a:off x="10587664" y="6049964"/>
            <a:ext cx="1604336" cy="808037"/>
          </a:xfrm>
          <a:custGeom>
            <a:avLst/>
            <a:gdLst>
              <a:gd name="T0" fmla="*/ 2088 w 2088"/>
              <a:gd name="T1" fmla="*/ 0 h 1048"/>
              <a:gd name="T2" fmla="*/ 2088 w 2088"/>
              <a:gd name="T3" fmla="*/ 1048 h 1048"/>
              <a:gd name="T4" fmla="*/ 0 w 2088"/>
              <a:gd name="T5" fmla="*/ 1048 h 1048"/>
              <a:gd name="T6" fmla="*/ 662 w 2088"/>
              <a:gd name="T7" fmla="*/ 0 h 1048"/>
              <a:gd name="T8" fmla="*/ 2088 w 2088"/>
              <a:gd name="T9" fmla="*/ 0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8" h="1048">
                <a:moveTo>
                  <a:pt x="2088" y="0"/>
                </a:moveTo>
                <a:lnTo>
                  <a:pt x="2088" y="1048"/>
                </a:lnTo>
                <a:lnTo>
                  <a:pt x="0" y="1048"/>
                </a:lnTo>
                <a:lnTo>
                  <a:pt x="662" y="0"/>
                </a:lnTo>
                <a:lnTo>
                  <a:pt x="2088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16" tIns="45708" rIns="91416" bIns="45708"/>
          <a:lstStyle/>
          <a:p>
            <a:endParaRPr lang="zh-CN" altLang="en-US" sz="240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31384" y="2880519"/>
            <a:ext cx="7648977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47241" y="1393848"/>
            <a:ext cx="10805108" cy="4916799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028483"/>
          </a:xfrm>
          <a:prstGeom prst="rect">
            <a:avLst/>
          </a:prstGeom>
          <a:solidFill>
            <a:srgbClr val="013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7816"/>
            <a:ext cx="6013360" cy="51284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436520" y="376540"/>
            <a:ext cx="271005" cy="350436"/>
          </a:xfrm>
          <a:custGeom>
            <a:avLst/>
            <a:gdLst>
              <a:gd name="connsiteX0" fmla="*/ 0 w 382446"/>
              <a:gd name="connsiteY0" fmla="*/ 494540 h 494540"/>
              <a:gd name="connsiteX1" fmla="*/ 95611 w 382446"/>
              <a:gd name="connsiteY1" fmla="*/ 329694 h 494540"/>
              <a:gd name="connsiteX2" fmla="*/ 1 w 382446"/>
              <a:gd name="connsiteY2" fmla="*/ 329694 h 494540"/>
              <a:gd name="connsiteX3" fmla="*/ 191224 w 382446"/>
              <a:gd name="connsiteY3" fmla="*/ 0 h 494540"/>
              <a:gd name="connsiteX4" fmla="*/ 382446 w 382446"/>
              <a:gd name="connsiteY4" fmla="*/ 329694 h 494540"/>
              <a:gd name="connsiteX5" fmla="*/ 286835 w 382446"/>
              <a:gd name="connsiteY5" fmla="*/ 329694 h 494540"/>
              <a:gd name="connsiteX6" fmla="*/ 382445 w 382446"/>
              <a:gd name="connsiteY6" fmla="*/ 494540 h 49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46" h="494540">
                <a:moveTo>
                  <a:pt x="0" y="494540"/>
                </a:moveTo>
                <a:lnTo>
                  <a:pt x="95611" y="329694"/>
                </a:lnTo>
                <a:lnTo>
                  <a:pt x="1" y="329694"/>
                </a:lnTo>
                <a:lnTo>
                  <a:pt x="191224" y="0"/>
                </a:lnTo>
                <a:lnTo>
                  <a:pt x="382446" y="329694"/>
                </a:lnTo>
                <a:lnTo>
                  <a:pt x="286835" y="329694"/>
                </a:lnTo>
                <a:lnTo>
                  <a:pt x="382445" y="494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>
            <a:off x="8160767" y="6110553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9649330" y="5672356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28483"/>
          </a:xfrm>
          <a:prstGeom prst="rect">
            <a:avLst/>
          </a:prstGeom>
          <a:solidFill>
            <a:srgbClr val="013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57816"/>
            <a:ext cx="6013360" cy="51284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2-2】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436520" y="376540"/>
            <a:ext cx="271005" cy="350436"/>
          </a:xfrm>
          <a:custGeom>
            <a:avLst/>
            <a:gdLst>
              <a:gd name="connsiteX0" fmla="*/ 0 w 382446"/>
              <a:gd name="connsiteY0" fmla="*/ 494540 h 494540"/>
              <a:gd name="connsiteX1" fmla="*/ 95611 w 382446"/>
              <a:gd name="connsiteY1" fmla="*/ 329694 h 494540"/>
              <a:gd name="connsiteX2" fmla="*/ 1 w 382446"/>
              <a:gd name="connsiteY2" fmla="*/ 329694 h 494540"/>
              <a:gd name="connsiteX3" fmla="*/ 191224 w 382446"/>
              <a:gd name="connsiteY3" fmla="*/ 0 h 494540"/>
              <a:gd name="connsiteX4" fmla="*/ 382446 w 382446"/>
              <a:gd name="connsiteY4" fmla="*/ 329694 h 494540"/>
              <a:gd name="connsiteX5" fmla="*/ 286835 w 382446"/>
              <a:gd name="connsiteY5" fmla="*/ 329694 h 494540"/>
              <a:gd name="connsiteX6" fmla="*/ 382445 w 382446"/>
              <a:gd name="connsiteY6" fmla="*/ 494540 h 49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46" h="494540">
                <a:moveTo>
                  <a:pt x="0" y="494540"/>
                </a:moveTo>
                <a:lnTo>
                  <a:pt x="95611" y="329694"/>
                </a:lnTo>
                <a:lnTo>
                  <a:pt x="1" y="329694"/>
                </a:lnTo>
                <a:lnTo>
                  <a:pt x="191224" y="0"/>
                </a:lnTo>
                <a:lnTo>
                  <a:pt x="382446" y="329694"/>
                </a:lnTo>
                <a:lnTo>
                  <a:pt x="286835" y="329694"/>
                </a:lnTo>
                <a:lnTo>
                  <a:pt x="382445" y="494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>
            <a:off x="8160767" y="6110553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9649330" y="5672356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剪去对角的矩形 9"/>
          <p:cNvSpPr/>
          <p:nvPr userDrawn="1"/>
        </p:nvSpPr>
        <p:spPr>
          <a:xfrm>
            <a:off x="838200" y="1339272"/>
            <a:ext cx="7488382" cy="595745"/>
          </a:xfrm>
          <a:prstGeom prst="snip2DiagRect">
            <a:avLst>
              <a:gd name="adj1" fmla="val 0"/>
              <a:gd name="adj2" fmla="val 37818"/>
            </a:avLst>
          </a:prstGeom>
          <a:solidFill>
            <a:srgbClr val="01367A"/>
          </a:solidFill>
          <a:ln w="57150">
            <a:solidFill>
              <a:schemeClr val="bg1"/>
            </a:solidFill>
          </a:ln>
          <a:effectLst>
            <a:outerShdw blurRad="241300" dist="50800" dir="6720000" sx="96000" sy="96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098372" y="1286299"/>
            <a:ext cx="6770620" cy="642195"/>
          </a:xfrm>
        </p:spPr>
        <p:txBody>
          <a:bodyPr/>
          <a:lstStyle>
            <a:lvl1pPr marL="0" indent="0">
              <a:lnSpc>
                <a:spcPct val="130000"/>
              </a:lnSpc>
              <a:buFontTx/>
              <a:buNone/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lnSpc>
                <a:spcPct val="130000"/>
              </a:lnSpc>
              <a:buFontTx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1028483"/>
          </a:xfrm>
          <a:prstGeom prst="rect">
            <a:avLst/>
          </a:prstGeom>
          <a:solidFill>
            <a:srgbClr val="013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57816"/>
            <a:ext cx="6013360" cy="51284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2-2】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 rot="5400000">
            <a:off x="436520" y="376540"/>
            <a:ext cx="271005" cy="350436"/>
          </a:xfrm>
          <a:custGeom>
            <a:avLst/>
            <a:gdLst>
              <a:gd name="connsiteX0" fmla="*/ 0 w 382446"/>
              <a:gd name="connsiteY0" fmla="*/ 494540 h 494540"/>
              <a:gd name="connsiteX1" fmla="*/ 95611 w 382446"/>
              <a:gd name="connsiteY1" fmla="*/ 329694 h 494540"/>
              <a:gd name="connsiteX2" fmla="*/ 1 w 382446"/>
              <a:gd name="connsiteY2" fmla="*/ 329694 h 494540"/>
              <a:gd name="connsiteX3" fmla="*/ 191224 w 382446"/>
              <a:gd name="connsiteY3" fmla="*/ 0 h 494540"/>
              <a:gd name="connsiteX4" fmla="*/ 382446 w 382446"/>
              <a:gd name="connsiteY4" fmla="*/ 329694 h 494540"/>
              <a:gd name="connsiteX5" fmla="*/ 286835 w 382446"/>
              <a:gd name="connsiteY5" fmla="*/ 329694 h 494540"/>
              <a:gd name="connsiteX6" fmla="*/ 382445 w 382446"/>
              <a:gd name="connsiteY6" fmla="*/ 494540 h 49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46" h="494540">
                <a:moveTo>
                  <a:pt x="0" y="494540"/>
                </a:moveTo>
                <a:lnTo>
                  <a:pt x="95611" y="329694"/>
                </a:lnTo>
                <a:lnTo>
                  <a:pt x="1" y="329694"/>
                </a:lnTo>
                <a:lnTo>
                  <a:pt x="191224" y="0"/>
                </a:lnTo>
                <a:lnTo>
                  <a:pt x="382446" y="329694"/>
                </a:lnTo>
                <a:lnTo>
                  <a:pt x="286835" y="329694"/>
                </a:lnTo>
                <a:lnTo>
                  <a:pt x="382445" y="4945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等腰三角形 12"/>
          <p:cNvSpPr/>
          <p:nvPr userDrawn="1"/>
        </p:nvSpPr>
        <p:spPr>
          <a:xfrm>
            <a:off x="8160767" y="6110553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9649330" y="5672356"/>
            <a:ext cx="4018903" cy="172710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DE5B-799C-447B-8B93-786A061BB3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273A-5A86-4965-BBB3-8307BD2AC8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tif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" y="2476751"/>
            <a:ext cx="12192000" cy="114507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项目</a:t>
            </a:r>
            <a:r>
              <a:rPr lang="en-US" altLang="zh-CN" sz="4000" dirty="0"/>
              <a:t>4 </a:t>
            </a:r>
            <a:r>
              <a:rPr lang="zh-CN" altLang="en-US" sz="4000" dirty="0"/>
              <a:t>计算个人所得税</a:t>
            </a:r>
            <a:r>
              <a:rPr lang="en-US" altLang="zh-CN" sz="4000" dirty="0"/>
              <a:t>——JavaScript</a:t>
            </a:r>
            <a:r>
              <a:rPr lang="zh-CN" altLang="en-US" sz="4000" dirty="0"/>
              <a:t>函数</a:t>
            </a:r>
            <a:endParaRPr lang="en-US" altLang="zh-C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4-3】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确定诗句作者</a:t>
            </a:r>
            <a:r>
              <a:rPr lang="en-US" altLang="zh-CN" dirty="0"/>
              <a:t>——</a:t>
            </a:r>
            <a:r>
              <a:rPr lang="zh-CN" altLang="en-US" dirty="0"/>
              <a:t>确认对话框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38" y="2603133"/>
            <a:ext cx="9866324" cy="1997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7132" y="1102901"/>
            <a:ext cx="11209232" cy="4916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       使用</a:t>
            </a:r>
            <a:r>
              <a:rPr lang="en-US" altLang="zh-CN" sz="2400" dirty="0"/>
              <a:t>prompt()</a:t>
            </a:r>
            <a:r>
              <a:rPr lang="zh-CN" altLang="en-US" sz="2400" dirty="0"/>
              <a:t>函数可以打开提示对话框，提示对话框不仅有“确定”“取消”两个按钮，而且提供用户可以用键盘输入的文本框，这个文本框可以实现用户与系统的交互功能。语法格式如下。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其中，“提示部分”是提示需要输入的内容的语句，“默认结果”部分可以有，也可以没有。提示对话框是具有人机交互功能的消息对话框。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提示对话框函数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868375" y="3045078"/>
            <a:ext cx="7107391" cy="677834"/>
            <a:chOff x="-3679521" y="3101048"/>
            <a:chExt cx="7107391" cy="677834"/>
          </a:xfrm>
        </p:grpSpPr>
        <p:sp>
          <p:nvSpPr>
            <p:cNvPr id="5" name="矩形 4"/>
            <p:cNvSpPr/>
            <p:nvPr/>
          </p:nvSpPr>
          <p:spPr>
            <a:xfrm>
              <a:off x="-3624104" y="3170327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prompt(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提示部分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[,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默认结果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]);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636849" y="3058376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28302" y="3379314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4-4】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诗词对答</a:t>
            </a:r>
            <a:r>
              <a:rPr lang="en-US" altLang="zh-CN" dirty="0"/>
              <a:t>——</a:t>
            </a:r>
            <a:r>
              <a:rPr lang="zh-CN" altLang="en-US" dirty="0"/>
              <a:t>提示对话框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3135" y="2912466"/>
            <a:ext cx="5629562" cy="2330458"/>
            <a:chOff x="521856" y="3250162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521856" y="3250162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645192" y="3513820"/>
              <a:ext cx="4145769" cy="215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根据提示通过键盘输入诗词的下一句，然后在页面上输出结果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589292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1894" y="2499546"/>
            <a:ext cx="5353633" cy="3235787"/>
            <a:chOff x="6851559" y="2860732"/>
            <a:chExt cx="5353633" cy="5288279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0732"/>
              <a:ext cx="5353633" cy="4350707"/>
              <a:chOff x="6851558" y="2361969"/>
              <a:chExt cx="5353633" cy="4350707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5"/>
                <a:ext cx="5353632" cy="674615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361969"/>
                <a:ext cx="5353633" cy="52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任务分析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60" y="2880111"/>
                <a:ext cx="5214434" cy="383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根据任务要求，使用</a:t>
                </a:r>
                <a:r>
                  <a:rPr lang="en-US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prompt()</a:t>
                </a: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函数接收通过键盘输入的内容。</a:t>
                </a:r>
                <a:endPara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在编写代码时，先声明一个变量，将输入的结果保存到变量中，然后通过警示对话框在页面上输出结果。</a:t>
                </a:r>
                <a:endPara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69062"/>
              <a:ext cx="5353632" cy="527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4-4】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诗词对答</a:t>
            </a:r>
            <a:r>
              <a:rPr lang="en-US" altLang="zh-CN" dirty="0"/>
              <a:t>——</a:t>
            </a:r>
            <a:r>
              <a:rPr lang="zh-CN" altLang="en-US" dirty="0"/>
              <a:t>提示对话框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6420" y="2226714"/>
            <a:ext cx="7124166" cy="3071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0519"/>
            <a:ext cx="955963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任务</a:t>
            </a:r>
            <a:r>
              <a:rPr lang="en-US" altLang="zh-CN" sz="5400" dirty="0"/>
              <a:t>4.3 </a:t>
            </a:r>
            <a:r>
              <a:rPr lang="zh-CN" altLang="en-US" sz="5400" dirty="0"/>
              <a:t>声明自定义函数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88875" y="943629"/>
            <a:ext cx="11168989" cy="13351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/>
              <a:t>在编写代码时，可能会出现非常多相同的代码，或者功能类似的代码，这些代码需要重复使用。例如，下面</a:t>
            </a:r>
            <a:r>
              <a:rPr lang="en-US" altLang="zh-CN" sz="2000" dirty="0"/>
              <a:t>3</a:t>
            </a:r>
            <a:r>
              <a:rPr lang="zh-CN" altLang="en-US" sz="2000" dirty="0"/>
              <a:t>段代码实现了相似的功能。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zh-CN" altLang="en-US" dirty="0"/>
              <a:t>声明自定义函数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1960" y="1770911"/>
            <a:ext cx="3614325" cy="39084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2095" y="5679315"/>
            <a:ext cx="111905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spcAft>
                <a:spcPts val="0"/>
              </a:spcAft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段代码的共同点在于，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束值不一样，其他代码都是相同的，如果重复书写，会造成代码冗余。为了解决这个问题，我们引入自定义函数，将一段代码封装起来，实现代码的重复使用。那么该如何创建和调用自定义函数呢？在接下来的任务中进行探索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491679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自定义函数是根据需要自己定义的一段程序代码</a:t>
            </a:r>
            <a:endParaRPr lang="en-US" altLang="zh-C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具体分为两类：有名函数和匿名函数</a:t>
            </a:r>
            <a:endParaRPr lang="en-US" altLang="zh-C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自定义有名函数，必须先声明函数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4.3.1 </a:t>
            </a:r>
            <a:r>
              <a:rPr lang="zh-CN" altLang="en-US" dirty="0"/>
              <a:t>声明自定义函数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2550" y="1212802"/>
            <a:ext cx="11209232" cy="5091016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400" dirty="0"/>
              <a:t>声明自定义函数使用下面的语法格式</a:t>
            </a:r>
            <a:endParaRPr lang="en-US" altLang="zh-CN" sz="3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是定义函数的关键字，后面是函数名，必选项，且唯一</a:t>
            </a:r>
            <a:endParaRPr lang="en-US" altLang="zh-CN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参数是可选项，多个参数之间要用逗号分隔</a:t>
            </a:r>
            <a:endParaRPr lang="zh-CN" alt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函数体是必选项，用于实现函数的功能</a:t>
            </a:r>
            <a:endParaRPr lang="zh-CN" alt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语句是可选的，用于返回函数值</a:t>
            </a:r>
            <a:endParaRPr lang="en-US" altLang="zh-CN" sz="26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</a:rPr>
              <a:t>表达式可以为任意的表达式、变量或者常量</a:t>
            </a:r>
            <a:endParaRPr lang="zh-CN" altLang="en-US" sz="26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zh-CN" altLang="en-US" dirty="0"/>
              <a:t>声明自定义函数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715034" y="1915971"/>
            <a:ext cx="7024264" cy="1949194"/>
            <a:chOff x="-3582540" y="2961172"/>
            <a:chExt cx="7024264" cy="1949194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18592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function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函数名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1],[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2]…){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函数体；</a:t>
              </a:r>
              <a:endPara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[return 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表达式</a:t>
              </a: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;]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</a:t>
              </a:r>
              <a:endPara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42156" y="4510798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4-8】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计算商品总价</a:t>
            </a:r>
            <a:r>
              <a:rPr lang="en-US" altLang="zh-CN" dirty="0"/>
              <a:t>——</a:t>
            </a:r>
            <a:r>
              <a:rPr lang="zh-CN" altLang="en-US" dirty="0"/>
              <a:t>函数定义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86665" y="2757334"/>
            <a:ext cx="5629562" cy="2330458"/>
            <a:chOff x="521856" y="3250162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521856" y="3250162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308027"/>
              <a:ext cx="4022435" cy="65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定义函数，实现计算商品总价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589292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2" y="2629782"/>
            <a:ext cx="4716987" cy="3022872"/>
            <a:chOff x="6851559" y="2869060"/>
            <a:chExt cx="4716987" cy="3447217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7" cy="3247471"/>
              <a:chOff x="6851558" y="2370297"/>
              <a:chExt cx="4716987" cy="324747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385082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60" y="2880111"/>
                <a:ext cx="4716985" cy="2737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为实现计算功能，函数体要用到算术表达式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——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总价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单价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×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数量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在实现计算功能时，可以先声明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个变量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price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、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total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，分别用来保存单价、数量以及总价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69061"/>
              <a:ext cx="4716985" cy="34472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4-8】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计算商品总价</a:t>
            </a:r>
            <a:r>
              <a:rPr lang="en-US" altLang="zh-CN" dirty="0"/>
              <a:t>——</a:t>
            </a:r>
            <a:r>
              <a:rPr lang="zh-CN" altLang="en-US" dirty="0"/>
              <a:t>函数定义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936" y="2671445"/>
            <a:ext cx="9272807" cy="260713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39936" y="2671445"/>
            <a:ext cx="1727955" cy="459682"/>
          </a:xfrm>
          <a:prstGeom prst="rect">
            <a:avLst/>
          </a:prstGeom>
          <a:noFill/>
          <a:ln w="38100">
            <a:solidFill>
              <a:srgbClr val="0136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71954" y="2671445"/>
            <a:ext cx="1440873" cy="459682"/>
          </a:xfrm>
          <a:prstGeom prst="rect">
            <a:avLst/>
          </a:prstGeom>
          <a:noFill/>
          <a:ln w="38100">
            <a:solidFill>
              <a:srgbClr val="01367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863590" y="3239481"/>
            <a:ext cx="8430337" cy="1651174"/>
          </a:xfrm>
          <a:prstGeom prst="rect">
            <a:avLst/>
          </a:prstGeom>
          <a:noFill/>
          <a:ln w="38100">
            <a:solidFill>
              <a:srgbClr val="01367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8" grpId="0" bldLvl="0" animBg="1"/>
      <p:bldP spid="1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67811" y="1988932"/>
            <a:ext cx="4419845" cy="710723"/>
          </a:xfrm>
          <a:solidFill>
            <a:srgbClr val="01367A"/>
          </a:solidFill>
        </p:spPr>
        <p:txBody>
          <a:bodyPr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任务</a:t>
            </a:r>
            <a:r>
              <a:rPr lang="en-US" altLang="zh-CN" dirty="0">
                <a:solidFill>
                  <a:schemeClr val="bg1"/>
                </a:solidFill>
              </a:rPr>
              <a:t>4.1  </a:t>
            </a:r>
            <a:r>
              <a:rPr lang="zh-CN" altLang="en-US" dirty="0">
                <a:solidFill>
                  <a:schemeClr val="bg1"/>
                </a:solidFill>
              </a:rPr>
              <a:t>认识函数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知识储备</a:t>
            </a:r>
            <a:endParaRPr lang="zh-CN" altLang="en-US" dirty="0"/>
          </a:p>
        </p:txBody>
      </p:sp>
      <p:sp>
        <p:nvSpPr>
          <p:cNvPr id="7" name="内容占位符 1"/>
          <p:cNvSpPr txBox="1"/>
          <p:nvPr/>
        </p:nvSpPr>
        <p:spPr>
          <a:xfrm>
            <a:off x="3867811" y="2902399"/>
            <a:ext cx="4419845" cy="710723"/>
          </a:xfrm>
          <a:prstGeom prst="rect">
            <a:avLst/>
          </a:prstGeom>
          <a:solidFill>
            <a:srgbClr val="01367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4.2  </a:t>
            </a:r>
            <a:r>
              <a:rPr lang="zh-CN" altLang="en-US" dirty="0">
                <a:solidFill>
                  <a:srgbClr val="FF0000"/>
                </a:solidFill>
              </a:rPr>
              <a:t>使用预定义函数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1"/>
          <p:cNvSpPr txBox="1"/>
          <p:nvPr/>
        </p:nvSpPr>
        <p:spPr>
          <a:xfrm>
            <a:off x="3867810" y="3844892"/>
            <a:ext cx="4419845" cy="710723"/>
          </a:xfrm>
          <a:prstGeom prst="rect">
            <a:avLst/>
          </a:prstGeom>
          <a:solidFill>
            <a:srgbClr val="01367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4.3  </a:t>
            </a:r>
            <a:r>
              <a:rPr lang="zh-CN" altLang="en-US" dirty="0">
                <a:solidFill>
                  <a:srgbClr val="FF0000"/>
                </a:solidFill>
              </a:rPr>
              <a:t>使用自定义函数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内容占位符 1"/>
          <p:cNvSpPr txBox="1"/>
          <p:nvPr/>
        </p:nvSpPr>
        <p:spPr>
          <a:xfrm>
            <a:off x="3867809" y="4787385"/>
            <a:ext cx="4419845" cy="710723"/>
          </a:xfrm>
          <a:prstGeom prst="rect">
            <a:avLst/>
          </a:prstGeom>
          <a:solidFill>
            <a:srgbClr val="01367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任务</a:t>
            </a:r>
            <a:r>
              <a:rPr lang="en-US" altLang="zh-CN" dirty="0">
                <a:solidFill>
                  <a:srgbClr val="FF0000"/>
                </a:solidFill>
              </a:rPr>
              <a:t>4.4  </a:t>
            </a:r>
            <a:r>
              <a:rPr lang="zh-CN" altLang="en-US" dirty="0">
                <a:solidFill>
                  <a:srgbClr val="FF0000"/>
                </a:solidFill>
              </a:rPr>
              <a:t>运用函数进阶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18490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自定义函数定义好之后，就可以同内置函数一样，在程序中进行调用。一般来说，在程序中调用函数有如下</a:t>
            </a:r>
            <a:r>
              <a:rPr lang="en-US" altLang="zh-CN" dirty="0"/>
              <a:t>3</a:t>
            </a:r>
            <a:r>
              <a:rPr lang="zh-CN" altLang="en-US" dirty="0"/>
              <a:t>种方式。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调用自定义函数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184905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 在</a:t>
            </a:r>
            <a:r>
              <a:rPr lang="en-US" altLang="zh-CN" dirty="0"/>
              <a:t>JavaScript</a:t>
            </a:r>
            <a:r>
              <a:rPr lang="zh-CN" altLang="en-US" dirty="0"/>
              <a:t>程序中，可以直接使用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函数名来调用函数</a:t>
            </a:r>
            <a:r>
              <a:rPr lang="zh-CN" altLang="en-US" dirty="0"/>
              <a:t>。无论是内置函数还是自定义函数，调用的方法是一样的。用函数名来调用函数的形式是</a:t>
            </a:r>
            <a:r>
              <a:rPr lang="zh-CN" altLang="en-US" sz="3000" b="1" dirty="0">
                <a:solidFill>
                  <a:schemeClr val="accent2">
                    <a:lumMod val="75000"/>
                  </a:schemeClr>
                </a:solidFill>
              </a:rPr>
              <a:t>“函数名</a:t>
            </a:r>
            <a:r>
              <a:rPr lang="en-US" altLang="zh-CN" sz="3000" b="1" dirty="0">
                <a:solidFill>
                  <a:schemeClr val="accent2">
                    <a:lumMod val="75000"/>
                  </a:schemeClr>
                </a:solidFill>
              </a:rPr>
              <a:t>()”</a:t>
            </a:r>
            <a:r>
              <a:rPr lang="zh-CN" altLang="en-US" dirty="0"/>
              <a:t>，在调用函数时后面必须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加括号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使用函数名调用函数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97270" y="3616037"/>
            <a:ext cx="7024264" cy="591957"/>
            <a:chOff x="-3582540" y="2961172"/>
            <a:chExt cx="7024264" cy="591957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printStr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42156" y="3130028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18490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        在</a:t>
            </a:r>
            <a:r>
              <a:rPr lang="en-US" altLang="zh-CN" sz="2400" dirty="0"/>
              <a:t>HTML</a:t>
            </a:r>
            <a:r>
              <a:rPr lang="zh-CN" altLang="en-US" sz="2400" dirty="0"/>
              <a:t>中，可以使用超链接（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在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&lt;a&gt;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标签的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属性中使用“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：”</a:t>
            </a:r>
            <a:r>
              <a:rPr lang="zh-CN" altLang="en-US" sz="2400" dirty="0"/>
              <a:t>）的方式来调用</a:t>
            </a:r>
            <a:r>
              <a:rPr lang="en-US" altLang="zh-CN" sz="2400" dirty="0"/>
              <a:t>JavaScript</a:t>
            </a:r>
            <a:r>
              <a:rPr lang="zh-CN" altLang="en-US" sz="2400" dirty="0"/>
              <a:t>函数。调用方法如下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8729268" cy="590556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HTML</a:t>
            </a:r>
            <a:r>
              <a:rPr lang="zh-CN" altLang="en-US" dirty="0"/>
              <a:t>中用超链接的方式来调用函数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83415" y="3228109"/>
            <a:ext cx="7024264" cy="591957"/>
            <a:chOff x="-3582540" y="2961172"/>
            <a:chExt cx="7024264" cy="591957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&lt;a 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</a:t>
              </a:r>
              <a:r>
                <a:rPr lang="en-US" altLang="zh-CN" sz="24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javascript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函数名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)"&gt;…&lt;/a&gt;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42156" y="3130028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     JavaScript</a:t>
            </a:r>
            <a:r>
              <a:rPr lang="zh-CN" altLang="en-US" dirty="0"/>
              <a:t>函数在定义和调用时是可以有参数和返回值的，本小节将针对函数的参数和返回值进行讲解。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4.3.2 </a:t>
            </a:r>
            <a:r>
              <a:rPr lang="zh-CN" altLang="en-US" dirty="0"/>
              <a:t>函数的参数和返回值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184905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按照函数定义的语法格式，在创建自定义函数时，在函数名后面可以有</a:t>
            </a:r>
            <a:r>
              <a:rPr lang="en-US" altLang="zh-CN" dirty="0"/>
              <a:t>1</a:t>
            </a:r>
            <a:r>
              <a:rPr lang="zh-CN" altLang="en-US" dirty="0"/>
              <a:t>个或多个参数，如下所示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函数的参数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39725" y="2715491"/>
            <a:ext cx="7024264" cy="2418738"/>
            <a:chOff x="-3582540" y="2961172"/>
            <a:chExt cx="7024264" cy="2418738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2396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function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函数名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1],[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2]…){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函数体；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[return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表达式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;]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42156" y="4980342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184905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 我们把定义函数时指定的参数称为形式参数，简称</a:t>
            </a:r>
            <a:r>
              <a:rPr lang="zh-CN" altLang="en-US" dirty="0">
                <a:solidFill>
                  <a:srgbClr val="FF0000"/>
                </a:solidFill>
              </a:rPr>
              <a:t>形参</a:t>
            </a:r>
            <a:r>
              <a:rPr lang="zh-CN" altLang="en-US" dirty="0"/>
              <a:t>；而把调用函数时为形参实际传递值的参数称为实际参数，简称</a:t>
            </a:r>
            <a:r>
              <a:rPr lang="zh-CN" altLang="en-US" dirty="0">
                <a:solidFill>
                  <a:srgbClr val="FF0000"/>
                </a:solidFill>
              </a:rPr>
              <a:t>实参</a:t>
            </a:r>
            <a:r>
              <a:rPr lang="zh-CN" altLang="en-US" dirty="0"/>
              <a:t>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      如果定义的函数中有参数，那么调用这种函数的方式如下所示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函数的参数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39725" y="3228109"/>
            <a:ext cx="7024264" cy="602857"/>
            <a:chOff x="-3582540" y="2961172"/>
            <a:chExt cx="7024264" cy="602857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函数名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1,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实参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2,…);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42156" y="3164461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4-11】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计算任意商品总价</a:t>
            </a:r>
            <a:r>
              <a:rPr lang="en-US" altLang="zh-CN" dirty="0"/>
              <a:t>——</a:t>
            </a:r>
            <a:r>
              <a:rPr lang="zh-CN" altLang="en-US" dirty="0"/>
              <a:t>有参函数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5711" y="2652595"/>
            <a:ext cx="5629562" cy="2330458"/>
            <a:chOff x="620902" y="3566569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620902" y="3566569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529422"/>
              <a:ext cx="4022435" cy="712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通过定义有参函数计算商品的总价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959914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3" y="2175313"/>
            <a:ext cx="4716986" cy="4083791"/>
            <a:chOff x="6851559" y="2832653"/>
            <a:chExt cx="4716986" cy="4657067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6" cy="4620660"/>
              <a:chOff x="6851558" y="2370297"/>
              <a:chExt cx="4716986" cy="462066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400989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59" y="3200353"/>
                <a:ext cx="4716985" cy="379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通过带有参数的函数来实现计算商品总价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指定两个形参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price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、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，分别表示单价和数量</a:t>
                </a:r>
                <a:endPara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在调用时，用单价和数量的实际值（实参）代替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price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num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两个形参，就可以得到商品的总价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32653"/>
              <a:ext cx="4716985" cy="465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8"/>
            <a:ext cx="11209232" cy="431835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900" dirty="0"/>
              <a:t>函数的返回值是指函数在调用后获得的数据。在定义函数时，可以为函数指定一个返回值，函数的返回值可以是任何类型的数据。在</a:t>
            </a:r>
            <a:r>
              <a:rPr lang="en-US" altLang="zh-CN" sz="2900" dirty="0"/>
              <a:t>JavaScript</a:t>
            </a:r>
            <a:r>
              <a:rPr lang="zh-CN" altLang="en-US" sz="2900" dirty="0"/>
              <a:t>中使用</a:t>
            </a:r>
            <a:r>
              <a:rPr lang="en-US" altLang="zh-CN" sz="2900" dirty="0"/>
              <a:t>return</a:t>
            </a:r>
            <a:r>
              <a:rPr lang="zh-CN" altLang="en-US" sz="2900" dirty="0"/>
              <a:t>语句得到返回值并退出函数。</a:t>
            </a:r>
            <a:r>
              <a:rPr lang="en-US" altLang="zh-CN" sz="2900" dirty="0"/>
              <a:t>return</a:t>
            </a:r>
            <a:r>
              <a:rPr lang="zh-CN" altLang="en-US" sz="2900" dirty="0"/>
              <a:t>语句的语法格式如下所示。</a:t>
            </a:r>
            <a:endParaRPr lang="en-US" altLang="zh-CN" sz="2900" dirty="0"/>
          </a:p>
          <a:p>
            <a:pPr algn="just">
              <a:lnSpc>
                <a:spcPct val="150000"/>
              </a:lnSpc>
            </a:pPr>
            <a:endParaRPr lang="en-US" altLang="zh-CN" sz="2900" dirty="0"/>
          </a:p>
          <a:p>
            <a:pPr algn="just">
              <a:lnSpc>
                <a:spcPct val="150000"/>
              </a:lnSpc>
            </a:pPr>
            <a:endParaRPr lang="en-US" altLang="zh-CN" sz="2900" dirty="0"/>
          </a:p>
          <a:p>
            <a:pPr algn="just">
              <a:lnSpc>
                <a:spcPct val="150000"/>
              </a:lnSpc>
            </a:pPr>
            <a:r>
              <a:rPr lang="zh-CN" altLang="zh-CN" sz="2900" dirty="0"/>
              <a:t>这条语句的作用是结束函数体的执行，并把表达式的值作为函数的返回值。</a:t>
            </a:r>
            <a:endParaRPr lang="zh-CN" altLang="zh-CN" sz="2900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函数的返回值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824389" y="3538236"/>
            <a:ext cx="7054936" cy="602857"/>
            <a:chOff x="-3582540" y="2961172"/>
            <a:chExt cx="7054936" cy="602857"/>
          </a:xfrm>
        </p:grpSpPr>
        <p:sp>
          <p:nvSpPr>
            <p:cNvPr id="5" name="矩形 4"/>
            <p:cNvSpPr/>
            <p:nvPr/>
          </p:nvSpPr>
          <p:spPr>
            <a:xfrm>
              <a:off x="-3582540" y="2972072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return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表达式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</a:t>
              </a:r>
              <a:endPara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918500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72828" y="3164461"/>
              <a:ext cx="417233" cy="381903"/>
            </a:xfrm>
            <a:prstGeom prst="corner">
              <a:avLst>
                <a:gd name="adj1" fmla="val 12387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4-12】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求两个数的较大数</a:t>
            </a:r>
            <a:r>
              <a:rPr lang="en-US" altLang="zh-CN" dirty="0"/>
              <a:t>——return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5711" y="2652595"/>
            <a:ext cx="5629562" cy="2330458"/>
            <a:chOff x="620902" y="3566569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620902" y="3566569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529422"/>
              <a:ext cx="4022435" cy="123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定义函数，求两个数中的较大数，并通过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语句得到其结果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959914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3" y="2175313"/>
            <a:ext cx="4716986" cy="2643204"/>
            <a:chOff x="6851559" y="2832653"/>
            <a:chExt cx="4716986" cy="3014253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6" cy="2977846"/>
              <a:chOff x="6851558" y="2370297"/>
              <a:chExt cx="4716986" cy="297784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400989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59" y="3200353"/>
                <a:ext cx="4716985" cy="2147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根据要求，求两个数中的最大数，可定义有两个参数的函数，通过比较将最大数保存在变量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中。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返回值是最大数，直接返回变量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max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。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32653"/>
              <a:ext cx="4716985" cy="30142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4-12】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求两个数的较大数</a:t>
            </a:r>
            <a:r>
              <a:rPr lang="en-US" altLang="zh-CN" dirty="0"/>
              <a:t>——return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b="38014"/>
          <a:stretch>
            <a:fillRect/>
          </a:stretch>
        </p:blipFill>
        <p:spPr>
          <a:xfrm>
            <a:off x="886631" y="2236763"/>
            <a:ext cx="4810784" cy="34124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t="60346"/>
          <a:stretch>
            <a:fillRect/>
          </a:stretch>
        </p:blipFill>
        <p:spPr>
          <a:xfrm>
            <a:off x="6225268" y="2602522"/>
            <a:ext cx="5797178" cy="2630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0519"/>
            <a:ext cx="955963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任务</a:t>
            </a:r>
            <a:r>
              <a:rPr lang="en-US" altLang="zh-CN" sz="5400" dirty="0"/>
              <a:t>4.2 </a:t>
            </a:r>
            <a:r>
              <a:rPr lang="zh-CN" altLang="en-US" sz="5400" dirty="0"/>
              <a:t>使用预定义函数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7"/>
            <a:ext cx="11209232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     变量只有在它的作用范围内才可以被调用，这个作用范围就是变量的作用域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在</a:t>
            </a:r>
            <a:r>
              <a:rPr lang="en-US" altLang="zh-CN" dirty="0"/>
              <a:t>ES6</a:t>
            </a:r>
            <a:r>
              <a:rPr lang="zh-CN" altLang="en-US" dirty="0"/>
              <a:t>标准出现之后，</a:t>
            </a:r>
            <a:r>
              <a:rPr lang="en-US" altLang="zh-CN" dirty="0"/>
              <a:t>JavaScript</a:t>
            </a:r>
            <a:r>
              <a:rPr lang="zh-CN" altLang="en-US" dirty="0"/>
              <a:t>变量的作用域按照其作用的范围可以分为：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全局作用域、局部作用域和块级作用域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种</a:t>
            </a:r>
            <a:r>
              <a:rPr lang="zh-CN" altLang="en-US" dirty="0"/>
              <a:t>。作用域对应的变量分别为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全局变量、局部变量和块级变量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函数变量的作用域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379057"/>
            <a:ext cx="11209232" cy="470308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全局变量：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函数体外声明的变量</a:t>
            </a:r>
            <a:r>
              <a:rPr lang="zh-CN" altLang="en-US" dirty="0"/>
              <a:t>或者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在函数内省略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var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关键字声明的变量</a:t>
            </a:r>
            <a:r>
              <a:rPr lang="zh-CN" altLang="en-US" dirty="0"/>
              <a:t>称为全局变量，它在同一页面文件中的所有脚本内部都可以使用。</a:t>
            </a: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局部变量：</a:t>
            </a:r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函数体内</a:t>
            </a:r>
            <a:r>
              <a:rPr lang="zh-CN" altLang="en-US" dirty="0"/>
              <a:t>利用</a:t>
            </a:r>
            <a:r>
              <a:rPr lang="en-US" altLang="zh-CN" dirty="0" err="1"/>
              <a:t>var</a:t>
            </a:r>
            <a:r>
              <a:rPr lang="zh-CN" altLang="en-US" dirty="0"/>
              <a:t>关键字定义的变量称为局部变量，仅在该函数内部有效。在函数体外，即使使用同一个名字的变量，也被看作另一个变量。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注意，如果局部变量和全局变量同名，在函数体内，只有局部变量是有效的。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块级变量：</a:t>
            </a:r>
            <a:r>
              <a:rPr lang="zh-CN" altLang="en-US" dirty="0"/>
              <a:t>用</a:t>
            </a:r>
            <a:r>
              <a:rPr lang="en-US" altLang="zh-CN" dirty="0"/>
              <a:t>ES6</a:t>
            </a:r>
            <a:r>
              <a:rPr lang="zh-CN" altLang="en-US" dirty="0"/>
              <a:t>标准中新增的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let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关键字</a:t>
            </a:r>
            <a:r>
              <a:rPr lang="zh-CN" altLang="en-US" dirty="0"/>
              <a:t>声明的变量称为块级变量，它仅在包含它的最小代码块中有效。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4.3.4 </a:t>
            </a:r>
            <a:r>
              <a:rPr lang="zh-CN" altLang="en-US" dirty="0"/>
              <a:t>函数变量的作用域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4-13】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输出变量的值</a:t>
            </a:r>
            <a:r>
              <a:rPr lang="en-US" altLang="zh-CN" dirty="0"/>
              <a:t>——</a:t>
            </a:r>
            <a:r>
              <a:rPr lang="zh-CN" altLang="en-US" dirty="0"/>
              <a:t>变量的作用域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5711" y="2652595"/>
            <a:ext cx="5629562" cy="2330458"/>
            <a:chOff x="620902" y="3566569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620902" y="3566569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529422"/>
              <a:ext cx="4022435" cy="656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测试变量的作用域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959914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3" y="2175313"/>
            <a:ext cx="4716986" cy="4400443"/>
            <a:chOff x="6851559" y="2832653"/>
            <a:chExt cx="4716986" cy="5018171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6" cy="4872628"/>
              <a:chOff x="6851558" y="2370297"/>
              <a:chExt cx="4716986" cy="487262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400989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59" y="2989244"/>
                <a:ext cx="4716985" cy="4253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分别通过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种具体的应用测试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种变量的作用域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首先声明全局变量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，并进行赋值。然后定义函数，在函数中声明局部变量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，在函数中输出的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是局部变量。接下来在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for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循环中定义块级变量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，输出的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是块级变量。最后测试输出的变量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，结果是全局变量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32653"/>
              <a:ext cx="4716985" cy="5018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153974"/>
            <a:ext cx="11209232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 函数的嵌套是指在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一个函数内包含另外一个函数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中，一个函数体内的语句可以调用另外一个函数，这就是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函数的嵌套调用</a:t>
            </a:r>
            <a:r>
              <a:rPr lang="zh-CN" altLang="en-US" dirty="0"/>
              <a:t>。在函数嵌套调用时，被调用的函数应该先写好，否则不能完成函数的嵌套调用。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4.3.5 </a:t>
            </a:r>
            <a:r>
              <a:rPr lang="zh-CN" altLang="en-US" dirty="0"/>
              <a:t>函数的嵌套</a:t>
            </a:r>
            <a:endParaRPr lang="zh-CN" altLang="en-US" dirty="0"/>
          </a:p>
        </p:txBody>
      </p:sp>
      <p:pic>
        <p:nvPicPr>
          <p:cNvPr id="4" name="图片 3" descr="F:\刘继强\汉魂\21-1275改错排版-292-211122\一校返厂\21-1275 改图\4-26.tif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520" y="3967059"/>
            <a:ext cx="4997548" cy="24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4-14】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429131"/>
            <a:ext cx="6770620" cy="6421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求</a:t>
            </a:r>
            <a:r>
              <a:rPr lang="en-US" altLang="zh-CN" dirty="0"/>
              <a:t>1+(1+2)+(1+2+3)+…+(1+2+…+n)</a:t>
            </a:r>
            <a:r>
              <a:rPr lang="zh-CN" altLang="en-US" dirty="0"/>
              <a:t>的值</a:t>
            </a:r>
            <a:r>
              <a:rPr lang="en-US" altLang="zh-CN" dirty="0"/>
              <a:t>——</a:t>
            </a:r>
            <a:r>
              <a:rPr lang="zh-CN" altLang="en-US" dirty="0"/>
              <a:t>函数嵌套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5711" y="2652595"/>
            <a:ext cx="5629562" cy="2330458"/>
            <a:chOff x="620902" y="3566569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620902" y="3566569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529422"/>
              <a:ext cx="4022435" cy="18141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使用函数嵌套的方式求出</a:t>
              </a:r>
              <a:r>
                <a:rPr lang="en-US" altLang="zh-CN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1+(1+2)+(1+2+3)+…+(1+2+…+n) </a:t>
              </a: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959914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3" y="2175313"/>
            <a:ext cx="4716986" cy="4400443"/>
            <a:chOff x="6851559" y="2832653"/>
            <a:chExt cx="4716986" cy="5018171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6" cy="4409551"/>
              <a:chOff x="6851558" y="2370297"/>
              <a:chExt cx="4716986" cy="4409551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400989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59" y="2989244"/>
                <a:ext cx="4716985" cy="379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分析该算式，实际上是求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～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的累加和的累加和，所以可以编写一个函数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sum()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求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～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的累加和，再编写一个函数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sum_all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()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对这些累加和进行累加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利用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sum_all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()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函数嵌套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sum()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函数即可实现目的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累加和的求法可使用循环语句来实现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32653"/>
              <a:ext cx="4716985" cy="50181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0519"/>
            <a:ext cx="955963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任务</a:t>
            </a:r>
            <a:r>
              <a:rPr lang="en-US" altLang="zh-CN" sz="5400" dirty="0"/>
              <a:t>4.4 </a:t>
            </a:r>
            <a:r>
              <a:rPr lang="zh-CN" altLang="en-US" sz="5400" dirty="0"/>
              <a:t>函数进阶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153974"/>
            <a:ext cx="11209232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     函数表达式是指将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声明的函数赋值给一个变量</a:t>
            </a:r>
            <a:r>
              <a:rPr lang="zh-CN" altLang="en-US" dirty="0"/>
              <a:t>，通过变量完成函数的调用。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4.4.1 </a:t>
            </a:r>
            <a:r>
              <a:rPr lang="zh-CN" altLang="en-US" dirty="0"/>
              <a:t>函数表达式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839725" y="2528674"/>
            <a:ext cx="7040868" cy="2462213"/>
            <a:chOff x="-3582540" y="2774355"/>
            <a:chExt cx="7040868" cy="2462213"/>
          </a:xfrm>
        </p:grpSpPr>
        <p:sp>
          <p:nvSpPr>
            <p:cNvPr id="6" name="矩形 5"/>
            <p:cNvSpPr/>
            <p:nvPr/>
          </p:nvSpPr>
          <p:spPr>
            <a:xfrm>
              <a:off x="-3582540" y="2774355"/>
              <a:ext cx="7024264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var fn  =  function getSum(num1,num2){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return num1+num2 ;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};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fn(2,4);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L 形 6"/>
            <p:cNvSpPr/>
            <p:nvPr/>
          </p:nvSpPr>
          <p:spPr>
            <a:xfrm rot="5400000">
              <a:off x="-3539868" y="2731683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6200000">
              <a:off x="3058760" y="4771725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153974"/>
            <a:ext cx="11209232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比较一下前面学习过的自定义的有名函数和函数表达式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zh-CN" altLang="en-US" dirty="0"/>
              <a:t>函数表达式</a:t>
            </a:r>
            <a:endParaRPr lang="zh-CN" altLang="en-US" dirty="0"/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747241" y="2063071"/>
            <a:ext cx="10583087" cy="24089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47241" y="4786101"/>
            <a:ext cx="10479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函数表达式就是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在自定义函数的基础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上，将自定义函数赋值给一个变量，不同的是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函数表达式必须在调用的时候采用“变量名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”的形式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，而不是采用“函数名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”的形式调用。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153974"/>
            <a:ext cx="10479604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顾名思义，匿名函数就是没有名称的函数，它是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函数表达式的另一种形式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匿名函数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012921" y="2428154"/>
            <a:ext cx="8496886" cy="1927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8939" y="1478254"/>
            <a:ext cx="10805108" cy="491679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       匿名函数就是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在函数表达式的基础上去掉函数名</a:t>
            </a:r>
            <a:r>
              <a:rPr lang="zh-CN" altLang="en-US" sz="2400" dirty="0"/>
              <a:t>。观察匿名函数的调用，通过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“变量名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( )”</a:t>
            </a:r>
            <a:r>
              <a:rPr lang="zh-CN" altLang="en-US" sz="2400" dirty="0"/>
              <a:t>的形式，可以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将整个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function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部分替换成“变量名”</a:t>
            </a:r>
            <a:r>
              <a:rPr lang="en-US" altLang="zh-CN" sz="2400" dirty="0"/>
              <a:t>,</a:t>
            </a:r>
            <a:r>
              <a:rPr lang="zh-CN" altLang="en-US" sz="2400" dirty="0"/>
              <a:t>于是就有了如下自调用的方式，这种方式书写起来更加简单。     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      当一个函数需要多次调用时，可以定义为有名函数或者匿名函数；如果只使用一次，就可以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使用匿名函数的自调用方式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4.4.2 </a:t>
            </a:r>
            <a:r>
              <a:rPr lang="zh-CN" altLang="en-US" dirty="0"/>
              <a:t>匿名函数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29361" y="2832156"/>
            <a:ext cx="7040868" cy="2462213"/>
            <a:chOff x="-3582540" y="2774355"/>
            <a:chExt cx="7040868" cy="2462213"/>
          </a:xfrm>
        </p:grpSpPr>
        <p:sp>
          <p:nvSpPr>
            <p:cNvPr id="5" name="矩形 4"/>
            <p:cNvSpPr/>
            <p:nvPr/>
          </p:nvSpPr>
          <p:spPr>
            <a:xfrm>
              <a:off x="-3582540" y="2774355"/>
              <a:ext cx="7024264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//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匿名函数的自调用方式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function(num1,num2){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return num1+num2 ;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pt-BR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}(4,5);</a:t>
              </a:r>
              <a:endParaRPr lang="pt-BR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731683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58760" y="4771725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 在</a:t>
            </a:r>
            <a:r>
              <a:rPr lang="en-US" altLang="zh-CN" dirty="0"/>
              <a:t>JavaScript</a:t>
            </a:r>
            <a:r>
              <a:rPr lang="zh-CN" altLang="en-US" dirty="0"/>
              <a:t>中，消息对话框函数本质上是由</a:t>
            </a:r>
            <a:r>
              <a:rPr lang="en-US" altLang="zh-CN" dirty="0"/>
              <a:t>JavaScript</a:t>
            </a:r>
            <a:r>
              <a:rPr lang="zh-CN" altLang="en-US" dirty="0"/>
              <a:t>的内置对象的方法实现的，它能够将程序执行的结果在页面上以对话框的形式直观地显示出来。消息对话框在</a:t>
            </a:r>
            <a:r>
              <a:rPr lang="en-US" altLang="zh-CN" dirty="0"/>
              <a:t>JavaScript</a:t>
            </a:r>
            <a:r>
              <a:rPr lang="zh-CN" altLang="en-US" dirty="0"/>
              <a:t>中应用很广泛，经常用来在页面上输出结果、接收通过键盘输入的数据、实现程序与用户的交互等。</a:t>
            </a:r>
            <a:endParaRPr lang="zh-CN" altLang="en-US" dirty="0"/>
          </a:p>
          <a:p>
            <a:r>
              <a:rPr lang="en-US" altLang="zh-CN" sz="3200" dirty="0"/>
              <a:t>     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JavaScript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程序中常用的消息对话框有警示对话框、确认对话框和提示对话框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种</a:t>
            </a:r>
            <a:r>
              <a:rPr lang="zh-CN" altLang="en-US" sz="3200" dirty="0"/>
              <a:t>，</a:t>
            </a:r>
            <a:r>
              <a:rPr lang="zh-CN" altLang="en-US" dirty="0"/>
              <a:t>下面分别讲解这</a:t>
            </a:r>
            <a:r>
              <a:rPr lang="en-US" altLang="zh-CN" dirty="0"/>
              <a:t>3</a:t>
            </a:r>
            <a:r>
              <a:rPr lang="zh-CN" altLang="en-US" dirty="0"/>
              <a:t>种消息对话框对应函数的语法格式及其在程序中的应用。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4.2.1 </a:t>
            </a:r>
            <a:r>
              <a:rPr lang="zh-CN" altLang="en-US" dirty="0"/>
              <a:t>消息对话框函数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47241" y="1153974"/>
            <a:ext cx="10479604" cy="470308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     ES6</a:t>
            </a:r>
            <a:r>
              <a:rPr lang="zh-CN" altLang="en-US" dirty="0"/>
              <a:t>中新引入了一种匿名函数，称为箭头函数。使用</a:t>
            </a:r>
            <a:r>
              <a:rPr lang="en-US" altLang="zh-CN" dirty="0"/>
              <a:t>ES6</a:t>
            </a:r>
            <a:r>
              <a:rPr lang="zh-CN" altLang="en-US" dirty="0"/>
              <a:t>箭头函数语法定义函数，需将原函数的</a:t>
            </a:r>
            <a:r>
              <a:rPr lang="en-US" altLang="zh-CN" dirty="0"/>
              <a:t>function</a:t>
            </a:r>
            <a:r>
              <a:rPr lang="zh-CN" altLang="en-US" dirty="0"/>
              <a:t>关键字删掉，并使用“</a:t>
            </a:r>
            <a:r>
              <a:rPr lang="en-US" altLang="zh-CN" dirty="0"/>
              <a:t>=&gt;”</a:t>
            </a:r>
            <a:r>
              <a:rPr lang="zh-CN" altLang="en-US" dirty="0"/>
              <a:t>连接参数列表和函数体。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4.4.3 </a:t>
            </a:r>
            <a:r>
              <a:rPr lang="zh-CN" altLang="en-US" dirty="0"/>
              <a:t>箭头函数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870717" y="3309402"/>
            <a:ext cx="9242760" cy="2247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2834" y="1941202"/>
            <a:ext cx="4007639" cy="358740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       箭头函数相当于匿名函数，并且简化了函数定义。箭头函数有两种格式，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一种只包含一个表达式</a:t>
            </a:r>
            <a:r>
              <a:rPr lang="zh-CN" altLang="en-US" sz="2400" dirty="0"/>
              <a:t>，省略花括号和</a:t>
            </a:r>
            <a:r>
              <a:rPr lang="en-US" altLang="zh-CN" sz="2400" dirty="0"/>
              <a:t>return</a:t>
            </a:r>
            <a:r>
              <a:rPr lang="zh-CN" altLang="en-US" sz="2400" dirty="0"/>
              <a:t>；另一种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可以包含多条语句，这时候就不能省略花括号和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return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4.4.3 </a:t>
            </a:r>
            <a:r>
              <a:rPr lang="zh-CN" altLang="en-US" dirty="0"/>
              <a:t>箭头函数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881489" y="1707336"/>
            <a:ext cx="7024265" cy="4657685"/>
            <a:chOff x="-3582540" y="2774355"/>
            <a:chExt cx="7024265" cy="4657685"/>
          </a:xfrm>
        </p:grpSpPr>
        <p:sp>
          <p:nvSpPr>
            <p:cNvPr id="5" name="矩形 4"/>
            <p:cNvSpPr/>
            <p:nvPr/>
          </p:nvSpPr>
          <p:spPr>
            <a:xfrm>
              <a:off x="-3582540" y="2774355"/>
              <a:ext cx="7024264" cy="46576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//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无参箭头函数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()=&gt;{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函数体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};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//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有一个参数的箭头函数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num1=&gt;{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函数体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};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//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有多个函数的箭头函数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(num1,num2,num3)=&gt;{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函数体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};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//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有返回值的箭头函数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(num1,num2,num3)=&gt;{return </a:t>
              </a: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返回值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};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(num1,num2,num3)=&gt;</a:t>
              </a:r>
              <a:r>
                <a:rPr lang="en-US" altLang="zh-CN" sz="2000" dirty="0" err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exp</a:t>
              </a:r>
              <a:r>
                <a:rPr lang="en-US" altLang="zh-CN" sz="20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</a:t>
              </a:r>
              <a:endPara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539868" y="2731683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85628" y="7021569"/>
              <a:ext cx="417233" cy="294960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4-15】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54003" y="1451546"/>
            <a:ext cx="6770620" cy="6421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使用箭头函数实现不同层数的三角形图案</a:t>
            </a:r>
            <a:r>
              <a:rPr lang="en-US" altLang="zh-CN" dirty="0"/>
              <a:t>——</a:t>
            </a:r>
            <a:r>
              <a:rPr lang="zh-CN" altLang="en-US" dirty="0"/>
              <a:t>箭头函数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685711" y="2652595"/>
            <a:ext cx="5629562" cy="2330458"/>
            <a:chOff x="620902" y="3566569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620902" y="3566569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768527" y="4529422"/>
              <a:ext cx="4022435" cy="1235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使用箭头函数来输出“*”形成的三角形图案</a:t>
              </a:r>
              <a:endPara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959914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19713" y="2175313"/>
            <a:ext cx="4716986" cy="4083791"/>
            <a:chOff x="6851559" y="2832653"/>
            <a:chExt cx="4716986" cy="4657067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9060"/>
              <a:ext cx="4716986" cy="4620660"/>
              <a:chOff x="6851558" y="2370297"/>
              <a:chExt cx="4716986" cy="4620660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7"/>
                <a:ext cx="4716985" cy="509813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400989"/>
                <a:ext cx="47169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任务分析</a:t>
                </a:r>
                <a:endParaRPr lang="zh-CN" altLang="en-US" sz="2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59" y="3200353"/>
                <a:ext cx="4716985" cy="3790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编写函数实现“*”形成的三角形图案，其实与用普通流程语句来编写一样，只不过把执行代码放在一个函数体内即可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为了提高函数的适用性，通过函数参数来确定三角形图案的层数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通过</a:t>
                </a:r>
                <a:r>
                  <a:rPr lang="en-US" altLang="zh-CN" sz="20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document.write</a:t>
                </a:r>
                <a:r>
                  <a:rPr lang="en-US" altLang="zh-CN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()</a:t>
                </a:r>
                <a:r>
                  <a:rPr lang="zh-CN" alt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来输出结果</a:t>
                </a:r>
                <a:endPara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32653"/>
              <a:ext cx="4716985" cy="46570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4-15】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54003" y="1451546"/>
            <a:ext cx="6770620" cy="64219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使用箭头函数实现不同层数的三角形图案</a:t>
            </a:r>
            <a:r>
              <a:rPr lang="en-US" altLang="zh-CN" dirty="0"/>
              <a:t>——</a:t>
            </a:r>
            <a:r>
              <a:rPr lang="zh-CN" altLang="en-US" dirty="0"/>
              <a:t>箭头函数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475" y="2271134"/>
            <a:ext cx="4990476" cy="363809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随风潜入夜，润物细无声。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7132" y="1102901"/>
            <a:ext cx="11209232" cy="4916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        使用</a:t>
            </a:r>
            <a:r>
              <a:rPr lang="en-US" altLang="zh-CN" sz="2400" dirty="0"/>
              <a:t>alert( )</a:t>
            </a:r>
            <a:r>
              <a:rPr lang="zh-CN" altLang="en-US" sz="2400" dirty="0"/>
              <a:t>函数可以弹出警示对话框。</a:t>
            </a:r>
            <a:r>
              <a:rPr lang="en-US" altLang="zh-CN" sz="2400" dirty="0"/>
              <a:t>alert()</a:t>
            </a:r>
            <a:r>
              <a:rPr lang="zh-CN" altLang="en-US" sz="2400" dirty="0"/>
              <a:t>的功能是直接在页面上以对话框的形式输出字符串或者变量的值。语法格式如下：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dirty="0"/>
              <a:t>      </a:t>
            </a:r>
            <a:r>
              <a:rPr lang="en-US" altLang="zh-CN" sz="2400" dirty="0"/>
              <a:t>alert()</a:t>
            </a:r>
            <a:r>
              <a:rPr lang="zh-CN" altLang="en-US" sz="2400" dirty="0"/>
              <a:t>函数除了输出字符串和变量外，警示对话框中还有一个“确定”按钮，单击这个“确定”按钮会关闭警示对话框。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警示对话框函数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11917" y="2435478"/>
            <a:ext cx="7107391" cy="677834"/>
            <a:chOff x="-3679521" y="3101048"/>
            <a:chExt cx="7107391" cy="677834"/>
          </a:xfrm>
        </p:grpSpPr>
        <p:sp>
          <p:nvSpPr>
            <p:cNvPr id="5" name="矩形 4"/>
            <p:cNvSpPr/>
            <p:nvPr/>
          </p:nvSpPr>
          <p:spPr>
            <a:xfrm>
              <a:off x="-3624104" y="3170327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indent="226695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</a:pP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alert(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显示内容</a:t>
              </a:r>
              <a:r>
                <a:rPr lang="en-US" altLang="zh-CN" sz="24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);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636849" y="3058376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28302" y="3379314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4-2】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新学期寄语</a:t>
            </a:r>
            <a:r>
              <a:rPr lang="en-US" altLang="zh-CN" dirty="0"/>
              <a:t>——</a:t>
            </a:r>
            <a:r>
              <a:rPr lang="zh-CN" altLang="en-US" dirty="0"/>
              <a:t>警示对话框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3135" y="2912466"/>
            <a:ext cx="5629562" cy="2330458"/>
            <a:chOff x="521856" y="3250162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521856" y="3250162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645192" y="3513820"/>
              <a:ext cx="4145769" cy="291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lvl="0">
                <a:lnSpc>
                  <a:spcPct val="130000"/>
                </a:lnSpc>
                <a:defRPr/>
              </a:pPr>
              <a:r>
                <a:rPr lang="zh-CN" alt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打开页面显示一个欢迎对话框，对话框的内容为“张华，宝剑锋从磨砺出，梅花复自苦寒来，新的学期，加油！”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589292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1894" y="2499546"/>
            <a:ext cx="5353633" cy="3235787"/>
            <a:chOff x="6851559" y="2860732"/>
            <a:chExt cx="5353633" cy="5288279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0732"/>
              <a:ext cx="5353633" cy="4671809"/>
              <a:chOff x="6851558" y="2361969"/>
              <a:chExt cx="5353633" cy="467180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5"/>
                <a:ext cx="5353632" cy="674615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361969"/>
                <a:ext cx="5353633" cy="52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任务分析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921157" y="3201213"/>
                <a:ext cx="5214434" cy="3832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本任务实践主要目的是利用警示对话框在页面上输出内容，可以通过</a:t>
                </a:r>
                <a:r>
                  <a:rPr lang="en-US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alert()</a:t>
                </a: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来实现。</a:t>
                </a:r>
                <a:endPara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285750" lvl="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为了符合编程的规范，在编程时要先声明一个变量来保存姓名，对变量赋值后，通过</a:t>
                </a:r>
                <a:r>
                  <a:rPr lang="en-US" altLang="zh-CN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alert()</a:t>
                </a:r>
                <a:r>
                  <a:rPr lang="zh-CN" altLang="en-US" sz="2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输出变量的值。</a:t>
                </a:r>
                <a:endParaRPr lang="zh-CN" altLang="en-US" sz="20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69062"/>
              <a:ext cx="5353632" cy="527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4-2】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新学期寄语</a:t>
            </a:r>
            <a:r>
              <a:rPr lang="en-US" altLang="zh-CN" dirty="0"/>
              <a:t>——</a:t>
            </a:r>
            <a:r>
              <a:rPr lang="zh-CN" altLang="en-US" dirty="0"/>
              <a:t>警示对话框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214" y="2522874"/>
            <a:ext cx="7735215" cy="18122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5711" y="4496715"/>
            <a:ext cx="100984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alert()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警示对话框除了显示一些提示信息以外，还经常用于程序的调试，在程序执行过程中，检验程序的中间结果及程序是否已执行等。</a:t>
            </a:r>
            <a:endParaRPr lang="zh-CN" altLang="zh-CN" sz="2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67132" y="1102901"/>
            <a:ext cx="11209232" cy="491679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dirty="0"/>
              <a:t>       </a:t>
            </a:r>
            <a:r>
              <a:rPr lang="zh-CN" altLang="en-US" sz="2400" dirty="0"/>
              <a:t>使用</a:t>
            </a:r>
            <a:r>
              <a:rPr lang="en-US" altLang="zh-CN" sz="2400" dirty="0"/>
              <a:t>confirm()</a:t>
            </a:r>
            <a:r>
              <a:rPr lang="zh-CN" altLang="en-US" sz="2400" dirty="0"/>
              <a:t>函数可以显示确认对话框，语法格式如下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zh-CN" altLang="en-US" sz="2400" dirty="0"/>
              <a:t>确认对话框的功能同警示对话框功能十分相似，不同之处是，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确认对话框有“确定”“取消”两个按钮</a:t>
            </a:r>
            <a:r>
              <a:rPr lang="zh-CN" altLang="en-US" sz="2400" dirty="0"/>
              <a:t>，并且在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单击“确定”按钮后会返回布尔值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zh-CN" altLang="en-US" sz="2400" dirty="0"/>
              <a:t>，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单击“取消”按钮将返回布尔值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r>
              <a:rPr lang="zh-CN" altLang="en-US" sz="2400" b="1" dirty="0">
                <a:solidFill>
                  <a:schemeClr val="accent2">
                    <a:lumMod val="75000"/>
                  </a:schemeClr>
                </a:solidFill>
              </a:rPr>
              <a:t>。</a:t>
            </a:r>
            <a:endParaRPr lang="zh-CN" alt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7241" y="249383"/>
            <a:ext cx="7391400" cy="590556"/>
          </a:xfrm>
        </p:spPr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确认对话框函数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911917" y="1738792"/>
            <a:ext cx="7107391" cy="677834"/>
            <a:chOff x="-3679521" y="3101048"/>
            <a:chExt cx="7107391" cy="677834"/>
          </a:xfrm>
        </p:grpSpPr>
        <p:sp>
          <p:nvSpPr>
            <p:cNvPr id="5" name="矩形 4"/>
            <p:cNvSpPr/>
            <p:nvPr/>
          </p:nvSpPr>
          <p:spPr>
            <a:xfrm>
              <a:off x="-3624104" y="3170327"/>
              <a:ext cx="7024264" cy="5810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226695" algn="l" defTabSz="914400" rtl="0" eaLnBrk="1" fontAlgn="auto" latinLnBrk="0" hangingPunct="1">
                <a:lnSpc>
                  <a:spcPct val="150000"/>
                </a:lnSpc>
                <a:spcBef>
                  <a:spcPts val="240"/>
                </a:spcBef>
                <a:spcAft>
                  <a:spcPts val="24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confirm(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确认内容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);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" name="L 形 5"/>
            <p:cNvSpPr/>
            <p:nvPr/>
          </p:nvSpPr>
          <p:spPr>
            <a:xfrm rot="5400000">
              <a:off x="-3636849" y="3058376"/>
              <a:ext cx="359808" cy="445152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  <p:sp>
          <p:nvSpPr>
            <p:cNvPr id="7" name="L 形 6"/>
            <p:cNvSpPr/>
            <p:nvPr/>
          </p:nvSpPr>
          <p:spPr>
            <a:xfrm rot="16200000">
              <a:off x="3028302" y="3379314"/>
              <a:ext cx="417233" cy="381903"/>
            </a:xfrm>
            <a:prstGeom prst="corner">
              <a:avLst>
                <a:gd name="adj1" fmla="val 16071"/>
                <a:gd name="adj2" fmla="val 17858"/>
              </a:avLst>
            </a:prstGeom>
            <a:solidFill>
              <a:srgbClr val="01367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5711" y="313234"/>
            <a:ext cx="6013360" cy="512849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任务实践</a:t>
            </a:r>
            <a:r>
              <a:rPr lang="en-US" altLang="zh-CN" dirty="0"/>
              <a:t>4-3】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39936" y="1341717"/>
            <a:ext cx="6770620" cy="642195"/>
          </a:xfrm>
        </p:spPr>
        <p:txBody>
          <a:bodyPr>
            <a:normAutofit/>
          </a:bodyPr>
          <a:lstStyle/>
          <a:p>
            <a:r>
              <a:rPr lang="zh-CN" altLang="en-US" dirty="0"/>
              <a:t>确定诗句作者</a:t>
            </a:r>
            <a:r>
              <a:rPr lang="en-US" altLang="zh-CN" dirty="0"/>
              <a:t>——</a:t>
            </a:r>
            <a:r>
              <a:rPr lang="zh-CN" altLang="en-US" dirty="0"/>
              <a:t>确认对话框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3135" y="2912466"/>
            <a:ext cx="5629562" cy="2330458"/>
            <a:chOff x="521856" y="3250162"/>
            <a:chExt cx="5629562" cy="3372310"/>
          </a:xfrm>
        </p:grpSpPr>
        <p:sp>
          <p:nvSpPr>
            <p:cNvPr id="8" name="任意多边形 7"/>
            <p:cNvSpPr/>
            <p:nvPr/>
          </p:nvSpPr>
          <p:spPr>
            <a:xfrm flipV="1">
              <a:off x="521856" y="3250162"/>
              <a:ext cx="5629562" cy="3372310"/>
            </a:xfrm>
            <a:custGeom>
              <a:avLst/>
              <a:gdLst>
                <a:gd name="connsiteX0" fmla="*/ 140023 w 6857723"/>
                <a:gd name="connsiteY0" fmla="*/ 0 h 2520214"/>
                <a:gd name="connsiteX1" fmla="*/ 6031901 w 6857723"/>
                <a:gd name="connsiteY1" fmla="*/ 0 h 2520214"/>
                <a:gd name="connsiteX2" fmla="*/ 6171924 w 6857723"/>
                <a:gd name="connsiteY2" fmla="*/ 140023 h 2520214"/>
                <a:gd name="connsiteX3" fmla="*/ 6171924 w 6857723"/>
                <a:gd name="connsiteY3" fmla="*/ 888983 h 2520214"/>
                <a:gd name="connsiteX4" fmla="*/ 6514824 w 6857723"/>
                <a:gd name="connsiteY4" fmla="*/ 888983 h 2520214"/>
                <a:gd name="connsiteX5" fmla="*/ 6514824 w 6857723"/>
                <a:gd name="connsiteY5" fmla="*/ 517859 h 2520214"/>
                <a:gd name="connsiteX6" fmla="*/ 6857723 w 6857723"/>
                <a:gd name="connsiteY6" fmla="*/ 1260107 h 2520214"/>
                <a:gd name="connsiteX7" fmla="*/ 6514824 w 6857723"/>
                <a:gd name="connsiteY7" fmla="*/ 2002355 h 2520214"/>
                <a:gd name="connsiteX8" fmla="*/ 6514824 w 6857723"/>
                <a:gd name="connsiteY8" fmla="*/ 1631231 h 2520214"/>
                <a:gd name="connsiteX9" fmla="*/ 6171924 w 6857723"/>
                <a:gd name="connsiteY9" fmla="*/ 1631231 h 2520214"/>
                <a:gd name="connsiteX10" fmla="*/ 6171924 w 6857723"/>
                <a:gd name="connsiteY10" fmla="*/ 2380191 h 2520214"/>
                <a:gd name="connsiteX11" fmla="*/ 6031901 w 6857723"/>
                <a:gd name="connsiteY11" fmla="*/ 2520214 h 2520214"/>
                <a:gd name="connsiteX12" fmla="*/ 140023 w 6857723"/>
                <a:gd name="connsiteY12" fmla="*/ 2520214 h 2520214"/>
                <a:gd name="connsiteX13" fmla="*/ 0 w 6857723"/>
                <a:gd name="connsiteY13" fmla="*/ 2380191 h 2520214"/>
                <a:gd name="connsiteX14" fmla="*/ 0 w 6857723"/>
                <a:gd name="connsiteY14" fmla="*/ 140023 h 2520214"/>
                <a:gd name="connsiteX15" fmla="*/ 140023 w 6857723"/>
                <a:gd name="connsiteY15" fmla="*/ 0 h 2520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857723" h="2520214">
                  <a:moveTo>
                    <a:pt x="140023" y="0"/>
                  </a:moveTo>
                  <a:lnTo>
                    <a:pt x="6031901" y="0"/>
                  </a:lnTo>
                  <a:cubicBezTo>
                    <a:pt x="6109234" y="0"/>
                    <a:pt x="6171924" y="62690"/>
                    <a:pt x="6171924" y="140023"/>
                  </a:cubicBezTo>
                  <a:lnTo>
                    <a:pt x="6171924" y="888983"/>
                  </a:lnTo>
                  <a:lnTo>
                    <a:pt x="6514824" y="888983"/>
                  </a:lnTo>
                  <a:lnTo>
                    <a:pt x="6514824" y="517859"/>
                  </a:lnTo>
                  <a:lnTo>
                    <a:pt x="6857723" y="1260107"/>
                  </a:lnTo>
                  <a:lnTo>
                    <a:pt x="6514824" y="2002355"/>
                  </a:lnTo>
                  <a:lnTo>
                    <a:pt x="6514824" y="1631231"/>
                  </a:lnTo>
                  <a:lnTo>
                    <a:pt x="6171924" y="1631231"/>
                  </a:lnTo>
                  <a:lnTo>
                    <a:pt x="6171924" y="2380191"/>
                  </a:lnTo>
                  <a:cubicBezTo>
                    <a:pt x="6171924" y="2457524"/>
                    <a:pt x="6109234" y="2520214"/>
                    <a:pt x="6031901" y="2520214"/>
                  </a:cubicBezTo>
                  <a:lnTo>
                    <a:pt x="140023" y="2520214"/>
                  </a:lnTo>
                  <a:cubicBezTo>
                    <a:pt x="62690" y="2520214"/>
                    <a:pt x="0" y="2457524"/>
                    <a:pt x="0" y="2380191"/>
                  </a:cubicBezTo>
                  <a:lnTo>
                    <a:pt x="0" y="140023"/>
                  </a:lnTo>
                  <a:cubicBezTo>
                    <a:pt x="0" y="62690"/>
                    <a:pt x="62690" y="0"/>
                    <a:pt x="14002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14902"/>
              </a:schemeClr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Text Box 44"/>
            <p:cNvSpPr txBox="1">
              <a:spLocks noChangeArrowheads="1"/>
            </p:cNvSpPr>
            <p:nvPr/>
          </p:nvSpPr>
          <p:spPr bwMode="auto">
            <a:xfrm>
              <a:off x="645192" y="3513820"/>
              <a:ext cx="4145769" cy="2912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在确认对话框中通过分别单击“确定”和“取消”按钮来测试其返回的值，并在页面输出效果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790962" y="3589292"/>
              <a:ext cx="562219" cy="2343722"/>
            </a:xfrm>
            <a:prstGeom prst="roundRect">
              <a:avLst>
                <a:gd name="adj" fmla="val 13277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rPr>
                <a:t>任务描述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311894" y="2499546"/>
            <a:ext cx="5353633" cy="3235787"/>
            <a:chOff x="6851559" y="2860732"/>
            <a:chExt cx="5353633" cy="5288279"/>
          </a:xfrm>
        </p:grpSpPr>
        <p:grpSp>
          <p:nvGrpSpPr>
            <p:cNvPr id="12" name="组合 11"/>
            <p:cNvGrpSpPr/>
            <p:nvPr/>
          </p:nvGrpSpPr>
          <p:grpSpPr>
            <a:xfrm>
              <a:off x="6851559" y="2860732"/>
              <a:ext cx="5353633" cy="5196063"/>
              <a:chOff x="6851558" y="2361969"/>
              <a:chExt cx="5353633" cy="5196063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6851559" y="2370295"/>
                <a:ext cx="5353632" cy="674615"/>
              </a:xfrm>
              <a:prstGeom prst="rect">
                <a:avLst/>
              </a:prstGeom>
              <a:solidFill>
                <a:srgbClr val="0136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851558" y="2361969"/>
                <a:ext cx="5353633" cy="526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任务分析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6851560" y="2880110"/>
                <a:ext cx="5214434" cy="4677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等线" panose="02010600030101010101" charset="-122"/>
                    <a:cs typeface="+mn-cs"/>
                  </a:rPr>
                  <a:t>声明两个变量，用来保存单击“确定”或“取消”按钮后返回的布尔值和最后的结果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等线" panose="02010600030101010101" charset="-122"/>
                    <a:cs typeface="+mn-cs"/>
                  </a:rPr>
                  <a:t>条件表达式可以根据不同的布尔值获得不同的结果，所以可以通过条件表达式来实现在确认对话框中单击“确定”和“取消”按钮，得到不同的效果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6851560" y="2869062"/>
              <a:ext cx="5353632" cy="52799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5139</Words>
  <Application>WPS 演示</Application>
  <PresentationFormat>宽屏</PresentationFormat>
  <Paragraphs>343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Arial</vt:lpstr>
      <vt:lpstr>宋体</vt:lpstr>
      <vt:lpstr>Wingdings</vt:lpstr>
      <vt:lpstr>微软雅黑</vt:lpstr>
      <vt:lpstr>Times New Roman</vt:lpstr>
      <vt:lpstr>等线</vt:lpstr>
      <vt:lpstr>Calibri</vt:lpstr>
      <vt:lpstr>Arial Unicode MS</vt:lpstr>
      <vt:lpstr>等线 Light</vt:lpstr>
      <vt:lpstr>1_Office 主题​​</vt:lpstr>
      <vt:lpstr>项目4 计算个人所得税——JavaScript函数</vt:lpstr>
      <vt:lpstr>知识储备</vt:lpstr>
      <vt:lpstr>任务4.2 使用预定义函数</vt:lpstr>
      <vt:lpstr>4.2.1 消息对话框函数</vt:lpstr>
      <vt:lpstr>1.警示对话框函数</vt:lpstr>
      <vt:lpstr>【任务实践4-2】</vt:lpstr>
      <vt:lpstr>【任务实践4-2】</vt:lpstr>
      <vt:lpstr>2.确认对话框函数</vt:lpstr>
      <vt:lpstr>【任务实践4-3】</vt:lpstr>
      <vt:lpstr>【任务实践4-3】</vt:lpstr>
      <vt:lpstr>3.提示对话框函数</vt:lpstr>
      <vt:lpstr>【任务实践4-4】</vt:lpstr>
      <vt:lpstr>【任务实践4-4】</vt:lpstr>
      <vt:lpstr>任务4.3 声明自定义函数</vt:lpstr>
      <vt:lpstr>声明自定义函数</vt:lpstr>
      <vt:lpstr>4.3.1 声明自定义函数</vt:lpstr>
      <vt:lpstr>声明自定义函数</vt:lpstr>
      <vt:lpstr>【任务实践4-8】</vt:lpstr>
      <vt:lpstr>【任务实践4-8】</vt:lpstr>
      <vt:lpstr>4.3.2 调用自定义函数</vt:lpstr>
      <vt:lpstr>1.使用函数名调用函数</vt:lpstr>
      <vt:lpstr>2.在HTML中用超链接的方式来调用函数</vt:lpstr>
      <vt:lpstr>4.3.2 函数的参数和返回值</vt:lpstr>
      <vt:lpstr>1.函数的参数</vt:lpstr>
      <vt:lpstr>1.函数的参数</vt:lpstr>
      <vt:lpstr>【任务实践4-11】</vt:lpstr>
      <vt:lpstr>2.函数的返回值</vt:lpstr>
      <vt:lpstr>【任务实践4-12】</vt:lpstr>
      <vt:lpstr>【任务实践4-12】</vt:lpstr>
      <vt:lpstr>4.3.4 函数变量的作用域</vt:lpstr>
      <vt:lpstr>4.3.4 函数变量的作用域</vt:lpstr>
      <vt:lpstr>【任务实践4-13】</vt:lpstr>
      <vt:lpstr>4.3.5 函数的嵌套</vt:lpstr>
      <vt:lpstr>【任务实践4-14】</vt:lpstr>
      <vt:lpstr>任务4.4 函数进阶</vt:lpstr>
      <vt:lpstr>4.4.1 函数表达式</vt:lpstr>
      <vt:lpstr>函数表达式</vt:lpstr>
      <vt:lpstr>4.4.2 匿名函数</vt:lpstr>
      <vt:lpstr>4.4.2 匿名函数</vt:lpstr>
      <vt:lpstr>4.4.3 箭头函数</vt:lpstr>
      <vt:lpstr>4.4.3 箭头函数</vt:lpstr>
      <vt:lpstr>【任务实践4-15】</vt:lpstr>
      <vt:lpstr>【任务实践4-15】</vt:lpstr>
      <vt:lpstr>随风潜入夜，润物细无声。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一一</cp:lastModifiedBy>
  <cp:revision>110</cp:revision>
  <dcterms:created xsi:type="dcterms:W3CDTF">2021-10-26T08:02:00Z</dcterms:created>
  <dcterms:modified xsi:type="dcterms:W3CDTF">2024-03-13T14:13:40Z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0FB66ED5C7BB439C9075A596D55855C6_12</vt:lpwstr>
  </property>
  <property fmtid="{D5CDD505-2E9C-101B-9397-08002B2CF9AE}" pid="3" name="KSOProductBuildVer">
    <vt:lpwstr>2052-12.1.0.16388</vt:lpwstr>
  </property>
</Properties>
</file>