
<file path=[Content_Types].xml><?xml version="1.0" encoding="utf-8"?>
<Types xmlns="http://schemas.openxmlformats.org/package/2006/content-types">
  <Default Extension="jpeg" ContentType="image/jpeg"/>
  <Default Extension="JPG" ContentType="image/.jpg"/>
  <Default Extension="png" ContentType="image/png"/>
  <Default Extension="tiff" ContentType="image/tiff"/>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64" r:id="rId4"/>
  </p:sldMasterIdLst>
  <p:sldIdLst>
    <p:sldId id="256" r:id="rId5"/>
    <p:sldId id="367" r:id="rId6"/>
    <p:sldId id="368" r:id="rId7"/>
    <p:sldId id="370" r:id="rId8"/>
    <p:sldId id="371" r:id="rId9"/>
    <p:sldId id="272" r:id="rId10"/>
    <p:sldId id="284" r:id="rId11"/>
    <p:sldId id="280" r:id="rId12"/>
    <p:sldId id="285" r:id="rId13"/>
    <p:sldId id="291" r:id="rId14"/>
    <p:sldId id="292" r:id="rId15"/>
    <p:sldId id="286" r:id="rId16"/>
    <p:sldId id="288" r:id="rId17"/>
    <p:sldId id="373" r:id="rId18"/>
    <p:sldId id="372" r:id="rId19"/>
    <p:sldId id="374" r:id="rId20"/>
    <p:sldId id="295" r:id="rId21"/>
    <p:sldId id="385" r:id="rId22"/>
    <p:sldId id="386" r:id="rId23"/>
    <p:sldId id="387" r:id="rId24"/>
    <p:sldId id="296" r:id="rId25"/>
    <p:sldId id="297" r:id="rId26"/>
    <p:sldId id="388" r:id="rId27"/>
    <p:sldId id="389" r:id="rId28"/>
    <p:sldId id="298" r:id="rId29"/>
    <p:sldId id="390" r:id="rId30"/>
    <p:sldId id="391" r:id="rId31"/>
    <p:sldId id="300" r:id="rId32"/>
    <p:sldId id="301" r:id="rId33"/>
    <p:sldId id="302" r:id="rId34"/>
    <p:sldId id="392" r:id="rId35"/>
    <p:sldId id="393" r:id="rId36"/>
    <p:sldId id="394" r:id="rId37"/>
    <p:sldId id="395" r:id="rId38"/>
    <p:sldId id="396" r:id="rId39"/>
    <p:sldId id="397" r:id="rId40"/>
    <p:sldId id="398" r:id="rId41"/>
    <p:sldId id="399" r:id="rId42"/>
    <p:sldId id="400" r:id="rId43"/>
    <p:sldId id="401" r:id="rId44"/>
    <p:sldId id="404" r:id="rId45"/>
    <p:sldId id="290" r:id="rId46"/>
    <p:sldId id="405" r:id="rId47"/>
    <p:sldId id="406" r:id="rId48"/>
    <p:sldId id="407" r:id="rId49"/>
    <p:sldId id="306" r:id="rId50"/>
    <p:sldId id="307" r:id="rId51"/>
    <p:sldId id="308" r:id="rId52"/>
    <p:sldId id="408" r:id="rId53"/>
    <p:sldId id="409" r:id="rId54"/>
    <p:sldId id="411" r:id="rId55"/>
    <p:sldId id="410" r:id="rId56"/>
    <p:sldId id="455" r:id="rId57"/>
    <p:sldId id="456" r:id="rId58"/>
    <p:sldId id="457" r:id="rId59"/>
    <p:sldId id="310" r:id="rId60"/>
    <p:sldId id="493" r:id="rId61"/>
    <p:sldId id="494" r:id="rId62"/>
    <p:sldId id="311" r:id="rId63"/>
    <p:sldId id="312" r:id="rId64"/>
    <p:sldId id="293" r:id="rId65"/>
    <p:sldId id="313" r:id="rId66"/>
    <p:sldId id="314" r:id="rId67"/>
    <p:sldId id="412" r:id="rId68"/>
    <p:sldId id="413" r:id="rId69"/>
    <p:sldId id="414" r:id="rId70"/>
    <p:sldId id="415" r:id="rId71"/>
    <p:sldId id="416" r:id="rId72"/>
    <p:sldId id="417" r:id="rId73"/>
    <p:sldId id="318" r:id="rId74"/>
    <p:sldId id="319" r:id="rId75"/>
    <p:sldId id="528" r:id="rId76"/>
    <p:sldId id="418" r:id="rId77"/>
    <p:sldId id="420" r:id="rId78"/>
    <p:sldId id="419" r:id="rId79"/>
    <p:sldId id="421" r:id="rId80"/>
    <p:sldId id="422" r:id="rId81"/>
    <p:sldId id="550" r:id="rId82"/>
    <p:sldId id="423" r:id="rId83"/>
    <p:sldId id="424" r:id="rId84"/>
    <p:sldId id="425" r:id="rId85"/>
    <p:sldId id="426" r:id="rId86"/>
    <p:sldId id="427" r:id="rId87"/>
    <p:sldId id="549" r:id="rId88"/>
    <p:sldId id="428" r:id="rId89"/>
    <p:sldId id="323" r:id="rId90"/>
    <p:sldId id="278" r:id="rId91"/>
    <p:sldId id="324" r:id="rId92"/>
    <p:sldId id="551" r:id="rId93"/>
    <p:sldId id="552" r:id="rId94"/>
    <p:sldId id="553" r:id="rId95"/>
    <p:sldId id="554" r:id="rId96"/>
    <p:sldId id="555" r:id="rId97"/>
    <p:sldId id="556" r:id="rId98"/>
    <p:sldId id="557" r:id="rId99"/>
    <p:sldId id="558" r:id="rId100"/>
    <p:sldId id="559" r:id="rId101"/>
    <p:sldId id="325" r:id="rId102"/>
  </p:sldIdLst>
  <p:sldSz cx="12192000" cy="6858000"/>
  <p:notesSz cx="6858000" cy="9144000"/>
  <p:custDataLst>
    <p:tags r:id="rId10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260"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Master" Target="slideMasters/slideMaster3.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6" Type="http://schemas.openxmlformats.org/officeDocument/2006/relationships/tags" Target="tags/tag1.xml"/><Relationship Id="rId105" Type="http://schemas.openxmlformats.org/officeDocument/2006/relationships/tableStyles" Target="tableStyles.xml"/><Relationship Id="rId104" Type="http://schemas.openxmlformats.org/officeDocument/2006/relationships/viewProps" Target="viewProps.xml"/><Relationship Id="rId103" Type="http://schemas.openxmlformats.org/officeDocument/2006/relationships/presProps" Target="presProps.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6.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C2BB5482-C6DC-44F0-AF6C-25C31E665B8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0023F3-74C8-46B8-8BBB-050191A9834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2BB5482-C6DC-44F0-AF6C-25C31E665B8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0023F3-74C8-46B8-8BBB-050191A9834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2BB5482-C6DC-44F0-AF6C-25C31E665B8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0023F3-74C8-46B8-8BBB-050191A9834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10" name="矩形 9"/>
          <p:cNvSpPr/>
          <p:nvPr userDrawn="1"/>
        </p:nvSpPr>
        <p:spPr>
          <a:xfrm>
            <a:off x="0" y="1352282"/>
            <a:ext cx="12192000" cy="3953814"/>
          </a:xfrm>
          <a:prstGeom prst="rect">
            <a:avLst/>
          </a:prstGeom>
          <a:solidFill>
            <a:srgbClr val="01367A"/>
          </a:solidFill>
          <a:ln>
            <a:noFill/>
          </a:ln>
          <a:effectLst>
            <a:outerShdw blurRad="292100" dist="139700" dir="2700000" algn="tl" rotWithShape="0">
              <a:srgbClr val="333333">
                <a:alpha val="6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 name="标题 1"/>
          <p:cNvSpPr>
            <a:spLocks noGrp="1"/>
          </p:cNvSpPr>
          <p:nvPr>
            <p:ph type="ctrTitle"/>
          </p:nvPr>
        </p:nvSpPr>
        <p:spPr>
          <a:xfrm>
            <a:off x="942707" y="2476751"/>
            <a:ext cx="10306587" cy="1145070"/>
          </a:xfrm>
        </p:spPr>
        <p:txBody>
          <a:bodyPr anchor="b"/>
          <a:lstStyle>
            <a:lvl1pPr algn="ctr">
              <a:defRPr sz="6000">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矩形 2"/>
          <p:cNvSpPr/>
          <p:nvPr userDrawn="1"/>
        </p:nvSpPr>
        <p:spPr>
          <a:xfrm>
            <a:off x="3615474" y="4270218"/>
            <a:ext cx="5291405"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05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JavaScript</a:t>
            </a:r>
            <a:r>
              <a:rPr kumimoji="0" lang="zh-CN" altLang="zh-CN" sz="1800" b="1" i="0" u="none" strike="noStrike" kern="105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前端开发程序设计项目式教程（微课版）</a:t>
            </a:r>
            <a:endPar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5" name="图片 4"/>
          <p:cNvPicPr>
            <a:picLocks noChangeAspect="1"/>
          </p:cNvPicPr>
          <p:nvPr userDrawn="1"/>
        </p:nvPicPr>
        <p:blipFill>
          <a:blip r:embed="rId2">
            <a:extLst>
              <a:ext uri="{BEBA8EAE-BF5A-486C-A8C5-ECC9F3942E4B}">
                <a14:imgProps xmlns:a14="http://schemas.microsoft.com/office/drawing/2010/main">
                  <a14:imgLayer r:embed="rId3">
                    <a14:imgEffect>
                      <a14:backgroundRemoval t="0" b="99751" l="0" r="100000"/>
                    </a14:imgEffect>
                  </a14:imgLayer>
                </a14:imgProps>
              </a:ext>
            </a:extLst>
          </a:blip>
          <a:stretch>
            <a:fillRect/>
          </a:stretch>
        </p:blipFill>
        <p:spPr>
          <a:xfrm>
            <a:off x="278245" y="323990"/>
            <a:ext cx="664462" cy="733828"/>
          </a:xfrm>
          <a:prstGeom prst="rect">
            <a:avLst/>
          </a:prstGeom>
        </p:spPr>
      </p:pic>
      <p:cxnSp>
        <p:nvCxnSpPr>
          <p:cNvPr id="22" name="直接连接符 21"/>
          <p:cNvCxnSpPr/>
          <p:nvPr userDrawn="1"/>
        </p:nvCxnSpPr>
        <p:spPr>
          <a:xfrm>
            <a:off x="2045594" y="4018209"/>
            <a:ext cx="8100812" cy="0"/>
          </a:xfrm>
          <a:prstGeom prst="line">
            <a:avLst/>
          </a:prstGeom>
          <a:ln>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标题">
    <p:spTree>
      <p:nvGrpSpPr>
        <p:cNvPr id="1" name=""/>
        <p:cNvGrpSpPr/>
        <p:nvPr/>
      </p:nvGrpSpPr>
      <p:grpSpPr>
        <a:xfrm>
          <a:off x="0" y="0"/>
          <a:ext cx="0" cy="0"/>
          <a:chOff x="0" y="0"/>
          <a:chExt cx="0" cy="0"/>
        </a:xfrm>
      </p:grpSpPr>
      <p:sp>
        <p:nvSpPr>
          <p:cNvPr id="3" name="Freeform 5"/>
          <p:cNvSpPr/>
          <p:nvPr userDrawn="1"/>
        </p:nvSpPr>
        <p:spPr bwMode="auto">
          <a:xfrm>
            <a:off x="3308645" y="1395413"/>
            <a:ext cx="8883355" cy="1881187"/>
          </a:xfrm>
          <a:custGeom>
            <a:avLst/>
            <a:gdLst>
              <a:gd name="T0" fmla="*/ 11567 w 11567"/>
              <a:gd name="T1" fmla="*/ 2441 h 2441"/>
              <a:gd name="T2" fmla="*/ 0 w 11567"/>
              <a:gd name="T3" fmla="*/ 2441 h 2441"/>
              <a:gd name="T4" fmla="*/ 1542 w 11567"/>
              <a:gd name="T5" fmla="*/ 0 h 2441"/>
              <a:gd name="T6" fmla="*/ 11567 w 11567"/>
              <a:gd name="T7" fmla="*/ 0 h 2441"/>
              <a:gd name="T8" fmla="*/ 11567 w 11567"/>
              <a:gd name="T9" fmla="*/ 2441 h 2441"/>
            </a:gdLst>
            <a:ahLst/>
            <a:cxnLst>
              <a:cxn ang="0">
                <a:pos x="T0" y="T1"/>
              </a:cxn>
              <a:cxn ang="0">
                <a:pos x="T2" y="T3"/>
              </a:cxn>
              <a:cxn ang="0">
                <a:pos x="T4" y="T5"/>
              </a:cxn>
              <a:cxn ang="0">
                <a:pos x="T6" y="T7"/>
              </a:cxn>
              <a:cxn ang="0">
                <a:pos x="T8" y="T9"/>
              </a:cxn>
            </a:cxnLst>
            <a:rect l="0" t="0" r="r" b="b"/>
            <a:pathLst>
              <a:path w="11567" h="2441">
                <a:moveTo>
                  <a:pt x="11567" y="2441"/>
                </a:moveTo>
                <a:lnTo>
                  <a:pt x="0" y="2441"/>
                </a:lnTo>
                <a:lnTo>
                  <a:pt x="1542" y="0"/>
                </a:lnTo>
                <a:lnTo>
                  <a:pt x="11567" y="0"/>
                </a:lnTo>
                <a:lnTo>
                  <a:pt x="11567" y="2441"/>
                </a:lnTo>
                <a:close/>
              </a:path>
            </a:pathLst>
          </a:custGeom>
          <a:solidFill>
            <a:schemeClr val="bg1">
              <a:lumMod val="85000"/>
            </a:schemeClr>
          </a:solidFill>
          <a:ln>
            <a:noFill/>
          </a:ln>
        </p:spPr>
        <p:txBody>
          <a:bodyPr lIns="91416" tIns="45708" rIns="91416" bIns="4570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 name="Freeform 6"/>
          <p:cNvSpPr/>
          <p:nvPr userDrawn="1"/>
        </p:nvSpPr>
        <p:spPr bwMode="auto">
          <a:xfrm>
            <a:off x="0" y="4075113"/>
            <a:ext cx="5693725" cy="1712912"/>
          </a:xfrm>
          <a:custGeom>
            <a:avLst/>
            <a:gdLst>
              <a:gd name="T0" fmla="*/ 0 w 7413"/>
              <a:gd name="T1" fmla="*/ 0 h 2222"/>
              <a:gd name="T2" fmla="*/ 7413 w 7413"/>
              <a:gd name="T3" fmla="*/ 0 h 2222"/>
              <a:gd name="T4" fmla="*/ 6010 w 7413"/>
              <a:gd name="T5" fmla="*/ 2222 h 2222"/>
              <a:gd name="T6" fmla="*/ 0 w 7413"/>
              <a:gd name="T7" fmla="*/ 2222 h 2222"/>
              <a:gd name="T8" fmla="*/ 0 w 7413"/>
              <a:gd name="T9" fmla="*/ 0 h 2222"/>
            </a:gdLst>
            <a:ahLst/>
            <a:cxnLst>
              <a:cxn ang="0">
                <a:pos x="T0" y="T1"/>
              </a:cxn>
              <a:cxn ang="0">
                <a:pos x="T2" y="T3"/>
              </a:cxn>
              <a:cxn ang="0">
                <a:pos x="T4" y="T5"/>
              </a:cxn>
              <a:cxn ang="0">
                <a:pos x="T6" y="T7"/>
              </a:cxn>
              <a:cxn ang="0">
                <a:pos x="T8" y="T9"/>
              </a:cxn>
            </a:cxnLst>
            <a:rect l="0" t="0" r="r" b="b"/>
            <a:pathLst>
              <a:path w="7413" h="2222">
                <a:moveTo>
                  <a:pt x="0" y="0"/>
                </a:moveTo>
                <a:lnTo>
                  <a:pt x="7413" y="0"/>
                </a:lnTo>
                <a:lnTo>
                  <a:pt x="6010" y="2222"/>
                </a:lnTo>
                <a:lnTo>
                  <a:pt x="0" y="2222"/>
                </a:lnTo>
                <a:lnTo>
                  <a:pt x="0" y="0"/>
                </a:lnTo>
                <a:close/>
              </a:path>
            </a:pathLst>
          </a:custGeom>
          <a:solidFill>
            <a:schemeClr val="bg1">
              <a:lumMod val="85000"/>
            </a:schemeClr>
          </a:solidFill>
          <a:ln>
            <a:noFill/>
          </a:ln>
        </p:spPr>
        <p:txBody>
          <a:bodyPr lIns="91416" tIns="45708" rIns="91416" bIns="4570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 name="Freeform 7"/>
          <p:cNvSpPr/>
          <p:nvPr userDrawn="1"/>
        </p:nvSpPr>
        <p:spPr bwMode="auto">
          <a:xfrm>
            <a:off x="0" y="2052639"/>
            <a:ext cx="10728896" cy="2981325"/>
          </a:xfrm>
          <a:custGeom>
            <a:avLst/>
            <a:gdLst>
              <a:gd name="T0" fmla="*/ 0 w 13970"/>
              <a:gd name="T1" fmla="*/ 0 h 3869"/>
              <a:gd name="T2" fmla="*/ 13970 w 13970"/>
              <a:gd name="T3" fmla="*/ 0 h 3869"/>
              <a:gd name="T4" fmla="*/ 11527 w 13970"/>
              <a:gd name="T5" fmla="*/ 3869 h 3869"/>
              <a:gd name="T6" fmla="*/ 0 w 13970"/>
              <a:gd name="T7" fmla="*/ 3869 h 3869"/>
              <a:gd name="T8" fmla="*/ 0 w 13970"/>
              <a:gd name="T9" fmla="*/ 0 h 3869"/>
            </a:gdLst>
            <a:ahLst/>
            <a:cxnLst>
              <a:cxn ang="0">
                <a:pos x="T0" y="T1"/>
              </a:cxn>
              <a:cxn ang="0">
                <a:pos x="T2" y="T3"/>
              </a:cxn>
              <a:cxn ang="0">
                <a:pos x="T4" y="T5"/>
              </a:cxn>
              <a:cxn ang="0">
                <a:pos x="T6" y="T7"/>
              </a:cxn>
              <a:cxn ang="0">
                <a:pos x="T8" y="T9"/>
              </a:cxn>
            </a:cxnLst>
            <a:rect l="0" t="0" r="r" b="b"/>
            <a:pathLst>
              <a:path w="13970" h="3869">
                <a:moveTo>
                  <a:pt x="0" y="0"/>
                </a:moveTo>
                <a:lnTo>
                  <a:pt x="13970" y="0"/>
                </a:lnTo>
                <a:lnTo>
                  <a:pt x="11527" y="3869"/>
                </a:lnTo>
                <a:lnTo>
                  <a:pt x="0" y="3869"/>
                </a:lnTo>
                <a:lnTo>
                  <a:pt x="0" y="0"/>
                </a:lnTo>
                <a:close/>
              </a:path>
            </a:pathLst>
          </a:custGeom>
          <a:solidFill>
            <a:srgbClr val="01367A"/>
          </a:solidFill>
          <a:ln>
            <a:noFill/>
          </a:ln>
        </p:spPr>
        <p:txBody>
          <a:bodyPr lIns="91416" tIns="45708" rIns="91416" bIns="4570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 name="Freeform 8"/>
          <p:cNvSpPr/>
          <p:nvPr userDrawn="1"/>
        </p:nvSpPr>
        <p:spPr bwMode="auto">
          <a:xfrm>
            <a:off x="11227177" y="1908176"/>
            <a:ext cx="556995" cy="900113"/>
          </a:xfrm>
          <a:custGeom>
            <a:avLst/>
            <a:gdLst>
              <a:gd name="T0" fmla="*/ 584 w 725"/>
              <a:gd name="T1" fmla="*/ 443 h 1169"/>
              <a:gd name="T2" fmla="*/ 725 w 725"/>
              <a:gd name="T3" fmla="*/ 585 h 1169"/>
              <a:gd name="T4" fmla="*/ 584 w 725"/>
              <a:gd name="T5" fmla="*/ 726 h 1169"/>
              <a:gd name="T6" fmla="*/ 141 w 725"/>
              <a:gd name="T7" fmla="*/ 1169 h 1169"/>
              <a:gd name="T8" fmla="*/ 0 w 725"/>
              <a:gd name="T9" fmla="*/ 1028 h 1169"/>
              <a:gd name="T10" fmla="*/ 443 w 725"/>
              <a:gd name="T11" fmla="*/ 585 h 1169"/>
              <a:gd name="T12" fmla="*/ 0 w 725"/>
              <a:gd name="T13" fmla="*/ 141 h 1169"/>
              <a:gd name="T14" fmla="*/ 141 w 725"/>
              <a:gd name="T15" fmla="*/ 0 h 1169"/>
              <a:gd name="T16" fmla="*/ 584 w 725"/>
              <a:gd name="T17" fmla="*/ 443 h 1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5" h="1169">
                <a:moveTo>
                  <a:pt x="584" y="443"/>
                </a:moveTo>
                <a:lnTo>
                  <a:pt x="725" y="585"/>
                </a:lnTo>
                <a:lnTo>
                  <a:pt x="584" y="726"/>
                </a:lnTo>
                <a:lnTo>
                  <a:pt x="141" y="1169"/>
                </a:lnTo>
                <a:lnTo>
                  <a:pt x="0" y="1028"/>
                </a:lnTo>
                <a:lnTo>
                  <a:pt x="443" y="585"/>
                </a:lnTo>
                <a:lnTo>
                  <a:pt x="0" y="141"/>
                </a:lnTo>
                <a:lnTo>
                  <a:pt x="141" y="0"/>
                </a:lnTo>
                <a:lnTo>
                  <a:pt x="584" y="44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91416" tIns="45708" rIns="91416" bIns="4570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 name="Freeform 9"/>
          <p:cNvSpPr/>
          <p:nvPr userDrawn="1"/>
        </p:nvSpPr>
        <p:spPr bwMode="auto">
          <a:xfrm>
            <a:off x="10587664" y="6049964"/>
            <a:ext cx="1604336" cy="808037"/>
          </a:xfrm>
          <a:custGeom>
            <a:avLst/>
            <a:gdLst>
              <a:gd name="T0" fmla="*/ 2088 w 2088"/>
              <a:gd name="T1" fmla="*/ 0 h 1048"/>
              <a:gd name="T2" fmla="*/ 2088 w 2088"/>
              <a:gd name="T3" fmla="*/ 1048 h 1048"/>
              <a:gd name="T4" fmla="*/ 0 w 2088"/>
              <a:gd name="T5" fmla="*/ 1048 h 1048"/>
              <a:gd name="T6" fmla="*/ 662 w 2088"/>
              <a:gd name="T7" fmla="*/ 0 h 1048"/>
              <a:gd name="T8" fmla="*/ 2088 w 2088"/>
              <a:gd name="T9" fmla="*/ 0 h 1048"/>
            </a:gdLst>
            <a:ahLst/>
            <a:cxnLst>
              <a:cxn ang="0">
                <a:pos x="T0" y="T1"/>
              </a:cxn>
              <a:cxn ang="0">
                <a:pos x="T2" y="T3"/>
              </a:cxn>
              <a:cxn ang="0">
                <a:pos x="T4" y="T5"/>
              </a:cxn>
              <a:cxn ang="0">
                <a:pos x="T6" y="T7"/>
              </a:cxn>
              <a:cxn ang="0">
                <a:pos x="T8" y="T9"/>
              </a:cxn>
            </a:cxnLst>
            <a:rect l="0" t="0" r="r" b="b"/>
            <a:pathLst>
              <a:path w="2088" h="1048">
                <a:moveTo>
                  <a:pt x="2088" y="0"/>
                </a:moveTo>
                <a:lnTo>
                  <a:pt x="2088" y="1048"/>
                </a:lnTo>
                <a:lnTo>
                  <a:pt x="0" y="1048"/>
                </a:lnTo>
                <a:lnTo>
                  <a:pt x="662" y="0"/>
                </a:lnTo>
                <a:lnTo>
                  <a:pt x="2088" y="0"/>
                </a:lnTo>
                <a:close/>
              </a:path>
            </a:pathLst>
          </a:custGeom>
          <a:solidFill>
            <a:schemeClr val="bg1">
              <a:lumMod val="85000"/>
            </a:schemeClr>
          </a:solidFill>
          <a:ln>
            <a:noFill/>
          </a:ln>
        </p:spPr>
        <p:txBody>
          <a:bodyPr lIns="91416" tIns="45708" rIns="91416" bIns="4570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 name="标题 7"/>
          <p:cNvSpPr>
            <a:spLocks noGrp="1"/>
          </p:cNvSpPr>
          <p:nvPr>
            <p:ph type="title"/>
          </p:nvPr>
        </p:nvSpPr>
        <p:spPr>
          <a:xfrm>
            <a:off x="1031384" y="2880519"/>
            <a:ext cx="7648977" cy="1325563"/>
          </a:xfrm>
        </p:spPr>
        <p:txBody>
          <a:bodyPr>
            <a:normAutofit/>
          </a:bodyPr>
          <a:lstStyle>
            <a:lvl1pPr>
              <a:defRPr sz="4800">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400"/>
                                        <p:tgtEl>
                                          <p:spTgt spid="7"/>
                                        </p:tgtEl>
                                      </p:cBhvr>
                                    </p:animEffect>
                                    <p:anim calcmode="lin" valueType="num">
                                      <p:cBhvr>
                                        <p:cTn id="13" dur="400" fill="hold"/>
                                        <p:tgtEl>
                                          <p:spTgt spid="7"/>
                                        </p:tgtEl>
                                        <p:attrNameLst>
                                          <p:attrName>ppt_x</p:attrName>
                                        </p:attrNameLst>
                                      </p:cBhvr>
                                      <p:tavLst>
                                        <p:tav tm="0">
                                          <p:val>
                                            <p:strVal val="#ppt_x"/>
                                          </p:val>
                                        </p:tav>
                                        <p:tav tm="100000">
                                          <p:val>
                                            <p:strVal val="#ppt_x"/>
                                          </p:val>
                                        </p:tav>
                                      </p:tavLst>
                                    </p:anim>
                                    <p:anim calcmode="lin" valueType="num">
                                      <p:cBhvr>
                                        <p:cTn id="14" dur="4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7" grpId="0" bldLvl="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747241" y="1393848"/>
            <a:ext cx="10805108" cy="4916799"/>
          </a:xfrm>
        </p:spPr>
        <p:txBody>
          <a:bodyPr/>
          <a:lstStyle>
            <a:lvl1pPr marL="0" indent="0">
              <a:lnSpc>
                <a:spcPct val="130000"/>
              </a:lnSpc>
              <a:buFontTx/>
              <a:buNone/>
              <a:defRPr>
                <a:latin typeface="微软雅黑" panose="020B0503020204020204" pitchFamily="34" charset="-122"/>
                <a:ea typeface="微软雅黑" panose="020B0503020204020204" pitchFamily="34" charset="-122"/>
              </a:defRPr>
            </a:lvl1pPr>
            <a:lvl2pPr marL="457200" indent="0">
              <a:lnSpc>
                <a:spcPct val="130000"/>
              </a:lnSpc>
              <a:buFontTx/>
              <a:buNone/>
              <a:defRPr>
                <a:latin typeface="微软雅黑" panose="020B0503020204020204" pitchFamily="34" charset="-122"/>
                <a:ea typeface="微软雅黑" panose="020B0503020204020204" pitchFamily="34" charset="-122"/>
              </a:defRPr>
            </a:lvl2pPr>
            <a:lvl3pPr marL="914400" indent="0">
              <a:lnSpc>
                <a:spcPct val="130000"/>
              </a:lnSpc>
              <a:buFontTx/>
              <a:buNone/>
              <a:defRPr>
                <a:latin typeface="微软雅黑" panose="020B0503020204020204" pitchFamily="34" charset="-122"/>
                <a:ea typeface="微软雅黑" panose="020B0503020204020204" pitchFamily="34" charset="-122"/>
              </a:defRPr>
            </a:lvl3pPr>
            <a:lvl4pPr marL="1371600" indent="0">
              <a:lnSpc>
                <a:spcPct val="130000"/>
              </a:lnSpc>
              <a:buFontTx/>
              <a:buNone/>
              <a:defRPr>
                <a:latin typeface="微软雅黑" panose="020B0503020204020204" pitchFamily="34" charset="-122"/>
                <a:ea typeface="微软雅黑" panose="020B0503020204020204" pitchFamily="34" charset="-122"/>
              </a:defRPr>
            </a:lvl4pPr>
            <a:lvl5pPr marL="1828800" indent="0">
              <a:lnSpc>
                <a:spcPct val="130000"/>
              </a:lnSpc>
              <a:buFontTx/>
              <a:buNone/>
              <a:defRPr>
                <a:latin typeface="微软雅黑" panose="020B0503020204020204" pitchFamily="34" charset="-122"/>
                <a:ea typeface="微软雅黑" panose="020B0503020204020204" pitchFamily="34" charset="-122"/>
              </a:defRPr>
            </a:lvl5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矩形 6"/>
          <p:cNvSpPr/>
          <p:nvPr userDrawn="1"/>
        </p:nvSpPr>
        <p:spPr>
          <a:xfrm>
            <a:off x="0" y="0"/>
            <a:ext cx="12192000" cy="1028483"/>
          </a:xfrm>
          <a:prstGeom prst="rect">
            <a:avLst/>
          </a:prstGeom>
          <a:solidFill>
            <a:srgbClr val="013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 name="标题 1"/>
          <p:cNvSpPr>
            <a:spLocks noGrp="1"/>
          </p:cNvSpPr>
          <p:nvPr>
            <p:ph type="title"/>
          </p:nvPr>
        </p:nvSpPr>
        <p:spPr>
          <a:xfrm>
            <a:off x="838200" y="257816"/>
            <a:ext cx="6013360" cy="512849"/>
          </a:xfrm>
        </p:spPr>
        <p:txBody>
          <a:bodyPr>
            <a:noAutofit/>
          </a:bodyPr>
          <a:lstStyle>
            <a:lvl1pPr>
              <a:defRPr sz="3600">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8" name="任意多边形 7"/>
          <p:cNvSpPr/>
          <p:nvPr userDrawn="1"/>
        </p:nvSpPr>
        <p:spPr>
          <a:xfrm rot="5400000">
            <a:off x="436520" y="376540"/>
            <a:ext cx="271005" cy="350436"/>
          </a:xfrm>
          <a:custGeom>
            <a:avLst/>
            <a:gdLst>
              <a:gd name="connsiteX0" fmla="*/ 0 w 382446"/>
              <a:gd name="connsiteY0" fmla="*/ 494540 h 494540"/>
              <a:gd name="connsiteX1" fmla="*/ 95611 w 382446"/>
              <a:gd name="connsiteY1" fmla="*/ 329694 h 494540"/>
              <a:gd name="connsiteX2" fmla="*/ 1 w 382446"/>
              <a:gd name="connsiteY2" fmla="*/ 329694 h 494540"/>
              <a:gd name="connsiteX3" fmla="*/ 191224 w 382446"/>
              <a:gd name="connsiteY3" fmla="*/ 0 h 494540"/>
              <a:gd name="connsiteX4" fmla="*/ 382446 w 382446"/>
              <a:gd name="connsiteY4" fmla="*/ 329694 h 494540"/>
              <a:gd name="connsiteX5" fmla="*/ 286835 w 382446"/>
              <a:gd name="connsiteY5" fmla="*/ 329694 h 494540"/>
              <a:gd name="connsiteX6" fmla="*/ 382445 w 382446"/>
              <a:gd name="connsiteY6" fmla="*/ 494540 h 49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2446" h="494540">
                <a:moveTo>
                  <a:pt x="0" y="494540"/>
                </a:moveTo>
                <a:lnTo>
                  <a:pt x="95611" y="329694"/>
                </a:lnTo>
                <a:lnTo>
                  <a:pt x="1" y="329694"/>
                </a:lnTo>
                <a:lnTo>
                  <a:pt x="191224" y="0"/>
                </a:lnTo>
                <a:lnTo>
                  <a:pt x="382446" y="329694"/>
                </a:lnTo>
                <a:lnTo>
                  <a:pt x="286835" y="329694"/>
                </a:lnTo>
                <a:lnTo>
                  <a:pt x="382445" y="49454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3" name="等腰三角形 12"/>
          <p:cNvSpPr/>
          <p:nvPr userDrawn="1"/>
        </p:nvSpPr>
        <p:spPr>
          <a:xfrm>
            <a:off x="8160767" y="6110553"/>
            <a:ext cx="4018903" cy="172710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等腰三角形 8"/>
          <p:cNvSpPr/>
          <p:nvPr userDrawn="1"/>
        </p:nvSpPr>
        <p:spPr>
          <a:xfrm>
            <a:off x="9649330" y="5672356"/>
            <a:ext cx="4018903" cy="172710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0" name="矩形 9"/>
          <p:cNvSpPr/>
          <p:nvPr userDrawn="1"/>
        </p:nvSpPr>
        <p:spPr>
          <a:xfrm>
            <a:off x="0" y="1352282"/>
            <a:ext cx="12192000" cy="3953814"/>
          </a:xfrm>
          <a:prstGeom prst="rect">
            <a:avLst/>
          </a:prstGeom>
          <a:solidFill>
            <a:srgbClr val="01367A"/>
          </a:solidFill>
          <a:ln>
            <a:noFill/>
          </a:ln>
          <a:effectLst>
            <a:outerShdw blurRad="292100" dist="139700" dir="2700000" algn="tl" rotWithShape="0">
              <a:srgbClr val="333333">
                <a:alpha val="6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800" b="1">
              <a:latin typeface="微软雅黑" panose="020B0503020204020204" pitchFamily="34" charset="-122"/>
              <a:ea typeface="微软雅黑" panose="020B0503020204020204" pitchFamily="34" charset="-122"/>
            </a:endParaRPr>
          </a:p>
        </p:txBody>
      </p:sp>
      <p:sp>
        <p:nvSpPr>
          <p:cNvPr id="2" name="标题 1"/>
          <p:cNvSpPr>
            <a:spLocks noGrp="1"/>
          </p:cNvSpPr>
          <p:nvPr>
            <p:ph type="ctrTitle"/>
          </p:nvPr>
        </p:nvSpPr>
        <p:spPr>
          <a:xfrm>
            <a:off x="942707" y="2476751"/>
            <a:ext cx="10306587" cy="1145070"/>
          </a:xfrm>
        </p:spPr>
        <p:txBody>
          <a:bodyPr anchor="b"/>
          <a:lstStyle>
            <a:lvl1pPr algn="ctr">
              <a:defRPr sz="6000">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矩形 2"/>
          <p:cNvSpPr/>
          <p:nvPr userDrawn="1"/>
        </p:nvSpPr>
        <p:spPr>
          <a:xfrm>
            <a:off x="3615474" y="4270218"/>
            <a:ext cx="5291405" cy="369332"/>
          </a:xfrm>
          <a:prstGeom prst="rect">
            <a:avLst/>
          </a:prstGeom>
        </p:spPr>
        <p:txBody>
          <a:bodyPr wrap="square">
            <a:spAutoFit/>
          </a:bodyPr>
          <a:lstStyle/>
          <a:p>
            <a:r>
              <a:rPr lang="en-US" altLang="zh-CN" sz="1800" b="1" kern="1050" dirty="0">
                <a:solidFill>
                  <a:schemeClr val="bg1"/>
                </a:solidFill>
                <a:effectLst/>
                <a:latin typeface="微软雅黑" panose="020B0503020204020204" pitchFamily="34" charset="-122"/>
                <a:ea typeface="微软雅黑" panose="020B0503020204020204" pitchFamily="34" charset="-122"/>
              </a:rPr>
              <a:t>JavaScript</a:t>
            </a:r>
            <a:r>
              <a:rPr lang="zh-CN" altLang="zh-CN" sz="1800" b="1" kern="105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前端开发程序设计项目式教程（微课版）</a:t>
            </a:r>
            <a:endParaRPr lang="zh-CN" altLang="en-US" b="1" dirty="0">
              <a:solidFill>
                <a:schemeClr val="bg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userDrawn="1"/>
        </p:nvPicPr>
        <p:blipFill>
          <a:blip r:embed="rId2">
            <a:extLst>
              <a:ext uri="{BEBA8EAE-BF5A-486C-A8C5-ECC9F3942E4B}">
                <a14:imgProps xmlns:a14="http://schemas.microsoft.com/office/drawing/2010/main">
                  <a14:imgLayer r:embed="rId3">
                    <a14:imgEffect>
                      <a14:backgroundRemoval t="0" b="99751" l="0" r="100000"/>
                    </a14:imgEffect>
                  </a14:imgLayer>
                </a14:imgProps>
              </a:ext>
            </a:extLst>
          </a:blip>
          <a:stretch>
            <a:fillRect/>
          </a:stretch>
        </p:blipFill>
        <p:spPr>
          <a:xfrm>
            <a:off x="278245" y="323990"/>
            <a:ext cx="664462" cy="733828"/>
          </a:xfrm>
          <a:prstGeom prst="rect">
            <a:avLst/>
          </a:prstGeom>
        </p:spPr>
      </p:pic>
      <p:cxnSp>
        <p:nvCxnSpPr>
          <p:cNvPr id="22" name="直接连接符 21"/>
          <p:cNvCxnSpPr/>
          <p:nvPr userDrawn="1"/>
        </p:nvCxnSpPr>
        <p:spPr>
          <a:xfrm>
            <a:off x="2045594" y="4018209"/>
            <a:ext cx="8100812" cy="0"/>
          </a:xfrm>
          <a:prstGeom prst="line">
            <a:avLst/>
          </a:prstGeom>
          <a:ln>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747241" y="1393848"/>
            <a:ext cx="10805108" cy="4916799"/>
          </a:xfrm>
        </p:spPr>
        <p:txBody>
          <a:bodyPr/>
          <a:lstStyle>
            <a:lvl1pPr marL="0" indent="0">
              <a:lnSpc>
                <a:spcPct val="130000"/>
              </a:lnSpc>
              <a:buFontTx/>
              <a:buNone/>
              <a:defRPr>
                <a:latin typeface="微软雅黑" panose="020B0503020204020204" pitchFamily="34" charset="-122"/>
                <a:ea typeface="微软雅黑" panose="020B0503020204020204" pitchFamily="34" charset="-122"/>
              </a:defRPr>
            </a:lvl1pPr>
            <a:lvl2pPr marL="457200" indent="0">
              <a:lnSpc>
                <a:spcPct val="130000"/>
              </a:lnSpc>
              <a:buFontTx/>
              <a:buNone/>
              <a:defRPr>
                <a:latin typeface="微软雅黑" panose="020B0503020204020204" pitchFamily="34" charset="-122"/>
                <a:ea typeface="微软雅黑" panose="020B0503020204020204" pitchFamily="34" charset="-122"/>
              </a:defRPr>
            </a:lvl2pPr>
            <a:lvl3pPr marL="914400" indent="0">
              <a:lnSpc>
                <a:spcPct val="130000"/>
              </a:lnSpc>
              <a:buFontTx/>
              <a:buNone/>
              <a:defRPr>
                <a:latin typeface="微软雅黑" panose="020B0503020204020204" pitchFamily="34" charset="-122"/>
                <a:ea typeface="微软雅黑" panose="020B0503020204020204" pitchFamily="34" charset="-122"/>
              </a:defRPr>
            </a:lvl3pPr>
            <a:lvl4pPr marL="1371600" indent="0">
              <a:lnSpc>
                <a:spcPct val="130000"/>
              </a:lnSpc>
              <a:buFontTx/>
              <a:buNone/>
              <a:defRPr>
                <a:latin typeface="微软雅黑" panose="020B0503020204020204" pitchFamily="34" charset="-122"/>
                <a:ea typeface="微软雅黑" panose="020B0503020204020204" pitchFamily="34" charset="-122"/>
              </a:defRPr>
            </a:lvl4pPr>
            <a:lvl5pPr marL="1828800" indent="0">
              <a:lnSpc>
                <a:spcPct val="130000"/>
              </a:lnSpc>
              <a:buFontTx/>
              <a:buNone/>
              <a:defRPr>
                <a:latin typeface="微软雅黑" panose="020B0503020204020204" pitchFamily="34" charset="-122"/>
                <a:ea typeface="微软雅黑" panose="020B0503020204020204" pitchFamily="34" charset="-122"/>
              </a:defRPr>
            </a:lvl5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矩形 6"/>
          <p:cNvSpPr/>
          <p:nvPr userDrawn="1"/>
        </p:nvSpPr>
        <p:spPr>
          <a:xfrm>
            <a:off x="0" y="0"/>
            <a:ext cx="12192000" cy="1028483"/>
          </a:xfrm>
          <a:prstGeom prst="rect">
            <a:avLst/>
          </a:prstGeom>
          <a:solidFill>
            <a:srgbClr val="013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 name="标题 1"/>
          <p:cNvSpPr>
            <a:spLocks noGrp="1"/>
          </p:cNvSpPr>
          <p:nvPr>
            <p:ph type="title"/>
          </p:nvPr>
        </p:nvSpPr>
        <p:spPr>
          <a:xfrm>
            <a:off x="838200" y="257816"/>
            <a:ext cx="6013360" cy="512849"/>
          </a:xfrm>
        </p:spPr>
        <p:txBody>
          <a:bodyPr>
            <a:noAutofit/>
          </a:bodyPr>
          <a:lstStyle>
            <a:lvl1pPr>
              <a:defRPr sz="3600">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8" name="任意多边形 7"/>
          <p:cNvSpPr/>
          <p:nvPr userDrawn="1"/>
        </p:nvSpPr>
        <p:spPr>
          <a:xfrm rot="5400000">
            <a:off x="436520" y="376540"/>
            <a:ext cx="271005" cy="350436"/>
          </a:xfrm>
          <a:custGeom>
            <a:avLst/>
            <a:gdLst>
              <a:gd name="connsiteX0" fmla="*/ 0 w 382446"/>
              <a:gd name="connsiteY0" fmla="*/ 494540 h 494540"/>
              <a:gd name="connsiteX1" fmla="*/ 95611 w 382446"/>
              <a:gd name="connsiteY1" fmla="*/ 329694 h 494540"/>
              <a:gd name="connsiteX2" fmla="*/ 1 w 382446"/>
              <a:gd name="connsiteY2" fmla="*/ 329694 h 494540"/>
              <a:gd name="connsiteX3" fmla="*/ 191224 w 382446"/>
              <a:gd name="connsiteY3" fmla="*/ 0 h 494540"/>
              <a:gd name="connsiteX4" fmla="*/ 382446 w 382446"/>
              <a:gd name="connsiteY4" fmla="*/ 329694 h 494540"/>
              <a:gd name="connsiteX5" fmla="*/ 286835 w 382446"/>
              <a:gd name="connsiteY5" fmla="*/ 329694 h 494540"/>
              <a:gd name="connsiteX6" fmla="*/ 382445 w 382446"/>
              <a:gd name="connsiteY6" fmla="*/ 494540 h 49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2446" h="494540">
                <a:moveTo>
                  <a:pt x="0" y="494540"/>
                </a:moveTo>
                <a:lnTo>
                  <a:pt x="95611" y="329694"/>
                </a:lnTo>
                <a:lnTo>
                  <a:pt x="1" y="329694"/>
                </a:lnTo>
                <a:lnTo>
                  <a:pt x="191224" y="0"/>
                </a:lnTo>
                <a:lnTo>
                  <a:pt x="382446" y="329694"/>
                </a:lnTo>
                <a:lnTo>
                  <a:pt x="286835" y="329694"/>
                </a:lnTo>
                <a:lnTo>
                  <a:pt x="382445" y="49454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3" name="等腰三角形 12"/>
          <p:cNvSpPr/>
          <p:nvPr userDrawn="1"/>
        </p:nvSpPr>
        <p:spPr>
          <a:xfrm>
            <a:off x="8160767" y="6110553"/>
            <a:ext cx="4018903" cy="172710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a:off x="9649330" y="5672356"/>
            <a:ext cx="4018903" cy="172710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7" name="矩形 6"/>
          <p:cNvSpPr/>
          <p:nvPr userDrawn="1"/>
        </p:nvSpPr>
        <p:spPr>
          <a:xfrm>
            <a:off x="0" y="0"/>
            <a:ext cx="12192000" cy="1028483"/>
          </a:xfrm>
          <a:prstGeom prst="rect">
            <a:avLst/>
          </a:prstGeom>
          <a:solidFill>
            <a:srgbClr val="013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 name="标题 1"/>
          <p:cNvSpPr>
            <a:spLocks noGrp="1"/>
          </p:cNvSpPr>
          <p:nvPr>
            <p:ph type="title" hasCustomPrompt="1"/>
          </p:nvPr>
        </p:nvSpPr>
        <p:spPr>
          <a:xfrm>
            <a:off x="838200" y="257816"/>
            <a:ext cx="6013360" cy="512849"/>
          </a:xfrm>
        </p:spPr>
        <p:txBody>
          <a:bodyPr>
            <a:noAutofit/>
          </a:bodyPr>
          <a:lstStyle>
            <a:lvl1pPr>
              <a:defRPr sz="3600">
                <a:solidFill>
                  <a:schemeClr val="bg1"/>
                </a:solidFill>
                <a:latin typeface="微软雅黑" panose="020B0503020204020204" pitchFamily="34" charset="-122"/>
                <a:ea typeface="微软雅黑" panose="020B0503020204020204" pitchFamily="34" charset="-122"/>
              </a:defRPr>
            </a:lvl1pPr>
          </a:lstStyle>
          <a:p>
            <a:r>
              <a:rPr lang="en-US" altLang="zh-CN" dirty="0"/>
              <a:t>【</a:t>
            </a:r>
            <a:r>
              <a:rPr lang="zh-CN" altLang="en-US" dirty="0"/>
              <a:t>任务实践</a:t>
            </a:r>
            <a:r>
              <a:rPr lang="en-US" altLang="zh-CN" dirty="0"/>
              <a:t>2-2】</a:t>
            </a:r>
            <a:endParaRPr lang="zh-CN" altLang="en-US" dirty="0"/>
          </a:p>
        </p:txBody>
      </p:sp>
      <p:sp>
        <p:nvSpPr>
          <p:cNvPr id="8" name="任意多边形 7"/>
          <p:cNvSpPr/>
          <p:nvPr userDrawn="1"/>
        </p:nvSpPr>
        <p:spPr>
          <a:xfrm rot="5400000">
            <a:off x="436520" y="376540"/>
            <a:ext cx="271005" cy="350436"/>
          </a:xfrm>
          <a:custGeom>
            <a:avLst/>
            <a:gdLst>
              <a:gd name="connsiteX0" fmla="*/ 0 w 382446"/>
              <a:gd name="connsiteY0" fmla="*/ 494540 h 494540"/>
              <a:gd name="connsiteX1" fmla="*/ 95611 w 382446"/>
              <a:gd name="connsiteY1" fmla="*/ 329694 h 494540"/>
              <a:gd name="connsiteX2" fmla="*/ 1 w 382446"/>
              <a:gd name="connsiteY2" fmla="*/ 329694 h 494540"/>
              <a:gd name="connsiteX3" fmla="*/ 191224 w 382446"/>
              <a:gd name="connsiteY3" fmla="*/ 0 h 494540"/>
              <a:gd name="connsiteX4" fmla="*/ 382446 w 382446"/>
              <a:gd name="connsiteY4" fmla="*/ 329694 h 494540"/>
              <a:gd name="connsiteX5" fmla="*/ 286835 w 382446"/>
              <a:gd name="connsiteY5" fmla="*/ 329694 h 494540"/>
              <a:gd name="connsiteX6" fmla="*/ 382445 w 382446"/>
              <a:gd name="connsiteY6" fmla="*/ 494540 h 49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2446" h="494540">
                <a:moveTo>
                  <a:pt x="0" y="494540"/>
                </a:moveTo>
                <a:lnTo>
                  <a:pt x="95611" y="329694"/>
                </a:lnTo>
                <a:lnTo>
                  <a:pt x="1" y="329694"/>
                </a:lnTo>
                <a:lnTo>
                  <a:pt x="191224" y="0"/>
                </a:lnTo>
                <a:lnTo>
                  <a:pt x="382446" y="329694"/>
                </a:lnTo>
                <a:lnTo>
                  <a:pt x="286835" y="329694"/>
                </a:lnTo>
                <a:lnTo>
                  <a:pt x="382445" y="49454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3" name="等腰三角形 12"/>
          <p:cNvSpPr/>
          <p:nvPr userDrawn="1"/>
        </p:nvSpPr>
        <p:spPr>
          <a:xfrm>
            <a:off x="8160767" y="6110553"/>
            <a:ext cx="4018903" cy="172710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a:off x="9649330" y="5672356"/>
            <a:ext cx="4018903" cy="172710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剪去对角的矩形 9"/>
          <p:cNvSpPr/>
          <p:nvPr userDrawn="1"/>
        </p:nvSpPr>
        <p:spPr>
          <a:xfrm>
            <a:off x="838200" y="1339272"/>
            <a:ext cx="7488382" cy="595745"/>
          </a:xfrm>
          <a:prstGeom prst="snip2DiagRect">
            <a:avLst>
              <a:gd name="adj1" fmla="val 0"/>
              <a:gd name="adj2" fmla="val 37818"/>
            </a:avLst>
          </a:prstGeom>
          <a:solidFill>
            <a:srgbClr val="01367A"/>
          </a:solidFill>
          <a:ln w="57150">
            <a:solidFill>
              <a:schemeClr val="bg1"/>
            </a:solidFill>
          </a:ln>
          <a:effectLst>
            <a:outerShdw blurRad="241300" dist="50800" dir="6720000" sx="96000" sy="96000" algn="ctr" rotWithShape="0">
              <a:srgbClr val="000000">
                <a:alpha val="5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3" name="内容占位符 2"/>
          <p:cNvSpPr>
            <a:spLocks noGrp="1"/>
          </p:cNvSpPr>
          <p:nvPr>
            <p:ph idx="1" hasCustomPrompt="1"/>
          </p:nvPr>
        </p:nvSpPr>
        <p:spPr>
          <a:xfrm>
            <a:off x="1098372" y="1286299"/>
            <a:ext cx="6770620" cy="642195"/>
          </a:xfrm>
        </p:spPr>
        <p:txBody>
          <a:bodyPr/>
          <a:lstStyle>
            <a:lvl1pPr marL="0" indent="0">
              <a:lnSpc>
                <a:spcPct val="130000"/>
              </a:lnSpc>
              <a:buFontTx/>
              <a:buNone/>
              <a:defRPr>
                <a:solidFill>
                  <a:schemeClr val="bg1"/>
                </a:solidFill>
                <a:latin typeface="微软雅黑" panose="020B0503020204020204" pitchFamily="34" charset="-122"/>
                <a:ea typeface="微软雅黑" panose="020B0503020204020204" pitchFamily="34" charset="-122"/>
              </a:defRPr>
            </a:lvl1pPr>
            <a:lvl2pPr marL="457200" indent="0">
              <a:lnSpc>
                <a:spcPct val="130000"/>
              </a:lnSpc>
              <a:buFontTx/>
              <a:buNone/>
              <a:defRPr>
                <a:latin typeface="微软雅黑" panose="020B0503020204020204" pitchFamily="34" charset="-122"/>
                <a:ea typeface="微软雅黑" panose="020B0503020204020204" pitchFamily="34" charset="-122"/>
              </a:defRPr>
            </a:lvl2pPr>
            <a:lvl3pPr marL="914400" indent="0">
              <a:lnSpc>
                <a:spcPct val="130000"/>
              </a:lnSpc>
              <a:buFontTx/>
              <a:buNone/>
              <a:defRPr>
                <a:latin typeface="微软雅黑" panose="020B0503020204020204" pitchFamily="34" charset="-122"/>
                <a:ea typeface="微软雅黑" panose="020B0503020204020204" pitchFamily="34" charset="-122"/>
              </a:defRPr>
            </a:lvl3pPr>
            <a:lvl4pPr marL="1371600" indent="0">
              <a:lnSpc>
                <a:spcPct val="130000"/>
              </a:lnSpc>
              <a:buFontTx/>
              <a:buNone/>
              <a:defRPr>
                <a:latin typeface="微软雅黑" panose="020B0503020204020204" pitchFamily="34" charset="-122"/>
                <a:ea typeface="微软雅黑" panose="020B0503020204020204" pitchFamily="34" charset="-122"/>
              </a:defRPr>
            </a:lvl4pPr>
            <a:lvl5pPr marL="1828800" indent="0">
              <a:lnSpc>
                <a:spcPct val="130000"/>
              </a:lnSpc>
              <a:buFontTx/>
              <a:buNone/>
              <a:defRPr>
                <a:latin typeface="微软雅黑" panose="020B0503020204020204" pitchFamily="34" charset="-122"/>
                <a:ea typeface="微软雅黑" panose="020B0503020204020204" pitchFamily="34" charset="-122"/>
              </a:defRPr>
            </a:lvl5pPr>
          </a:lstStyle>
          <a:p>
            <a:pPr lvl="0"/>
            <a:r>
              <a:rPr lang="zh-CN" altLang="en-US" dirty="0"/>
              <a:t>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7" name="矩形 6"/>
          <p:cNvSpPr/>
          <p:nvPr userDrawn="1"/>
        </p:nvSpPr>
        <p:spPr>
          <a:xfrm>
            <a:off x="0" y="0"/>
            <a:ext cx="12192000" cy="1028483"/>
          </a:xfrm>
          <a:prstGeom prst="rect">
            <a:avLst/>
          </a:prstGeom>
          <a:solidFill>
            <a:srgbClr val="013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 name="标题 1"/>
          <p:cNvSpPr>
            <a:spLocks noGrp="1"/>
          </p:cNvSpPr>
          <p:nvPr>
            <p:ph type="title" hasCustomPrompt="1"/>
          </p:nvPr>
        </p:nvSpPr>
        <p:spPr>
          <a:xfrm>
            <a:off x="838200" y="257816"/>
            <a:ext cx="6013360" cy="512849"/>
          </a:xfrm>
        </p:spPr>
        <p:txBody>
          <a:bodyPr>
            <a:noAutofit/>
          </a:bodyPr>
          <a:lstStyle>
            <a:lvl1pPr>
              <a:defRPr sz="3600">
                <a:solidFill>
                  <a:schemeClr val="bg1"/>
                </a:solidFill>
                <a:latin typeface="微软雅黑" panose="020B0503020204020204" pitchFamily="34" charset="-122"/>
                <a:ea typeface="微软雅黑" panose="020B0503020204020204" pitchFamily="34" charset="-122"/>
              </a:defRPr>
            </a:lvl1pPr>
          </a:lstStyle>
          <a:p>
            <a:r>
              <a:rPr lang="en-US" altLang="zh-CN" dirty="0"/>
              <a:t>【</a:t>
            </a:r>
            <a:r>
              <a:rPr lang="zh-CN" altLang="en-US" dirty="0"/>
              <a:t>任务实践</a:t>
            </a:r>
            <a:r>
              <a:rPr lang="en-US" altLang="zh-CN" dirty="0"/>
              <a:t>2-2】</a:t>
            </a:r>
            <a:endParaRPr lang="zh-CN" altLang="en-US" dirty="0"/>
          </a:p>
        </p:txBody>
      </p:sp>
      <p:sp>
        <p:nvSpPr>
          <p:cNvPr id="8" name="任意多边形 7"/>
          <p:cNvSpPr/>
          <p:nvPr userDrawn="1"/>
        </p:nvSpPr>
        <p:spPr>
          <a:xfrm rot="5400000">
            <a:off x="436520" y="376540"/>
            <a:ext cx="271005" cy="350436"/>
          </a:xfrm>
          <a:custGeom>
            <a:avLst/>
            <a:gdLst>
              <a:gd name="connsiteX0" fmla="*/ 0 w 382446"/>
              <a:gd name="connsiteY0" fmla="*/ 494540 h 494540"/>
              <a:gd name="connsiteX1" fmla="*/ 95611 w 382446"/>
              <a:gd name="connsiteY1" fmla="*/ 329694 h 494540"/>
              <a:gd name="connsiteX2" fmla="*/ 1 w 382446"/>
              <a:gd name="connsiteY2" fmla="*/ 329694 h 494540"/>
              <a:gd name="connsiteX3" fmla="*/ 191224 w 382446"/>
              <a:gd name="connsiteY3" fmla="*/ 0 h 494540"/>
              <a:gd name="connsiteX4" fmla="*/ 382446 w 382446"/>
              <a:gd name="connsiteY4" fmla="*/ 329694 h 494540"/>
              <a:gd name="connsiteX5" fmla="*/ 286835 w 382446"/>
              <a:gd name="connsiteY5" fmla="*/ 329694 h 494540"/>
              <a:gd name="connsiteX6" fmla="*/ 382445 w 382446"/>
              <a:gd name="connsiteY6" fmla="*/ 494540 h 49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2446" h="494540">
                <a:moveTo>
                  <a:pt x="0" y="494540"/>
                </a:moveTo>
                <a:lnTo>
                  <a:pt x="95611" y="329694"/>
                </a:lnTo>
                <a:lnTo>
                  <a:pt x="1" y="329694"/>
                </a:lnTo>
                <a:lnTo>
                  <a:pt x="191224" y="0"/>
                </a:lnTo>
                <a:lnTo>
                  <a:pt x="382446" y="329694"/>
                </a:lnTo>
                <a:lnTo>
                  <a:pt x="286835" y="329694"/>
                </a:lnTo>
                <a:lnTo>
                  <a:pt x="382445" y="49454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3" name="等腰三角形 12"/>
          <p:cNvSpPr/>
          <p:nvPr userDrawn="1"/>
        </p:nvSpPr>
        <p:spPr>
          <a:xfrm>
            <a:off x="8160767" y="6110553"/>
            <a:ext cx="4018903" cy="172710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a:off x="9649330" y="5672356"/>
            <a:ext cx="4018903" cy="172710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2BB5482-C6DC-44F0-AF6C-25C31E665B8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0023F3-74C8-46B8-8BBB-050191A9834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C2BB5482-C6DC-44F0-AF6C-25C31E665B8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0023F3-74C8-46B8-8BBB-050191A9834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C2BB5482-C6DC-44F0-AF6C-25C31E665B8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0023F3-74C8-46B8-8BBB-050191A9834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BB5482-C6DC-44F0-AF6C-25C31E665B8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20023F3-74C8-46B8-8BBB-050191A9834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2BB5482-C6DC-44F0-AF6C-25C31E665B8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20023F3-74C8-46B8-8BBB-050191A9834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2BB5482-C6DC-44F0-AF6C-25C31E665B8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20023F3-74C8-46B8-8BBB-050191A9834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2BB5482-C6DC-44F0-AF6C-25C31E665B8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0023F3-74C8-46B8-8BBB-050191A9834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2BB5482-C6DC-44F0-AF6C-25C31E665B8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0023F3-74C8-46B8-8BBB-050191A9834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5" Type="http://schemas.openxmlformats.org/officeDocument/2006/relationships/theme" Target="../theme/theme3.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BB5482-C6DC-44F0-AF6C-25C31E665B8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0023F3-74C8-46B8-8BBB-050191A9834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70DE5B-799C-447B-8B93-786A061BB32F}"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D273A-5A86-4965-BBB3-8307BD2AC89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70DE5B-799C-447B-8B93-786A061BB32F}"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D273A-5A86-4965-BBB3-8307BD2AC89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4.tif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8.tiff"/></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1.tiff"/></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17.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8.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2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image" Target="../media/image22.png"/><Relationship Id="rId1" Type="http://schemas.openxmlformats.org/officeDocument/2006/relationships/image" Target="../media/image2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image" Target="../media/image24.png"/><Relationship Id="rId1" Type="http://schemas.openxmlformats.org/officeDocument/2006/relationships/image" Target="../media/image23.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2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27.png"/><Relationship Id="rId1" Type="http://schemas.openxmlformats.org/officeDocument/2006/relationships/image" Target="../media/image26.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2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29.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30.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31.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32.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3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3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36.png"/><Relationship Id="rId1" Type="http://schemas.openxmlformats.org/officeDocument/2006/relationships/image" Target="../media/image35.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37.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38.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39.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40.pn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41.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42.pn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43.png"/></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4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46.png"/><Relationship Id="rId1" Type="http://schemas.openxmlformats.org/officeDocument/2006/relationships/image" Target="../media/image45.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47.png"/></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49.png"/><Relationship Id="rId1" Type="http://schemas.openxmlformats.org/officeDocument/2006/relationships/image" Target="../media/image48.png"/></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51.png"/><Relationship Id="rId1" Type="http://schemas.openxmlformats.org/officeDocument/2006/relationships/image" Target="../media/image50.png"/></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52.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53.png"/></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54.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55.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56.png"/></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57.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image" Target="../media/image58.png"/></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6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62.png"/></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63.png"/></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64.png"/></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65.png"/></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66.png"/></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67.png"/></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68.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 y="2476751"/>
            <a:ext cx="12192000" cy="1145070"/>
          </a:xfrm>
        </p:spPr>
        <p:txBody>
          <a:bodyPr>
            <a:normAutofit/>
          </a:bodyPr>
          <a:lstStyle/>
          <a:p>
            <a:r>
              <a:rPr lang="zh-CN" altLang="en-US" sz="4000"/>
              <a:t>项目</a:t>
            </a:r>
            <a:r>
              <a:rPr lang="en-US" altLang="zh-CN" sz="4000"/>
              <a:t>6  </a:t>
            </a:r>
            <a:r>
              <a:rPr lang="zh-CN" altLang="en-US" sz="4000"/>
              <a:t>商品放大镜</a:t>
            </a:r>
            <a:r>
              <a:rPr lang="en-US" altLang="zh-CN" sz="4000"/>
              <a:t>——DOM</a:t>
            </a:r>
            <a:r>
              <a:rPr lang="zh-CN" altLang="en-US" sz="4000"/>
              <a:t>对象</a:t>
            </a:r>
            <a:endParaRPr lang="en-US" altLang="zh-CN"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06999" y="1347160"/>
            <a:ext cx="11873606" cy="4916799"/>
          </a:xfrm>
        </p:spPr>
        <p:txBody>
          <a:bodyPr>
            <a:normAutofit fontScale="92500" lnSpcReduction="10000"/>
          </a:bodyPr>
          <a:lstStyle/>
          <a:p>
            <a:r>
              <a:rPr lang="en-US" altLang="zh-CN"/>
              <a:t>HTML DOM</a:t>
            </a:r>
            <a:r>
              <a:rPr lang="zh-CN" altLang="zh-CN"/>
              <a:t>和</a:t>
            </a:r>
            <a:r>
              <a:rPr lang="en-US" altLang="zh-CN"/>
              <a:t>XML DOM</a:t>
            </a:r>
            <a:r>
              <a:rPr lang="zh-CN" altLang="zh-CN"/>
              <a:t>都是核心</a:t>
            </a:r>
            <a:r>
              <a:rPr lang="en-US" altLang="zh-CN"/>
              <a:t>DOM</a:t>
            </a:r>
            <a:r>
              <a:rPr lang="zh-CN" altLang="zh-CN"/>
              <a:t>的扩展和封装，对于核心</a:t>
            </a:r>
            <a:r>
              <a:rPr lang="en-US" altLang="zh-CN"/>
              <a:t>DOM</a:t>
            </a:r>
            <a:r>
              <a:rPr lang="zh-CN" altLang="zh-CN"/>
              <a:t>的对象，</a:t>
            </a:r>
            <a:r>
              <a:rPr lang="en-US" altLang="zh-CN"/>
              <a:t>HTML DOM</a:t>
            </a:r>
            <a:r>
              <a:rPr lang="zh-CN" altLang="zh-CN"/>
              <a:t>和</a:t>
            </a:r>
            <a:r>
              <a:rPr lang="en-US" altLang="zh-CN"/>
              <a:t>XML DOM</a:t>
            </a:r>
            <a:r>
              <a:rPr lang="zh-CN" altLang="zh-CN"/>
              <a:t>都可以使用。核心</a:t>
            </a:r>
            <a:r>
              <a:rPr lang="en-US" altLang="zh-CN"/>
              <a:t>DOM</a:t>
            </a:r>
            <a:r>
              <a:rPr lang="zh-CN" altLang="zh-CN"/>
              <a:t>的对象主要有以下几个。</a:t>
            </a:r>
            <a:endParaRPr lang="zh-CN" altLang="zh-CN"/>
          </a:p>
          <a:p>
            <a:r>
              <a:rPr lang="zh-CN" altLang="zh-CN"/>
              <a:t>（</a:t>
            </a:r>
            <a:r>
              <a:rPr lang="en-US" altLang="zh-CN"/>
              <a:t>1</a:t>
            </a:r>
            <a:r>
              <a:rPr lang="zh-CN" altLang="zh-CN"/>
              <a:t>）</a:t>
            </a:r>
            <a:r>
              <a:rPr lang="en-US" altLang="zh-CN"/>
              <a:t>Document</a:t>
            </a:r>
            <a:r>
              <a:rPr lang="zh-CN" altLang="zh-CN"/>
              <a:t>：文档对象。</a:t>
            </a:r>
            <a:endParaRPr lang="zh-CN" altLang="zh-CN"/>
          </a:p>
          <a:p>
            <a:r>
              <a:rPr lang="zh-CN" altLang="zh-CN"/>
              <a:t>（</a:t>
            </a:r>
            <a:r>
              <a:rPr lang="en-US" altLang="zh-CN"/>
              <a:t>2</a:t>
            </a:r>
            <a:r>
              <a:rPr lang="zh-CN" altLang="zh-CN"/>
              <a:t>）</a:t>
            </a:r>
            <a:r>
              <a:rPr lang="en-US" altLang="zh-CN"/>
              <a:t>Element</a:t>
            </a:r>
            <a:r>
              <a:rPr lang="zh-CN" altLang="zh-CN"/>
              <a:t>：元素对象。</a:t>
            </a:r>
            <a:endParaRPr lang="zh-CN" altLang="zh-CN"/>
          </a:p>
          <a:p>
            <a:r>
              <a:rPr lang="zh-CN" altLang="zh-CN"/>
              <a:t>（</a:t>
            </a:r>
            <a:r>
              <a:rPr lang="en-US" altLang="zh-CN"/>
              <a:t>3</a:t>
            </a:r>
            <a:r>
              <a:rPr lang="zh-CN" altLang="zh-CN"/>
              <a:t>）</a:t>
            </a:r>
            <a:r>
              <a:rPr lang="en-US" altLang="zh-CN"/>
              <a:t>Attribute</a:t>
            </a:r>
            <a:r>
              <a:rPr lang="zh-CN" altLang="zh-CN"/>
              <a:t>：属性对象。</a:t>
            </a:r>
            <a:endParaRPr lang="zh-CN" altLang="zh-CN"/>
          </a:p>
          <a:p>
            <a:r>
              <a:rPr lang="zh-CN" altLang="zh-CN"/>
              <a:t>（</a:t>
            </a:r>
            <a:r>
              <a:rPr lang="en-US" altLang="zh-CN"/>
              <a:t>4</a:t>
            </a:r>
            <a:r>
              <a:rPr lang="zh-CN" altLang="zh-CN"/>
              <a:t>）</a:t>
            </a:r>
            <a:r>
              <a:rPr lang="en-US" altLang="zh-CN"/>
              <a:t>Text</a:t>
            </a:r>
            <a:r>
              <a:rPr lang="zh-CN" altLang="zh-CN"/>
              <a:t>：文本对象。</a:t>
            </a:r>
            <a:endParaRPr lang="zh-CN" altLang="zh-CN"/>
          </a:p>
          <a:p>
            <a:r>
              <a:rPr lang="zh-CN" altLang="zh-CN"/>
              <a:t>（</a:t>
            </a:r>
            <a:r>
              <a:rPr lang="en-US" altLang="zh-CN"/>
              <a:t>5</a:t>
            </a:r>
            <a:r>
              <a:rPr lang="zh-CN" altLang="zh-CN"/>
              <a:t>）</a:t>
            </a:r>
            <a:r>
              <a:rPr lang="en-US" altLang="zh-CN"/>
              <a:t>Comment</a:t>
            </a:r>
            <a:r>
              <a:rPr lang="zh-CN" altLang="zh-CN"/>
              <a:t>：注释对象。</a:t>
            </a:r>
            <a:endParaRPr lang="zh-CN" altLang="zh-CN"/>
          </a:p>
          <a:p>
            <a:r>
              <a:rPr lang="zh-CN" altLang="zh-CN"/>
              <a:t>（</a:t>
            </a:r>
            <a:r>
              <a:rPr lang="en-US" altLang="zh-CN"/>
              <a:t>6</a:t>
            </a:r>
            <a:r>
              <a:rPr lang="zh-CN" altLang="zh-CN"/>
              <a:t>）</a:t>
            </a:r>
            <a:r>
              <a:rPr lang="en-US" altLang="zh-CN"/>
              <a:t>Node</a:t>
            </a:r>
            <a:r>
              <a:rPr lang="zh-CN" altLang="zh-CN"/>
              <a:t>：节点对象。</a:t>
            </a:r>
            <a:endParaRPr lang="zh-CN" altLang="zh-CN"/>
          </a:p>
        </p:txBody>
      </p:sp>
      <p:sp>
        <p:nvSpPr>
          <p:cNvPr id="3" name="标题 2"/>
          <p:cNvSpPr>
            <a:spLocks noGrp="1"/>
          </p:cNvSpPr>
          <p:nvPr>
            <p:ph type="title"/>
          </p:nvPr>
        </p:nvSpPr>
        <p:spPr>
          <a:xfrm>
            <a:off x="747241" y="249383"/>
            <a:ext cx="7391400" cy="590556"/>
          </a:xfrm>
        </p:spPr>
        <p:txBody>
          <a:bodyPr/>
          <a:lstStyle/>
          <a:p>
            <a:r>
              <a:rPr lang="en-US" altLang="zh-CN"/>
              <a:t>6.1.2  </a:t>
            </a:r>
            <a:r>
              <a:rPr lang="zh-CN" altLang="en-US"/>
              <a:t>核心</a:t>
            </a:r>
            <a:r>
              <a:rPr lang="en-US" altLang="zh-CN"/>
              <a:t>DOM</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left)">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wipe(left)">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wipe(left)">
                                      <p:cBhvr>
                                        <p:cTn id="3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06999" y="1347160"/>
            <a:ext cx="10576434" cy="4916799"/>
          </a:xfrm>
        </p:spPr>
        <p:txBody>
          <a:bodyPr>
            <a:normAutofit/>
          </a:bodyPr>
          <a:lstStyle/>
          <a:p>
            <a:r>
              <a:rPr lang="en-US" altLang="zh-CN"/>
              <a:t>Node</a:t>
            </a:r>
            <a:r>
              <a:rPr lang="zh-CN" altLang="zh-CN"/>
              <a:t>对象是其他</a:t>
            </a:r>
            <a:r>
              <a:rPr lang="en-US" altLang="zh-CN"/>
              <a:t>5</a:t>
            </a:r>
            <a:r>
              <a:rPr lang="zh-CN" altLang="zh-CN"/>
              <a:t>个对象的父对象，也就是说它们之间的关系如图所示。</a:t>
            </a:r>
            <a:endParaRPr lang="zh-CN" altLang="zh-CN"/>
          </a:p>
        </p:txBody>
      </p:sp>
      <p:sp>
        <p:nvSpPr>
          <p:cNvPr id="3" name="标题 2"/>
          <p:cNvSpPr>
            <a:spLocks noGrp="1"/>
          </p:cNvSpPr>
          <p:nvPr>
            <p:ph type="title"/>
          </p:nvPr>
        </p:nvSpPr>
        <p:spPr>
          <a:xfrm>
            <a:off x="747241" y="249383"/>
            <a:ext cx="7391400" cy="590556"/>
          </a:xfrm>
        </p:spPr>
        <p:txBody>
          <a:bodyPr/>
          <a:lstStyle/>
          <a:p>
            <a:r>
              <a:rPr lang="zh-CN" altLang="en-US"/>
              <a:t>核心</a:t>
            </a:r>
            <a:r>
              <a:rPr lang="en-US" altLang="zh-CN"/>
              <a:t>DOM</a:t>
            </a:r>
            <a:r>
              <a:rPr lang="zh-CN" altLang="en-US"/>
              <a:t>的对象</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566641" y="2540642"/>
            <a:ext cx="8421765" cy="228654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6-1】</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zh-CN" altLang="en-US"/>
              <a:t>枚举</a:t>
            </a:r>
            <a:r>
              <a:rPr lang="en-US" altLang="zh-CN"/>
              <a:t>Node</a:t>
            </a:r>
            <a:r>
              <a:rPr lang="zh-CN" altLang="en-US"/>
              <a:t>对象</a:t>
            </a:r>
            <a:r>
              <a:rPr lang="en-US" altLang="zh-CN"/>
              <a:t>——</a:t>
            </a:r>
            <a:r>
              <a:rPr lang="zh-CN" altLang="en-US"/>
              <a:t>核心</a:t>
            </a:r>
            <a:r>
              <a:rPr lang="en-US" altLang="zh-CN"/>
              <a:t>DOM</a:t>
            </a:r>
            <a:r>
              <a:rPr lang="zh-CN" altLang="en-US"/>
              <a:t>对象</a:t>
            </a:r>
            <a:endParaRPr lang="zh-CN" altLang="en-US" dirty="0"/>
          </a:p>
        </p:txBody>
      </p:sp>
      <p:grpSp>
        <p:nvGrpSpPr>
          <p:cNvPr id="17" name="组合 16"/>
          <p:cNvGrpSpPr/>
          <p:nvPr/>
        </p:nvGrpSpPr>
        <p:grpSpPr>
          <a:xfrm>
            <a:off x="586665" y="2757334"/>
            <a:ext cx="5629562" cy="2330458"/>
            <a:chOff x="521856" y="3250162"/>
            <a:chExt cx="5629562" cy="3372310"/>
          </a:xfrm>
        </p:grpSpPr>
        <p:sp>
          <p:nvSpPr>
            <p:cNvPr id="8" name="任意多边形 7"/>
            <p:cNvSpPr/>
            <p:nvPr/>
          </p:nvSpPr>
          <p:spPr>
            <a:xfrm flipV="1">
              <a:off x="521856" y="3250162"/>
              <a:ext cx="5629562" cy="3372310"/>
            </a:xfrm>
            <a:custGeom>
              <a:avLst/>
              <a:gdLst>
                <a:gd name="connsiteX0" fmla="*/ 140023 w 6857723"/>
                <a:gd name="connsiteY0" fmla="*/ 0 h 2520214"/>
                <a:gd name="connsiteX1" fmla="*/ 6031901 w 6857723"/>
                <a:gd name="connsiteY1" fmla="*/ 0 h 2520214"/>
                <a:gd name="connsiteX2" fmla="*/ 6171924 w 6857723"/>
                <a:gd name="connsiteY2" fmla="*/ 140023 h 2520214"/>
                <a:gd name="connsiteX3" fmla="*/ 6171924 w 6857723"/>
                <a:gd name="connsiteY3" fmla="*/ 888983 h 2520214"/>
                <a:gd name="connsiteX4" fmla="*/ 6514824 w 6857723"/>
                <a:gd name="connsiteY4" fmla="*/ 888983 h 2520214"/>
                <a:gd name="connsiteX5" fmla="*/ 6514824 w 6857723"/>
                <a:gd name="connsiteY5" fmla="*/ 517859 h 2520214"/>
                <a:gd name="connsiteX6" fmla="*/ 6857723 w 6857723"/>
                <a:gd name="connsiteY6" fmla="*/ 1260107 h 2520214"/>
                <a:gd name="connsiteX7" fmla="*/ 6514824 w 6857723"/>
                <a:gd name="connsiteY7" fmla="*/ 2002355 h 2520214"/>
                <a:gd name="connsiteX8" fmla="*/ 6514824 w 6857723"/>
                <a:gd name="connsiteY8" fmla="*/ 1631231 h 2520214"/>
                <a:gd name="connsiteX9" fmla="*/ 6171924 w 6857723"/>
                <a:gd name="connsiteY9" fmla="*/ 1631231 h 2520214"/>
                <a:gd name="connsiteX10" fmla="*/ 6171924 w 6857723"/>
                <a:gd name="connsiteY10" fmla="*/ 2380191 h 2520214"/>
                <a:gd name="connsiteX11" fmla="*/ 6031901 w 6857723"/>
                <a:gd name="connsiteY11" fmla="*/ 2520214 h 2520214"/>
                <a:gd name="connsiteX12" fmla="*/ 140023 w 6857723"/>
                <a:gd name="connsiteY12" fmla="*/ 2520214 h 2520214"/>
                <a:gd name="connsiteX13" fmla="*/ 0 w 6857723"/>
                <a:gd name="connsiteY13" fmla="*/ 2380191 h 2520214"/>
                <a:gd name="connsiteX14" fmla="*/ 0 w 6857723"/>
                <a:gd name="connsiteY14" fmla="*/ 140023 h 2520214"/>
                <a:gd name="connsiteX15" fmla="*/ 140023 w 6857723"/>
                <a:gd name="connsiteY15" fmla="*/ 0 h 252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7723" h="2520214">
                  <a:moveTo>
                    <a:pt x="140023" y="0"/>
                  </a:moveTo>
                  <a:lnTo>
                    <a:pt x="6031901" y="0"/>
                  </a:lnTo>
                  <a:cubicBezTo>
                    <a:pt x="6109234" y="0"/>
                    <a:pt x="6171924" y="62690"/>
                    <a:pt x="6171924" y="140023"/>
                  </a:cubicBezTo>
                  <a:lnTo>
                    <a:pt x="6171924" y="888983"/>
                  </a:lnTo>
                  <a:lnTo>
                    <a:pt x="6514824" y="888983"/>
                  </a:lnTo>
                  <a:lnTo>
                    <a:pt x="6514824" y="517859"/>
                  </a:lnTo>
                  <a:lnTo>
                    <a:pt x="6857723" y="1260107"/>
                  </a:lnTo>
                  <a:lnTo>
                    <a:pt x="6514824" y="2002355"/>
                  </a:lnTo>
                  <a:lnTo>
                    <a:pt x="6514824" y="1631231"/>
                  </a:lnTo>
                  <a:lnTo>
                    <a:pt x="6171924" y="1631231"/>
                  </a:lnTo>
                  <a:lnTo>
                    <a:pt x="6171924" y="2380191"/>
                  </a:lnTo>
                  <a:cubicBezTo>
                    <a:pt x="6171924" y="2457524"/>
                    <a:pt x="6109234" y="2520214"/>
                    <a:pt x="6031901" y="2520214"/>
                  </a:cubicBezTo>
                  <a:lnTo>
                    <a:pt x="140023" y="2520214"/>
                  </a:lnTo>
                  <a:cubicBezTo>
                    <a:pt x="62690" y="2520214"/>
                    <a:pt x="0" y="2457524"/>
                    <a:pt x="0" y="2380191"/>
                  </a:cubicBezTo>
                  <a:lnTo>
                    <a:pt x="0" y="140023"/>
                  </a:lnTo>
                  <a:cubicBezTo>
                    <a:pt x="0" y="62690"/>
                    <a:pt x="62690" y="0"/>
                    <a:pt x="140023" y="0"/>
                  </a:cubicBezTo>
                  <a:close/>
                </a:path>
              </a:pathLst>
            </a:custGeom>
            <a:solidFill>
              <a:schemeClr val="accent1">
                <a:lumMod val="40000"/>
                <a:lumOff val="60000"/>
                <a:alpha val="14902"/>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9" name="Text Box 44"/>
            <p:cNvSpPr txBox="1">
              <a:spLocks noChangeArrowheads="1"/>
            </p:cNvSpPr>
            <p:nvPr/>
          </p:nvSpPr>
          <p:spPr bwMode="auto">
            <a:xfrm>
              <a:off x="1075127" y="4222102"/>
              <a:ext cx="4022435" cy="656179"/>
            </a:xfrm>
            <a:prstGeom prst="rect">
              <a:avLst/>
            </a:prstGeom>
            <a:noFill/>
          </p:spPr>
          <p:txBody>
            <a:bodyPr wrap="square" rtlCol="0">
              <a:spAutoFit/>
            </a:bodyPr>
            <a:lstStyle>
              <a:defPPr>
                <a:defRPr lang="zh-CN"/>
              </a:defPPr>
              <a:lvl1pPr>
                <a:defRPr>
                  <a:solidFill>
                    <a:schemeClr val="tx1">
                      <a:lumMod val="65000"/>
                      <a:lumOff val="35000"/>
                    </a:schemeClr>
                  </a:solidFill>
                </a:defRPr>
              </a:lvl1pPr>
            </a:lstStyle>
            <a:p>
              <a:pPr lvl="0">
                <a:lnSpc>
                  <a:spcPct val="130000"/>
                </a:lnSpc>
                <a:defRPr/>
              </a:pPr>
              <a:r>
                <a:rPr lang="zh-CN" altLang="en-US" sz="2000">
                  <a:solidFill>
                    <a:prstClr val="black">
                      <a:lumMod val="65000"/>
                      <a:lumOff val="35000"/>
                    </a:prstClr>
                  </a:solidFill>
                  <a:latin typeface="微软雅黑" panose="020B0503020204020204" pitchFamily="34" charset="-122"/>
                  <a:ea typeface="微软雅黑" panose="020B0503020204020204" pitchFamily="34" charset="-122"/>
                </a:rPr>
                <a:t>列举文档中的</a:t>
              </a:r>
              <a:r>
                <a:rPr lang="en-US" altLang="zh-CN" sz="2000">
                  <a:solidFill>
                    <a:prstClr val="black">
                      <a:lumMod val="65000"/>
                      <a:lumOff val="35000"/>
                    </a:prstClr>
                  </a:solidFill>
                  <a:latin typeface="微软雅黑" panose="020B0503020204020204" pitchFamily="34" charset="-122"/>
                  <a:ea typeface="微软雅黑" panose="020B0503020204020204" pitchFamily="34" charset="-122"/>
                </a:rPr>
                <a:t>Node</a:t>
              </a:r>
              <a:r>
                <a:rPr lang="zh-CN" altLang="en-US" sz="2000">
                  <a:solidFill>
                    <a:prstClr val="black">
                      <a:lumMod val="65000"/>
                      <a:lumOff val="35000"/>
                    </a:prstClr>
                  </a:solidFill>
                  <a:latin typeface="微软雅黑" panose="020B0503020204020204" pitchFamily="34" charset="-122"/>
                  <a:ea typeface="微软雅黑" panose="020B0503020204020204" pitchFamily="34" charset="-122"/>
                </a:rPr>
                <a:t>对象。</a:t>
              </a:r>
              <a:endParaRPr lang="zh-CN" altLang="en-US" sz="200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4790962" y="3589292"/>
              <a:ext cx="562219" cy="2343722"/>
            </a:xfrm>
            <a:prstGeom prst="roundRect">
              <a:avLst>
                <a:gd name="adj" fmla="val 13277"/>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任务描述</a:t>
              </a:r>
              <a:endParaRPr kumimoji="0" lang="zh-CN" altLang="en-US" sz="24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grpSp>
      <p:grpSp>
        <p:nvGrpSpPr>
          <p:cNvPr id="11" name="组合 10"/>
          <p:cNvGrpSpPr/>
          <p:nvPr/>
        </p:nvGrpSpPr>
        <p:grpSpPr>
          <a:xfrm>
            <a:off x="6519712" y="2629782"/>
            <a:ext cx="5367488" cy="3022872"/>
            <a:chOff x="6851559" y="2869060"/>
            <a:chExt cx="5367488" cy="3447217"/>
          </a:xfrm>
        </p:grpSpPr>
        <p:grpSp>
          <p:nvGrpSpPr>
            <p:cNvPr id="12" name="组合 11"/>
            <p:cNvGrpSpPr/>
            <p:nvPr/>
          </p:nvGrpSpPr>
          <p:grpSpPr>
            <a:xfrm>
              <a:off x="6851559" y="2869060"/>
              <a:ext cx="5367488" cy="2395756"/>
              <a:chOff x="6851558" y="2370297"/>
              <a:chExt cx="5367488" cy="2395756"/>
            </a:xfrm>
          </p:grpSpPr>
          <p:sp>
            <p:nvSpPr>
              <p:cNvPr id="14" name="矩形 13"/>
              <p:cNvSpPr/>
              <p:nvPr/>
            </p:nvSpPr>
            <p:spPr>
              <a:xfrm>
                <a:off x="6851559" y="2370297"/>
                <a:ext cx="4716985" cy="509813"/>
              </a:xfrm>
              <a:prstGeom prst="rect">
                <a:avLst/>
              </a:prstGeom>
              <a:solidFill>
                <a:srgbClr val="013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6851558" y="2385082"/>
                <a:ext cx="5367488" cy="526473"/>
              </a:xfrm>
              <a:prstGeom prst="rect">
                <a:avLst/>
              </a:prstGeom>
              <a:noFill/>
            </p:spPr>
            <p:txBody>
              <a:bodyPr wrap="square" rtlCol="0">
                <a:spAutoFit/>
              </a:bodyPr>
              <a:lstStyle/>
              <a:p>
                <a:pPr algn="ctr"/>
                <a:r>
                  <a:rPr lang="zh-CN" altLang="en-US" sz="2400" dirty="0">
                    <a:solidFill>
                      <a:schemeClr val="bg1"/>
                    </a:solidFill>
                    <a:latin typeface="微软雅黑" panose="020B0503020204020204" pitchFamily="34" charset="-122"/>
                    <a:ea typeface="微软雅黑" panose="020B0503020204020204" pitchFamily="34" charset="-122"/>
                  </a:rPr>
                  <a:t>任务分析</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6851560" y="2880111"/>
                <a:ext cx="5085621" cy="1885942"/>
              </a:xfrm>
              <a:prstGeom prst="rect">
                <a:avLst/>
              </a:prstGeom>
              <a:noFill/>
            </p:spPr>
            <p:txBody>
              <a:bodyPr wrap="square" rtlCol="0">
                <a:spAutoFit/>
              </a:bodyPr>
              <a:lstStyle/>
              <a:p>
                <a:pPr lvl="0">
                  <a:lnSpc>
                    <a:spcPct val="130000"/>
                  </a:lnSpc>
                  <a:defRPr/>
                </a:pPr>
                <a:r>
                  <a:rPr lang="zh-CN" altLang="en-US" sz="2000">
                    <a:solidFill>
                      <a:prstClr val="black">
                        <a:lumMod val="65000"/>
                        <a:lumOff val="35000"/>
                      </a:prstClr>
                    </a:solidFill>
                    <a:latin typeface="等线" panose="02010600030101010101" charset="-122"/>
                    <a:ea typeface="等线" panose="02010600030101010101" charset="-122"/>
                  </a:rPr>
                  <a:t>① 根据任务描述要求，要列举文档中的        </a:t>
                </a:r>
                <a:r>
                  <a:rPr lang="en-US" altLang="zh-CN" sz="2000">
                    <a:solidFill>
                      <a:prstClr val="black">
                        <a:lumMod val="65000"/>
                        <a:lumOff val="35000"/>
                      </a:prstClr>
                    </a:solidFill>
                    <a:latin typeface="等线" panose="02010600030101010101" charset="-122"/>
                    <a:ea typeface="等线" panose="02010600030101010101" charset="-122"/>
                  </a:rPr>
                  <a:t>Node</a:t>
                </a:r>
                <a:r>
                  <a:rPr lang="zh-CN" altLang="en-US" sz="2000">
                    <a:solidFill>
                      <a:prstClr val="black">
                        <a:lumMod val="65000"/>
                        <a:lumOff val="35000"/>
                      </a:prstClr>
                    </a:solidFill>
                    <a:latin typeface="等线" panose="02010600030101010101" charset="-122"/>
                    <a:ea typeface="等线" panose="02010600030101010101" charset="-122"/>
                  </a:rPr>
                  <a:t>对象，使用</a:t>
                </a:r>
                <a:r>
                  <a:rPr lang="en-US" altLang="zh-CN" sz="2000">
                    <a:solidFill>
                      <a:prstClr val="black">
                        <a:lumMod val="65000"/>
                        <a:lumOff val="35000"/>
                      </a:prstClr>
                    </a:solidFill>
                    <a:latin typeface="等线" panose="02010600030101010101" charset="-122"/>
                    <a:ea typeface="等线" panose="02010600030101010101" charset="-122"/>
                  </a:rPr>
                  <a:t>document.body.childNodes</a:t>
                </a:r>
                <a:r>
                  <a:rPr lang="zh-CN" altLang="en-US" sz="2000">
                    <a:solidFill>
                      <a:prstClr val="black">
                        <a:lumMod val="65000"/>
                        <a:lumOff val="35000"/>
                      </a:prstClr>
                    </a:solidFill>
                    <a:latin typeface="等线" panose="02010600030101010101" charset="-122"/>
                    <a:ea typeface="等线" panose="02010600030101010101" charset="-122"/>
                  </a:rPr>
                  <a:t>来获取。</a:t>
                </a:r>
                <a:endParaRPr lang="zh-CN" altLang="en-US" sz="2000">
                  <a:solidFill>
                    <a:prstClr val="black">
                      <a:lumMod val="65000"/>
                      <a:lumOff val="35000"/>
                    </a:prstClr>
                  </a:solidFill>
                  <a:latin typeface="等线" panose="02010600030101010101" charset="-122"/>
                  <a:ea typeface="等线" panose="02010600030101010101" charset="-122"/>
                </a:endParaRPr>
              </a:p>
              <a:p>
                <a:pPr lvl="0">
                  <a:lnSpc>
                    <a:spcPct val="130000"/>
                  </a:lnSpc>
                  <a:defRPr/>
                </a:pPr>
                <a:r>
                  <a:rPr lang="zh-CN" altLang="en-US" sz="2000">
                    <a:solidFill>
                      <a:prstClr val="black">
                        <a:lumMod val="65000"/>
                        <a:lumOff val="35000"/>
                      </a:prstClr>
                    </a:solidFill>
                    <a:latin typeface="等线" panose="02010600030101010101" charset="-122"/>
                    <a:ea typeface="等线" panose="02010600030101010101" charset="-122"/>
                  </a:rPr>
                  <a:t>② 通过控制台显示最后的结果。</a:t>
                </a:r>
                <a:endParaRPr lang="zh-CN" altLang="en-US" sz="2000">
                  <a:solidFill>
                    <a:prstClr val="black">
                      <a:lumMod val="65000"/>
                      <a:lumOff val="35000"/>
                    </a:prstClr>
                  </a:solidFill>
                  <a:latin typeface="等线" panose="02010600030101010101" charset="-122"/>
                  <a:ea typeface="等线" panose="02010600030101010101" charset="-122"/>
                </a:endParaRPr>
              </a:p>
            </p:txBody>
          </p:sp>
        </p:grpSp>
        <p:sp>
          <p:nvSpPr>
            <p:cNvPr id="13" name="矩形 12"/>
            <p:cNvSpPr/>
            <p:nvPr/>
          </p:nvSpPr>
          <p:spPr>
            <a:xfrm>
              <a:off x="6851560" y="2869061"/>
              <a:ext cx="5085621" cy="34472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6-1】</a:t>
            </a:r>
            <a:endParaRPr lang="zh-CN" altLang="en-US" dirty="0"/>
          </a:p>
        </p:txBody>
      </p:sp>
      <p:pic>
        <p:nvPicPr>
          <p:cNvPr id="9" name="图片 8"/>
          <p:cNvPicPr>
            <a:picLocks noChangeAspect="1"/>
          </p:cNvPicPr>
          <p:nvPr/>
        </p:nvPicPr>
        <p:blipFill>
          <a:blip r:embed="rId1"/>
          <a:stretch>
            <a:fillRect/>
          </a:stretch>
        </p:blipFill>
        <p:spPr>
          <a:xfrm>
            <a:off x="1887537" y="1565274"/>
            <a:ext cx="7070882" cy="46958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6-1】</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zh-CN" altLang="en-US"/>
              <a:t>实现效果如图所示。</a:t>
            </a:r>
            <a:endParaRPr lang="zh-CN" altLang="en-US" dirty="0"/>
          </a:p>
        </p:txBody>
      </p:sp>
      <p:sp>
        <p:nvSpPr>
          <p:cNvPr id="19" name="矩形 18"/>
          <p:cNvSpPr/>
          <p:nvPr/>
        </p:nvSpPr>
        <p:spPr>
          <a:xfrm>
            <a:off x="2781300" y="2062190"/>
            <a:ext cx="4902200" cy="4592609"/>
          </a:xfrm>
          <a:prstGeom prst="rect">
            <a:avLst/>
          </a:prstGeom>
          <a:noFill/>
          <a:ln w="38100">
            <a:solidFill>
              <a:srgbClr val="01367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1"/>
          <a:stretch>
            <a:fillRect/>
          </a:stretch>
        </p:blipFill>
        <p:spPr>
          <a:xfrm>
            <a:off x="2893176" y="2186312"/>
            <a:ext cx="4665303" cy="435845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6-1】</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zh-CN" altLang="en-US"/>
              <a:t>对比结果</a:t>
            </a:r>
            <a:endParaRPr lang="zh-CN" altLang="en-US" dirty="0"/>
          </a:p>
        </p:txBody>
      </p:sp>
      <p:sp>
        <p:nvSpPr>
          <p:cNvPr id="19" name="矩形 18"/>
          <p:cNvSpPr/>
          <p:nvPr/>
        </p:nvSpPr>
        <p:spPr>
          <a:xfrm>
            <a:off x="1807536" y="3239480"/>
            <a:ext cx="8920716" cy="3413638"/>
          </a:xfrm>
          <a:prstGeom prst="rect">
            <a:avLst/>
          </a:prstGeom>
          <a:noFill/>
          <a:ln w="38100">
            <a:solidFill>
              <a:srgbClr val="01367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1"/>
          <a:stretch>
            <a:fillRect/>
          </a:stretch>
        </p:blipFill>
        <p:spPr>
          <a:xfrm>
            <a:off x="2035215" y="3333307"/>
            <a:ext cx="8349249" cy="3013895"/>
          </a:xfrm>
          <a:prstGeom prst="rect">
            <a:avLst/>
          </a:prstGeom>
        </p:spPr>
      </p:pic>
      <p:sp>
        <p:nvSpPr>
          <p:cNvPr id="10" name="文本框 9"/>
          <p:cNvSpPr txBox="1"/>
          <p:nvPr/>
        </p:nvSpPr>
        <p:spPr>
          <a:xfrm>
            <a:off x="685711" y="2462873"/>
            <a:ext cx="10132828" cy="297646"/>
          </a:xfrm>
          <a:prstGeom prst="rect">
            <a:avLst/>
          </a:prstGeom>
          <a:noFill/>
        </p:spPr>
        <p:txBody>
          <a:bodyPr wrap="square">
            <a:spAutoFit/>
          </a:bodyPr>
          <a:lstStyle/>
          <a:p>
            <a:pPr indent="264160" algn="just">
              <a:lnSpc>
                <a:spcPts val="1450"/>
              </a:lnSpc>
            </a:pPr>
            <a:r>
              <a:rPr lang="zh-CN" altLang="zh-CN" sz="2000">
                <a:solidFill>
                  <a:prstClr val="black">
                    <a:lumMod val="65000"/>
                    <a:lumOff val="35000"/>
                  </a:prstClr>
                </a:solidFill>
                <a:latin typeface="微软雅黑" panose="020B0503020204020204" pitchFamily="34" charset="-122"/>
                <a:ea typeface="微软雅黑" panose="020B0503020204020204" pitchFamily="34" charset="-122"/>
              </a:rPr>
              <a:t>我们通过对比列举的结果和实际文档中的元素来认识核心</a:t>
            </a:r>
            <a:r>
              <a:rPr lang="en-US" altLang="zh-CN" sz="2000">
                <a:solidFill>
                  <a:prstClr val="black">
                    <a:lumMod val="65000"/>
                    <a:lumOff val="35000"/>
                  </a:prstClr>
                </a:solidFill>
                <a:latin typeface="微软雅黑" panose="020B0503020204020204" pitchFamily="34" charset="-122"/>
                <a:ea typeface="微软雅黑" panose="020B0503020204020204" pitchFamily="34" charset="-122"/>
              </a:rPr>
              <a:t>DOM</a:t>
            </a:r>
            <a:r>
              <a:rPr lang="zh-CN" altLang="zh-CN" sz="2000">
                <a:solidFill>
                  <a:prstClr val="black">
                    <a:lumMod val="65000"/>
                    <a:lumOff val="35000"/>
                  </a:prstClr>
                </a:solidFill>
                <a:latin typeface="微软雅黑" panose="020B0503020204020204" pitchFamily="34" charset="-122"/>
                <a:ea typeface="微软雅黑" panose="020B0503020204020204" pitchFamily="34" charset="-122"/>
              </a:rPr>
              <a:t>对象，对比结果如图</a:t>
            </a:r>
            <a:r>
              <a:rPr lang="zh-CN" altLang="en-US" sz="2000">
                <a:solidFill>
                  <a:prstClr val="black">
                    <a:lumMod val="65000"/>
                    <a:lumOff val="35000"/>
                  </a:prstClr>
                </a:solidFill>
                <a:latin typeface="微软雅黑" panose="020B0503020204020204" pitchFamily="34" charset="-122"/>
                <a:ea typeface="微软雅黑" panose="020B0503020204020204" pitchFamily="34" charset="-122"/>
              </a:rPr>
              <a:t>：</a:t>
            </a:r>
            <a:endParaRPr lang="zh-CN" altLang="zh-CN" sz="2000">
              <a:solidFill>
                <a:prstClr val="black">
                  <a:lumMod val="65000"/>
                  <a:lumOff val="35000"/>
                </a:prst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06999" y="1347160"/>
            <a:ext cx="11873606" cy="4916799"/>
          </a:xfrm>
        </p:spPr>
        <p:txBody>
          <a:bodyPr>
            <a:normAutofit fontScale="92500" lnSpcReduction="20000"/>
          </a:bodyPr>
          <a:lstStyle/>
          <a:p>
            <a:r>
              <a:rPr lang="en-US" altLang="zh-CN"/>
              <a:t>        Document </a:t>
            </a:r>
            <a:r>
              <a:rPr lang="zh-CN" altLang="zh-CN"/>
              <a:t>对象是</a:t>
            </a:r>
            <a:r>
              <a:rPr lang="en-US" altLang="zh-CN"/>
              <a:t>DOM</a:t>
            </a:r>
            <a:r>
              <a:rPr lang="zh-CN" altLang="zh-CN"/>
              <a:t>文档树的根，为我们提供对文档数据的最初（或最顶层）的访问入口。</a:t>
            </a:r>
            <a:r>
              <a:rPr lang="en-US" altLang="zh-CN"/>
              <a:t>Document</a:t>
            </a:r>
            <a:r>
              <a:rPr lang="zh-CN" altLang="zh-CN"/>
              <a:t>对象提供了创建和使用元素对象、文本对象、注释对象等对象的属性和方法。</a:t>
            </a:r>
            <a:r>
              <a:rPr lang="en-US" altLang="zh-CN"/>
              <a:t>Node </a:t>
            </a:r>
            <a:r>
              <a:rPr lang="zh-CN" altLang="zh-CN"/>
              <a:t>对象提供了一个</a:t>
            </a:r>
            <a:r>
              <a:rPr lang="en-US" altLang="zh-CN"/>
              <a:t>ownerDocument</a:t>
            </a:r>
            <a:r>
              <a:rPr lang="zh-CN" altLang="zh-CN"/>
              <a:t>属性，用来将这些对象与创建它们的</a:t>
            </a:r>
            <a:r>
              <a:rPr lang="en-US" altLang="zh-CN"/>
              <a:t>Document</a:t>
            </a:r>
            <a:r>
              <a:rPr lang="zh-CN" altLang="zh-CN"/>
              <a:t>关联起来。</a:t>
            </a:r>
            <a:r>
              <a:rPr lang="en-US" altLang="zh-CN"/>
              <a:t>Document</a:t>
            </a:r>
            <a:r>
              <a:rPr lang="zh-CN" altLang="zh-CN"/>
              <a:t>对象提供了一系列的关于元素的属性和方法。 </a:t>
            </a:r>
            <a:endParaRPr lang="zh-CN" altLang="zh-CN"/>
          </a:p>
          <a:p>
            <a:r>
              <a:rPr lang="zh-CN" altLang="zh-CN" b="1">
                <a:solidFill>
                  <a:schemeClr val="accent2">
                    <a:lumMod val="75000"/>
                  </a:schemeClr>
                </a:solidFill>
              </a:rPr>
              <a:t>（</a:t>
            </a:r>
            <a:r>
              <a:rPr lang="en-US" altLang="zh-CN" b="1">
                <a:solidFill>
                  <a:schemeClr val="accent2">
                    <a:lumMod val="75000"/>
                  </a:schemeClr>
                </a:solidFill>
              </a:rPr>
              <a:t>1</a:t>
            </a:r>
            <a:r>
              <a:rPr lang="zh-CN" altLang="zh-CN" b="1">
                <a:solidFill>
                  <a:schemeClr val="accent2">
                    <a:lumMod val="75000"/>
                  </a:schemeClr>
                </a:solidFill>
              </a:rPr>
              <a:t>）</a:t>
            </a:r>
            <a:r>
              <a:rPr lang="en-US" altLang="zh-CN" b="1">
                <a:solidFill>
                  <a:schemeClr val="accent2">
                    <a:lumMod val="75000"/>
                  </a:schemeClr>
                </a:solidFill>
              </a:rPr>
              <a:t>getElementById()</a:t>
            </a:r>
            <a:r>
              <a:rPr lang="zh-CN" altLang="zh-CN" b="1">
                <a:solidFill>
                  <a:schemeClr val="accent2">
                    <a:lumMod val="75000"/>
                  </a:schemeClr>
                </a:solidFill>
              </a:rPr>
              <a:t>：</a:t>
            </a:r>
            <a:r>
              <a:rPr lang="zh-CN" altLang="zh-CN"/>
              <a:t>根据元素的</a:t>
            </a:r>
            <a:r>
              <a:rPr lang="en-US" altLang="zh-CN"/>
              <a:t>ID</a:t>
            </a:r>
            <a:r>
              <a:rPr lang="zh-CN" altLang="zh-CN"/>
              <a:t>值来获取元素对象，其中</a:t>
            </a:r>
            <a:r>
              <a:rPr lang="en-US" altLang="zh-CN"/>
              <a:t>ID</a:t>
            </a:r>
            <a:r>
              <a:rPr lang="zh-CN" altLang="zh-CN"/>
              <a:t>是唯一的。</a:t>
            </a:r>
            <a:endParaRPr lang="zh-CN" altLang="zh-CN"/>
          </a:p>
          <a:p>
            <a:r>
              <a:rPr lang="zh-CN" altLang="zh-CN" b="1">
                <a:solidFill>
                  <a:schemeClr val="accent2">
                    <a:lumMod val="75000"/>
                  </a:schemeClr>
                </a:solidFill>
              </a:rPr>
              <a:t>（</a:t>
            </a:r>
            <a:r>
              <a:rPr lang="en-US" altLang="zh-CN" b="1">
                <a:solidFill>
                  <a:schemeClr val="accent2">
                    <a:lumMod val="75000"/>
                  </a:schemeClr>
                </a:solidFill>
              </a:rPr>
              <a:t>2</a:t>
            </a:r>
            <a:r>
              <a:rPr lang="zh-CN" altLang="zh-CN" b="1">
                <a:solidFill>
                  <a:schemeClr val="accent2">
                    <a:lumMod val="75000"/>
                  </a:schemeClr>
                </a:solidFill>
              </a:rPr>
              <a:t>）</a:t>
            </a:r>
            <a:r>
              <a:rPr lang="en-US" altLang="zh-CN" b="1">
                <a:solidFill>
                  <a:schemeClr val="accent2">
                    <a:lumMod val="75000"/>
                  </a:schemeClr>
                </a:solidFill>
              </a:rPr>
              <a:t>getElementsByTagName()</a:t>
            </a:r>
            <a:r>
              <a:rPr lang="zh-CN" altLang="zh-CN" b="1">
                <a:solidFill>
                  <a:schemeClr val="accent2">
                    <a:lumMod val="75000"/>
                  </a:schemeClr>
                </a:solidFill>
              </a:rPr>
              <a:t>：</a:t>
            </a:r>
            <a:r>
              <a:rPr lang="zh-CN" altLang="zh-CN"/>
              <a:t>根据元素名称获取元素对象，其返回值是一个数组。</a:t>
            </a:r>
            <a:endParaRPr lang="zh-CN" altLang="zh-CN"/>
          </a:p>
          <a:p>
            <a:r>
              <a:rPr lang="zh-CN" altLang="zh-CN" b="1">
                <a:solidFill>
                  <a:schemeClr val="accent2">
                    <a:lumMod val="75000"/>
                  </a:schemeClr>
                </a:solidFill>
              </a:rPr>
              <a:t>（</a:t>
            </a:r>
            <a:r>
              <a:rPr lang="en-US" altLang="zh-CN" b="1">
                <a:solidFill>
                  <a:schemeClr val="accent2">
                    <a:lumMod val="75000"/>
                  </a:schemeClr>
                </a:solidFill>
              </a:rPr>
              <a:t>3</a:t>
            </a:r>
            <a:r>
              <a:rPr lang="zh-CN" altLang="zh-CN" b="1">
                <a:solidFill>
                  <a:schemeClr val="accent2">
                    <a:lumMod val="75000"/>
                  </a:schemeClr>
                </a:solidFill>
              </a:rPr>
              <a:t>）</a:t>
            </a:r>
            <a:r>
              <a:rPr lang="en-US" altLang="zh-CN" b="1">
                <a:solidFill>
                  <a:schemeClr val="accent2">
                    <a:lumMod val="75000"/>
                  </a:schemeClr>
                </a:solidFill>
              </a:rPr>
              <a:t>getElementsByName()</a:t>
            </a:r>
            <a:r>
              <a:rPr lang="zh-CN" altLang="zh-CN" b="1">
                <a:solidFill>
                  <a:schemeClr val="accent2">
                    <a:lumMod val="75000"/>
                  </a:schemeClr>
                </a:solidFill>
              </a:rPr>
              <a:t>：</a:t>
            </a:r>
            <a:r>
              <a:rPr lang="zh-CN" altLang="zh-CN"/>
              <a:t>根据</a:t>
            </a:r>
            <a:r>
              <a:rPr lang="en-US" altLang="zh-CN"/>
              <a:t>name</a:t>
            </a:r>
            <a:r>
              <a:rPr lang="zh-CN" altLang="zh-CN"/>
              <a:t>属性获取元素对象，其返回值是一个数组。</a:t>
            </a:r>
            <a:endParaRPr lang="zh-CN" altLang="zh-CN"/>
          </a:p>
        </p:txBody>
      </p:sp>
      <p:sp>
        <p:nvSpPr>
          <p:cNvPr id="3" name="标题 2"/>
          <p:cNvSpPr>
            <a:spLocks noGrp="1"/>
          </p:cNvSpPr>
          <p:nvPr>
            <p:ph type="title"/>
          </p:nvPr>
        </p:nvSpPr>
        <p:spPr>
          <a:xfrm>
            <a:off x="747241" y="249383"/>
            <a:ext cx="7391400" cy="590556"/>
          </a:xfrm>
        </p:spPr>
        <p:txBody>
          <a:bodyPr/>
          <a:lstStyle/>
          <a:p>
            <a:r>
              <a:rPr lang="en-US" altLang="zh-CN"/>
              <a:t>6.1.3 Document</a:t>
            </a:r>
            <a:r>
              <a:rPr lang="zh-CN" altLang="en-US"/>
              <a:t>对象</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880519"/>
            <a:ext cx="9559636" cy="1325563"/>
          </a:xfrm>
        </p:spPr>
        <p:txBody>
          <a:bodyPr>
            <a:normAutofit/>
          </a:bodyPr>
          <a:lstStyle/>
          <a:p>
            <a:pPr algn="ctr"/>
            <a:r>
              <a:rPr lang="zh-CN" altLang="en-US" sz="5400"/>
              <a:t>任务</a:t>
            </a:r>
            <a:r>
              <a:rPr lang="en-US" altLang="zh-CN" sz="5400"/>
              <a:t>6.2  </a:t>
            </a:r>
            <a:r>
              <a:rPr lang="zh-CN" altLang="en-US" sz="5400"/>
              <a:t>认识</a:t>
            </a:r>
            <a:r>
              <a:rPr lang="en-US" altLang="zh-CN" sz="5400"/>
              <a:t>HTML  DOM</a:t>
            </a:r>
            <a:endParaRPr lang="zh-CN" altLang="en-US" sz="5400"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67132" y="1102901"/>
            <a:ext cx="11209232" cy="4916799"/>
          </a:xfrm>
        </p:spPr>
        <p:txBody>
          <a:bodyPr>
            <a:normAutofit/>
          </a:bodyPr>
          <a:lstStyle/>
          <a:p>
            <a:pPr algn="just">
              <a:lnSpc>
                <a:spcPct val="150000"/>
              </a:lnSpc>
            </a:pPr>
            <a:r>
              <a:rPr lang="zh-CN" altLang="en-US" sz="2000"/>
              <a:t>       从原理上来看，每当通过浏览器打开一个网页，</a:t>
            </a:r>
            <a:r>
              <a:rPr lang="en-US" altLang="zh-CN" sz="2000"/>
              <a:t>DOM</a:t>
            </a:r>
            <a:r>
              <a:rPr lang="zh-CN" altLang="en-US" sz="2000"/>
              <a:t>会根据这个网页创建一个文档对象，这就是</a:t>
            </a:r>
            <a:r>
              <a:rPr lang="en-US" altLang="zh-CN" sz="2000"/>
              <a:t>DOM</a:t>
            </a:r>
            <a:r>
              <a:rPr lang="zh-CN" altLang="en-US" sz="2000"/>
              <a:t>，是一个</a:t>
            </a:r>
            <a:r>
              <a:rPr lang="zh-CN" altLang="en-US" sz="2000">
                <a:solidFill>
                  <a:schemeClr val="accent2">
                    <a:lumMod val="75000"/>
                  </a:schemeClr>
                </a:solidFill>
              </a:rPr>
              <a:t>树型结构模型</a:t>
            </a:r>
            <a:r>
              <a:rPr lang="zh-CN" altLang="en-US" sz="2000"/>
              <a:t>。在这个树型结构模型中，网页中的元素与内容表现为一个个相互连接的节点。</a:t>
            </a:r>
            <a:r>
              <a:rPr lang="en-US" altLang="zh-CN" sz="2000"/>
              <a:t>DOM</a:t>
            </a:r>
            <a:r>
              <a:rPr lang="zh-CN" altLang="en-US" sz="2000"/>
              <a:t>的最小组成单位叫作节点，以节点的方式表示文档中的各种内容，如下列代码所示。</a:t>
            </a:r>
            <a:r>
              <a:rPr lang="en-US" altLang="zh-CN" sz="2000"/>
              <a:t>	</a:t>
            </a:r>
            <a:endParaRPr lang="en-US" altLang="zh-CN" sz="2000"/>
          </a:p>
          <a:p>
            <a:pPr algn="just">
              <a:lnSpc>
                <a:spcPct val="150000"/>
              </a:lnSpc>
            </a:pPr>
            <a:r>
              <a:rPr lang="zh-CN" altLang="en-US" sz="2000"/>
              <a:t>      </a:t>
            </a:r>
            <a:endParaRPr lang="en-US" altLang="zh-CN" sz="2000" dirty="0"/>
          </a:p>
          <a:p>
            <a:pPr algn="just">
              <a:lnSpc>
                <a:spcPct val="150000"/>
              </a:lnSpc>
            </a:pPr>
            <a:r>
              <a:rPr lang="en-US" altLang="zh-CN" sz="2000" dirty="0"/>
              <a:t>     </a:t>
            </a:r>
            <a:endParaRPr lang="en-US" altLang="zh-CN" sz="2000" dirty="0"/>
          </a:p>
          <a:p>
            <a:pPr algn="just">
              <a:lnSpc>
                <a:spcPct val="150000"/>
              </a:lnSpc>
            </a:pPr>
            <a:endParaRPr lang="en-US" altLang="zh-CN" sz="2000" dirty="0"/>
          </a:p>
        </p:txBody>
      </p:sp>
      <p:sp>
        <p:nvSpPr>
          <p:cNvPr id="3" name="标题 2"/>
          <p:cNvSpPr>
            <a:spLocks noGrp="1"/>
          </p:cNvSpPr>
          <p:nvPr>
            <p:ph type="title"/>
          </p:nvPr>
        </p:nvSpPr>
        <p:spPr>
          <a:xfrm>
            <a:off x="747241" y="249383"/>
            <a:ext cx="7391400" cy="590556"/>
          </a:xfrm>
        </p:spPr>
        <p:txBody>
          <a:bodyPr/>
          <a:lstStyle/>
          <a:p>
            <a:r>
              <a:rPr lang="en-US" altLang="zh-CN"/>
              <a:t>6.2.1  DOM</a:t>
            </a:r>
            <a:r>
              <a:rPr lang="zh-CN" altLang="en-US"/>
              <a:t>树</a:t>
            </a:r>
            <a:endParaRPr lang="zh-CN" altLang="en-US" dirty="0"/>
          </a:p>
        </p:txBody>
      </p:sp>
      <p:grpSp>
        <p:nvGrpSpPr>
          <p:cNvPr id="4" name="组合 3"/>
          <p:cNvGrpSpPr/>
          <p:nvPr/>
        </p:nvGrpSpPr>
        <p:grpSpPr>
          <a:xfrm>
            <a:off x="3545762" y="2825402"/>
            <a:ext cx="3324938" cy="3783215"/>
            <a:chOff x="-2265204" y="2787460"/>
            <a:chExt cx="3324938" cy="3783215"/>
          </a:xfrm>
        </p:grpSpPr>
        <p:sp>
          <p:nvSpPr>
            <p:cNvPr id="5" name="矩形 4"/>
            <p:cNvSpPr/>
            <p:nvPr/>
          </p:nvSpPr>
          <p:spPr>
            <a:xfrm>
              <a:off x="-2265204" y="2787460"/>
              <a:ext cx="3324938" cy="3783215"/>
            </a:xfrm>
            <a:prstGeom prst="rect">
              <a:avLst/>
            </a:prstGeom>
            <a:solidFill>
              <a:schemeClr val="bg1">
                <a:lumMod val="95000"/>
              </a:schemeClr>
            </a:solidFill>
          </p:spPr>
          <p:txBody>
            <a:bodyPr wrap="square">
              <a:spAutoFit/>
            </a:bodyPr>
            <a:lstStyle/>
            <a:p>
              <a:pPr marL="0" marR="0" lvl="0" indent="226695" algn="l" defTabSz="914400" rtl="0" eaLnBrk="1" fontAlgn="auto" latinLnBrk="0" hangingPunct="1">
                <a:lnSpc>
                  <a:spcPct val="150000"/>
                </a:lnSpc>
                <a:spcBef>
                  <a:spcPts val="240"/>
                </a:spcBef>
                <a:spcAft>
                  <a:spcPts val="24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&lt;html&gt;</a:t>
              </a:r>
              <a:endParaRPr kumimoji="0" lang="en-US" altLang="zh-CN"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a:p>
              <a:pPr marL="0" marR="0" lvl="0" indent="226695" algn="l" defTabSz="914400" rtl="0" eaLnBrk="1" fontAlgn="auto" latinLnBrk="0" hangingPunct="1">
                <a:lnSpc>
                  <a:spcPct val="150000"/>
                </a:lnSpc>
                <a:spcBef>
                  <a:spcPts val="240"/>
                </a:spcBef>
                <a:spcAft>
                  <a:spcPts val="24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&lt;head&gt;</a:t>
              </a:r>
              <a:endParaRPr kumimoji="0" lang="en-US" altLang="zh-CN"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a:p>
              <a:pPr marL="0" marR="0" lvl="0" indent="226695" algn="l" defTabSz="914400" rtl="0" eaLnBrk="1" fontAlgn="auto" latinLnBrk="0" hangingPunct="1">
                <a:lnSpc>
                  <a:spcPct val="150000"/>
                </a:lnSpc>
                <a:spcBef>
                  <a:spcPts val="240"/>
                </a:spcBef>
                <a:spcAft>
                  <a:spcPts val="24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&lt;title&gt;</a:t>
              </a:r>
              <a:r>
                <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标题</a:t>
              </a:r>
              <a:r>
                <a:rPr kumimoji="0" lang="en-US" altLang="zh-CN"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&lt;/title&gt;</a:t>
              </a:r>
              <a:endParaRPr kumimoji="0" lang="en-US" altLang="zh-CN"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a:p>
              <a:pPr marL="0" marR="0" lvl="0" indent="226695" algn="l" defTabSz="914400" rtl="0" eaLnBrk="1" fontAlgn="auto" latinLnBrk="0" hangingPunct="1">
                <a:lnSpc>
                  <a:spcPct val="150000"/>
                </a:lnSpc>
                <a:spcBef>
                  <a:spcPts val="240"/>
                </a:spcBef>
                <a:spcAft>
                  <a:spcPts val="24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&lt;/head&gt;</a:t>
              </a:r>
              <a:endParaRPr kumimoji="0" lang="en-US" altLang="zh-CN"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a:p>
              <a:pPr marL="0" marR="0" lvl="0" indent="226695" algn="l" defTabSz="914400" rtl="0" eaLnBrk="1" fontAlgn="auto" latinLnBrk="0" hangingPunct="1">
                <a:lnSpc>
                  <a:spcPct val="150000"/>
                </a:lnSpc>
                <a:spcBef>
                  <a:spcPts val="240"/>
                </a:spcBef>
                <a:spcAft>
                  <a:spcPts val="24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&lt;body&gt; </a:t>
              </a:r>
              <a:endParaRPr kumimoji="0" lang="en-US" altLang="zh-CN"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a:p>
              <a:pPr marL="0" marR="0" lvl="0" indent="226695" algn="l" defTabSz="914400" rtl="0" eaLnBrk="1" fontAlgn="auto" latinLnBrk="0" hangingPunct="1">
                <a:lnSpc>
                  <a:spcPct val="150000"/>
                </a:lnSpc>
                <a:spcBef>
                  <a:spcPts val="240"/>
                </a:spcBef>
                <a:spcAft>
                  <a:spcPts val="24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&lt;h1&gt;</a:t>
              </a:r>
              <a:r>
                <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一级标题</a:t>
              </a:r>
              <a:r>
                <a:rPr kumimoji="0" lang="en-US" altLang="zh-CN"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&lt;/h1&gt;</a:t>
              </a:r>
              <a:endParaRPr kumimoji="0" lang="en-US" altLang="zh-CN"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a:p>
              <a:pPr marL="0" marR="0" lvl="0" indent="226695" algn="l" defTabSz="914400" rtl="0" eaLnBrk="1" fontAlgn="auto" latinLnBrk="0" hangingPunct="1">
                <a:lnSpc>
                  <a:spcPct val="150000"/>
                </a:lnSpc>
                <a:spcBef>
                  <a:spcPts val="240"/>
                </a:spcBef>
                <a:spcAft>
                  <a:spcPts val="24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&lt;p&gt;</a:t>
              </a:r>
              <a:r>
                <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文档段落</a:t>
              </a:r>
              <a:r>
                <a:rPr kumimoji="0" lang="en-US" altLang="zh-CN"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&lt;/p&gt;</a:t>
              </a:r>
              <a:endParaRPr kumimoji="0" lang="en-US" altLang="zh-CN"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a:p>
              <a:pPr marL="0" marR="0" lvl="0" indent="226695" algn="l" defTabSz="914400" rtl="0" eaLnBrk="1" fontAlgn="auto" latinLnBrk="0" hangingPunct="1">
                <a:lnSpc>
                  <a:spcPct val="150000"/>
                </a:lnSpc>
                <a:spcBef>
                  <a:spcPts val="240"/>
                </a:spcBef>
                <a:spcAft>
                  <a:spcPts val="24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&lt;/body&gt;</a:t>
              </a:r>
              <a:endParaRPr kumimoji="0" lang="en-US" altLang="zh-CN"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a:p>
              <a:pPr marL="0" marR="0" lvl="0" indent="226695" algn="l" defTabSz="914400" rtl="0" eaLnBrk="1" fontAlgn="auto" latinLnBrk="0" hangingPunct="1">
                <a:lnSpc>
                  <a:spcPct val="150000"/>
                </a:lnSpc>
                <a:spcBef>
                  <a:spcPts val="240"/>
                </a:spcBef>
                <a:spcAft>
                  <a:spcPts val="24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&lt;/html&gt;</a:t>
              </a:r>
              <a:endParaRPr kumimoji="0" lang="en-US" altLang="zh-CN" sz="16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6" name="L 形 5"/>
            <p:cNvSpPr/>
            <p:nvPr/>
          </p:nvSpPr>
          <p:spPr>
            <a:xfrm rot="5400000">
              <a:off x="-2222532" y="2744788"/>
              <a:ext cx="359808" cy="445152"/>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L 形 6"/>
            <p:cNvSpPr/>
            <p:nvPr/>
          </p:nvSpPr>
          <p:spPr>
            <a:xfrm rot="16200000">
              <a:off x="524090" y="6171107"/>
              <a:ext cx="417233" cy="381903"/>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67132" y="1102901"/>
            <a:ext cx="11209232" cy="4916799"/>
          </a:xfrm>
        </p:spPr>
        <p:txBody>
          <a:bodyPr>
            <a:normAutofit/>
          </a:bodyPr>
          <a:lstStyle/>
          <a:p>
            <a:pPr algn="just">
              <a:lnSpc>
                <a:spcPct val="150000"/>
              </a:lnSpc>
            </a:pPr>
            <a:r>
              <a:rPr lang="zh-CN" altLang="en-US" sz="2400"/>
              <a:t>       上述代码，在</a:t>
            </a:r>
            <a:r>
              <a:rPr lang="en-US" altLang="zh-CN" sz="2400"/>
              <a:t>DOM</a:t>
            </a:r>
            <a:r>
              <a:rPr lang="zh-CN" altLang="en-US" sz="2400"/>
              <a:t>中会根据</a:t>
            </a:r>
            <a:r>
              <a:rPr lang="en-US" altLang="zh-CN" sz="2400"/>
              <a:t>HTML</a:t>
            </a:r>
            <a:r>
              <a:rPr lang="zh-CN" altLang="en-US" sz="2400"/>
              <a:t>文档中标签的嵌套层次将</a:t>
            </a:r>
            <a:r>
              <a:rPr lang="en-US" altLang="zh-CN" sz="2400"/>
              <a:t>HTML</a:t>
            </a:r>
            <a:r>
              <a:rPr lang="zh-CN" altLang="en-US" sz="2400"/>
              <a:t>文档处理为</a:t>
            </a:r>
            <a:r>
              <a:rPr lang="en-US" altLang="zh-CN" sz="2400"/>
              <a:t>DOM</a:t>
            </a:r>
            <a:r>
              <a:rPr lang="zh-CN" altLang="en-US" sz="2400"/>
              <a:t>树，如图所示</a:t>
            </a:r>
            <a:r>
              <a:rPr lang="en-US" altLang="zh-CN" sz="2400"/>
              <a:t>:	</a:t>
            </a:r>
            <a:endParaRPr lang="en-US" altLang="zh-CN" sz="2400"/>
          </a:p>
          <a:p>
            <a:pPr algn="just">
              <a:lnSpc>
                <a:spcPct val="150000"/>
              </a:lnSpc>
            </a:pPr>
            <a:r>
              <a:rPr lang="zh-CN" altLang="en-US" sz="2400"/>
              <a:t>      </a:t>
            </a:r>
            <a:endParaRPr lang="en-US" altLang="zh-CN" sz="2400" dirty="0"/>
          </a:p>
          <a:p>
            <a:pPr algn="just">
              <a:lnSpc>
                <a:spcPct val="150000"/>
              </a:lnSpc>
            </a:pPr>
            <a:r>
              <a:rPr lang="en-US" altLang="zh-CN" sz="2400" dirty="0"/>
              <a:t>     </a:t>
            </a:r>
            <a:endParaRPr lang="en-US" altLang="zh-CN" sz="2400" dirty="0"/>
          </a:p>
          <a:p>
            <a:pPr algn="just">
              <a:lnSpc>
                <a:spcPct val="150000"/>
              </a:lnSpc>
            </a:pPr>
            <a:endParaRPr lang="en-US" altLang="zh-CN" sz="2400" dirty="0"/>
          </a:p>
        </p:txBody>
      </p:sp>
      <p:sp>
        <p:nvSpPr>
          <p:cNvPr id="3" name="标题 2"/>
          <p:cNvSpPr>
            <a:spLocks noGrp="1"/>
          </p:cNvSpPr>
          <p:nvPr>
            <p:ph type="title"/>
          </p:nvPr>
        </p:nvSpPr>
        <p:spPr>
          <a:xfrm>
            <a:off x="747241" y="249383"/>
            <a:ext cx="7391400" cy="590556"/>
          </a:xfrm>
        </p:spPr>
        <p:txBody>
          <a:bodyPr/>
          <a:lstStyle/>
          <a:p>
            <a:r>
              <a:rPr lang="en-US" altLang="zh-CN"/>
              <a:t>6.2.1  DOM</a:t>
            </a:r>
            <a:r>
              <a:rPr lang="zh-CN" altLang="en-US"/>
              <a:t>树</a:t>
            </a:r>
            <a:endParaRPr lang="zh-CN" altLang="en-US" dirty="0"/>
          </a:p>
        </p:txBody>
      </p:sp>
      <p:pic>
        <p:nvPicPr>
          <p:cNvPr id="8" name="图片 7"/>
          <p:cNvPicPr>
            <a:picLocks noChangeAspect="1"/>
          </p:cNvPicPr>
          <p:nvPr/>
        </p:nvPicPr>
        <p:blipFill rotWithShape="1">
          <a:blip r:embed="rId1">
            <a:extLst>
              <a:ext uri="{28A0092B-C50C-407E-A947-70E740481C1C}">
                <a14:useLocalDpi xmlns:a14="http://schemas.microsoft.com/office/drawing/2010/main" val="0"/>
              </a:ext>
            </a:extLst>
          </a:blip>
          <a:srcRect l="-4230" r="-1"/>
          <a:stretch>
            <a:fillRect/>
          </a:stretch>
        </p:blipFill>
        <p:spPr bwMode="auto">
          <a:xfrm>
            <a:off x="3582182" y="2381884"/>
            <a:ext cx="4556459" cy="319341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left)">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left)">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660155" y="1190648"/>
            <a:ext cx="10805108" cy="4916799"/>
          </a:xfrm>
        </p:spPr>
        <p:txBody>
          <a:bodyPr>
            <a:normAutofit/>
          </a:bodyPr>
          <a:lstStyle/>
          <a:p>
            <a:r>
              <a:rPr lang="zh-CN" altLang="en-US" sz="2400"/>
              <a:t>       张华同学特别关注国产软件和国产电脑的新技术和新产品，听说他喜欢的品牌最近又发布了新品，就登录电商网站查看，在浏览商品信息时，发现图</a:t>
            </a:r>
            <a:r>
              <a:rPr lang="en-US" altLang="zh-CN" sz="2400"/>
              <a:t>6-1</a:t>
            </a:r>
            <a:r>
              <a:rPr lang="zh-CN" altLang="en-US" sz="2400"/>
              <a:t>所示的效果，当将鼠标在小图中移动时，右边的放大图片也相应地移动。 </a:t>
            </a:r>
            <a:endParaRPr lang="zh-CN" altLang="en-US" sz="2400" dirty="0"/>
          </a:p>
        </p:txBody>
      </p:sp>
      <p:sp>
        <p:nvSpPr>
          <p:cNvPr id="3" name="标题 2"/>
          <p:cNvSpPr>
            <a:spLocks noGrp="1"/>
          </p:cNvSpPr>
          <p:nvPr>
            <p:ph type="title"/>
          </p:nvPr>
        </p:nvSpPr>
        <p:spPr/>
        <p:txBody>
          <a:bodyPr/>
          <a:lstStyle/>
          <a:p>
            <a:r>
              <a:rPr lang="zh-CN" altLang="en-US" dirty="0"/>
              <a:t>情境导入</a:t>
            </a:r>
            <a:endParaRPr lang="zh-CN" altLang="en-US" dirty="0"/>
          </a:p>
        </p:txBody>
      </p:sp>
      <p:pic>
        <p:nvPicPr>
          <p:cNvPr id="5" name="图片 4"/>
          <p:cNvPicPr>
            <a:picLocks noChangeAspect="1"/>
          </p:cNvPicPr>
          <p:nvPr/>
        </p:nvPicPr>
        <p:blipFill>
          <a:blip r:embed="rId1"/>
          <a:stretch>
            <a:fillRect/>
          </a:stretch>
        </p:blipFill>
        <p:spPr>
          <a:xfrm>
            <a:off x="3610520" y="3429000"/>
            <a:ext cx="3928200" cy="2477999"/>
          </a:xfrm>
          <a:prstGeom prst="rect">
            <a:avLst/>
          </a:prstGeom>
        </p:spPr>
      </p:pic>
      <p:sp>
        <p:nvSpPr>
          <p:cNvPr id="6" name="文本框 5"/>
          <p:cNvSpPr txBox="1"/>
          <p:nvPr/>
        </p:nvSpPr>
        <p:spPr>
          <a:xfrm>
            <a:off x="2158320" y="5953492"/>
            <a:ext cx="6832600" cy="369332"/>
          </a:xfrm>
          <a:prstGeom prst="rect">
            <a:avLst/>
          </a:prstGeom>
          <a:noFill/>
        </p:spPr>
        <p:txBody>
          <a:bodyPr wrap="square">
            <a:spAutoFit/>
          </a:bodyPr>
          <a:lstStyle/>
          <a:p>
            <a:pPr algn="ctr">
              <a:spcBef>
                <a:spcPts val="480"/>
              </a:spcBef>
              <a:spcAft>
                <a:spcPts val="600"/>
              </a:spcAft>
            </a:pPr>
            <a:r>
              <a:rPr lang="zh-CN" altLang="zh-CN" sz="1800" kern="100">
                <a:solidFill>
                  <a:srgbClr val="000000"/>
                </a:solidFill>
                <a:effectLst/>
                <a:latin typeface="方正兰亭黑_GBK"/>
                <a:cs typeface="Times New Roman" panose="02020603050405020304" pitchFamily="18" charset="0"/>
              </a:rPr>
              <a:t>图</a:t>
            </a:r>
            <a:r>
              <a:rPr lang="en-US" altLang="zh-CN" sz="1800" kern="100">
                <a:solidFill>
                  <a:srgbClr val="000000"/>
                </a:solidFill>
                <a:effectLst/>
                <a:latin typeface="方正兰亭黑_GBK"/>
                <a:cs typeface="Times New Roman" panose="02020603050405020304" pitchFamily="18" charset="0"/>
              </a:rPr>
              <a:t>6-1  </a:t>
            </a:r>
            <a:r>
              <a:rPr lang="zh-CN" altLang="zh-CN" sz="1800" kern="100">
                <a:solidFill>
                  <a:srgbClr val="000000"/>
                </a:solidFill>
                <a:effectLst/>
                <a:latin typeface="方正兰亭黑_GBK"/>
                <a:cs typeface="Times New Roman" panose="02020603050405020304" pitchFamily="18" charset="0"/>
              </a:rPr>
              <a:t>商品放大镜效果</a:t>
            </a:r>
            <a:endParaRPr lang="zh-CN" altLang="zh-CN" sz="1800" kern="100">
              <a:solidFill>
                <a:srgbClr val="000000"/>
              </a:solidFill>
              <a:effectLst/>
              <a:latin typeface="方正兰亭黑_GBK"/>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67132" y="1102901"/>
            <a:ext cx="11209232" cy="4916799"/>
          </a:xfrm>
        </p:spPr>
        <p:txBody>
          <a:bodyPr>
            <a:noAutofit/>
          </a:bodyPr>
          <a:lstStyle/>
          <a:p>
            <a:r>
              <a:rPr lang="zh-CN" altLang="zh-CN" sz="2400"/>
              <a:t>在</a:t>
            </a:r>
            <a:r>
              <a:rPr lang="en-US" altLang="zh-CN" sz="2400"/>
              <a:t>DOM</a:t>
            </a:r>
            <a:r>
              <a:rPr lang="zh-CN" altLang="zh-CN" sz="2400"/>
              <a:t>中，每一个对象都是一个节点，下面分别介绍其概念。</a:t>
            </a:r>
            <a:endParaRPr lang="zh-CN" altLang="zh-CN" sz="2400"/>
          </a:p>
          <a:p>
            <a:r>
              <a:rPr lang="zh-CN" altLang="zh-CN" sz="2400"/>
              <a:t>（</a:t>
            </a:r>
            <a:r>
              <a:rPr lang="en-US" altLang="zh-CN" sz="2400"/>
              <a:t>1</a:t>
            </a:r>
            <a:r>
              <a:rPr lang="zh-CN" altLang="zh-CN" sz="2400"/>
              <a:t>）根节点，处于树的最顶层，如</a:t>
            </a:r>
            <a:r>
              <a:rPr lang="en-US" altLang="zh-CN" sz="2400"/>
              <a:t>&lt;html&gt;</a:t>
            </a:r>
            <a:r>
              <a:rPr lang="zh-CN" altLang="zh-CN" sz="2400"/>
              <a:t>。</a:t>
            </a:r>
            <a:endParaRPr lang="zh-CN" altLang="zh-CN" sz="2400"/>
          </a:p>
          <a:p>
            <a:r>
              <a:rPr lang="zh-CN" altLang="zh-CN" sz="2400"/>
              <a:t>（</a:t>
            </a:r>
            <a:r>
              <a:rPr lang="en-US" altLang="zh-CN" sz="2400"/>
              <a:t>2</a:t>
            </a:r>
            <a:r>
              <a:rPr lang="zh-CN" altLang="zh-CN" sz="2400"/>
              <a:t>）父节点，一个节点之上的节点，如</a:t>
            </a:r>
            <a:r>
              <a:rPr lang="en-US" altLang="zh-CN" sz="2400"/>
              <a:t>&lt;head&gt;</a:t>
            </a:r>
            <a:r>
              <a:rPr lang="zh-CN" altLang="zh-CN" sz="2400"/>
              <a:t>的父节点是</a:t>
            </a:r>
            <a:r>
              <a:rPr lang="en-US" altLang="zh-CN" sz="2400"/>
              <a:t>&lt;html&gt;</a:t>
            </a:r>
            <a:r>
              <a:rPr lang="zh-CN" altLang="zh-CN" sz="2400"/>
              <a:t>。</a:t>
            </a:r>
            <a:endParaRPr lang="zh-CN" altLang="zh-CN" sz="2400"/>
          </a:p>
          <a:p>
            <a:r>
              <a:rPr lang="zh-CN" altLang="zh-CN" sz="2400"/>
              <a:t>（</a:t>
            </a:r>
            <a:r>
              <a:rPr lang="en-US" altLang="zh-CN" sz="2400"/>
              <a:t>3</a:t>
            </a:r>
            <a:r>
              <a:rPr lang="zh-CN" altLang="zh-CN" sz="2400"/>
              <a:t>）子节点，一个节点之下的节点就是该节点的子节点，如</a:t>
            </a:r>
            <a:r>
              <a:rPr lang="en-US" altLang="zh-CN" sz="2400"/>
              <a:t>&lt;body&gt;</a:t>
            </a:r>
            <a:r>
              <a:rPr lang="zh-CN" altLang="zh-CN" sz="2400"/>
              <a:t>的子节点是</a:t>
            </a:r>
            <a:r>
              <a:rPr lang="en-US" altLang="zh-CN" sz="2400"/>
              <a:t>&lt;h1&gt;</a:t>
            </a:r>
            <a:r>
              <a:rPr lang="zh-CN" altLang="zh-CN" sz="2400"/>
              <a:t>和</a:t>
            </a:r>
            <a:r>
              <a:rPr lang="en-US" altLang="zh-CN" sz="2400"/>
              <a:t>&lt;p&gt;</a:t>
            </a:r>
            <a:r>
              <a:rPr lang="zh-CN" altLang="zh-CN" sz="2400"/>
              <a:t>。</a:t>
            </a:r>
            <a:endParaRPr lang="zh-CN" altLang="zh-CN" sz="2400"/>
          </a:p>
          <a:p>
            <a:r>
              <a:rPr lang="zh-CN" altLang="zh-CN" sz="2400"/>
              <a:t>（</a:t>
            </a:r>
            <a:r>
              <a:rPr lang="en-US" altLang="zh-CN" sz="2400"/>
              <a:t>4</a:t>
            </a:r>
            <a:r>
              <a:rPr lang="zh-CN" altLang="zh-CN" sz="2400"/>
              <a:t>）兄弟节点，处于同一层次的节点，如</a:t>
            </a:r>
            <a:r>
              <a:rPr lang="en-US" altLang="zh-CN" sz="2400"/>
              <a:t>&lt;head&gt;</a:t>
            </a:r>
            <a:r>
              <a:rPr lang="zh-CN" altLang="zh-CN" sz="2400"/>
              <a:t>和</a:t>
            </a:r>
            <a:r>
              <a:rPr lang="en-US" altLang="zh-CN" sz="2400"/>
              <a:t>&lt;body&gt;</a:t>
            </a:r>
            <a:r>
              <a:rPr lang="zh-CN" altLang="zh-CN" sz="2400"/>
              <a:t>就是兄弟节点。</a:t>
            </a:r>
            <a:endParaRPr lang="zh-CN" altLang="zh-CN" sz="2400"/>
          </a:p>
          <a:p>
            <a:r>
              <a:rPr lang="zh-CN" altLang="zh-CN" sz="2400"/>
              <a:t>（</a:t>
            </a:r>
            <a:r>
              <a:rPr lang="en-US" altLang="zh-CN" sz="2400"/>
              <a:t>5</a:t>
            </a:r>
            <a:r>
              <a:rPr lang="zh-CN" altLang="zh-CN" sz="2400"/>
              <a:t>）叶子节点，树最底层的节点，如“标题”“文档段落”等文本。</a:t>
            </a:r>
            <a:endParaRPr lang="zh-CN" altLang="zh-CN" sz="2400"/>
          </a:p>
          <a:p>
            <a:pPr algn="just">
              <a:lnSpc>
                <a:spcPct val="150000"/>
              </a:lnSpc>
            </a:pPr>
            <a:r>
              <a:rPr lang="en-US" altLang="zh-CN" sz="2400"/>
              <a:t>	</a:t>
            </a:r>
            <a:endParaRPr lang="en-US" altLang="zh-CN" sz="2400"/>
          </a:p>
          <a:p>
            <a:pPr algn="just">
              <a:lnSpc>
                <a:spcPct val="150000"/>
              </a:lnSpc>
            </a:pPr>
            <a:r>
              <a:rPr lang="zh-CN" altLang="en-US" sz="2400"/>
              <a:t>      </a:t>
            </a:r>
            <a:endParaRPr lang="en-US" altLang="zh-CN" sz="2400" dirty="0"/>
          </a:p>
          <a:p>
            <a:pPr algn="just">
              <a:lnSpc>
                <a:spcPct val="150000"/>
              </a:lnSpc>
            </a:pPr>
            <a:r>
              <a:rPr lang="en-US" altLang="zh-CN" sz="2400" dirty="0"/>
              <a:t>     </a:t>
            </a:r>
            <a:endParaRPr lang="en-US" altLang="zh-CN" sz="2400" dirty="0"/>
          </a:p>
          <a:p>
            <a:pPr algn="just">
              <a:lnSpc>
                <a:spcPct val="150000"/>
              </a:lnSpc>
            </a:pPr>
            <a:endParaRPr lang="en-US" altLang="zh-CN" sz="2400" dirty="0"/>
          </a:p>
        </p:txBody>
      </p:sp>
      <p:sp>
        <p:nvSpPr>
          <p:cNvPr id="3" name="标题 2"/>
          <p:cNvSpPr>
            <a:spLocks noGrp="1"/>
          </p:cNvSpPr>
          <p:nvPr>
            <p:ph type="title"/>
          </p:nvPr>
        </p:nvSpPr>
        <p:spPr>
          <a:xfrm>
            <a:off x="747241" y="249383"/>
            <a:ext cx="7391400" cy="590556"/>
          </a:xfrm>
        </p:spPr>
        <p:txBody>
          <a:bodyPr/>
          <a:lstStyle/>
          <a:p>
            <a:r>
              <a:rPr lang="en-US" altLang="zh-CN"/>
              <a:t>6.2.1  DOM</a:t>
            </a:r>
            <a:r>
              <a:rPr lang="zh-CN" altLang="en-US"/>
              <a:t>树</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animEffect transition="in" filter="wipe(left)">
                                      <p:cBhvr>
                                        <p:cTn id="7" dur="500"/>
                                        <p:tgtEl>
                                          <p:spTgt spid="2">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8" end="8"/>
                                            </p:txEl>
                                          </p:spTgt>
                                        </p:tgtEl>
                                        <p:attrNameLst>
                                          <p:attrName>style.visibility</p:attrName>
                                        </p:attrNameLst>
                                      </p:cBhvr>
                                      <p:to>
                                        <p:strVal val="visible"/>
                                      </p:to>
                                    </p:set>
                                    <p:animEffect transition="in" filter="wipe(left)">
                                      <p:cBhvr>
                                        <p:cTn id="12"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06999" y="1347160"/>
            <a:ext cx="11873606" cy="4916799"/>
          </a:xfrm>
        </p:spPr>
        <p:txBody>
          <a:bodyPr>
            <a:normAutofit/>
          </a:bodyPr>
          <a:lstStyle/>
          <a:p>
            <a:r>
              <a:rPr lang="zh-CN" altLang="zh-CN"/>
              <a:t>根据</a:t>
            </a:r>
            <a:r>
              <a:rPr lang="en-US" altLang="zh-CN"/>
              <a:t>W3C</a:t>
            </a:r>
            <a:r>
              <a:rPr lang="zh-CN" altLang="zh-CN"/>
              <a:t>标准，</a:t>
            </a:r>
            <a:r>
              <a:rPr lang="en-US" altLang="zh-CN"/>
              <a:t>DOM</a:t>
            </a:r>
            <a:r>
              <a:rPr lang="zh-CN" altLang="zh-CN"/>
              <a:t>树中的节点分为</a:t>
            </a:r>
            <a:r>
              <a:rPr lang="en-US" altLang="zh-CN"/>
              <a:t>12</a:t>
            </a:r>
            <a:r>
              <a:rPr lang="zh-CN" altLang="zh-CN"/>
              <a:t>种类型。其中常用的节点类型是元素、属性、文本</a:t>
            </a:r>
            <a:r>
              <a:rPr lang="zh-CN" altLang="en-US"/>
              <a:t>、</a:t>
            </a:r>
            <a:r>
              <a:rPr lang="zh-CN" altLang="zh-CN"/>
              <a:t>注释、文档</a:t>
            </a:r>
            <a:r>
              <a:rPr lang="en-US" altLang="zh-CN"/>
              <a:t>5</a:t>
            </a:r>
            <a:r>
              <a:rPr lang="zh-CN" altLang="zh-CN"/>
              <a:t>种，如表所示。</a:t>
            </a:r>
            <a:endParaRPr lang="en-US" altLang="zh-CN"/>
          </a:p>
          <a:p>
            <a:endParaRPr lang="zh-CN" altLang="zh-CN"/>
          </a:p>
          <a:p>
            <a:endParaRPr lang="zh-CN" altLang="zh-CN"/>
          </a:p>
        </p:txBody>
      </p:sp>
      <p:sp>
        <p:nvSpPr>
          <p:cNvPr id="3" name="标题 2"/>
          <p:cNvSpPr>
            <a:spLocks noGrp="1"/>
          </p:cNvSpPr>
          <p:nvPr>
            <p:ph type="title"/>
          </p:nvPr>
        </p:nvSpPr>
        <p:spPr>
          <a:xfrm>
            <a:off x="747241" y="249383"/>
            <a:ext cx="7391400" cy="590556"/>
          </a:xfrm>
        </p:spPr>
        <p:txBody>
          <a:bodyPr/>
          <a:lstStyle/>
          <a:p>
            <a:r>
              <a:rPr lang="en-US" altLang="zh-CN"/>
              <a:t>6.2.2 HTML  DOM</a:t>
            </a:r>
            <a:r>
              <a:rPr lang="zh-CN" altLang="en-US"/>
              <a:t>节点类型</a:t>
            </a:r>
            <a:endParaRPr lang="zh-CN" altLang="en-US" dirty="0"/>
          </a:p>
        </p:txBody>
      </p:sp>
      <p:pic>
        <p:nvPicPr>
          <p:cNvPr id="9" name="图片 8"/>
          <p:cNvPicPr>
            <a:picLocks noChangeAspect="1"/>
          </p:cNvPicPr>
          <p:nvPr/>
        </p:nvPicPr>
        <p:blipFill>
          <a:blip r:embed="rId1"/>
          <a:stretch>
            <a:fillRect/>
          </a:stretch>
        </p:blipFill>
        <p:spPr>
          <a:xfrm>
            <a:off x="184150" y="2744787"/>
            <a:ext cx="11345700" cy="329025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6-2】</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en-US" altLang="zh-CN"/>
              <a:t>HTML  DOM</a:t>
            </a:r>
            <a:r>
              <a:rPr lang="zh-CN" altLang="en-US"/>
              <a:t>节点类型</a:t>
            </a:r>
            <a:endParaRPr lang="zh-CN" altLang="en-US" dirty="0"/>
          </a:p>
        </p:txBody>
      </p:sp>
      <p:grpSp>
        <p:nvGrpSpPr>
          <p:cNvPr id="17" name="组合 16"/>
          <p:cNvGrpSpPr/>
          <p:nvPr/>
        </p:nvGrpSpPr>
        <p:grpSpPr>
          <a:xfrm>
            <a:off x="685711" y="2738503"/>
            <a:ext cx="5629562" cy="2330458"/>
            <a:chOff x="521856" y="3250162"/>
            <a:chExt cx="5629562" cy="3372310"/>
          </a:xfrm>
        </p:grpSpPr>
        <p:sp>
          <p:nvSpPr>
            <p:cNvPr id="8" name="任意多边形 7"/>
            <p:cNvSpPr/>
            <p:nvPr/>
          </p:nvSpPr>
          <p:spPr>
            <a:xfrm flipV="1">
              <a:off x="521856" y="3250162"/>
              <a:ext cx="5629562" cy="3372310"/>
            </a:xfrm>
            <a:custGeom>
              <a:avLst/>
              <a:gdLst>
                <a:gd name="connsiteX0" fmla="*/ 140023 w 6857723"/>
                <a:gd name="connsiteY0" fmla="*/ 0 h 2520214"/>
                <a:gd name="connsiteX1" fmla="*/ 6031901 w 6857723"/>
                <a:gd name="connsiteY1" fmla="*/ 0 h 2520214"/>
                <a:gd name="connsiteX2" fmla="*/ 6171924 w 6857723"/>
                <a:gd name="connsiteY2" fmla="*/ 140023 h 2520214"/>
                <a:gd name="connsiteX3" fmla="*/ 6171924 w 6857723"/>
                <a:gd name="connsiteY3" fmla="*/ 888983 h 2520214"/>
                <a:gd name="connsiteX4" fmla="*/ 6514824 w 6857723"/>
                <a:gd name="connsiteY4" fmla="*/ 888983 h 2520214"/>
                <a:gd name="connsiteX5" fmla="*/ 6514824 w 6857723"/>
                <a:gd name="connsiteY5" fmla="*/ 517859 h 2520214"/>
                <a:gd name="connsiteX6" fmla="*/ 6857723 w 6857723"/>
                <a:gd name="connsiteY6" fmla="*/ 1260107 h 2520214"/>
                <a:gd name="connsiteX7" fmla="*/ 6514824 w 6857723"/>
                <a:gd name="connsiteY7" fmla="*/ 2002355 h 2520214"/>
                <a:gd name="connsiteX8" fmla="*/ 6514824 w 6857723"/>
                <a:gd name="connsiteY8" fmla="*/ 1631231 h 2520214"/>
                <a:gd name="connsiteX9" fmla="*/ 6171924 w 6857723"/>
                <a:gd name="connsiteY9" fmla="*/ 1631231 h 2520214"/>
                <a:gd name="connsiteX10" fmla="*/ 6171924 w 6857723"/>
                <a:gd name="connsiteY10" fmla="*/ 2380191 h 2520214"/>
                <a:gd name="connsiteX11" fmla="*/ 6031901 w 6857723"/>
                <a:gd name="connsiteY11" fmla="*/ 2520214 h 2520214"/>
                <a:gd name="connsiteX12" fmla="*/ 140023 w 6857723"/>
                <a:gd name="connsiteY12" fmla="*/ 2520214 h 2520214"/>
                <a:gd name="connsiteX13" fmla="*/ 0 w 6857723"/>
                <a:gd name="connsiteY13" fmla="*/ 2380191 h 2520214"/>
                <a:gd name="connsiteX14" fmla="*/ 0 w 6857723"/>
                <a:gd name="connsiteY14" fmla="*/ 140023 h 2520214"/>
                <a:gd name="connsiteX15" fmla="*/ 140023 w 6857723"/>
                <a:gd name="connsiteY15" fmla="*/ 0 h 252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7723" h="2520214">
                  <a:moveTo>
                    <a:pt x="140023" y="0"/>
                  </a:moveTo>
                  <a:lnTo>
                    <a:pt x="6031901" y="0"/>
                  </a:lnTo>
                  <a:cubicBezTo>
                    <a:pt x="6109234" y="0"/>
                    <a:pt x="6171924" y="62690"/>
                    <a:pt x="6171924" y="140023"/>
                  </a:cubicBezTo>
                  <a:lnTo>
                    <a:pt x="6171924" y="888983"/>
                  </a:lnTo>
                  <a:lnTo>
                    <a:pt x="6514824" y="888983"/>
                  </a:lnTo>
                  <a:lnTo>
                    <a:pt x="6514824" y="517859"/>
                  </a:lnTo>
                  <a:lnTo>
                    <a:pt x="6857723" y="1260107"/>
                  </a:lnTo>
                  <a:lnTo>
                    <a:pt x="6514824" y="2002355"/>
                  </a:lnTo>
                  <a:lnTo>
                    <a:pt x="6514824" y="1631231"/>
                  </a:lnTo>
                  <a:lnTo>
                    <a:pt x="6171924" y="1631231"/>
                  </a:lnTo>
                  <a:lnTo>
                    <a:pt x="6171924" y="2380191"/>
                  </a:lnTo>
                  <a:cubicBezTo>
                    <a:pt x="6171924" y="2457524"/>
                    <a:pt x="6109234" y="2520214"/>
                    <a:pt x="6031901" y="2520214"/>
                  </a:cubicBezTo>
                  <a:lnTo>
                    <a:pt x="140023" y="2520214"/>
                  </a:lnTo>
                  <a:cubicBezTo>
                    <a:pt x="62690" y="2520214"/>
                    <a:pt x="0" y="2457524"/>
                    <a:pt x="0" y="2380191"/>
                  </a:cubicBezTo>
                  <a:lnTo>
                    <a:pt x="0" y="140023"/>
                  </a:lnTo>
                  <a:cubicBezTo>
                    <a:pt x="0" y="62690"/>
                    <a:pt x="62690" y="0"/>
                    <a:pt x="140023" y="0"/>
                  </a:cubicBezTo>
                  <a:close/>
                </a:path>
              </a:pathLst>
            </a:custGeom>
            <a:solidFill>
              <a:schemeClr val="accent1">
                <a:lumMod val="40000"/>
                <a:lumOff val="60000"/>
                <a:alpha val="14902"/>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9" name="Text Box 44"/>
            <p:cNvSpPr txBox="1">
              <a:spLocks noChangeArrowheads="1"/>
            </p:cNvSpPr>
            <p:nvPr/>
          </p:nvSpPr>
          <p:spPr bwMode="auto">
            <a:xfrm>
              <a:off x="1075127" y="4222102"/>
              <a:ext cx="4022435" cy="603942"/>
            </a:xfrm>
            <a:prstGeom prst="rect">
              <a:avLst/>
            </a:prstGeom>
            <a:noFill/>
          </p:spPr>
          <p:txBody>
            <a:bodyPr wrap="square" rtlCol="0">
              <a:spAutoFit/>
            </a:bodyPr>
            <a:lstStyle>
              <a:defPPr>
                <a:defRPr lang="zh-CN"/>
              </a:defPPr>
              <a:lvl1pPr>
                <a:defRPr>
                  <a:solidFill>
                    <a:schemeClr val="tx1">
                      <a:lumMod val="65000"/>
                      <a:lumOff val="35000"/>
                    </a:schemeClr>
                  </a:solidFill>
                </a:defRPr>
              </a:lvl1pPr>
            </a:lstStyle>
            <a:p>
              <a:pPr lvl="0">
                <a:lnSpc>
                  <a:spcPct val="130000"/>
                </a:lnSpc>
                <a:defRPr/>
              </a:pPr>
              <a:r>
                <a:rPr lang="zh-CN" altLang="zh-CN" sz="1800" kern="1000">
                  <a:effectLst/>
                  <a:ea typeface="方正兰亭刊黑_GBK"/>
                  <a:cs typeface="Times New Roman" panose="02020603050405020304" pitchFamily="18" charset="0"/>
                </a:rPr>
                <a:t>查看文档中的节点类型</a:t>
              </a:r>
              <a:r>
                <a:rPr lang="zh-CN" altLang="en-US" sz="1800" kern="1000">
                  <a:effectLst/>
                  <a:ea typeface="方正兰亭刊黑_GBK"/>
                  <a:cs typeface="Times New Roman" panose="02020603050405020304" pitchFamily="18" charset="0"/>
                </a:rPr>
                <a:t>。</a:t>
              </a:r>
              <a:endParaRPr lang="zh-CN" altLang="en-US" sz="200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4790962" y="3589292"/>
              <a:ext cx="562219" cy="2343722"/>
            </a:xfrm>
            <a:prstGeom prst="roundRect">
              <a:avLst>
                <a:gd name="adj" fmla="val 13277"/>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任务描述</a:t>
              </a:r>
              <a:endParaRPr kumimoji="0" lang="zh-CN" altLang="en-US" sz="24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grpSp>
      <p:grpSp>
        <p:nvGrpSpPr>
          <p:cNvPr id="11" name="组合 10"/>
          <p:cNvGrpSpPr/>
          <p:nvPr/>
        </p:nvGrpSpPr>
        <p:grpSpPr>
          <a:xfrm>
            <a:off x="6519712" y="2629782"/>
            <a:ext cx="5367488" cy="3022872"/>
            <a:chOff x="6851559" y="2869060"/>
            <a:chExt cx="5367488" cy="3447217"/>
          </a:xfrm>
        </p:grpSpPr>
        <p:grpSp>
          <p:nvGrpSpPr>
            <p:cNvPr id="12" name="组合 11"/>
            <p:cNvGrpSpPr/>
            <p:nvPr/>
          </p:nvGrpSpPr>
          <p:grpSpPr>
            <a:xfrm>
              <a:off x="6851559" y="2869060"/>
              <a:ext cx="5367488" cy="2860587"/>
              <a:chOff x="6851558" y="2370297"/>
              <a:chExt cx="5367488" cy="2860587"/>
            </a:xfrm>
          </p:grpSpPr>
          <p:sp>
            <p:nvSpPr>
              <p:cNvPr id="14" name="矩形 13"/>
              <p:cNvSpPr/>
              <p:nvPr/>
            </p:nvSpPr>
            <p:spPr>
              <a:xfrm>
                <a:off x="6851559" y="2370297"/>
                <a:ext cx="4716985" cy="509813"/>
              </a:xfrm>
              <a:prstGeom prst="rect">
                <a:avLst/>
              </a:prstGeom>
              <a:solidFill>
                <a:srgbClr val="013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6851558" y="2385082"/>
                <a:ext cx="5367488" cy="526473"/>
              </a:xfrm>
              <a:prstGeom prst="rect">
                <a:avLst/>
              </a:prstGeom>
              <a:noFill/>
            </p:spPr>
            <p:txBody>
              <a:bodyPr wrap="square" rtlCol="0">
                <a:spAutoFit/>
              </a:bodyPr>
              <a:lstStyle/>
              <a:p>
                <a:pPr algn="ctr"/>
                <a:r>
                  <a:rPr lang="zh-CN" altLang="en-US" sz="2400" dirty="0">
                    <a:solidFill>
                      <a:schemeClr val="bg1"/>
                    </a:solidFill>
                    <a:latin typeface="微软雅黑" panose="020B0503020204020204" pitchFamily="34" charset="-122"/>
                    <a:ea typeface="微软雅黑" panose="020B0503020204020204" pitchFamily="34" charset="-122"/>
                  </a:rPr>
                  <a:t>任务分析</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6851560" y="2880111"/>
                <a:ext cx="5085621" cy="2350773"/>
              </a:xfrm>
              <a:prstGeom prst="rect">
                <a:avLst/>
              </a:prstGeom>
              <a:noFill/>
            </p:spPr>
            <p:txBody>
              <a:bodyPr wrap="square" rtlCol="0">
                <a:spAutoFit/>
              </a:bodyPr>
              <a:lstStyle/>
              <a:p>
                <a:pPr lvl="0">
                  <a:lnSpc>
                    <a:spcPct val="130000"/>
                  </a:lnSpc>
                  <a:defRPr/>
                </a:pPr>
                <a:r>
                  <a:rPr lang="zh-CN" altLang="en-US" sz="2000">
                    <a:solidFill>
                      <a:prstClr val="black">
                        <a:lumMod val="65000"/>
                        <a:lumOff val="35000"/>
                      </a:prstClr>
                    </a:solidFill>
                    <a:latin typeface="等线" panose="02010600030101010101" charset="-122"/>
                    <a:ea typeface="等线" panose="02010600030101010101" charset="-122"/>
                  </a:rPr>
                  <a:t>① 根据任务描述要求，要查看文档中的节点类型，通过</a:t>
                </a:r>
                <a:r>
                  <a:rPr lang="en-US" altLang="zh-CN" sz="2000">
                    <a:solidFill>
                      <a:prstClr val="black">
                        <a:lumMod val="65000"/>
                        <a:lumOff val="35000"/>
                      </a:prstClr>
                    </a:solidFill>
                    <a:latin typeface="等线" panose="02010600030101010101" charset="-122"/>
                    <a:ea typeface="等线" panose="02010600030101010101" charset="-122"/>
                  </a:rPr>
                  <a:t>document.body.childNodes[i]. nodeName</a:t>
                </a:r>
                <a:r>
                  <a:rPr lang="zh-CN" altLang="en-US" sz="2000">
                    <a:solidFill>
                      <a:prstClr val="black">
                        <a:lumMod val="65000"/>
                        <a:lumOff val="35000"/>
                      </a:prstClr>
                    </a:solidFill>
                    <a:latin typeface="等线" panose="02010600030101010101" charset="-122"/>
                    <a:ea typeface="等线" panose="02010600030101010101" charset="-122"/>
                  </a:rPr>
                  <a:t>来实现。</a:t>
                </a:r>
                <a:endParaRPr lang="zh-CN" altLang="en-US" sz="2000">
                  <a:solidFill>
                    <a:prstClr val="black">
                      <a:lumMod val="65000"/>
                      <a:lumOff val="35000"/>
                    </a:prstClr>
                  </a:solidFill>
                  <a:latin typeface="等线" panose="02010600030101010101" charset="-122"/>
                  <a:ea typeface="等线" panose="02010600030101010101" charset="-122"/>
                </a:endParaRPr>
              </a:p>
              <a:p>
                <a:pPr lvl="0">
                  <a:lnSpc>
                    <a:spcPct val="130000"/>
                  </a:lnSpc>
                  <a:defRPr/>
                </a:pPr>
                <a:r>
                  <a:rPr lang="zh-CN" altLang="en-US" sz="2000">
                    <a:solidFill>
                      <a:prstClr val="black">
                        <a:lumMod val="65000"/>
                        <a:lumOff val="35000"/>
                      </a:prstClr>
                    </a:solidFill>
                    <a:latin typeface="等线" panose="02010600030101010101" charset="-122"/>
                    <a:ea typeface="等线" panose="02010600030101010101" charset="-122"/>
                  </a:rPr>
                  <a:t>② 通过控制台显示最后的结果。</a:t>
                </a:r>
                <a:endParaRPr lang="zh-CN" altLang="en-US" sz="2000">
                  <a:solidFill>
                    <a:prstClr val="black">
                      <a:lumMod val="65000"/>
                      <a:lumOff val="35000"/>
                    </a:prstClr>
                  </a:solidFill>
                  <a:latin typeface="等线" panose="02010600030101010101" charset="-122"/>
                  <a:ea typeface="等线" panose="02010600030101010101" charset="-122"/>
                </a:endParaRPr>
              </a:p>
              <a:p>
                <a:pPr lvl="0">
                  <a:lnSpc>
                    <a:spcPct val="130000"/>
                  </a:lnSpc>
                  <a:defRPr/>
                </a:pPr>
                <a:endParaRPr lang="zh-CN" altLang="en-US" sz="2000">
                  <a:solidFill>
                    <a:prstClr val="black">
                      <a:lumMod val="65000"/>
                      <a:lumOff val="35000"/>
                    </a:prstClr>
                  </a:solidFill>
                  <a:latin typeface="等线" panose="02010600030101010101" charset="-122"/>
                  <a:ea typeface="等线" panose="02010600030101010101" charset="-122"/>
                </a:endParaRPr>
              </a:p>
            </p:txBody>
          </p:sp>
        </p:grpSp>
        <p:sp>
          <p:nvSpPr>
            <p:cNvPr id="13" name="矩形 12"/>
            <p:cNvSpPr/>
            <p:nvPr/>
          </p:nvSpPr>
          <p:spPr>
            <a:xfrm>
              <a:off x="6851560" y="2869061"/>
              <a:ext cx="5085621" cy="34472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6-2】</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en-US" altLang="zh-CN"/>
              <a:t>HTML  DOM</a:t>
            </a:r>
            <a:r>
              <a:rPr lang="zh-CN" altLang="en-US"/>
              <a:t>节点类型</a:t>
            </a:r>
            <a:endParaRPr lang="zh-CN" altLang="en-US" dirty="0"/>
          </a:p>
        </p:txBody>
      </p:sp>
      <p:pic>
        <p:nvPicPr>
          <p:cNvPr id="3" name="图片 2"/>
          <p:cNvPicPr>
            <a:picLocks noChangeAspect="1"/>
          </p:cNvPicPr>
          <p:nvPr/>
        </p:nvPicPr>
        <p:blipFill>
          <a:blip r:embed="rId1"/>
          <a:stretch>
            <a:fillRect/>
          </a:stretch>
        </p:blipFill>
        <p:spPr>
          <a:xfrm>
            <a:off x="1805847" y="2235200"/>
            <a:ext cx="8580305" cy="40132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6-2】</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zh-CN" altLang="en-US"/>
              <a:t>实现效果：</a:t>
            </a:r>
            <a:endParaRPr lang="zh-CN" altLang="en-US" dirty="0"/>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3404235" y="2095500"/>
            <a:ext cx="3773062" cy="400476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6-2】</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zh-CN" altLang="en-US"/>
              <a:t>对比结果</a:t>
            </a:r>
            <a:endParaRPr lang="zh-CN" altLang="en-US" dirty="0"/>
          </a:p>
        </p:txBody>
      </p:sp>
      <p:sp>
        <p:nvSpPr>
          <p:cNvPr id="19" name="矩形 18"/>
          <p:cNvSpPr/>
          <p:nvPr/>
        </p:nvSpPr>
        <p:spPr>
          <a:xfrm>
            <a:off x="975359" y="2865120"/>
            <a:ext cx="9843179" cy="3393440"/>
          </a:xfrm>
          <a:prstGeom prst="rect">
            <a:avLst/>
          </a:prstGeom>
          <a:noFill/>
          <a:ln w="38100">
            <a:solidFill>
              <a:srgbClr val="01367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685711" y="2274451"/>
            <a:ext cx="10132828" cy="297646"/>
          </a:xfrm>
          <a:prstGeom prst="rect">
            <a:avLst/>
          </a:prstGeom>
          <a:noFill/>
        </p:spPr>
        <p:txBody>
          <a:bodyPr wrap="square">
            <a:spAutoFit/>
          </a:bodyPr>
          <a:lstStyle/>
          <a:p>
            <a:pPr indent="264160" algn="just">
              <a:lnSpc>
                <a:spcPts val="1450"/>
              </a:lnSpc>
            </a:pPr>
            <a:r>
              <a:rPr lang="zh-CN" altLang="en-US" sz="2000">
                <a:solidFill>
                  <a:prstClr val="black">
                    <a:lumMod val="65000"/>
                    <a:lumOff val="35000"/>
                  </a:prstClr>
                </a:solidFill>
                <a:latin typeface="微软雅黑" panose="020B0503020204020204" pitchFamily="34" charset="-122"/>
                <a:ea typeface="微软雅黑" panose="020B0503020204020204" pitchFamily="34" charset="-122"/>
              </a:rPr>
              <a:t>我们通过对比列举的结果和实际文档中的元素来查看节点类型，对比结果如图所示。</a:t>
            </a:r>
            <a:endParaRPr lang="zh-CN" altLang="zh-CN" sz="2000">
              <a:solidFill>
                <a:prstClr val="black">
                  <a:lumMod val="65000"/>
                  <a:lumOff val="35000"/>
                </a:prst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027621" y="3153521"/>
            <a:ext cx="9648369" cy="294371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06999" y="1347160"/>
            <a:ext cx="11873606" cy="4916799"/>
          </a:xfrm>
        </p:spPr>
        <p:txBody>
          <a:bodyPr>
            <a:normAutofit fontScale="92500" lnSpcReduction="20000"/>
          </a:bodyPr>
          <a:lstStyle/>
          <a:p>
            <a:r>
              <a:rPr lang="en-US" altLang="zh-CN" b="1"/>
              <a:t>1. </a:t>
            </a:r>
            <a:r>
              <a:rPr lang="zh-CN" altLang="zh-CN" b="1"/>
              <a:t>节点对象</a:t>
            </a:r>
            <a:endParaRPr lang="zh-CN" altLang="zh-CN" b="1"/>
          </a:p>
          <a:p>
            <a:r>
              <a:rPr lang="zh-CN" altLang="zh-CN"/>
              <a:t>节点对象是最核心的对象，用来表示</a:t>
            </a:r>
            <a:r>
              <a:rPr lang="en-US" altLang="zh-CN"/>
              <a:t>DOM</a:t>
            </a:r>
            <a:r>
              <a:rPr lang="zh-CN" altLang="zh-CN"/>
              <a:t>树中的节点。</a:t>
            </a:r>
            <a:endParaRPr lang="zh-CN" altLang="zh-CN"/>
          </a:p>
          <a:p>
            <a:r>
              <a:rPr lang="en-US" altLang="zh-CN" b="1"/>
              <a:t>2. </a:t>
            </a:r>
            <a:r>
              <a:rPr lang="zh-CN" altLang="zh-CN" b="1"/>
              <a:t>元素对象</a:t>
            </a:r>
            <a:endParaRPr lang="zh-CN" altLang="zh-CN" b="1"/>
          </a:p>
          <a:p>
            <a:r>
              <a:rPr lang="zh-CN" altLang="zh-CN"/>
              <a:t>元素对象是最基础的对象，用来表示</a:t>
            </a:r>
            <a:r>
              <a:rPr lang="en-US" altLang="zh-CN"/>
              <a:t>HTML</a:t>
            </a:r>
            <a:r>
              <a:rPr lang="zh-CN" altLang="zh-CN"/>
              <a:t>文档中的元素。</a:t>
            </a:r>
            <a:r>
              <a:rPr lang="en-US" altLang="zh-CN"/>
              <a:t>Element</a:t>
            </a:r>
            <a:r>
              <a:rPr lang="zh-CN" altLang="zh-CN"/>
              <a:t>对象提供的属性和方法对</a:t>
            </a:r>
            <a:r>
              <a:rPr lang="en-US" altLang="zh-CN"/>
              <a:t>DOM</a:t>
            </a:r>
            <a:r>
              <a:rPr lang="zh-CN" altLang="zh-CN"/>
              <a:t>节点对象和</a:t>
            </a:r>
            <a:r>
              <a:rPr lang="en-US" altLang="zh-CN"/>
              <a:t>HTML</a:t>
            </a:r>
            <a:r>
              <a:rPr lang="zh-CN" altLang="zh-CN"/>
              <a:t>元素对象都适用。</a:t>
            </a:r>
            <a:endParaRPr lang="zh-CN" altLang="zh-CN"/>
          </a:p>
          <a:p>
            <a:r>
              <a:rPr lang="en-US" altLang="zh-CN" b="1"/>
              <a:t>3. </a:t>
            </a:r>
            <a:r>
              <a:rPr lang="zh-CN" altLang="zh-CN" b="1"/>
              <a:t>文档对象</a:t>
            </a:r>
            <a:endParaRPr lang="zh-CN" altLang="zh-CN" b="1"/>
          </a:p>
          <a:p>
            <a:r>
              <a:rPr lang="zh-CN" altLang="zh-CN"/>
              <a:t>在</a:t>
            </a:r>
            <a:r>
              <a:rPr lang="en-US" altLang="zh-CN"/>
              <a:t>HTML DOM</a:t>
            </a:r>
            <a:r>
              <a:rPr lang="zh-CN" altLang="zh-CN"/>
              <a:t>中的</a:t>
            </a:r>
            <a:r>
              <a:rPr lang="en-US" altLang="zh-CN"/>
              <a:t>Document</a:t>
            </a:r>
            <a:r>
              <a:rPr lang="zh-CN" altLang="zh-CN"/>
              <a:t>对象表示整个</a:t>
            </a:r>
            <a:r>
              <a:rPr lang="en-US" altLang="zh-CN"/>
              <a:t>HTML</a:t>
            </a:r>
            <a:r>
              <a:rPr lang="zh-CN" altLang="zh-CN"/>
              <a:t>文档。其继承和封装了核心</a:t>
            </a:r>
            <a:r>
              <a:rPr lang="en-US" altLang="zh-CN"/>
              <a:t>DOM</a:t>
            </a:r>
            <a:r>
              <a:rPr lang="zh-CN" altLang="zh-CN"/>
              <a:t>对象的属性和方法，所以核心</a:t>
            </a:r>
            <a:r>
              <a:rPr lang="en-US" altLang="zh-CN"/>
              <a:t>DOM</a:t>
            </a:r>
            <a:r>
              <a:rPr lang="zh-CN" altLang="zh-CN"/>
              <a:t>对象的方法和属性在</a:t>
            </a:r>
            <a:r>
              <a:rPr lang="en-US" altLang="zh-CN"/>
              <a:t>HTML DOM</a:t>
            </a:r>
            <a:r>
              <a:rPr lang="zh-CN" altLang="zh-CN"/>
              <a:t>中也可以正常使用。</a:t>
            </a:r>
            <a:endParaRPr lang="zh-CN" altLang="zh-CN"/>
          </a:p>
          <a:p>
            <a:endParaRPr lang="zh-CN" altLang="zh-CN"/>
          </a:p>
          <a:p>
            <a:endParaRPr lang="zh-CN" altLang="zh-CN"/>
          </a:p>
        </p:txBody>
      </p:sp>
      <p:sp>
        <p:nvSpPr>
          <p:cNvPr id="3" name="标题 2"/>
          <p:cNvSpPr>
            <a:spLocks noGrp="1"/>
          </p:cNvSpPr>
          <p:nvPr>
            <p:ph type="title"/>
          </p:nvPr>
        </p:nvSpPr>
        <p:spPr>
          <a:xfrm>
            <a:off x="747241" y="249383"/>
            <a:ext cx="7391400" cy="590556"/>
          </a:xfrm>
        </p:spPr>
        <p:txBody>
          <a:bodyPr/>
          <a:lstStyle/>
          <a:p>
            <a:r>
              <a:rPr lang="en-US" altLang="zh-CN"/>
              <a:t>6.2.3  HTML  DOM</a:t>
            </a:r>
            <a:r>
              <a:rPr lang="zh-CN" altLang="en-US"/>
              <a:t>对象分类</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18394" y="1194760"/>
            <a:ext cx="3555106" cy="4916799"/>
          </a:xfrm>
        </p:spPr>
        <p:txBody>
          <a:bodyPr>
            <a:normAutofit/>
          </a:bodyPr>
          <a:lstStyle/>
          <a:p>
            <a:r>
              <a:rPr lang="en-US" altLang="zh-CN" sz="2000" b="1"/>
              <a:t>4. </a:t>
            </a:r>
            <a:r>
              <a:rPr lang="zh-CN" altLang="en-US" sz="2000" b="1"/>
              <a:t>特定类型的</a:t>
            </a:r>
            <a:r>
              <a:rPr lang="en-US" altLang="zh-CN" sz="2000" b="1"/>
              <a:t>HTML</a:t>
            </a:r>
            <a:r>
              <a:rPr lang="zh-CN" altLang="en-US" sz="2000" b="1"/>
              <a:t>元素对象</a:t>
            </a:r>
            <a:endParaRPr lang="zh-CN" altLang="en-US" sz="2000" b="1"/>
          </a:p>
          <a:p>
            <a:r>
              <a:rPr lang="zh-CN" altLang="en-US" sz="2000"/>
              <a:t>      在</a:t>
            </a:r>
            <a:r>
              <a:rPr lang="en-US" altLang="zh-CN" sz="2000"/>
              <a:t>BOM</a:t>
            </a:r>
            <a:r>
              <a:rPr lang="zh-CN" altLang="en-US" sz="2000"/>
              <a:t>对象中也为不同类型的</a:t>
            </a:r>
            <a:r>
              <a:rPr lang="en-US" altLang="zh-CN" sz="2000"/>
              <a:t>HTML</a:t>
            </a:r>
            <a:r>
              <a:rPr lang="zh-CN" altLang="en-US" sz="2000"/>
              <a:t>元素定义了相应类型的元素对象，</a:t>
            </a:r>
            <a:r>
              <a:rPr lang="zh-CN" altLang="en-US" sz="2000" b="1">
                <a:solidFill>
                  <a:schemeClr val="accent2">
                    <a:lumMod val="75000"/>
                  </a:schemeClr>
                </a:solidFill>
              </a:rPr>
              <a:t>对象名称一般是标签名称，不过首字母需大写</a:t>
            </a:r>
            <a:r>
              <a:rPr lang="zh-CN" altLang="en-US" sz="2000"/>
              <a:t>。</a:t>
            </a:r>
            <a:r>
              <a:rPr lang="en-US" altLang="zh-CN" sz="2000"/>
              <a:t>DOM</a:t>
            </a:r>
            <a:r>
              <a:rPr lang="zh-CN" altLang="en-US" sz="2000"/>
              <a:t>也为这些对象提供了属性和方法。所以在</a:t>
            </a:r>
            <a:r>
              <a:rPr lang="en-US" altLang="zh-CN" sz="2000"/>
              <a:t>DOM</a:t>
            </a:r>
            <a:r>
              <a:rPr lang="zh-CN" altLang="en-US" sz="2000"/>
              <a:t>中，</a:t>
            </a:r>
            <a:r>
              <a:rPr lang="zh-CN" altLang="en-US" sz="2000" b="1">
                <a:solidFill>
                  <a:schemeClr val="accent2">
                    <a:lumMod val="75000"/>
                  </a:schemeClr>
                </a:solidFill>
              </a:rPr>
              <a:t>整个</a:t>
            </a:r>
            <a:r>
              <a:rPr lang="en-US" altLang="zh-CN" sz="2000" b="1">
                <a:solidFill>
                  <a:schemeClr val="accent2">
                    <a:lumMod val="75000"/>
                  </a:schemeClr>
                </a:solidFill>
              </a:rPr>
              <a:t>HTML</a:t>
            </a:r>
            <a:r>
              <a:rPr lang="zh-CN" altLang="en-US" sz="2000" b="1">
                <a:solidFill>
                  <a:schemeClr val="accent2">
                    <a:lumMod val="75000"/>
                  </a:schemeClr>
                </a:solidFill>
              </a:rPr>
              <a:t>文档的元素都是对象</a:t>
            </a:r>
            <a:r>
              <a:rPr lang="zh-CN" altLang="en-US" sz="2000"/>
              <a:t>。</a:t>
            </a:r>
            <a:endParaRPr lang="zh-CN" altLang="zh-CN" sz="2000"/>
          </a:p>
          <a:p>
            <a:endParaRPr lang="zh-CN" altLang="zh-CN" sz="2000"/>
          </a:p>
        </p:txBody>
      </p:sp>
      <p:sp>
        <p:nvSpPr>
          <p:cNvPr id="3" name="标题 2"/>
          <p:cNvSpPr>
            <a:spLocks noGrp="1"/>
          </p:cNvSpPr>
          <p:nvPr>
            <p:ph type="title"/>
          </p:nvPr>
        </p:nvSpPr>
        <p:spPr>
          <a:xfrm>
            <a:off x="747241" y="249383"/>
            <a:ext cx="7391400" cy="590556"/>
          </a:xfrm>
        </p:spPr>
        <p:txBody>
          <a:bodyPr/>
          <a:lstStyle/>
          <a:p>
            <a:r>
              <a:rPr lang="en-US" altLang="zh-CN"/>
              <a:t>6.2.3  HTML  DOM</a:t>
            </a:r>
            <a:r>
              <a:rPr lang="zh-CN" altLang="en-US"/>
              <a:t>对象分类</a:t>
            </a:r>
            <a:endParaRPr lang="zh-CN" altLang="en-US" dirty="0"/>
          </a:p>
        </p:txBody>
      </p:sp>
      <p:pic>
        <p:nvPicPr>
          <p:cNvPr id="5" name="图片 4"/>
          <p:cNvPicPr>
            <a:picLocks noChangeAspect="1"/>
          </p:cNvPicPr>
          <p:nvPr/>
        </p:nvPicPr>
        <p:blipFill>
          <a:blip r:embed="rId1"/>
          <a:stretch>
            <a:fillRect/>
          </a:stretch>
        </p:blipFill>
        <p:spPr>
          <a:xfrm>
            <a:off x="5456559" y="1079268"/>
            <a:ext cx="5606096" cy="5778731"/>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880519"/>
            <a:ext cx="9559636" cy="1325563"/>
          </a:xfrm>
        </p:spPr>
        <p:txBody>
          <a:bodyPr>
            <a:normAutofit/>
          </a:bodyPr>
          <a:lstStyle/>
          <a:p>
            <a:pPr algn="ctr"/>
            <a:r>
              <a:rPr lang="zh-CN" altLang="en-US" sz="5400"/>
              <a:t>任务</a:t>
            </a:r>
            <a:r>
              <a:rPr lang="en-US" altLang="zh-CN" sz="5400"/>
              <a:t>6.3  </a:t>
            </a:r>
            <a:r>
              <a:rPr lang="zh-CN" altLang="en-US" sz="5400"/>
              <a:t>操作元素</a:t>
            </a:r>
            <a:endParaRPr lang="zh-CN" altLang="en-US" sz="5400"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06999" y="1347160"/>
            <a:ext cx="11873606" cy="4916799"/>
          </a:xfrm>
        </p:spPr>
        <p:txBody>
          <a:bodyPr>
            <a:normAutofit/>
          </a:bodyPr>
          <a:lstStyle/>
          <a:p>
            <a:r>
              <a:rPr lang="zh-CN" altLang="zh-CN" sz="1800"/>
              <a:t>要实现</a:t>
            </a:r>
            <a:r>
              <a:rPr lang="en-US" altLang="zh-CN" sz="1800"/>
              <a:t>HTML</a:t>
            </a:r>
            <a:r>
              <a:rPr lang="zh-CN" altLang="zh-CN" sz="1800"/>
              <a:t>页面的特效设计，需要先获取</a:t>
            </a:r>
            <a:r>
              <a:rPr lang="en-US" altLang="zh-CN" sz="1800"/>
              <a:t>HTML</a:t>
            </a:r>
            <a:r>
              <a:rPr lang="zh-CN" altLang="zh-CN" sz="1800"/>
              <a:t>元素。</a:t>
            </a:r>
            <a:r>
              <a:rPr lang="en-US" altLang="zh-CN" sz="1800"/>
              <a:t>JavaScript</a:t>
            </a:r>
            <a:r>
              <a:rPr lang="zh-CN" altLang="zh-CN" sz="1800"/>
              <a:t>中，利用</a:t>
            </a:r>
            <a:r>
              <a:rPr lang="en-US" altLang="zh-CN" sz="1800"/>
              <a:t>Document</a:t>
            </a:r>
            <a:r>
              <a:rPr lang="zh-CN" altLang="zh-CN" sz="1800"/>
              <a:t>对象、</a:t>
            </a:r>
            <a:r>
              <a:rPr lang="en-US" altLang="zh-CN" sz="1800"/>
              <a:t>Element</a:t>
            </a:r>
            <a:r>
              <a:rPr lang="zh-CN" altLang="zh-CN" sz="1800"/>
              <a:t>对象提供的方法可以完成对元素的获取操作。</a:t>
            </a:r>
            <a:endParaRPr lang="zh-CN" altLang="zh-CN" sz="1800"/>
          </a:p>
          <a:p>
            <a:r>
              <a:rPr lang="zh-CN" altLang="zh-CN" sz="1800"/>
              <a:t>获取</a:t>
            </a:r>
            <a:r>
              <a:rPr lang="en-US" altLang="zh-CN" sz="1800"/>
              <a:t>HTML</a:t>
            </a:r>
            <a:r>
              <a:rPr lang="zh-CN" altLang="zh-CN" sz="1800"/>
              <a:t>文档元素可以通过元素的</a:t>
            </a:r>
            <a:r>
              <a:rPr lang="en-US" altLang="zh-CN" sz="1800"/>
              <a:t>ID</a:t>
            </a:r>
            <a:r>
              <a:rPr lang="zh-CN" altLang="zh-CN" sz="1800"/>
              <a:t>、属性名和元素名来获取，获取的方法就是由</a:t>
            </a:r>
            <a:r>
              <a:rPr lang="en-US" altLang="zh-CN" sz="1800"/>
              <a:t>Document</a:t>
            </a:r>
            <a:r>
              <a:rPr lang="zh-CN" altLang="zh-CN" sz="1800"/>
              <a:t>对象提供的元素获取方法来获得，可以通过</a:t>
            </a:r>
            <a:r>
              <a:rPr lang="en-US" altLang="zh-CN" sz="1800"/>
              <a:t>ID</a:t>
            </a:r>
            <a:r>
              <a:rPr lang="zh-CN" altLang="zh-CN" sz="1800"/>
              <a:t>获得单个元素对象，通过属性名和元素名获取元素数组，用法如下</a:t>
            </a:r>
            <a:r>
              <a:rPr lang="en-US" altLang="zh-CN" sz="1800"/>
              <a:t>:</a:t>
            </a:r>
            <a:endParaRPr lang="zh-CN" altLang="zh-CN" sz="1800"/>
          </a:p>
          <a:p>
            <a:endParaRPr lang="zh-CN" altLang="zh-CN" sz="1800"/>
          </a:p>
          <a:p>
            <a:endParaRPr lang="zh-CN" altLang="zh-CN" sz="1800"/>
          </a:p>
        </p:txBody>
      </p:sp>
      <p:sp>
        <p:nvSpPr>
          <p:cNvPr id="3" name="标题 2"/>
          <p:cNvSpPr>
            <a:spLocks noGrp="1"/>
          </p:cNvSpPr>
          <p:nvPr>
            <p:ph type="title"/>
          </p:nvPr>
        </p:nvSpPr>
        <p:spPr>
          <a:xfrm>
            <a:off x="863599" y="249383"/>
            <a:ext cx="7275041" cy="590556"/>
          </a:xfrm>
        </p:spPr>
        <p:txBody>
          <a:bodyPr/>
          <a:lstStyle/>
          <a:p>
            <a:r>
              <a:rPr lang="en-US" altLang="zh-CN"/>
              <a:t>6.3.1 </a:t>
            </a:r>
            <a:r>
              <a:rPr lang="zh-CN" altLang="en-US"/>
              <a:t>获取</a:t>
            </a:r>
            <a:r>
              <a:rPr lang="en-US" altLang="zh-CN"/>
              <a:t>HTML</a:t>
            </a:r>
            <a:r>
              <a:rPr lang="zh-CN" altLang="en-US"/>
              <a:t>文档元素</a:t>
            </a:r>
            <a:endParaRPr lang="zh-CN" altLang="en-US" dirty="0"/>
          </a:p>
        </p:txBody>
      </p:sp>
      <p:pic>
        <p:nvPicPr>
          <p:cNvPr id="7" name="图片 6"/>
          <p:cNvPicPr>
            <a:picLocks noChangeAspect="1"/>
          </p:cNvPicPr>
          <p:nvPr/>
        </p:nvPicPr>
        <p:blipFill>
          <a:blip r:embed="rId1"/>
          <a:stretch>
            <a:fillRect/>
          </a:stretch>
        </p:blipFill>
        <p:spPr>
          <a:xfrm>
            <a:off x="1249680" y="3196988"/>
            <a:ext cx="9519920" cy="3268269"/>
          </a:xfrm>
          <a:prstGeom prst="rect">
            <a:avLst/>
          </a:prstGeom>
        </p:spPr>
      </p:pic>
      <p:sp>
        <p:nvSpPr>
          <p:cNvPr id="8" name="矩形 7"/>
          <p:cNvSpPr/>
          <p:nvPr/>
        </p:nvSpPr>
        <p:spPr>
          <a:xfrm>
            <a:off x="1249680" y="3196988"/>
            <a:ext cx="9519920" cy="3268268"/>
          </a:xfrm>
          <a:prstGeom prst="rect">
            <a:avLst/>
          </a:prstGeom>
          <a:noFill/>
          <a:ln w="38100">
            <a:solidFill>
              <a:srgbClr val="01367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660155" y="1190648"/>
            <a:ext cx="10805108" cy="4916799"/>
          </a:xfrm>
        </p:spPr>
        <p:txBody>
          <a:bodyPr>
            <a:normAutofit/>
          </a:bodyPr>
          <a:lstStyle/>
          <a:p>
            <a:r>
              <a:rPr lang="en-US" altLang="zh-CN" sz="2400" dirty="0"/>
              <a:t>     </a:t>
            </a:r>
            <a:endParaRPr lang="zh-CN" altLang="en-US" sz="2400" dirty="0"/>
          </a:p>
        </p:txBody>
      </p:sp>
      <p:sp>
        <p:nvSpPr>
          <p:cNvPr id="3" name="标题 2"/>
          <p:cNvSpPr>
            <a:spLocks noGrp="1"/>
          </p:cNvSpPr>
          <p:nvPr>
            <p:ph type="title"/>
          </p:nvPr>
        </p:nvSpPr>
        <p:spPr/>
        <p:txBody>
          <a:bodyPr/>
          <a:lstStyle/>
          <a:p>
            <a:r>
              <a:rPr lang="zh-CN" altLang="en-US" dirty="0"/>
              <a:t>情境导入</a:t>
            </a:r>
            <a:endParaRPr lang="zh-CN" altLang="en-US" dirty="0"/>
          </a:p>
        </p:txBody>
      </p:sp>
      <p:sp>
        <p:nvSpPr>
          <p:cNvPr id="7" name="文本框 6"/>
          <p:cNvSpPr txBox="1"/>
          <p:nvPr/>
        </p:nvSpPr>
        <p:spPr>
          <a:xfrm>
            <a:off x="937260" y="1550035"/>
            <a:ext cx="10106660" cy="4459041"/>
          </a:xfrm>
          <a:prstGeom prst="rect">
            <a:avLst/>
          </a:prstGeom>
          <a:noFill/>
        </p:spPr>
        <p:txBody>
          <a:bodyPr wrap="square">
            <a:spAutoFit/>
          </a:bodyPr>
          <a:lstStyle/>
          <a:p>
            <a:pPr indent="254000" algn="just">
              <a:lnSpc>
                <a:spcPct val="150000"/>
              </a:lnSpc>
            </a:pPr>
            <a:r>
              <a:rPr lang="en-US" altLang="zh-CN" sz="2400" kern="10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kern="100">
                <a:effectLst/>
                <a:latin typeface="微软雅黑" panose="020B0503020204020204" pitchFamily="34" charset="-122"/>
                <a:ea typeface="微软雅黑" panose="020B0503020204020204" pitchFamily="34" charset="-122"/>
                <a:cs typeface="Times New Roman" panose="02020603050405020304" pitchFamily="18" charset="0"/>
              </a:rPr>
              <a:t>李老师告诉他，这是各大电商网站为了提高用户体验，在页面上使用了放大镜效果。张华同学迫不及待地想编写这样的程序，可是他发现自己遇到了很多困难，不知道怎么获取图片、放大镜怎么显示、放大镜怎么移动等。</a:t>
            </a:r>
            <a:endParaRPr lang="zh-CN" altLang="zh-CN" sz="2400" kern="100">
              <a:effectLst/>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en-US" altLang="zh-CN" sz="2400" kern="100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kern="1000">
                <a:effectLst/>
                <a:latin typeface="微软雅黑" panose="020B0503020204020204" pitchFamily="34" charset="-122"/>
                <a:ea typeface="微软雅黑" panose="020B0503020204020204" pitchFamily="34" charset="-122"/>
                <a:cs typeface="Times New Roman" panose="02020603050405020304" pitchFamily="18" charset="0"/>
              </a:rPr>
              <a:t>李老师告诉他，这需要学习</a:t>
            </a:r>
            <a:r>
              <a:rPr lang="zh-CN" altLang="zh-CN" sz="2400" kern="1000">
                <a:solidFill>
                  <a:schemeClr val="accent2">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文档对象模型（</a:t>
            </a:r>
            <a:r>
              <a:rPr lang="en-US" altLang="zh-CN" sz="2400" kern="1000">
                <a:solidFill>
                  <a:schemeClr val="accent2">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Document Object Model</a:t>
            </a:r>
            <a:r>
              <a:rPr lang="zh-CN" altLang="zh-CN" sz="2400" kern="1000">
                <a:solidFill>
                  <a:schemeClr val="accent2">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kern="1000">
                <a:solidFill>
                  <a:schemeClr val="accent2">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DOM</a:t>
            </a:r>
            <a:r>
              <a:rPr lang="zh-CN" altLang="zh-CN" sz="2400" kern="1000">
                <a:solidFill>
                  <a:schemeClr val="accent2">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kern="1000">
                <a:effectLst/>
                <a:latin typeface="微软雅黑" panose="020B0503020204020204" pitchFamily="34" charset="-122"/>
                <a:ea typeface="微软雅黑" panose="020B0503020204020204" pitchFamily="34" charset="-122"/>
                <a:cs typeface="Times New Roman" panose="02020603050405020304" pitchFamily="18" charset="0"/>
              </a:rPr>
              <a:t>相关知识，这是一种处理</a:t>
            </a:r>
            <a:r>
              <a:rPr lang="en-US" altLang="zh-CN" sz="2400" kern="1000">
                <a:effectLst/>
                <a:latin typeface="微软雅黑" panose="020B0503020204020204" pitchFamily="34" charset="-122"/>
                <a:ea typeface="微软雅黑" panose="020B0503020204020204" pitchFamily="34" charset="-122"/>
                <a:cs typeface="Times New Roman" panose="02020603050405020304" pitchFamily="18" charset="0"/>
              </a:rPr>
              <a:t>HTML</a:t>
            </a:r>
            <a:r>
              <a:rPr lang="zh-CN" altLang="zh-CN" sz="2400" kern="1000">
                <a:effectLst/>
                <a:latin typeface="微软雅黑" panose="020B0503020204020204" pitchFamily="34" charset="-122"/>
                <a:ea typeface="微软雅黑" panose="020B0503020204020204" pitchFamily="34" charset="-122"/>
                <a:cs typeface="Times New Roman" panose="02020603050405020304" pitchFamily="18" charset="0"/>
              </a:rPr>
              <a:t>文档的应用程序接口，它的作用是</a:t>
            </a:r>
            <a:r>
              <a:rPr lang="zh-CN" altLang="zh-CN" sz="2400" kern="1000">
                <a:solidFill>
                  <a:schemeClr val="accent2">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将网页转为</a:t>
            </a:r>
            <a:r>
              <a:rPr lang="en-US" altLang="zh-CN" sz="2400" kern="1000">
                <a:solidFill>
                  <a:schemeClr val="accent2">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JavaScript</a:t>
            </a:r>
            <a:r>
              <a:rPr lang="zh-CN" altLang="zh-CN" sz="2400" kern="1000">
                <a:solidFill>
                  <a:schemeClr val="accent2">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对象</a:t>
            </a:r>
            <a:r>
              <a:rPr lang="zh-CN" altLang="zh-CN" sz="2400" kern="1000">
                <a:effectLst/>
                <a:latin typeface="微软雅黑" panose="020B0503020204020204" pitchFamily="34" charset="-122"/>
                <a:ea typeface="微软雅黑" panose="020B0503020204020204" pitchFamily="34" charset="-122"/>
                <a:cs typeface="Times New Roman" panose="02020603050405020304" pitchFamily="18" charset="0"/>
              </a:rPr>
              <a:t>，从而可以使用</a:t>
            </a:r>
            <a:r>
              <a:rPr lang="en-US" altLang="zh-CN" sz="2400" kern="1000">
                <a:effectLst/>
                <a:latin typeface="微软雅黑" panose="020B0503020204020204" pitchFamily="34" charset="-122"/>
                <a:ea typeface="微软雅黑" panose="020B0503020204020204" pitchFamily="34" charset="-122"/>
                <a:cs typeface="Times New Roman" panose="02020603050405020304" pitchFamily="18" charset="0"/>
              </a:rPr>
              <a:t>JavaScript</a:t>
            </a:r>
            <a:r>
              <a:rPr lang="zh-CN" altLang="zh-CN" sz="2400" kern="1000">
                <a:effectLst/>
                <a:latin typeface="微软雅黑" panose="020B0503020204020204" pitchFamily="34" charset="-122"/>
                <a:ea typeface="微软雅黑" panose="020B0503020204020204" pitchFamily="34" charset="-122"/>
                <a:cs typeface="Times New Roman" panose="02020603050405020304" pitchFamily="18" charset="0"/>
              </a:rPr>
              <a:t>对网页进行各种操作，如增、删内容等。</a:t>
            </a:r>
            <a:endParaRPr lang="zh-CN" altLang="en-US" sz="2400">
              <a:latin typeface="微软雅黑" panose="020B0503020204020204" pitchFamily="34" charset="-122"/>
              <a:ea typeface="微软雅黑"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75920" y="1479240"/>
            <a:ext cx="10292080" cy="4916799"/>
          </a:xfrm>
        </p:spPr>
        <p:txBody>
          <a:bodyPr>
            <a:normAutofit lnSpcReduction="20000"/>
          </a:bodyPr>
          <a:lstStyle/>
          <a:p>
            <a:pPr marL="457200" indent="-457200">
              <a:buFont typeface="Arial" panose="020B0604020202020204" pitchFamily="34" charset="0"/>
              <a:buChar char="•"/>
            </a:pPr>
            <a:r>
              <a:rPr lang="en-US" altLang="zh-CN" sz="2400">
                <a:solidFill>
                  <a:schemeClr val="accent2">
                    <a:lumMod val="75000"/>
                  </a:schemeClr>
                </a:solidFill>
              </a:rPr>
              <a:t>document.getElementById()</a:t>
            </a:r>
            <a:r>
              <a:rPr lang="zh-CN" altLang="en-US" sz="2400"/>
              <a:t>方法的参数是元素的</a:t>
            </a:r>
            <a:r>
              <a:rPr lang="en-US" altLang="zh-CN" sz="2400"/>
              <a:t>id</a:t>
            </a:r>
            <a:r>
              <a:rPr lang="zh-CN" altLang="en-US" sz="2400"/>
              <a:t>属性</a:t>
            </a:r>
            <a:endParaRPr lang="en-US" altLang="zh-CN" sz="2400"/>
          </a:p>
          <a:p>
            <a:pPr marL="457200" indent="-457200">
              <a:buFont typeface="Arial" panose="020B0604020202020204" pitchFamily="34" charset="0"/>
              <a:buChar char="•"/>
            </a:pPr>
            <a:r>
              <a:rPr lang="en-US" altLang="zh-CN" sz="2400">
                <a:solidFill>
                  <a:schemeClr val="accent2">
                    <a:lumMod val="75000"/>
                  </a:schemeClr>
                </a:solidFill>
              </a:rPr>
              <a:t>documnet.getElements ByName()</a:t>
            </a:r>
            <a:r>
              <a:rPr lang="zh-CN" altLang="en-US" sz="2400"/>
              <a:t>的参数是</a:t>
            </a:r>
            <a:r>
              <a:rPr lang="en-US" altLang="zh-CN" sz="2400"/>
              <a:t>name</a:t>
            </a:r>
            <a:r>
              <a:rPr lang="zh-CN" altLang="en-US" sz="2400"/>
              <a:t>属性值</a:t>
            </a:r>
            <a:endParaRPr lang="en-US" altLang="zh-CN" sz="2400"/>
          </a:p>
          <a:p>
            <a:pPr marL="457200" indent="-457200">
              <a:buFont typeface="Arial" panose="020B0604020202020204" pitchFamily="34" charset="0"/>
              <a:buChar char="•"/>
            </a:pPr>
            <a:r>
              <a:rPr lang="en-US" altLang="zh-CN" sz="2400">
                <a:solidFill>
                  <a:schemeClr val="accent2">
                    <a:lumMod val="75000"/>
                  </a:schemeClr>
                </a:solidFill>
              </a:rPr>
              <a:t>document.getElemetByTagName()</a:t>
            </a:r>
            <a:r>
              <a:rPr lang="zh-CN" altLang="en-US" sz="2400"/>
              <a:t>的参数是元素名</a:t>
            </a:r>
            <a:endParaRPr lang="en-US" altLang="zh-CN" sz="2400"/>
          </a:p>
          <a:p>
            <a:r>
              <a:rPr lang="zh-CN" altLang="en-US" sz="2400"/>
              <a:t>使用以上这些方法可以获得单个元素或者多个元素。这些方法是DOM编程的基础，</a:t>
            </a:r>
            <a:r>
              <a:rPr lang="zh-CN" altLang="en-US" sz="2400">
                <a:solidFill>
                  <a:srgbClr val="FF0000"/>
                </a:solidFill>
              </a:rPr>
              <a:t>允许开发者在不修改HTML源代码的情况下，动态访问和操作页面元素</a:t>
            </a:r>
            <a:r>
              <a:rPr lang="zh-CN" altLang="en-US" sz="2400"/>
              <a:t>。例如，你可以通过获取元素然后改变它们的样式、添加事件监听器或者修改它们的DOM结构来实现各种页面特效和动态交互。</a:t>
            </a:r>
            <a:endParaRPr lang="zh-CN" altLang="en-US" sz="2400"/>
          </a:p>
          <a:p>
            <a:r>
              <a:rPr lang="zh-CN" altLang="en-US" sz="2400"/>
              <a:t>除以上方法，还可以通过</a:t>
            </a:r>
            <a:r>
              <a:rPr lang="en-US" altLang="zh-CN" sz="2400"/>
              <a:t>CSS </a:t>
            </a:r>
            <a:r>
              <a:rPr lang="zh-CN" altLang="en-US" sz="2400"/>
              <a:t>选择器来获取唯一元素对象，如</a:t>
            </a:r>
            <a:r>
              <a:rPr lang="en-US" altLang="zh-CN" sz="2400"/>
              <a:t>id</a:t>
            </a:r>
            <a:r>
              <a:rPr lang="zh-CN" altLang="en-US" sz="2400"/>
              <a:t>选择器、      类名选择器、 元素选择器等，其语法如下：</a:t>
            </a:r>
            <a:endParaRPr lang="en-US" altLang="zh-CN" sz="2400"/>
          </a:p>
          <a:p>
            <a:pPr marL="342900" indent="-342900">
              <a:buFont typeface="Arial" panose="020B0604020202020204" pitchFamily="34" charset="0"/>
              <a:buChar char="•"/>
            </a:pPr>
            <a:r>
              <a:rPr lang="en-US" altLang="zh-CN" sz="2400">
                <a:solidFill>
                  <a:schemeClr val="accent2">
                    <a:lumMod val="75000"/>
                  </a:schemeClr>
                </a:solidFill>
              </a:rPr>
              <a:t>document.querySelector("</a:t>
            </a:r>
            <a:r>
              <a:rPr lang="zh-CN" altLang="en-US" sz="2400">
                <a:solidFill>
                  <a:schemeClr val="accent2">
                    <a:lumMod val="75000"/>
                  </a:schemeClr>
                </a:solidFill>
              </a:rPr>
              <a:t>选择器名称</a:t>
            </a:r>
            <a:r>
              <a:rPr lang="en-US" altLang="zh-CN" sz="2400">
                <a:solidFill>
                  <a:schemeClr val="accent2">
                    <a:lumMod val="75000"/>
                  </a:schemeClr>
                </a:solidFill>
              </a:rPr>
              <a:t>")</a:t>
            </a:r>
            <a:endParaRPr lang="zh-CN" altLang="en-US" sz="2400">
              <a:solidFill>
                <a:schemeClr val="accent2">
                  <a:lumMod val="75000"/>
                </a:schemeClr>
              </a:solidFill>
            </a:endParaRPr>
          </a:p>
          <a:p>
            <a:endParaRPr lang="zh-CN" altLang="zh-CN"/>
          </a:p>
        </p:txBody>
      </p:sp>
      <p:sp>
        <p:nvSpPr>
          <p:cNvPr id="3" name="标题 2"/>
          <p:cNvSpPr>
            <a:spLocks noGrp="1"/>
          </p:cNvSpPr>
          <p:nvPr>
            <p:ph type="title"/>
          </p:nvPr>
        </p:nvSpPr>
        <p:spPr>
          <a:xfrm>
            <a:off x="747241" y="249383"/>
            <a:ext cx="7391400" cy="590556"/>
          </a:xfrm>
        </p:spPr>
        <p:txBody>
          <a:bodyPr/>
          <a:lstStyle/>
          <a:p>
            <a:r>
              <a:rPr lang="en-US" altLang="zh-CN"/>
              <a:t>6.3.1 </a:t>
            </a:r>
            <a:r>
              <a:rPr lang="zh-CN" altLang="en-US"/>
              <a:t>获取</a:t>
            </a:r>
            <a:r>
              <a:rPr lang="en-US" altLang="zh-CN"/>
              <a:t>HTML</a:t>
            </a:r>
            <a:r>
              <a:rPr lang="zh-CN" altLang="en-US"/>
              <a:t>文档元素</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6-3】</a:t>
            </a:r>
            <a:endParaRPr lang="zh-CN" altLang="en-US" dirty="0"/>
          </a:p>
        </p:txBody>
      </p:sp>
      <p:sp>
        <p:nvSpPr>
          <p:cNvPr id="5" name="内容占位符 4"/>
          <p:cNvSpPr>
            <a:spLocks noGrp="1"/>
          </p:cNvSpPr>
          <p:nvPr>
            <p:ph idx="1"/>
          </p:nvPr>
        </p:nvSpPr>
        <p:spPr>
          <a:xfrm>
            <a:off x="1139936" y="1341717"/>
            <a:ext cx="6770620" cy="642195"/>
          </a:xfrm>
        </p:spPr>
        <p:txBody>
          <a:bodyPr>
            <a:normAutofit fontScale="77500" lnSpcReduction="20000"/>
          </a:bodyPr>
          <a:lstStyle/>
          <a:p>
            <a:r>
              <a:rPr lang="zh-CN" altLang="en-US"/>
              <a:t>显示实时时间</a:t>
            </a:r>
            <a:r>
              <a:rPr lang="en-US" altLang="zh-CN"/>
              <a:t>——document.getElementById()</a:t>
            </a:r>
            <a:r>
              <a:rPr lang="zh-CN" altLang="en-US"/>
              <a:t>方法</a:t>
            </a:r>
            <a:endParaRPr lang="zh-CN" altLang="en-US" dirty="0"/>
          </a:p>
        </p:txBody>
      </p:sp>
      <p:grpSp>
        <p:nvGrpSpPr>
          <p:cNvPr id="17" name="组合 16"/>
          <p:cNvGrpSpPr/>
          <p:nvPr/>
        </p:nvGrpSpPr>
        <p:grpSpPr>
          <a:xfrm>
            <a:off x="586665" y="2757334"/>
            <a:ext cx="5629562" cy="2330458"/>
            <a:chOff x="521856" y="3250162"/>
            <a:chExt cx="5629562" cy="3372310"/>
          </a:xfrm>
        </p:grpSpPr>
        <p:sp>
          <p:nvSpPr>
            <p:cNvPr id="8" name="任意多边形 7"/>
            <p:cNvSpPr/>
            <p:nvPr/>
          </p:nvSpPr>
          <p:spPr>
            <a:xfrm flipV="1">
              <a:off x="521856" y="3250162"/>
              <a:ext cx="5629562" cy="3372310"/>
            </a:xfrm>
            <a:custGeom>
              <a:avLst/>
              <a:gdLst>
                <a:gd name="connsiteX0" fmla="*/ 140023 w 6857723"/>
                <a:gd name="connsiteY0" fmla="*/ 0 h 2520214"/>
                <a:gd name="connsiteX1" fmla="*/ 6031901 w 6857723"/>
                <a:gd name="connsiteY1" fmla="*/ 0 h 2520214"/>
                <a:gd name="connsiteX2" fmla="*/ 6171924 w 6857723"/>
                <a:gd name="connsiteY2" fmla="*/ 140023 h 2520214"/>
                <a:gd name="connsiteX3" fmla="*/ 6171924 w 6857723"/>
                <a:gd name="connsiteY3" fmla="*/ 888983 h 2520214"/>
                <a:gd name="connsiteX4" fmla="*/ 6514824 w 6857723"/>
                <a:gd name="connsiteY4" fmla="*/ 888983 h 2520214"/>
                <a:gd name="connsiteX5" fmla="*/ 6514824 w 6857723"/>
                <a:gd name="connsiteY5" fmla="*/ 517859 h 2520214"/>
                <a:gd name="connsiteX6" fmla="*/ 6857723 w 6857723"/>
                <a:gd name="connsiteY6" fmla="*/ 1260107 h 2520214"/>
                <a:gd name="connsiteX7" fmla="*/ 6514824 w 6857723"/>
                <a:gd name="connsiteY7" fmla="*/ 2002355 h 2520214"/>
                <a:gd name="connsiteX8" fmla="*/ 6514824 w 6857723"/>
                <a:gd name="connsiteY8" fmla="*/ 1631231 h 2520214"/>
                <a:gd name="connsiteX9" fmla="*/ 6171924 w 6857723"/>
                <a:gd name="connsiteY9" fmla="*/ 1631231 h 2520214"/>
                <a:gd name="connsiteX10" fmla="*/ 6171924 w 6857723"/>
                <a:gd name="connsiteY10" fmla="*/ 2380191 h 2520214"/>
                <a:gd name="connsiteX11" fmla="*/ 6031901 w 6857723"/>
                <a:gd name="connsiteY11" fmla="*/ 2520214 h 2520214"/>
                <a:gd name="connsiteX12" fmla="*/ 140023 w 6857723"/>
                <a:gd name="connsiteY12" fmla="*/ 2520214 h 2520214"/>
                <a:gd name="connsiteX13" fmla="*/ 0 w 6857723"/>
                <a:gd name="connsiteY13" fmla="*/ 2380191 h 2520214"/>
                <a:gd name="connsiteX14" fmla="*/ 0 w 6857723"/>
                <a:gd name="connsiteY14" fmla="*/ 140023 h 2520214"/>
                <a:gd name="connsiteX15" fmla="*/ 140023 w 6857723"/>
                <a:gd name="connsiteY15" fmla="*/ 0 h 252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7723" h="2520214">
                  <a:moveTo>
                    <a:pt x="140023" y="0"/>
                  </a:moveTo>
                  <a:lnTo>
                    <a:pt x="6031901" y="0"/>
                  </a:lnTo>
                  <a:cubicBezTo>
                    <a:pt x="6109234" y="0"/>
                    <a:pt x="6171924" y="62690"/>
                    <a:pt x="6171924" y="140023"/>
                  </a:cubicBezTo>
                  <a:lnTo>
                    <a:pt x="6171924" y="888983"/>
                  </a:lnTo>
                  <a:lnTo>
                    <a:pt x="6514824" y="888983"/>
                  </a:lnTo>
                  <a:lnTo>
                    <a:pt x="6514824" y="517859"/>
                  </a:lnTo>
                  <a:lnTo>
                    <a:pt x="6857723" y="1260107"/>
                  </a:lnTo>
                  <a:lnTo>
                    <a:pt x="6514824" y="2002355"/>
                  </a:lnTo>
                  <a:lnTo>
                    <a:pt x="6514824" y="1631231"/>
                  </a:lnTo>
                  <a:lnTo>
                    <a:pt x="6171924" y="1631231"/>
                  </a:lnTo>
                  <a:lnTo>
                    <a:pt x="6171924" y="2380191"/>
                  </a:lnTo>
                  <a:cubicBezTo>
                    <a:pt x="6171924" y="2457524"/>
                    <a:pt x="6109234" y="2520214"/>
                    <a:pt x="6031901" y="2520214"/>
                  </a:cubicBezTo>
                  <a:lnTo>
                    <a:pt x="140023" y="2520214"/>
                  </a:lnTo>
                  <a:cubicBezTo>
                    <a:pt x="62690" y="2520214"/>
                    <a:pt x="0" y="2457524"/>
                    <a:pt x="0" y="2380191"/>
                  </a:cubicBezTo>
                  <a:lnTo>
                    <a:pt x="0" y="140023"/>
                  </a:lnTo>
                  <a:cubicBezTo>
                    <a:pt x="0" y="62690"/>
                    <a:pt x="62690" y="0"/>
                    <a:pt x="140023" y="0"/>
                  </a:cubicBezTo>
                  <a:close/>
                </a:path>
              </a:pathLst>
            </a:custGeom>
            <a:solidFill>
              <a:schemeClr val="accent1">
                <a:lumMod val="40000"/>
                <a:lumOff val="60000"/>
                <a:alpha val="14902"/>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9" name="Text Box 44"/>
            <p:cNvSpPr txBox="1">
              <a:spLocks noChangeArrowheads="1"/>
            </p:cNvSpPr>
            <p:nvPr/>
          </p:nvSpPr>
          <p:spPr bwMode="auto">
            <a:xfrm>
              <a:off x="768527" y="4308027"/>
              <a:ext cx="4022435" cy="656179"/>
            </a:xfrm>
            <a:prstGeom prst="rect">
              <a:avLst/>
            </a:prstGeom>
            <a:noFill/>
          </p:spPr>
          <p:txBody>
            <a:bodyPr wrap="square" rtlCol="0">
              <a:spAutoFit/>
            </a:bodyPr>
            <a:lstStyle>
              <a:defPPr>
                <a:defRPr lang="zh-CN"/>
              </a:defPPr>
              <a:lvl1pPr>
                <a:defRPr>
                  <a:solidFill>
                    <a:schemeClr val="tx1">
                      <a:lumMod val="65000"/>
                      <a:lumOff val="35000"/>
                    </a:schemeClr>
                  </a:solidFill>
                </a:defRPr>
              </a:lvl1pPr>
            </a:lstStyle>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1200" cap="none" spc="0" normalizeH="0" baseline="0" noProof="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在页面上显示当前时间。</a:t>
              </a:r>
              <a:endParaRPr kumimoji="0" lang="zh-CN" altLang="en-US" sz="20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sp>
          <p:nvSpPr>
            <p:cNvPr id="10" name="圆角矩形 9"/>
            <p:cNvSpPr/>
            <p:nvPr/>
          </p:nvSpPr>
          <p:spPr>
            <a:xfrm>
              <a:off x="4790962" y="3589292"/>
              <a:ext cx="562219" cy="2343722"/>
            </a:xfrm>
            <a:prstGeom prst="roundRect">
              <a:avLst>
                <a:gd name="adj" fmla="val 13277"/>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任务描述</a:t>
              </a:r>
              <a:endParaRPr kumimoji="0" lang="zh-CN" altLang="en-US" sz="24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grpSp>
      <p:grpSp>
        <p:nvGrpSpPr>
          <p:cNvPr id="11" name="组合 10"/>
          <p:cNvGrpSpPr/>
          <p:nvPr/>
        </p:nvGrpSpPr>
        <p:grpSpPr>
          <a:xfrm>
            <a:off x="6519712" y="2629782"/>
            <a:ext cx="4716987" cy="3914984"/>
            <a:chOff x="6851559" y="2869060"/>
            <a:chExt cx="4716987" cy="4464561"/>
          </a:xfrm>
        </p:grpSpPr>
        <p:grpSp>
          <p:nvGrpSpPr>
            <p:cNvPr id="12" name="组合 11"/>
            <p:cNvGrpSpPr/>
            <p:nvPr/>
          </p:nvGrpSpPr>
          <p:grpSpPr>
            <a:xfrm>
              <a:off x="6851559" y="2869060"/>
              <a:ext cx="4716987" cy="4246966"/>
              <a:chOff x="6851558" y="2370297"/>
              <a:chExt cx="4716987" cy="4246966"/>
            </a:xfrm>
          </p:grpSpPr>
          <p:sp>
            <p:nvSpPr>
              <p:cNvPr id="14" name="矩形 13"/>
              <p:cNvSpPr/>
              <p:nvPr/>
            </p:nvSpPr>
            <p:spPr>
              <a:xfrm>
                <a:off x="6851559" y="2370297"/>
                <a:ext cx="4716985" cy="509813"/>
              </a:xfrm>
              <a:prstGeom prst="rect">
                <a:avLst/>
              </a:prstGeom>
              <a:solidFill>
                <a:srgbClr val="013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5" name="文本框 14"/>
              <p:cNvSpPr txBox="1"/>
              <p:nvPr/>
            </p:nvSpPr>
            <p:spPr>
              <a:xfrm>
                <a:off x="6851558" y="2385082"/>
                <a:ext cx="4716986"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任务分析</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6" name="文本框 15"/>
              <p:cNvSpPr txBox="1"/>
              <p:nvPr/>
            </p:nvSpPr>
            <p:spPr>
              <a:xfrm>
                <a:off x="6851560" y="2880111"/>
                <a:ext cx="4716985" cy="3737152"/>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defRPr/>
                </a:pP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根据任务描述要求，要统计当前时间，可以使用内置对象</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Date</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来获取当前的时间。</a:t>
                </a:r>
                <a:endPar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endParaRP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defRPr/>
                </a:pP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在页面上使用</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document.getElementById()</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方法获取放置时间的位置。</a:t>
                </a:r>
                <a:endPar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endParaRP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defRPr/>
                </a:pP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 通过定时器设置动态显示效果。</a:t>
                </a:r>
                <a:endPar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endParaRPr>
              </a:p>
            </p:txBody>
          </p:sp>
        </p:grpSp>
        <p:sp>
          <p:nvSpPr>
            <p:cNvPr id="13" name="矩形 12"/>
            <p:cNvSpPr/>
            <p:nvPr/>
          </p:nvSpPr>
          <p:spPr>
            <a:xfrm>
              <a:off x="6851560" y="2869062"/>
              <a:ext cx="4716985" cy="44645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6-3】</a:t>
            </a:r>
            <a:endParaRPr lang="zh-CN" altLang="en-US" dirty="0"/>
          </a:p>
        </p:txBody>
      </p:sp>
      <p:sp>
        <p:nvSpPr>
          <p:cNvPr id="5" name="内容占位符 4"/>
          <p:cNvSpPr>
            <a:spLocks noGrp="1"/>
          </p:cNvSpPr>
          <p:nvPr>
            <p:ph idx="1"/>
          </p:nvPr>
        </p:nvSpPr>
        <p:spPr>
          <a:xfrm>
            <a:off x="1139936" y="1341717"/>
            <a:ext cx="6770620" cy="642195"/>
          </a:xfrm>
        </p:spPr>
        <p:txBody>
          <a:bodyPr>
            <a:normAutofit fontScale="77500" lnSpcReduction="20000"/>
          </a:bodyPr>
          <a:lstStyle/>
          <a:p>
            <a:r>
              <a:rPr lang="zh-CN" altLang="en-US"/>
              <a:t>显示实时时间</a:t>
            </a:r>
            <a:r>
              <a:rPr lang="en-US" altLang="zh-CN"/>
              <a:t>——document.getElementById()</a:t>
            </a:r>
            <a:r>
              <a:rPr lang="zh-CN" altLang="en-US"/>
              <a:t>方法</a:t>
            </a:r>
            <a:endParaRPr lang="zh-CN" altLang="en-US" dirty="0"/>
          </a:p>
        </p:txBody>
      </p:sp>
      <p:pic>
        <p:nvPicPr>
          <p:cNvPr id="18" name="图片 17"/>
          <p:cNvPicPr>
            <a:picLocks noChangeAspect="1"/>
          </p:cNvPicPr>
          <p:nvPr/>
        </p:nvPicPr>
        <p:blipFill>
          <a:blip r:embed="rId1"/>
          <a:stretch>
            <a:fillRect/>
          </a:stretch>
        </p:blipFill>
        <p:spPr>
          <a:xfrm>
            <a:off x="2951797" y="2624454"/>
            <a:ext cx="5485574" cy="274764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75920" y="1479240"/>
            <a:ext cx="10292080" cy="4916799"/>
          </a:xfrm>
        </p:spPr>
        <p:txBody>
          <a:bodyPr>
            <a:normAutofit/>
          </a:bodyPr>
          <a:lstStyle/>
          <a:p>
            <a:r>
              <a:rPr lang="zh-CN" altLang="en-US" sz="2400"/>
              <a:t>       </a:t>
            </a:r>
            <a:r>
              <a:rPr lang="zh-CN" altLang="en-US"/>
              <a:t>获取</a:t>
            </a:r>
            <a:r>
              <a:rPr lang="en-US" altLang="zh-CN"/>
              <a:t>HTML</a:t>
            </a:r>
            <a:r>
              <a:rPr lang="zh-CN" altLang="en-US"/>
              <a:t>页面元素，不仅可以获取一个元素，也可以获取特征相同的一组元素，这一组元素组成一个集合对象，大多是数组的形式。</a:t>
            </a:r>
            <a:endParaRPr lang="en-US" altLang="zh-CN"/>
          </a:p>
          <a:p>
            <a:r>
              <a:rPr lang="en-US" altLang="zh-CN"/>
              <a:t>       </a:t>
            </a:r>
            <a:r>
              <a:rPr lang="zh-CN" altLang="en-US"/>
              <a:t>获取元素集合对象，可以</a:t>
            </a:r>
            <a:r>
              <a:rPr lang="zh-CN" altLang="en-US">
                <a:solidFill>
                  <a:schemeClr val="accent2">
                    <a:lumMod val="75000"/>
                  </a:schemeClr>
                </a:solidFill>
              </a:rPr>
              <a:t>通过</a:t>
            </a:r>
            <a:r>
              <a:rPr lang="en-US" altLang="zh-CN">
                <a:solidFill>
                  <a:schemeClr val="accent2">
                    <a:lumMod val="75000"/>
                  </a:schemeClr>
                </a:solidFill>
              </a:rPr>
              <a:t>Document</a:t>
            </a:r>
            <a:r>
              <a:rPr lang="zh-CN" altLang="en-US">
                <a:solidFill>
                  <a:schemeClr val="accent2">
                    <a:lumMod val="75000"/>
                  </a:schemeClr>
                </a:solidFill>
              </a:rPr>
              <a:t>对象的属性</a:t>
            </a:r>
            <a:r>
              <a:rPr lang="zh-CN" altLang="en-US"/>
              <a:t>来获取，它提供了一些获取集合对象的属性，如</a:t>
            </a:r>
            <a:r>
              <a:rPr lang="en-US" altLang="zh-CN"/>
              <a:t>all</a:t>
            </a:r>
            <a:r>
              <a:rPr lang="zh-CN" altLang="en-US"/>
              <a:t>、</a:t>
            </a:r>
            <a:r>
              <a:rPr lang="en-US" altLang="zh-CN"/>
              <a:t>anchors</a:t>
            </a:r>
            <a:r>
              <a:rPr lang="zh-CN" altLang="en-US"/>
              <a:t>、</a:t>
            </a:r>
            <a:r>
              <a:rPr lang="en-US" altLang="zh-CN"/>
              <a:t>forms</a:t>
            </a:r>
            <a:r>
              <a:rPr lang="zh-CN" altLang="en-US"/>
              <a:t>、</a:t>
            </a:r>
            <a:r>
              <a:rPr lang="en-US" altLang="zh-CN"/>
              <a:t>images</a:t>
            </a:r>
            <a:r>
              <a:rPr lang="zh-CN" altLang="en-US"/>
              <a:t>和</a:t>
            </a:r>
            <a:r>
              <a:rPr lang="en-US" altLang="zh-CN"/>
              <a:t>links</a:t>
            </a:r>
            <a:r>
              <a:rPr lang="zh-CN" altLang="en-US"/>
              <a:t>等，通过获取集合对象的属性可以访问这些集合对象。在访问集合对象时</a:t>
            </a:r>
            <a:r>
              <a:rPr lang="zh-CN" altLang="en-US">
                <a:solidFill>
                  <a:schemeClr val="accent2">
                    <a:lumMod val="75000"/>
                  </a:schemeClr>
                </a:solidFill>
              </a:rPr>
              <a:t>，以数组对象的方式来访问，如</a:t>
            </a:r>
            <a:r>
              <a:rPr lang="en-US" altLang="zh-CN">
                <a:solidFill>
                  <a:schemeClr val="accent2">
                    <a:lumMod val="75000"/>
                  </a:schemeClr>
                </a:solidFill>
              </a:rPr>
              <a:t>all[i]</a:t>
            </a:r>
            <a:r>
              <a:rPr lang="zh-CN" altLang="en-US"/>
              <a:t>。</a:t>
            </a:r>
            <a:endParaRPr lang="zh-CN" altLang="zh-CN"/>
          </a:p>
        </p:txBody>
      </p:sp>
      <p:sp>
        <p:nvSpPr>
          <p:cNvPr id="3" name="标题 2"/>
          <p:cNvSpPr>
            <a:spLocks noGrp="1"/>
          </p:cNvSpPr>
          <p:nvPr>
            <p:ph type="title"/>
          </p:nvPr>
        </p:nvSpPr>
        <p:spPr>
          <a:xfrm>
            <a:off x="747241" y="249383"/>
            <a:ext cx="7391400" cy="590556"/>
          </a:xfrm>
        </p:spPr>
        <p:txBody>
          <a:bodyPr/>
          <a:lstStyle/>
          <a:p>
            <a:r>
              <a:rPr lang="en-US" altLang="zh-CN"/>
              <a:t>6.3.2  </a:t>
            </a:r>
            <a:r>
              <a:rPr lang="zh-CN" altLang="en-US"/>
              <a:t>获取元素的集合对象</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75920" y="1479240"/>
            <a:ext cx="10292080" cy="4916799"/>
          </a:xfrm>
        </p:spPr>
        <p:txBody>
          <a:bodyPr>
            <a:normAutofit/>
          </a:bodyPr>
          <a:lstStyle/>
          <a:p>
            <a:r>
              <a:rPr lang="zh-CN" altLang="en-US" sz="2400"/>
              <a:t>获取集合的属性如表</a:t>
            </a:r>
            <a:r>
              <a:rPr lang="en-US" altLang="zh-CN" sz="2400"/>
              <a:t>6-3</a:t>
            </a:r>
            <a:r>
              <a:rPr lang="zh-CN" altLang="en-US" sz="2400"/>
              <a:t>所示。</a:t>
            </a:r>
            <a:endParaRPr lang="zh-CN" altLang="zh-CN"/>
          </a:p>
        </p:txBody>
      </p:sp>
      <p:sp>
        <p:nvSpPr>
          <p:cNvPr id="3" name="标题 2"/>
          <p:cNvSpPr>
            <a:spLocks noGrp="1"/>
          </p:cNvSpPr>
          <p:nvPr>
            <p:ph type="title"/>
          </p:nvPr>
        </p:nvSpPr>
        <p:spPr>
          <a:xfrm>
            <a:off x="747241" y="249383"/>
            <a:ext cx="7391400" cy="590556"/>
          </a:xfrm>
        </p:spPr>
        <p:txBody>
          <a:bodyPr/>
          <a:lstStyle/>
          <a:p>
            <a:r>
              <a:rPr lang="en-US" altLang="zh-CN"/>
              <a:t>6.3.2  </a:t>
            </a:r>
            <a:r>
              <a:rPr lang="zh-CN" altLang="en-US"/>
              <a:t>获取元素的集合对象</a:t>
            </a:r>
            <a:endParaRPr lang="zh-CN" altLang="en-US" dirty="0"/>
          </a:p>
        </p:txBody>
      </p:sp>
      <p:pic>
        <p:nvPicPr>
          <p:cNvPr id="5" name="图片 4"/>
          <p:cNvPicPr>
            <a:picLocks noChangeAspect="1"/>
          </p:cNvPicPr>
          <p:nvPr/>
        </p:nvPicPr>
        <p:blipFill>
          <a:blip r:embed="rId1"/>
          <a:stretch>
            <a:fillRect/>
          </a:stretch>
        </p:blipFill>
        <p:spPr>
          <a:xfrm>
            <a:off x="1028700" y="2086613"/>
            <a:ext cx="9399220" cy="410622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6-4】</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zh-CN" altLang="en-US"/>
              <a:t>显示文档的所有标签</a:t>
            </a:r>
            <a:r>
              <a:rPr lang="en-US" altLang="zh-CN"/>
              <a:t>——DOM</a:t>
            </a:r>
            <a:r>
              <a:rPr lang="zh-CN" altLang="en-US"/>
              <a:t>集合对象 </a:t>
            </a:r>
            <a:endParaRPr lang="zh-CN" altLang="en-US" dirty="0"/>
          </a:p>
        </p:txBody>
      </p:sp>
      <p:grpSp>
        <p:nvGrpSpPr>
          <p:cNvPr id="17" name="组合 16"/>
          <p:cNvGrpSpPr/>
          <p:nvPr/>
        </p:nvGrpSpPr>
        <p:grpSpPr>
          <a:xfrm>
            <a:off x="586665" y="2757334"/>
            <a:ext cx="5629562" cy="2330458"/>
            <a:chOff x="521856" y="3250162"/>
            <a:chExt cx="5629562" cy="3372310"/>
          </a:xfrm>
        </p:grpSpPr>
        <p:sp>
          <p:nvSpPr>
            <p:cNvPr id="8" name="任意多边形 7"/>
            <p:cNvSpPr/>
            <p:nvPr/>
          </p:nvSpPr>
          <p:spPr>
            <a:xfrm flipV="1">
              <a:off x="521856" y="3250162"/>
              <a:ext cx="5629562" cy="3372310"/>
            </a:xfrm>
            <a:custGeom>
              <a:avLst/>
              <a:gdLst>
                <a:gd name="connsiteX0" fmla="*/ 140023 w 6857723"/>
                <a:gd name="connsiteY0" fmla="*/ 0 h 2520214"/>
                <a:gd name="connsiteX1" fmla="*/ 6031901 w 6857723"/>
                <a:gd name="connsiteY1" fmla="*/ 0 h 2520214"/>
                <a:gd name="connsiteX2" fmla="*/ 6171924 w 6857723"/>
                <a:gd name="connsiteY2" fmla="*/ 140023 h 2520214"/>
                <a:gd name="connsiteX3" fmla="*/ 6171924 w 6857723"/>
                <a:gd name="connsiteY3" fmla="*/ 888983 h 2520214"/>
                <a:gd name="connsiteX4" fmla="*/ 6514824 w 6857723"/>
                <a:gd name="connsiteY4" fmla="*/ 888983 h 2520214"/>
                <a:gd name="connsiteX5" fmla="*/ 6514824 w 6857723"/>
                <a:gd name="connsiteY5" fmla="*/ 517859 h 2520214"/>
                <a:gd name="connsiteX6" fmla="*/ 6857723 w 6857723"/>
                <a:gd name="connsiteY6" fmla="*/ 1260107 h 2520214"/>
                <a:gd name="connsiteX7" fmla="*/ 6514824 w 6857723"/>
                <a:gd name="connsiteY7" fmla="*/ 2002355 h 2520214"/>
                <a:gd name="connsiteX8" fmla="*/ 6514824 w 6857723"/>
                <a:gd name="connsiteY8" fmla="*/ 1631231 h 2520214"/>
                <a:gd name="connsiteX9" fmla="*/ 6171924 w 6857723"/>
                <a:gd name="connsiteY9" fmla="*/ 1631231 h 2520214"/>
                <a:gd name="connsiteX10" fmla="*/ 6171924 w 6857723"/>
                <a:gd name="connsiteY10" fmla="*/ 2380191 h 2520214"/>
                <a:gd name="connsiteX11" fmla="*/ 6031901 w 6857723"/>
                <a:gd name="connsiteY11" fmla="*/ 2520214 h 2520214"/>
                <a:gd name="connsiteX12" fmla="*/ 140023 w 6857723"/>
                <a:gd name="connsiteY12" fmla="*/ 2520214 h 2520214"/>
                <a:gd name="connsiteX13" fmla="*/ 0 w 6857723"/>
                <a:gd name="connsiteY13" fmla="*/ 2380191 h 2520214"/>
                <a:gd name="connsiteX14" fmla="*/ 0 w 6857723"/>
                <a:gd name="connsiteY14" fmla="*/ 140023 h 2520214"/>
                <a:gd name="connsiteX15" fmla="*/ 140023 w 6857723"/>
                <a:gd name="connsiteY15" fmla="*/ 0 h 252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7723" h="2520214">
                  <a:moveTo>
                    <a:pt x="140023" y="0"/>
                  </a:moveTo>
                  <a:lnTo>
                    <a:pt x="6031901" y="0"/>
                  </a:lnTo>
                  <a:cubicBezTo>
                    <a:pt x="6109234" y="0"/>
                    <a:pt x="6171924" y="62690"/>
                    <a:pt x="6171924" y="140023"/>
                  </a:cubicBezTo>
                  <a:lnTo>
                    <a:pt x="6171924" y="888983"/>
                  </a:lnTo>
                  <a:lnTo>
                    <a:pt x="6514824" y="888983"/>
                  </a:lnTo>
                  <a:lnTo>
                    <a:pt x="6514824" y="517859"/>
                  </a:lnTo>
                  <a:lnTo>
                    <a:pt x="6857723" y="1260107"/>
                  </a:lnTo>
                  <a:lnTo>
                    <a:pt x="6514824" y="2002355"/>
                  </a:lnTo>
                  <a:lnTo>
                    <a:pt x="6514824" y="1631231"/>
                  </a:lnTo>
                  <a:lnTo>
                    <a:pt x="6171924" y="1631231"/>
                  </a:lnTo>
                  <a:lnTo>
                    <a:pt x="6171924" y="2380191"/>
                  </a:lnTo>
                  <a:cubicBezTo>
                    <a:pt x="6171924" y="2457524"/>
                    <a:pt x="6109234" y="2520214"/>
                    <a:pt x="6031901" y="2520214"/>
                  </a:cubicBezTo>
                  <a:lnTo>
                    <a:pt x="140023" y="2520214"/>
                  </a:lnTo>
                  <a:cubicBezTo>
                    <a:pt x="62690" y="2520214"/>
                    <a:pt x="0" y="2457524"/>
                    <a:pt x="0" y="2380191"/>
                  </a:cubicBezTo>
                  <a:lnTo>
                    <a:pt x="0" y="140023"/>
                  </a:lnTo>
                  <a:cubicBezTo>
                    <a:pt x="0" y="62690"/>
                    <a:pt x="62690" y="0"/>
                    <a:pt x="140023" y="0"/>
                  </a:cubicBezTo>
                  <a:close/>
                </a:path>
              </a:pathLst>
            </a:custGeom>
            <a:solidFill>
              <a:schemeClr val="accent1">
                <a:lumMod val="40000"/>
                <a:lumOff val="60000"/>
                <a:alpha val="14902"/>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9" name="Text Box 44"/>
            <p:cNvSpPr txBox="1">
              <a:spLocks noChangeArrowheads="1"/>
            </p:cNvSpPr>
            <p:nvPr/>
          </p:nvSpPr>
          <p:spPr bwMode="auto">
            <a:xfrm>
              <a:off x="768527" y="4308027"/>
              <a:ext cx="4022435" cy="603942"/>
            </a:xfrm>
            <a:prstGeom prst="rect">
              <a:avLst/>
            </a:prstGeom>
            <a:noFill/>
          </p:spPr>
          <p:txBody>
            <a:bodyPr wrap="square" rtlCol="0">
              <a:spAutoFit/>
            </a:bodyPr>
            <a:lstStyle>
              <a:defPPr>
                <a:defRPr lang="zh-CN"/>
              </a:defPPr>
              <a:lvl1pPr>
                <a:defRPr>
                  <a:solidFill>
                    <a:schemeClr val="tx1">
                      <a:lumMod val="65000"/>
                      <a:lumOff val="35000"/>
                    </a:schemeClr>
                  </a:solidFill>
                </a:defRPr>
              </a:lvl1pPr>
            </a:lstStyle>
            <a:p>
              <a:pPr marL="0" marR="0" lvl="0" indent="0" algn="l" defTabSz="914400" rtl="0" eaLnBrk="1" fontAlgn="auto" latinLnBrk="0" hangingPunct="1">
                <a:lnSpc>
                  <a:spcPct val="130000"/>
                </a:lnSpc>
                <a:spcBef>
                  <a:spcPts val="0"/>
                </a:spcBef>
                <a:spcAft>
                  <a:spcPts val="0"/>
                </a:spcAft>
                <a:buClrTx/>
                <a:buSzTx/>
                <a:buFontTx/>
                <a:buNone/>
                <a:defRPr/>
              </a:pPr>
              <a:r>
                <a:rPr lang="zh-CN" altLang="zh-CN" sz="1800" kern="1000">
                  <a:effectLst/>
                  <a:ea typeface="方正兰亭刊黑_GBK"/>
                  <a:cs typeface="Times New Roman" panose="02020603050405020304" pitchFamily="18" charset="0"/>
                </a:rPr>
                <a:t>统计当前页面的所有标签。</a:t>
              </a:r>
              <a:endParaRPr kumimoji="0" lang="zh-CN" altLang="en-US" sz="20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sp>
          <p:nvSpPr>
            <p:cNvPr id="10" name="圆角矩形 9"/>
            <p:cNvSpPr/>
            <p:nvPr/>
          </p:nvSpPr>
          <p:spPr>
            <a:xfrm>
              <a:off x="4790962" y="3589292"/>
              <a:ext cx="562219" cy="2343722"/>
            </a:xfrm>
            <a:prstGeom prst="roundRect">
              <a:avLst>
                <a:gd name="adj" fmla="val 13277"/>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任务描述</a:t>
              </a:r>
              <a:endParaRPr kumimoji="0" lang="zh-CN" altLang="en-US" sz="24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grpSp>
      <p:grpSp>
        <p:nvGrpSpPr>
          <p:cNvPr id="11" name="组合 10"/>
          <p:cNvGrpSpPr/>
          <p:nvPr/>
        </p:nvGrpSpPr>
        <p:grpSpPr>
          <a:xfrm>
            <a:off x="6519712" y="2629782"/>
            <a:ext cx="4716987" cy="4647502"/>
            <a:chOff x="6851559" y="2869060"/>
            <a:chExt cx="4716987" cy="5299908"/>
          </a:xfrm>
        </p:grpSpPr>
        <p:grpSp>
          <p:nvGrpSpPr>
            <p:cNvPr id="12" name="组合 11"/>
            <p:cNvGrpSpPr/>
            <p:nvPr/>
          </p:nvGrpSpPr>
          <p:grpSpPr>
            <a:xfrm>
              <a:off x="6851559" y="2869060"/>
              <a:ext cx="4716987" cy="5299908"/>
              <a:chOff x="6851558" y="2370297"/>
              <a:chExt cx="4716987" cy="5299908"/>
            </a:xfrm>
          </p:grpSpPr>
          <p:sp>
            <p:nvSpPr>
              <p:cNvPr id="14" name="矩形 13"/>
              <p:cNvSpPr/>
              <p:nvPr/>
            </p:nvSpPr>
            <p:spPr>
              <a:xfrm>
                <a:off x="6851559" y="2370297"/>
                <a:ext cx="4716985" cy="509813"/>
              </a:xfrm>
              <a:prstGeom prst="rect">
                <a:avLst/>
              </a:prstGeom>
              <a:solidFill>
                <a:srgbClr val="013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5" name="文本框 14"/>
              <p:cNvSpPr txBox="1"/>
              <p:nvPr/>
            </p:nvSpPr>
            <p:spPr>
              <a:xfrm>
                <a:off x="6851558" y="2385082"/>
                <a:ext cx="4716986"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任务分析</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6" name="文本框 15"/>
              <p:cNvSpPr txBox="1"/>
              <p:nvPr/>
            </p:nvSpPr>
            <p:spPr>
              <a:xfrm>
                <a:off x="6851560" y="2880111"/>
                <a:ext cx="4716985" cy="4790094"/>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defRPr/>
                </a:pP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根据任务描述要求，要统计当前页面的所有标签，可以使用获取</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DOM</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集合对象的属性</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all</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来实现。</a:t>
                </a:r>
                <a:endPar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endParaRP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defRPr/>
                </a:pP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在</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DOM</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集合对象中，可以将集合对象作为数组来使用，所以</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all[i]</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就可用来保存所有的标签。</a:t>
                </a:r>
                <a:endPar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endParaRP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defRPr/>
                </a:pP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通过</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for</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循环遍历整个页面文档，输出所有的标签。</a:t>
                </a:r>
                <a:endPar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endParaRP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defRPr/>
                </a:pPr>
                <a:endPar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endParaRPr>
              </a:p>
            </p:txBody>
          </p:sp>
        </p:grpSp>
        <p:sp>
          <p:nvSpPr>
            <p:cNvPr id="13" name="矩形 12"/>
            <p:cNvSpPr/>
            <p:nvPr/>
          </p:nvSpPr>
          <p:spPr>
            <a:xfrm>
              <a:off x="6851560" y="2869062"/>
              <a:ext cx="4716985" cy="46769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6-4】</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zh-CN" altLang="en-US"/>
              <a:t>显示文档的所有标签</a:t>
            </a:r>
            <a:r>
              <a:rPr lang="en-US" altLang="zh-CN"/>
              <a:t>——DOM</a:t>
            </a:r>
            <a:r>
              <a:rPr lang="zh-CN" altLang="en-US"/>
              <a:t>集合对象 </a:t>
            </a:r>
            <a:endParaRPr lang="zh-CN" altLang="en-US" dirty="0"/>
          </a:p>
        </p:txBody>
      </p:sp>
      <p:pic>
        <p:nvPicPr>
          <p:cNvPr id="18" name="图片 17"/>
          <p:cNvPicPr>
            <a:picLocks noChangeAspect="1"/>
          </p:cNvPicPr>
          <p:nvPr/>
        </p:nvPicPr>
        <p:blipFill>
          <a:blip r:embed="rId1"/>
          <a:srcRect b="2237"/>
          <a:stretch>
            <a:fillRect/>
          </a:stretch>
        </p:blipFill>
        <p:spPr>
          <a:xfrm>
            <a:off x="2775902" y="2827972"/>
            <a:ext cx="6341839" cy="2574011"/>
          </a:xfrm>
          <a:prstGeom prst="rect">
            <a:avLst/>
          </a:prstGeom>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75920" y="1479240"/>
            <a:ext cx="10292080" cy="4916799"/>
          </a:xfrm>
        </p:spPr>
        <p:txBody>
          <a:bodyPr>
            <a:normAutofit/>
          </a:bodyPr>
          <a:lstStyle/>
          <a:p>
            <a:r>
              <a:rPr lang="zh-CN" altLang="en-US" sz="2400"/>
              <a:t>      除了可以使用集合对象的方式获取元素，还可以采用</a:t>
            </a:r>
            <a:r>
              <a:rPr lang="en-US" altLang="zh-CN" sz="2400"/>
              <a:t>Document</a:t>
            </a:r>
            <a:r>
              <a:rPr lang="zh-CN" altLang="en-US" sz="2400"/>
              <a:t>对象的方法获取元素，常见的方法如表所示。</a:t>
            </a:r>
            <a:endParaRPr lang="zh-CN" altLang="zh-CN"/>
          </a:p>
        </p:txBody>
      </p:sp>
      <p:sp>
        <p:nvSpPr>
          <p:cNvPr id="3" name="标题 2"/>
          <p:cNvSpPr>
            <a:spLocks noGrp="1"/>
          </p:cNvSpPr>
          <p:nvPr>
            <p:ph type="title"/>
          </p:nvPr>
        </p:nvSpPr>
        <p:spPr>
          <a:xfrm>
            <a:off x="747241" y="249383"/>
            <a:ext cx="7391400" cy="590556"/>
          </a:xfrm>
        </p:spPr>
        <p:txBody>
          <a:bodyPr/>
          <a:lstStyle/>
          <a:p>
            <a:r>
              <a:rPr lang="en-US" altLang="zh-CN"/>
              <a:t>6.3.2  </a:t>
            </a:r>
            <a:r>
              <a:rPr lang="zh-CN" altLang="en-US"/>
              <a:t>获取元素的集合对象</a:t>
            </a:r>
            <a:endParaRPr lang="zh-CN" altLang="en-US" dirty="0"/>
          </a:p>
        </p:txBody>
      </p:sp>
      <p:pic>
        <p:nvPicPr>
          <p:cNvPr id="6" name="图片 5"/>
          <p:cNvPicPr>
            <a:picLocks noChangeAspect="1"/>
          </p:cNvPicPr>
          <p:nvPr/>
        </p:nvPicPr>
        <p:blipFill>
          <a:blip r:embed="rId1"/>
          <a:stretch>
            <a:fillRect/>
          </a:stretch>
        </p:blipFill>
        <p:spPr>
          <a:xfrm>
            <a:off x="601345" y="3035300"/>
            <a:ext cx="10066655" cy="210820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75920" y="1479240"/>
            <a:ext cx="10292080" cy="4916799"/>
          </a:xfrm>
        </p:spPr>
        <p:txBody>
          <a:bodyPr>
            <a:normAutofit/>
          </a:bodyPr>
          <a:lstStyle/>
          <a:p>
            <a:r>
              <a:rPr lang="zh-CN" altLang="en-US" sz="2400"/>
              <a:t>        通过页面元素的</a:t>
            </a:r>
            <a:r>
              <a:rPr lang="en-US" altLang="zh-CN" sz="2400">
                <a:solidFill>
                  <a:schemeClr val="accent2">
                    <a:lumMod val="75000"/>
                  </a:schemeClr>
                </a:solidFill>
              </a:rPr>
              <a:t>class</a:t>
            </a:r>
            <a:r>
              <a:rPr lang="zh-CN" altLang="en-US" sz="2400">
                <a:solidFill>
                  <a:schemeClr val="accent2">
                    <a:lumMod val="75000"/>
                  </a:schemeClr>
                </a:solidFill>
              </a:rPr>
              <a:t>属性、</a:t>
            </a:r>
            <a:r>
              <a:rPr lang="en-US" altLang="zh-CN" sz="2400">
                <a:solidFill>
                  <a:schemeClr val="accent2">
                    <a:lumMod val="75000"/>
                  </a:schemeClr>
                </a:solidFill>
              </a:rPr>
              <a:t>name</a:t>
            </a:r>
            <a:r>
              <a:rPr lang="zh-CN" altLang="en-US" sz="2400">
                <a:solidFill>
                  <a:schemeClr val="accent2">
                    <a:lumMod val="75000"/>
                  </a:schemeClr>
                </a:solidFill>
              </a:rPr>
              <a:t>属性以及标签名</a:t>
            </a:r>
            <a:r>
              <a:rPr lang="zh-CN" altLang="en-US" sz="2400"/>
              <a:t>可分别访问</a:t>
            </a:r>
            <a:r>
              <a:rPr lang="zh-CN" altLang="en-US" sz="2400">
                <a:solidFill>
                  <a:schemeClr val="accent2">
                    <a:lumMod val="75000"/>
                  </a:schemeClr>
                </a:solidFill>
              </a:rPr>
              <a:t>指定类名、指定名称和指定标签名的元素</a:t>
            </a:r>
            <a:r>
              <a:rPr lang="zh-CN" altLang="en-US" sz="2400"/>
              <a:t>。</a:t>
            </a:r>
            <a:r>
              <a:rPr lang="en-US" altLang="zh-CN" sz="2400"/>
              <a:t>querySelectorAll()</a:t>
            </a:r>
            <a:r>
              <a:rPr lang="zh-CN" altLang="en-US" sz="2400"/>
              <a:t>是</a:t>
            </a:r>
            <a:r>
              <a:rPr lang="en-US" altLang="zh-CN" sz="2400"/>
              <a:t>HTML5</a:t>
            </a:r>
            <a:r>
              <a:rPr lang="zh-CN" altLang="en-US" sz="2400"/>
              <a:t>新增的获取元素集合的方法。它们的具体使用方法如下所示：</a:t>
            </a:r>
            <a:endParaRPr lang="zh-CN" altLang="zh-CN"/>
          </a:p>
        </p:txBody>
      </p:sp>
      <p:sp>
        <p:nvSpPr>
          <p:cNvPr id="3" name="标题 2"/>
          <p:cNvSpPr>
            <a:spLocks noGrp="1"/>
          </p:cNvSpPr>
          <p:nvPr>
            <p:ph type="title"/>
          </p:nvPr>
        </p:nvSpPr>
        <p:spPr>
          <a:xfrm>
            <a:off x="747241" y="249383"/>
            <a:ext cx="7391400" cy="590556"/>
          </a:xfrm>
        </p:spPr>
        <p:txBody>
          <a:bodyPr/>
          <a:lstStyle/>
          <a:p>
            <a:r>
              <a:rPr lang="en-US" altLang="zh-CN"/>
              <a:t>6.3.2  </a:t>
            </a:r>
            <a:r>
              <a:rPr lang="zh-CN" altLang="en-US"/>
              <a:t>获取元素的集合对象</a:t>
            </a:r>
            <a:endParaRPr lang="zh-CN" altLang="en-US" dirty="0"/>
          </a:p>
        </p:txBody>
      </p:sp>
      <p:pic>
        <p:nvPicPr>
          <p:cNvPr id="5" name="图片 4"/>
          <p:cNvPicPr>
            <a:picLocks noChangeAspect="1"/>
          </p:cNvPicPr>
          <p:nvPr/>
        </p:nvPicPr>
        <p:blipFill>
          <a:blip r:embed="rId1"/>
          <a:stretch>
            <a:fillRect/>
          </a:stretch>
        </p:blipFill>
        <p:spPr>
          <a:xfrm>
            <a:off x="1325562" y="3351377"/>
            <a:ext cx="9250053" cy="325724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6-5】</a:t>
            </a:r>
            <a:endParaRPr lang="zh-CN" altLang="en-US" dirty="0"/>
          </a:p>
        </p:txBody>
      </p:sp>
      <p:sp>
        <p:nvSpPr>
          <p:cNvPr id="5" name="内容占位符 4"/>
          <p:cNvSpPr>
            <a:spLocks noGrp="1"/>
          </p:cNvSpPr>
          <p:nvPr>
            <p:ph idx="1"/>
          </p:nvPr>
        </p:nvSpPr>
        <p:spPr>
          <a:xfrm>
            <a:off x="1139936" y="1341717"/>
            <a:ext cx="6770620" cy="642195"/>
          </a:xfrm>
        </p:spPr>
        <p:txBody>
          <a:bodyPr>
            <a:normAutofit fontScale="70000" lnSpcReduction="20000"/>
          </a:bodyPr>
          <a:lstStyle/>
          <a:p>
            <a:r>
              <a:rPr lang="zh-CN" altLang="en-US"/>
              <a:t>全选购物车商品</a:t>
            </a:r>
            <a:r>
              <a:rPr lang="en-US" altLang="zh-CN"/>
              <a:t>——document.querySelectorAll()</a:t>
            </a:r>
            <a:r>
              <a:rPr lang="zh-CN" altLang="en-US"/>
              <a:t>方法</a:t>
            </a:r>
            <a:endParaRPr lang="zh-CN" altLang="en-US" dirty="0"/>
          </a:p>
        </p:txBody>
      </p:sp>
      <p:grpSp>
        <p:nvGrpSpPr>
          <p:cNvPr id="17" name="组合 16"/>
          <p:cNvGrpSpPr/>
          <p:nvPr/>
        </p:nvGrpSpPr>
        <p:grpSpPr>
          <a:xfrm>
            <a:off x="586665" y="2757334"/>
            <a:ext cx="5629562" cy="2330458"/>
            <a:chOff x="521856" y="3250162"/>
            <a:chExt cx="5629562" cy="3372310"/>
          </a:xfrm>
        </p:grpSpPr>
        <p:sp>
          <p:nvSpPr>
            <p:cNvPr id="8" name="任意多边形 7"/>
            <p:cNvSpPr/>
            <p:nvPr/>
          </p:nvSpPr>
          <p:spPr>
            <a:xfrm flipV="1">
              <a:off x="521856" y="3250162"/>
              <a:ext cx="5629562" cy="3372310"/>
            </a:xfrm>
            <a:custGeom>
              <a:avLst/>
              <a:gdLst>
                <a:gd name="connsiteX0" fmla="*/ 140023 w 6857723"/>
                <a:gd name="connsiteY0" fmla="*/ 0 h 2520214"/>
                <a:gd name="connsiteX1" fmla="*/ 6031901 w 6857723"/>
                <a:gd name="connsiteY1" fmla="*/ 0 h 2520214"/>
                <a:gd name="connsiteX2" fmla="*/ 6171924 w 6857723"/>
                <a:gd name="connsiteY2" fmla="*/ 140023 h 2520214"/>
                <a:gd name="connsiteX3" fmla="*/ 6171924 w 6857723"/>
                <a:gd name="connsiteY3" fmla="*/ 888983 h 2520214"/>
                <a:gd name="connsiteX4" fmla="*/ 6514824 w 6857723"/>
                <a:gd name="connsiteY4" fmla="*/ 888983 h 2520214"/>
                <a:gd name="connsiteX5" fmla="*/ 6514824 w 6857723"/>
                <a:gd name="connsiteY5" fmla="*/ 517859 h 2520214"/>
                <a:gd name="connsiteX6" fmla="*/ 6857723 w 6857723"/>
                <a:gd name="connsiteY6" fmla="*/ 1260107 h 2520214"/>
                <a:gd name="connsiteX7" fmla="*/ 6514824 w 6857723"/>
                <a:gd name="connsiteY7" fmla="*/ 2002355 h 2520214"/>
                <a:gd name="connsiteX8" fmla="*/ 6514824 w 6857723"/>
                <a:gd name="connsiteY8" fmla="*/ 1631231 h 2520214"/>
                <a:gd name="connsiteX9" fmla="*/ 6171924 w 6857723"/>
                <a:gd name="connsiteY9" fmla="*/ 1631231 h 2520214"/>
                <a:gd name="connsiteX10" fmla="*/ 6171924 w 6857723"/>
                <a:gd name="connsiteY10" fmla="*/ 2380191 h 2520214"/>
                <a:gd name="connsiteX11" fmla="*/ 6031901 w 6857723"/>
                <a:gd name="connsiteY11" fmla="*/ 2520214 h 2520214"/>
                <a:gd name="connsiteX12" fmla="*/ 140023 w 6857723"/>
                <a:gd name="connsiteY12" fmla="*/ 2520214 h 2520214"/>
                <a:gd name="connsiteX13" fmla="*/ 0 w 6857723"/>
                <a:gd name="connsiteY13" fmla="*/ 2380191 h 2520214"/>
                <a:gd name="connsiteX14" fmla="*/ 0 w 6857723"/>
                <a:gd name="connsiteY14" fmla="*/ 140023 h 2520214"/>
                <a:gd name="connsiteX15" fmla="*/ 140023 w 6857723"/>
                <a:gd name="connsiteY15" fmla="*/ 0 h 252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7723" h="2520214">
                  <a:moveTo>
                    <a:pt x="140023" y="0"/>
                  </a:moveTo>
                  <a:lnTo>
                    <a:pt x="6031901" y="0"/>
                  </a:lnTo>
                  <a:cubicBezTo>
                    <a:pt x="6109234" y="0"/>
                    <a:pt x="6171924" y="62690"/>
                    <a:pt x="6171924" y="140023"/>
                  </a:cubicBezTo>
                  <a:lnTo>
                    <a:pt x="6171924" y="888983"/>
                  </a:lnTo>
                  <a:lnTo>
                    <a:pt x="6514824" y="888983"/>
                  </a:lnTo>
                  <a:lnTo>
                    <a:pt x="6514824" y="517859"/>
                  </a:lnTo>
                  <a:lnTo>
                    <a:pt x="6857723" y="1260107"/>
                  </a:lnTo>
                  <a:lnTo>
                    <a:pt x="6514824" y="2002355"/>
                  </a:lnTo>
                  <a:lnTo>
                    <a:pt x="6514824" y="1631231"/>
                  </a:lnTo>
                  <a:lnTo>
                    <a:pt x="6171924" y="1631231"/>
                  </a:lnTo>
                  <a:lnTo>
                    <a:pt x="6171924" y="2380191"/>
                  </a:lnTo>
                  <a:cubicBezTo>
                    <a:pt x="6171924" y="2457524"/>
                    <a:pt x="6109234" y="2520214"/>
                    <a:pt x="6031901" y="2520214"/>
                  </a:cubicBezTo>
                  <a:lnTo>
                    <a:pt x="140023" y="2520214"/>
                  </a:lnTo>
                  <a:cubicBezTo>
                    <a:pt x="62690" y="2520214"/>
                    <a:pt x="0" y="2457524"/>
                    <a:pt x="0" y="2380191"/>
                  </a:cubicBezTo>
                  <a:lnTo>
                    <a:pt x="0" y="140023"/>
                  </a:lnTo>
                  <a:cubicBezTo>
                    <a:pt x="0" y="62690"/>
                    <a:pt x="62690" y="0"/>
                    <a:pt x="140023" y="0"/>
                  </a:cubicBezTo>
                  <a:close/>
                </a:path>
              </a:pathLst>
            </a:custGeom>
            <a:solidFill>
              <a:schemeClr val="accent1">
                <a:lumMod val="40000"/>
                <a:lumOff val="60000"/>
                <a:alpha val="14902"/>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9" name="Text Box 44"/>
            <p:cNvSpPr txBox="1">
              <a:spLocks noChangeArrowheads="1"/>
            </p:cNvSpPr>
            <p:nvPr/>
          </p:nvSpPr>
          <p:spPr bwMode="auto">
            <a:xfrm>
              <a:off x="768527" y="4308027"/>
              <a:ext cx="4022435" cy="603942"/>
            </a:xfrm>
            <a:prstGeom prst="rect">
              <a:avLst/>
            </a:prstGeom>
            <a:noFill/>
          </p:spPr>
          <p:txBody>
            <a:bodyPr wrap="square" rtlCol="0">
              <a:spAutoFit/>
            </a:bodyPr>
            <a:lstStyle>
              <a:defPPr>
                <a:defRPr lang="zh-CN"/>
              </a:defPPr>
              <a:lvl1pPr>
                <a:defRPr>
                  <a:solidFill>
                    <a:schemeClr val="tx1">
                      <a:lumMod val="65000"/>
                      <a:lumOff val="35000"/>
                    </a:schemeClr>
                  </a:solidFill>
                </a:defRPr>
              </a:lvl1pPr>
            </a:lstStyle>
            <a:p>
              <a:pPr marL="0" marR="0" lvl="0" indent="0" algn="l" defTabSz="914400" rtl="0" eaLnBrk="1" fontAlgn="auto" latinLnBrk="0" hangingPunct="1">
                <a:lnSpc>
                  <a:spcPct val="130000"/>
                </a:lnSpc>
                <a:spcBef>
                  <a:spcPts val="0"/>
                </a:spcBef>
                <a:spcAft>
                  <a:spcPts val="0"/>
                </a:spcAft>
                <a:buClrTx/>
                <a:buSzTx/>
                <a:buFontTx/>
                <a:buNone/>
                <a:defRPr/>
              </a:pPr>
              <a:r>
                <a:rPr lang="zh-CN" altLang="zh-CN" sz="1800" kern="1000">
                  <a:effectLst/>
                  <a:ea typeface="方正兰亭刊黑_GBK"/>
                  <a:cs typeface="Times New Roman" panose="02020603050405020304" pitchFamily="18" charset="0"/>
                </a:rPr>
                <a:t>实现购物车商品的全选功能。</a:t>
              </a:r>
              <a:endParaRPr kumimoji="0" lang="zh-CN" altLang="en-US" sz="20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sp>
          <p:nvSpPr>
            <p:cNvPr id="10" name="圆角矩形 9"/>
            <p:cNvSpPr/>
            <p:nvPr/>
          </p:nvSpPr>
          <p:spPr>
            <a:xfrm>
              <a:off x="4790962" y="3589292"/>
              <a:ext cx="562219" cy="2343722"/>
            </a:xfrm>
            <a:prstGeom prst="roundRect">
              <a:avLst>
                <a:gd name="adj" fmla="val 13277"/>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任务描述</a:t>
              </a:r>
              <a:endParaRPr kumimoji="0" lang="zh-CN" altLang="en-US" sz="24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grpSp>
      <p:grpSp>
        <p:nvGrpSpPr>
          <p:cNvPr id="11" name="组合 10"/>
          <p:cNvGrpSpPr/>
          <p:nvPr/>
        </p:nvGrpSpPr>
        <p:grpSpPr>
          <a:xfrm>
            <a:off x="6519712" y="2629782"/>
            <a:ext cx="4716987" cy="4185837"/>
            <a:chOff x="6851559" y="2869060"/>
            <a:chExt cx="4716987" cy="4773436"/>
          </a:xfrm>
        </p:grpSpPr>
        <p:grpSp>
          <p:nvGrpSpPr>
            <p:cNvPr id="12" name="组合 11"/>
            <p:cNvGrpSpPr/>
            <p:nvPr/>
          </p:nvGrpSpPr>
          <p:grpSpPr>
            <a:xfrm>
              <a:off x="6851559" y="2869060"/>
              <a:ext cx="4716987" cy="4773436"/>
              <a:chOff x="6851558" y="2370297"/>
              <a:chExt cx="4716987" cy="4773436"/>
            </a:xfrm>
          </p:grpSpPr>
          <p:sp>
            <p:nvSpPr>
              <p:cNvPr id="14" name="矩形 13"/>
              <p:cNvSpPr/>
              <p:nvPr/>
            </p:nvSpPr>
            <p:spPr>
              <a:xfrm>
                <a:off x="6851559" y="2370297"/>
                <a:ext cx="4716985" cy="509813"/>
              </a:xfrm>
              <a:prstGeom prst="rect">
                <a:avLst/>
              </a:prstGeom>
              <a:solidFill>
                <a:srgbClr val="013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5" name="文本框 14"/>
              <p:cNvSpPr txBox="1"/>
              <p:nvPr/>
            </p:nvSpPr>
            <p:spPr>
              <a:xfrm>
                <a:off x="6851558" y="2385082"/>
                <a:ext cx="4716986"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任务分析</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6" name="文本框 15"/>
              <p:cNvSpPr txBox="1"/>
              <p:nvPr/>
            </p:nvSpPr>
            <p:spPr>
              <a:xfrm>
                <a:off x="6851560" y="2880111"/>
                <a:ext cx="4716985" cy="4263622"/>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defRPr/>
                </a:pP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根据任务描述要求，要实现全选，首先需要获取所有的商品，然后进行相应的操作。</a:t>
                </a:r>
                <a:endPar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endParaRP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defRPr/>
                </a:pP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这里采用</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document.querySelectorAll()</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方法获取所有的商品。</a:t>
                </a:r>
                <a:endPar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endParaRP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defRPr/>
                </a:pP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通过</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for</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循环遍历所有的商品，实现商品的全选。</a:t>
                </a:r>
                <a:endPar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endParaRP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defRPr/>
                </a:pPr>
                <a:endPar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endParaRPr>
              </a:p>
            </p:txBody>
          </p:sp>
        </p:grpSp>
        <p:sp>
          <p:nvSpPr>
            <p:cNvPr id="13" name="矩形 12"/>
            <p:cNvSpPr/>
            <p:nvPr/>
          </p:nvSpPr>
          <p:spPr>
            <a:xfrm>
              <a:off x="6851560" y="2869062"/>
              <a:ext cx="4716985" cy="46769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 理解</a:t>
            </a:r>
            <a:r>
              <a:rPr lang="en-US" altLang="zh-CN"/>
              <a:t>DOM</a:t>
            </a:r>
            <a:r>
              <a:rPr lang="zh-CN" altLang="en-US"/>
              <a:t>对象的基本概念</a:t>
            </a:r>
            <a:endParaRPr lang="zh-CN" altLang="en-US"/>
          </a:p>
          <a:p>
            <a:r>
              <a:rPr lang="zh-CN" altLang="en-US"/>
              <a:t>■ 理解</a:t>
            </a:r>
            <a:r>
              <a:rPr lang="en-US" altLang="zh-CN"/>
              <a:t>HTML DOM</a:t>
            </a:r>
            <a:r>
              <a:rPr lang="zh-CN" altLang="en-US"/>
              <a:t>的基本概念</a:t>
            </a:r>
            <a:endParaRPr lang="zh-CN" altLang="en-US"/>
          </a:p>
          <a:p>
            <a:r>
              <a:rPr lang="zh-CN" altLang="en-US"/>
              <a:t>■ 掌握操作</a:t>
            </a:r>
            <a:r>
              <a:rPr lang="en-US" altLang="zh-CN"/>
              <a:t>DOM</a:t>
            </a:r>
            <a:r>
              <a:rPr lang="zh-CN" altLang="en-US"/>
              <a:t>元素的方法</a:t>
            </a:r>
            <a:endParaRPr lang="zh-CN" altLang="en-US"/>
          </a:p>
          <a:p>
            <a:r>
              <a:rPr lang="zh-CN" altLang="en-US"/>
              <a:t>■ 掌握操作</a:t>
            </a:r>
            <a:r>
              <a:rPr lang="en-US" altLang="zh-CN"/>
              <a:t>DOM</a:t>
            </a:r>
            <a:r>
              <a:rPr lang="zh-CN" altLang="en-US"/>
              <a:t>节点的方法</a:t>
            </a:r>
            <a:endParaRPr lang="zh-CN" altLang="en-US"/>
          </a:p>
          <a:p>
            <a:endParaRPr lang="zh-CN" altLang="en-US" dirty="0"/>
          </a:p>
        </p:txBody>
      </p:sp>
      <p:sp>
        <p:nvSpPr>
          <p:cNvPr id="3" name="标题 2"/>
          <p:cNvSpPr>
            <a:spLocks noGrp="1"/>
          </p:cNvSpPr>
          <p:nvPr>
            <p:ph type="title"/>
          </p:nvPr>
        </p:nvSpPr>
        <p:spPr/>
        <p:txBody>
          <a:bodyPr/>
          <a:lstStyle/>
          <a:p>
            <a:r>
              <a:rPr lang="zh-CN" altLang="en-US" dirty="0"/>
              <a:t>项目目标</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6-5】</a:t>
            </a:r>
            <a:endParaRPr lang="zh-CN" altLang="en-US" dirty="0"/>
          </a:p>
        </p:txBody>
      </p:sp>
      <p:sp>
        <p:nvSpPr>
          <p:cNvPr id="5" name="内容占位符 4"/>
          <p:cNvSpPr>
            <a:spLocks noGrp="1"/>
          </p:cNvSpPr>
          <p:nvPr>
            <p:ph idx="1"/>
          </p:nvPr>
        </p:nvSpPr>
        <p:spPr>
          <a:xfrm>
            <a:off x="1139936" y="1341717"/>
            <a:ext cx="6770620" cy="642195"/>
          </a:xfrm>
        </p:spPr>
        <p:txBody>
          <a:bodyPr>
            <a:normAutofit fontScale="70000" lnSpcReduction="20000"/>
          </a:bodyPr>
          <a:lstStyle/>
          <a:p>
            <a:r>
              <a:rPr lang="zh-CN" altLang="en-US"/>
              <a:t>全选购物车商品</a:t>
            </a:r>
            <a:r>
              <a:rPr lang="en-US" altLang="zh-CN"/>
              <a:t>——document.querySelectorAll()</a:t>
            </a:r>
            <a:r>
              <a:rPr lang="zh-CN" altLang="en-US"/>
              <a:t>方法</a:t>
            </a:r>
            <a:endParaRPr lang="zh-CN" altLang="en-US" dirty="0"/>
          </a:p>
        </p:txBody>
      </p:sp>
      <p:pic>
        <p:nvPicPr>
          <p:cNvPr id="3" name="图片 2"/>
          <p:cNvPicPr>
            <a:picLocks noChangeAspect="1"/>
          </p:cNvPicPr>
          <p:nvPr/>
        </p:nvPicPr>
        <p:blipFill>
          <a:blip r:embed="rId1"/>
          <a:stretch>
            <a:fillRect/>
          </a:stretch>
        </p:blipFill>
        <p:spPr>
          <a:xfrm>
            <a:off x="1925937" y="2499546"/>
            <a:ext cx="8340125" cy="3138488"/>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966507" y="1441471"/>
            <a:ext cx="9655419" cy="3595999"/>
          </a:xfrm>
        </p:spPr>
        <p:txBody>
          <a:bodyPr>
            <a:normAutofit/>
          </a:bodyPr>
          <a:lstStyle/>
          <a:p>
            <a:r>
              <a:rPr lang="zh-CN" altLang="zh-CN"/>
              <a:t>获取元素以后，我们就可以操纵元素了，比如修改元素的样式、元素的大小、元素的位置等，本小节重点介绍如何修改元素的样式。</a:t>
            </a:r>
            <a:endParaRPr lang="zh-CN" altLang="zh-CN"/>
          </a:p>
          <a:p>
            <a:endParaRPr lang="zh-CN" altLang="zh-CN"/>
          </a:p>
          <a:p>
            <a:endParaRPr lang="zh-CN" altLang="zh-CN"/>
          </a:p>
        </p:txBody>
      </p:sp>
      <p:sp>
        <p:nvSpPr>
          <p:cNvPr id="3" name="标题 2"/>
          <p:cNvSpPr>
            <a:spLocks noGrp="1"/>
          </p:cNvSpPr>
          <p:nvPr>
            <p:ph type="title"/>
          </p:nvPr>
        </p:nvSpPr>
        <p:spPr>
          <a:xfrm>
            <a:off x="747241" y="249383"/>
            <a:ext cx="7391400" cy="590556"/>
          </a:xfrm>
        </p:spPr>
        <p:txBody>
          <a:bodyPr/>
          <a:lstStyle/>
          <a:p>
            <a:r>
              <a:rPr lang="en-US" altLang="zh-CN"/>
              <a:t>6.3.3 </a:t>
            </a:r>
            <a:r>
              <a:rPr lang="zh-CN" altLang="en-US"/>
              <a:t>改变元素样式</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94679" y="1412881"/>
            <a:ext cx="10098441" cy="3595999"/>
          </a:xfrm>
        </p:spPr>
        <p:txBody>
          <a:bodyPr>
            <a:normAutofit/>
          </a:bodyPr>
          <a:lstStyle/>
          <a:p>
            <a:r>
              <a:rPr lang="zh-CN" altLang="en-US"/>
              <a:t>       元素样式按照书写方式，有</a:t>
            </a:r>
            <a:r>
              <a:rPr lang="zh-CN" altLang="en-US" b="1">
                <a:solidFill>
                  <a:schemeClr val="accent2">
                    <a:lumMod val="75000"/>
                  </a:schemeClr>
                </a:solidFill>
              </a:rPr>
              <a:t>行内样式、内部样式、外部样式</a:t>
            </a:r>
            <a:r>
              <a:rPr lang="zh-CN" altLang="en-US"/>
              <a:t>。</a:t>
            </a:r>
            <a:endParaRPr lang="en-US" altLang="zh-CN"/>
          </a:p>
          <a:p>
            <a:r>
              <a:rPr lang="en-US" altLang="zh-CN"/>
              <a:t>       </a:t>
            </a:r>
            <a:r>
              <a:rPr lang="zh-CN" altLang="en-US"/>
              <a:t>对于行内样式，我们可以采用</a:t>
            </a:r>
            <a:r>
              <a:rPr lang="zh-CN" altLang="en-US" b="1">
                <a:solidFill>
                  <a:schemeClr val="accent2">
                    <a:lumMod val="75000"/>
                  </a:schemeClr>
                </a:solidFill>
              </a:rPr>
              <a:t>“</a:t>
            </a:r>
            <a:r>
              <a:rPr lang="en-US" altLang="zh-CN" b="1">
                <a:solidFill>
                  <a:schemeClr val="accent2">
                    <a:lumMod val="75000"/>
                  </a:schemeClr>
                </a:solidFill>
              </a:rPr>
              <a:t>style.</a:t>
            </a:r>
            <a:r>
              <a:rPr lang="zh-CN" altLang="en-US" b="1">
                <a:solidFill>
                  <a:schemeClr val="accent2">
                    <a:lumMod val="75000"/>
                  </a:schemeClr>
                </a:solidFill>
              </a:rPr>
              <a:t>属性”</a:t>
            </a:r>
            <a:r>
              <a:rPr lang="zh-CN" altLang="en-US"/>
              <a:t>的方式进行读写，如果这个属性是单个单词，直接使用就可以了；如果这个属性是通过“</a:t>
            </a:r>
            <a:r>
              <a:rPr lang="en-US" altLang="zh-CN"/>
              <a:t>-”</a:t>
            </a:r>
            <a:r>
              <a:rPr lang="zh-CN" altLang="en-US"/>
              <a:t>连接的属性，使用时则需去掉短横线并将第二个及以后的单词首字母大写，具体写法如下：</a:t>
            </a:r>
            <a:endParaRPr lang="zh-CN" altLang="zh-CN"/>
          </a:p>
          <a:p>
            <a:endParaRPr lang="zh-CN" altLang="zh-CN"/>
          </a:p>
        </p:txBody>
      </p:sp>
      <p:sp>
        <p:nvSpPr>
          <p:cNvPr id="3" name="标题 2"/>
          <p:cNvSpPr>
            <a:spLocks noGrp="1"/>
          </p:cNvSpPr>
          <p:nvPr>
            <p:ph type="title"/>
          </p:nvPr>
        </p:nvSpPr>
        <p:spPr>
          <a:xfrm>
            <a:off x="747241" y="249383"/>
            <a:ext cx="7391400" cy="590556"/>
          </a:xfrm>
        </p:spPr>
        <p:txBody>
          <a:bodyPr/>
          <a:lstStyle/>
          <a:p>
            <a:r>
              <a:rPr lang="en-US" altLang="zh-CN"/>
              <a:t>6.3.3</a:t>
            </a:r>
            <a:r>
              <a:rPr lang="zh-CN" altLang="en-US"/>
              <a:t>改变元素样式</a:t>
            </a:r>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6.3.3</a:t>
            </a:r>
            <a:r>
              <a:rPr lang="zh-CN" altLang="en-US"/>
              <a:t>改变元素样式</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zh-CN" altLang="en-US"/>
              <a:t>代码及结果如图</a:t>
            </a:r>
            <a:endParaRPr lang="zh-CN" altLang="en-US" dirty="0"/>
          </a:p>
        </p:txBody>
      </p:sp>
      <p:sp>
        <p:nvSpPr>
          <p:cNvPr id="19" name="矩形 18"/>
          <p:cNvSpPr/>
          <p:nvPr/>
        </p:nvSpPr>
        <p:spPr>
          <a:xfrm>
            <a:off x="1224661" y="2368742"/>
            <a:ext cx="9462976" cy="2275368"/>
          </a:xfrm>
          <a:prstGeom prst="rect">
            <a:avLst/>
          </a:prstGeom>
          <a:noFill/>
          <a:ln w="38100">
            <a:solidFill>
              <a:srgbClr val="01367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1"/>
          <a:stretch>
            <a:fillRect/>
          </a:stretch>
        </p:blipFill>
        <p:spPr>
          <a:xfrm>
            <a:off x="3307834" y="5030291"/>
            <a:ext cx="3676650" cy="1514475"/>
          </a:xfrm>
          <a:prstGeom prst="rect">
            <a:avLst/>
          </a:prstGeom>
        </p:spPr>
      </p:pic>
      <p:pic>
        <p:nvPicPr>
          <p:cNvPr id="8" name="图片 7"/>
          <p:cNvPicPr>
            <a:picLocks noChangeAspect="1"/>
          </p:cNvPicPr>
          <p:nvPr/>
        </p:nvPicPr>
        <p:blipFill>
          <a:blip r:embed="rId2"/>
          <a:stretch>
            <a:fillRect/>
          </a:stretch>
        </p:blipFill>
        <p:spPr>
          <a:xfrm>
            <a:off x="1316510" y="2499545"/>
            <a:ext cx="9279278" cy="2013763"/>
          </a:xfrm>
          <a:prstGeom prst="rect">
            <a:avLst/>
          </a:prstGeom>
        </p:spPr>
      </p:pic>
      <p:sp>
        <p:nvSpPr>
          <p:cNvPr id="11" name="矩形 10"/>
          <p:cNvSpPr/>
          <p:nvPr/>
        </p:nvSpPr>
        <p:spPr>
          <a:xfrm>
            <a:off x="3193246" y="5028941"/>
            <a:ext cx="4217647" cy="1514475"/>
          </a:xfrm>
          <a:prstGeom prst="rect">
            <a:avLst/>
          </a:prstGeom>
          <a:noFill/>
          <a:ln w="38100">
            <a:solidFill>
              <a:srgbClr val="01367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6-6】</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zh-CN" altLang="en-US"/>
              <a:t>隔行换色</a:t>
            </a:r>
            <a:r>
              <a:rPr lang="en-US" altLang="zh-CN"/>
              <a:t>——</a:t>
            </a:r>
            <a:r>
              <a:rPr lang="zh-CN" altLang="en-US"/>
              <a:t>设置元素样式</a:t>
            </a:r>
            <a:endParaRPr lang="zh-CN" altLang="en-US" dirty="0"/>
          </a:p>
        </p:txBody>
      </p:sp>
      <p:grpSp>
        <p:nvGrpSpPr>
          <p:cNvPr id="17" name="组合 16"/>
          <p:cNvGrpSpPr/>
          <p:nvPr/>
        </p:nvGrpSpPr>
        <p:grpSpPr>
          <a:xfrm>
            <a:off x="586665" y="2757334"/>
            <a:ext cx="5629562" cy="2330458"/>
            <a:chOff x="521856" y="3250162"/>
            <a:chExt cx="5629562" cy="3372310"/>
          </a:xfrm>
        </p:grpSpPr>
        <p:sp>
          <p:nvSpPr>
            <p:cNvPr id="8" name="任意多边形 7"/>
            <p:cNvSpPr/>
            <p:nvPr/>
          </p:nvSpPr>
          <p:spPr>
            <a:xfrm flipV="1">
              <a:off x="521856" y="3250162"/>
              <a:ext cx="5629562" cy="3372310"/>
            </a:xfrm>
            <a:custGeom>
              <a:avLst/>
              <a:gdLst>
                <a:gd name="connsiteX0" fmla="*/ 140023 w 6857723"/>
                <a:gd name="connsiteY0" fmla="*/ 0 h 2520214"/>
                <a:gd name="connsiteX1" fmla="*/ 6031901 w 6857723"/>
                <a:gd name="connsiteY1" fmla="*/ 0 h 2520214"/>
                <a:gd name="connsiteX2" fmla="*/ 6171924 w 6857723"/>
                <a:gd name="connsiteY2" fmla="*/ 140023 h 2520214"/>
                <a:gd name="connsiteX3" fmla="*/ 6171924 w 6857723"/>
                <a:gd name="connsiteY3" fmla="*/ 888983 h 2520214"/>
                <a:gd name="connsiteX4" fmla="*/ 6514824 w 6857723"/>
                <a:gd name="connsiteY4" fmla="*/ 888983 h 2520214"/>
                <a:gd name="connsiteX5" fmla="*/ 6514824 w 6857723"/>
                <a:gd name="connsiteY5" fmla="*/ 517859 h 2520214"/>
                <a:gd name="connsiteX6" fmla="*/ 6857723 w 6857723"/>
                <a:gd name="connsiteY6" fmla="*/ 1260107 h 2520214"/>
                <a:gd name="connsiteX7" fmla="*/ 6514824 w 6857723"/>
                <a:gd name="connsiteY7" fmla="*/ 2002355 h 2520214"/>
                <a:gd name="connsiteX8" fmla="*/ 6514824 w 6857723"/>
                <a:gd name="connsiteY8" fmla="*/ 1631231 h 2520214"/>
                <a:gd name="connsiteX9" fmla="*/ 6171924 w 6857723"/>
                <a:gd name="connsiteY9" fmla="*/ 1631231 h 2520214"/>
                <a:gd name="connsiteX10" fmla="*/ 6171924 w 6857723"/>
                <a:gd name="connsiteY10" fmla="*/ 2380191 h 2520214"/>
                <a:gd name="connsiteX11" fmla="*/ 6031901 w 6857723"/>
                <a:gd name="connsiteY11" fmla="*/ 2520214 h 2520214"/>
                <a:gd name="connsiteX12" fmla="*/ 140023 w 6857723"/>
                <a:gd name="connsiteY12" fmla="*/ 2520214 h 2520214"/>
                <a:gd name="connsiteX13" fmla="*/ 0 w 6857723"/>
                <a:gd name="connsiteY13" fmla="*/ 2380191 h 2520214"/>
                <a:gd name="connsiteX14" fmla="*/ 0 w 6857723"/>
                <a:gd name="connsiteY14" fmla="*/ 140023 h 2520214"/>
                <a:gd name="connsiteX15" fmla="*/ 140023 w 6857723"/>
                <a:gd name="connsiteY15" fmla="*/ 0 h 252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7723" h="2520214">
                  <a:moveTo>
                    <a:pt x="140023" y="0"/>
                  </a:moveTo>
                  <a:lnTo>
                    <a:pt x="6031901" y="0"/>
                  </a:lnTo>
                  <a:cubicBezTo>
                    <a:pt x="6109234" y="0"/>
                    <a:pt x="6171924" y="62690"/>
                    <a:pt x="6171924" y="140023"/>
                  </a:cubicBezTo>
                  <a:lnTo>
                    <a:pt x="6171924" y="888983"/>
                  </a:lnTo>
                  <a:lnTo>
                    <a:pt x="6514824" y="888983"/>
                  </a:lnTo>
                  <a:lnTo>
                    <a:pt x="6514824" y="517859"/>
                  </a:lnTo>
                  <a:lnTo>
                    <a:pt x="6857723" y="1260107"/>
                  </a:lnTo>
                  <a:lnTo>
                    <a:pt x="6514824" y="2002355"/>
                  </a:lnTo>
                  <a:lnTo>
                    <a:pt x="6514824" y="1631231"/>
                  </a:lnTo>
                  <a:lnTo>
                    <a:pt x="6171924" y="1631231"/>
                  </a:lnTo>
                  <a:lnTo>
                    <a:pt x="6171924" y="2380191"/>
                  </a:lnTo>
                  <a:cubicBezTo>
                    <a:pt x="6171924" y="2457524"/>
                    <a:pt x="6109234" y="2520214"/>
                    <a:pt x="6031901" y="2520214"/>
                  </a:cubicBezTo>
                  <a:lnTo>
                    <a:pt x="140023" y="2520214"/>
                  </a:lnTo>
                  <a:cubicBezTo>
                    <a:pt x="62690" y="2520214"/>
                    <a:pt x="0" y="2457524"/>
                    <a:pt x="0" y="2380191"/>
                  </a:cubicBezTo>
                  <a:lnTo>
                    <a:pt x="0" y="140023"/>
                  </a:lnTo>
                  <a:cubicBezTo>
                    <a:pt x="0" y="62690"/>
                    <a:pt x="62690" y="0"/>
                    <a:pt x="140023" y="0"/>
                  </a:cubicBezTo>
                  <a:close/>
                </a:path>
              </a:pathLst>
            </a:custGeom>
            <a:solidFill>
              <a:schemeClr val="accent1">
                <a:lumMod val="40000"/>
                <a:lumOff val="60000"/>
                <a:alpha val="14902"/>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9" name="Text Box 44"/>
            <p:cNvSpPr txBox="1">
              <a:spLocks noChangeArrowheads="1"/>
            </p:cNvSpPr>
            <p:nvPr/>
          </p:nvSpPr>
          <p:spPr bwMode="auto">
            <a:xfrm>
              <a:off x="768527" y="4308027"/>
              <a:ext cx="4022435" cy="603942"/>
            </a:xfrm>
            <a:prstGeom prst="rect">
              <a:avLst/>
            </a:prstGeom>
            <a:noFill/>
          </p:spPr>
          <p:txBody>
            <a:bodyPr wrap="square" rtlCol="0">
              <a:spAutoFit/>
            </a:bodyPr>
            <a:lstStyle>
              <a:defPPr>
                <a:defRPr lang="zh-CN"/>
              </a:defPPr>
              <a:lvl1pPr>
                <a:defRPr>
                  <a:solidFill>
                    <a:schemeClr val="tx1">
                      <a:lumMod val="65000"/>
                      <a:lumOff val="35000"/>
                    </a:schemeClr>
                  </a:solidFill>
                </a:defRPr>
              </a:lvl1pPr>
            </a:lstStyle>
            <a:p>
              <a:pPr marL="0" marR="0" lvl="0" indent="0" algn="l" defTabSz="914400" rtl="0" eaLnBrk="1" fontAlgn="auto" latinLnBrk="0" hangingPunct="1">
                <a:lnSpc>
                  <a:spcPct val="130000"/>
                </a:lnSpc>
                <a:spcBef>
                  <a:spcPts val="0"/>
                </a:spcBef>
                <a:spcAft>
                  <a:spcPts val="0"/>
                </a:spcAft>
                <a:buClrTx/>
                <a:buSzTx/>
                <a:buFontTx/>
                <a:buNone/>
                <a:defRPr/>
              </a:pPr>
              <a:r>
                <a:rPr lang="zh-CN" altLang="zh-CN" sz="1800" kern="1000">
                  <a:effectLst/>
                  <a:ea typeface="方正兰亭刊黑_GBK"/>
                  <a:cs typeface="Times New Roman" panose="02020603050405020304" pitchFamily="18" charset="0"/>
                </a:rPr>
                <a:t>实现新闻列表的隔行换色的效果</a:t>
              </a:r>
              <a:r>
                <a:rPr kumimoji="0" lang="zh-CN" altLang="zh-CN" sz="1800" b="0" i="0" u="none" strike="noStrike" kern="1000" cap="none" spc="0" normalizeH="0" baseline="0" noProof="0">
                  <a:ln>
                    <a:noFill/>
                  </a:ln>
                  <a:solidFill>
                    <a:prstClr val="black">
                      <a:lumMod val="65000"/>
                      <a:lumOff val="35000"/>
                    </a:prstClr>
                  </a:solidFill>
                  <a:effectLst/>
                  <a:uLnTx/>
                  <a:uFillTx/>
                  <a:latin typeface="等线" panose="02010600030101010101" charset="-122"/>
                  <a:ea typeface="方正兰亭刊黑_GBK"/>
                  <a:cs typeface="Times New Roman" panose="02020603050405020304" pitchFamily="18" charset="0"/>
                </a:rPr>
                <a:t>。</a:t>
              </a:r>
              <a:endParaRPr kumimoji="0" lang="zh-CN" altLang="en-US" sz="20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sp>
          <p:nvSpPr>
            <p:cNvPr id="10" name="圆角矩形 9"/>
            <p:cNvSpPr/>
            <p:nvPr/>
          </p:nvSpPr>
          <p:spPr>
            <a:xfrm>
              <a:off x="4790962" y="3589292"/>
              <a:ext cx="562219" cy="2343722"/>
            </a:xfrm>
            <a:prstGeom prst="roundRect">
              <a:avLst>
                <a:gd name="adj" fmla="val 13277"/>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任务描述</a:t>
              </a:r>
              <a:endParaRPr kumimoji="0" lang="zh-CN" altLang="en-US" sz="24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grpSp>
      <p:grpSp>
        <p:nvGrpSpPr>
          <p:cNvPr id="11" name="组合 10"/>
          <p:cNvGrpSpPr/>
          <p:nvPr/>
        </p:nvGrpSpPr>
        <p:grpSpPr>
          <a:xfrm>
            <a:off x="6641677" y="2197982"/>
            <a:ext cx="4716987" cy="4185837"/>
            <a:chOff x="6851559" y="2869060"/>
            <a:chExt cx="4716987" cy="4773436"/>
          </a:xfrm>
        </p:grpSpPr>
        <p:grpSp>
          <p:nvGrpSpPr>
            <p:cNvPr id="12" name="组合 11"/>
            <p:cNvGrpSpPr/>
            <p:nvPr/>
          </p:nvGrpSpPr>
          <p:grpSpPr>
            <a:xfrm>
              <a:off x="6851559" y="2869060"/>
              <a:ext cx="4716987" cy="4773436"/>
              <a:chOff x="6851558" y="2370297"/>
              <a:chExt cx="4716987" cy="4773436"/>
            </a:xfrm>
          </p:grpSpPr>
          <p:sp>
            <p:nvSpPr>
              <p:cNvPr id="14" name="矩形 13"/>
              <p:cNvSpPr/>
              <p:nvPr/>
            </p:nvSpPr>
            <p:spPr>
              <a:xfrm>
                <a:off x="6851559" y="2370297"/>
                <a:ext cx="4716985" cy="509813"/>
              </a:xfrm>
              <a:prstGeom prst="rect">
                <a:avLst/>
              </a:prstGeom>
              <a:solidFill>
                <a:srgbClr val="013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5" name="文本框 14"/>
              <p:cNvSpPr txBox="1"/>
              <p:nvPr/>
            </p:nvSpPr>
            <p:spPr>
              <a:xfrm>
                <a:off x="6851558" y="2385082"/>
                <a:ext cx="4716986"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任务分析</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6" name="文本框 15"/>
              <p:cNvSpPr txBox="1"/>
              <p:nvPr/>
            </p:nvSpPr>
            <p:spPr>
              <a:xfrm>
                <a:off x="6851560" y="2880111"/>
                <a:ext cx="4716985" cy="4263622"/>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defRPr/>
                </a:pP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根据任务描述要求，要实现换色，首先需要获取到相应的元素。</a:t>
                </a:r>
                <a:endPar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endParaRP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defRPr/>
                </a:pP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这里采用</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document.querySelectorAll()</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方法获取所有新闻的列表。</a:t>
                </a:r>
                <a:endPar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endParaRP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defRPr/>
                </a:pP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 通过</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for</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循环遍历所有的新闻，针对不同的行，显示不同的背景颜色，通过“</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style.</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属性”的方式修改背景颜色。</a:t>
                </a:r>
                <a:endPar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endParaRP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defRPr/>
                </a:pPr>
                <a:endPar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endParaRPr>
              </a:p>
            </p:txBody>
          </p:sp>
        </p:grpSp>
        <p:sp>
          <p:nvSpPr>
            <p:cNvPr id="13" name="矩形 12"/>
            <p:cNvSpPr/>
            <p:nvPr/>
          </p:nvSpPr>
          <p:spPr>
            <a:xfrm>
              <a:off x="6851560" y="2869062"/>
              <a:ext cx="4716985" cy="46769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6-6】</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zh-CN" altLang="en-US"/>
              <a:t>隔行换色</a:t>
            </a:r>
            <a:r>
              <a:rPr lang="en-US" altLang="zh-CN"/>
              <a:t>——</a:t>
            </a:r>
            <a:r>
              <a:rPr lang="zh-CN" altLang="en-US"/>
              <a:t>设置元素样式</a:t>
            </a:r>
            <a:endParaRPr lang="zh-CN" altLang="en-US" dirty="0"/>
          </a:p>
        </p:txBody>
      </p:sp>
      <p:sp>
        <p:nvSpPr>
          <p:cNvPr id="18" name="文本框 17"/>
          <p:cNvSpPr txBox="1"/>
          <p:nvPr/>
        </p:nvSpPr>
        <p:spPr>
          <a:xfrm>
            <a:off x="685710" y="2171043"/>
            <a:ext cx="10680789" cy="2862322"/>
          </a:xfrm>
          <a:prstGeom prst="rect">
            <a:avLst/>
          </a:prstGeom>
          <a:noFill/>
        </p:spPr>
        <p:txBody>
          <a:bodyPr wrap="square">
            <a:spAutoFit/>
          </a:bodyPr>
          <a:lstStyle/>
          <a:p>
            <a:pPr indent="254000" algn="just"/>
            <a:r>
              <a:rPr lang="zh-CN" altLang="zh-CN" sz="1800" kern="100">
                <a:effectLst/>
                <a:latin typeface="微软雅黑" panose="020B0503020204020204" pitchFamily="34" charset="-122"/>
                <a:ea typeface="微软雅黑" panose="020B0503020204020204" pitchFamily="34" charset="-122"/>
                <a:cs typeface="Times New Roman" panose="02020603050405020304" pitchFamily="18" charset="0"/>
              </a:rPr>
              <a:t>实现效果如图所示。</a:t>
            </a:r>
            <a:endParaRPr lang="en-US" alt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p>
            <a:pPr indent="254000" algn="just"/>
            <a:endParaRPr lang="en-US" altLang="zh-CN" kern="100">
              <a:latin typeface="微软雅黑" panose="020B0503020204020204" pitchFamily="34" charset="-122"/>
              <a:ea typeface="微软雅黑" panose="020B0503020204020204" pitchFamily="34" charset="-122"/>
              <a:cs typeface="Times New Roman" panose="02020603050405020304" pitchFamily="18" charset="0"/>
            </a:endParaRPr>
          </a:p>
          <a:p>
            <a:pPr indent="254000" algn="just"/>
            <a:endParaRPr lang="en-US" alt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p>
            <a:pPr indent="254000" algn="just"/>
            <a:endParaRPr lang="en-US" altLang="zh-CN" kern="100">
              <a:latin typeface="微软雅黑" panose="020B0503020204020204" pitchFamily="34" charset="-122"/>
              <a:ea typeface="微软雅黑" panose="020B0503020204020204" pitchFamily="34" charset="-122"/>
              <a:cs typeface="Times New Roman" panose="02020603050405020304" pitchFamily="18" charset="0"/>
            </a:endParaRPr>
          </a:p>
          <a:p>
            <a:pPr indent="254000" algn="just"/>
            <a:endParaRPr lang="zh-CN" alt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p>
            <a:pPr indent="254000" algn="just"/>
            <a:endParaRPr lang="en-US" alt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p>
            <a:pPr indent="254000" algn="just"/>
            <a:endParaRPr lang="en-US" altLang="zh-CN" kern="100">
              <a:latin typeface="微软雅黑" panose="020B0503020204020204" pitchFamily="34" charset="-122"/>
              <a:ea typeface="微软雅黑" panose="020B0503020204020204" pitchFamily="34" charset="-122"/>
              <a:cs typeface="Times New Roman" panose="02020603050405020304" pitchFamily="18" charset="0"/>
            </a:endParaRPr>
          </a:p>
          <a:p>
            <a:pPr indent="254000" algn="just"/>
            <a:r>
              <a:rPr lang="zh-CN" altLang="zh-CN" sz="1800" kern="100">
                <a:effectLst/>
                <a:latin typeface="微软雅黑" panose="020B0503020204020204" pitchFamily="34" charset="-122"/>
                <a:ea typeface="微软雅黑" panose="020B0503020204020204" pitchFamily="34" charset="-122"/>
                <a:cs typeface="Times New Roman" panose="02020603050405020304" pitchFamily="18" charset="0"/>
              </a:rPr>
              <a:t>这里介绍了修改单个样式的方法，如果要修改多个样式，比如在这个任务实践中，我们希望修改隔行新闻的文字颜色、字体、字号等样式，每个样式都单独修改就比较麻烦，在这里可以采用提前定义一个样式，然后操作的时候直接定义更换后的样式的方法，具体如下：</a:t>
            </a:r>
            <a:endParaRPr lang="zh-CN" alt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9" name="图片 18"/>
          <p:cNvPicPr>
            <a:picLocks noChangeAspect="1"/>
          </p:cNvPicPr>
          <p:nvPr/>
        </p:nvPicPr>
        <p:blipFill>
          <a:blip r:embed="rId1"/>
          <a:stretch>
            <a:fillRect/>
          </a:stretch>
        </p:blipFill>
        <p:spPr>
          <a:xfrm>
            <a:off x="4039760" y="2262505"/>
            <a:ext cx="4112480" cy="1636395"/>
          </a:xfrm>
          <a:prstGeom prst="rect">
            <a:avLst/>
          </a:prstGeom>
        </p:spPr>
      </p:pic>
      <p:pic>
        <p:nvPicPr>
          <p:cNvPr id="6" name="图片 5"/>
          <p:cNvPicPr>
            <a:picLocks noChangeAspect="1"/>
          </p:cNvPicPr>
          <p:nvPr/>
        </p:nvPicPr>
        <p:blipFill>
          <a:blip r:embed="rId2"/>
          <a:stretch>
            <a:fillRect/>
          </a:stretch>
        </p:blipFill>
        <p:spPr>
          <a:xfrm>
            <a:off x="3465940" y="5033365"/>
            <a:ext cx="4686300" cy="1438275"/>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06999" y="1347160"/>
            <a:ext cx="11873606" cy="4916799"/>
          </a:xfrm>
        </p:spPr>
        <p:txBody>
          <a:bodyPr>
            <a:normAutofit/>
          </a:bodyPr>
          <a:lstStyle/>
          <a:p>
            <a:r>
              <a:rPr lang="zh-CN" altLang="zh-CN"/>
              <a:t>在获取元素之后，如果想要修改元素的内容，常用的属性</a:t>
            </a:r>
            <a:r>
              <a:rPr lang="en-US" altLang="zh-CN"/>
              <a:t>/</a:t>
            </a:r>
            <a:r>
              <a:rPr lang="zh-CN" altLang="zh-CN"/>
              <a:t>方法如表所示</a:t>
            </a:r>
            <a:r>
              <a:rPr lang="zh-CN" altLang="en-US"/>
              <a:t>：</a:t>
            </a:r>
            <a:endParaRPr lang="zh-CN" altLang="zh-CN"/>
          </a:p>
          <a:p>
            <a:endParaRPr lang="zh-CN" altLang="zh-CN"/>
          </a:p>
        </p:txBody>
      </p:sp>
      <p:sp>
        <p:nvSpPr>
          <p:cNvPr id="3" name="标题 2"/>
          <p:cNvSpPr>
            <a:spLocks noGrp="1"/>
          </p:cNvSpPr>
          <p:nvPr>
            <p:ph type="title"/>
          </p:nvPr>
        </p:nvSpPr>
        <p:spPr>
          <a:xfrm>
            <a:off x="747241" y="249383"/>
            <a:ext cx="7391400" cy="590556"/>
          </a:xfrm>
        </p:spPr>
        <p:txBody>
          <a:bodyPr/>
          <a:lstStyle/>
          <a:p>
            <a:r>
              <a:rPr lang="en-US" altLang="zh-CN"/>
              <a:t>6.3.4</a:t>
            </a:r>
            <a:r>
              <a:rPr lang="zh-CN" altLang="en-US"/>
              <a:t>改变元素内容</a:t>
            </a:r>
            <a:endParaRPr lang="zh-CN" altLang="en-US" dirty="0"/>
          </a:p>
        </p:txBody>
      </p:sp>
      <p:pic>
        <p:nvPicPr>
          <p:cNvPr id="6" name="图片 5"/>
          <p:cNvPicPr>
            <a:picLocks noChangeAspect="1"/>
          </p:cNvPicPr>
          <p:nvPr/>
        </p:nvPicPr>
        <p:blipFill>
          <a:blip r:embed="rId1"/>
          <a:stretch>
            <a:fillRect/>
          </a:stretch>
        </p:blipFill>
        <p:spPr>
          <a:xfrm>
            <a:off x="715667" y="2560641"/>
            <a:ext cx="10760666" cy="2489835"/>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6-7】</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zh-CN" altLang="en-US"/>
              <a:t>显示当前日期和时间</a:t>
            </a:r>
            <a:endParaRPr lang="zh-CN" altLang="en-US" dirty="0"/>
          </a:p>
        </p:txBody>
      </p:sp>
      <p:grpSp>
        <p:nvGrpSpPr>
          <p:cNvPr id="17" name="组合 16"/>
          <p:cNvGrpSpPr/>
          <p:nvPr/>
        </p:nvGrpSpPr>
        <p:grpSpPr>
          <a:xfrm>
            <a:off x="685711" y="2738503"/>
            <a:ext cx="5629562" cy="2330458"/>
            <a:chOff x="521856" y="3250162"/>
            <a:chExt cx="5629562" cy="3372310"/>
          </a:xfrm>
        </p:grpSpPr>
        <p:sp>
          <p:nvSpPr>
            <p:cNvPr id="8" name="任意多边形 7"/>
            <p:cNvSpPr/>
            <p:nvPr/>
          </p:nvSpPr>
          <p:spPr>
            <a:xfrm flipV="1">
              <a:off x="521856" y="3250162"/>
              <a:ext cx="5629562" cy="3372310"/>
            </a:xfrm>
            <a:custGeom>
              <a:avLst/>
              <a:gdLst>
                <a:gd name="connsiteX0" fmla="*/ 140023 w 6857723"/>
                <a:gd name="connsiteY0" fmla="*/ 0 h 2520214"/>
                <a:gd name="connsiteX1" fmla="*/ 6031901 w 6857723"/>
                <a:gd name="connsiteY1" fmla="*/ 0 h 2520214"/>
                <a:gd name="connsiteX2" fmla="*/ 6171924 w 6857723"/>
                <a:gd name="connsiteY2" fmla="*/ 140023 h 2520214"/>
                <a:gd name="connsiteX3" fmla="*/ 6171924 w 6857723"/>
                <a:gd name="connsiteY3" fmla="*/ 888983 h 2520214"/>
                <a:gd name="connsiteX4" fmla="*/ 6514824 w 6857723"/>
                <a:gd name="connsiteY4" fmla="*/ 888983 h 2520214"/>
                <a:gd name="connsiteX5" fmla="*/ 6514824 w 6857723"/>
                <a:gd name="connsiteY5" fmla="*/ 517859 h 2520214"/>
                <a:gd name="connsiteX6" fmla="*/ 6857723 w 6857723"/>
                <a:gd name="connsiteY6" fmla="*/ 1260107 h 2520214"/>
                <a:gd name="connsiteX7" fmla="*/ 6514824 w 6857723"/>
                <a:gd name="connsiteY7" fmla="*/ 2002355 h 2520214"/>
                <a:gd name="connsiteX8" fmla="*/ 6514824 w 6857723"/>
                <a:gd name="connsiteY8" fmla="*/ 1631231 h 2520214"/>
                <a:gd name="connsiteX9" fmla="*/ 6171924 w 6857723"/>
                <a:gd name="connsiteY9" fmla="*/ 1631231 h 2520214"/>
                <a:gd name="connsiteX10" fmla="*/ 6171924 w 6857723"/>
                <a:gd name="connsiteY10" fmla="*/ 2380191 h 2520214"/>
                <a:gd name="connsiteX11" fmla="*/ 6031901 w 6857723"/>
                <a:gd name="connsiteY11" fmla="*/ 2520214 h 2520214"/>
                <a:gd name="connsiteX12" fmla="*/ 140023 w 6857723"/>
                <a:gd name="connsiteY12" fmla="*/ 2520214 h 2520214"/>
                <a:gd name="connsiteX13" fmla="*/ 0 w 6857723"/>
                <a:gd name="connsiteY13" fmla="*/ 2380191 h 2520214"/>
                <a:gd name="connsiteX14" fmla="*/ 0 w 6857723"/>
                <a:gd name="connsiteY14" fmla="*/ 140023 h 2520214"/>
                <a:gd name="connsiteX15" fmla="*/ 140023 w 6857723"/>
                <a:gd name="connsiteY15" fmla="*/ 0 h 252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7723" h="2520214">
                  <a:moveTo>
                    <a:pt x="140023" y="0"/>
                  </a:moveTo>
                  <a:lnTo>
                    <a:pt x="6031901" y="0"/>
                  </a:lnTo>
                  <a:cubicBezTo>
                    <a:pt x="6109234" y="0"/>
                    <a:pt x="6171924" y="62690"/>
                    <a:pt x="6171924" y="140023"/>
                  </a:cubicBezTo>
                  <a:lnTo>
                    <a:pt x="6171924" y="888983"/>
                  </a:lnTo>
                  <a:lnTo>
                    <a:pt x="6514824" y="888983"/>
                  </a:lnTo>
                  <a:lnTo>
                    <a:pt x="6514824" y="517859"/>
                  </a:lnTo>
                  <a:lnTo>
                    <a:pt x="6857723" y="1260107"/>
                  </a:lnTo>
                  <a:lnTo>
                    <a:pt x="6514824" y="2002355"/>
                  </a:lnTo>
                  <a:lnTo>
                    <a:pt x="6514824" y="1631231"/>
                  </a:lnTo>
                  <a:lnTo>
                    <a:pt x="6171924" y="1631231"/>
                  </a:lnTo>
                  <a:lnTo>
                    <a:pt x="6171924" y="2380191"/>
                  </a:lnTo>
                  <a:cubicBezTo>
                    <a:pt x="6171924" y="2457524"/>
                    <a:pt x="6109234" y="2520214"/>
                    <a:pt x="6031901" y="2520214"/>
                  </a:cubicBezTo>
                  <a:lnTo>
                    <a:pt x="140023" y="2520214"/>
                  </a:lnTo>
                  <a:cubicBezTo>
                    <a:pt x="62690" y="2520214"/>
                    <a:pt x="0" y="2457524"/>
                    <a:pt x="0" y="2380191"/>
                  </a:cubicBezTo>
                  <a:lnTo>
                    <a:pt x="0" y="140023"/>
                  </a:lnTo>
                  <a:cubicBezTo>
                    <a:pt x="0" y="62690"/>
                    <a:pt x="62690" y="0"/>
                    <a:pt x="140023" y="0"/>
                  </a:cubicBezTo>
                  <a:close/>
                </a:path>
              </a:pathLst>
            </a:custGeom>
            <a:solidFill>
              <a:schemeClr val="accent1">
                <a:lumMod val="40000"/>
                <a:lumOff val="60000"/>
                <a:alpha val="14902"/>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9" name="Text Box 44"/>
            <p:cNvSpPr txBox="1">
              <a:spLocks noChangeArrowheads="1"/>
            </p:cNvSpPr>
            <p:nvPr/>
          </p:nvSpPr>
          <p:spPr bwMode="auto">
            <a:xfrm>
              <a:off x="1075127" y="4222102"/>
              <a:ext cx="4022435" cy="603942"/>
            </a:xfrm>
            <a:prstGeom prst="rect">
              <a:avLst/>
            </a:prstGeom>
            <a:noFill/>
          </p:spPr>
          <p:txBody>
            <a:bodyPr wrap="square" rtlCol="0">
              <a:spAutoFit/>
            </a:bodyPr>
            <a:lstStyle>
              <a:defPPr>
                <a:defRPr lang="zh-CN"/>
              </a:defPPr>
              <a:lvl1pPr>
                <a:defRPr>
                  <a:solidFill>
                    <a:schemeClr val="tx1">
                      <a:lumMod val="65000"/>
                      <a:lumOff val="35000"/>
                    </a:schemeClr>
                  </a:solidFill>
                </a:defRPr>
              </a:lvl1pPr>
            </a:lstStyle>
            <a:p>
              <a:pPr lvl="0">
                <a:lnSpc>
                  <a:spcPct val="130000"/>
                </a:lnSpc>
                <a:defRPr/>
              </a:pPr>
              <a:r>
                <a:rPr lang="zh-CN" altLang="zh-CN" sz="1800" kern="1000">
                  <a:effectLst/>
                  <a:ea typeface="方正兰亭刊黑_GBK"/>
                  <a:cs typeface="Times New Roman" panose="02020603050405020304" pitchFamily="18" charset="0"/>
                </a:rPr>
                <a:t>要求在页面显示当前日期和时间。</a:t>
              </a:r>
              <a:endParaRPr lang="zh-CN" altLang="en-US" sz="200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4790962" y="3589292"/>
              <a:ext cx="562219" cy="2343722"/>
            </a:xfrm>
            <a:prstGeom prst="roundRect">
              <a:avLst>
                <a:gd name="adj" fmla="val 13277"/>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任务描述</a:t>
              </a:r>
              <a:endParaRPr kumimoji="0" lang="zh-CN" altLang="en-US" sz="24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grpSp>
      <p:grpSp>
        <p:nvGrpSpPr>
          <p:cNvPr id="11" name="组合 10"/>
          <p:cNvGrpSpPr/>
          <p:nvPr/>
        </p:nvGrpSpPr>
        <p:grpSpPr>
          <a:xfrm>
            <a:off x="6519712" y="2629782"/>
            <a:ext cx="5936448" cy="3308674"/>
            <a:chOff x="6851559" y="2869060"/>
            <a:chExt cx="5367488" cy="3773139"/>
          </a:xfrm>
        </p:grpSpPr>
        <p:grpSp>
          <p:nvGrpSpPr>
            <p:cNvPr id="12" name="组合 11"/>
            <p:cNvGrpSpPr/>
            <p:nvPr/>
          </p:nvGrpSpPr>
          <p:grpSpPr>
            <a:xfrm>
              <a:off x="6851559" y="2869060"/>
              <a:ext cx="5367488" cy="3773139"/>
              <a:chOff x="6851558" y="2370297"/>
              <a:chExt cx="5367488" cy="3773139"/>
            </a:xfrm>
          </p:grpSpPr>
          <p:sp>
            <p:nvSpPr>
              <p:cNvPr id="14" name="矩形 13"/>
              <p:cNvSpPr/>
              <p:nvPr/>
            </p:nvSpPr>
            <p:spPr>
              <a:xfrm>
                <a:off x="6851559" y="2370297"/>
                <a:ext cx="4716985" cy="509813"/>
              </a:xfrm>
              <a:prstGeom prst="rect">
                <a:avLst/>
              </a:prstGeom>
              <a:solidFill>
                <a:srgbClr val="013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6851558" y="2385082"/>
                <a:ext cx="5367488" cy="526473"/>
              </a:xfrm>
              <a:prstGeom prst="rect">
                <a:avLst/>
              </a:prstGeom>
              <a:noFill/>
            </p:spPr>
            <p:txBody>
              <a:bodyPr wrap="square" rtlCol="0">
                <a:spAutoFit/>
              </a:bodyPr>
              <a:lstStyle/>
              <a:p>
                <a:pPr algn="ctr"/>
                <a:r>
                  <a:rPr lang="zh-CN" altLang="en-US" sz="2400" dirty="0">
                    <a:solidFill>
                      <a:schemeClr val="bg1"/>
                    </a:solidFill>
                    <a:latin typeface="微软雅黑" panose="020B0503020204020204" pitchFamily="34" charset="-122"/>
                    <a:ea typeface="微软雅黑" panose="020B0503020204020204" pitchFamily="34" charset="-122"/>
                  </a:rPr>
                  <a:t>任务分析</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6851560" y="2880111"/>
                <a:ext cx="5085621" cy="3263325"/>
              </a:xfrm>
              <a:prstGeom prst="rect">
                <a:avLst/>
              </a:prstGeom>
              <a:noFill/>
            </p:spPr>
            <p:txBody>
              <a:bodyPr wrap="square" rtlCol="0">
                <a:spAutoFit/>
              </a:bodyPr>
              <a:lstStyle/>
              <a:p>
                <a:pPr lvl="0">
                  <a:lnSpc>
                    <a:spcPct val="130000"/>
                  </a:lnSpc>
                  <a:defRPr/>
                </a:pPr>
                <a:r>
                  <a:rPr lang="zh-CN" altLang="en-US" sz="2000">
                    <a:solidFill>
                      <a:prstClr val="black">
                        <a:lumMod val="65000"/>
                        <a:lumOff val="35000"/>
                      </a:prstClr>
                    </a:solidFill>
                    <a:latin typeface="等线" panose="02010600030101010101" charset="-122"/>
                    <a:ea typeface="等线" panose="02010600030101010101" charset="-122"/>
                  </a:rPr>
                  <a:t>① 根据任务描述要求，要统计当前时间，</a:t>
                </a:r>
                <a:endParaRPr lang="en-US" altLang="zh-CN" sz="2000">
                  <a:solidFill>
                    <a:prstClr val="black">
                      <a:lumMod val="65000"/>
                      <a:lumOff val="35000"/>
                    </a:prstClr>
                  </a:solidFill>
                  <a:latin typeface="等线" panose="02010600030101010101" charset="-122"/>
                  <a:ea typeface="等线" panose="02010600030101010101" charset="-122"/>
                </a:endParaRPr>
              </a:p>
              <a:p>
                <a:pPr lvl="0">
                  <a:lnSpc>
                    <a:spcPct val="130000"/>
                  </a:lnSpc>
                  <a:defRPr/>
                </a:pPr>
                <a:r>
                  <a:rPr lang="zh-CN" altLang="en-US" sz="2000">
                    <a:solidFill>
                      <a:prstClr val="black">
                        <a:lumMod val="65000"/>
                        <a:lumOff val="35000"/>
                      </a:prstClr>
                    </a:solidFill>
                    <a:latin typeface="等线" panose="02010600030101010101" charset="-122"/>
                    <a:ea typeface="等线" panose="02010600030101010101" charset="-122"/>
                  </a:rPr>
                  <a:t>可以使用内置对象</a:t>
                </a:r>
                <a:r>
                  <a:rPr lang="en-US" altLang="zh-CN" sz="2000">
                    <a:solidFill>
                      <a:prstClr val="black">
                        <a:lumMod val="65000"/>
                        <a:lumOff val="35000"/>
                      </a:prstClr>
                    </a:solidFill>
                    <a:latin typeface="等线" panose="02010600030101010101" charset="-122"/>
                    <a:ea typeface="等线" panose="02010600030101010101" charset="-122"/>
                  </a:rPr>
                  <a:t>Date</a:t>
                </a:r>
                <a:r>
                  <a:rPr lang="zh-CN" altLang="en-US" sz="2000">
                    <a:solidFill>
                      <a:prstClr val="black">
                        <a:lumMod val="65000"/>
                        <a:lumOff val="35000"/>
                      </a:prstClr>
                    </a:solidFill>
                    <a:latin typeface="等线" panose="02010600030101010101" charset="-122"/>
                    <a:ea typeface="等线" panose="02010600030101010101" charset="-122"/>
                  </a:rPr>
                  <a:t>来获取当前的日期</a:t>
                </a:r>
                <a:endParaRPr lang="en-US" altLang="zh-CN" sz="2000">
                  <a:solidFill>
                    <a:prstClr val="black">
                      <a:lumMod val="65000"/>
                      <a:lumOff val="35000"/>
                    </a:prstClr>
                  </a:solidFill>
                  <a:latin typeface="等线" panose="02010600030101010101" charset="-122"/>
                  <a:ea typeface="等线" panose="02010600030101010101" charset="-122"/>
                </a:endParaRPr>
              </a:p>
              <a:p>
                <a:pPr lvl="0">
                  <a:lnSpc>
                    <a:spcPct val="130000"/>
                  </a:lnSpc>
                  <a:defRPr/>
                </a:pPr>
                <a:r>
                  <a:rPr lang="zh-CN" altLang="en-US" sz="2000">
                    <a:solidFill>
                      <a:prstClr val="black">
                        <a:lumMod val="65000"/>
                        <a:lumOff val="35000"/>
                      </a:prstClr>
                    </a:solidFill>
                    <a:latin typeface="等线" panose="02010600030101010101" charset="-122"/>
                    <a:ea typeface="等线" panose="02010600030101010101" charset="-122"/>
                  </a:rPr>
                  <a:t>和时间。</a:t>
                </a:r>
                <a:endParaRPr lang="zh-CN" altLang="en-US" sz="2000">
                  <a:solidFill>
                    <a:prstClr val="black">
                      <a:lumMod val="65000"/>
                      <a:lumOff val="35000"/>
                    </a:prstClr>
                  </a:solidFill>
                  <a:latin typeface="等线" panose="02010600030101010101" charset="-122"/>
                  <a:ea typeface="等线" panose="02010600030101010101" charset="-122"/>
                </a:endParaRPr>
              </a:p>
              <a:p>
                <a:pPr lvl="0">
                  <a:lnSpc>
                    <a:spcPct val="130000"/>
                  </a:lnSpc>
                  <a:defRPr/>
                </a:pPr>
                <a:r>
                  <a:rPr lang="zh-CN" altLang="en-US" sz="2000">
                    <a:solidFill>
                      <a:prstClr val="black">
                        <a:lumMod val="65000"/>
                        <a:lumOff val="35000"/>
                      </a:prstClr>
                    </a:solidFill>
                    <a:latin typeface="等线" panose="02010600030101010101" charset="-122"/>
                    <a:ea typeface="等线" panose="02010600030101010101" charset="-122"/>
                  </a:rPr>
                  <a:t>② 在页面上使用</a:t>
                </a:r>
                <a:r>
                  <a:rPr lang="en-US" altLang="zh-CN" sz="2000">
                    <a:solidFill>
                      <a:prstClr val="black">
                        <a:lumMod val="65000"/>
                        <a:lumOff val="35000"/>
                      </a:prstClr>
                    </a:solidFill>
                    <a:latin typeface="等线" panose="02010600030101010101" charset="-122"/>
                    <a:ea typeface="等线" panose="02010600030101010101" charset="-122"/>
                  </a:rPr>
                  <a:t>document.getElementById()</a:t>
                </a:r>
                <a:endParaRPr lang="en-US" altLang="zh-CN" sz="2000">
                  <a:solidFill>
                    <a:prstClr val="black">
                      <a:lumMod val="65000"/>
                      <a:lumOff val="35000"/>
                    </a:prstClr>
                  </a:solidFill>
                  <a:latin typeface="等线" panose="02010600030101010101" charset="-122"/>
                  <a:ea typeface="等线" panose="02010600030101010101" charset="-122"/>
                </a:endParaRPr>
              </a:p>
              <a:p>
                <a:pPr lvl="0">
                  <a:lnSpc>
                    <a:spcPct val="130000"/>
                  </a:lnSpc>
                  <a:defRPr/>
                </a:pPr>
                <a:r>
                  <a:rPr lang="zh-CN" altLang="en-US" sz="2000">
                    <a:solidFill>
                      <a:prstClr val="black">
                        <a:lumMod val="65000"/>
                        <a:lumOff val="35000"/>
                      </a:prstClr>
                    </a:solidFill>
                    <a:latin typeface="等线" panose="02010600030101010101" charset="-122"/>
                    <a:ea typeface="等线" panose="02010600030101010101" charset="-122"/>
                  </a:rPr>
                  <a:t>方法获取放置时间的元素，通过</a:t>
                </a:r>
                <a:r>
                  <a:rPr lang="en-US" altLang="zh-CN" sz="2000">
                    <a:solidFill>
                      <a:prstClr val="black">
                        <a:lumMod val="65000"/>
                        <a:lumOff val="35000"/>
                      </a:prstClr>
                    </a:solidFill>
                    <a:latin typeface="等线" panose="02010600030101010101" charset="-122"/>
                    <a:ea typeface="等线" panose="02010600030101010101" charset="-122"/>
                  </a:rPr>
                  <a:t>3</a:t>
                </a:r>
                <a:r>
                  <a:rPr lang="zh-CN" altLang="en-US" sz="2000">
                    <a:solidFill>
                      <a:prstClr val="black">
                        <a:lumMod val="65000"/>
                        <a:lumOff val="35000"/>
                      </a:prstClr>
                    </a:solidFill>
                    <a:latin typeface="等线" panose="02010600030101010101" charset="-122"/>
                    <a:ea typeface="等线" panose="02010600030101010101" charset="-122"/>
                  </a:rPr>
                  <a:t>种方式设置</a:t>
                </a:r>
                <a:endParaRPr lang="en-US" altLang="zh-CN" sz="2000">
                  <a:solidFill>
                    <a:prstClr val="black">
                      <a:lumMod val="65000"/>
                      <a:lumOff val="35000"/>
                    </a:prstClr>
                  </a:solidFill>
                  <a:latin typeface="等线" panose="02010600030101010101" charset="-122"/>
                  <a:ea typeface="等线" panose="02010600030101010101" charset="-122"/>
                </a:endParaRPr>
              </a:p>
              <a:p>
                <a:pPr lvl="0">
                  <a:lnSpc>
                    <a:spcPct val="130000"/>
                  </a:lnSpc>
                  <a:defRPr/>
                </a:pPr>
                <a:r>
                  <a:rPr lang="zh-CN" altLang="en-US" sz="2000">
                    <a:solidFill>
                      <a:prstClr val="black">
                        <a:lumMod val="65000"/>
                        <a:lumOff val="35000"/>
                      </a:prstClr>
                    </a:solidFill>
                    <a:latin typeface="等线" panose="02010600030101010101" charset="-122"/>
                    <a:ea typeface="等线" panose="02010600030101010101" charset="-122"/>
                  </a:rPr>
                  <a:t>这个元素的内容。</a:t>
                </a:r>
                <a:endParaRPr lang="zh-CN" altLang="en-US" sz="2000">
                  <a:solidFill>
                    <a:prstClr val="black">
                      <a:lumMod val="65000"/>
                      <a:lumOff val="35000"/>
                    </a:prstClr>
                  </a:solidFill>
                  <a:latin typeface="等线" panose="02010600030101010101" charset="-122"/>
                  <a:ea typeface="等线" panose="02010600030101010101" charset="-122"/>
                </a:endParaRPr>
              </a:p>
              <a:p>
                <a:pPr lvl="0">
                  <a:lnSpc>
                    <a:spcPct val="130000"/>
                  </a:lnSpc>
                  <a:defRPr/>
                </a:pPr>
                <a:endParaRPr lang="zh-CN" altLang="en-US" sz="2000">
                  <a:solidFill>
                    <a:prstClr val="black">
                      <a:lumMod val="65000"/>
                      <a:lumOff val="35000"/>
                    </a:prstClr>
                  </a:solidFill>
                  <a:latin typeface="等线" panose="02010600030101010101" charset="-122"/>
                  <a:ea typeface="等线" panose="02010600030101010101" charset="-122"/>
                </a:endParaRPr>
              </a:p>
            </p:txBody>
          </p:sp>
        </p:grpSp>
        <p:sp>
          <p:nvSpPr>
            <p:cNvPr id="13" name="矩形 12"/>
            <p:cNvSpPr/>
            <p:nvPr/>
          </p:nvSpPr>
          <p:spPr>
            <a:xfrm>
              <a:off x="6851560" y="2869061"/>
              <a:ext cx="4716985" cy="34472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6-7】</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zh-CN" altLang="en-US"/>
              <a:t>代码及效果</a:t>
            </a:r>
            <a:endParaRPr lang="zh-CN" altLang="en-US" dirty="0"/>
          </a:p>
        </p:txBody>
      </p:sp>
      <p:sp>
        <p:nvSpPr>
          <p:cNvPr id="19" name="矩形 18"/>
          <p:cNvSpPr/>
          <p:nvPr/>
        </p:nvSpPr>
        <p:spPr>
          <a:xfrm>
            <a:off x="7568768" y="3768965"/>
            <a:ext cx="4155440" cy="2174241"/>
          </a:xfrm>
          <a:prstGeom prst="rect">
            <a:avLst/>
          </a:prstGeom>
          <a:noFill/>
          <a:ln w="38100">
            <a:solidFill>
              <a:srgbClr val="01367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94815" y="2122718"/>
            <a:ext cx="12002370" cy="787523"/>
          </a:xfrm>
          <a:prstGeom prst="rect">
            <a:avLst/>
          </a:prstGeom>
          <a:noFill/>
        </p:spPr>
        <p:txBody>
          <a:bodyPr wrap="square">
            <a:spAutoFit/>
          </a:bodyPr>
          <a:lstStyle/>
          <a:p>
            <a:pPr indent="264160" algn="just">
              <a:lnSpc>
                <a:spcPct val="150000"/>
              </a:lnSpc>
            </a:pPr>
            <a:r>
              <a:rPr lang="zh-CN" altLang="en-US" sz="1600">
                <a:solidFill>
                  <a:prstClr val="black">
                    <a:lumMod val="65000"/>
                    <a:lumOff val="35000"/>
                  </a:prstClr>
                </a:solidFill>
                <a:latin typeface="微软雅黑" panose="020B0503020204020204" pitchFamily="34" charset="-122"/>
                <a:ea typeface="微软雅黑" panose="020B0503020204020204" pitchFamily="34" charset="-122"/>
              </a:rPr>
              <a:t>在代码中，使用</a:t>
            </a:r>
            <a:r>
              <a:rPr lang="en-US" altLang="zh-CN" sz="1600">
                <a:solidFill>
                  <a:prstClr val="black">
                    <a:lumMod val="65000"/>
                    <a:lumOff val="35000"/>
                  </a:prstClr>
                </a:solidFill>
                <a:latin typeface="微软雅黑" panose="020B0503020204020204" pitchFamily="34" charset="-122"/>
                <a:ea typeface="微软雅黑" panose="020B0503020204020204" pitchFamily="34" charset="-122"/>
              </a:rPr>
              <a:t>document.getElementById()</a:t>
            </a:r>
            <a:r>
              <a:rPr lang="zh-CN" altLang="en-US" sz="1600">
                <a:solidFill>
                  <a:prstClr val="black">
                    <a:lumMod val="65000"/>
                    <a:lumOff val="35000"/>
                  </a:prstClr>
                </a:solidFill>
                <a:latin typeface="微软雅黑" panose="020B0503020204020204" pitchFamily="34" charset="-122"/>
                <a:ea typeface="微软雅黑" panose="020B0503020204020204" pitchFamily="34" charset="-122"/>
              </a:rPr>
              <a:t>获得存放显示时间的元素，然后将时间保存在</a:t>
            </a:r>
            <a:r>
              <a:rPr lang="en-US" altLang="zh-CN" sz="1600">
                <a:solidFill>
                  <a:prstClr val="black">
                    <a:lumMod val="65000"/>
                    <a:lumOff val="35000"/>
                  </a:prstClr>
                </a:solidFill>
                <a:latin typeface="微软雅黑" panose="020B0503020204020204" pitchFamily="34" charset="-122"/>
                <a:ea typeface="微软雅黑" panose="020B0503020204020204" pitchFamily="34" charset="-122"/>
              </a:rPr>
              <a:t>time</a:t>
            </a:r>
            <a:r>
              <a:rPr lang="zh-CN" altLang="en-US" sz="1600">
                <a:solidFill>
                  <a:prstClr val="black">
                    <a:lumMod val="65000"/>
                    <a:lumOff val="35000"/>
                  </a:prstClr>
                </a:solidFill>
                <a:latin typeface="微软雅黑" panose="020B0503020204020204" pitchFamily="34" charset="-122"/>
                <a:ea typeface="微软雅黑" panose="020B0503020204020204" pitchFamily="34" charset="-122"/>
              </a:rPr>
              <a:t>中，通过</a:t>
            </a:r>
            <a:r>
              <a:rPr lang="en-US" altLang="zh-CN" sz="1600">
                <a:solidFill>
                  <a:prstClr val="black">
                    <a:lumMod val="65000"/>
                    <a:lumOff val="35000"/>
                  </a:prstClr>
                </a:solidFill>
                <a:latin typeface="微软雅黑" panose="020B0503020204020204" pitchFamily="34" charset="-122"/>
                <a:ea typeface="微软雅黑" panose="020B0503020204020204" pitchFamily="34" charset="-122"/>
              </a:rPr>
              <a:t>3</a:t>
            </a:r>
            <a:r>
              <a:rPr lang="zh-CN" altLang="en-US" sz="1600">
                <a:solidFill>
                  <a:prstClr val="black">
                    <a:lumMod val="65000"/>
                    <a:lumOff val="35000"/>
                  </a:prstClr>
                </a:solidFill>
                <a:latin typeface="微软雅黑" panose="020B0503020204020204" pitchFamily="34" charset="-122"/>
                <a:ea typeface="微软雅黑" panose="020B0503020204020204" pitchFamily="34" charset="-122"/>
              </a:rPr>
              <a:t>个属性</a:t>
            </a:r>
            <a:r>
              <a:rPr lang="en-US" altLang="zh-CN" sz="1600">
                <a:solidFill>
                  <a:prstClr val="black">
                    <a:lumMod val="65000"/>
                    <a:lumOff val="35000"/>
                  </a:prstClr>
                </a:solidFill>
                <a:latin typeface="微软雅黑" panose="020B0503020204020204" pitchFamily="34" charset="-122"/>
                <a:ea typeface="微软雅黑" panose="020B0503020204020204" pitchFamily="34" charset="-122"/>
              </a:rPr>
              <a:t>innerHTM</a:t>
            </a:r>
            <a:r>
              <a:rPr lang="zh-CN" altLang="en-US" sz="160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1600">
                <a:solidFill>
                  <a:prstClr val="black">
                    <a:lumMod val="65000"/>
                    <a:lumOff val="35000"/>
                  </a:prstClr>
                </a:solidFill>
                <a:latin typeface="微软雅黑" panose="020B0503020204020204" pitchFamily="34" charset="-122"/>
                <a:ea typeface="微软雅黑" panose="020B0503020204020204" pitchFamily="34" charset="-122"/>
              </a:rPr>
              <a:t>innerText</a:t>
            </a:r>
            <a:r>
              <a:rPr lang="zh-CN" altLang="en-US" sz="160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1600">
                <a:solidFill>
                  <a:prstClr val="black">
                    <a:lumMod val="65000"/>
                    <a:lumOff val="35000"/>
                  </a:prstClr>
                </a:solidFill>
                <a:latin typeface="微软雅黑" panose="020B0503020204020204" pitchFamily="34" charset="-122"/>
                <a:ea typeface="微软雅黑" panose="020B0503020204020204" pitchFamily="34" charset="-122"/>
              </a:rPr>
              <a:t>textContent</a:t>
            </a:r>
            <a:r>
              <a:rPr lang="zh-CN" altLang="en-US" sz="1600">
                <a:solidFill>
                  <a:prstClr val="black">
                    <a:lumMod val="65000"/>
                    <a:lumOff val="35000"/>
                  </a:prstClr>
                </a:solidFill>
                <a:latin typeface="微软雅黑" panose="020B0503020204020204" pitchFamily="34" charset="-122"/>
                <a:ea typeface="微软雅黑" panose="020B0503020204020204" pitchFamily="34" charset="-122"/>
              </a:rPr>
              <a:t>设置其显示内容。实现效果如图所示，后面两个属性不能解释</a:t>
            </a:r>
            <a:r>
              <a:rPr lang="en-US" altLang="zh-CN" sz="1600">
                <a:solidFill>
                  <a:prstClr val="black">
                    <a:lumMod val="65000"/>
                    <a:lumOff val="35000"/>
                  </a:prstClr>
                </a:solidFill>
                <a:latin typeface="微软雅黑" panose="020B0503020204020204" pitchFamily="34" charset="-122"/>
                <a:ea typeface="微软雅黑" panose="020B0503020204020204" pitchFamily="34" charset="-122"/>
              </a:rPr>
              <a:t>HTML</a:t>
            </a:r>
            <a:r>
              <a:rPr lang="zh-CN" altLang="en-US" sz="1600">
                <a:solidFill>
                  <a:prstClr val="black">
                    <a:lumMod val="65000"/>
                    <a:lumOff val="35000"/>
                  </a:prstClr>
                </a:solidFill>
                <a:latin typeface="微软雅黑" panose="020B0503020204020204" pitchFamily="34" charset="-122"/>
                <a:ea typeface="微软雅黑" panose="020B0503020204020204" pitchFamily="34" charset="-122"/>
              </a:rPr>
              <a:t>标签，所以将其原样显示出来。</a:t>
            </a:r>
            <a:endParaRPr lang="zh-CN" altLang="zh-CN" sz="1600">
              <a:solidFill>
                <a:prstClr val="black">
                  <a:lumMod val="65000"/>
                  <a:lumOff val="35000"/>
                </a:prstClr>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1"/>
          <a:stretch>
            <a:fillRect/>
          </a:stretch>
        </p:blipFill>
        <p:spPr>
          <a:xfrm>
            <a:off x="7659776" y="3832758"/>
            <a:ext cx="3973424" cy="1995450"/>
          </a:xfrm>
          <a:prstGeom prst="rect">
            <a:avLst/>
          </a:prstGeom>
        </p:spPr>
      </p:pic>
      <p:pic>
        <p:nvPicPr>
          <p:cNvPr id="6" name="图片 5"/>
          <p:cNvPicPr>
            <a:picLocks noChangeAspect="1"/>
          </p:cNvPicPr>
          <p:nvPr/>
        </p:nvPicPr>
        <p:blipFill>
          <a:blip r:embed="rId2"/>
          <a:stretch>
            <a:fillRect/>
          </a:stretch>
        </p:blipFill>
        <p:spPr>
          <a:xfrm>
            <a:off x="189630" y="3266914"/>
            <a:ext cx="6406455" cy="3455035"/>
          </a:xfrm>
          <a:prstGeom prst="rect">
            <a:avLst/>
          </a:prstGeom>
        </p:spPr>
      </p:pic>
      <p:sp>
        <p:nvSpPr>
          <p:cNvPr id="11" name="矩形 10"/>
          <p:cNvSpPr/>
          <p:nvPr/>
        </p:nvSpPr>
        <p:spPr>
          <a:xfrm>
            <a:off x="238180" y="3227035"/>
            <a:ext cx="6406455" cy="3511194"/>
          </a:xfrm>
          <a:prstGeom prst="rect">
            <a:avLst/>
          </a:prstGeom>
          <a:noFill/>
          <a:ln w="38100">
            <a:solidFill>
              <a:srgbClr val="01367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06999" y="1347160"/>
            <a:ext cx="11873606" cy="4916799"/>
          </a:xfrm>
        </p:spPr>
        <p:txBody>
          <a:bodyPr>
            <a:normAutofit/>
          </a:bodyPr>
          <a:lstStyle/>
          <a:p>
            <a:r>
              <a:rPr lang="zh-CN" altLang="en-US"/>
              <a:t>       在</a:t>
            </a:r>
            <a:r>
              <a:rPr lang="en-US" altLang="zh-CN"/>
              <a:t>JavaScript</a:t>
            </a:r>
            <a:r>
              <a:rPr lang="zh-CN" altLang="en-US"/>
              <a:t>中，我们可以通过</a:t>
            </a:r>
            <a:r>
              <a:rPr lang="en-US" altLang="zh-CN"/>
              <a:t>DOM</a:t>
            </a:r>
            <a:r>
              <a:rPr lang="zh-CN" altLang="en-US"/>
              <a:t>获取元素的大小、位置等，常用的属性如表所示。</a:t>
            </a:r>
            <a:endParaRPr lang="zh-CN" altLang="zh-CN"/>
          </a:p>
        </p:txBody>
      </p:sp>
      <p:sp>
        <p:nvSpPr>
          <p:cNvPr id="3" name="标题 2"/>
          <p:cNvSpPr>
            <a:spLocks noGrp="1"/>
          </p:cNvSpPr>
          <p:nvPr>
            <p:ph type="title"/>
          </p:nvPr>
        </p:nvSpPr>
        <p:spPr>
          <a:xfrm>
            <a:off x="747241" y="249383"/>
            <a:ext cx="7391400" cy="590556"/>
          </a:xfrm>
        </p:spPr>
        <p:txBody>
          <a:bodyPr/>
          <a:lstStyle/>
          <a:p>
            <a:r>
              <a:rPr lang="en-US" altLang="zh-CN"/>
              <a:t>6.3.5  </a:t>
            </a:r>
            <a:r>
              <a:rPr lang="zh-CN" altLang="en-US"/>
              <a:t>改变元素位置和大小</a:t>
            </a:r>
            <a:endParaRPr lang="zh-CN" altLang="en-US" dirty="0"/>
          </a:p>
        </p:txBody>
      </p:sp>
      <p:pic>
        <p:nvPicPr>
          <p:cNvPr id="5" name="图片 4"/>
          <p:cNvPicPr>
            <a:picLocks noChangeAspect="1"/>
          </p:cNvPicPr>
          <p:nvPr/>
        </p:nvPicPr>
        <p:blipFill>
          <a:blip r:embed="rId1"/>
          <a:stretch>
            <a:fillRect/>
          </a:stretch>
        </p:blipFill>
        <p:spPr>
          <a:xfrm>
            <a:off x="747241" y="2768736"/>
            <a:ext cx="10866438" cy="2073645"/>
          </a:xfrm>
          <a:prstGeom prst="rect">
            <a:avLst/>
          </a:prstGeom>
        </p:spPr>
      </p:pic>
      <p:sp>
        <p:nvSpPr>
          <p:cNvPr id="8" name="文本框 7"/>
          <p:cNvSpPr txBox="1"/>
          <p:nvPr/>
        </p:nvSpPr>
        <p:spPr>
          <a:xfrm>
            <a:off x="630881" y="5026436"/>
            <a:ext cx="11154119" cy="1116781"/>
          </a:xfrm>
          <a:prstGeom prst="rect">
            <a:avLst/>
          </a:prstGeom>
          <a:noFill/>
        </p:spPr>
        <p:txBody>
          <a:bodyPr wrap="square">
            <a:spAutoFit/>
          </a:bodyPr>
          <a:lstStyle/>
          <a:p>
            <a:pPr>
              <a:lnSpc>
                <a:spcPct val="200000"/>
              </a:lnSpc>
            </a:pPr>
            <a:r>
              <a:rPr lang="zh-CN" altLang="zh-CN" sz="1800" kern="1000">
                <a:solidFill>
                  <a:schemeClr val="accent2">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利</a:t>
            </a:r>
            <a:r>
              <a:rPr lang="zh-CN" altLang="zh-CN" sz="1800" kern="1000" spc="30">
                <a:solidFill>
                  <a:schemeClr val="accent2">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用</a:t>
            </a:r>
            <a:r>
              <a:rPr lang="en-US" altLang="zh-CN" sz="1800" kern="1000" spc="30">
                <a:solidFill>
                  <a:schemeClr val="accent2">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offsetLeft</a:t>
            </a:r>
            <a:r>
              <a:rPr lang="zh-CN" altLang="zh-CN" sz="1800" kern="1000" spc="30">
                <a:solidFill>
                  <a:schemeClr val="accent2">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1800" kern="1000" spc="30">
                <a:solidFill>
                  <a:schemeClr val="accent2">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offsetTop</a:t>
            </a:r>
            <a:r>
              <a:rPr lang="zh-CN" altLang="zh-CN" sz="1800" kern="1000" spc="30">
                <a:solidFill>
                  <a:schemeClr val="accent2">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两个属性获取元素到页面边框的距离，利用</a:t>
            </a:r>
            <a:r>
              <a:rPr lang="en-US" altLang="zh-CN" sz="1800" kern="1000" spc="30">
                <a:solidFill>
                  <a:schemeClr val="accent2">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offsetWidth</a:t>
            </a:r>
            <a:r>
              <a:rPr lang="zh-CN" altLang="zh-CN" sz="1800" kern="1000" spc="30">
                <a:solidFill>
                  <a:schemeClr val="accent2">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1800" kern="1000">
                <a:solidFill>
                  <a:schemeClr val="accent2">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offsetHeight</a:t>
            </a:r>
            <a:r>
              <a:rPr lang="zh-CN" altLang="zh-CN" sz="1800" kern="1000">
                <a:solidFill>
                  <a:schemeClr val="accent2">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获取元素自身的大小</a:t>
            </a:r>
            <a:endParaRPr lang="zh-CN" altLang="en-US">
              <a:solidFill>
                <a:schemeClr val="accent2">
                  <a:lumMod val="7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867811" y="1988932"/>
            <a:ext cx="4419845" cy="710723"/>
          </a:xfrm>
          <a:solidFill>
            <a:srgbClr val="01367A"/>
          </a:solidFill>
        </p:spPr>
        <p:txBody>
          <a:bodyPr/>
          <a:lstStyle/>
          <a:p>
            <a:pPr algn="ctr"/>
            <a:r>
              <a:rPr lang="zh-CN" altLang="en-US">
                <a:solidFill>
                  <a:schemeClr val="bg1"/>
                </a:solidFill>
              </a:rPr>
              <a:t>任务</a:t>
            </a:r>
            <a:r>
              <a:rPr lang="en-US" altLang="zh-CN">
                <a:solidFill>
                  <a:schemeClr val="bg1"/>
                </a:solidFill>
              </a:rPr>
              <a:t>6.1  </a:t>
            </a:r>
            <a:r>
              <a:rPr lang="zh-CN" altLang="en-US">
                <a:solidFill>
                  <a:schemeClr val="bg1"/>
                </a:solidFill>
              </a:rPr>
              <a:t>认识</a:t>
            </a:r>
            <a:r>
              <a:rPr lang="en-US" altLang="zh-CN">
                <a:solidFill>
                  <a:schemeClr val="bg1"/>
                </a:solidFill>
              </a:rPr>
              <a:t>DOM</a:t>
            </a:r>
            <a:r>
              <a:rPr lang="zh-CN" altLang="en-US">
                <a:solidFill>
                  <a:schemeClr val="bg1"/>
                </a:solidFill>
              </a:rPr>
              <a:t>对象</a:t>
            </a:r>
            <a:endParaRPr lang="zh-CN" altLang="en-US" dirty="0">
              <a:solidFill>
                <a:schemeClr val="bg1"/>
              </a:solidFill>
            </a:endParaRPr>
          </a:p>
        </p:txBody>
      </p:sp>
      <p:sp>
        <p:nvSpPr>
          <p:cNvPr id="3" name="标题 2"/>
          <p:cNvSpPr>
            <a:spLocks noGrp="1"/>
          </p:cNvSpPr>
          <p:nvPr>
            <p:ph type="title"/>
          </p:nvPr>
        </p:nvSpPr>
        <p:spPr/>
        <p:txBody>
          <a:bodyPr/>
          <a:lstStyle/>
          <a:p>
            <a:r>
              <a:rPr lang="zh-CN" altLang="en-US" dirty="0"/>
              <a:t>知识储备</a:t>
            </a:r>
            <a:endParaRPr lang="zh-CN" altLang="en-US" dirty="0"/>
          </a:p>
        </p:txBody>
      </p:sp>
      <p:sp>
        <p:nvSpPr>
          <p:cNvPr id="7" name="内容占位符 1"/>
          <p:cNvSpPr txBox="1"/>
          <p:nvPr/>
        </p:nvSpPr>
        <p:spPr>
          <a:xfrm>
            <a:off x="3867811" y="2902399"/>
            <a:ext cx="4419845" cy="710723"/>
          </a:xfrm>
          <a:prstGeom prst="rect">
            <a:avLst/>
          </a:prstGeom>
          <a:solidFill>
            <a:srgbClr val="01367A"/>
          </a:solidFill>
        </p:spPr>
        <p:txBody>
          <a:bodyPr vert="horz" lIns="91440" tIns="45720" rIns="91440" bIns="45720" rtlCol="0">
            <a:normAutofit fontScale="92500"/>
          </a:bodyPr>
          <a:lstStyle>
            <a:lvl1pPr marL="0" indent="0" algn="l" defTabSz="914400" rtl="0" eaLnBrk="1" latinLnBrk="0" hangingPunct="1">
              <a:lnSpc>
                <a:spcPct val="130000"/>
              </a:lnSpc>
              <a:spcBef>
                <a:spcPts val="1000"/>
              </a:spcBef>
              <a:buFontTx/>
              <a:buNone/>
              <a:defRPr sz="2800" kern="1200">
                <a:solidFill>
                  <a:schemeClr val="tx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130000"/>
              </a:lnSpc>
              <a:spcBef>
                <a:spcPts val="500"/>
              </a:spcBef>
              <a:buFontTx/>
              <a:buNone/>
              <a:defRPr sz="2400" kern="1200">
                <a:solidFill>
                  <a:schemeClr val="tx1"/>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130000"/>
              </a:lnSpc>
              <a:spcBef>
                <a:spcPts val="500"/>
              </a:spcBef>
              <a:buFontTx/>
              <a:buNone/>
              <a:defRPr sz="2000" kern="1200">
                <a:solidFill>
                  <a:schemeClr val="tx1"/>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130000"/>
              </a:lnSpc>
              <a:spcBef>
                <a:spcPts val="500"/>
              </a:spcBef>
              <a:buFontTx/>
              <a:buNone/>
              <a:defRPr sz="1800" kern="1200">
                <a:solidFill>
                  <a:schemeClr val="tx1"/>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130000"/>
              </a:lnSpc>
              <a:spcBef>
                <a:spcPts val="500"/>
              </a:spcBef>
              <a:buFontTx/>
              <a:buNone/>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30000"/>
              </a:lnSpc>
              <a:spcBef>
                <a:spcPts val="1000"/>
              </a:spcBef>
              <a:spcAft>
                <a:spcPts val="0"/>
              </a:spcAft>
              <a:buClrTx/>
              <a:buSzTx/>
              <a:buFontTx/>
              <a:buNone/>
              <a:defRPr/>
            </a:pPr>
            <a:r>
              <a:rPr kumimoji="0" lang="zh-CN" altLang="en-US" sz="2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  任务</a:t>
            </a:r>
            <a:r>
              <a:rPr kumimoji="0" lang="en-US" altLang="zh-CN" sz="2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6.2  </a:t>
            </a:r>
            <a:r>
              <a:rPr kumimoji="0" lang="zh-CN" altLang="en-US" sz="2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认识</a:t>
            </a:r>
            <a:r>
              <a:rPr kumimoji="0" lang="en-US" altLang="zh-CN" sz="2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HTML  DOM</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8" name="内容占位符 1"/>
          <p:cNvSpPr txBox="1"/>
          <p:nvPr/>
        </p:nvSpPr>
        <p:spPr>
          <a:xfrm>
            <a:off x="3867810" y="3844892"/>
            <a:ext cx="4419845" cy="710723"/>
          </a:xfrm>
          <a:prstGeom prst="rect">
            <a:avLst/>
          </a:prstGeom>
          <a:solidFill>
            <a:srgbClr val="01367A"/>
          </a:solidFill>
        </p:spPr>
        <p:txBody>
          <a:bodyPr vert="horz" lIns="91440" tIns="45720" rIns="91440" bIns="45720" rtlCol="0">
            <a:normAutofit/>
          </a:bodyPr>
          <a:lstStyle>
            <a:lvl1pPr marL="0" indent="0" algn="l" defTabSz="914400" rtl="0" eaLnBrk="1" latinLnBrk="0" hangingPunct="1">
              <a:lnSpc>
                <a:spcPct val="130000"/>
              </a:lnSpc>
              <a:spcBef>
                <a:spcPts val="1000"/>
              </a:spcBef>
              <a:buFontTx/>
              <a:buNone/>
              <a:defRPr sz="2800" kern="1200">
                <a:solidFill>
                  <a:schemeClr val="tx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130000"/>
              </a:lnSpc>
              <a:spcBef>
                <a:spcPts val="500"/>
              </a:spcBef>
              <a:buFontTx/>
              <a:buNone/>
              <a:defRPr sz="2400" kern="1200">
                <a:solidFill>
                  <a:schemeClr val="tx1"/>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130000"/>
              </a:lnSpc>
              <a:spcBef>
                <a:spcPts val="500"/>
              </a:spcBef>
              <a:buFontTx/>
              <a:buNone/>
              <a:defRPr sz="2000" kern="1200">
                <a:solidFill>
                  <a:schemeClr val="tx1"/>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130000"/>
              </a:lnSpc>
              <a:spcBef>
                <a:spcPts val="500"/>
              </a:spcBef>
              <a:buFontTx/>
              <a:buNone/>
              <a:defRPr sz="1800" kern="1200">
                <a:solidFill>
                  <a:schemeClr val="tx1"/>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130000"/>
              </a:lnSpc>
              <a:spcBef>
                <a:spcPts val="500"/>
              </a:spcBef>
              <a:buFontTx/>
              <a:buNone/>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914400" rtl="0" eaLnBrk="1" fontAlgn="auto" latinLnBrk="0" hangingPunct="1">
              <a:lnSpc>
                <a:spcPct val="130000"/>
              </a:lnSpc>
              <a:spcBef>
                <a:spcPts val="1000"/>
              </a:spcBef>
              <a:spcAft>
                <a:spcPts val="0"/>
              </a:spcAft>
              <a:buClrTx/>
              <a:buSzTx/>
              <a:buFontTx/>
              <a:buNone/>
              <a:defRPr/>
            </a:pPr>
            <a:r>
              <a:rPr kumimoji="0" lang="zh-CN" altLang="en-US" sz="2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   任务</a:t>
            </a:r>
            <a:r>
              <a:rPr kumimoji="0" lang="en-US" altLang="zh-CN" sz="2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6.3  </a:t>
            </a:r>
            <a:r>
              <a:rPr kumimoji="0" lang="zh-CN" altLang="en-US" sz="2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操作元素</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9" name="内容占位符 1"/>
          <p:cNvSpPr txBox="1"/>
          <p:nvPr/>
        </p:nvSpPr>
        <p:spPr>
          <a:xfrm>
            <a:off x="3867809" y="4787385"/>
            <a:ext cx="4419845" cy="710723"/>
          </a:xfrm>
          <a:prstGeom prst="rect">
            <a:avLst/>
          </a:prstGeom>
          <a:solidFill>
            <a:srgbClr val="01367A"/>
          </a:solidFill>
        </p:spPr>
        <p:txBody>
          <a:bodyPr vert="horz" lIns="91440" tIns="45720" rIns="91440" bIns="45720" rtlCol="0">
            <a:normAutofit/>
          </a:bodyPr>
          <a:lstStyle>
            <a:lvl1pPr marL="0" indent="0" algn="l" defTabSz="914400" rtl="0" eaLnBrk="1" latinLnBrk="0" hangingPunct="1">
              <a:lnSpc>
                <a:spcPct val="130000"/>
              </a:lnSpc>
              <a:spcBef>
                <a:spcPts val="1000"/>
              </a:spcBef>
              <a:buFontTx/>
              <a:buNone/>
              <a:defRPr sz="2800" kern="1200">
                <a:solidFill>
                  <a:schemeClr val="tx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130000"/>
              </a:lnSpc>
              <a:spcBef>
                <a:spcPts val="500"/>
              </a:spcBef>
              <a:buFontTx/>
              <a:buNone/>
              <a:defRPr sz="2400" kern="1200">
                <a:solidFill>
                  <a:schemeClr val="tx1"/>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130000"/>
              </a:lnSpc>
              <a:spcBef>
                <a:spcPts val="500"/>
              </a:spcBef>
              <a:buFontTx/>
              <a:buNone/>
              <a:defRPr sz="2000" kern="1200">
                <a:solidFill>
                  <a:schemeClr val="tx1"/>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130000"/>
              </a:lnSpc>
              <a:spcBef>
                <a:spcPts val="500"/>
              </a:spcBef>
              <a:buFontTx/>
              <a:buNone/>
              <a:defRPr sz="1800" kern="1200">
                <a:solidFill>
                  <a:schemeClr val="tx1"/>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130000"/>
              </a:lnSpc>
              <a:spcBef>
                <a:spcPts val="500"/>
              </a:spcBef>
              <a:buFontTx/>
              <a:buNone/>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914400" rtl="0" eaLnBrk="1" fontAlgn="auto" latinLnBrk="0" hangingPunct="1">
              <a:lnSpc>
                <a:spcPct val="130000"/>
              </a:lnSpc>
              <a:spcBef>
                <a:spcPts val="1000"/>
              </a:spcBef>
              <a:spcAft>
                <a:spcPts val="0"/>
              </a:spcAft>
              <a:buClrTx/>
              <a:buSzTx/>
              <a:buFontTx/>
              <a:buNone/>
              <a:defRPr/>
            </a:pPr>
            <a:r>
              <a:rPr kumimoji="0" lang="zh-CN" altLang="en-US" sz="2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   任务</a:t>
            </a:r>
            <a:r>
              <a:rPr kumimoji="0" lang="en-US" altLang="zh-CN" sz="2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6.4  </a:t>
            </a:r>
            <a:r>
              <a:rPr kumimoji="0" lang="zh-CN" altLang="en-US" sz="2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操作节点</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6-8】</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zh-CN" altLang="en-US"/>
              <a:t>商品放大镜的移动</a:t>
            </a:r>
            <a:r>
              <a:rPr lang="en-US" altLang="zh-CN"/>
              <a:t>——offset</a:t>
            </a:r>
            <a:r>
              <a:rPr lang="zh-CN" altLang="en-US"/>
              <a:t>系列属性</a:t>
            </a:r>
            <a:endParaRPr lang="zh-CN" altLang="en-US" dirty="0"/>
          </a:p>
        </p:txBody>
      </p:sp>
      <p:grpSp>
        <p:nvGrpSpPr>
          <p:cNvPr id="17" name="组合 16"/>
          <p:cNvGrpSpPr/>
          <p:nvPr/>
        </p:nvGrpSpPr>
        <p:grpSpPr>
          <a:xfrm>
            <a:off x="685711" y="2738503"/>
            <a:ext cx="5629562" cy="2330458"/>
            <a:chOff x="521856" y="3250162"/>
            <a:chExt cx="5629562" cy="3372310"/>
          </a:xfrm>
        </p:grpSpPr>
        <p:sp>
          <p:nvSpPr>
            <p:cNvPr id="8" name="任意多边形 7"/>
            <p:cNvSpPr/>
            <p:nvPr/>
          </p:nvSpPr>
          <p:spPr>
            <a:xfrm flipV="1">
              <a:off x="521856" y="3250162"/>
              <a:ext cx="5629562" cy="3372310"/>
            </a:xfrm>
            <a:custGeom>
              <a:avLst/>
              <a:gdLst>
                <a:gd name="connsiteX0" fmla="*/ 140023 w 6857723"/>
                <a:gd name="connsiteY0" fmla="*/ 0 h 2520214"/>
                <a:gd name="connsiteX1" fmla="*/ 6031901 w 6857723"/>
                <a:gd name="connsiteY1" fmla="*/ 0 h 2520214"/>
                <a:gd name="connsiteX2" fmla="*/ 6171924 w 6857723"/>
                <a:gd name="connsiteY2" fmla="*/ 140023 h 2520214"/>
                <a:gd name="connsiteX3" fmla="*/ 6171924 w 6857723"/>
                <a:gd name="connsiteY3" fmla="*/ 888983 h 2520214"/>
                <a:gd name="connsiteX4" fmla="*/ 6514824 w 6857723"/>
                <a:gd name="connsiteY4" fmla="*/ 888983 h 2520214"/>
                <a:gd name="connsiteX5" fmla="*/ 6514824 w 6857723"/>
                <a:gd name="connsiteY5" fmla="*/ 517859 h 2520214"/>
                <a:gd name="connsiteX6" fmla="*/ 6857723 w 6857723"/>
                <a:gd name="connsiteY6" fmla="*/ 1260107 h 2520214"/>
                <a:gd name="connsiteX7" fmla="*/ 6514824 w 6857723"/>
                <a:gd name="connsiteY7" fmla="*/ 2002355 h 2520214"/>
                <a:gd name="connsiteX8" fmla="*/ 6514824 w 6857723"/>
                <a:gd name="connsiteY8" fmla="*/ 1631231 h 2520214"/>
                <a:gd name="connsiteX9" fmla="*/ 6171924 w 6857723"/>
                <a:gd name="connsiteY9" fmla="*/ 1631231 h 2520214"/>
                <a:gd name="connsiteX10" fmla="*/ 6171924 w 6857723"/>
                <a:gd name="connsiteY10" fmla="*/ 2380191 h 2520214"/>
                <a:gd name="connsiteX11" fmla="*/ 6031901 w 6857723"/>
                <a:gd name="connsiteY11" fmla="*/ 2520214 h 2520214"/>
                <a:gd name="connsiteX12" fmla="*/ 140023 w 6857723"/>
                <a:gd name="connsiteY12" fmla="*/ 2520214 h 2520214"/>
                <a:gd name="connsiteX13" fmla="*/ 0 w 6857723"/>
                <a:gd name="connsiteY13" fmla="*/ 2380191 h 2520214"/>
                <a:gd name="connsiteX14" fmla="*/ 0 w 6857723"/>
                <a:gd name="connsiteY14" fmla="*/ 140023 h 2520214"/>
                <a:gd name="connsiteX15" fmla="*/ 140023 w 6857723"/>
                <a:gd name="connsiteY15" fmla="*/ 0 h 252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7723" h="2520214">
                  <a:moveTo>
                    <a:pt x="140023" y="0"/>
                  </a:moveTo>
                  <a:lnTo>
                    <a:pt x="6031901" y="0"/>
                  </a:lnTo>
                  <a:cubicBezTo>
                    <a:pt x="6109234" y="0"/>
                    <a:pt x="6171924" y="62690"/>
                    <a:pt x="6171924" y="140023"/>
                  </a:cubicBezTo>
                  <a:lnTo>
                    <a:pt x="6171924" y="888983"/>
                  </a:lnTo>
                  <a:lnTo>
                    <a:pt x="6514824" y="888983"/>
                  </a:lnTo>
                  <a:lnTo>
                    <a:pt x="6514824" y="517859"/>
                  </a:lnTo>
                  <a:lnTo>
                    <a:pt x="6857723" y="1260107"/>
                  </a:lnTo>
                  <a:lnTo>
                    <a:pt x="6514824" y="2002355"/>
                  </a:lnTo>
                  <a:lnTo>
                    <a:pt x="6514824" y="1631231"/>
                  </a:lnTo>
                  <a:lnTo>
                    <a:pt x="6171924" y="1631231"/>
                  </a:lnTo>
                  <a:lnTo>
                    <a:pt x="6171924" y="2380191"/>
                  </a:lnTo>
                  <a:cubicBezTo>
                    <a:pt x="6171924" y="2457524"/>
                    <a:pt x="6109234" y="2520214"/>
                    <a:pt x="6031901" y="2520214"/>
                  </a:cubicBezTo>
                  <a:lnTo>
                    <a:pt x="140023" y="2520214"/>
                  </a:lnTo>
                  <a:cubicBezTo>
                    <a:pt x="62690" y="2520214"/>
                    <a:pt x="0" y="2457524"/>
                    <a:pt x="0" y="2380191"/>
                  </a:cubicBezTo>
                  <a:lnTo>
                    <a:pt x="0" y="140023"/>
                  </a:lnTo>
                  <a:cubicBezTo>
                    <a:pt x="0" y="62690"/>
                    <a:pt x="62690" y="0"/>
                    <a:pt x="140023" y="0"/>
                  </a:cubicBezTo>
                  <a:close/>
                </a:path>
              </a:pathLst>
            </a:custGeom>
            <a:solidFill>
              <a:schemeClr val="accent1">
                <a:lumMod val="40000"/>
                <a:lumOff val="60000"/>
                <a:alpha val="14902"/>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9" name="Text Box 44"/>
            <p:cNvSpPr txBox="1">
              <a:spLocks noChangeArrowheads="1"/>
            </p:cNvSpPr>
            <p:nvPr/>
          </p:nvSpPr>
          <p:spPr bwMode="auto">
            <a:xfrm>
              <a:off x="768526" y="4286107"/>
              <a:ext cx="4022435" cy="1125026"/>
            </a:xfrm>
            <a:prstGeom prst="rect">
              <a:avLst/>
            </a:prstGeom>
            <a:noFill/>
          </p:spPr>
          <p:txBody>
            <a:bodyPr wrap="square" rtlCol="0">
              <a:spAutoFit/>
            </a:bodyPr>
            <a:lstStyle>
              <a:defPPr>
                <a:defRPr lang="zh-CN"/>
              </a:defPPr>
              <a:lvl1pPr>
                <a:defRPr>
                  <a:solidFill>
                    <a:schemeClr val="tx1">
                      <a:lumMod val="65000"/>
                      <a:lumOff val="35000"/>
                    </a:schemeClr>
                  </a:solidFill>
                </a:defRPr>
              </a:lvl1pPr>
            </a:lstStyle>
            <a:p>
              <a:pPr lvl="0">
                <a:lnSpc>
                  <a:spcPct val="130000"/>
                </a:lnSpc>
                <a:defRPr/>
              </a:pPr>
              <a:r>
                <a:rPr lang="zh-CN" altLang="en-US" sz="1800" kern="1000">
                  <a:effectLst/>
                  <a:ea typeface="方正兰亭刊黑_GBK"/>
                  <a:cs typeface="Times New Roman" panose="02020603050405020304" pitchFamily="18" charset="0"/>
                </a:rPr>
                <a:t>要求实现电商网站中商品放大镜的移动效果。</a:t>
              </a:r>
              <a:endParaRPr lang="zh-CN" altLang="en-US" sz="200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4790962" y="3589292"/>
              <a:ext cx="562219" cy="2343722"/>
            </a:xfrm>
            <a:prstGeom prst="roundRect">
              <a:avLst>
                <a:gd name="adj" fmla="val 13277"/>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任务描述</a:t>
              </a:r>
              <a:endParaRPr kumimoji="0" lang="zh-CN" altLang="en-US" sz="24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grpSp>
      <p:grpSp>
        <p:nvGrpSpPr>
          <p:cNvPr id="11" name="组合 10"/>
          <p:cNvGrpSpPr/>
          <p:nvPr/>
        </p:nvGrpSpPr>
        <p:grpSpPr>
          <a:xfrm>
            <a:off x="6519712" y="2629782"/>
            <a:ext cx="5936448" cy="3308675"/>
            <a:chOff x="6851559" y="2869060"/>
            <a:chExt cx="5367488" cy="3773140"/>
          </a:xfrm>
        </p:grpSpPr>
        <p:grpSp>
          <p:nvGrpSpPr>
            <p:cNvPr id="12" name="组合 11"/>
            <p:cNvGrpSpPr/>
            <p:nvPr/>
          </p:nvGrpSpPr>
          <p:grpSpPr>
            <a:xfrm>
              <a:off x="6851559" y="2869060"/>
              <a:ext cx="5367488" cy="3773140"/>
              <a:chOff x="6851558" y="2370297"/>
              <a:chExt cx="5367488" cy="3773140"/>
            </a:xfrm>
          </p:grpSpPr>
          <p:sp>
            <p:nvSpPr>
              <p:cNvPr id="14" name="矩形 13"/>
              <p:cNvSpPr/>
              <p:nvPr/>
            </p:nvSpPr>
            <p:spPr>
              <a:xfrm>
                <a:off x="6851559" y="2370297"/>
                <a:ext cx="4716985" cy="509813"/>
              </a:xfrm>
              <a:prstGeom prst="rect">
                <a:avLst/>
              </a:prstGeom>
              <a:solidFill>
                <a:srgbClr val="013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6851558" y="2385082"/>
                <a:ext cx="5367488" cy="526473"/>
              </a:xfrm>
              <a:prstGeom prst="rect">
                <a:avLst/>
              </a:prstGeom>
              <a:noFill/>
            </p:spPr>
            <p:txBody>
              <a:bodyPr wrap="square" rtlCol="0">
                <a:spAutoFit/>
              </a:bodyPr>
              <a:lstStyle/>
              <a:p>
                <a:pPr algn="ctr"/>
                <a:r>
                  <a:rPr lang="zh-CN" altLang="en-US" sz="2400" dirty="0">
                    <a:solidFill>
                      <a:schemeClr val="bg1"/>
                    </a:solidFill>
                    <a:latin typeface="微软雅黑" panose="020B0503020204020204" pitchFamily="34" charset="-122"/>
                    <a:ea typeface="微软雅黑" panose="020B0503020204020204" pitchFamily="34" charset="-122"/>
                  </a:rPr>
                  <a:t>任务分析</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6851561" y="2880111"/>
                <a:ext cx="4716984" cy="3263326"/>
              </a:xfrm>
              <a:prstGeom prst="rect">
                <a:avLst/>
              </a:prstGeom>
              <a:noFill/>
            </p:spPr>
            <p:txBody>
              <a:bodyPr wrap="square" rtlCol="0">
                <a:spAutoFit/>
              </a:bodyPr>
              <a:lstStyle/>
              <a:p>
                <a:pPr lvl="0">
                  <a:lnSpc>
                    <a:spcPct val="130000"/>
                  </a:lnSpc>
                  <a:defRPr/>
                </a:pPr>
                <a:r>
                  <a:rPr lang="zh-CN" altLang="en-US" sz="2000">
                    <a:solidFill>
                      <a:prstClr val="black">
                        <a:lumMod val="65000"/>
                        <a:lumOff val="35000"/>
                      </a:prstClr>
                    </a:solidFill>
                    <a:latin typeface="等线" panose="02010600030101010101" charset="-122"/>
                    <a:ea typeface="等线" panose="02010600030101010101" charset="-122"/>
                  </a:rPr>
                  <a:t>① 根据任务描述要求，鼠标和放大镜的位置是一致的，要设置放大镜的坐标，需要先获取鼠标的坐标，如图</a:t>
                </a:r>
                <a:r>
                  <a:rPr lang="en-US" altLang="zh-CN" sz="2000">
                    <a:solidFill>
                      <a:prstClr val="black">
                        <a:lumMod val="65000"/>
                        <a:lumOff val="35000"/>
                      </a:prstClr>
                    </a:solidFill>
                    <a:latin typeface="等线" panose="02010600030101010101" charset="-122"/>
                    <a:ea typeface="等线" panose="02010600030101010101" charset="-122"/>
                  </a:rPr>
                  <a:t>6-14</a:t>
                </a:r>
                <a:r>
                  <a:rPr lang="zh-CN" altLang="en-US" sz="2000">
                    <a:solidFill>
                      <a:prstClr val="black">
                        <a:lumMod val="65000"/>
                        <a:lumOff val="35000"/>
                      </a:prstClr>
                    </a:solidFill>
                    <a:latin typeface="等线" panose="02010600030101010101" charset="-122"/>
                    <a:ea typeface="等线" panose="02010600030101010101" charset="-122"/>
                  </a:rPr>
                  <a:t>所示。</a:t>
                </a:r>
                <a:endParaRPr lang="zh-CN" altLang="en-US" sz="2000">
                  <a:solidFill>
                    <a:prstClr val="black">
                      <a:lumMod val="65000"/>
                      <a:lumOff val="35000"/>
                    </a:prstClr>
                  </a:solidFill>
                  <a:latin typeface="等线" panose="02010600030101010101" charset="-122"/>
                  <a:ea typeface="等线" panose="02010600030101010101" charset="-122"/>
                </a:endParaRPr>
              </a:p>
              <a:p>
                <a:pPr lvl="0">
                  <a:lnSpc>
                    <a:spcPct val="130000"/>
                  </a:lnSpc>
                  <a:defRPr/>
                </a:pPr>
                <a:r>
                  <a:rPr lang="zh-CN" altLang="en-US" sz="2000">
                    <a:solidFill>
                      <a:prstClr val="black">
                        <a:lumMod val="65000"/>
                        <a:lumOff val="35000"/>
                      </a:prstClr>
                    </a:solidFill>
                    <a:latin typeface="等线" panose="02010600030101010101" charset="-122"/>
                    <a:ea typeface="等线" panose="02010600030101010101" charset="-122"/>
                  </a:rPr>
                  <a:t>② 获取了鼠标的坐标以后，就可以得到放大镜的坐标，如图</a:t>
                </a:r>
                <a:r>
                  <a:rPr lang="en-US" altLang="zh-CN" sz="2000">
                    <a:solidFill>
                      <a:prstClr val="black">
                        <a:lumMod val="65000"/>
                        <a:lumOff val="35000"/>
                      </a:prstClr>
                    </a:solidFill>
                    <a:latin typeface="等线" panose="02010600030101010101" charset="-122"/>
                    <a:ea typeface="等线" panose="02010600030101010101" charset="-122"/>
                  </a:rPr>
                  <a:t>6-15</a:t>
                </a:r>
                <a:r>
                  <a:rPr lang="zh-CN" altLang="en-US" sz="2000">
                    <a:solidFill>
                      <a:prstClr val="black">
                        <a:lumMod val="65000"/>
                        <a:lumOff val="35000"/>
                      </a:prstClr>
                    </a:solidFill>
                    <a:latin typeface="等线" panose="02010600030101010101" charset="-122"/>
                    <a:ea typeface="等线" panose="02010600030101010101" charset="-122"/>
                  </a:rPr>
                  <a:t>所示，接下来设置放大镜的移动范围。</a:t>
                </a:r>
                <a:endParaRPr lang="zh-CN" altLang="en-US" sz="2000">
                  <a:solidFill>
                    <a:prstClr val="black">
                      <a:lumMod val="65000"/>
                      <a:lumOff val="35000"/>
                    </a:prstClr>
                  </a:solidFill>
                  <a:latin typeface="等线" panose="02010600030101010101" charset="-122"/>
                  <a:ea typeface="等线" panose="02010600030101010101" charset="-122"/>
                </a:endParaRPr>
              </a:p>
              <a:p>
                <a:pPr lvl="0">
                  <a:lnSpc>
                    <a:spcPct val="130000"/>
                  </a:lnSpc>
                  <a:defRPr/>
                </a:pPr>
                <a:endParaRPr lang="zh-CN" altLang="en-US" sz="2000">
                  <a:solidFill>
                    <a:prstClr val="black">
                      <a:lumMod val="65000"/>
                      <a:lumOff val="35000"/>
                    </a:prstClr>
                  </a:solidFill>
                  <a:latin typeface="等线" panose="02010600030101010101" charset="-122"/>
                  <a:ea typeface="等线" panose="02010600030101010101" charset="-122"/>
                </a:endParaRPr>
              </a:p>
            </p:txBody>
          </p:sp>
        </p:grpSp>
        <p:sp>
          <p:nvSpPr>
            <p:cNvPr id="13" name="矩形 12"/>
            <p:cNvSpPr/>
            <p:nvPr/>
          </p:nvSpPr>
          <p:spPr>
            <a:xfrm>
              <a:off x="6851560" y="2869061"/>
              <a:ext cx="4716985" cy="34472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6-8】</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zh-CN" altLang="en-US"/>
              <a:t>商品放大镜的移动</a:t>
            </a:r>
            <a:r>
              <a:rPr lang="en-US" altLang="zh-CN"/>
              <a:t>——offset</a:t>
            </a:r>
            <a:r>
              <a:rPr lang="zh-CN" altLang="en-US"/>
              <a:t>系列属性</a:t>
            </a:r>
            <a:endParaRPr lang="zh-CN" altLang="en-US" dirty="0"/>
          </a:p>
        </p:txBody>
      </p:sp>
      <p:pic>
        <p:nvPicPr>
          <p:cNvPr id="3" name="图片 2"/>
          <p:cNvPicPr>
            <a:picLocks noChangeAspect="1"/>
          </p:cNvPicPr>
          <p:nvPr/>
        </p:nvPicPr>
        <p:blipFill>
          <a:blip r:embed="rId1"/>
          <a:stretch>
            <a:fillRect/>
          </a:stretch>
        </p:blipFill>
        <p:spPr>
          <a:xfrm>
            <a:off x="1282700" y="2161946"/>
            <a:ext cx="8662867" cy="3045054"/>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800" y="313055"/>
            <a:ext cx="7071360" cy="513080"/>
          </a:xfrm>
        </p:spPr>
        <p:txBody>
          <a:bodyPr/>
          <a:lstStyle/>
          <a:p>
            <a:r>
              <a:rPr lang="en-US" altLang="zh-CN"/>
              <a:t>【</a:t>
            </a:r>
            <a:r>
              <a:rPr lang="zh-CN" altLang="en-US"/>
              <a:t>任务实践</a:t>
            </a:r>
            <a:r>
              <a:rPr lang="en-US" altLang="zh-CN"/>
              <a:t>6-8】</a:t>
            </a:r>
            <a:r>
              <a:rPr lang="zh-CN" altLang="en-US"/>
              <a:t>实现放大功能</a:t>
            </a:r>
            <a:endParaRPr lang="zh-CN" altLang="en-US" dirty="0"/>
          </a:p>
        </p:txBody>
      </p:sp>
      <p:sp>
        <p:nvSpPr>
          <p:cNvPr id="2" name="内容占位符 1"/>
          <p:cNvSpPr/>
          <p:nvPr>
            <p:ph idx="1"/>
          </p:nvPr>
        </p:nvSpPr>
        <p:spPr/>
        <p:txBody>
          <a:bodyPr>
            <a:normAutofit lnSpcReduction="10000"/>
          </a:bodyPr>
          <a:p>
            <a:r>
              <a:rPr lang="zh-CN" altLang="en-US"/>
              <a:t>（</a:t>
            </a:r>
            <a:r>
              <a:rPr lang="en-US" altLang="zh-CN"/>
              <a:t>1</a:t>
            </a:r>
            <a:r>
              <a:rPr lang="zh-CN" altLang="en-US"/>
              <a:t>）新增大图容器 (bigBox):</a:t>
            </a:r>
            <a:r>
              <a:rPr lang="en-US" altLang="zh-CN"/>
              <a:t> </a:t>
            </a:r>
            <a:r>
              <a:rPr lang="zh-CN" altLang="zh-CN" kern="1000" spc="30">
                <a:solidFill>
                  <a:schemeClr val="accent2">
                    <a:lumMod val="75000"/>
                  </a:schemeClr>
                </a:solidFill>
                <a:effectLst/>
                <a:latin typeface="楷体" panose="02010609060101010101" charset="-122"/>
                <a:ea typeface="楷体" panose="02010609060101010101" charset="-122"/>
                <a:cs typeface="楷体" panose="02010609060101010101" charset="-122"/>
              </a:rPr>
              <a:t>它包含了一张大图（img 元素）。这个容器用于显示放大后的图像，响应放大镜在小图上的移动。</a:t>
            </a:r>
            <a:endParaRPr lang="zh-CN" altLang="zh-CN" kern="1000" spc="30">
              <a:solidFill>
                <a:schemeClr val="accent2">
                  <a:lumMod val="75000"/>
                </a:schemeClr>
              </a:solidFill>
              <a:effectLst/>
              <a:latin typeface="楷体" panose="02010609060101010101" charset="-122"/>
              <a:ea typeface="楷体" panose="02010609060101010101" charset="-122"/>
              <a:cs typeface="楷体" panose="02010609060101010101" charset="-122"/>
            </a:endParaRPr>
          </a:p>
          <a:p>
            <a:endParaRPr lang="zh-CN" altLang="en-US"/>
          </a:p>
          <a:p>
            <a:endParaRPr lang="zh-CN" altLang="en-US"/>
          </a:p>
          <a:p>
            <a:r>
              <a:rPr lang="zh-CN" altLang="en-US"/>
              <a:t>（</a:t>
            </a:r>
            <a:r>
              <a:rPr lang="en-US" altLang="zh-CN"/>
              <a:t>2</a:t>
            </a:r>
            <a:r>
              <a:rPr lang="zh-CN" altLang="en-US"/>
              <a:t>）修改bigBox 的</a:t>
            </a:r>
            <a:r>
              <a:rPr lang="en-US" altLang="zh-CN"/>
              <a:t>CSS</a:t>
            </a:r>
            <a:r>
              <a:rPr lang="zh-CN" altLang="en-US"/>
              <a:t>样式设置：</a:t>
            </a:r>
            <a:r>
              <a:rPr lang="zh-CN" altLang="zh-CN" kern="1000" spc="30">
                <a:solidFill>
                  <a:schemeClr val="accent2">
                    <a:lumMod val="75000"/>
                  </a:schemeClr>
                </a:solidFill>
                <a:effectLst/>
                <a:latin typeface="楷体" panose="02010609060101010101" charset="-122"/>
                <a:ea typeface="楷体" panose="02010609060101010101" charset="-122"/>
                <a:cs typeface="楷体" panose="02010609060101010101" charset="-122"/>
              </a:rPr>
              <a:t>position: absolute;z-index: 100;等，确保它在视觉上位于其他元素之上，并且位于小图的右侧。overflow: hidden; 确保任何超出这个容器的图像部分不会被显示，这是实现放大效果的关键。</a:t>
            </a:r>
            <a:endParaRPr lang="zh-CN" altLang="zh-CN" kern="1000" spc="30">
              <a:solidFill>
                <a:schemeClr val="accent2">
                  <a:lumMod val="75000"/>
                </a:schemeClr>
              </a:solidFill>
              <a:effectLst/>
              <a:latin typeface="楷体" panose="02010609060101010101" charset="-122"/>
              <a:ea typeface="楷体" panose="02010609060101010101" charset="-122"/>
              <a:cs typeface="楷体" panose="02010609060101010101" charset="-122"/>
            </a:endParaRPr>
          </a:p>
        </p:txBody>
      </p:sp>
      <p:pic>
        <p:nvPicPr>
          <p:cNvPr id="3" name="图片 2"/>
          <p:cNvPicPr>
            <a:picLocks noChangeAspect="1"/>
          </p:cNvPicPr>
          <p:nvPr/>
        </p:nvPicPr>
        <p:blipFill>
          <a:blip r:embed="rId1"/>
          <a:stretch>
            <a:fillRect/>
          </a:stretch>
        </p:blipFill>
        <p:spPr>
          <a:xfrm>
            <a:off x="3177540" y="2580640"/>
            <a:ext cx="6096000" cy="1424940"/>
          </a:xfrm>
          <a:prstGeom prst="rect">
            <a:avLst/>
          </a:prstGeo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800" y="313055"/>
            <a:ext cx="7071360" cy="513080"/>
          </a:xfrm>
        </p:spPr>
        <p:txBody>
          <a:bodyPr/>
          <a:lstStyle/>
          <a:p>
            <a:r>
              <a:rPr lang="en-US" altLang="zh-CN"/>
              <a:t>【</a:t>
            </a:r>
            <a:r>
              <a:rPr lang="zh-CN" altLang="en-US"/>
              <a:t>任务实践</a:t>
            </a:r>
            <a:r>
              <a:rPr lang="en-US" altLang="zh-CN"/>
              <a:t>6-8】</a:t>
            </a:r>
            <a:r>
              <a:rPr lang="zh-CN" altLang="en-US"/>
              <a:t>实现放大功能</a:t>
            </a:r>
            <a:endParaRPr lang="zh-CN" altLang="en-US" dirty="0"/>
          </a:p>
        </p:txBody>
      </p:sp>
      <p:sp>
        <p:nvSpPr>
          <p:cNvPr id="2" name="内容占位符 1"/>
          <p:cNvSpPr/>
          <p:nvPr>
            <p:ph idx="1"/>
          </p:nvPr>
        </p:nvSpPr>
        <p:spPr/>
        <p:txBody>
          <a:bodyPr>
            <a:normAutofit/>
          </a:bodyPr>
          <a:p>
            <a:endParaRPr lang="zh-CN" altLang="en-US"/>
          </a:p>
          <a:p>
            <a:endParaRPr lang="zh-CN" altLang="en-US"/>
          </a:p>
          <a:p>
            <a:endParaRPr lang="zh-CN" altLang="en-US"/>
          </a:p>
          <a:p>
            <a:r>
              <a:rPr lang="zh-CN" altLang="en-US"/>
              <a:t>（</a:t>
            </a:r>
            <a:r>
              <a:rPr lang="en-US" altLang="zh-CN"/>
              <a:t>3</a:t>
            </a:r>
            <a:r>
              <a:rPr lang="zh-CN" altLang="en-US"/>
              <a:t>）显示和隐藏大图:</a:t>
            </a:r>
            <a:r>
              <a:rPr lang="en-US" altLang="zh-CN"/>
              <a:t> </a:t>
            </a:r>
            <a:r>
              <a:rPr lang="zh-CN" altLang="zh-CN" kern="1000" spc="30">
                <a:solidFill>
                  <a:schemeClr val="accent2">
                    <a:lumMod val="75000"/>
                  </a:schemeClr>
                </a:solidFill>
                <a:effectLst/>
                <a:latin typeface="楷体" panose="02010609060101010101" charset="-122"/>
                <a:ea typeface="楷体" panose="02010609060101010101" charset="-122"/>
                <a:cs typeface="楷体" panose="02010609060101010101" charset="-122"/>
              </a:rPr>
              <a:t>在鼠标经过小图时不仅显示放大镜（zoom），同时也显示大图（bigBox）。鼠标离开时，同样隐藏这两个元素。这样用户在鼠标移动过程中可以同时看到放大镜区域和对应的放大后的大图区域。</a:t>
            </a:r>
            <a:endParaRPr lang="zh-CN" altLang="zh-CN" kern="1000" spc="30">
              <a:solidFill>
                <a:schemeClr val="accent2">
                  <a:lumMod val="75000"/>
                </a:schemeClr>
              </a:solidFill>
              <a:effectLst/>
              <a:latin typeface="楷体" panose="02010609060101010101" charset="-122"/>
              <a:ea typeface="楷体" panose="02010609060101010101" charset="-122"/>
              <a:cs typeface="楷体" panose="02010609060101010101" charset="-122"/>
            </a:endParaRPr>
          </a:p>
        </p:txBody>
      </p:sp>
      <p:pic>
        <p:nvPicPr>
          <p:cNvPr id="5" name="内容占位符 4"/>
          <p:cNvPicPr>
            <a:picLocks noChangeAspect="1"/>
          </p:cNvPicPr>
          <p:nvPr/>
        </p:nvPicPr>
        <p:blipFill>
          <a:blip r:embed="rId1"/>
          <a:stretch>
            <a:fillRect/>
          </a:stretch>
        </p:blipFill>
        <p:spPr>
          <a:xfrm>
            <a:off x="2745740" y="1290955"/>
            <a:ext cx="5806440" cy="2225040"/>
          </a:xfrm>
          <a:prstGeom prst="rect">
            <a:avLst/>
          </a:prstGeom>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800" y="313055"/>
            <a:ext cx="7071360" cy="513080"/>
          </a:xfrm>
        </p:spPr>
        <p:txBody>
          <a:bodyPr/>
          <a:lstStyle/>
          <a:p>
            <a:r>
              <a:rPr lang="en-US" altLang="zh-CN"/>
              <a:t>【</a:t>
            </a:r>
            <a:r>
              <a:rPr lang="zh-CN" altLang="en-US"/>
              <a:t>任务实践</a:t>
            </a:r>
            <a:r>
              <a:rPr lang="en-US" altLang="zh-CN"/>
              <a:t>6-8】</a:t>
            </a:r>
            <a:r>
              <a:rPr lang="zh-CN" altLang="en-US"/>
              <a:t>实现放大功能</a:t>
            </a:r>
            <a:endParaRPr lang="zh-CN" altLang="en-US" dirty="0"/>
          </a:p>
        </p:txBody>
      </p:sp>
      <p:sp>
        <p:nvSpPr>
          <p:cNvPr id="2" name="内容占位符 1"/>
          <p:cNvSpPr/>
          <p:nvPr>
            <p:ph idx="1"/>
          </p:nvPr>
        </p:nvSpPr>
        <p:spPr>
          <a:xfrm>
            <a:off x="747395" y="1393825"/>
            <a:ext cx="10805160" cy="5111750"/>
          </a:xfrm>
        </p:spPr>
        <p:txBody>
          <a:bodyPr>
            <a:normAutofit fontScale="70000"/>
          </a:bodyPr>
          <a:p>
            <a:endParaRPr lang="zh-CN" altLang="en-US"/>
          </a:p>
          <a:p>
            <a:endParaRPr lang="zh-CN" altLang="en-US"/>
          </a:p>
          <a:p>
            <a:endParaRPr lang="zh-CN" altLang="en-US"/>
          </a:p>
          <a:p>
            <a:endParaRPr lang="zh-CN" altLang="en-US"/>
          </a:p>
          <a:p>
            <a:endParaRPr lang="zh-CN" altLang="en-US"/>
          </a:p>
          <a:p>
            <a:endParaRPr lang="zh-CN" altLang="en-US"/>
          </a:p>
          <a:p>
            <a:r>
              <a:rPr lang="zh-CN" altLang="en-US"/>
              <a:t>（</a:t>
            </a:r>
            <a:r>
              <a:rPr lang="en-US" altLang="zh-CN"/>
              <a:t>4</a:t>
            </a:r>
            <a:r>
              <a:rPr lang="zh-CN" altLang="en-US"/>
              <a:t>）动态调整大图的位置:</a:t>
            </a:r>
            <a:r>
              <a:rPr lang="en-US" altLang="zh-CN"/>
              <a:t> </a:t>
            </a:r>
            <a:r>
              <a:rPr lang="zh-CN" altLang="zh-CN" kern="1000" spc="30">
                <a:solidFill>
                  <a:schemeClr val="accent2">
                    <a:lumMod val="75000"/>
                  </a:schemeClr>
                </a:solidFill>
                <a:effectLst/>
                <a:latin typeface="楷体" panose="02010609060101010101" charset="-122"/>
                <a:ea typeface="楷体" panose="02010609060101010101" charset="-122"/>
                <a:cs typeface="楷体" panose="02010609060101010101" charset="-122"/>
              </a:rPr>
              <a:t>在smallBox的onmousemove事件处理器中，添加了代码来根据放大镜的位置动态调整大图的位置。这是通过计算放大镜的位置，然后将这个位置映射到大图上，实现放大效果。大图的偏移设置为放大镜位置的两倍（负值），使得大图在放大镜下方正确对齐展示放大的区域。</a:t>
            </a:r>
            <a:endParaRPr lang="zh-CN" altLang="zh-CN" kern="1000" spc="30">
              <a:solidFill>
                <a:schemeClr val="accent2">
                  <a:lumMod val="75000"/>
                </a:schemeClr>
              </a:solidFill>
              <a:effectLst/>
              <a:latin typeface="楷体" panose="02010609060101010101" charset="-122"/>
              <a:ea typeface="楷体" panose="02010609060101010101" charset="-122"/>
              <a:cs typeface="楷体" panose="02010609060101010101" charset="-122"/>
            </a:endParaRPr>
          </a:p>
        </p:txBody>
      </p:sp>
      <p:pic>
        <p:nvPicPr>
          <p:cNvPr id="3" name="图片 2"/>
          <p:cNvPicPr>
            <a:picLocks noChangeAspect="1"/>
          </p:cNvPicPr>
          <p:nvPr/>
        </p:nvPicPr>
        <p:blipFill>
          <a:blip r:embed="rId1"/>
          <a:stretch>
            <a:fillRect/>
          </a:stretch>
        </p:blipFill>
        <p:spPr>
          <a:xfrm>
            <a:off x="3148330" y="1497965"/>
            <a:ext cx="6362700" cy="2819400"/>
          </a:xfrm>
          <a:prstGeom prst="rect">
            <a:avLst/>
          </a:prstGeom>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800" y="313055"/>
            <a:ext cx="7071360" cy="513080"/>
          </a:xfrm>
        </p:spPr>
        <p:txBody>
          <a:bodyPr/>
          <a:lstStyle/>
          <a:p>
            <a:r>
              <a:rPr lang="en-US" altLang="zh-CN"/>
              <a:t>【</a:t>
            </a:r>
            <a:r>
              <a:rPr lang="zh-CN" altLang="en-US"/>
              <a:t>任务实践</a:t>
            </a:r>
            <a:r>
              <a:rPr lang="en-US" altLang="zh-CN"/>
              <a:t>6-8】</a:t>
            </a:r>
            <a:r>
              <a:rPr lang="zh-CN" altLang="en-US"/>
              <a:t>实现放大功能</a:t>
            </a:r>
            <a:endParaRPr lang="zh-CN" altLang="en-US" dirty="0"/>
          </a:p>
        </p:txBody>
      </p:sp>
      <p:sp>
        <p:nvSpPr>
          <p:cNvPr id="2" name="内容占位符 1"/>
          <p:cNvSpPr/>
          <p:nvPr>
            <p:ph idx="1"/>
          </p:nvPr>
        </p:nvSpPr>
        <p:spPr>
          <a:xfrm>
            <a:off x="747395" y="1393825"/>
            <a:ext cx="10805160" cy="5391150"/>
          </a:xfrm>
        </p:spPr>
        <p:txBody>
          <a:bodyPr>
            <a:normAutofit fontScale="25000"/>
          </a:bodyPr>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r>
              <a:rPr lang="zh-CN" altLang="zh-CN" sz="4665" kern="1000" spc="30">
                <a:solidFill>
                  <a:schemeClr val="accent2">
                    <a:lumMod val="75000"/>
                  </a:schemeClr>
                </a:solidFill>
                <a:effectLst/>
                <a:latin typeface="楷体" panose="02010609060101010101" charset="-122"/>
                <a:ea typeface="楷体" panose="02010609060101010101" charset="-122"/>
                <a:cs typeface="楷体" panose="02010609060101010101" charset="-122"/>
              </a:rPr>
              <a:t> </a:t>
            </a:r>
            <a:endParaRPr lang="zh-CN" altLang="zh-CN" sz="4665" kern="1000" spc="30">
              <a:solidFill>
                <a:schemeClr val="accent2">
                  <a:lumMod val="75000"/>
                </a:schemeClr>
              </a:solidFill>
              <a:effectLst/>
              <a:latin typeface="楷体" panose="02010609060101010101" charset="-122"/>
              <a:ea typeface="楷体" panose="02010609060101010101" charset="-122"/>
              <a:cs typeface="楷体" panose="02010609060101010101" charset="-122"/>
            </a:endParaRPr>
          </a:p>
          <a:p>
            <a:endParaRPr lang="zh-CN" altLang="zh-CN" sz="4665" kern="1000" spc="30">
              <a:solidFill>
                <a:schemeClr val="accent2">
                  <a:lumMod val="75000"/>
                </a:schemeClr>
              </a:solidFill>
              <a:effectLst/>
              <a:latin typeface="楷体" panose="02010609060101010101" charset="-122"/>
              <a:ea typeface="楷体" panose="02010609060101010101" charset="-122"/>
              <a:cs typeface="楷体" panose="02010609060101010101" charset="-122"/>
            </a:endParaRPr>
          </a:p>
          <a:p>
            <a:endParaRPr lang="zh-CN" altLang="zh-CN" sz="4665" kern="1000" spc="30">
              <a:solidFill>
                <a:schemeClr val="accent2">
                  <a:lumMod val="75000"/>
                </a:schemeClr>
              </a:solidFill>
              <a:effectLst/>
              <a:latin typeface="楷体" panose="02010609060101010101" charset="-122"/>
              <a:ea typeface="楷体" panose="02010609060101010101" charset="-122"/>
              <a:cs typeface="楷体" panose="02010609060101010101" charset="-122"/>
            </a:endParaRPr>
          </a:p>
          <a:p>
            <a:endParaRPr lang="zh-CN" altLang="zh-CN" sz="6665" kern="1000" spc="30">
              <a:solidFill>
                <a:schemeClr val="accent2">
                  <a:lumMod val="75000"/>
                </a:schemeClr>
              </a:solidFill>
              <a:effectLst/>
              <a:latin typeface="楷体" panose="02010609060101010101" charset="-122"/>
              <a:ea typeface="楷体" panose="02010609060101010101" charset="-122"/>
              <a:cs typeface="楷体" panose="02010609060101010101" charset="-122"/>
            </a:endParaRPr>
          </a:p>
          <a:p>
            <a:r>
              <a:rPr lang="zh-CN" altLang="zh-CN" sz="6665" kern="1000" spc="30">
                <a:solidFill>
                  <a:schemeClr val="accent2">
                    <a:lumMod val="75000"/>
                  </a:schemeClr>
                </a:solidFill>
                <a:effectLst/>
                <a:latin typeface="楷体" panose="02010609060101010101" charset="-122"/>
                <a:ea typeface="楷体" panose="02010609060101010101" charset="-122"/>
                <a:cs typeface="楷体" panose="02010609060101010101" charset="-122"/>
              </a:rPr>
              <a:t>假设放大镜在小图上的位置向右移动（即增加X坐标值），为了在大图显示区域中正确对齐放大的细节，大图实际上需要在其容器中向左移动（即减少X坐标值）。同理，如果放大镜向下移动，大图则需要向上移动。因此，这里使用负值来调整大图的位置是因为我们需要反向移动大图，以确保放大的区域正好位于放大镜的可视窗口内。</a:t>
            </a:r>
            <a:endParaRPr lang="zh-CN" altLang="zh-CN" sz="6665" kern="1000" spc="30">
              <a:solidFill>
                <a:schemeClr val="accent2">
                  <a:lumMod val="75000"/>
                </a:schemeClr>
              </a:solidFill>
              <a:effectLst/>
              <a:latin typeface="楷体" panose="02010609060101010101" charset="-122"/>
              <a:ea typeface="楷体" panose="02010609060101010101" charset="-122"/>
              <a:cs typeface="楷体" panose="02010609060101010101" charset="-122"/>
            </a:endParaRPr>
          </a:p>
        </p:txBody>
      </p:sp>
      <p:pic>
        <p:nvPicPr>
          <p:cNvPr id="5" name="图片 4"/>
          <p:cNvPicPr>
            <a:picLocks noChangeAspect="1"/>
          </p:cNvPicPr>
          <p:nvPr/>
        </p:nvPicPr>
        <p:blipFill>
          <a:blip r:embed="rId1"/>
          <a:stretch>
            <a:fillRect/>
          </a:stretch>
        </p:blipFill>
        <p:spPr>
          <a:xfrm>
            <a:off x="2164080" y="1393825"/>
            <a:ext cx="7863840" cy="3596640"/>
          </a:xfrm>
          <a:prstGeom prst="rect">
            <a:avLst/>
          </a:prstGeom>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880519"/>
            <a:ext cx="9559636" cy="1325563"/>
          </a:xfrm>
        </p:spPr>
        <p:txBody>
          <a:bodyPr>
            <a:normAutofit/>
          </a:bodyPr>
          <a:lstStyle/>
          <a:p>
            <a:pPr algn="ctr"/>
            <a:r>
              <a:rPr lang="zh-CN" altLang="en-US" sz="5400"/>
              <a:t>任务</a:t>
            </a:r>
            <a:r>
              <a:rPr lang="en-US" altLang="zh-CN" sz="5400"/>
              <a:t>6.4  </a:t>
            </a:r>
            <a:r>
              <a:rPr lang="zh-CN" altLang="en-US" sz="5400"/>
              <a:t>操作节点</a:t>
            </a:r>
            <a:endParaRPr lang="zh-CN" altLang="en-US" sz="5400"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093470" y="1549400"/>
            <a:ext cx="10633710" cy="4916805"/>
          </a:xfrm>
        </p:spPr>
        <p:txBody>
          <a:bodyPr>
            <a:normAutofit/>
          </a:bodyPr>
          <a:lstStyle/>
          <a:p>
            <a:pPr indent="254000" algn="just">
              <a:lnSpc>
                <a:spcPct val="150000"/>
              </a:lnSpc>
            </a:pPr>
            <a:r>
              <a:rPr lang="zh-CN" altLang="en-US" sz="2000" kern="100">
                <a:effectLst/>
                <a:latin typeface="方正兰亭刊黑_GBK"/>
                <a:cs typeface="Times New Roman" panose="02020603050405020304" pitchFamily="18" charset="0"/>
              </a:rPr>
              <a:t>（</a:t>
            </a:r>
            <a:r>
              <a:rPr lang="en-US" altLang="zh-CN" sz="2000" kern="100">
                <a:effectLst/>
                <a:latin typeface="方正兰亭刊黑_GBK"/>
                <a:cs typeface="Times New Roman" panose="02020603050405020304" pitchFamily="18" charset="0"/>
              </a:rPr>
              <a:t>1</a:t>
            </a:r>
            <a:r>
              <a:rPr lang="zh-CN" altLang="en-US" sz="2000" kern="100">
                <a:effectLst/>
                <a:latin typeface="方正兰亭刊黑_GBK"/>
                <a:cs typeface="Times New Roman" panose="02020603050405020304" pitchFamily="18" charset="0"/>
              </a:rPr>
              <a:t>）</a:t>
            </a:r>
            <a:r>
              <a:rPr sz="2000" kern="100">
                <a:effectLst/>
                <a:latin typeface="方正兰亭刊黑_GBK"/>
                <a:cs typeface="Times New Roman" panose="02020603050405020304" pitchFamily="18" charset="0"/>
              </a:rPr>
              <a:t>类型范围：</a:t>
            </a:r>
            <a:endParaRPr sz="2000" kern="100">
              <a:effectLst/>
              <a:latin typeface="方正兰亭刊黑_GBK"/>
              <a:cs typeface="Times New Roman" panose="02020603050405020304" pitchFamily="18" charset="0"/>
            </a:endParaRPr>
          </a:p>
          <a:p>
            <a:pPr indent="254000" algn="just">
              <a:lnSpc>
                <a:spcPct val="150000"/>
              </a:lnSpc>
            </a:pPr>
            <a:r>
              <a:rPr lang="en-US" sz="2000" kern="100">
                <a:effectLst/>
                <a:latin typeface="方正兰亭刊黑_GBK"/>
                <a:cs typeface="Times New Roman" panose="02020603050405020304" pitchFamily="18" charset="0"/>
              </a:rPr>
              <a:t>   </a:t>
            </a:r>
            <a:r>
              <a:rPr lang="en-US" sz="2000" kern="100">
                <a:effectLst/>
                <a:latin typeface="Palatino Linotype" panose="02040502050505030304" charset="0"/>
                <a:cs typeface="Palatino Linotype" panose="02040502050505030304" charset="0"/>
              </a:rPr>
              <a:t>• </a:t>
            </a:r>
            <a:r>
              <a:rPr sz="2000" kern="100">
                <a:effectLst/>
                <a:latin typeface="方正兰亭刊黑_GBK"/>
                <a:cs typeface="Times New Roman" panose="02020603050405020304" pitchFamily="18" charset="0"/>
              </a:rPr>
              <a:t>操作元素：通常指仅针对HTML元素的操作，比如修改一个&lt;div&gt;的样式或内容。</a:t>
            </a:r>
            <a:endParaRPr sz="2000" kern="100">
              <a:effectLst/>
              <a:latin typeface="方正兰亭刊黑_GBK"/>
              <a:cs typeface="Times New Roman" panose="02020603050405020304" pitchFamily="18" charset="0"/>
            </a:endParaRPr>
          </a:p>
          <a:p>
            <a:pPr indent="254000" algn="just">
              <a:lnSpc>
                <a:spcPct val="150000"/>
              </a:lnSpc>
            </a:pPr>
            <a:r>
              <a:rPr lang="en-US" sz="2000" kern="100">
                <a:effectLst/>
                <a:latin typeface="方正兰亭刊黑_GBK"/>
                <a:cs typeface="Times New Roman" panose="02020603050405020304" pitchFamily="18" charset="0"/>
              </a:rPr>
              <a:t>   </a:t>
            </a:r>
            <a:r>
              <a:rPr lang="en-US" sz="2000" kern="100">
                <a:effectLst/>
                <a:latin typeface="Palatino Linotype" panose="02040502050505030304" charset="0"/>
                <a:cs typeface="Palatino Linotype" panose="02040502050505030304" charset="0"/>
              </a:rPr>
              <a:t>• </a:t>
            </a:r>
            <a:r>
              <a:rPr sz="2000" kern="100">
                <a:effectLst/>
                <a:latin typeface="方正兰亭刊黑_GBK"/>
                <a:cs typeface="Times New Roman" panose="02020603050405020304" pitchFamily="18" charset="0"/>
              </a:rPr>
              <a:t>操作节点：指对所有类型的DOM节点的操作，包括元素节点、文本节点、注释节点等。</a:t>
            </a:r>
            <a:endParaRPr sz="2000" kern="100">
              <a:effectLst/>
              <a:latin typeface="方正兰亭刊黑_GBK"/>
              <a:cs typeface="Times New Roman" panose="02020603050405020304" pitchFamily="18" charset="0"/>
            </a:endParaRPr>
          </a:p>
          <a:p>
            <a:pPr indent="254000" algn="just">
              <a:lnSpc>
                <a:spcPct val="150000"/>
              </a:lnSpc>
            </a:pPr>
            <a:r>
              <a:rPr lang="zh-CN" altLang="en-US" sz="2000" kern="100">
                <a:effectLst/>
                <a:latin typeface="方正兰亭刊黑_GBK"/>
                <a:cs typeface="Times New Roman" panose="02020603050405020304" pitchFamily="18" charset="0"/>
                <a:sym typeface="+mn-ea"/>
              </a:rPr>
              <a:t>（</a:t>
            </a:r>
            <a:r>
              <a:rPr lang="en-US" altLang="zh-CN" sz="2000" kern="100">
                <a:effectLst/>
                <a:latin typeface="方正兰亭刊黑_GBK"/>
                <a:cs typeface="Times New Roman" panose="02020603050405020304" pitchFamily="18" charset="0"/>
                <a:sym typeface="+mn-ea"/>
              </a:rPr>
              <a:t>2</a:t>
            </a:r>
            <a:r>
              <a:rPr lang="zh-CN" altLang="en-US" sz="2000" kern="100">
                <a:effectLst/>
                <a:latin typeface="方正兰亭刊黑_GBK"/>
                <a:cs typeface="Times New Roman" panose="02020603050405020304" pitchFamily="18" charset="0"/>
                <a:sym typeface="+mn-ea"/>
              </a:rPr>
              <a:t>）</a:t>
            </a:r>
            <a:r>
              <a:rPr sz="2000" kern="100">
                <a:effectLst/>
                <a:latin typeface="方正兰亭刊黑_GBK"/>
                <a:cs typeface="Times New Roman" panose="02020603050405020304" pitchFamily="18" charset="0"/>
                <a:sym typeface="+mn-ea"/>
              </a:rPr>
              <a:t>返回的对象</a:t>
            </a:r>
            <a:r>
              <a:rPr sz="2000" kern="100">
                <a:effectLst/>
                <a:latin typeface="方正兰亭刊黑_GBK"/>
                <a:cs typeface="Times New Roman" panose="02020603050405020304" pitchFamily="18" charset="0"/>
                <a:sym typeface="+mn-ea"/>
              </a:rPr>
              <a:t>：</a:t>
            </a:r>
            <a:endParaRPr sz="2000" kern="100">
              <a:effectLst/>
              <a:latin typeface="方正兰亭刊黑_GBK"/>
              <a:cs typeface="Times New Roman" panose="02020603050405020304" pitchFamily="18" charset="0"/>
            </a:endParaRPr>
          </a:p>
          <a:p>
            <a:pPr indent="254000" algn="just">
              <a:lnSpc>
                <a:spcPct val="150000"/>
              </a:lnSpc>
            </a:pPr>
            <a:r>
              <a:rPr lang="en-US" sz="2000" kern="100">
                <a:effectLst/>
                <a:latin typeface="方正兰亭刊黑_GBK"/>
                <a:cs typeface="Times New Roman" panose="02020603050405020304" pitchFamily="18" charset="0"/>
                <a:sym typeface="+mn-ea"/>
              </a:rPr>
              <a:t>   </a:t>
            </a:r>
            <a:r>
              <a:rPr lang="en-US" sz="2000" kern="100">
                <a:effectLst/>
                <a:latin typeface="Palatino Linotype" panose="02040502050505030304" charset="0"/>
                <a:cs typeface="Palatino Linotype" panose="02040502050505030304" charset="0"/>
                <a:sym typeface="+mn-ea"/>
              </a:rPr>
              <a:t>• </a:t>
            </a:r>
            <a:r>
              <a:rPr sz="2000" kern="100">
                <a:effectLst/>
                <a:latin typeface="方正兰亭刊黑_GBK"/>
                <a:cs typeface="Times New Roman" panose="02020603050405020304" pitchFamily="18" charset="0"/>
                <a:sym typeface="+mn-ea"/>
              </a:rPr>
              <a:t>操作元素：通常返回具体的HTML元素对象，如使用document.getElementById或document.querySelector时。</a:t>
            </a:r>
            <a:endParaRPr sz="2000" kern="100">
              <a:effectLst/>
              <a:latin typeface="方正兰亭刊黑_GBK"/>
              <a:cs typeface="Times New Roman" panose="02020603050405020304" pitchFamily="18" charset="0"/>
              <a:sym typeface="+mn-ea"/>
            </a:endParaRPr>
          </a:p>
          <a:p>
            <a:pPr indent="254000" algn="just">
              <a:lnSpc>
                <a:spcPct val="150000"/>
              </a:lnSpc>
            </a:pPr>
            <a:r>
              <a:rPr lang="en-US" sz="2000" kern="100">
                <a:effectLst/>
                <a:latin typeface="方正兰亭刊黑_GBK"/>
                <a:cs typeface="Times New Roman" panose="02020603050405020304" pitchFamily="18" charset="0"/>
                <a:sym typeface="+mn-ea"/>
              </a:rPr>
              <a:t>   </a:t>
            </a:r>
            <a:r>
              <a:rPr lang="en-US" sz="2000" kern="100">
                <a:effectLst/>
                <a:latin typeface="Palatino Linotype" panose="02040502050505030304" charset="0"/>
                <a:cs typeface="Palatino Linotype" panose="02040502050505030304" charset="0"/>
                <a:sym typeface="+mn-ea"/>
              </a:rPr>
              <a:t>• </a:t>
            </a:r>
            <a:r>
              <a:rPr sz="2000" kern="100">
                <a:effectLst/>
                <a:latin typeface="方正兰亭刊黑_GBK"/>
                <a:cs typeface="Times New Roman" panose="02020603050405020304" pitchFamily="18" charset="0"/>
                <a:sym typeface="+mn-ea"/>
              </a:rPr>
              <a:t>操作节点：可能返回任何类型的节点，包括文本和注释节点。比如childNodes会返回包括文本节点在内的所有子节点。</a:t>
            </a:r>
            <a:endParaRPr sz="2000" kern="100">
              <a:effectLst/>
              <a:latin typeface="方正兰亭刊黑_GBK"/>
              <a:cs typeface="Times New Roman" panose="02020603050405020304" pitchFamily="18" charset="0"/>
              <a:sym typeface="+mn-ea"/>
            </a:endParaRPr>
          </a:p>
          <a:p>
            <a:pPr indent="254000" algn="just">
              <a:lnSpc>
                <a:spcPct val="150000"/>
              </a:lnSpc>
            </a:pPr>
            <a:endParaRPr lang="zh-CN" altLang="zh-CN" sz="2000" kern="100">
              <a:effectLst/>
              <a:latin typeface="方正兰亭刊黑_GBK"/>
              <a:cs typeface="Times New Roman" panose="02020603050405020304" pitchFamily="18" charset="0"/>
            </a:endParaRPr>
          </a:p>
          <a:p>
            <a:pPr>
              <a:lnSpc>
                <a:spcPct val="150000"/>
              </a:lnSpc>
            </a:pPr>
            <a:endParaRPr lang="zh-CN" altLang="zh-CN" sz="2000"/>
          </a:p>
          <a:p>
            <a:pPr>
              <a:lnSpc>
                <a:spcPct val="150000"/>
              </a:lnSpc>
            </a:pPr>
            <a:endParaRPr lang="zh-CN" altLang="zh-CN" sz="2000"/>
          </a:p>
        </p:txBody>
      </p:sp>
      <p:sp>
        <p:nvSpPr>
          <p:cNvPr id="3" name="标题 2"/>
          <p:cNvSpPr>
            <a:spLocks noGrp="1"/>
          </p:cNvSpPr>
          <p:nvPr>
            <p:ph type="title"/>
          </p:nvPr>
        </p:nvSpPr>
        <p:spPr>
          <a:xfrm>
            <a:off x="747241" y="249383"/>
            <a:ext cx="7391400" cy="590556"/>
          </a:xfrm>
        </p:spPr>
        <p:txBody>
          <a:bodyPr/>
          <a:lstStyle/>
          <a:p>
            <a:r>
              <a:rPr lang="zh-CN"/>
              <a:t>元素和节点的区别</a:t>
            </a:r>
            <a:endParaRPr lang="zh-CN"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093470" y="1549400"/>
            <a:ext cx="10633710" cy="4916805"/>
          </a:xfrm>
        </p:spPr>
        <p:txBody>
          <a:bodyPr>
            <a:normAutofit lnSpcReduction="20000"/>
          </a:bodyPr>
          <a:lstStyle/>
          <a:p>
            <a:pPr indent="254000" algn="just">
              <a:lnSpc>
                <a:spcPct val="150000"/>
              </a:lnSpc>
            </a:pPr>
            <a:r>
              <a:rPr lang="zh-CN" altLang="en-US" sz="2000" kern="100">
                <a:effectLst/>
                <a:latin typeface="方正兰亭刊黑_GBK"/>
                <a:cs typeface="Times New Roman" panose="02020603050405020304" pitchFamily="18" charset="0"/>
              </a:rPr>
              <a:t>（</a:t>
            </a:r>
            <a:r>
              <a:rPr lang="en-US" altLang="zh-CN" sz="2000" kern="100">
                <a:effectLst/>
                <a:latin typeface="方正兰亭刊黑_GBK"/>
                <a:cs typeface="Times New Roman" panose="02020603050405020304" pitchFamily="18" charset="0"/>
              </a:rPr>
              <a:t>3</a:t>
            </a:r>
            <a:r>
              <a:rPr lang="zh-CN" altLang="en-US" sz="2000" kern="100">
                <a:effectLst/>
                <a:latin typeface="方正兰亭刊黑_GBK"/>
                <a:cs typeface="Times New Roman" panose="02020603050405020304" pitchFamily="18" charset="0"/>
              </a:rPr>
              <a:t>）</a:t>
            </a:r>
            <a:r>
              <a:rPr sz="2000" kern="100">
                <a:effectLst/>
                <a:latin typeface="方正兰亭刊黑_GBK"/>
                <a:cs typeface="Times New Roman" panose="02020603050405020304" pitchFamily="18" charset="0"/>
              </a:rPr>
              <a:t>目的与用途</a:t>
            </a:r>
            <a:r>
              <a:rPr sz="2000" kern="100">
                <a:effectLst/>
                <a:latin typeface="方正兰亭刊黑_GBK"/>
                <a:cs typeface="Times New Roman" panose="02020603050405020304" pitchFamily="18" charset="0"/>
              </a:rPr>
              <a:t>：</a:t>
            </a:r>
            <a:endParaRPr sz="2000" kern="100">
              <a:effectLst/>
              <a:latin typeface="方正兰亭刊黑_GBK"/>
              <a:cs typeface="Times New Roman" panose="02020603050405020304" pitchFamily="18" charset="0"/>
            </a:endParaRPr>
          </a:p>
          <a:p>
            <a:pPr indent="254000" algn="just">
              <a:lnSpc>
                <a:spcPct val="150000"/>
              </a:lnSpc>
            </a:pPr>
            <a:r>
              <a:rPr lang="en-US" sz="2000" kern="100">
                <a:effectLst/>
                <a:latin typeface="方正兰亭刊黑_GBK"/>
                <a:cs typeface="Times New Roman" panose="02020603050405020304" pitchFamily="18" charset="0"/>
              </a:rPr>
              <a:t>   </a:t>
            </a:r>
            <a:r>
              <a:rPr lang="en-US" sz="2000" kern="100">
                <a:effectLst/>
                <a:latin typeface="Palatino Linotype" panose="02040502050505030304" charset="0"/>
                <a:cs typeface="Palatino Linotype" panose="02040502050505030304" charset="0"/>
              </a:rPr>
              <a:t>• </a:t>
            </a:r>
            <a:r>
              <a:rPr sz="2000" kern="100">
                <a:effectLst/>
                <a:latin typeface="方正兰亭刊黑_GBK"/>
                <a:cs typeface="Times New Roman" panose="02020603050405020304" pitchFamily="18" charset="0"/>
              </a:rPr>
              <a:t>操作元素：主要用于直接影响页面布局和样式的元素，比如添加、删除、替换或修改元素。</a:t>
            </a:r>
            <a:endParaRPr sz="2000" kern="100">
              <a:effectLst/>
              <a:latin typeface="方正兰亭刊黑_GBK"/>
              <a:cs typeface="Times New Roman" panose="02020603050405020304" pitchFamily="18" charset="0"/>
            </a:endParaRPr>
          </a:p>
          <a:p>
            <a:pPr indent="254000" algn="just">
              <a:lnSpc>
                <a:spcPct val="150000"/>
              </a:lnSpc>
            </a:pPr>
            <a:r>
              <a:rPr lang="en-US" sz="2000" kern="100">
                <a:effectLst/>
                <a:latin typeface="方正兰亭刊黑_GBK"/>
                <a:cs typeface="Times New Roman" panose="02020603050405020304" pitchFamily="18" charset="0"/>
              </a:rPr>
              <a:t>   </a:t>
            </a:r>
            <a:r>
              <a:rPr lang="en-US" sz="2000" kern="100">
                <a:effectLst/>
                <a:latin typeface="Palatino Linotype" panose="02040502050505030304" charset="0"/>
                <a:cs typeface="Palatino Linotype" panose="02040502050505030304" charset="0"/>
              </a:rPr>
              <a:t>• </a:t>
            </a:r>
            <a:r>
              <a:rPr sz="2000" kern="100">
                <a:effectLst/>
                <a:latin typeface="方正兰亭刊黑_GBK"/>
                <a:cs typeface="Times New Roman" panose="02020603050405020304" pitchFamily="18" charset="0"/>
              </a:rPr>
              <a:t>操作节点：可以用于更细致的DOM操作，包括对文本内容的处理，或者是对DOM树的更精确的编辑。</a:t>
            </a:r>
            <a:endParaRPr sz="2000" kern="100">
              <a:effectLst/>
              <a:latin typeface="方正兰亭刊黑_GBK"/>
              <a:cs typeface="Times New Roman" panose="02020603050405020304" pitchFamily="18" charset="0"/>
            </a:endParaRPr>
          </a:p>
          <a:p>
            <a:pPr indent="254000" algn="just">
              <a:lnSpc>
                <a:spcPct val="150000"/>
              </a:lnSpc>
            </a:pPr>
            <a:r>
              <a:rPr lang="zh-CN" altLang="en-US" sz="2000" kern="100">
                <a:effectLst/>
                <a:latin typeface="方正兰亭刊黑_GBK"/>
                <a:cs typeface="Times New Roman" panose="02020603050405020304" pitchFamily="18" charset="0"/>
                <a:sym typeface="+mn-ea"/>
              </a:rPr>
              <a:t>（</a:t>
            </a:r>
            <a:r>
              <a:rPr lang="en-US" altLang="zh-CN" sz="2000" kern="100">
                <a:effectLst/>
                <a:latin typeface="方正兰亭刊黑_GBK"/>
                <a:cs typeface="Times New Roman" panose="02020603050405020304" pitchFamily="18" charset="0"/>
                <a:sym typeface="+mn-ea"/>
              </a:rPr>
              <a:t>4</a:t>
            </a:r>
            <a:r>
              <a:rPr lang="zh-CN" altLang="en-US" sz="2000" kern="100">
                <a:effectLst/>
                <a:latin typeface="方正兰亭刊黑_GBK"/>
                <a:cs typeface="Times New Roman" panose="02020603050405020304" pitchFamily="18" charset="0"/>
                <a:sym typeface="+mn-ea"/>
              </a:rPr>
              <a:t>）</a:t>
            </a:r>
            <a:r>
              <a:rPr sz="2000" kern="100">
                <a:effectLst/>
                <a:latin typeface="方正兰亭刊黑_GBK"/>
                <a:cs typeface="Times New Roman" panose="02020603050405020304" pitchFamily="18" charset="0"/>
                <a:sym typeface="+mn-ea"/>
              </a:rPr>
              <a:t>使用场景：</a:t>
            </a:r>
            <a:endParaRPr sz="2000" kern="100">
              <a:effectLst/>
              <a:latin typeface="方正兰亭刊黑_GBK"/>
              <a:cs typeface="Times New Roman" panose="02020603050405020304" pitchFamily="18" charset="0"/>
            </a:endParaRPr>
          </a:p>
          <a:p>
            <a:pPr indent="254000" algn="just">
              <a:lnSpc>
                <a:spcPct val="150000"/>
              </a:lnSpc>
            </a:pPr>
            <a:r>
              <a:rPr lang="en-US" sz="2000" kern="100">
                <a:effectLst/>
                <a:latin typeface="方正兰亭刊黑_GBK"/>
                <a:cs typeface="Times New Roman" panose="02020603050405020304" pitchFamily="18" charset="0"/>
                <a:sym typeface="+mn-ea"/>
              </a:rPr>
              <a:t>   </a:t>
            </a:r>
            <a:r>
              <a:rPr lang="en-US" sz="2000" kern="100">
                <a:effectLst/>
                <a:latin typeface="Palatino Linotype" panose="02040502050505030304" charset="0"/>
                <a:cs typeface="Palatino Linotype" panose="02040502050505030304" charset="0"/>
                <a:sym typeface="+mn-ea"/>
              </a:rPr>
              <a:t>• </a:t>
            </a:r>
            <a:r>
              <a:rPr sz="2000" kern="100">
                <a:effectLst/>
                <a:latin typeface="方正兰亭刊黑_GBK"/>
                <a:cs typeface="Times New Roman" panose="02020603050405020304" pitchFamily="18" charset="0"/>
                <a:sym typeface="+mn-ea"/>
              </a:rPr>
              <a:t>当你关心的只是页面上的元素时，比如要改变一个按钮的外观或者获取一个表单的数据，你会用到操作元素。</a:t>
            </a:r>
            <a:endParaRPr sz="2000" kern="100">
              <a:effectLst/>
              <a:latin typeface="方正兰亭刊黑_GBK"/>
              <a:cs typeface="Times New Roman" panose="02020603050405020304" pitchFamily="18" charset="0"/>
              <a:sym typeface="+mn-ea"/>
            </a:endParaRPr>
          </a:p>
          <a:p>
            <a:pPr indent="254000" algn="just">
              <a:lnSpc>
                <a:spcPct val="150000"/>
              </a:lnSpc>
            </a:pPr>
            <a:r>
              <a:rPr lang="en-US" sz="2000" kern="100">
                <a:effectLst/>
                <a:latin typeface="方正兰亭刊黑_GBK"/>
                <a:cs typeface="Times New Roman" panose="02020603050405020304" pitchFamily="18" charset="0"/>
                <a:sym typeface="+mn-ea"/>
              </a:rPr>
              <a:t>   </a:t>
            </a:r>
            <a:r>
              <a:rPr lang="en-US" sz="2000" kern="100">
                <a:effectLst/>
                <a:latin typeface="Palatino Linotype" panose="02040502050505030304" charset="0"/>
                <a:cs typeface="Palatino Linotype" panose="02040502050505030304" charset="0"/>
                <a:sym typeface="+mn-ea"/>
              </a:rPr>
              <a:t>• </a:t>
            </a:r>
            <a:r>
              <a:rPr sz="2000" kern="100">
                <a:effectLst/>
                <a:latin typeface="方正兰亭刊黑_GBK"/>
                <a:cs typeface="Times New Roman" panose="02020603050405020304" pitchFamily="18" charset="0"/>
                <a:sym typeface="+mn-ea"/>
              </a:rPr>
              <a:t>当你需要处理包括文本在内的更复杂的DOM结构时，你会用到操作节点。例如，你可能需要删除一个元素周围的空白文本节点。</a:t>
            </a:r>
            <a:endParaRPr lang="zh-CN" altLang="zh-CN" sz="2000"/>
          </a:p>
        </p:txBody>
      </p:sp>
      <p:sp>
        <p:nvSpPr>
          <p:cNvPr id="3" name="标题 2"/>
          <p:cNvSpPr>
            <a:spLocks noGrp="1"/>
          </p:cNvSpPr>
          <p:nvPr>
            <p:ph type="title"/>
          </p:nvPr>
        </p:nvSpPr>
        <p:spPr>
          <a:xfrm>
            <a:off x="747241" y="249383"/>
            <a:ext cx="7391400" cy="590556"/>
          </a:xfrm>
        </p:spPr>
        <p:txBody>
          <a:bodyPr/>
          <a:lstStyle/>
          <a:p>
            <a:r>
              <a:rPr lang="zh-CN"/>
              <a:t>元素和节点的区别</a:t>
            </a:r>
            <a:endParaRPr lang="zh-CN"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59197" y="1179201"/>
            <a:ext cx="11873606" cy="4916799"/>
          </a:xfrm>
        </p:spPr>
        <p:txBody>
          <a:bodyPr>
            <a:normAutofit/>
          </a:bodyPr>
          <a:lstStyle/>
          <a:p>
            <a:pPr indent="254000" algn="just">
              <a:lnSpc>
                <a:spcPct val="150000"/>
              </a:lnSpc>
            </a:pPr>
            <a:r>
              <a:rPr lang="en-US" altLang="zh-CN" sz="2000" kern="100">
                <a:effectLst/>
                <a:latin typeface="方正兰亭刊黑_GBK"/>
                <a:cs typeface="Times New Roman" panose="02020603050405020304" pitchFamily="18" charset="0"/>
              </a:rPr>
              <a:t>HTML</a:t>
            </a:r>
            <a:r>
              <a:rPr lang="zh-CN" altLang="en-US" sz="2000" kern="100">
                <a:effectLst/>
                <a:latin typeface="方正兰亭刊黑_GBK"/>
                <a:cs typeface="Times New Roman" panose="02020603050405020304" pitchFamily="18" charset="0"/>
              </a:rPr>
              <a:t>文档可以看作一棵树，我们可以利用节点之间的关系来获取节点，从而操作</a:t>
            </a:r>
            <a:r>
              <a:rPr lang="en-US" altLang="zh-CN" sz="2000" kern="100">
                <a:effectLst/>
                <a:latin typeface="方正兰亭刊黑_GBK"/>
                <a:cs typeface="Times New Roman" panose="02020603050405020304" pitchFamily="18" charset="0"/>
              </a:rPr>
              <a:t>HTML</a:t>
            </a:r>
            <a:r>
              <a:rPr lang="zh-CN" altLang="en-US" sz="2000" kern="100">
                <a:effectLst/>
                <a:latin typeface="方正兰亭刊黑_GBK"/>
                <a:cs typeface="Times New Roman" panose="02020603050405020304" pitchFamily="18" charset="0"/>
              </a:rPr>
              <a:t>中的元素。</a:t>
            </a:r>
            <a:endParaRPr lang="en-US" altLang="zh-CN" sz="2000" kern="100">
              <a:effectLst/>
              <a:latin typeface="方正兰亭刊黑_GBK"/>
              <a:cs typeface="Times New Roman" panose="02020603050405020304" pitchFamily="18" charset="0"/>
            </a:endParaRPr>
          </a:p>
          <a:p>
            <a:pPr indent="254000" algn="just">
              <a:lnSpc>
                <a:spcPct val="150000"/>
              </a:lnSpc>
            </a:pPr>
            <a:r>
              <a:rPr lang="zh-CN" altLang="en-US" sz="2000" kern="100">
                <a:effectLst/>
                <a:latin typeface="方正兰亭刊黑_GBK"/>
                <a:cs typeface="Times New Roman" panose="02020603050405020304" pitchFamily="18" charset="0"/>
              </a:rPr>
              <a:t>子节点是父节点的下一层节点，可以通过以下几个属性获取子节点。</a:t>
            </a:r>
            <a:endParaRPr lang="zh-CN" altLang="en-US" sz="2000" kern="100">
              <a:effectLst/>
              <a:latin typeface="方正兰亭刊黑_GBK"/>
              <a:cs typeface="Times New Roman" panose="02020603050405020304" pitchFamily="18" charset="0"/>
            </a:endParaRPr>
          </a:p>
          <a:p>
            <a:pPr indent="254000" algn="just">
              <a:lnSpc>
                <a:spcPct val="150000"/>
              </a:lnSpc>
            </a:pPr>
            <a:r>
              <a:rPr lang="zh-CN" altLang="en-US" sz="2000" kern="100">
                <a:effectLst/>
                <a:latin typeface="方正兰亭刊黑_GBK"/>
                <a:cs typeface="Times New Roman" panose="02020603050405020304" pitchFamily="18" charset="0"/>
              </a:rPr>
              <a:t>（</a:t>
            </a:r>
            <a:r>
              <a:rPr lang="en-US" altLang="zh-CN" sz="2000" kern="100">
                <a:effectLst/>
                <a:latin typeface="方正兰亭刊黑_GBK"/>
                <a:cs typeface="Times New Roman" panose="02020603050405020304" pitchFamily="18" charset="0"/>
              </a:rPr>
              <a:t>1</a:t>
            </a:r>
            <a:r>
              <a:rPr lang="zh-CN" altLang="en-US" sz="2000" kern="100">
                <a:effectLst/>
                <a:latin typeface="方正兰亭刊黑_GBK"/>
                <a:cs typeface="Times New Roman" panose="02020603050405020304" pitchFamily="18" charset="0"/>
              </a:rPr>
              <a:t>）</a:t>
            </a:r>
            <a:r>
              <a:rPr lang="en-US" altLang="zh-CN" sz="2000" kern="100">
                <a:effectLst/>
                <a:latin typeface="方正兰亭刊黑_GBK"/>
                <a:cs typeface="Times New Roman" panose="02020603050405020304" pitchFamily="18" charset="0"/>
              </a:rPr>
              <a:t>childNodes</a:t>
            </a:r>
            <a:r>
              <a:rPr lang="zh-CN" altLang="en-US" sz="2000" kern="100">
                <a:effectLst/>
                <a:latin typeface="方正兰亭刊黑_GBK"/>
                <a:cs typeface="Times New Roman" panose="02020603050405020304" pitchFamily="18" charset="0"/>
              </a:rPr>
              <a:t>和</a:t>
            </a:r>
            <a:r>
              <a:rPr lang="en-US" altLang="zh-CN" sz="2000" kern="100">
                <a:effectLst/>
                <a:latin typeface="方正兰亭刊黑_GBK"/>
                <a:cs typeface="Times New Roman" panose="02020603050405020304" pitchFamily="18" charset="0"/>
              </a:rPr>
              <a:t>children</a:t>
            </a:r>
            <a:endParaRPr lang="en-US" altLang="zh-CN" sz="2000" kern="100">
              <a:effectLst/>
              <a:latin typeface="方正兰亭刊黑_GBK"/>
              <a:cs typeface="Times New Roman" panose="02020603050405020304" pitchFamily="18" charset="0"/>
            </a:endParaRPr>
          </a:p>
          <a:p>
            <a:pPr indent="254000" algn="just">
              <a:lnSpc>
                <a:spcPct val="150000"/>
              </a:lnSpc>
            </a:pPr>
            <a:r>
              <a:rPr lang="en-US" altLang="zh-CN" sz="2000" kern="100">
                <a:effectLst/>
                <a:latin typeface="方正兰亭刊黑_GBK"/>
                <a:cs typeface="Times New Roman" panose="02020603050405020304" pitchFamily="18" charset="0"/>
              </a:rPr>
              <a:t>childNodes</a:t>
            </a:r>
            <a:r>
              <a:rPr lang="zh-CN" altLang="en-US" sz="2000" kern="100">
                <a:effectLst/>
                <a:latin typeface="方正兰亭刊黑_GBK"/>
                <a:cs typeface="Times New Roman" panose="02020603050405020304" pitchFamily="18" charset="0"/>
              </a:rPr>
              <a:t>和</a:t>
            </a:r>
            <a:r>
              <a:rPr lang="en-US" altLang="zh-CN" sz="2000" kern="100">
                <a:effectLst/>
                <a:latin typeface="方正兰亭刊黑_GBK"/>
                <a:cs typeface="Times New Roman" panose="02020603050405020304" pitchFamily="18" charset="0"/>
                <a:sym typeface="+mn-ea"/>
              </a:rPr>
              <a:t>children</a:t>
            </a:r>
            <a:r>
              <a:rPr lang="zh-CN" altLang="en-US" sz="2000" kern="100">
                <a:effectLst/>
                <a:latin typeface="方正兰亭刊黑_GBK"/>
                <a:cs typeface="Times New Roman" panose="02020603050405020304" pitchFamily="18" charset="0"/>
              </a:rPr>
              <a:t>都返回当前节点的子节点。</a:t>
            </a:r>
            <a:r>
              <a:rPr lang="en-US" altLang="zh-CN" sz="2000" kern="100">
                <a:effectLst/>
                <a:latin typeface="方正兰亭刊黑_GBK"/>
                <a:cs typeface="Times New Roman" panose="02020603050405020304" pitchFamily="18" charset="0"/>
              </a:rPr>
              <a:t>childNodes</a:t>
            </a:r>
            <a:r>
              <a:rPr lang="zh-CN" altLang="en-US" sz="2000" kern="100">
                <a:effectLst/>
                <a:latin typeface="方正兰亭刊黑_GBK"/>
                <a:cs typeface="Times New Roman" panose="02020603050405020304" pitchFamily="18" charset="0"/>
              </a:rPr>
              <a:t>返回的是节点的子节点集合，包括元素节点、文本节点和属性节点；</a:t>
            </a:r>
            <a:r>
              <a:rPr lang="en-US" altLang="zh-CN" sz="2000" kern="100">
                <a:effectLst/>
                <a:latin typeface="方正兰亭刊黑_GBK"/>
                <a:cs typeface="Times New Roman" panose="02020603050405020304" pitchFamily="18" charset="0"/>
              </a:rPr>
              <a:t>children</a:t>
            </a:r>
            <a:r>
              <a:rPr lang="zh-CN" altLang="en-US" sz="2000" kern="100">
                <a:effectLst/>
                <a:latin typeface="方正兰亭刊黑_GBK"/>
                <a:cs typeface="Times New Roman" panose="02020603050405020304" pitchFamily="18" charset="0"/>
              </a:rPr>
              <a:t>返回的只是节点的元素节点集合。具体使用方法如下：</a:t>
            </a:r>
            <a:endParaRPr lang="zh-CN" altLang="en-US" sz="2000" kern="100">
              <a:effectLst/>
              <a:latin typeface="方正兰亭刊黑_GBK"/>
              <a:cs typeface="Times New Roman" panose="02020603050405020304" pitchFamily="18" charset="0"/>
            </a:endParaRPr>
          </a:p>
          <a:p>
            <a:pPr indent="254000" algn="just">
              <a:lnSpc>
                <a:spcPct val="150000"/>
              </a:lnSpc>
            </a:pPr>
            <a:endParaRPr lang="zh-CN" altLang="zh-CN" sz="2000" kern="100">
              <a:effectLst/>
              <a:latin typeface="方正兰亭刊黑_GBK"/>
              <a:cs typeface="Times New Roman" panose="02020603050405020304" pitchFamily="18" charset="0"/>
            </a:endParaRPr>
          </a:p>
          <a:p>
            <a:pPr>
              <a:lnSpc>
                <a:spcPct val="150000"/>
              </a:lnSpc>
            </a:pPr>
            <a:endParaRPr lang="zh-CN" altLang="zh-CN" sz="2000"/>
          </a:p>
          <a:p>
            <a:pPr>
              <a:lnSpc>
                <a:spcPct val="150000"/>
              </a:lnSpc>
            </a:pPr>
            <a:endParaRPr lang="zh-CN" altLang="zh-CN" sz="2000"/>
          </a:p>
        </p:txBody>
      </p:sp>
      <p:sp>
        <p:nvSpPr>
          <p:cNvPr id="3" name="标题 2"/>
          <p:cNvSpPr>
            <a:spLocks noGrp="1"/>
          </p:cNvSpPr>
          <p:nvPr>
            <p:ph type="title"/>
          </p:nvPr>
        </p:nvSpPr>
        <p:spPr>
          <a:xfrm>
            <a:off x="747241" y="249383"/>
            <a:ext cx="7391400" cy="590556"/>
          </a:xfrm>
        </p:spPr>
        <p:txBody>
          <a:bodyPr/>
          <a:lstStyle/>
          <a:p>
            <a:r>
              <a:rPr lang="en-US" altLang="zh-CN"/>
              <a:t>6.4.1  </a:t>
            </a:r>
            <a:r>
              <a:rPr lang="zh-CN" altLang="en-US"/>
              <a:t>节点关系</a:t>
            </a:r>
            <a:r>
              <a:rPr lang="en-US" altLang="zh-CN"/>
              <a:t>——</a:t>
            </a:r>
            <a:r>
              <a:rPr lang="zh-CN" altLang="en-US"/>
              <a:t>子节点</a:t>
            </a:r>
            <a:endParaRPr lang="zh-CN" altLang="en-US" dirty="0"/>
          </a:p>
        </p:txBody>
      </p:sp>
      <p:pic>
        <p:nvPicPr>
          <p:cNvPr id="4" name="图片 3"/>
          <p:cNvPicPr>
            <a:picLocks noChangeAspect="1"/>
          </p:cNvPicPr>
          <p:nvPr/>
        </p:nvPicPr>
        <p:blipFill>
          <a:blip r:embed="rId1"/>
          <a:stretch>
            <a:fillRect/>
          </a:stretch>
        </p:blipFill>
        <p:spPr>
          <a:xfrm>
            <a:off x="2151967" y="4045224"/>
            <a:ext cx="6453554" cy="269327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880519"/>
            <a:ext cx="9559636" cy="1325563"/>
          </a:xfrm>
        </p:spPr>
        <p:txBody>
          <a:bodyPr>
            <a:normAutofit/>
          </a:bodyPr>
          <a:lstStyle/>
          <a:p>
            <a:pPr algn="ctr"/>
            <a:r>
              <a:rPr lang="zh-CN" altLang="en-US" sz="5400"/>
              <a:t>任务</a:t>
            </a:r>
            <a:r>
              <a:rPr lang="en-US" altLang="zh-CN" sz="5400"/>
              <a:t>6.1  </a:t>
            </a:r>
            <a:r>
              <a:rPr lang="zh-CN" altLang="en-US" sz="5400"/>
              <a:t>认识</a:t>
            </a:r>
            <a:r>
              <a:rPr lang="en-US" altLang="zh-CN" sz="5400"/>
              <a:t>DOM</a:t>
            </a:r>
            <a:r>
              <a:rPr lang="zh-CN" altLang="en-US" sz="5400"/>
              <a:t>对象</a:t>
            </a:r>
            <a:endParaRPr lang="zh-CN" altLang="en-US" sz="5400"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18394" y="1280801"/>
            <a:ext cx="11873606" cy="4916799"/>
          </a:xfrm>
        </p:spPr>
        <p:txBody>
          <a:bodyPr>
            <a:normAutofit/>
          </a:bodyPr>
          <a:lstStyle/>
          <a:p>
            <a:pPr indent="254000" algn="just">
              <a:lnSpc>
                <a:spcPct val="150000"/>
              </a:lnSpc>
            </a:pPr>
            <a:endParaRPr lang="zh-CN" altLang="zh-CN" kern="100">
              <a:effectLst/>
              <a:latin typeface="方正兰亭刊黑_GBK"/>
              <a:cs typeface="Times New Roman" panose="02020603050405020304" pitchFamily="18" charset="0"/>
            </a:endParaRPr>
          </a:p>
          <a:p>
            <a:pPr>
              <a:lnSpc>
                <a:spcPct val="150000"/>
              </a:lnSpc>
            </a:pPr>
            <a:endParaRPr lang="zh-CN" altLang="zh-CN"/>
          </a:p>
          <a:p>
            <a:pPr>
              <a:lnSpc>
                <a:spcPct val="150000"/>
              </a:lnSpc>
            </a:pPr>
            <a:endParaRPr lang="zh-CN" altLang="zh-CN"/>
          </a:p>
        </p:txBody>
      </p:sp>
      <p:sp>
        <p:nvSpPr>
          <p:cNvPr id="3" name="标题 2"/>
          <p:cNvSpPr>
            <a:spLocks noGrp="1"/>
          </p:cNvSpPr>
          <p:nvPr>
            <p:ph type="title"/>
          </p:nvPr>
        </p:nvSpPr>
        <p:spPr>
          <a:xfrm>
            <a:off x="747241" y="249383"/>
            <a:ext cx="7391400" cy="590556"/>
          </a:xfrm>
        </p:spPr>
        <p:txBody>
          <a:bodyPr/>
          <a:lstStyle/>
          <a:p>
            <a:r>
              <a:rPr lang="en-US" altLang="zh-CN"/>
              <a:t>6.4.1  </a:t>
            </a:r>
            <a:r>
              <a:rPr lang="zh-CN" altLang="en-US"/>
              <a:t>节点关系</a:t>
            </a:r>
            <a:r>
              <a:rPr lang="en-US" altLang="zh-CN"/>
              <a:t>——</a:t>
            </a:r>
            <a:r>
              <a:rPr lang="zh-CN" altLang="en-US"/>
              <a:t>子节点</a:t>
            </a:r>
            <a:endParaRPr lang="zh-CN" altLang="en-US" dirty="0"/>
          </a:p>
        </p:txBody>
      </p:sp>
      <p:pic>
        <p:nvPicPr>
          <p:cNvPr id="6" name="图片 5"/>
          <p:cNvPicPr>
            <a:picLocks noChangeAspect="1"/>
          </p:cNvPicPr>
          <p:nvPr/>
        </p:nvPicPr>
        <p:blipFill>
          <a:blip r:embed="rId1"/>
          <a:stretch>
            <a:fillRect/>
          </a:stretch>
        </p:blipFill>
        <p:spPr>
          <a:xfrm>
            <a:off x="514025" y="4455989"/>
            <a:ext cx="2313045" cy="2242419"/>
          </a:xfrm>
          <a:prstGeom prst="rect">
            <a:avLst/>
          </a:prstGeom>
        </p:spPr>
      </p:pic>
      <p:pic>
        <p:nvPicPr>
          <p:cNvPr id="7" name="图片 6"/>
          <p:cNvPicPr>
            <a:picLocks noChangeAspect="1"/>
          </p:cNvPicPr>
          <p:nvPr/>
        </p:nvPicPr>
        <p:blipFill>
          <a:blip r:embed="rId2"/>
          <a:stretch>
            <a:fillRect/>
          </a:stretch>
        </p:blipFill>
        <p:spPr>
          <a:xfrm>
            <a:off x="5264627" y="4821882"/>
            <a:ext cx="4174014" cy="1572151"/>
          </a:xfrm>
          <a:prstGeom prst="rect">
            <a:avLst/>
          </a:prstGeom>
          <a:ln>
            <a:solidFill>
              <a:schemeClr val="bg2">
                <a:lumMod val="90000"/>
              </a:schemeClr>
            </a:solidFill>
          </a:ln>
        </p:spPr>
      </p:pic>
      <p:sp>
        <p:nvSpPr>
          <p:cNvPr id="8" name="文本框 7"/>
          <p:cNvSpPr txBox="1"/>
          <p:nvPr/>
        </p:nvSpPr>
        <p:spPr>
          <a:xfrm>
            <a:off x="318394" y="1084368"/>
            <a:ext cx="11593174" cy="3511218"/>
          </a:xfrm>
          <a:prstGeom prst="rect">
            <a:avLst/>
          </a:prstGeom>
          <a:noFill/>
        </p:spPr>
        <p:txBody>
          <a:bodyPr wrap="square">
            <a:spAutoFit/>
          </a:bodyPr>
          <a:lstStyle/>
          <a:p>
            <a:pPr>
              <a:lnSpc>
                <a:spcPts val="3500"/>
              </a:lnSpc>
            </a:pPr>
            <a:r>
              <a:rPr lang="en-US" altLang="zh-CN" sz="2400" kern="1000">
                <a:effectLst/>
                <a:ea typeface="方正兰亭刊黑_GBK"/>
                <a:cs typeface="Times New Roman" panose="02020603050405020304" pitchFamily="18" charset="0"/>
              </a:rPr>
              <a:t>      </a:t>
            </a:r>
            <a:r>
              <a:rPr lang="zh-CN" altLang="zh-CN" sz="2400" kern="1000">
                <a:effectLst/>
                <a:ea typeface="方正兰亭刊黑_GBK"/>
                <a:cs typeface="Times New Roman" panose="02020603050405020304" pitchFamily="18" charset="0"/>
              </a:rPr>
              <a:t>我们发现</a:t>
            </a:r>
            <a:r>
              <a:rPr lang="en-US" altLang="zh-CN" sz="2400" kern="1000">
                <a:effectLst/>
                <a:ea typeface="方正兰亭刊黑_GBK"/>
                <a:cs typeface="Times New Roman" panose="02020603050405020304" pitchFamily="18" charset="0"/>
              </a:rPr>
              <a:t>childNodes</a:t>
            </a:r>
            <a:r>
              <a:rPr lang="zh-CN" altLang="zh-CN" sz="2400" kern="1000">
                <a:effectLst/>
                <a:ea typeface="方正兰亭刊黑_GBK"/>
                <a:cs typeface="Times New Roman" panose="02020603050405020304" pitchFamily="18" charset="0"/>
              </a:rPr>
              <a:t>得到</a:t>
            </a:r>
            <a:r>
              <a:rPr lang="en-US" altLang="zh-CN" sz="2400" kern="1000">
                <a:effectLst/>
                <a:ea typeface="方正兰亭刊黑_GBK"/>
                <a:cs typeface="Times New Roman" panose="02020603050405020304" pitchFamily="18" charset="0"/>
              </a:rPr>
              <a:t>NodeList</a:t>
            </a:r>
            <a:r>
              <a:rPr lang="zh-CN" altLang="zh-CN" sz="2400" kern="1000">
                <a:effectLst/>
                <a:ea typeface="方正兰亭刊黑_GBK"/>
                <a:cs typeface="Times New Roman" panose="02020603050405020304" pitchFamily="18" charset="0"/>
              </a:rPr>
              <a:t>的</a:t>
            </a:r>
            <a:r>
              <a:rPr lang="en-US" altLang="zh-CN" sz="2400" kern="1000">
                <a:effectLst/>
                <a:ea typeface="方正兰亭刊黑_GBK"/>
                <a:cs typeface="Times New Roman" panose="02020603050405020304" pitchFamily="18" charset="0"/>
              </a:rPr>
              <a:t>5</a:t>
            </a:r>
            <a:r>
              <a:rPr lang="zh-CN" altLang="zh-CN" sz="2400" kern="1000">
                <a:effectLst/>
                <a:ea typeface="方正兰亭刊黑_GBK"/>
                <a:cs typeface="Times New Roman" panose="02020603050405020304" pitchFamily="18" charset="0"/>
              </a:rPr>
              <a:t>个元素，其中有</a:t>
            </a:r>
            <a:r>
              <a:rPr lang="en-US" altLang="zh-CN" sz="2400" kern="1000">
                <a:effectLst/>
                <a:ea typeface="方正兰亭刊黑_GBK"/>
                <a:cs typeface="Times New Roman" panose="02020603050405020304" pitchFamily="18" charset="0"/>
              </a:rPr>
              <a:t>3</a:t>
            </a:r>
            <a:r>
              <a:rPr lang="zh-CN" altLang="zh-CN" sz="2400" kern="1000">
                <a:effectLst/>
                <a:ea typeface="方正兰亭刊黑_GBK"/>
                <a:cs typeface="Times New Roman" panose="02020603050405020304" pitchFamily="18" charset="0"/>
              </a:rPr>
              <a:t>个</a:t>
            </a:r>
            <a:r>
              <a:rPr lang="en-US" altLang="zh-CN" sz="2400" kern="1000">
                <a:effectLst/>
                <a:ea typeface="方正兰亭刊黑_GBK"/>
                <a:cs typeface="Times New Roman" panose="02020603050405020304" pitchFamily="18" charset="0"/>
              </a:rPr>
              <a:t>text</a:t>
            </a:r>
            <a:r>
              <a:rPr lang="zh-CN" altLang="zh-CN" sz="2400" kern="1000">
                <a:effectLst/>
                <a:ea typeface="方正兰亭刊黑_GBK"/>
                <a:cs typeface="Times New Roman" panose="02020603050405020304" pitchFamily="18" charset="0"/>
              </a:rPr>
              <a:t>、</a:t>
            </a:r>
            <a:r>
              <a:rPr lang="en-US" altLang="zh-CN" sz="2400" kern="1000">
                <a:effectLst/>
                <a:ea typeface="方正兰亭刊黑_GBK"/>
                <a:cs typeface="Times New Roman" panose="02020603050405020304" pitchFamily="18" charset="0"/>
              </a:rPr>
              <a:t>2</a:t>
            </a:r>
            <a:r>
              <a:rPr lang="zh-CN" altLang="zh-CN" sz="2400" kern="1000">
                <a:effectLst/>
                <a:ea typeface="方正兰亭刊黑_GBK"/>
                <a:cs typeface="Times New Roman" panose="02020603050405020304" pitchFamily="18" charset="0"/>
              </a:rPr>
              <a:t>个</a:t>
            </a:r>
            <a:r>
              <a:rPr lang="en-US" altLang="zh-CN" sz="2400" kern="1000">
                <a:effectLst/>
                <a:ea typeface="方正兰亭刊黑_GBK"/>
                <a:cs typeface="Times New Roman" panose="02020603050405020304" pitchFamily="18" charset="0"/>
              </a:rPr>
              <a:t>span</a:t>
            </a:r>
            <a:r>
              <a:rPr lang="zh-CN" altLang="zh-CN" sz="2400" kern="1000">
                <a:effectLst/>
                <a:ea typeface="方正兰亭刊黑_GBK"/>
                <a:cs typeface="Times New Roman" panose="02020603050405020304" pitchFamily="18" charset="0"/>
              </a:rPr>
              <a:t>，这是因为</a:t>
            </a:r>
            <a:r>
              <a:rPr lang="en-US" altLang="zh-CN" sz="2400" b="1" kern="1000">
                <a:solidFill>
                  <a:schemeClr val="accent2">
                    <a:lumMod val="75000"/>
                  </a:schemeClr>
                </a:solidFill>
                <a:effectLst/>
                <a:ea typeface="方正兰亭刊黑_GBK"/>
                <a:cs typeface="Times New Roman" panose="02020603050405020304" pitchFamily="18" charset="0"/>
              </a:rPr>
              <a:t>childNodes</a:t>
            </a:r>
            <a:r>
              <a:rPr lang="zh-CN" altLang="zh-CN" sz="2400" b="1" kern="1000">
                <a:solidFill>
                  <a:schemeClr val="accent2">
                    <a:lumMod val="75000"/>
                  </a:schemeClr>
                </a:solidFill>
                <a:effectLst/>
                <a:ea typeface="方正兰亭刊黑_GBK"/>
                <a:cs typeface="Times New Roman" panose="02020603050405020304" pitchFamily="18" charset="0"/>
              </a:rPr>
              <a:t>获取元素节点、文本节点和属性节点</a:t>
            </a:r>
            <a:r>
              <a:rPr lang="zh-CN" altLang="zh-CN" sz="2400" kern="1000">
                <a:effectLst/>
                <a:ea typeface="方正兰亭刊黑_GBK"/>
                <a:cs typeface="Times New Roman" panose="02020603050405020304" pitchFamily="18" charset="0"/>
              </a:rPr>
              <a:t>，得到的文本节点信息如</a:t>
            </a:r>
            <a:r>
              <a:rPr lang="zh-CN" altLang="en-US" sz="2400" kern="1000">
                <a:effectLst/>
                <a:ea typeface="方正兰亭刊黑_GBK"/>
                <a:cs typeface="Times New Roman" panose="02020603050405020304" pitchFamily="18" charset="0"/>
              </a:rPr>
              <a:t>右</a:t>
            </a:r>
            <a:r>
              <a:rPr lang="zh-CN" altLang="zh-CN" sz="2400" kern="1000">
                <a:effectLst/>
                <a:ea typeface="方正兰亭刊黑_GBK"/>
                <a:cs typeface="Times New Roman" panose="02020603050405020304" pitchFamily="18" charset="0"/>
              </a:rPr>
              <a:t>图所示</a:t>
            </a:r>
            <a:r>
              <a:rPr lang="zh-CN" altLang="en-US" sz="2400" kern="1000">
                <a:effectLst/>
                <a:ea typeface="方正兰亭刊黑_GBK"/>
                <a:cs typeface="Times New Roman" panose="02020603050405020304" pitchFamily="18" charset="0"/>
              </a:rPr>
              <a:t>。左图和右图所示的“</a:t>
            </a:r>
            <a:r>
              <a:rPr lang="en-US" altLang="zh-CN" sz="2400" kern="1000">
                <a:effectLst/>
                <a:ea typeface="方正兰亭刊黑_GBK"/>
                <a:cs typeface="Times New Roman" panose="02020603050405020304" pitchFamily="18" charset="0"/>
              </a:rPr>
              <a:t>text”</a:t>
            </a:r>
            <a:r>
              <a:rPr lang="zh-CN" altLang="en-US" sz="2400" kern="1000">
                <a:effectLst/>
                <a:ea typeface="方正兰亭刊黑_GBK"/>
                <a:cs typeface="Times New Roman" panose="02020603050405020304" pitchFamily="18" charset="0"/>
              </a:rPr>
              <a:t>文本节点是代码换行时产生的节点，也就是说</a:t>
            </a:r>
            <a:r>
              <a:rPr lang="en-US" altLang="zh-CN" sz="2400" kern="1000">
                <a:effectLst/>
                <a:ea typeface="方正兰亭刊黑_GBK"/>
                <a:cs typeface="Times New Roman" panose="02020603050405020304" pitchFamily="18" charset="0"/>
              </a:rPr>
              <a:t>childNodes</a:t>
            </a:r>
            <a:r>
              <a:rPr lang="zh-CN" altLang="en-US" sz="2400" kern="1000">
                <a:effectLst/>
                <a:ea typeface="方正兰亭刊黑_GBK"/>
                <a:cs typeface="Times New Roman" panose="02020603050405020304" pitchFamily="18" charset="0"/>
              </a:rPr>
              <a:t>得到了标签和标签之间的换行文本信息。而</a:t>
            </a:r>
            <a:r>
              <a:rPr lang="en-US" altLang="zh-CN" sz="2400" kern="1000">
                <a:effectLst/>
                <a:ea typeface="方正兰亭刊黑_GBK"/>
                <a:cs typeface="Times New Roman" panose="02020603050405020304" pitchFamily="18" charset="0"/>
              </a:rPr>
              <a:t>children</a:t>
            </a:r>
            <a:r>
              <a:rPr lang="zh-CN" altLang="en-US" sz="2400" kern="1000">
                <a:effectLst/>
                <a:ea typeface="方正兰亭刊黑_GBK"/>
                <a:cs typeface="Times New Roman" panose="02020603050405020304" pitchFamily="18" charset="0"/>
              </a:rPr>
              <a:t>得到了</a:t>
            </a:r>
            <a:r>
              <a:rPr lang="en-US" altLang="zh-CN" sz="2400" kern="1000">
                <a:effectLst/>
                <a:ea typeface="方正兰亭刊黑_GBK"/>
                <a:cs typeface="Times New Roman" panose="02020603050405020304" pitchFamily="18" charset="0"/>
              </a:rPr>
              <a:t>HTMLCollection</a:t>
            </a:r>
            <a:r>
              <a:rPr lang="zh-CN" altLang="en-US" sz="2400" kern="1000">
                <a:effectLst/>
                <a:ea typeface="方正兰亭刊黑_GBK"/>
                <a:cs typeface="Times New Roman" panose="02020603050405020304" pitchFamily="18" charset="0"/>
              </a:rPr>
              <a:t>的</a:t>
            </a:r>
            <a:r>
              <a:rPr lang="en-US" altLang="zh-CN" sz="2400" kern="1000">
                <a:effectLst/>
                <a:ea typeface="方正兰亭刊黑_GBK"/>
                <a:cs typeface="Times New Roman" panose="02020603050405020304" pitchFamily="18" charset="0"/>
              </a:rPr>
              <a:t>2</a:t>
            </a:r>
            <a:r>
              <a:rPr lang="zh-CN" altLang="en-US" sz="2400" kern="1000">
                <a:effectLst/>
                <a:ea typeface="方正兰亭刊黑_GBK"/>
                <a:cs typeface="Times New Roman" panose="02020603050405020304" pitchFamily="18" charset="0"/>
              </a:rPr>
              <a:t>个元素，也就是</a:t>
            </a:r>
            <a:r>
              <a:rPr lang="en-US" altLang="zh-CN" sz="2400" kern="1000">
                <a:effectLst/>
                <a:ea typeface="方正兰亭刊黑_GBK"/>
                <a:cs typeface="Times New Roman" panose="02020603050405020304" pitchFamily="18" charset="0"/>
              </a:rPr>
              <a:t>2</a:t>
            </a:r>
            <a:r>
              <a:rPr lang="zh-CN" altLang="en-US" sz="2400" kern="1000">
                <a:effectLst/>
                <a:ea typeface="方正兰亭刊黑_GBK"/>
                <a:cs typeface="Times New Roman" panose="02020603050405020304" pitchFamily="18" charset="0"/>
              </a:rPr>
              <a:t>个</a:t>
            </a:r>
            <a:r>
              <a:rPr lang="en-US" altLang="zh-CN" sz="2400" kern="1000">
                <a:effectLst/>
                <a:ea typeface="方正兰亭刊黑_GBK"/>
                <a:cs typeface="Times New Roman" panose="02020603050405020304" pitchFamily="18" charset="0"/>
              </a:rPr>
              <a:t>&lt;span&gt;</a:t>
            </a:r>
            <a:r>
              <a:rPr lang="zh-CN" altLang="en-US" sz="2400" kern="1000">
                <a:effectLst/>
                <a:ea typeface="方正兰亭刊黑_GBK"/>
                <a:cs typeface="Times New Roman" panose="02020603050405020304" pitchFamily="18" charset="0"/>
              </a:rPr>
              <a:t>元素。</a:t>
            </a:r>
            <a:endParaRPr lang="zh-CN" altLang="en-US" sz="2400" kern="1000">
              <a:effectLst/>
              <a:ea typeface="方正兰亭刊黑_GBK"/>
              <a:cs typeface="Times New Roman" panose="02020603050405020304" pitchFamily="18" charset="0"/>
            </a:endParaRPr>
          </a:p>
          <a:p>
            <a:pPr>
              <a:lnSpc>
                <a:spcPts val="3500"/>
              </a:lnSpc>
            </a:pPr>
            <a:r>
              <a:rPr lang="en-US" altLang="zh-CN" sz="2400" kern="1000">
                <a:effectLst/>
                <a:ea typeface="方正兰亭刊黑_GBK"/>
                <a:cs typeface="Times New Roman" panose="02020603050405020304" pitchFamily="18" charset="0"/>
              </a:rPr>
              <a:t>       HTMLCollection</a:t>
            </a:r>
            <a:r>
              <a:rPr lang="zh-CN" altLang="en-US" sz="2400" kern="1000">
                <a:effectLst/>
                <a:ea typeface="方正兰亭刊黑_GBK"/>
                <a:cs typeface="Times New Roman" panose="02020603050405020304" pitchFamily="18" charset="0"/>
              </a:rPr>
              <a:t>和</a:t>
            </a:r>
            <a:r>
              <a:rPr lang="en-US" altLang="zh-CN" sz="2400" kern="1000">
                <a:effectLst/>
                <a:ea typeface="方正兰亭刊黑_GBK"/>
                <a:cs typeface="Times New Roman" panose="02020603050405020304" pitchFamily="18" charset="0"/>
              </a:rPr>
              <a:t>NodeList</a:t>
            </a:r>
            <a:r>
              <a:rPr lang="zh-CN" altLang="en-US" sz="2400" kern="1000">
                <a:effectLst/>
                <a:ea typeface="方正兰亭刊黑_GBK"/>
                <a:cs typeface="Times New Roman" panose="02020603050405020304" pitchFamily="18" charset="0"/>
              </a:rPr>
              <a:t>的区别在于，</a:t>
            </a:r>
            <a:r>
              <a:rPr lang="zh-CN" altLang="en-US" sz="2400" b="1" kern="1000">
                <a:solidFill>
                  <a:schemeClr val="accent2">
                    <a:lumMod val="75000"/>
                  </a:schemeClr>
                </a:solidFill>
                <a:effectLst/>
                <a:ea typeface="方正兰亭刊黑_GBK"/>
                <a:cs typeface="Times New Roman" panose="02020603050405020304" pitchFamily="18" charset="0"/>
              </a:rPr>
              <a:t>前者用于元素操作，后者用于节点操作。</a:t>
            </a:r>
            <a:endParaRPr lang="zh-CN" altLang="en-US" sz="2400" b="1" kern="1000">
              <a:solidFill>
                <a:schemeClr val="accent2">
                  <a:lumMod val="75000"/>
                </a:schemeClr>
              </a:solidFill>
              <a:effectLst/>
              <a:ea typeface="方正兰亭刊黑_GBK"/>
              <a:cs typeface="Times New Roman" panose="02020603050405020304" pitchFamily="18" charset="0"/>
            </a:endParaRPr>
          </a:p>
          <a:p>
            <a:pPr>
              <a:lnSpc>
                <a:spcPts val="3500"/>
              </a:lnSpc>
            </a:pPr>
            <a:r>
              <a:rPr lang="zh-CN" altLang="en-US" sz="2400" kern="1000">
                <a:effectLst/>
                <a:ea typeface="方正兰亭刊黑_GBK"/>
                <a:cs typeface="Times New Roman" panose="02020603050405020304" pitchFamily="18" charset="0"/>
              </a:rPr>
              <a:t>所以在判断某节点是否有子节点的时候，应尽量使用</a:t>
            </a:r>
            <a:r>
              <a:rPr lang="en-US" altLang="zh-CN" sz="2400" kern="1000">
                <a:effectLst/>
                <a:ea typeface="方正兰亭刊黑_GBK"/>
                <a:cs typeface="Times New Roman" panose="02020603050405020304" pitchFamily="18" charset="0"/>
              </a:rPr>
              <a:t>children</a:t>
            </a:r>
            <a:r>
              <a:rPr lang="zh-CN" altLang="en-US" sz="2400" kern="1000">
                <a:effectLst/>
                <a:ea typeface="方正兰亭刊黑_GBK"/>
                <a:cs typeface="Times New Roman" panose="02020603050405020304" pitchFamily="18" charset="0"/>
              </a:rPr>
              <a:t>。</a:t>
            </a:r>
            <a:endParaRPr lang="zh-CN" altLang="en-US" sz="2400" kern="1000">
              <a:effectLst/>
              <a:ea typeface="方正兰亭刊黑_GBK"/>
              <a:cs typeface="Times New Roman" panose="02020603050405020304" pitchFamily="18" charset="0"/>
            </a:endParaRPr>
          </a:p>
          <a:p>
            <a:endParaRPr lang="zh-CN" altLang="en-US"/>
          </a:p>
        </p:txBody>
      </p:sp>
      <p:sp>
        <p:nvSpPr>
          <p:cNvPr id="9" name="箭头: 右 8"/>
          <p:cNvSpPr/>
          <p:nvPr/>
        </p:nvSpPr>
        <p:spPr>
          <a:xfrm>
            <a:off x="3312160" y="5321512"/>
            <a:ext cx="1330960" cy="5181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18394" y="1280801"/>
            <a:ext cx="11873606" cy="4916799"/>
          </a:xfrm>
        </p:spPr>
        <p:txBody>
          <a:bodyPr>
            <a:normAutofit/>
          </a:bodyPr>
          <a:lstStyle/>
          <a:p>
            <a:pPr indent="254000" algn="just">
              <a:lnSpc>
                <a:spcPct val="150000"/>
              </a:lnSpc>
            </a:pPr>
            <a:r>
              <a:rPr lang="zh-CN" altLang="en-US" kern="100">
                <a:effectLst/>
                <a:latin typeface="方正兰亭刊黑_GBK"/>
                <a:cs typeface="Times New Roman" panose="02020603050405020304" pitchFamily="18" charset="0"/>
              </a:rPr>
              <a:t>（</a:t>
            </a:r>
            <a:r>
              <a:rPr lang="en-US" altLang="zh-CN" kern="100">
                <a:effectLst/>
                <a:latin typeface="方正兰亭刊黑_GBK"/>
                <a:cs typeface="Times New Roman" panose="02020603050405020304" pitchFamily="18" charset="0"/>
              </a:rPr>
              <a:t>2</a:t>
            </a:r>
            <a:r>
              <a:rPr lang="zh-CN" altLang="en-US" kern="100">
                <a:effectLst/>
                <a:latin typeface="方正兰亭刊黑_GBK"/>
                <a:cs typeface="Times New Roman" panose="02020603050405020304" pitchFamily="18" charset="0"/>
              </a:rPr>
              <a:t>）</a:t>
            </a:r>
            <a:r>
              <a:rPr lang="en-US" altLang="zh-CN" kern="100">
                <a:effectLst/>
                <a:latin typeface="方正兰亭刊黑_GBK"/>
                <a:cs typeface="Times New Roman" panose="02020603050405020304" pitchFamily="18" charset="0"/>
              </a:rPr>
              <a:t>firstChild</a:t>
            </a:r>
            <a:r>
              <a:rPr lang="zh-CN" altLang="en-US" kern="100">
                <a:effectLst/>
                <a:latin typeface="方正兰亭刊黑_GBK"/>
                <a:cs typeface="Times New Roman" panose="02020603050405020304" pitchFamily="18" charset="0"/>
              </a:rPr>
              <a:t>和</a:t>
            </a:r>
            <a:r>
              <a:rPr lang="en-US" altLang="zh-CN" kern="100">
                <a:effectLst/>
                <a:latin typeface="方正兰亭刊黑_GBK"/>
                <a:cs typeface="Times New Roman" panose="02020603050405020304" pitchFamily="18" charset="0"/>
              </a:rPr>
              <a:t>firstElementChild</a:t>
            </a:r>
            <a:endParaRPr lang="en-US" altLang="zh-CN" kern="100">
              <a:effectLst/>
              <a:latin typeface="方正兰亭刊黑_GBK"/>
              <a:cs typeface="Times New Roman" panose="02020603050405020304" pitchFamily="18" charset="0"/>
            </a:endParaRPr>
          </a:p>
          <a:p>
            <a:pPr indent="254000" algn="just">
              <a:lnSpc>
                <a:spcPct val="150000"/>
              </a:lnSpc>
            </a:pPr>
            <a:r>
              <a:rPr lang="en-US" altLang="zh-CN" kern="100">
                <a:effectLst/>
                <a:latin typeface="方正兰亭刊黑_GBK"/>
                <a:cs typeface="Times New Roman" panose="02020603050405020304" pitchFamily="18" charset="0"/>
              </a:rPr>
              <a:t>firstChild</a:t>
            </a:r>
            <a:r>
              <a:rPr lang="zh-CN" altLang="en-US" kern="100">
                <a:effectLst/>
                <a:latin typeface="方正兰亭刊黑_GBK"/>
                <a:cs typeface="Times New Roman" panose="02020603050405020304" pitchFamily="18" charset="0"/>
              </a:rPr>
              <a:t>和</a:t>
            </a:r>
            <a:r>
              <a:rPr lang="en-US" altLang="zh-CN" kern="100">
                <a:effectLst/>
                <a:latin typeface="方正兰亭刊黑_GBK"/>
                <a:cs typeface="Times New Roman" panose="02020603050405020304" pitchFamily="18" charset="0"/>
              </a:rPr>
              <a:t>firstElementChild</a:t>
            </a:r>
            <a:r>
              <a:rPr lang="zh-CN" altLang="en-US" kern="100">
                <a:effectLst/>
                <a:latin typeface="方正兰亭刊黑_GBK"/>
                <a:cs typeface="Times New Roman" panose="02020603050405020304" pitchFamily="18" charset="0"/>
              </a:rPr>
              <a:t>这两个属性都返回当前节点的第一个子节点。前者返回文本节点或者元素节点，后者只返回元素节点。具体用法如下：</a:t>
            </a:r>
            <a:endParaRPr lang="zh-CN" altLang="en-US" kern="100">
              <a:effectLst/>
              <a:latin typeface="方正兰亭刊黑_GBK"/>
              <a:cs typeface="Times New Roman" panose="02020603050405020304" pitchFamily="18" charset="0"/>
            </a:endParaRPr>
          </a:p>
          <a:p>
            <a:pPr indent="254000" algn="just">
              <a:lnSpc>
                <a:spcPct val="150000"/>
              </a:lnSpc>
            </a:pPr>
            <a:endParaRPr lang="zh-CN" altLang="zh-CN" kern="100">
              <a:effectLst/>
              <a:latin typeface="方正兰亭刊黑_GBK"/>
              <a:cs typeface="Times New Roman" panose="02020603050405020304" pitchFamily="18" charset="0"/>
            </a:endParaRPr>
          </a:p>
          <a:p>
            <a:pPr>
              <a:lnSpc>
                <a:spcPct val="150000"/>
              </a:lnSpc>
            </a:pPr>
            <a:endParaRPr lang="zh-CN" altLang="zh-CN"/>
          </a:p>
          <a:p>
            <a:pPr>
              <a:lnSpc>
                <a:spcPct val="150000"/>
              </a:lnSpc>
            </a:pPr>
            <a:endParaRPr lang="zh-CN" altLang="zh-CN"/>
          </a:p>
        </p:txBody>
      </p:sp>
      <p:sp>
        <p:nvSpPr>
          <p:cNvPr id="3" name="标题 2"/>
          <p:cNvSpPr>
            <a:spLocks noGrp="1"/>
          </p:cNvSpPr>
          <p:nvPr>
            <p:ph type="title"/>
          </p:nvPr>
        </p:nvSpPr>
        <p:spPr>
          <a:xfrm>
            <a:off x="747241" y="249383"/>
            <a:ext cx="7391400" cy="590556"/>
          </a:xfrm>
        </p:spPr>
        <p:txBody>
          <a:bodyPr/>
          <a:lstStyle/>
          <a:p>
            <a:r>
              <a:rPr lang="en-US" altLang="zh-CN"/>
              <a:t>6.4.1  </a:t>
            </a:r>
            <a:r>
              <a:rPr lang="zh-CN" altLang="en-US"/>
              <a:t>节点关系</a:t>
            </a:r>
            <a:r>
              <a:rPr lang="en-US" altLang="zh-CN"/>
              <a:t>——</a:t>
            </a:r>
            <a:r>
              <a:rPr lang="zh-CN" altLang="en-US"/>
              <a:t>子节点</a:t>
            </a:r>
            <a:endParaRPr lang="zh-CN" altLang="en-US" dirty="0"/>
          </a:p>
        </p:txBody>
      </p:sp>
      <p:pic>
        <p:nvPicPr>
          <p:cNvPr id="4" name="图片 3"/>
          <p:cNvPicPr>
            <a:picLocks noChangeAspect="1"/>
          </p:cNvPicPr>
          <p:nvPr/>
        </p:nvPicPr>
        <p:blipFill>
          <a:blip r:embed="rId1"/>
          <a:stretch>
            <a:fillRect/>
          </a:stretch>
        </p:blipFill>
        <p:spPr>
          <a:xfrm>
            <a:off x="2027555" y="3641407"/>
            <a:ext cx="6588126" cy="2726379"/>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18394" y="1280801"/>
            <a:ext cx="8856086" cy="4916799"/>
          </a:xfrm>
        </p:spPr>
        <p:txBody>
          <a:bodyPr>
            <a:normAutofit/>
          </a:bodyPr>
          <a:lstStyle/>
          <a:p>
            <a:pPr indent="254000" algn="just">
              <a:lnSpc>
                <a:spcPct val="150000"/>
              </a:lnSpc>
            </a:pPr>
            <a:endParaRPr lang="zh-CN" altLang="zh-CN" kern="100">
              <a:effectLst/>
              <a:latin typeface="方正兰亭刊黑_GBK"/>
              <a:cs typeface="Times New Roman" panose="02020603050405020304" pitchFamily="18" charset="0"/>
            </a:endParaRPr>
          </a:p>
          <a:p>
            <a:pPr>
              <a:lnSpc>
                <a:spcPct val="150000"/>
              </a:lnSpc>
            </a:pPr>
            <a:endParaRPr lang="zh-CN" altLang="zh-CN"/>
          </a:p>
          <a:p>
            <a:pPr>
              <a:lnSpc>
                <a:spcPct val="150000"/>
              </a:lnSpc>
            </a:pPr>
            <a:endParaRPr lang="zh-CN" altLang="zh-CN"/>
          </a:p>
        </p:txBody>
      </p:sp>
      <p:sp>
        <p:nvSpPr>
          <p:cNvPr id="3" name="标题 2"/>
          <p:cNvSpPr>
            <a:spLocks noGrp="1"/>
          </p:cNvSpPr>
          <p:nvPr>
            <p:ph type="title"/>
          </p:nvPr>
        </p:nvSpPr>
        <p:spPr>
          <a:xfrm>
            <a:off x="747241" y="249383"/>
            <a:ext cx="7391400" cy="590556"/>
          </a:xfrm>
        </p:spPr>
        <p:txBody>
          <a:bodyPr/>
          <a:lstStyle/>
          <a:p>
            <a:r>
              <a:rPr lang="en-US" altLang="zh-CN"/>
              <a:t>6.4.1  </a:t>
            </a:r>
            <a:r>
              <a:rPr lang="zh-CN" altLang="en-US"/>
              <a:t>节点关系</a:t>
            </a:r>
            <a:r>
              <a:rPr lang="en-US" altLang="zh-CN"/>
              <a:t>——</a:t>
            </a:r>
            <a:r>
              <a:rPr lang="zh-CN" altLang="en-US"/>
              <a:t>子节点</a:t>
            </a:r>
            <a:endParaRPr lang="zh-CN" altLang="en-US" dirty="0"/>
          </a:p>
        </p:txBody>
      </p:sp>
      <p:sp>
        <p:nvSpPr>
          <p:cNvPr id="8" name="文本框 7"/>
          <p:cNvSpPr txBox="1"/>
          <p:nvPr/>
        </p:nvSpPr>
        <p:spPr>
          <a:xfrm>
            <a:off x="618114" y="1489097"/>
            <a:ext cx="10955772" cy="2250103"/>
          </a:xfrm>
          <a:prstGeom prst="rect">
            <a:avLst/>
          </a:prstGeom>
          <a:noFill/>
        </p:spPr>
        <p:txBody>
          <a:bodyPr wrap="square">
            <a:spAutoFit/>
          </a:bodyPr>
          <a:lstStyle/>
          <a:p>
            <a:pPr>
              <a:lnSpc>
                <a:spcPct val="150000"/>
              </a:lnSpc>
            </a:pPr>
            <a:r>
              <a:rPr lang="en-US" altLang="zh-CN" sz="2400" kern="1000">
                <a:effectLst/>
                <a:ea typeface="方正兰亭刊黑_GBK"/>
                <a:cs typeface="Times New Roman" panose="02020603050405020304" pitchFamily="18" charset="0"/>
              </a:rPr>
              <a:t>       </a:t>
            </a:r>
            <a:r>
              <a:rPr lang="zh-CN" altLang="zh-CN" sz="2400" kern="1000">
                <a:effectLst/>
                <a:ea typeface="方正兰亭刊黑_GBK"/>
                <a:cs typeface="Times New Roman" panose="02020603050405020304" pitchFamily="18" charset="0"/>
              </a:rPr>
              <a:t>我们发现</a:t>
            </a:r>
            <a:r>
              <a:rPr lang="en-US" altLang="zh-CN" sz="2400" b="1" kern="1000">
                <a:solidFill>
                  <a:schemeClr val="accent2">
                    <a:lumMod val="75000"/>
                  </a:schemeClr>
                </a:solidFill>
                <a:effectLst/>
                <a:ea typeface="方正兰亭刊黑_GBK"/>
                <a:cs typeface="Times New Roman" panose="02020603050405020304" pitchFamily="18" charset="0"/>
              </a:rPr>
              <a:t>firstChild</a:t>
            </a:r>
            <a:r>
              <a:rPr lang="zh-CN" altLang="en-US" sz="2400" b="1" kern="1000">
                <a:solidFill>
                  <a:schemeClr val="accent2">
                    <a:lumMod val="75000"/>
                  </a:schemeClr>
                </a:solidFill>
                <a:effectLst/>
                <a:ea typeface="方正兰亭刊黑_GBK"/>
                <a:cs typeface="Times New Roman" panose="02020603050405020304" pitchFamily="18" charset="0"/>
              </a:rPr>
              <a:t>得到的文本节点表示换行</a:t>
            </a:r>
            <a:r>
              <a:rPr lang="zh-CN" altLang="en-US" sz="2400" kern="1000">
                <a:effectLst/>
                <a:ea typeface="方正兰亭刊黑_GBK"/>
                <a:cs typeface="Times New Roman" panose="02020603050405020304" pitchFamily="18" charset="0"/>
              </a:rPr>
              <a:t>，也就是说</a:t>
            </a:r>
            <a:r>
              <a:rPr lang="en-US" altLang="zh-CN" sz="2400" kern="1000">
                <a:effectLst/>
                <a:ea typeface="方正兰亭刊黑_GBK"/>
                <a:cs typeface="Times New Roman" panose="02020603050405020304" pitchFamily="18" charset="0"/>
              </a:rPr>
              <a:t>firstChild</a:t>
            </a:r>
            <a:r>
              <a:rPr lang="zh-CN" altLang="en-US" sz="2400" kern="1000">
                <a:effectLst/>
                <a:ea typeface="方正兰亭刊黑_GBK"/>
                <a:cs typeface="Times New Roman" panose="02020603050405020304" pitchFamily="18" charset="0"/>
              </a:rPr>
              <a:t>得到了标签和标签之间的换行文本信息，而</a:t>
            </a:r>
            <a:r>
              <a:rPr lang="en-US" altLang="zh-CN" sz="2400" kern="1000">
                <a:effectLst/>
                <a:ea typeface="方正兰亭刊黑_GBK"/>
                <a:cs typeface="Times New Roman" panose="02020603050405020304" pitchFamily="18" charset="0"/>
              </a:rPr>
              <a:t>firstElementChild</a:t>
            </a:r>
            <a:r>
              <a:rPr lang="zh-CN" altLang="en-US" sz="2400" kern="1000">
                <a:effectLst/>
                <a:ea typeface="方正兰亭刊黑_GBK"/>
                <a:cs typeface="Times New Roman" panose="02020603050405020304" pitchFamily="18" charset="0"/>
              </a:rPr>
              <a:t>得到了第一个</a:t>
            </a:r>
            <a:r>
              <a:rPr lang="en-US" altLang="zh-CN" sz="2400" kern="1000">
                <a:effectLst/>
                <a:ea typeface="方正兰亭刊黑_GBK"/>
                <a:cs typeface="Times New Roman" panose="02020603050405020304" pitchFamily="18" charset="0"/>
              </a:rPr>
              <a:t>&lt;span&gt;</a:t>
            </a:r>
            <a:r>
              <a:rPr lang="zh-CN" altLang="en-US" sz="2400" kern="1000">
                <a:effectLst/>
                <a:ea typeface="方正兰亭刊黑_GBK"/>
                <a:cs typeface="Times New Roman" panose="02020603050405020304" pitchFamily="18" charset="0"/>
              </a:rPr>
              <a:t>元素，只获取元素节点，不会获取文本节点等其他类型的节点。所以</a:t>
            </a:r>
            <a:r>
              <a:rPr lang="zh-CN" altLang="en-US" sz="2400" b="1" kern="1000">
                <a:solidFill>
                  <a:schemeClr val="accent2">
                    <a:lumMod val="75000"/>
                  </a:schemeClr>
                </a:solidFill>
                <a:effectLst/>
                <a:ea typeface="方正兰亭刊黑_GBK"/>
                <a:cs typeface="Times New Roman" panose="02020603050405020304" pitchFamily="18" charset="0"/>
              </a:rPr>
              <a:t>在获取第一个子节点的时候，应尽量使用</a:t>
            </a:r>
            <a:r>
              <a:rPr lang="en-US" altLang="zh-CN" sz="2400" b="1" kern="1000">
                <a:solidFill>
                  <a:schemeClr val="accent2">
                    <a:lumMod val="75000"/>
                  </a:schemeClr>
                </a:solidFill>
                <a:effectLst/>
                <a:ea typeface="方正兰亭刊黑_GBK"/>
                <a:cs typeface="Times New Roman" panose="02020603050405020304" pitchFamily="18" charset="0"/>
              </a:rPr>
              <a:t>firstElementChild</a:t>
            </a:r>
            <a:r>
              <a:rPr lang="zh-CN" altLang="en-US" sz="2400" b="1" kern="1000">
                <a:solidFill>
                  <a:schemeClr val="accent2">
                    <a:lumMod val="75000"/>
                  </a:schemeClr>
                </a:solidFill>
                <a:effectLst/>
                <a:ea typeface="方正兰亭刊黑_GBK"/>
                <a:cs typeface="Times New Roman" panose="02020603050405020304" pitchFamily="18" charset="0"/>
              </a:rPr>
              <a:t>。</a:t>
            </a:r>
            <a:endParaRPr lang="zh-CN" altLang="en-US" sz="2400" b="1">
              <a:solidFill>
                <a:schemeClr val="accent2">
                  <a:lumMod val="75000"/>
                </a:schemeClr>
              </a:solidFill>
            </a:endParaRPr>
          </a:p>
        </p:txBody>
      </p:sp>
      <p:pic>
        <p:nvPicPr>
          <p:cNvPr id="10" name="图片 9"/>
          <p:cNvPicPr>
            <a:picLocks noChangeAspect="1"/>
          </p:cNvPicPr>
          <p:nvPr/>
        </p:nvPicPr>
        <p:blipFill>
          <a:blip r:embed="rId1"/>
          <a:stretch>
            <a:fillRect/>
          </a:stretch>
        </p:blipFill>
        <p:spPr>
          <a:xfrm>
            <a:off x="2594247" y="4054663"/>
            <a:ext cx="6742780" cy="2292934"/>
          </a:xfrm>
          <a:prstGeom prst="rect">
            <a:avLst/>
          </a:prstGeom>
          <a:ln>
            <a:solidFill>
              <a:schemeClr val="bg2">
                <a:lumMod val="90000"/>
              </a:schemeClr>
            </a:solid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21594" y="1547501"/>
            <a:ext cx="10844906" cy="4916799"/>
          </a:xfrm>
        </p:spPr>
        <p:txBody>
          <a:bodyPr>
            <a:normAutofit/>
          </a:bodyPr>
          <a:lstStyle/>
          <a:p>
            <a:pPr indent="254000" algn="just">
              <a:lnSpc>
                <a:spcPct val="150000"/>
              </a:lnSpc>
            </a:pPr>
            <a:r>
              <a:rPr lang="zh-CN" altLang="en-US" sz="2400" kern="100">
                <a:effectLst/>
                <a:latin typeface="方正兰亭刊黑_GBK"/>
                <a:cs typeface="Times New Roman" panose="02020603050405020304" pitchFamily="18" charset="0"/>
              </a:rPr>
              <a:t>（</a:t>
            </a:r>
            <a:r>
              <a:rPr lang="en-US" altLang="zh-CN" sz="2400" kern="100">
                <a:effectLst/>
                <a:latin typeface="方正兰亭刊黑_GBK"/>
                <a:cs typeface="Times New Roman" panose="02020603050405020304" pitchFamily="18" charset="0"/>
              </a:rPr>
              <a:t>3</a:t>
            </a:r>
            <a:r>
              <a:rPr lang="zh-CN" altLang="en-US" sz="2400" kern="100">
                <a:effectLst/>
                <a:latin typeface="方正兰亭刊黑_GBK"/>
                <a:cs typeface="Times New Roman" panose="02020603050405020304" pitchFamily="18" charset="0"/>
              </a:rPr>
              <a:t>）</a:t>
            </a:r>
            <a:r>
              <a:rPr lang="en-US" altLang="zh-CN" sz="2400" kern="100">
                <a:effectLst/>
                <a:latin typeface="方正兰亭刊黑_GBK"/>
                <a:cs typeface="Times New Roman" panose="02020603050405020304" pitchFamily="18" charset="0"/>
              </a:rPr>
              <a:t>lastChild</a:t>
            </a:r>
            <a:r>
              <a:rPr lang="zh-CN" altLang="en-US" sz="2400" kern="100">
                <a:effectLst/>
                <a:latin typeface="方正兰亭刊黑_GBK"/>
                <a:cs typeface="Times New Roman" panose="02020603050405020304" pitchFamily="18" charset="0"/>
              </a:rPr>
              <a:t>和</a:t>
            </a:r>
            <a:r>
              <a:rPr lang="en-US" altLang="zh-CN" sz="2400" kern="100">
                <a:effectLst/>
                <a:latin typeface="方正兰亭刊黑_GBK"/>
                <a:cs typeface="Times New Roman" panose="02020603050405020304" pitchFamily="18" charset="0"/>
              </a:rPr>
              <a:t>lastElementChild</a:t>
            </a:r>
            <a:endParaRPr lang="en-US" altLang="zh-CN" sz="2400" kern="100">
              <a:effectLst/>
              <a:latin typeface="方正兰亭刊黑_GBK"/>
              <a:cs typeface="Times New Roman" panose="02020603050405020304" pitchFamily="18" charset="0"/>
            </a:endParaRPr>
          </a:p>
          <a:p>
            <a:pPr indent="254000" algn="just">
              <a:lnSpc>
                <a:spcPct val="150000"/>
              </a:lnSpc>
            </a:pPr>
            <a:r>
              <a:rPr lang="en-US" altLang="zh-CN" sz="2400" kern="100">
                <a:effectLst/>
                <a:latin typeface="方正兰亭刊黑_GBK"/>
                <a:cs typeface="Times New Roman" panose="02020603050405020304" pitchFamily="18" charset="0"/>
              </a:rPr>
              <a:t>     lastChild</a:t>
            </a:r>
            <a:r>
              <a:rPr lang="zh-CN" altLang="en-US" sz="2400" kern="100">
                <a:effectLst/>
                <a:latin typeface="方正兰亭刊黑_GBK"/>
                <a:cs typeface="Times New Roman" panose="02020603050405020304" pitchFamily="18" charset="0"/>
              </a:rPr>
              <a:t>和</a:t>
            </a:r>
            <a:r>
              <a:rPr lang="en-US" altLang="zh-CN" sz="2400" kern="100">
                <a:effectLst/>
                <a:latin typeface="方正兰亭刊黑_GBK"/>
                <a:cs typeface="Times New Roman" panose="02020603050405020304" pitchFamily="18" charset="0"/>
              </a:rPr>
              <a:t>lastElementChild</a:t>
            </a:r>
            <a:r>
              <a:rPr lang="zh-CN" altLang="en-US" sz="2400" kern="100">
                <a:effectLst/>
                <a:latin typeface="方正兰亭刊黑_GBK"/>
                <a:cs typeface="Times New Roman" panose="02020603050405020304" pitchFamily="18" charset="0"/>
              </a:rPr>
              <a:t>的用法与</a:t>
            </a:r>
            <a:r>
              <a:rPr lang="en-US" altLang="zh-CN" sz="2400" kern="100">
                <a:effectLst/>
                <a:latin typeface="方正兰亭刊黑_GBK"/>
                <a:cs typeface="Times New Roman" panose="02020603050405020304" pitchFamily="18" charset="0"/>
              </a:rPr>
              <a:t>firstChild</a:t>
            </a:r>
            <a:r>
              <a:rPr lang="zh-CN" altLang="en-US" sz="2400" kern="100">
                <a:effectLst/>
                <a:latin typeface="方正兰亭刊黑_GBK"/>
                <a:cs typeface="Times New Roman" panose="02020603050405020304" pitchFamily="18" charset="0"/>
              </a:rPr>
              <a:t>和</a:t>
            </a:r>
            <a:r>
              <a:rPr lang="en-US" altLang="zh-CN" sz="2400" kern="100">
                <a:effectLst/>
                <a:latin typeface="方正兰亭刊黑_GBK"/>
                <a:cs typeface="Times New Roman" panose="02020603050405020304" pitchFamily="18" charset="0"/>
              </a:rPr>
              <a:t>firstElementChild</a:t>
            </a:r>
            <a:r>
              <a:rPr lang="zh-CN" altLang="en-US" sz="2400" kern="100">
                <a:effectLst/>
                <a:latin typeface="方正兰亭刊黑_GBK"/>
                <a:cs typeface="Times New Roman" panose="02020603050405020304" pitchFamily="18" charset="0"/>
              </a:rPr>
              <a:t>的用法类似。</a:t>
            </a:r>
            <a:r>
              <a:rPr lang="en-US" altLang="zh-CN" sz="2400" kern="100">
                <a:effectLst/>
                <a:latin typeface="方正兰亭刊黑_GBK"/>
                <a:cs typeface="Times New Roman" panose="02020603050405020304" pitchFamily="18" charset="0"/>
              </a:rPr>
              <a:t>lastChild</a:t>
            </a:r>
            <a:r>
              <a:rPr lang="zh-CN" altLang="en-US" sz="2400" kern="100">
                <a:effectLst/>
                <a:latin typeface="方正兰亭刊黑_GBK"/>
                <a:cs typeface="Times New Roman" panose="02020603050405020304" pitchFamily="18" charset="0"/>
              </a:rPr>
              <a:t>获取最后一个子节点，</a:t>
            </a:r>
            <a:r>
              <a:rPr lang="zh-CN" altLang="en-US" sz="2400" b="1" kern="100">
                <a:solidFill>
                  <a:schemeClr val="accent2">
                    <a:lumMod val="75000"/>
                  </a:schemeClr>
                </a:solidFill>
                <a:effectLst/>
                <a:latin typeface="方正兰亭刊黑_GBK"/>
                <a:cs typeface="Times New Roman" panose="02020603050405020304" pitchFamily="18" charset="0"/>
              </a:rPr>
              <a:t>包括文本节点或者元素节点；</a:t>
            </a:r>
            <a:r>
              <a:rPr lang="en-US" altLang="zh-CN" sz="2400" kern="100">
                <a:effectLst/>
                <a:latin typeface="方正兰亭刊黑_GBK"/>
                <a:cs typeface="Times New Roman" panose="02020603050405020304" pitchFamily="18" charset="0"/>
              </a:rPr>
              <a:t>lastElementChild</a:t>
            </a:r>
            <a:r>
              <a:rPr lang="zh-CN" altLang="en-US" sz="2400" kern="100">
                <a:effectLst/>
                <a:latin typeface="方正兰亭刊黑_GBK"/>
                <a:cs typeface="Times New Roman" panose="02020603050405020304" pitchFamily="18" charset="0"/>
              </a:rPr>
              <a:t>获取最后一个子节点，</a:t>
            </a:r>
            <a:r>
              <a:rPr lang="zh-CN" altLang="en-US" sz="2400" b="1" kern="100">
                <a:solidFill>
                  <a:schemeClr val="accent2">
                    <a:lumMod val="75000"/>
                  </a:schemeClr>
                </a:solidFill>
                <a:effectLst/>
                <a:latin typeface="方正兰亭刊黑_GBK"/>
                <a:cs typeface="Times New Roman" panose="02020603050405020304" pitchFamily="18" charset="0"/>
              </a:rPr>
              <a:t>只包含元素节点</a:t>
            </a:r>
            <a:r>
              <a:rPr lang="zh-CN" altLang="en-US" sz="2400" kern="100">
                <a:effectLst/>
                <a:latin typeface="方正兰亭刊黑_GBK"/>
                <a:cs typeface="Times New Roman" panose="02020603050405020304" pitchFamily="18" charset="0"/>
              </a:rPr>
              <a:t>。所以在获取最后一个子节点的时候，应尽量使用</a:t>
            </a:r>
            <a:r>
              <a:rPr lang="en-US" altLang="zh-CN" sz="2400" kern="100">
                <a:effectLst/>
                <a:latin typeface="方正兰亭刊黑_GBK"/>
                <a:cs typeface="Times New Roman" panose="02020603050405020304" pitchFamily="18" charset="0"/>
              </a:rPr>
              <a:t>lastElementChild</a:t>
            </a:r>
            <a:r>
              <a:rPr lang="zh-CN" altLang="en-US" sz="2400" kern="100">
                <a:effectLst/>
                <a:latin typeface="方正兰亭刊黑_GBK"/>
                <a:cs typeface="Times New Roman" panose="02020603050405020304" pitchFamily="18" charset="0"/>
              </a:rPr>
              <a:t>。</a:t>
            </a:r>
            <a:endParaRPr lang="zh-CN" altLang="en-US" sz="2400" kern="100">
              <a:effectLst/>
              <a:latin typeface="方正兰亭刊黑_GBK"/>
              <a:cs typeface="Times New Roman" panose="02020603050405020304" pitchFamily="18" charset="0"/>
            </a:endParaRPr>
          </a:p>
          <a:p>
            <a:pPr indent="254000" algn="just">
              <a:lnSpc>
                <a:spcPct val="150000"/>
              </a:lnSpc>
            </a:pPr>
            <a:endParaRPr lang="zh-CN" altLang="zh-CN" kern="100">
              <a:effectLst/>
              <a:latin typeface="方正兰亭刊黑_GBK"/>
              <a:cs typeface="Times New Roman" panose="02020603050405020304" pitchFamily="18" charset="0"/>
            </a:endParaRPr>
          </a:p>
          <a:p>
            <a:pPr>
              <a:lnSpc>
                <a:spcPct val="150000"/>
              </a:lnSpc>
            </a:pPr>
            <a:endParaRPr lang="zh-CN" altLang="zh-CN"/>
          </a:p>
          <a:p>
            <a:pPr>
              <a:lnSpc>
                <a:spcPct val="150000"/>
              </a:lnSpc>
            </a:pPr>
            <a:endParaRPr lang="zh-CN" altLang="zh-CN"/>
          </a:p>
        </p:txBody>
      </p:sp>
      <p:sp>
        <p:nvSpPr>
          <p:cNvPr id="3" name="标题 2"/>
          <p:cNvSpPr>
            <a:spLocks noGrp="1"/>
          </p:cNvSpPr>
          <p:nvPr>
            <p:ph type="title"/>
          </p:nvPr>
        </p:nvSpPr>
        <p:spPr>
          <a:xfrm>
            <a:off x="747241" y="249383"/>
            <a:ext cx="7391400" cy="590556"/>
          </a:xfrm>
        </p:spPr>
        <p:txBody>
          <a:bodyPr/>
          <a:lstStyle/>
          <a:p>
            <a:r>
              <a:rPr lang="en-US" altLang="zh-CN"/>
              <a:t>6.4.1  </a:t>
            </a:r>
            <a:r>
              <a:rPr lang="zh-CN" altLang="en-US"/>
              <a:t>节点关系</a:t>
            </a:r>
            <a:r>
              <a:rPr lang="en-US" altLang="zh-CN"/>
              <a:t>——</a:t>
            </a:r>
            <a:r>
              <a:rPr lang="zh-CN" altLang="en-US"/>
              <a:t>子节点</a:t>
            </a:r>
            <a:endParaRPr lang="zh-CN" alt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18394" y="1280801"/>
            <a:ext cx="11873606" cy="4916799"/>
          </a:xfrm>
        </p:spPr>
        <p:txBody>
          <a:bodyPr>
            <a:normAutofit/>
          </a:bodyPr>
          <a:lstStyle/>
          <a:p>
            <a:pPr indent="254000" algn="just">
              <a:lnSpc>
                <a:spcPct val="150000"/>
              </a:lnSpc>
            </a:pPr>
            <a:r>
              <a:rPr lang="zh-CN" altLang="en-US" kern="100">
                <a:effectLst/>
                <a:latin typeface="方正兰亭刊黑_GBK"/>
                <a:cs typeface="Times New Roman" panose="02020603050405020304" pitchFamily="18" charset="0"/>
              </a:rPr>
              <a:t>父节点的节点树的根节点，通过以下两种方式获取父节点。</a:t>
            </a:r>
            <a:endParaRPr lang="zh-CN" altLang="en-US" kern="100">
              <a:effectLst/>
              <a:latin typeface="方正兰亭刊黑_GBK"/>
              <a:cs typeface="Times New Roman" panose="02020603050405020304" pitchFamily="18" charset="0"/>
            </a:endParaRPr>
          </a:p>
          <a:p>
            <a:pPr indent="254000" algn="just">
              <a:lnSpc>
                <a:spcPct val="150000"/>
              </a:lnSpc>
            </a:pPr>
            <a:r>
              <a:rPr lang="zh-CN" altLang="en-US" kern="100">
                <a:effectLst/>
                <a:latin typeface="方正兰亭刊黑_GBK"/>
                <a:cs typeface="Times New Roman" panose="02020603050405020304" pitchFamily="18" charset="0"/>
              </a:rPr>
              <a:t>（</a:t>
            </a:r>
            <a:r>
              <a:rPr lang="en-US" altLang="zh-CN" kern="100">
                <a:effectLst/>
                <a:latin typeface="方正兰亭刊黑_GBK"/>
                <a:cs typeface="Times New Roman" panose="02020603050405020304" pitchFamily="18" charset="0"/>
              </a:rPr>
              <a:t>1</a:t>
            </a:r>
            <a:r>
              <a:rPr lang="zh-CN" altLang="en-US" kern="100">
                <a:effectLst/>
                <a:latin typeface="方正兰亭刊黑_GBK"/>
                <a:cs typeface="Times New Roman" panose="02020603050405020304" pitchFamily="18" charset="0"/>
              </a:rPr>
              <a:t>）</a:t>
            </a:r>
            <a:r>
              <a:rPr lang="en-US" altLang="zh-CN" kern="100">
                <a:effectLst/>
                <a:latin typeface="方正兰亭刊黑_GBK"/>
                <a:cs typeface="Times New Roman" panose="02020603050405020304" pitchFamily="18" charset="0"/>
              </a:rPr>
              <a:t>parentNode</a:t>
            </a:r>
            <a:endParaRPr lang="en-US" altLang="zh-CN" kern="100">
              <a:effectLst/>
              <a:latin typeface="方正兰亭刊黑_GBK"/>
              <a:cs typeface="Times New Roman" panose="02020603050405020304" pitchFamily="18" charset="0"/>
            </a:endParaRPr>
          </a:p>
          <a:p>
            <a:pPr indent="254000" algn="just">
              <a:lnSpc>
                <a:spcPct val="150000"/>
              </a:lnSpc>
            </a:pPr>
            <a:r>
              <a:rPr lang="en-US" altLang="zh-CN" kern="100">
                <a:effectLst/>
                <a:latin typeface="方正兰亭刊黑_GBK"/>
                <a:cs typeface="Times New Roman" panose="02020603050405020304" pitchFamily="18" charset="0"/>
              </a:rPr>
              <a:t>parentNode</a:t>
            </a:r>
            <a:r>
              <a:rPr lang="zh-CN" altLang="en-US" kern="100">
                <a:effectLst/>
                <a:latin typeface="方正兰亭刊黑_GBK"/>
                <a:cs typeface="Times New Roman" panose="02020603050405020304" pitchFamily="18" charset="0"/>
              </a:rPr>
              <a:t>用来获取指定节点的父节点，具体用法如下：</a:t>
            </a:r>
            <a:endParaRPr lang="zh-CN" altLang="en-US" kern="100">
              <a:effectLst/>
              <a:latin typeface="方正兰亭刊黑_GBK"/>
              <a:cs typeface="Times New Roman" panose="02020603050405020304" pitchFamily="18" charset="0"/>
            </a:endParaRPr>
          </a:p>
          <a:p>
            <a:pPr indent="254000" algn="just">
              <a:lnSpc>
                <a:spcPct val="150000"/>
              </a:lnSpc>
            </a:pPr>
            <a:endParaRPr lang="zh-CN" altLang="zh-CN" kern="100">
              <a:effectLst/>
              <a:latin typeface="方正兰亭刊黑_GBK"/>
              <a:cs typeface="Times New Roman" panose="02020603050405020304" pitchFamily="18" charset="0"/>
            </a:endParaRPr>
          </a:p>
          <a:p>
            <a:pPr>
              <a:lnSpc>
                <a:spcPct val="150000"/>
              </a:lnSpc>
            </a:pPr>
            <a:endParaRPr lang="zh-CN" altLang="zh-CN"/>
          </a:p>
          <a:p>
            <a:pPr>
              <a:lnSpc>
                <a:spcPct val="150000"/>
              </a:lnSpc>
            </a:pPr>
            <a:endParaRPr lang="zh-CN" altLang="zh-CN"/>
          </a:p>
        </p:txBody>
      </p:sp>
      <p:sp>
        <p:nvSpPr>
          <p:cNvPr id="3" name="标题 2"/>
          <p:cNvSpPr>
            <a:spLocks noGrp="1"/>
          </p:cNvSpPr>
          <p:nvPr>
            <p:ph type="title"/>
          </p:nvPr>
        </p:nvSpPr>
        <p:spPr>
          <a:xfrm>
            <a:off x="747241" y="249383"/>
            <a:ext cx="7391400" cy="590556"/>
          </a:xfrm>
        </p:spPr>
        <p:txBody>
          <a:bodyPr/>
          <a:lstStyle/>
          <a:p>
            <a:r>
              <a:rPr lang="en-US" altLang="zh-CN"/>
              <a:t>6.4.1  </a:t>
            </a:r>
            <a:r>
              <a:rPr lang="zh-CN" altLang="en-US"/>
              <a:t>节点关系</a:t>
            </a:r>
            <a:r>
              <a:rPr lang="en-US" altLang="zh-CN"/>
              <a:t>——</a:t>
            </a:r>
            <a:r>
              <a:rPr lang="zh-CN" altLang="en-US"/>
              <a:t>父节点</a:t>
            </a:r>
            <a:endParaRPr lang="zh-CN" altLang="en-US" dirty="0"/>
          </a:p>
        </p:txBody>
      </p:sp>
      <p:pic>
        <p:nvPicPr>
          <p:cNvPr id="5" name="图片 4"/>
          <p:cNvPicPr>
            <a:picLocks noChangeAspect="1"/>
          </p:cNvPicPr>
          <p:nvPr/>
        </p:nvPicPr>
        <p:blipFill>
          <a:blip r:embed="rId1"/>
          <a:stretch>
            <a:fillRect/>
          </a:stretch>
        </p:blipFill>
        <p:spPr>
          <a:xfrm>
            <a:off x="1125537" y="3603625"/>
            <a:ext cx="9021902" cy="2593975"/>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18394" y="1280801"/>
            <a:ext cx="11873606" cy="4916799"/>
          </a:xfrm>
        </p:spPr>
        <p:txBody>
          <a:bodyPr>
            <a:normAutofit/>
          </a:bodyPr>
          <a:lstStyle/>
          <a:p>
            <a:pPr indent="254000" algn="just">
              <a:lnSpc>
                <a:spcPct val="150000"/>
              </a:lnSpc>
            </a:pPr>
            <a:r>
              <a:rPr lang="zh-CN" altLang="zh-CN" kern="1000">
                <a:effectLst/>
                <a:cs typeface="Times New Roman" panose="02020603050405020304" pitchFamily="18" charset="0"/>
              </a:rPr>
              <a:t>获取第一个</a:t>
            </a:r>
            <a:r>
              <a:rPr lang="en-US" altLang="zh-CN" kern="1000">
                <a:effectLst/>
                <a:cs typeface="Times New Roman" panose="02020603050405020304" pitchFamily="18" charset="0"/>
              </a:rPr>
              <a:t>&lt;span&gt;</a:t>
            </a:r>
            <a:r>
              <a:rPr lang="zh-CN" altLang="zh-CN" kern="1000">
                <a:effectLst/>
                <a:cs typeface="Times New Roman" panose="02020603050405020304" pitchFamily="18" charset="0"/>
              </a:rPr>
              <a:t>元素的父节点，即</a:t>
            </a:r>
            <a:r>
              <a:rPr lang="en-US" altLang="zh-CN" kern="1000">
                <a:effectLst/>
                <a:cs typeface="Times New Roman" panose="02020603050405020304" pitchFamily="18" charset="0"/>
              </a:rPr>
              <a:t>&lt;div&gt;</a:t>
            </a:r>
            <a:r>
              <a:rPr lang="zh-CN" altLang="zh-CN" kern="1000">
                <a:effectLst/>
                <a:cs typeface="Times New Roman" panose="02020603050405020304" pitchFamily="18" charset="0"/>
              </a:rPr>
              <a:t>元素</a:t>
            </a:r>
            <a:r>
              <a:rPr lang="zh-CN" altLang="en-US" kern="1000">
                <a:effectLst/>
                <a:cs typeface="Times New Roman" panose="02020603050405020304" pitchFamily="18" charset="0"/>
              </a:rPr>
              <a:t>，结果如图所示。</a:t>
            </a:r>
            <a:endParaRPr lang="zh-CN" altLang="zh-CN" kern="100">
              <a:effectLst/>
              <a:cs typeface="Times New Roman" panose="02020603050405020304" pitchFamily="18" charset="0"/>
            </a:endParaRPr>
          </a:p>
          <a:p>
            <a:pPr>
              <a:lnSpc>
                <a:spcPct val="150000"/>
              </a:lnSpc>
            </a:pPr>
            <a:endParaRPr lang="zh-CN" altLang="zh-CN"/>
          </a:p>
          <a:p>
            <a:pPr>
              <a:lnSpc>
                <a:spcPct val="150000"/>
              </a:lnSpc>
            </a:pPr>
            <a:endParaRPr lang="zh-CN" altLang="zh-CN"/>
          </a:p>
        </p:txBody>
      </p:sp>
      <p:sp>
        <p:nvSpPr>
          <p:cNvPr id="3" name="标题 2"/>
          <p:cNvSpPr>
            <a:spLocks noGrp="1"/>
          </p:cNvSpPr>
          <p:nvPr>
            <p:ph type="title"/>
          </p:nvPr>
        </p:nvSpPr>
        <p:spPr>
          <a:xfrm>
            <a:off x="747241" y="249383"/>
            <a:ext cx="7391400" cy="590556"/>
          </a:xfrm>
        </p:spPr>
        <p:txBody>
          <a:bodyPr/>
          <a:lstStyle/>
          <a:p>
            <a:r>
              <a:rPr lang="en-US" altLang="zh-CN"/>
              <a:t>6.4.1  </a:t>
            </a:r>
            <a:r>
              <a:rPr lang="zh-CN" altLang="en-US"/>
              <a:t>节点关系</a:t>
            </a:r>
            <a:r>
              <a:rPr lang="en-US" altLang="zh-CN"/>
              <a:t>——</a:t>
            </a:r>
            <a:r>
              <a:rPr lang="zh-CN" altLang="en-US"/>
              <a:t>父节点</a:t>
            </a:r>
            <a:endParaRPr lang="zh-CN" altLang="en-US" dirty="0"/>
          </a:p>
        </p:txBody>
      </p:sp>
      <p:pic>
        <p:nvPicPr>
          <p:cNvPr id="6" name="图片 5"/>
          <p:cNvPicPr>
            <a:picLocks noChangeAspect="1"/>
          </p:cNvPicPr>
          <p:nvPr/>
        </p:nvPicPr>
        <p:blipFill>
          <a:blip r:embed="rId1"/>
          <a:srcRect t="-1" b="1729"/>
          <a:stretch>
            <a:fillRect/>
          </a:stretch>
        </p:blipFill>
        <p:spPr>
          <a:xfrm>
            <a:off x="3072447" y="2223452"/>
            <a:ext cx="4395153" cy="3533487"/>
          </a:xfrm>
          <a:prstGeom prst="rect">
            <a:avLst/>
          </a:prstGeom>
          <a:ln w="9525" cap="flat" cmpd="sng" algn="ctr">
            <a:solidFill>
              <a:srgbClr val="E7E6E6">
                <a:lumMod val="90000"/>
              </a:srgbClr>
            </a:solidFill>
            <a:prstDash val="solid"/>
            <a:round/>
            <a:headEnd type="none" w="med" len="med"/>
            <a:tailEnd type="none" w="med" len="med"/>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19100" y="1280801"/>
            <a:ext cx="11303000" cy="4916799"/>
          </a:xfrm>
        </p:spPr>
        <p:txBody>
          <a:bodyPr>
            <a:normAutofit/>
          </a:bodyPr>
          <a:lstStyle/>
          <a:p>
            <a:pPr indent="254000" algn="just">
              <a:lnSpc>
                <a:spcPct val="150000"/>
              </a:lnSpc>
            </a:pPr>
            <a:r>
              <a:rPr lang="zh-CN" altLang="en-US" sz="2400" kern="100">
                <a:effectLst/>
                <a:latin typeface="方正兰亭刊黑_GBK"/>
                <a:cs typeface="Times New Roman" panose="02020603050405020304" pitchFamily="18" charset="0"/>
              </a:rPr>
              <a:t>父节点的节点树的根节点，通过以下两种方式获取父节点。</a:t>
            </a:r>
            <a:endParaRPr lang="zh-CN" altLang="en-US" sz="2400" kern="100">
              <a:effectLst/>
              <a:latin typeface="方正兰亭刊黑_GBK"/>
              <a:cs typeface="Times New Roman" panose="02020603050405020304" pitchFamily="18" charset="0"/>
            </a:endParaRPr>
          </a:p>
          <a:p>
            <a:pPr indent="254000" algn="just">
              <a:lnSpc>
                <a:spcPct val="150000"/>
              </a:lnSpc>
            </a:pPr>
            <a:r>
              <a:rPr lang="zh-CN" altLang="en-US" sz="2400" kern="100">
                <a:effectLst/>
                <a:latin typeface="方正兰亭刊黑_GBK"/>
                <a:cs typeface="Times New Roman" panose="02020603050405020304" pitchFamily="18" charset="0"/>
              </a:rPr>
              <a:t>（</a:t>
            </a:r>
            <a:r>
              <a:rPr lang="en-US" altLang="zh-CN" sz="2400" kern="100">
                <a:effectLst/>
                <a:latin typeface="方正兰亭刊黑_GBK"/>
                <a:cs typeface="Times New Roman" panose="02020603050405020304" pitchFamily="18" charset="0"/>
              </a:rPr>
              <a:t>2</a:t>
            </a:r>
            <a:r>
              <a:rPr lang="zh-CN" altLang="en-US" sz="2400" kern="100">
                <a:effectLst/>
                <a:latin typeface="方正兰亭刊黑_GBK"/>
                <a:cs typeface="Times New Roman" panose="02020603050405020304" pitchFamily="18" charset="0"/>
              </a:rPr>
              <a:t>）</a:t>
            </a:r>
            <a:r>
              <a:rPr lang="en-US" altLang="zh-CN" sz="2400" kern="100">
                <a:effectLst/>
                <a:latin typeface="方正兰亭刊黑_GBK"/>
                <a:cs typeface="Times New Roman" panose="02020603050405020304" pitchFamily="18" charset="0"/>
              </a:rPr>
              <a:t>offsetParent</a:t>
            </a:r>
            <a:endParaRPr lang="en-US" altLang="zh-CN" sz="2400" kern="100">
              <a:effectLst/>
              <a:latin typeface="方正兰亭刊黑_GBK"/>
              <a:cs typeface="Times New Roman" panose="02020603050405020304" pitchFamily="18" charset="0"/>
            </a:endParaRPr>
          </a:p>
          <a:p>
            <a:pPr indent="254000" algn="just">
              <a:lnSpc>
                <a:spcPct val="150000"/>
              </a:lnSpc>
            </a:pPr>
            <a:r>
              <a:rPr lang="en-US" altLang="zh-CN" sz="2400" kern="100">
                <a:effectLst/>
                <a:latin typeface="方正兰亭刊黑_GBK"/>
                <a:cs typeface="Times New Roman" panose="02020603050405020304" pitchFamily="18" charset="0"/>
              </a:rPr>
              <a:t>offsetParent</a:t>
            </a:r>
            <a:r>
              <a:rPr lang="zh-CN" altLang="en-US" sz="2400" kern="100">
                <a:effectLst/>
                <a:latin typeface="方正兰亭刊黑_GBK"/>
                <a:cs typeface="Times New Roman" panose="02020603050405020304" pitchFamily="18" charset="0"/>
              </a:rPr>
              <a:t>用来获取距离该子元素最近的有定位的父元素具体用法如下：</a:t>
            </a:r>
            <a:endParaRPr lang="zh-CN" altLang="en-US" sz="2400" kern="100">
              <a:effectLst/>
              <a:latin typeface="方正兰亭刊黑_GBK"/>
              <a:cs typeface="Times New Roman" panose="02020603050405020304" pitchFamily="18" charset="0"/>
            </a:endParaRPr>
          </a:p>
          <a:p>
            <a:pPr indent="254000" algn="just">
              <a:lnSpc>
                <a:spcPct val="150000"/>
              </a:lnSpc>
            </a:pPr>
            <a:endParaRPr lang="zh-CN" altLang="zh-CN" kern="100">
              <a:effectLst/>
              <a:latin typeface="方正兰亭刊黑_GBK"/>
              <a:cs typeface="Times New Roman" panose="02020603050405020304" pitchFamily="18" charset="0"/>
            </a:endParaRPr>
          </a:p>
          <a:p>
            <a:pPr>
              <a:lnSpc>
                <a:spcPct val="150000"/>
              </a:lnSpc>
            </a:pPr>
            <a:endParaRPr lang="zh-CN" altLang="zh-CN"/>
          </a:p>
          <a:p>
            <a:pPr>
              <a:lnSpc>
                <a:spcPct val="150000"/>
              </a:lnSpc>
            </a:pPr>
            <a:endParaRPr lang="zh-CN" altLang="zh-CN"/>
          </a:p>
        </p:txBody>
      </p:sp>
      <p:sp>
        <p:nvSpPr>
          <p:cNvPr id="3" name="标题 2"/>
          <p:cNvSpPr>
            <a:spLocks noGrp="1"/>
          </p:cNvSpPr>
          <p:nvPr>
            <p:ph type="title"/>
          </p:nvPr>
        </p:nvSpPr>
        <p:spPr>
          <a:xfrm>
            <a:off x="747241" y="249383"/>
            <a:ext cx="7391400" cy="590556"/>
          </a:xfrm>
        </p:spPr>
        <p:txBody>
          <a:bodyPr/>
          <a:lstStyle/>
          <a:p>
            <a:r>
              <a:rPr lang="en-US" altLang="zh-CN"/>
              <a:t>6.4.1  </a:t>
            </a:r>
            <a:r>
              <a:rPr lang="zh-CN" altLang="en-US"/>
              <a:t>节点关系</a:t>
            </a:r>
            <a:r>
              <a:rPr lang="en-US" altLang="zh-CN"/>
              <a:t>——</a:t>
            </a:r>
            <a:r>
              <a:rPr lang="zh-CN" altLang="en-US"/>
              <a:t>父节点</a:t>
            </a:r>
            <a:endParaRPr lang="zh-CN" altLang="en-US" dirty="0"/>
          </a:p>
        </p:txBody>
      </p:sp>
      <p:pic>
        <p:nvPicPr>
          <p:cNvPr id="6" name="图片 5"/>
          <p:cNvPicPr>
            <a:picLocks noChangeAspect="1"/>
          </p:cNvPicPr>
          <p:nvPr/>
        </p:nvPicPr>
        <p:blipFill>
          <a:blip r:embed="rId1"/>
          <a:stretch>
            <a:fillRect/>
          </a:stretch>
        </p:blipFill>
        <p:spPr>
          <a:xfrm>
            <a:off x="1817687" y="3429000"/>
            <a:ext cx="8187030" cy="2906713"/>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18394" y="1280801"/>
            <a:ext cx="11873606" cy="4916799"/>
          </a:xfrm>
        </p:spPr>
        <p:txBody>
          <a:bodyPr>
            <a:normAutofit/>
          </a:bodyPr>
          <a:lstStyle/>
          <a:p>
            <a:pPr indent="254000" algn="just">
              <a:lnSpc>
                <a:spcPct val="150000"/>
              </a:lnSpc>
            </a:pPr>
            <a:r>
              <a:rPr lang="zh-CN" altLang="en-US" kern="1000">
                <a:effectLst/>
                <a:cs typeface="Times New Roman" panose="02020603050405020304" pitchFamily="18" charset="0"/>
              </a:rPr>
              <a:t>    获取</a:t>
            </a:r>
            <a:r>
              <a:rPr lang="zh-CN" altLang="en-US" kern="1000">
                <a:solidFill>
                  <a:srgbClr val="FF0000"/>
                </a:solidFill>
                <a:effectLst/>
                <a:cs typeface="Times New Roman" panose="02020603050405020304" pitchFamily="18" charset="0"/>
              </a:rPr>
              <a:t>有定位</a:t>
            </a:r>
            <a:r>
              <a:rPr lang="zh-CN" altLang="en-US" kern="1000">
                <a:effectLst/>
                <a:cs typeface="Times New Roman" panose="02020603050405020304" pitchFamily="18" charset="0"/>
              </a:rPr>
              <a:t>的最近的父节点，那么获取的是</a:t>
            </a:r>
            <a:r>
              <a:rPr lang="en-US" altLang="zh-CN" kern="1000">
                <a:effectLst/>
                <a:cs typeface="Times New Roman" panose="02020603050405020304" pitchFamily="18" charset="0"/>
              </a:rPr>
              <a:t>id</a:t>
            </a:r>
            <a:r>
              <a:rPr lang="zh-CN" altLang="en-US" kern="1000">
                <a:effectLst/>
                <a:cs typeface="Times New Roman" panose="02020603050405020304" pitchFamily="18" charset="0"/>
              </a:rPr>
              <a:t>为“</a:t>
            </a:r>
            <a:r>
              <a:rPr lang="en-US" altLang="zh-CN" kern="1000">
                <a:effectLst/>
                <a:cs typeface="Times New Roman" panose="02020603050405020304" pitchFamily="18" charset="0"/>
              </a:rPr>
              <a:t>outerbox”</a:t>
            </a:r>
            <a:r>
              <a:rPr lang="zh-CN" altLang="en-US" kern="1000">
                <a:effectLst/>
                <a:cs typeface="Times New Roman" panose="02020603050405020304" pitchFamily="18" charset="0"/>
              </a:rPr>
              <a:t>的元素，结果如图所示。</a:t>
            </a:r>
            <a:endParaRPr lang="zh-CN" altLang="zh-CN"/>
          </a:p>
          <a:p>
            <a:pPr>
              <a:lnSpc>
                <a:spcPct val="150000"/>
              </a:lnSpc>
            </a:pPr>
            <a:endParaRPr lang="zh-CN" altLang="zh-CN"/>
          </a:p>
        </p:txBody>
      </p:sp>
      <p:sp>
        <p:nvSpPr>
          <p:cNvPr id="3" name="标题 2"/>
          <p:cNvSpPr>
            <a:spLocks noGrp="1"/>
          </p:cNvSpPr>
          <p:nvPr>
            <p:ph type="title"/>
          </p:nvPr>
        </p:nvSpPr>
        <p:spPr>
          <a:xfrm>
            <a:off x="747241" y="249383"/>
            <a:ext cx="7391400" cy="590556"/>
          </a:xfrm>
        </p:spPr>
        <p:txBody>
          <a:bodyPr/>
          <a:lstStyle/>
          <a:p>
            <a:r>
              <a:rPr lang="en-US" altLang="zh-CN"/>
              <a:t>6.4.1  </a:t>
            </a:r>
            <a:r>
              <a:rPr lang="zh-CN" altLang="en-US"/>
              <a:t>节点关系</a:t>
            </a:r>
            <a:r>
              <a:rPr lang="en-US" altLang="zh-CN"/>
              <a:t>——</a:t>
            </a:r>
            <a:r>
              <a:rPr lang="zh-CN" altLang="en-US"/>
              <a:t>父节点</a:t>
            </a:r>
            <a:endParaRPr lang="zh-CN" altLang="en-US" dirty="0"/>
          </a:p>
        </p:txBody>
      </p:sp>
      <p:pic>
        <p:nvPicPr>
          <p:cNvPr id="5" name="图片 4"/>
          <p:cNvPicPr>
            <a:picLocks noChangeAspect="1"/>
          </p:cNvPicPr>
          <p:nvPr/>
        </p:nvPicPr>
        <p:blipFill>
          <a:blip r:embed="rId1"/>
          <a:stretch>
            <a:fillRect/>
          </a:stretch>
        </p:blipFill>
        <p:spPr>
          <a:xfrm>
            <a:off x="3460750" y="2548575"/>
            <a:ext cx="4527550" cy="3649025"/>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19100" y="1280801"/>
            <a:ext cx="11303000" cy="4916799"/>
          </a:xfrm>
        </p:spPr>
        <p:txBody>
          <a:bodyPr>
            <a:normAutofit/>
          </a:bodyPr>
          <a:lstStyle/>
          <a:p>
            <a:pPr indent="254000" algn="just">
              <a:lnSpc>
                <a:spcPct val="150000"/>
              </a:lnSpc>
            </a:pPr>
            <a:r>
              <a:rPr lang="zh-CN" altLang="en-US" sz="2400" kern="100">
                <a:effectLst/>
                <a:latin typeface="方正兰亭刊黑_GBK"/>
                <a:cs typeface="Times New Roman" panose="02020603050405020304" pitchFamily="18" charset="0"/>
              </a:rPr>
              <a:t>父节点的节点树的根节点，通过以下两种方式获取父节点。</a:t>
            </a:r>
            <a:endParaRPr lang="zh-CN" altLang="en-US" sz="2400" kern="100">
              <a:effectLst/>
              <a:latin typeface="方正兰亭刊黑_GBK"/>
              <a:cs typeface="Times New Roman" panose="02020603050405020304" pitchFamily="18" charset="0"/>
            </a:endParaRPr>
          </a:p>
          <a:p>
            <a:pPr indent="254000" algn="just">
              <a:lnSpc>
                <a:spcPct val="150000"/>
              </a:lnSpc>
            </a:pPr>
            <a:r>
              <a:rPr lang="zh-CN" altLang="en-US" sz="2400" kern="100">
                <a:effectLst/>
                <a:latin typeface="方正兰亭刊黑_GBK"/>
                <a:cs typeface="Times New Roman" panose="02020603050405020304" pitchFamily="18" charset="0"/>
              </a:rPr>
              <a:t>（</a:t>
            </a:r>
            <a:r>
              <a:rPr lang="en-US" altLang="zh-CN" sz="2400" kern="100">
                <a:effectLst/>
                <a:latin typeface="方正兰亭刊黑_GBK"/>
                <a:cs typeface="Times New Roman" panose="02020603050405020304" pitchFamily="18" charset="0"/>
              </a:rPr>
              <a:t>3</a:t>
            </a:r>
            <a:r>
              <a:rPr lang="zh-CN" altLang="en-US" sz="2400" kern="100">
                <a:effectLst/>
                <a:latin typeface="方正兰亭刊黑_GBK"/>
                <a:cs typeface="Times New Roman" panose="02020603050405020304" pitchFamily="18" charset="0"/>
              </a:rPr>
              <a:t>）</a:t>
            </a:r>
            <a:r>
              <a:rPr lang="en-US" altLang="zh-CN" sz="2400" kern="100">
                <a:effectLst/>
                <a:latin typeface="方正兰亭刊黑_GBK"/>
                <a:cs typeface="Times New Roman" panose="02020603050405020304" pitchFamily="18" charset="0"/>
              </a:rPr>
              <a:t>closest</a:t>
            </a:r>
            <a:endParaRPr lang="en-US" altLang="zh-CN" sz="2400" kern="100">
              <a:effectLst/>
              <a:latin typeface="方正兰亭刊黑_GBK"/>
              <a:cs typeface="Times New Roman" panose="02020603050405020304" pitchFamily="18" charset="0"/>
            </a:endParaRPr>
          </a:p>
          <a:p>
            <a:pPr indent="254000" algn="just">
              <a:lnSpc>
                <a:spcPct val="150000"/>
              </a:lnSpc>
            </a:pPr>
            <a:r>
              <a:rPr lang="en-US" altLang="zh-CN" sz="2400" kern="100">
                <a:effectLst/>
                <a:latin typeface="方正兰亭刊黑_GBK"/>
                <a:cs typeface="Times New Roman" panose="02020603050405020304" pitchFamily="18" charset="0"/>
              </a:rPr>
              <a:t>closest</a:t>
            </a:r>
            <a:r>
              <a:rPr lang="zh-CN" altLang="en-US" sz="2400" kern="100">
                <a:effectLst/>
                <a:latin typeface="方正兰亭刊黑_GBK"/>
                <a:cs typeface="Times New Roman" panose="02020603050405020304" pitchFamily="18" charset="0"/>
              </a:rPr>
              <a:t>用来获取满足筛选条件的最近的父节点，具体用法如下所示：</a:t>
            </a:r>
            <a:endParaRPr lang="zh-CN" altLang="en-US" sz="2400" kern="100">
              <a:effectLst/>
              <a:latin typeface="方正兰亭刊黑_GBK"/>
              <a:cs typeface="Times New Roman" panose="02020603050405020304" pitchFamily="18" charset="0"/>
            </a:endParaRPr>
          </a:p>
          <a:p>
            <a:pPr indent="254000" algn="just">
              <a:lnSpc>
                <a:spcPct val="150000"/>
              </a:lnSpc>
            </a:pPr>
            <a:endParaRPr lang="zh-CN" altLang="zh-CN" kern="100">
              <a:effectLst/>
              <a:latin typeface="方正兰亭刊黑_GBK"/>
              <a:cs typeface="Times New Roman" panose="02020603050405020304" pitchFamily="18" charset="0"/>
            </a:endParaRPr>
          </a:p>
          <a:p>
            <a:pPr>
              <a:lnSpc>
                <a:spcPct val="150000"/>
              </a:lnSpc>
            </a:pPr>
            <a:endParaRPr lang="zh-CN" altLang="zh-CN"/>
          </a:p>
          <a:p>
            <a:pPr>
              <a:lnSpc>
                <a:spcPct val="150000"/>
              </a:lnSpc>
            </a:pPr>
            <a:endParaRPr lang="zh-CN" altLang="zh-CN"/>
          </a:p>
        </p:txBody>
      </p:sp>
      <p:sp>
        <p:nvSpPr>
          <p:cNvPr id="3" name="标题 2"/>
          <p:cNvSpPr>
            <a:spLocks noGrp="1"/>
          </p:cNvSpPr>
          <p:nvPr>
            <p:ph type="title"/>
          </p:nvPr>
        </p:nvSpPr>
        <p:spPr>
          <a:xfrm>
            <a:off x="747241" y="249383"/>
            <a:ext cx="7391400" cy="590556"/>
          </a:xfrm>
        </p:spPr>
        <p:txBody>
          <a:bodyPr/>
          <a:lstStyle/>
          <a:p>
            <a:r>
              <a:rPr lang="en-US" altLang="zh-CN"/>
              <a:t>6.4.1  </a:t>
            </a:r>
            <a:r>
              <a:rPr lang="zh-CN" altLang="en-US"/>
              <a:t>节点关系</a:t>
            </a:r>
            <a:r>
              <a:rPr lang="en-US" altLang="zh-CN"/>
              <a:t>——</a:t>
            </a:r>
            <a:r>
              <a:rPr lang="zh-CN" altLang="en-US"/>
              <a:t>父节点</a:t>
            </a:r>
            <a:endParaRPr lang="zh-CN" altLang="en-US" dirty="0"/>
          </a:p>
        </p:txBody>
      </p:sp>
      <p:pic>
        <p:nvPicPr>
          <p:cNvPr id="5" name="图片 4"/>
          <p:cNvPicPr>
            <a:picLocks noChangeAspect="1"/>
          </p:cNvPicPr>
          <p:nvPr/>
        </p:nvPicPr>
        <p:blipFill>
          <a:blip r:embed="rId1"/>
          <a:stretch>
            <a:fillRect/>
          </a:stretch>
        </p:blipFill>
        <p:spPr>
          <a:xfrm>
            <a:off x="1854200" y="3547917"/>
            <a:ext cx="8096250" cy="3022600"/>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18394" y="1280801"/>
            <a:ext cx="11873606" cy="4916799"/>
          </a:xfrm>
        </p:spPr>
        <p:txBody>
          <a:bodyPr>
            <a:normAutofit/>
          </a:bodyPr>
          <a:lstStyle/>
          <a:p>
            <a:pPr indent="254000" algn="just">
              <a:lnSpc>
                <a:spcPct val="150000"/>
              </a:lnSpc>
            </a:pPr>
            <a:r>
              <a:rPr lang="zh-CN" altLang="en-US" kern="1000">
                <a:effectLst/>
                <a:cs typeface="Times New Roman" panose="02020603050405020304" pitchFamily="18" charset="0"/>
              </a:rPr>
              <a:t>获取满足条件类选择器是“</a:t>
            </a:r>
            <a:r>
              <a:rPr lang="en-US" altLang="zh-CN" kern="1000">
                <a:effectLst/>
                <a:cs typeface="Times New Roman" panose="02020603050405020304" pitchFamily="18" charset="0"/>
              </a:rPr>
              <a:t>.innerbox”</a:t>
            </a:r>
            <a:r>
              <a:rPr lang="zh-CN" altLang="en-US" kern="1000">
                <a:effectLst/>
                <a:cs typeface="Times New Roman" panose="02020603050405020304" pitchFamily="18" charset="0"/>
              </a:rPr>
              <a:t>的父节点，结果如图所示。</a:t>
            </a:r>
            <a:endParaRPr lang="zh-CN" altLang="zh-CN"/>
          </a:p>
        </p:txBody>
      </p:sp>
      <p:sp>
        <p:nvSpPr>
          <p:cNvPr id="3" name="标题 2"/>
          <p:cNvSpPr>
            <a:spLocks noGrp="1"/>
          </p:cNvSpPr>
          <p:nvPr>
            <p:ph type="title"/>
          </p:nvPr>
        </p:nvSpPr>
        <p:spPr>
          <a:xfrm>
            <a:off x="747241" y="249383"/>
            <a:ext cx="7391400" cy="590556"/>
          </a:xfrm>
        </p:spPr>
        <p:txBody>
          <a:bodyPr/>
          <a:lstStyle/>
          <a:p>
            <a:r>
              <a:rPr lang="en-US" altLang="zh-CN"/>
              <a:t>6.4.1  </a:t>
            </a:r>
            <a:r>
              <a:rPr lang="zh-CN" altLang="en-US"/>
              <a:t>节点关系</a:t>
            </a:r>
            <a:r>
              <a:rPr lang="en-US" altLang="zh-CN"/>
              <a:t>——</a:t>
            </a:r>
            <a:r>
              <a:rPr lang="zh-CN" altLang="en-US"/>
              <a:t>父节点</a:t>
            </a:r>
            <a:endParaRPr lang="zh-CN" altLang="en-US" dirty="0"/>
          </a:p>
        </p:txBody>
      </p:sp>
      <p:pic>
        <p:nvPicPr>
          <p:cNvPr id="6" name="图片 5"/>
          <p:cNvPicPr>
            <a:picLocks noChangeAspect="1"/>
          </p:cNvPicPr>
          <p:nvPr/>
        </p:nvPicPr>
        <p:blipFill>
          <a:blip r:embed="rId1"/>
          <a:stretch>
            <a:fillRect/>
          </a:stretch>
        </p:blipFill>
        <p:spPr>
          <a:xfrm>
            <a:off x="3431540" y="2334259"/>
            <a:ext cx="4505960" cy="3646633"/>
          </a:xfrm>
          <a:prstGeom prst="rect">
            <a:avLst/>
          </a:prstGeom>
          <a:ln>
            <a:solidFill>
              <a:schemeClr val="bg2">
                <a:lumMod val="90000"/>
              </a:schemeClr>
            </a:solid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47241" y="1883957"/>
            <a:ext cx="10619259" cy="3253199"/>
          </a:xfrm>
        </p:spPr>
        <p:txBody>
          <a:bodyPr>
            <a:normAutofit/>
          </a:bodyPr>
          <a:lstStyle/>
          <a:p>
            <a:r>
              <a:rPr lang="en-US" altLang="zh-CN" sz="3200"/>
              <a:t>     DOM</a:t>
            </a:r>
            <a:r>
              <a:rPr lang="zh-CN" altLang="zh-CN" sz="3200"/>
              <a:t>对象是处理</a:t>
            </a:r>
            <a:r>
              <a:rPr lang="en-US" altLang="zh-CN" sz="3200"/>
              <a:t>HTML</a:t>
            </a:r>
            <a:r>
              <a:rPr lang="zh-CN" altLang="zh-CN" sz="3200"/>
              <a:t>文档的技术。通过</a:t>
            </a:r>
            <a:r>
              <a:rPr lang="en-US" altLang="zh-CN" sz="3200"/>
              <a:t>DOM</a:t>
            </a:r>
            <a:r>
              <a:rPr lang="zh-CN" altLang="zh-CN" sz="3200"/>
              <a:t>对象，</a:t>
            </a:r>
            <a:endParaRPr lang="en-US" altLang="zh-CN" sz="3200"/>
          </a:p>
          <a:p>
            <a:r>
              <a:rPr lang="en-US" altLang="zh-CN" sz="3200"/>
              <a:t>JavaScript</a:t>
            </a:r>
            <a:r>
              <a:rPr lang="zh-CN" altLang="zh-CN" sz="3200"/>
              <a:t>可以动态访问、更新、操纵</a:t>
            </a:r>
            <a:r>
              <a:rPr lang="en-US" altLang="zh-CN" sz="3200"/>
              <a:t>HTML</a:t>
            </a:r>
            <a:r>
              <a:rPr lang="zh-CN" altLang="zh-CN" sz="3200"/>
              <a:t>页面的内容、结构和样式。</a:t>
            </a:r>
            <a:endParaRPr lang="zh-CN" altLang="zh-CN" sz="3200"/>
          </a:p>
        </p:txBody>
      </p:sp>
      <p:sp>
        <p:nvSpPr>
          <p:cNvPr id="3" name="标题 2"/>
          <p:cNvSpPr>
            <a:spLocks noGrp="1"/>
          </p:cNvSpPr>
          <p:nvPr>
            <p:ph type="title"/>
          </p:nvPr>
        </p:nvSpPr>
        <p:spPr>
          <a:xfrm>
            <a:off x="747241" y="249383"/>
            <a:ext cx="7391400" cy="590556"/>
          </a:xfrm>
        </p:spPr>
        <p:txBody>
          <a:bodyPr/>
          <a:lstStyle/>
          <a:p>
            <a:r>
              <a:rPr lang="en-US" altLang="zh-CN"/>
              <a:t>6.1.1  DOM</a:t>
            </a:r>
            <a:r>
              <a:rPr lang="zh-CN" altLang="en-US"/>
              <a:t>概述</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06999" y="1347160"/>
            <a:ext cx="11873606" cy="4916799"/>
          </a:xfrm>
        </p:spPr>
        <p:txBody>
          <a:bodyPr>
            <a:normAutofit/>
          </a:bodyPr>
          <a:lstStyle/>
          <a:p>
            <a:r>
              <a:rPr lang="zh-CN" altLang="en-US"/>
              <a:t>（</a:t>
            </a:r>
            <a:r>
              <a:rPr lang="en-US" altLang="zh-CN"/>
              <a:t>1</a:t>
            </a:r>
            <a:r>
              <a:rPr lang="zh-CN" altLang="en-US"/>
              <a:t>）</a:t>
            </a:r>
            <a:r>
              <a:rPr lang="en-US" altLang="zh-CN"/>
              <a:t>nextSibling</a:t>
            </a:r>
            <a:r>
              <a:rPr lang="zh-CN" altLang="en-US"/>
              <a:t>和</a:t>
            </a:r>
            <a:r>
              <a:rPr lang="en-US" altLang="zh-CN"/>
              <a:t>nextElementSibling</a:t>
            </a:r>
            <a:endParaRPr lang="en-US" altLang="zh-CN"/>
          </a:p>
          <a:p>
            <a:r>
              <a:rPr lang="en-US" altLang="zh-CN" sz="2000"/>
              <a:t>        nextSibling</a:t>
            </a:r>
            <a:r>
              <a:rPr lang="zh-CN" altLang="en-US" sz="2000"/>
              <a:t>和</a:t>
            </a:r>
            <a:r>
              <a:rPr lang="en-US" altLang="zh-CN" sz="2000"/>
              <a:t>nextElementSibling</a:t>
            </a:r>
            <a:r>
              <a:rPr lang="zh-CN" altLang="en-US" sz="2000"/>
              <a:t>都获取当前节点后面的第一个同级节点。</a:t>
            </a:r>
            <a:r>
              <a:rPr lang="zh-CN" altLang="en-US" sz="2000" b="1">
                <a:solidFill>
                  <a:schemeClr val="accent2">
                    <a:lumMod val="75000"/>
                  </a:schemeClr>
                </a:solidFill>
              </a:rPr>
              <a:t>前者返回文本节点、元素节点等，后者只返回元素节点。</a:t>
            </a:r>
            <a:r>
              <a:rPr lang="zh-CN" altLang="en-US" sz="2000"/>
              <a:t>具体用法如下所示：</a:t>
            </a:r>
            <a:r>
              <a:rPr lang="en-US" altLang="zh-CN" sz="2000"/>
              <a:t>nextSibling</a:t>
            </a:r>
            <a:r>
              <a:rPr lang="zh-CN" altLang="zh-CN" sz="2000"/>
              <a:t>获得的是文本节点，也就是标签和标签之间的换行文本信息；</a:t>
            </a:r>
            <a:r>
              <a:rPr lang="en-US" altLang="zh-CN" sz="2000"/>
              <a:t>nextElementSibling</a:t>
            </a:r>
            <a:r>
              <a:rPr lang="zh-CN" altLang="zh-CN" sz="2000"/>
              <a:t>获得的</a:t>
            </a:r>
            <a:r>
              <a:rPr lang="en-US" altLang="zh-CN" sz="2000"/>
              <a:t>&lt;span&gt;</a:t>
            </a:r>
            <a:r>
              <a:rPr lang="zh-CN" altLang="zh-CN" sz="2000"/>
              <a:t>元素。</a:t>
            </a:r>
            <a:r>
              <a:rPr lang="zh-CN" altLang="en-US" sz="2000"/>
              <a:t>代码及</a:t>
            </a:r>
            <a:r>
              <a:rPr lang="zh-CN" altLang="zh-CN" sz="2000"/>
              <a:t>结果如图所示</a:t>
            </a:r>
            <a:r>
              <a:rPr lang="zh-CN" altLang="en-US" sz="2000"/>
              <a:t>：</a:t>
            </a:r>
            <a:endParaRPr lang="zh-CN" altLang="en-US" sz="2000"/>
          </a:p>
          <a:p>
            <a:endParaRPr lang="zh-CN" altLang="zh-CN"/>
          </a:p>
        </p:txBody>
      </p:sp>
      <p:sp>
        <p:nvSpPr>
          <p:cNvPr id="3" name="标题 2"/>
          <p:cNvSpPr>
            <a:spLocks noGrp="1"/>
          </p:cNvSpPr>
          <p:nvPr>
            <p:ph type="title"/>
          </p:nvPr>
        </p:nvSpPr>
        <p:spPr>
          <a:xfrm>
            <a:off x="747241" y="249383"/>
            <a:ext cx="7391400" cy="590556"/>
          </a:xfrm>
        </p:spPr>
        <p:txBody>
          <a:bodyPr/>
          <a:lstStyle/>
          <a:p>
            <a:r>
              <a:rPr lang="en-US" altLang="zh-CN"/>
              <a:t>6.4.1  </a:t>
            </a:r>
            <a:r>
              <a:rPr lang="zh-CN" altLang="en-US"/>
              <a:t>节点关系</a:t>
            </a:r>
            <a:r>
              <a:rPr lang="en-US" altLang="zh-CN"/>
              <a:t>——</a:t>
            </a:r>
            <a:r>
              <a:rPr lang="zh-CN" altLang="en-US"/>
              <a:t>兄弟节点</a:t>
            </a:r>
            <a:endParaRPr lang="zh-CN" altLang="en-US" dirty="0"/>
          </a:p>
        </p:txBody>
      </p:sp>
      <p:pic>
        <p:nvPicPr>
          <p:cNvPr id="5" name="图片 4"/>
          <p:cNvPicPr>
            <a:picLocks noChangeAspect="1"/>
          </p:cNvPicPr>
          <p:nvPr/>
        </p:nvPicPr>
        <p:blipFill>
          <a:blip r:embed="rId1"/>
          <a:stretch>
            <a:fillRect/>
          </a:stretch>
        </p:blipFill>
        <p:spPr>
          <a:xfrm>
            <a:off x="747241" y="3664269"/>
            <a:ext cx="6134100" cy="2457450"/>
          </a:xfrm>
          <a:prstGeom prst="rect">
            <a:avLst/>
          </a:prstGeom>
        </p:spPr>
      </p:pic>
      <p:pic>
        <p:nvPicPr>
          <p:cNvPr id="7" name="图片 6"/>
          <p:cNvPicPr>
            <a:picLocks noChangeAspect="1"/>
          </p:cNvPicPr>
          <p:nvPr/>
        </p:nvPicPr>
        <p:blipFill>
          <a:blip r:embed="rId2"/>
          <a:stretch>
            <a:fillRect/>
          </a:stretch>
        </p:blipFill>
        <p:spPr>
          <a:xfrm>
            <a:off x="7827010" y="3738559"/>
            <a:ext cx="3753612" cy="2457450"/>
          </a:xfrm>
          <a:prstGeom prst="rect">
            <a:avLst/>
          </a:prstGeom>
          <a:ln>
            <a:solidFill>
              <a:schemeClr val="bg2">
                <a:lumMod val="90000"/>
              </a:schemeClr>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18394" y="1448760"/>
            <a:ext cx="11873606" cy="4916799"/>
          </a:xfrm>
        </p:spPr>
        <p:txBody>
          <a:bodyPr>
            <a:normAutofit fontScale="92500" lnSpcReduction="20000"/>
          </a:bodyPr>
          <a:lstStyle/>
          <a:p>
            <a:r>
              <a:rPr lang="zh-CN" altLang="en-US" sz="3300"/>
              <a:t>（</a:t>
            </a:r>
            <a:r>
              <a:rPr lang="en-US" altLang="zh-CN" sz="3300"/>
              <a:t>2</a:t>
            </a:r>
            <a:r>
              <a:rPr lang="zh-CN" altLang="en-US" sz="3300"/>
              <a:t>）</a:t>
            </a:r>
            <a:r>
              <a:rPr lang="en-US" altLang="zh-CN" sz="3300"/>
              <a:t>previousSibling</a:t>
            </a:r>
            <a:r>
              <a:rPr lang="zh-CN" altLang="zh-CN" sz="3300"/>
              <a:t>和</a:t>
            </a:r>
            <a:r>
              <a:rPr lang="en-US" altLang="zh-CN" sz="3300"/>
              <a:t>previousElementSibling</a:t>
            </a:r>
            <a:endParaRPr lang="zh-CN" altLang="zh-CN" sz="3300"/>
          </a:p>
          <a:p>
            <a:pPr marL="342900" indent="-342900">
              <a:buFont typeface="Arial" panose="020B0604020202020204" pitchFamily="34" charset="0"/>
              <a:buChar char="•"/>
            </a:pPr>
            <a:r>
              <a:rPr lang="en-US" altLang="zh-CN" sz="2400"/>
              <a:t>previousSibling</a:t>
            </a:r>
            <a:r>
              <a:rPr lang="zh-CN" altLang="zh-CN" sz="2400"/>
              <a:t>和</a:t>
            </a:r>
            <a:r>
              <a:rPr lang="en-US" altLang="zh-CN" sz="2400"/>
              <a:t>previousElementSibling</a:t>
            </a:r>
            <a:r>
              <a:rPr lang="zh-CN" altLang="zh-CN" sz="2400"/>
              <a:t>的用法与</a:t>
            </a:r>
            <a:r>
              <a:rPr lang="en-US" altLang="zh-CN" sz="2400"/>
              <a:t>nextSibling</a:t>
            </a:r>
            <a:r>
              <a:rPr lang="zh-CN" altLang="zh-CN" sz="2400"/>
              <a:t>和</a:t>
            </a:r>
            <a:r>
              <a:rPr lang="en-US" altLang="zh-CN" sz="2400"/>
              <a:t>nextElementSibling</a:t>
            </a:r>
            <a:r>
              <a:rPr lang="zh-CN" altLang="zh-CN" sz="2400"/>
              <a:t>的</a:t>
            </a:r>
            <a:r>
              <a:rPr lang="zh-CN" altLang="zh-CN" sz="2400">
                <a:solidFill>
                  <a:schemeClr val="accent2">
                    <a:lumMod val="75000"/>
                  </a:schemeClr>
                </a:solidFill>
              </a:rPr>
              <a:t>用法类似。</a:t>
            </a:r>
            <a:endParaRPr lang="en-US" altLang="zh-CN" sz="2400">
              <a:solidFill>
                <a:schemeClr val="accent2">
                  <a:lumMod val="75000"/>
                </a:schemeClr>
              </a:solidFill>
            </a:endParaRPr>
          </a:p>
          <a:p>
            <a:pPr marL="457200" indent="-457200">
              <a:buFont typeface="Arial" panose="020B0604020202020204" pitchFamily="34" charset="0"/>
              <a:buChar char="•"/>
            </a:pPr>
            <a:r>
              <a:rPr lang="en-US" altLang="zh-CN"/>
              <a:t>previousSibling</a:t>
            </a:r>
            <a:r>
              <a:rPr lang="zh-CN" altLang="zh-CN"/>
              <a:t>获取当前节点前面的第一个同级节点，包括文本节点或者元素节点；</a:t>
            </a:r>
            <a:endParaRPr lang="en-US" altLang="zh-CN"/>
          </a:p>
          <a:p>
            <a:pPr marL="457200" indent="-457200">
              <a:buFont typeface="Arial" panose="020B0604020202020204" pitchFamily="34" charset="0"/>
              <a:buChar char="•"/>
            </a:pPr>
            <a:r>
              <a:rPr lang="en-US" altLang="zh-CN"/>
              <a:t>previousElementSibling</a:t>
            </a:r>
            <a:r>
              <a:rPr lang="zh-CN" altLang="zh-CN"/>
              <a:t>获取当前节点前面的第一个同级节点，只包含元素节点。所以获取当前节点前面的第一个同级节点的时候，</a:t>
            </a:r>
            <a:r>
              <a:rPr lang="zh-CN" altLang="zh-CN">
                <a:solidFill>
                  <a:schemeClr val="accent2">
                    <a:lumMod val="75000"/>
                  </a:schemeClr>
                </a:solidFill>
              </a:rPr>
              <a:t>应尽量使用</a:t>
            </a:r>
            <a:r>
              <a:rPr lang="en-US" altLang="zh-CN">
                <a:solidFill>
                  <a:schemeClr val="accent2">
                    <a:lumMod val="75000"/>
                  </a:schemeClr>
                </a:solidFill>
              </a:rPr>
              <a:t>previousElementSibling</a:t>
            </a:r>
            <a:r>
              <a:rPr lang="zh-CN" altLang="zh-CN"/>
              <a:t>。</a:t>
            </a:r>
            <a:endParaRPr lang="zh-CN" altLang="zh-CN"/>
          </a:p>
          <a:p>
            <a:r>
              <a:rPr lang="zh-CN" altLang="zh-CN">
                <a:solidFill>
                  <a:schemeClr val="accent2">
                    <a:lumMod val="75000"/>
                  </a:schemeClr>
                </a:solidFill>
              </a:rPr>
              <a:t>除了获取节点，还可以对节点进行操作，比如创建、添加、删除等，后文将详细介绍节点的操作。</a:t>
            </a:r>
            <a:endParaRPr lang="zh-CN" altLang="zh-CN">
              <a:solidFill>
                <a:schemeClr val="accent2">
                  <a:lumMod val="75000"/>
                </a:schemeClr>
              </a:solidFill>
            </a:endParaRPr>
          </a:p>
          <a:p>
            <a:endParaRPr lang="zh-CN" altLang="zh-CN"/>
          </a:p>
        </p:txBody>
      </p:sp>
      <p:sp>
        <p:nvSpPr>
          <p:cNvPr id="3" name="标题 2"/>
          <p:cNvSpPr>
            <a:spLocks noGrp="1"/>
          </p:cNvSpPr>
          <p:nvPr>
            <p:ph type="title"/>
          </p:nvPr>
        </p:nvSpPr>
        <p:spPr>
          <a:xfrm>
            <a:off x="747241" y="249383"/>
            <a:ext cx="7391400" cy="590556"/>
          </a:xfrm>
        </p:spPr>
        <p:txBody>
          <a:bodyPr/>
          <a:lstStyle/>
          <a:p>
            <a:r>
              <a:rPr lang="en-US" altLang="zh-CN"/>
              <a:t>6.4.1  </a:t>
            </a:r>
            <a:r>
              <a:rPr lang="zh-CN" altLang="en-US"/>
              <a:t>节点关系</a:t>
            </a:r>
            <a:r>
              <a:rPr lang="en-US" altLang="zh-CN"/>
              <a:t>——</a:t>
            </a:r>
            <a:r>
              <a:rPr lang="zh-CN" altLang="en-US"/>
              <a:t>兄弟节点</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ChangeAspect="1"/>
          </p:cNvPicPr>
          <p:nvPr>
            <p:ph idx="1"/>
          </p:nvPr>
        </p:nvPicPr>
        <p:blipFill>
          <a:blip r:embed="rId1"/>
          <a:stretch>
            <a:fillRect/>
          </a:stretch>
        </p:blipFill>
        <p:spPr>
          <a:xfrm>
            <a:off x="3218815" y="1169670"/>
            <a:ext cx="6226175" cy="5593080"/>
          </a:xfrm>
          <a:prstGeom prst="rect">
            <a:avLst/>
          </a:prstGeom>
        </p:spPr>
      </p:pic>
      <p:sp>
        <p:nvSpPr>
          <p:cNvPr id="3" name="标题 2"/>
          <p:cNvSpPr>
            <a:spLocks noGrp="1"/>
          </p:cNvSpPr>
          <p:nvPr>
            <p:ph type="title"/>
          </p:nvPr>
        </p:nvSpPr>
        <p:spPr>
          <a:xfrm>
            <a:off x="747241" y="249383"/>
            <a:ext cx="7391400" cy="590556"/>
          </a:xfrm>
        </p:spPr>
        <p:txBody>
          <a:bodyPr/>
          <a:lstStyle/>
          <a:p>
            <a:r>
              <a:rPr lang="zh-CN"/>
              <a:t>课堂练习一</a:t>
            </a:r>
            <a:endParaRPr lang="zh-CN"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18394" y="1448760"/>
            <a:ext cx="11873606" cy="4916799"/>
          </a:xfrm>
        </p:spPr>
        <p:txBody>
          <a:bodyPr>
            <a:normAutofit/>
          </a:bodyPr>
          <a:lstStyle/>
          <a:p>
            <a:r>
              <a:rPr lang="en-US" altLang="zh-CN" sz="2400"/>
              <a:t>       </a:t>
            </a:r>
            <a:r>
              <a:rPr lang="zh-CN" altLang="zh-CN" sz="2400"/>
              <a:t>在</a:t>
            </a:r>
            <a:r>
              <a:rPr lang="en-US" altLang="zh-CN" sz="2400"/>
              <a:t>JavaScript</a:t>
            </a:r>
            <a:r>
              <a:rPr lang="zh-CN" altLang="zh-CN" sz="2400"/>
              <a:t>中，我们可以自己来创建节点，</a:t>
            </a:r>
            <a:r>
              <a:rPr lang="zh-CN" altLang="zh-CN" sz="2400" b="1">
                <a:solidFill>
                  <a:schemeClr val="accent2">
                    <a:lumMod val="75000"/>
                  </a:schemeClr>
                </a:solidFill>
              </a:rPr>
              <a:t>创建节点主要是指创建元素节点对象、创建文本节点对象和创建属性节点对象，</a:t>
            </a:r>
            <a:r>
              <a:rPr lang="zh-CN" altLang="zh-CN" sz="2400"/>
              <a:t>一般创建节点的方法是使用</a:t>
            </a:r>
            <a:r>
              <a:rPr lang="en-US" altLang="zh-CN" sz="2400"/>
              <a:t>Document</a:t>
            </a:r>
            <a:r>
              <a:rPr lang="zh-CN" altLang="zh-CN" sz="2400"/>
              <a:t>对象的</a:t>
            </a:r>
            <a:r>
              <a:rPr lang="en-US" altLang="zh-CN" sz="2400"/>
              <a:t>createElement()</a:t>
            </a:r>
            <a:r>
              <a:rPr lang="zh-CN" altLang="zh-CN" sz="2400"/>
              <a:t>、</a:t>
            </a:r>
            <a:r>
              <a:rPr lang="en-US" altLang="zh-CN" sz="2400"/>
              <a:t>createTextNode()</a:t>
            </a:r>
            <a:r>
              <a:rPr lang="zh-CN" altLang="zh-CN" sz="2400"/>
              <a:t>等方法创建节点对象，常用的方法如表所示。</a:t>
            </a:r>
            <a:endParaRPr lang="en-US" altLang="zh-CN" sz="2400"/>
          </a:p>
          <a:p>
            <a:endParaRPr lang="en-US" altLang="zh-CN" sz="2400"/>
          </a:p>
          <a:p>
            <a:endParaRPr lang="en-US" altLang="zh-CN" sz="2400"/>
          </a:p>
          <a:p>
            <a:endParaRPr lang="en-US" altLang="zh-CN" sz="2400"/>
          </a:p>
          <a:p>
            <a:r>
              <a:rPr lang="zh-CN" altLang="en-US" sz="2400"/>
              <a:t>      用法如下：</a:t>
            </a:r>
            <a:endParaRPr lang="zh-CN" altLang="zh-CN" sz="2400"/>
          </a:p>
          <a:p>
            <a:endParaRPr lang="zh-CN" altLang="zh-CN" sz="2400"/>
          </a:p>
        </p:txBody>
      </p:sp>
      <p:sp>
        <p:nvSpPr>
          <p:cNvPr id="3" name="标题 2"/>
          <p:cNvSpPr>
            <a:spLocks noGrp="1"/>
          </p:cNvSpPr>
          <p:nvPr>
            <p:ph type="title"/>
          </p:nvPr>
        </p:nvSpPr>
        <p:spPr>
          <a:xfrm>
            <a:off x="747241" y="249383"/>
            <a:ext cx="7391400" cy="590556"/>
          </a:xfrm>
        </p:spPr>
        <p:txBody>
          <a:bodyPr/>
          <a:lstStyle/>
          <a:p>
            <a:r>
              <a:rPr lang="en-US" altLang="zh-CN"/>
              <a:t>6.4.2  </a:t>
            </a:r>
            <a:r>
              <a:rPr lang="zh-CN" altLang="en-US"/>
              <a:t>创建和添加节点</a:t>
            </a:r>
            <a:endParaRPr lang="zh-CN" altLang="en-US" dirty="0"/>
          </a:p>
        </p:txBody>
      </p:sp>
      <p:pic>
        <p:nvPicPr>
          <p:cNvPr id="5" name="图片 4"/>
          <p:cNvPicPr>
            <a:picLocks noChangeAspect="1"/>
          </p:cNvPicPr>
          <p:nvPr/>
        </p:nvPicPr>
        <p:blipFill>
          <a:blip r:embed="rId1"/>
          <a:stretch>
            <a:fillRect/>
          </a:stretch>
        </p:blipFill>
        <p:spPr>
          <a:xfrm>
            <a:off x="1847734" y="3064196"/>
            <a:ext cx="8496531" cy="1507804"/>
          </a:xfrm>
          <a:prstGeom prst="rect">
            <a:avLst/>
          </a:prstGeom>
        </p:spPr>
      </p:pic>
      <p:pic>
        <p:nvPicPr>
          <p:cNvPr id="7" name="图片 6"/>
          <p:cNvPicPr>
            <a:picLocks noChangeAspect="1"/>
          </p:cNvPicPr>
          <p:nvPr/>
        </p:nvPicPr>
        <p:blipFill>
          <a:blip r:embed="rId2"/>
          <a:stretch>
            <a:fillRect/>
          </a:stretch>
        </p:blipFill>
        <p:spPr>
          <a:xfrm>
            <a:off x="1847734" y="5501808"/>
            <a:ext cx="8437414" cy="1106809"/>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18394" y="1448760"/>
            <a:ext cx="11873606" cy="4916799"/>
          </a:xfrm>
        </p:spPr>
        <p:txBody>
          <a:bodyPr>
            <a:normAutofit/>
          </a:bodyPr>
          <a:lstStyle/>
          <a:p>
            <a:r>
              <a:rPr lang="zh-CN" altLang="en-US" sz="2000"/>
              <a:t>        创建了元素节点、文本节点、属性节点，接下来我们需要把它们组合起来，然后放到</a:t>
            </a:r>
            <a:r>
              <a:rPr lang="en-US" altLang="zh-CN" sz="2000"/>
              <a:t>HTML</a:t>
            </a:r>
            <a:r>
              <a:rPr lang="zh-CN" altLang="en-US" sz="2000"/>
              <a:t>文档中在这里</a:t>
            </a:r>
            <a:r>
              <a:rPr lang="zh-CN" altLang="en-US" sz="2000">
                <a:solidFill>
                  <a:schemeClr val="accent2">
                    <a:lumMod val="75000"/>
                  </a:schemeClr>
                </a:solidFill>
              </a:rPr>
              <a:t>使用</a:t>
            </a:r>
            <a:r>
              <a:rPr lang="en-US" altLang="zh-CN" sz="2000">
                <a:solidFill>
                  <a:schemeClr val="accent2">
                    <a:lumMod val="75000"/>
                  </a:schemeClr>
                </a:solidFill>
              </a:rPr>
              <a:t>appendChild()</a:t>
            </a:r>
            <a:r>
              <a:rPr lang="zh-CN" altLang="en-US" sz="2000">
                <a:solidFill>
                  <a:schemeClr val="accent2">
                    <a:lumMod val="75000"/>
                  </a:schemeClr>
                </a:solidFill>
              </a:rPr>
              <a:t>、</a:t>
            </a:r>
            <a:r>
              <a:rPr lang="en-US" altLang="zh-CN" sz="2000">
                <a:solidFill>
                  <a:schemeClr val="accent2">
                    <a:lumMod val="75000"/>
                  </a:schemeClr>
                </a:solidFill>
              </a:rPr>
              <a:t>insertBefore(node,[refnode])</a:t>
            </a:r>
            <a:r>
              <a:rPr lang="zh-CN" altLang="en-US" sz="2000">
                <a:solidFill>
                  <a:schemeClr val="accent2">
                    <a:lumMod val="75000"/>
                  </a:schemeClr>
                </a:solidFill>
              </a:rPr>
              <a:t>等方法将创建好的节点对象添加到</a:t>
            </a:r>
            <a:r>
              <a:rPr lang="en-US" altLang="zh-CN" sz="2000">
                <a:solidFill>
                  <a:schemeClr val="accent2">
                    <a:lumMod val="75000"/>
                  </a:schemeClr>
                </a:solidFill>
              </a:rPr>
              <a:t>HTML</a:t>
            </a:r>
            <a:r>
              <a:rPr lang="zh-CN" altLang="en-US" sz="2000">
                <a:solidFill>
                  <a:schemeClr val="accent2">
                    <a:lumMod val="75000"/>
                  </a:schemeClr>
                </a:solidFill>
              </a:rPr>
              <a:t>文档中的指定位置</a:t>
            </a:r>
            <a:r>
              <a:rPr lang="zh-CN" altLang="en-US" sz="2000"/>
              <a:t>。前者将节点添加到子节点列表的末尾，后者在子节点列表中的</a:t>
            </a:r>
            <a:r>
              <a:rPr lang="en-US" altLang="zh-CN" sz="2000"/>
              <a:t>refnode</a:t>
            </a:r>
            <a:r>
              <a:rPr lang="zh-CN" altLang="en-US" sz="2000"/>
              <a:t>节点之前插入</a:t>
            </a:r>
            <a:r>
              <a:rPr lang="en-US" altLang="zh-CN" sz="2000"/>
              <a:t>node</a:t>
            </a:r>
            <a:r>
              <a:rPr lang="zh-CN" altLang="en-US" sz="2000"/>
              <a:t>。具体用法及结果如下所示：</a:t>
            </a:r>
            <a:endParaRPr lang="en-US" altLang="zh-CN" sz="2000"/>
          </a:p>
          <a:p>
            <a:endParaRPr lang="en-US" altLang="zh-CN" sz="2000"/>
          </a:p>
          <a:p>
            <a:endParaRPr lang="en-US" altLang="zh-CN" sz="2000"/>
          </a:p>
          <a:p>
            <a:endParaRPr lang="zh-CN" altLang="zh-CN" sz="2000"/>
          </a:p>
        </p:txBody>
      </p:sp>
      <p:sp>
        <p:nvSpPr>
          <p:cNvPr id="3" name="标题 2"/>
          <p:cNvSpPr>
            <a:spLocks noGrp="1"/>
          </p:cNvSpPr>
          <p:nvPr>
            <p:ph type="title"/>
          </p:nvPr>
        </p:nvSpPr>
        <p:spPr>
          <a:xfrm>
            <a:off x="747241" y="249383"/>
            <a:ext cx="7391400" cy="590556"/>
          </a:xfrm>
        </p:spPr>
        <p:txBody>
          <a:bodyPr/>
          <a:lstStyle/>
          <a:p>
            <a:r>
              <a:rPr lang="en-US" altLang="zh-CN"/>
              <a:t>6.4.2  </a:t>
            </a:r>
            <a:r>
              <a:rPr lang="zh-CN" altLang="en-US"/>
              <a:t>创建和添加节点</a:t>
            </a:r>
            <a:endParaRPr lang="zh-CN" altLang="en-US" dirty="0"/>
          </a:p>
        </p:txBody>
      </p:sp>
      <p:pic>
        <p:nvPicPr>
          <p:cNvPr id="6" name="图片 5"/>
          <p:cNvPicPr>
            <a:picLocks noChangeAspect="1"/>
          </p:cNvPicPr>
          <p:nvPr/>
        </p:nvPicPr>
        <p:blipFill>
          <a:blip r:embed="rId1"/>
          <a:stretch>
            <a:fillRect/>
          </a:stretch>
        </p:blipFill>
        <p:spPr>
          <a:xfrm>
            <a:off x="468735" y="3465196"/>
            <a:ext cx="6771275" cy="2900363"/>
          </a:xfrm>
          <a:prstGeom prst="rect">
            <a:avLst/>
          </a:prstGeom>
        </p:spPr>
      </p:pic>
      <p:pic>
        <p:nvPicPr>
          <p:cNvPr id="5" name="图片 4"/>
          <p:cNvPicPr>
            <a:picLocks noChangeAspect="1"/>
          </p:cNvPicPr>
          <p:nvPr/>
        </p:nvPicPr>
        <p:blipFill>
          <a:blip r:embed="rId2"/>
          <a:stretch>
            <a:fillRect/>
          </a:stretch>
        </p:blipFill>
        <p:spPr>
          <a:xfrm>
            <a:off x="7848787" y="3102715"/>
            <a:ext cx="3239135" cy="3505902"/>
          </a:xfrm>
          <a:prstGeom prst="rect">
            <a:avLst/>
          </a:prstGeom>
          <a:ln>
            <a:solidFill>
              <a:schemeClr val="tx2">
                <a:lumMod val="20000"/>
                <a:lumOff val="80000"/>
              </a:schemeClr>
            </a:solid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40197" y="1145030"/>
            <a:ext cx="10864403" cy="4916799"/>
          </a:xfrm>
        </p:spPr>
        <p:txBody>
          <a:bodyPr>
            <a:normAutofit/>
          </a:bodyPr>
          <a:lstStyle/>
          <a:p>
            <a:r>
              <a:rPr lang="en-US" altLang="zh-CN" sz="2000"/>
              <a:t>       </a:t>
            </a:r>
            <a:r>
              <a:rPr lang="zh-CN" altLang="zh-CN" sz="2000"/>
              <a:t>使用</a:t>
            </a:r>
            <a:r>
              <a:rPr lang="en-US" altLang="zh-CN" sz="2000"/>
              <a:t>appendChild()</a:t>
            </a:r>
            <a:r>
              <a:rPr lang="zh-CN" altLang="zh-CN" sz="2000"/>
              <a:t>方法将新创建的节点添加到当前节点列表的末尾，如果采用</a:t>
            </a:r>
            <a:r>
              <a:rPr lang="en-US" altLang="zh-CN" sz="2000"/>
              <a:t>insertBefore()</a:t>
            </a:r>
            <a:r>
              <a:rPr lang="zh-CN" altLang="zh-CN" sz="2000"/>
              <a:t>，具体使用方法如下所示：</a:t>
            </a:r>
            <a:endParaRPr lang="en-US" altLang="zh-CN" sz="2000"/>
          </a:p>
          <a:p>
            <a:endParaRPr lang="en-US" altLang="zh-CN" sz="2400"/>
          </a:p>
          <a:p>
            <a:endParaRPr lang="en-US" altLang="zh-CN" sz="2400"/>
          </a:p>
          <a:p>
            <a:r>
              <a:rPr lang="en-US" altLang="zh-CN" sz="2000"/>
              <a:t>      </a:t>
            </a:r>
            <a:r>
              <a:rPr lang="zh-CN" altLang="zh-CN" sz="2000"/>
              <a:t>在这里要注意，需要使用父节点添加节点，也就是说要使用</a:t>
            </a:r>
            <a:r>
              <a:rPr lang="en-US" altLang="zh-CN" sz="2000"/>
              <a:t>box.parentnode.insertBefore (newp, box)</a:t>
            </a:r>
            <a:r>
              <a:rPr lang="zh-CN" altLang="zh-CN" sz="2000"/>
              <a:t>将新的节点添加</a:t>
            </a:r>
            <a:endParaRPr lang="en-US" altLang="zh-CN" sz="2000"/>
          </a:p>
          <a:p>
            <a:r>
              <a:rPr lang="zh-CN" altLang="zh-CN" sz="2000"/>
              <a:t>到了</a:t>
            </a:r>
            <a:r>
              <a:rPr lang="en-US" altLang="zh-CN" sz="2000"/>
              <a:t>box</a:t>
            </a:r>
            <a:r>
              <a:rPr lang="zh-CN" altLang="zh-CN" sz="2000"/>
              <a:t>的最前面，结果如图所示。</a:t>
            </a:r>
            <a:endParaRPr lang="zh-CN" altLang="zh-CN" sz="2000"/>
          </a:p>
          <a:p>
            <a:endParaRPr lang="zh-CN" altLang="zh-CN"/>
          </a:p>
          <a:p>
            <a:endParaRPr lang="en-US" altLang="zh-CN" sz="2400"/>
          </a:p>
          <a:p>
            <a:endParaRPr lang="en-US" altLang="zh-CN" sz="2400"/>
          </a:p>
          <a:p>
            <a:endParaRPr lang="zh-CN" altLang="zh-CN" sz="2400"/>
          </a:p>
        </p:txBody>
      </p:sp>
      <p:sp>
        <p:nvSpPr>
          <p:cNvPr id="3" name="标题 2"/>
          <p:cNvSpPr>
            <a:spLocks noGrp="1"/>
          </p:cNvSpPr>
          <p:nvPr>
            <p:ph type="title"/>
          </p:nvPr>
        </p:nvSpPr>
        <p:spPr>
          <a:xfrm>
            <a:off x="747241" y="249383"/>
            <a:ext cx="7391400" cy="590556"/>
          </a:xfrm>
        </p:spPr>
        <p:txBody>
          <a:bodyPr/>
          <a:lstStyle/>
          <a:p>
            <a:r>
              <a:rPr lang="en-US" altLang="zh-CN"/>
              <a:t>6.4.2  </a:t>
            </a:r>
            <a:r>
              <a:rPr lang="zh-CN" altLang="en-US"/>
              <a:t>创建和添加节点</a:t>
            </a:r>
            <a:endParaRPr lang="zh-CN" altLang="en-US" dirty="0"/>
          </a:p>
        </p:txBody>
      </p:sp>
      <p:grpSp>
        <p:nvGrpSpPr>
          <p:cNvPr id="12" name="组合 11"/>
          <p:cNvGrpSpPr/>
          <p:nvPr/>
        </p:nvGrpSpPr>
        <p:grpSpPr>
          <a:xfrm>
            <a:off x="2360047" y="2088950"/>
            <a:ext cx="6148954" cy="638179"/>
            <a:chOff x="-3679521" y="3101048"/>
            <a:chExt cx="6148954" cy="638179"/>
          </a:xfrm>
        </p:grpSpPr>
        <p:sp>
          <p:nvSpPr>
            <p:cNvPr id="13" name="矩形 12"/>
            <p:cNvSpPr/>
            <p:nvPr/>
          </p:nvSpPr>
          <p:spPr>
            <a:xfrm>
              <a:off x="-3624105" y="3170326"/>
              <a:ext cx="6093537" cy="499624"/>
            </a:xfrm>
            <a:prstGeom prst="rect">
              <a:avLst/>
            </a:prstGeom>
            <a:solidFill>
              <a:schemeClr val="bg1">
                <a:lumMod val="95000"/>
              </a:schemeClr>
            </a:solidFill>
          </p:spPr>
          <p:txBody>
            <a:bodyPr wrap="square">
              <a:spAutoFit/>
            </a:bodyPr>
            <a:lstStyle/>
            <a:p>
              <a:pPr lvl="0" indent="226695">
                <a:lnSpc>
                  <a:spcPct val="150000"/>
                </a:lnSpc>
                <a:spcBef>
                  <a:spcPts val="240"/>
                </a:spcBef>
                <a:spcAft>
                  <a:spcPts val="240"/>
                </a:spcAft>
              </a:pPr>
              <a:r>
                <a:rPr lang="en-US" altLang="zh-CN" sz="2000">
                  <a:solidFill>
                    <a:srgbClr val="000000"/>
                  </a:solidFill>
                  <a:latin typeface="微软雅黑" panose="020B0503020204020204" pitchFamily="34" charset="-122"/>
                  <a:ea typeface="微软雅黑" panose="020B0503020204020204" pitchFamily="34" charset="-122"/>
                  <a:cs typeface="Arial" panose="020B0604020202020204" pitchFamily="34" charset="0"/>
                </a:rPr>
                <a:t>document.body.insertBefore(newp, box);</a:t>
              </a:r>
              <a:endParaRPr lang="en-US" altLang="zh-CN" sz="2000">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4" name="L 形 13"/>
            <p:cNvSpPr/>
            <p:nvPr/>
          </p:nvSpPr>
          <p:spPr>
            <a:xfrm rot="5400000">
              <a:off x="-3636849" y="3058376"/>
              <a:ext cx="359808" cy="445152"/>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cs typeface="+mn-cs"/>
              </a:endParaRPr>
            </a:p>
          </p:txBody>
        </p:sp>
        <p:sp>
          <p:nvSpPr>
            <p:cNvPr id="15" name="L 形 14"/>
            <p:cNvSpPr/>
            <p:nvPr/>
          </p:nvSpPr>
          <p:spPr>
            <a:xfrm rot="16200000">
              <a:off x="2088006" y="3357801"/>
              <a:ext cx="417233" cy="345620"/>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cs typeface="+mn-cs"/>
              </a:endParaRPr>
            </a:p>
          </p:txBody>
        </p:sp>
      </p:grpSp>
      <p:pic>
        <p:nvPicPr>
          <p:cNvPr id="16" name="图片 15"/>
          <p:cNvPicPr>
            <a:picLocks noChangeAspect="1"/>
          </p:cNvPicPr>
          <p:nvPr/>
        </p:nvPicPr>
        <p:blipFill>
          <a:blip r:embed="rId1"/>
          <a:stretch>
            <a:fillRect/>
          </a:stretch>
        </p:blipFill>
        <p:spPr>
          <a:xfrm>
            <a:off x="5221235" y="3758155"/>
            <a:ext cx="2741665" cy="2850462"/>
          </a:xfrm>
          <a:prstGeom prst="rect">
            <a:avLst/>
          </a:prstGeom>
          <a:ln>
            <a:solidFill>
              <a:schemeClr val="accent1"/>
            </a:solidFill>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6-9】</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zh-CN" altLang="en-US"/>
              <a:t>列表移动</a:t>
            </a:r>
            <a:r>
              <a:rPr lang="en-US" altLang="zh-CN"/>
              <a:t>——</a:t>
            </a:r>
            <a:r>
              <a:rPr lang="zh-CN" altLang="en-US"/>
              <a:t>移动节点</a:t>
            </a:r>
            <a:endParaRPr lang="zh-CN" altLang="en-US" dirty="0"/>
          </a:p>
        </p:txBody>
      </p:sp>
      <p:grpSp>
        <p:nvGrpSpPr>
          <p:cNvPr id="17" name="组合 16"/>
          <p:cNvGrpSpPr/>
          <p:nvPr/>
        </p:nvGrpSpPr>
        <p:grpSpPr>
          <a:xfrm>
            <a:off x="586665" y="2757334"/>
            <a:ext cx="5629562" cy="2330458"/>
            <a:chOff x="521856" y="3250162"/>
            <a:chExt cx="5629562" cy="3372310"/>
          </a:xfrm>
        </p:grpSpPr>
        <p:sp>
          <p:nvSpPr>
            <p:cNvPr id="8" name="任意多边形 7"/>
            <p:cNvSpPr/>
            <p:nvPr/>
          </p:nvSpPr>
          <p:spPr>
            <a:xfrm flipV="1">
              <a:off x="521856" y="3250162"/>
              <a:ext cx="5629562" cy="3372310"/>
            </a:xfrm>
            <a:custGeom>
              <a:avLst/>
              <a:gdLst>
                <a:gd name="connsiteX0" fmla="*/ 140023 w 6857723"/>
                <a:gd name="connsiteY0" fmla="*/ 0 h 2520214"/>
                <a:gd name="connsiteX1" fmla="*/ 6031901 w 6857723"/>
                <a:gd name="connsiteY1" fmla="*/ 0 h 2520214"/>
                <a:gd name="connsiteX2" fmla="*/ 6171924 w 6857723"/>
                <a:gd name="connsiteY2" fmla="*/ 140023 h 2520214"/>
                <a:gd name="connsiteX3" fmla="*/ 6171924 w 6857723"/>
                <a:gd name="connsiteY3" fmla="*/ 888983 h 2520214"/>
                <a:gd name="connsiteX4" fmla="*/ 6514824 w 6857723"/>
                <a:gd name="connsiteY4" fmla="*/ 888983 h 2520214"/>
                <a:gd name="connsiteX5" fmla="*/ 6514824 w 6857723"/>
                <a:gd name="connsiteY5" fmla="*/ 517859 h 2520214"/>
                <a:gd name="connsiteX6" fmla="*/ 6857723 w 6857723"/>
                <a:gd name="connsiteY6" fmla="*/ 1260107 h 2520214"/>
                <a:gd name="connsiteX7" fmla="*/ 6514824 w 6857723"/>
                <a:gd name="connsiteY7" fmla="*/ 2002355 h 2520214"/>
                <a:gd name="connsiteX8" fmla="*/ 6514824 w 6857723"/>
                <a:gd name="connsiteY8" fmla="*/ 1631231 h 2520214"/>
                <a:gd name="connsiteX9" fmla="*/ 6171924 w 6857723"/>
                <a:gd name="connsiteY9" fmla="*/ 1631231 h 2520214"/>
                <a:gd name="connsiteX10" fmla="*/ 6171924 w 6857723"/>
                <a:gd name="connsiteY10" fmla="*/ 2380191 h 2520214"/>
                <a:gd name="connsiteX11" fmla="*/ 6031901 w 6857723"/>
                <a:gd name="connsiteY11" fmla="*/ 2520214 h 2520214"/>
                <a:gd name="connsiteX12" fmla="*/ 140023 w 6857723"/>
                <a:gd name="connsiteY12" fmla="*/ 2520214 h 2520214"/>
                <a:gd name="connsiteX13" fmla="*/ 0 w 6857723"/>
                <a:gd name="connsiteY13" fmla="*/ 2380191 h 2520214"/>
                <a:gd name="connsiteX14" fmla="*/ 0 w 6857723"/>
                <a:gd name="connsiteY14" fmla="*/ 140023 h 2520214"/>
                <a:gd name="connsiteX15" fmla="*/ 140023 w 6857723"/>
                <a:gd name="connsiteY15" fmla="*/ 0 h 252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7723" h="2520214">
                  <a:moveTo>
                    <a:pt x="140023" y="0"/>
                  </a:moveTo>
                  <a:lnTo>
                    <a:pt x="6031901" y="0"/>
                  </a:lnTo>
                  <a:cubicBezTo>
                    <a:pt x="6109234" y="0"/>
                    <a:pt x="6171924" y="62690"/>
                    <a:pt x="6171924" y="140023"/>
                  </a:cubicBezTo>
                  <a:lnTo>
                    <a:pt x="6171924" y="888983"/>
                  </a:lnTo>
                  <a:lnTo>
                    <a:pt x="6514824" y="888983"/>
                  </a:lnTo>
                  <a:lnTo>
                    <a:pt x="6514824" y="517859"/>
                  </a:lnTo>
                  <a:lnTo>
                    <a:pt x="6857723" y="1260107"/>
                  </a:lnTo>
                  <a:lnTo>
                    <a:pt x="6514824" y="2002355"/>
                  </a:lnTo>
                  <a:lnTo>
                    <a:pt x="6514824" y="1631231"/>
                  </a:lnTo>
                  <a:lnTo>
                    <a:pt x="6171924" y="1631231"/>
                  </a:lnTo>
                  <a:lnTo>
                    <a:pt x="6171924" y="2380191"/>
                  </a:lnTo>
                  <a:cubicBezTo>
                    <a:pt x="6171924" y="2457524"/>
                    <a:pt x="6109234" y="2520214"/>
                    <a:pt x="6031901" y="2520214"/>
                  </a:cubicBezTo>
                  <a:lnTo>
                    <a:pt x="140023" y="2520214"/>
                  </a:lnTo>
                  <a:cubicBezTo>
                    <a:pt x="62690" y="2520214"/>
                    <a:pt x="0" y="2457524"/>
                    <a:pt x="0" y="2380191"/>
                  </a:cubicBezTo>
                  <a:lnTo>
                    <a:pt x="0" y="140023"/>
                  </a:lnTo>
                  <a:cubicBezTo>
                    <a:pt x="0" y="62690"/>
                    <a:pt x="62690" y="0"/>
                    <a:pt x="140023" y="0"/>
                  </a:cubicBezTo>
                  <a:close/>
                </a:path>
              </a:pathLst>
            </a:custGeom>
            <a:solidFill>
              <a:schemeClr val="accent1">
                <a:lumMod val="40000"/>
                <a:lumOff val="60000"/>
                <a:alpha val="14902"/>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9" name="Text Box 44"/>
            <p:cNvSpPr txBox="1">
              <a:spLocks noChangeArrowheads="1"/>
            </p:cNvSpPr>
            <p:nvPr/>
          </p:nvSpPr>
          <p:spPr bwMode="auto">
            <a:xfrm>
              <a:off x="876480" y="4102553"/>
              <a:ext cx="3718949" cy="1646111"/>
            </a:xfrm>
            <a:prstGeom prst="rect">
              <a:avLst/>
            </a:prstGeom>
            <a:noFill/>
          </p:spPr>
          <p:txBody>
            <a:bodyPr wrap="square" rtlCol="0">
              <a:spAutoFit/>
            </a:bodyPr>
            <a:lstStyle>
              <a:defPPr>
                <a:defRPr lang="zh-CN"/>
              </a:defPPr>
              <a:lvl1pPr>
                <a:defRPr>
                  <a:solidFill>
                    <a:schemeClr val="tx1">
                      <a:lumMod val="65000"/>
                      <a:lumOff val="35000"/>
                    </a:schemeClr>
                  </a:solidFill>
                </a:defRPr>
              </a:lvl1pPr>
            </a:lstStyle>
            <a:p>
              <a:pPr marL="0" marR="0" lvl="0" indent="0" algn="l" defTabSz="914400" rtl="0" eaLnBrk="1" fontAlgn="auto" latinLnBrk="0" hangingPunct="1">
                <a:lnSpc>
                  <a:spcPct val="130000"/>
                </a:lnSpc>
                <a:spcBef>
                  <a:spcPts val="0"/>
                </a:spcBef>
                <a:spcAft>
                  <a:spcPts val="0"/>
                </a:spcAft>
                <a:buClrTx/>
                <a:buSzTx/>
                <a:buFontTx/>
                <a:buNone/>
                <a:defRPr/>
              </a:pPr>
              <a:r>
                <a:rPr lang="zh-CN" altLang="zh-CN" sz="1800" kern="1000">
                  <a:effectLst/>
                  <a:ea typeface="方正兰亭刊黑_GBK"/>
                  <a:cs typeface="Times New Roman" panose="02020603050405020304" pitchFamily="18" charset="0"/>
                </a:rPr>
                <a:t>要求可以通过单击“移动列表”按钮将列表中的第</a:t>
              </a:r>
              <a:r>
                <a:rPr lang="en-US" altLang="zh-CN" sz="1800" kern="1000">
                  <a:effectLst/>
                  <a:ea typeface="方正兰亭刊黑_GBK"/>
                  <a:cs typeface="Times New Roman" panose="02020603050405020304" pitchFamily="18" charset="0"/>
                </a:rPr>
                <a:t>1</a:t>
              </a:r>
              <a:r>
                <a:rPr lang="zh-CN" altLang="zh-CN" sz="1800" kern="1000">
                  <a:effectLst/>
                  <a:ea typeface="方正兰亭刊黑_GBK"/>
                  <a:cs typeface="Times New Roman" panose="02020603050405020304" pitchFamily="18" charset="0"/>
                </a:rPr>
                <a:t>个元素移到元素列表的末尾。</a:t>
              </a:r>
              <a:endParaRPr kumimoji="0" lang="zh-CN" altLang="en-US" sz="20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sp>
          <p:nvSpPr>
            <p:cNvPr id="10" name="圆角矩形 9"/>
            <p:cNvSpPr/>
            <p:nvPr/>
          </p:nvSpPr>
          <p:spPr>
            <a:xfrm>
              <a:off x="4790962" y="3589292"/>
              <a:ext cx="562219" cy="2343722"/>
            </a:xfrm>
            <a:prstGeom prst="roundRect">
              <a:avLst>
                <a:gd name="adj" fmla="val 13277"/>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任务描述</a:t>
              </a:r>
              <a:endParaRPr kumimoji="0" lang="zh-CN" altLang="en-US" sz="24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grpSp>
      <p:grpSp>
        <p:nvGrpSpPr>
          <p:cNvPr id="11" name="组合 10"/>
          <p:cNvGrpSpPr/>
          <p:nvPr/>
        </p:nvGrpSpPr>
        <p:grpSpPr>
          <a:xfrm>
            <a:off x="6519712" y="2629782"/>
            <a:ext cx="4716987" cy="2847714"/>
            <a:chOff x="6851559" y="2869060"/>
            <a:chExt cx="4716987" cy="3247470"/>
          </a:xfrm>
        </p:grpSpPr>
        <p:grpSp>
          <p:nvGrpSpPr>
            <p:cNvPr id="12" name="组合 11"/>
            <p:cNvGrpSpPr/>
            <p:nvPr/>
          </p:nvGrpSpPr>
          <p:grpSpPr>
            <a:xfrm>
              <a:off x="6851559" y="2869060"/>
              <a:ext cx="4716987" cy="3247470"/>
              <a:chOff x="6851558" y="2370297"/>
              <a:chExt cx="4716987" cy="3247470"/>
            </a:xfrm>
          </p:grpSpPr>
          <p:sp>
            <p:nvSpPr>
              <p:cNvPr id="14" name="矩形 13"/>
              <p:cNvSpPr/>
              <p:nvPr/>
            </p:nvSpPr>
            <p:spPr>
              <a:xfrm>
                <a:off x="6851559" y="2370297"/>
                <a:ext cx="4716985" cy="509813"/>
              </a:xfrm>
              <a:prstGeom prst="rect">
                <a:avLst/>
              </a:prstGeom>
              <a:solidFill>
                <a:srgbClr val="013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5" name="文本框 14"/>
              <p:cNvSpPr txBox="1"/>
              <p:nvPr/>
            </p:nvSpPr>
            <p:spPr>
              <a:xfrm>
                <a:off x="6851558" y="2385082"/>
                <a:ext cx="4716986"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任务分析</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6" name="文本框 15"/>
              <p:cNvSpPr txBox="1"/>
              <p:nvPr/>
            </p:nvSpPr>
            <p:spPr>
              <a:xfrm>
                <a:off x="6851560" y="2880111"/>
                <a:ext cx="4716985" cy="2737656"/>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defRPr/>
                </a:pP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根据任务描述要求，要获取父元素。</a:t>
                </a:r>
                <a:endPar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endParaRP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defRPr/>
                </a:pP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获取父元素的第</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1</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个子元素。</a:t>
                </a:r>
                <a:endPar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endParaRP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defRPr/>
                </a:pP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使用</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appendChild()</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或者</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insertBefore()</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方法将第</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1</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个元素插入父元素的元素列表的末尾。</a:t>
                </a:r>
                <a:endPar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endParaRPr>
              </a:p>
            </p:txBody>
          </p:sp>
        </p:grpSp>
        <p:sp>
          <p:nvSpPr>
            <p:cNvPr id="13" name="矩形 12"/>
            <p:cNvSpPr/>
            <p:nvPr/>
          </p:nvSpPr>
          <p:spPr>
            <a:xfrm>
              <a:off x="6851560" y="2869062"/>
              <a:ext cx="4716985" cy="3247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6-9】</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zh-CN" altLang="en-US"/>
              <a:t>列表移动</a:t>
            </a:r>
            <a:r>
              <a:rPr lang="en-US" altLang="zh-CN"/>
              <a:t>——</a:t>
            </a:r>
            <a:r>
              <a:rPr lang="zh-CN" altLang="en-US"/>
              <a:t>移动节点</a:t>
            </a:r>
            <a:endParaRPr lang="zh-CN" altLang="en-US" dirty="0"/>
          </a:p>
        </p:txBody>
      </p:sp>
      <p:pic>
        <p:nvPicPr>
          <p:cNvPr id="3" name="图片 2"/>
          <p:cNvPicPr>
            <a:picLocks noChangeAspect="1"/>
          </p:cNvPicPr>
          <p:nvPr/>
        </p:nvPicPr>
        <p:blipFill>
          <a:blip r:embed="rId1"/>
          <a:stretch>
            <a:fillRect/>
          </a:stretch>
        </p:blipFill>
        <p:spPr>
          <a:xfrm>
            <a:off x="1485900" y="3355116"/>
            <a:ext cx="8909722" cy="2493683"/>
          </a:xfrm>
          <a:prstGeom prst="rect">
            <a:avLst/>
          </a:prstGeom>
        </p:spPr>
      </p:pic>
      <p:sp>
        <p:nvSpPr>
          <p:cNvPr id="18" name="文本框 17"/>
          <p:cNvSpPr txBox="1"/>
          <p:nvPr/>
        </p:nvSpPr>
        <p:spPr>
          <a:xfrm>
            <a:off x="1485900" y="2514600"/>
            <a:ext cx="6832600" cy="309828"/>
          </a:xfrm>
          <a:prstGeom prst="rect">
            <a:avLst/>
          </a:prstGeom>
          <a:noFill/>
        </p:spPr>
        <p:txBody>
          <a:bodyPr wrap="square">
            <a:spAutoFit/>
          </a:bodyPr>
          <a:lstStyle/>
          <a:p>
            <a:pPr indent="254000" algn="just">
              <a:lnSpc>
                <a:spcPts val="1450"/>
              </a:lnSpc>
            </a:pPr>
            <a:r>
              <a:rPr lang="zh-CN" altLang="zh-CN" sz="2400" kern="100">
                <a:effectLst/>
                <a:latin typeface="微软雅黑" panose="020B0503020204020204" pitchFamily="34" charset="-122"/>
                <a:ea typeface="微软雅黑" panose="020B0503020204020204" pitchFamily="34" charset="-122"/>
                <a:cs typeface="Times New Roman" panose="02020603050405020304" pitchFamily="18" charset="0"/>
              </a:rPr>
              <a:t>移动前和移动后的效果如图</a:t>
            </a:r>
            <a:r>
              <a:rPr lang="en-US" altLang="zh-CN" sz="2400" kern="100">
                <a:effectLst/>
                <a:latin typeface="微软雅黑" panose="020B0503020204020204" pitchFamily="34" charset="-122"/>
                <a:ea typeface="微软雅黑" panose="020B0503020204020204" pitchFamily="34" charset="-122"/>
                <a:cs typeface="Times New Roman" panose="02020603050405020304" pitchFamily="18" charset="0"/>
              </a:rPr>
              <a:t>6-26</a:t>
            </a:r>
            <a:r>
              <a:rPr lang="zh-CN" altLang="zh-CN" sz="2400" kern="100">
                <a:effectLst/>
                <a:latin typeface="微软雅黑" panose="020B0503020204020204" pitchFamily="34" charset="-122"/>
                <a:ea typeface="微软雅黑" panose="020B0503020204020204" pitchFamily="34" charset="-122"/>
                <a:cs typeface="Times New Roman" panose="02020603050405020304" pitchFamily="18" charset="0"/>
              </a:rPr>
              <a:t>和图</a:t>
            </a:r>
            <a:r>
              <a:rPr lang="en-US" altLang="zh-CN" sz="2400" kern="100">
                <a:effectLst/>
                <a:latin typeface="微软雅黑" panose="020B0503020204020204" pitchFamily="34" charset="-122"/>
                <a:ea typeface="微软雅黑" panose="020B0503020204020204" pitchFamily="34" charset="-122"/>
                <a:cs typeface="Times New Roman" panose="02020603050405020304" pitchFamily="18" charset="0"/>
              </a:rPr>
              <a:t>6-27</a:t>
            </a:r>
            <a:r>
              <a:rPr lang="zh-CN" altLang="zh-CN" sz="2400" kern="100">
                <a:effectLst/>
                <a:latin typeface="微软雅黑" panose="020B0503020204020204" pitchFamily="34" charset="-122"/>
                <a:ea typeface="微软雅黑" panose="020B0503020204020204" pitchFamily="34" charset="-122"/>
                <a:cs typeface="Times New Roman" panose="02020603050405020304" pitchFamily="18" charset="0"/>
              </a:rPr>
              <a:t>所示。</a:t>
            </a:r>
            <a:endParaRPr lang="zh-CN" altLang="zh-CN" sz="2400" kern="100">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6-9】</a:t>
            </a:r>
            <a:endParaRPr lang="zh-CN" altLang="en-US" dirty="0"/>
          </a:p>
        </p:txBody>
      </p:sp>
      <p:sp>
        <p:nvSpPr>
          <p:cNvPr id="5" name="内容占位符 4"/>
          <p:cNvSpPr>
            <a:spLocks noGrp="1"/>
          </p:cNvSpPr>
          <p:nvPr>
            <p:ph idx="1"/>
          </p:nvPr>
        </p:nvSpPr>
        <p:spPr>
          <a:xfrm>
            <a:off x="1139936" y="1341717"/>
            <a:ext cx="6770620" cy="642195"/>
          </a:xfrm>
        </p:spPr>
        <p:txBody>
          <a:bodyPr>
            <a:normAutofit lnSpcReduction="10000"/>
          </a:bodyPr>
          <a:lstStyle/>
          <a:p>
            <a:r>
              <a:rPr lang="zh-CN" altLang="en-US"/>
              <a:t>列表移动</a:t>
            </a:r>
            <a:r>
              <a:rPr lang="en-US" altLang="zh-CN"/>
              <a:t>——</a:t>
            </a:r>
            <a:r>
              <a:rPr lang="zh-CN" altLang="en-US"/>
              <a:t>移动指定的节点</a:t>
            </a:r>
            <a:endParaRPr lang="zh-CN" altLang="en-US" dirty="0"/>
          </a:p>
        </p:txBody>
      </p:sp>
      <p:pic>
        <p:nvPicPr>
          <p:cNvPr id="2" name="图片 1"/>
          <p:cNvPicPr>
            <a:picLocks noChangeAspect="1"/>
          </p:cNvPicPr>
          <p:nvPr/>
        </p:nvPicPr>
        <p:blipFill>
          <a:blip r:embed="rId1"/>
          <a:stretch>
            <a:fillRect/>
          </a:stretch>
        </p:blipFill>
        <p:spPr>
          <a:xfrm>
            <a:off x="2510790" y="2049780"/>
            <a:ext cx="6744335" cy="4591050"/>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54497" y="1537660"/>
            <a:ext cx="10883006" cy="4916799"/>
          </a:xfrm>
        </p:spPr>
        <p:txBody>
          <a:bodyPr>
            <a:normAutofit/>
          </a:bodyPr>
          <a:lstStyle/>
          <a:p>
            <a:r>
              <a:rPr lang="zh-CN" altLang="en-US" sz="2000"/>
              <a:t>       </a:t>
            </a:r>
            <a:r>
              <a:rPr lang="zh-CN" altLang="en-US" sz="2400"/>
              <a:t>复制元素节点，可以使用</a:t>
            </a:r>
            <a:r>
              <a:rPr lang="en-US" altLang="zh-CN" sz="2400"/>
              <a:t>cloneChild(deep)</a:t>
            </a:r>
            <a:r>
              <a:rPr lang="zh-CN" altLang="en-US" sz="2400"/>
              <a:t>来实现，其语法如下。</a:t>
            </a:r>
            <a:endParaRPr lang="en-US" altLang="zh-CN" sz="2400"/>
          </a:p>
          <a:p>
            <a:endParaRPr lang="en-US" altLang="zh-CN" sz="2400"/>
          </a:p>
          <a:p>
            <a:endParaRPr lang="en-US" altLang="zh-CN" sz="2400"/>
          </a:p>
          <a:p>
            <a:r>
              <a:rPr lang="zh-CN" altLang="en-US" sz="2400"/>
              <a:t>      其中</a:t>
            </a:r>
            <a:r>
              <a:rPr lang="en-US" altLang="zh-CN" sz="2400"/>
              <a:t>parentNode</a:t>
            </a:r>
            <a:r>
              <a:rPr lang="zh-CN" altLang="en-US" sz="2400"/>
              <a:t>是父元素对象，</a:t>
            </a:r>
            <a:r>
              <a:rPr lang="en-US" altLang="zh-CN" sz="2400"/>
              <a:t>deep</a:t>
            </a:r>
            <a:r>
              <a:rPr lang="zh-CN" altLang="en-US" sz="2400"/>
              <a:t>参数是一个布尔值，表示是否为深度复制。当</a:t>
            </a:r>
            <a:r>
              <a:rPr lang="en-US" altLang="zh-CN" sz="2400"/>
              <a:t>deep</a:t>
            </a:r>
            <a:r>
              <a:rPr lang="zh-CN" altLang="en-US" sz="2400"/>
              <a:t>的值为</a:t>
            </a:r>
            <a:r>
              <a:rPr lang="en-US" altLang="zh-CN" sz="2400"/>
              <a:t>true</a:t>
            </a:r>
            <a:r>
              <a:rPr lang="zh-CN" altLang="en-US" sz="2400"/>
              <a:t>时表示深度复制，就是将当前节点的所有子节点都复制；当为</a:t>
            </a:r>
            <a:r>
              <a:rPr lang="en-US" altLang="zh-CN" sz="2400"/>
              <a:t>false</a:t>
            </a:r>
            <a:r>
              <a:rPr lang="zh-CN" altLang="en-US" sz="2400"/>
              <a:t>时表示普通复制，只简单地复制当前节点，不复制其子节点。</a:t>
            </a:r>
            <a:endParaRPr lang="en-US" altLang="zh-CN" sz="2400"/>
          </a:p>
          <a:p>
            <a:endParaRPr lang="en-US" altLang="zh-CN" sz="2000"/>
          </a:p>
          <a:p>
            <a:endParaRPr lang="zh-CN" altLang="zh-CN" sz="2000"/>
          </a:p>
        </p:txBody>
      </p:sp>
      <p:sp>
        <p:nvSpPr>
          <p:cNvPr id="3" name="标题 2"/>
          <p:cNvSpPr>
            <a:spLocks noGrp="1"/>
          </p:cNvSpPr>
          <p:nvPr>
            <p:ph type="title"/>
          </p:nvPr>
        </p:nvSpPr>
        <p:spPr>
          <a:xfrm>
            <a:off x="747241" y="249383"/>
            <a:ext cx="7391400" cy="590556"/>
          </a:xfrm>
        </p:spPr>
        <p:txBody>
          <a:bodyPr/>
          <a:lstStyle/>
          <a:p>
            <a:r>
              <a:rPr lang="en-US" altLang="zh-CN"/>
              <a:t>6.4.3  </a:t>
            </a:r>
            <a:r>
              <a:rPr lang="zh-CN" altLang="en-US"/>
              <a:t>复制和替换节点</a:t>
            </a:r>
            <a:endParaRPr lang="zh-CN" altLang="en-US" dirty="0"/>
          </a:p>
        </p:txBody>
      </p:sp>
      <p:grpSp>
        <p:nvGrpSpPr>
          <p:cNvPr id="7" name="组合 6"/>
          <p:cNvGrpSpPr/>
          <p:nvPr/>
        </p:nvGrpSpPr>
        <p:grpSpPr>
          <a:xfrm>
            <a:off x="3185547" y="2431850"/>
            <a:ext cx="4680370" cy="568903"/>
            <a:chOff x="-3679521" y="3101048"/>
            <a:chExt cx="4680370" cy="568903"/>
          </a:xfrm>
        </p:grpSpPr>
        <p:sp>
          <p:nvSpPr>
            <p:cNvPr id="8" name="矩形 7"/>
            <p:cNvSpPr/>
            <p:nvPr/>
          </p:nvSpPr>
          <p:spPr>
            <a:xfrm>
              <a:off x="-3624105" y="3170327"/>
              <a:ext cx="4569537" cy="499624"/>
            </a:xfrm>
            <a:prstGeom prst="rect">
              <a:avLst/>
            </a:prstGeom>
            <a:solidFill>
              <a:schemeClr val="bg1">
                <a:lumMod val="95000"/>
              </a:schemeClr>
            </a:solidFill>
          </p:spPr>
          <p:txBody>
            <a:bodyPr wrap="square">
              <a:spAutoFit/>
            </a:bodyPr>
            <a:lstStyle/>
            <a:p>
              <a:pPr lvl="0" indent="226695">
                <a:lnSpc>
                  <a:spcPct val="150000"/>
                </a:lnSpc>
                <a:spcBef>
                  <a:spcPts val="240"/>
                </a:spcBef>
                <a:spcAft>
                  <a:spcPts val="240"/>
                </a:spcAft>
              </a:pPr>
              <a:r>
                <a:rPr lang="en-US" altLang="zh-CN" sz="2000">
                  <a:solidFill>
                    <a:srgbClr val="000000"/>
                  </a:solidFill>
                  <a:latin typeface="微软雅黑" panose="020B0503020204020204" pitchFamily="34" charset="-122"/>
                  <a:ea typeface="微软雅黑" panose="020B0503020204020204" pitchFamily="34" charset="-122"/>
                  <a:cs typeface="Arial" panose="020B0604020202020204" pitchFamily="34" charset="0"/>
                </a:rPr>
                <a:t>parentNode.cloneChild(deep)</a:t>
              </a:r>
              <a:endParaRPr lang="en-US" altLang="zh-CN" sz="2000" dirty="0">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L 形 8"/>
            <p:cNvSpPr/>
            <p:nvPr/>
          </p:nvSpPr>
          <p:spPr>
            <a:xfrm rot="5400000">
              <a:off x="-3636849" y="3058376"/>
              <a:ext cx="359808" cy="445152"/>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cs typeface="+mn-cs"/>
              </a:endParaRPr>
            </a:p>
          </p:txBody>
        </p:sp>
        <p:sp>
          <p:nvSpPr>
            <p:cNvPr id="10" name="L 形 9"/>
            <p:cNvSpPr/>
            <p:nvPr/>
          </p:nvSpPr>
          <p:spPr>
            <a:xfrm rot="16200000">
              <a:off x="619422" y="3247328"/>
              <a:ext cx="417233" cy="345620"/>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cs typeface="+mn-cs"/>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91384" y="1293401"/>
            <a:ext cx="11209232" cy="4916799"/>
          </a:xfrm>
        </p:spPr>
        <p:txBody>
          <a:bodyPr>
            <a:normAutofit/>
          </a:bodyPr>
          <a:lstStyle/>
          <a:p>
            <a:r>
              <a:rPr lang="en-US" altLang="zh-CN"/>
              <a:t>       DOM</a:t>
            </a:r>
            <a:r>
              <a:rPr lang="zh-CN" altLang="zh-CN"/>
              <a:t>定义了访问</a:t>
            </a:r>
            <a:r>
              <a:rPr lang="en-US" altLang="zh-CN"/>
              <a:t>HTML</a:t>
            </a:r>
            <a:r>
              <a:rPr lang="zh-CN" altLang="zh-CN"/>
              <a:t>和</a:t>
            </a:r>
            <a:r>
              <a:rPr lang="en-US" altLang="zh-CN"/>
              <a:t>XML</a:t>
            </a:r>
            <a:r>
              <a:rPr lang="zh-CN" altLang="zh-CN"/>
              <a:t>文档的标准，是通用型的标准，为所有标记语言而设计。</a:t>
            </a:r>
            <a:r>
              <a:rPr lang="en-US" altLang="zh-CN"/>
              <a:t>DOM</a:t>
            </a:r>
            <a:r>
              <a:rPr lang="zh-CN" altLang="zh-CN"/>
              <a:t>将标记语言文档的各个组成部分封装为对象，可以使用这些对象对标记语言文档进行</a:t>
            </a:r>
            <a:r>
              <a:rPr lang="en-US" altLang="zh-CN"/>
              <a:t>CRUD</a:t>
            </a:r>
            <a:r>
              <a:rPr lang="zh-CN" altLang="zh-CN"/>
              <a:t>操作，即</a:t>
            </a:r>
            <a:r>
              <a:rPr lang="zh-CN" altLang="zh-CN">
                <a:solidFill>
                  <a:schemeClr val="accent2">
                    <a:lumMod val="75000"/>
                  </a:schemeClr>
                </a:solidFill>
              </a:rPr>
              <a:t>增加（</a:t>
            </a:r>
            <a:r>
              <a:rPr lang="en-US" altLang="zh-CN">
                <a:solidFill>
                  <a:schemeClr val="accent2">
                    <a:lumMod val="75000"/>
                  </a:schemeClr>
                </a:solidFill>
              </a:rPr>
              <a:t>Create</a:t>
            </a:r>
            <a:r>
              <a:rPr lang="zh-CN" altLang="zh-CN">
                <a:solidFill>
                  <a:schemeClr val="accent2">
                    <a:lumMod val="75000"/>
                  </a:schemeClr>
                </a:solidFill>
              </a:rPr>
              <a:t>）、检索（</a:t>
            </a:r>
            <a:r>
              <a:rPr lang="en-US" altLang="zh-CN">
                <a:solidFill>
                  <a:schemeClr val="accent2">
                    <a:lumMod val="75000"/>
                  </a:schemeClr>
                </a:solidFill>
              </a:rPr>
              <a:t>Retrieve</a:t>
            </a:r>
            <a:r>
              <a:rPr lang="zh-CN" altLang="zh-CN">
                <a:solidFill>
                  <a:schemeClr val="accent2">
                    <a:lumMod val="75000"/>
                  </a:schemeClr>
                </a:solidFill>
              </a:rPr>
              <a:t>）、更新（</a:t>
            </a:r>
            <a:r>
              <a:rPr lang="en-US" altLang="zh-CN">
                <a:solidFill>
                  <a:schemeClr val="accent2">
                    <a:lumMod val="75000"/>
                  </a:schemeClr>
                </a:solidFill>
              </a:rPr>
              <a:t>Update</a:t>
            </a:r>
            <a:r>
              <a:rPr lang="zh-CN" altLang="zh-CN">
                <a:solidFill>
                  <a:schemeClr val="accent2">
                    <a:lumMod val="75000"/>
                  </a:schemeClr>
                </a:solidFill>
              </a:rPr>
              <a:t>）和删除（</a:t>
            </a:r>
            <a:r>
              <a:rPr lang="en-US" altLang="zh-CN">
                <a:solidFill>
                  <a:schemeClr val="accent2">
                    <a:lumMod val="75000"/>
                  </a:schemeClr>
                </a:solidFill>
              </a:rPr>
              <a:t>Delete</a:t>
            </a:r>
            <a:r>
              <a:rPr lang="zh-CN" altLang="zh-CN">
                <a:solidFill>
                  <a:schemeClr val="accent2">
                    <a:lumMod val="75000"/>
                  </a:schemeClr>
                </a:solidFill>
              </a:rPr>
              <a:t>）操作。</a:t>
            </a:r>
            <a:endParaRPr lang="zh-CN" altLang="zh-CN">
              <a:solidFill>
                <a:schemeClr val="accent2">
                  <a:lumMod val="75000"/>
                </a:schemeClr>
              </a:solidFill>
            </a:endParaRPr>
          </a:p>
          <a:p>
            <a:r>
              <a:rPr lang="en-US" altLang="zh-CN"/>
              <a:t>      DOM </a:t>
            </a:r>
            <a:r>
              <a:rPr lang="zh-CN" altLang="zh-CN"/>
              <a:t>是中立于平台和语言的接口，</a:t>
            </a:r>
            <a:r>
              <a:rPr lang="en-US" altLang="zh-CN"/>
              <a:t>W3C  DOM </a:t>
            </a:r>
            <a:r>
              <a:rPr lang="zh-CN" altLang="zh-CN"/>
              <a:t>标准被分为</a:t>
            </a:r>
            <a:r>
              <a:rPr lang="en-US" altLang="zh-CN"/>
              <a:t>3</a:t>
            </a:r>
            <a:r>
              <a:rPr lang="zh-CN" altLang="zh-CN"/>
              <a:t>个不同的部分。</a:t>
            </a:r>
            <a:endParaRPr lang="zh-CN" altLang="zh-CN"/>
          </a:p>
          <a:p>
            <a:endParaRPr lang="zh-CN" altLang="zh-CN">
              <a:solidFill>
                <a:schemeClr val="accent2">
                  <a:lumMod val="75000"/>
                </a:schemeClr>
              </a:solidFill>
            </a:endParaRPr>
          </a:p>
        </p:txBody>
      </p:sp>
      <p:sp>
        <p:nvSpPr>
          <p:cNvPr id="3" name="标题 2"/>
          <p:cNvSpPr>
            <a:spLocks noGrp="1"/>
          </p:cNvSpPr>
          <p:nvPr>
            <p:ph type="title"/>
          </p:nvPr>
        </p:nvSpPr>
        <p:spPr>
          <a:xfrm>
            <a:off x="747241" y="249383"/>
            <a:ext cx="7391400" cy="590556"/>
          </a:xfrm>
        </p:spPr>
        <p:txBody>
          <a:bodyPr/>
          <a:lstStyle/>
          <a:p>
            <a:r>
              <a:rPr lang="en-US" altLang="zh-CN"/>
              <a:t>DOM</a:t>
            </a:r>
            <a:r>
              <a:rPr lang="zh-CN" altLang="en-US"/>
              <a:t>对象概述</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6-10】</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zh-CN" altLang="en-US"/>
              <a:t>复制表单</a:t>
            </a:r>
            <a:r>
              <a:rPr lang="en-US" altLang="zh-CN"/>
              <a:t>——</a:t>
            </a:r>
            <a:r>
              <a:rPr lang="zh-CN" altLang="en-US"/>
              <a:t>复制节点</a:t>
            </a:r>
            <a:endParaRPr lang="zh-CN" altLang="en-US" dirty="0"/>
          </a:p>
        </p:txBody>
      </p:sp>
      <p:grpSp>
        <p:nvGrpSpPr>
          <p:cNvPr id="17" name="组合 16"/>
          <p:cNvGrpSpPr/>
          <p:nvPr/>
        </p:nvGrpSpPr>
        <p:grpSpPr>
          <a:xfrm>
            <a:off x="586665" y="2757334"/>
            <a:ext cx="5629562" cy="2330458"/>
            <a:chOff x="521856" y="3250162"/>
            <a:chExt cx="5629562" cy="3372310"/>
          </a:xfrm>
        </p:grpSpPr>
        <p:sp>
          <p:nvSpPr>
            <p:cNvPr id="8" name="任意多边形 7"/>
            <p:cNvSpPr/>
            <p:nvPr/>
          </p:nvSpPr>
          <p:spPr>
            <a:xfrm flipV="1">
              <a:off x="521856" y="3250162"/>
              <a:ext cx="5629562" cy="3372310"/>
            </a:xfrm>
            <a:custGeom>
              <a:avLst/>
              <a:gdLst>
                <a:gd name="connsiteX0" fmla="*/ 140023 w 6857723"/>
                <a:gd name="connsiteY0" fmla="*/ 0 h 2520214"/>
                <a:gd name="connsiteX1" fmla="*/ 6031901 w 6857723"/>
                <a:gd name="connsiteY1" fmla="*/ 0 h 2520214"/>
                <a:gd name="connsiteX2" fmla="*/ 6171924 w 6857723"/>
                <a:gd name="connsiteY2" fmla="*/ 140023 h 2520214"/>
                <a:gd name="connsiteX3" fmla="*/ 6171924 w 6857723"/>
                <a:gd name="connsiteY3" fmla="*/ 888983 h 2520214"/>
                <a:gd name="connsiteX4" fmla="*/ 6514824 w 6857723"/>
                <a:gd name="connsiteY4" fmla="*/ 888983 h 2520214"/>
                <a:gd name="connsiteX5" fmla="*/ 6514824 w 6857723"/>
                <a:gd name="connsiteY5" fmla="*/ 517859 h 2520214"/>
                <a:gd name="connsiteX6" fmla="*/ 6857723 w 6857723"/>
                <a:gd name="connsiteY6" fmla="*/ 1260107 h 2520214"/>
                <a:gd name="connsiteX7" fmla="*/ 6514824 w 6857723"/>
                <a:gd name="connsiteY7" fmla="*/ 2002355 h 2520214"/>
                <a:gd name="connsiteX8" fmla="*/ 6514824 w 6857723"/>
                <a:gd name="connsiteY8" fmla="*/ 1631231 h 2520214"/>
                <a:gd name="connsiteX9" fmla="*/ 6171924 w 6857723"/>
                <a:gd name="connsiteY9" fmla="*/ 1631231 h 2520214"/>
                <a:gd name="connsiteX10" fmla="*/ 6171924 w 6857723"/>
                <a:gd name="connsiteY10" fmla="*/ 2380191 h 2520214"/>
                <a:gd name="connsiteX11" fmla="*/ 6031901 w 6857723"/>
                <a:gd name="connsiteY11" fmla="*/ 2520214 h 2520214"/>
                <a:gd name="connsiteX12" fmla="*/ 140023 w 6857723"/>
                <a:gd name="connsiteY12" fmla="*/ 2520214 h 2520214"/>
                <a:gd name="connsiteX13" fmla="*/ 0 w 6857723"/>
                <a:gd name="connsiteY13" fmla="*/ 2380191 h 2520214"/>
                <a:gd name="connsiteX14" fmla="*/ 0 w 6857723"/>
                <a:gd name="connsiteY14" fmla="*/ 140023 h 2520214"/>
                <a:gd name="connsiteX15" fmla="*/ 140023 w 6857723"/>
                <a:gd name="connsiteY15" fmla="*/ 0 h 252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7723" h="2520214">
                  <a:moveTo>
                    <a:pt x="140023" y="0"/>
                  </a:moveTo>
                  <a:lnTo>
                    <a:pt x="6031901" y="0"/>
                  </a:lnTo>
                  <a:cubicBezTo>
                    <a:pt x="6109234" y="0"/>
                    <a:pt x="6171924" y="62690"/>
                    <a:pt x="6171924" y="140023"/>
                  </a:cubicBezTo>
                  <a:lnTo>
                    <a:pt x="6171924" y="888983"/>
                  </a:lnTo>
                  <a:lnTo>
                    <a:pt x="6514824" y="888983"/>
                  </a:lnTo>
                  <a:lnTo>
                    <a:pt x="6514824" y="517859"/>
                  </a:lnTo>
                  <a:lnTo>
                    <a:pt x="6857723" y="1260107"/>
                  </a:lnTo>
                  <a:lnTo>
                    <a:pt x="6514824" y="2002355"/>
                  </a:lnTo>
                  <a:lnTo>
                    <a:pt x="6514824" y="1631231"/>
                  </a:lnTo>
                  <a:lnTo>
                    <a:pt x="6171924" y="1631231"/>
                  </a:lnTo>
                  <a:lnTo>
                    <a:pt x="6171924" y="2380191"/>
                  </a:lnTo>
                  <a:cubicBezTo>
                    <a:pt x="6171924" y="2457524"/>
                    <a:pt x="6109234" y="2520214"/>
                    <a:pt x="6031901" y="2520214"/>
                  </a:cubicBezTo>
                  <a:lnTo>
                    <a:pt x="140023" y="2520214"/>
                  </a:lnTo>
                  <a:cubicBezTo>
                    <a:pt x="62690" y="2520214"/>
                    <a:pt x="0" y="2457524"/>
                    <a:pt x="0" y="2380191"/>
                  </a:cubicBezTo>
                  <a:lnTo>
                    <a:pt x="0" y="140023"/>
                  </a:lnTo>
                  <a:cubicBezTo>
                    <a:pt x="0" y="62690"/>
                    <a:pt x="62690" y="0"/>
                    <a:pt x="140023" y="0"/>
                  </a:cubicBezTo>
                  <a:close/>
                </a:path>
              </a:pathLst>
            </a:custGeom>
            <a:solidFill>
              <a:schemeClr val="accent1">
                <a:lumMod val="40000"/>
                <a:lumOff val="60000"/>
                <a:alpha val="14902"/>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9" name="Text Box 44"/>
            <p:cNvSpPr txBox="1">
              <a:spLocks noChangeArrowheads="1"/>
            </p:cNvSpPr>
            <p:nvPr/>
          </p:nvSpPr>
          <p:spPr bwMode="auto">
            <a:xfrm>
              <a:off x="876480" y="4102553"/>
              <a:ext cx="3718949" cy="1646111"/>
            </a:xfrm>
            <a:prstGeom prst="rect">
              <a:avLst/>
            </a:prstGeom>
            <a:noFill/>
          </p:spPr>
          <p:txBody>
            <a:bodyPr wrap="square" rtlCol="0">
              <a:spAutoFit/>
            </a:bodyPr>
            <a:lstStyle>
              <a:defPPr>
                <a:defRPr lang="zh-CN"/>
              </a:defPPr>
              <a:lvl1pPr>
                <a:defRPr>
                  <a:solidFill>
                    <a:schemeClr val="tx1">
                      <a:lumMod val="65000"/>
                      <a:lumOff val="35000"/>
                    </a:schemeClr>
                  </a:solidFill>
                </a:defRPr>
              </a:lvl1pPr>
            </a:lstStyle>
            <a:p>
              <a:pPr marL="0" marR="0" lvl="0" indent="0" algn="l" defTabSz="914400" rtl="0" eaLnBrk="1" fontAlgn="auto" latinLnBrk="0" hangingPunct="1">
                <a:lnSpc>
                  <a:spcPct val="130000"/>
                </a:lnSpc>
                <a:spcBef>
                  <a:spcPts val="0"/>
                </a:spcBef>
                <a:spcAft>
                  <a:spcPts val="0"/>
                </a:spcAft>
                <a:buClrTx/>
                <a:buSzTx/>
                <a:buFontTx/>
                <a:buNone/>
                <a:defRPr/>
              </a:pPr>
              <a:r>
                <a:rPr lang="zh-CN" altLang="zh-CN" sz="1800" kern="1000" spc="-50">
                  <a:effectLst/>
                  <a:ea typeface="方正兰亭刊黑_GBK"/>
                  <a:cs typeface="Times New Roman" panose="02020603050405020304" pitchFamily="18" charset="0"/>
                </a:rPr>
                <a:t>要求可以通过单击“普通复制”和“深度复制”按钮实现复制一个表单及其内容的程序。</a:t>
              </a:r>
              <a:endParaRPr kumimoji="0" lang="zh-CN" altLang="en-US" sz="20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sp>
          <p:nvSpPr>
            <p:cNvPr id="10" name="圆角矩形 9"/>
            <p:cNvSpPr/>
            <p:nvPr/>
          </p:nvSpPr>
          <p:spPr>
            <a:xfrm>
              <a:off x="4790962" y="3589292"/>
              <a:ext cx="562219" cy="2343722"/>
            </a:xfrm>
            <a:prstGeom prst="roundRect">
              <a:avLst>
                <a:gd name="adj" fmla="val 13277"/>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任务描述</a:t>
              </a:r>
              <a:endParaRPr kumimoji="0" lang="zh-CN" altLang="en-US" sz="24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grpSp>
      <p:grpSp>
        <p:nvGrpSpPr>
          <p:cNvPr id="11" name="组合 10"/>
          <p:cNvGrpSpPr/>
          <p:nvPr/>
        </p:nvGrpSpPr>
        <p:grpSpPr>
          <a:xfrm>
            <a:off x="6519712" y="2629782"/>
            <a:ext cx="4716987" cy="3914983"/>
            <a:chOff x="6851559" y="2869060"/>
            <a:chExt cx="4716987" cy="4464560"/>
          </a:xfrm>
        </p:grpSpPr>
        <p:grpSp>
          <p:nvGrpSpPr>
            <p:cNvPr id="12" name="组合 11"/>
            <p:cNvGrpSpPr/>
            <p:nvPr/>
          </p:nvGrpSpPr>
          <p:grpSpPr>
            <a:xfrm>
              <a:off x="6851559" y="2869060"/>
              <a:ext cx="4716987" cy="4246964"/>
              <a:chOff x="6851558" y="2370297"/>
              <a:chExt cx="4716987" cy="4246964"/>
            </a:xfrm>
          </p:grpSpPr>
          <p:sp>
            <p:nvSpPr>
              <p:cNvPr id="14" name="矩形 13"/>
              <p:cNvSpPr/>
              <p:nvPr/>
            </p:nvSpPr>
            <p:spPr>
              <a:xfrm>
                <a:off x="6851559" y="2370297"/>
                <a:ext cx="4716985" cy="509813"/>
              </a:xfrm>
              <a:prstGeom prst="rect">
                <a:avLst/>
              </a:prstGeom>
              <a:solidFill>
                <a:srgbClr val="013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5" name="文本框 14"/>
              <p:cNvSpPr txBox="1"/>
              <p:nvPr/>
            </p:nvSpPr>
            <p:spPr>
              <a:xfrm>
                <a:off x="6851558" y="2385082"/>
                <a:ext cx="4716986"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任务分析</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6" name="文本框 15"/>
              <p:cNvSpPr txBox="1"/>
              <p:nvPr/>
            </p:nvSpPr>
            <p:spPr>
              <a:xfrm>
                <a:off x="6851560" y="2880111"/>
                <a:ext cx="4716985" cy="3737150"/>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defRPr/>
                </a:pP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根据任务描述要求，可以创建一个函数来实现上面的功能。</a:t>
                </a:r>
                <a:endPar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endParaRP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defRPr/>
                </a:pP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要复制表单，可以通过</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cloneChild(deep)</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方法来实现，参数</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deep</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可以作为函数的参数。</a:t>
                </a:r>
                <a:endPar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endParaRP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defRPr/>
                </a:pP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创建两个按钮，分别实现普通复制和深度复制功能。</a:t>
                </a:r>
                <a:endPar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endParaRPr>
              </a:p>
            </p:txBody>
          </p:sp>
        </p:grpSp>
        <p:sp>
          <p:nvSpPr>
            <p:cNvPr id="13" name="矩形 12"/>
            <p:cNvSpPr/>
            <p:nvPr/>
          </p:nvSpPr>
          <p:spPr>
            <a:xfrm>
              <a:off x="6851560" y="2869062"/>
              <a:ext cx="4716985" cy="44645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6-10】</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zh-CN" altLang="en-US"/>
              <a:t>复制表单</a:t>
            </a:r>
            <a:r>
              <a:rPr lang="en-US" altLang="zh-CN"/>
              <a:t>——</a:t>
            </a:r>
            <a:r>
              <a:rPr lang="zh-CN" altLang="en-US"/>
              <a:t>复制节点</a:t>
            </a:r>
            <a:endParaRPr lang="zh-CN" altLang="en-US" dirty="0"/>
          </a:p>
        </p:txBody>
      </p:sp>
      <p:sp>
        <p:nvSpPr>
          <p:cNvPr id="19" name="文本框 18"/>
          <p:cNvSpPr txBox="1"/>
          <p:nvPr/>
        </p:nvSpPr>
        <p:spPr>
          <a:xfrm>
            <a:off x="657002" y="2177187"/>
            <a:ext cx="3568700" cy="4401205"/>
          </a:xfrm>
          <a:prstGeom prst="rect">
            <a:avLst/>
          </a:prstGeom>
          <a:noFill/>
        </p:spPr>
        <p:txBody>
          <a:bodyPr wrap="square">
            <a:spAutoFit/>
          </a:bodyPr>
          <a:lstStyle/>
          <a:p>
            <a:r>
              <a:rPr lang="zh-CN" altLang="en-US" sz="2000">
                <a:latin typeface="微软雅黑" panose="020B0503020204020204" pitchFamily="34" charset="-122"/>
                <a:ea typeface="微软雅黑" panose="020B0503020204020204" pitchFamily="34" charset="-122"/>
              </a:rPr>
              <a:t>      本任务实践在页面中实现了一个表单，表单的内容为一个下拉列表框和两个按钮。单击“普通复制”按钮出现图</a:t>
            </a:r>
            <a:r>
              <a:rPr lang="en-US" altLang="zh-CN" sz="2000">
                <a:latin typeface="微软雅黑" panose="020B0503020204020204" pitchFamily="34" charset="-122"/>
                <a:ea typeface="微软雅黑" panose="020B0503020204020204" pitchFamily="34" charset="-122"/>
              </a:rPr>
              <a:t>6-29</a:t>
            </a:r>
            <a:r>
              <a:rPr lang="zh-CN" altLang="en-US" sz="2000">
                <a:latin typeface="微软雅黑" panose="020B0503020204020204" pitchFamily="34" charset="-122"/>
                <a:ea typeface="微软雅黑" panose="020B0503020204020204" pitchFamily="34" charset="-122"/>
              </a:rPr>
              <a:t>所示的效果，只复制</a:t>
            </a:r>
            <a:r>
              <a:rPr lang="en-US" altLang="zh-CN" sz="2000">
                <a:latin typeface="微软雅黑" panose="020B0503020204020204" pitchFamily="34" charset="-122"/>
                <a:ea typeface="微软雅黑" panose="020B0503020204020204" pitchFamily="34" charset="-122"/>
              </a:rPr>
              <a:t>&lt;select&gt;</a:t>
            </a:r>
            <a:r>
              <a:rPr lang="zh-CN" altLang="en-US" sz="2000">
                <a:solidFill>
                  <a:srgbClr val="FF0000"/>
                </a:solidFill>
                <a:latin typeface="微软雅黑" panose="020B0503020204020204" pitchFamily="34" charset="-122"/>
                <a:ea typeface="微软雅黑" panose="020B0503020204020204" pitchFamily="34" charset="-122"/>
              </a:rPr>
              <a:t>元素节点</a:t>
            </a:r>
            <a:r>
              <a:rPr lang="zh-CN" altLang="en-US" sz="2000">
                <a:latin typeface="微软雅黑" panose="020B0503020204020204" pitchFamily="34" charset="-122"/>
                <a:ea typeface="微软雅黑" panose="020B0503020204020204" pitchFamily="34" charset="-122"/>
              </a:rPr>
              <a:t>；单击“深度复制”按钮会出现图</a:t>
            </a:r>
            <a:r>
              <a:rPr lang="en-US" altLang="zh-CN" sz="2000">
                <a:latin typeface="微软雅黑" panose="020B0503020204020204" pitchFamily="34" charset="-122"/>
                <a:ea typeface="微软雅黑" panose="020B0503020204020204" pitchFamily="34" charset="-122"/>
              </a:rPr>
              <a:t>6-30</a:t>
            </a:r>
            <a:r>
              <a:rPr lang="zh-CN" altLang="en-US" sz="2000">
                <a:latin typeface="微软雅黑" panose="020B0503020204020204" pitchFamily="34" charset="-122"/>
                <a:ea typeface="微软雅黑" panose="020B0503020204020204" pitchFamily="34" charset="-122"/>
              </a:rPr>
              <a:t>所示的效果，不只复制</a:t>
            </a:r>
            <a:r>
              <a:rPr lang="en-US" altLang="zh-CN" sz="2000">
                <a:latin typeface="微软雅黑" panose="020B0503020204020204" pitchFamily="34" charset="-122"/>
                <a:ea typeface="微软雅黑" panose="020B0503020204020204" pitchFamily="34" charset="-122"/>
              </a:rPr>
              <a:t>&lt;select&gt;</a:t>
            </a:r>
            <a:r>
              <a:rPr lang="zh-CN" altLang="en-US" sz="2000">
                <a:latin typeface="微软雅黑" panose="020B0503020204020204" pitchFamily="34" charset="-122"/>
                <a:ea typeface="微软雅黑" panose="020B0503020204020204" pitchFamily="34" charset="-122"/>
              </a:rPr>
              <a:t>元素节点，连同</a:t>
            </a:r>
            <a:r>
              <a:rPr lang="en-US" altLang="zh-CN" sz="2000">
                <a:latin typeface="微软雅黑" panose="020B0503020204020204" pitchFamily="34" charset="-122"/>
                <a:ea typeface="微软雅黑" panose="020B0503020204020204" pitchFamily="34" charset="-122"/>
              </a:rPr>
              <a:t>&lt;select&gt;</a:t>
            </a:r>
            <a:r>
              <a:rPr lang="zh-CN" altLang="en-US" sz="2000">
                <a:latin typeface="微软雅黑" panose="020B0503020204020204" pitchFamily="34" charset="-122"/>
                <a:ea typeface="微软雅黑" panose="020B0503020204020204" pitchFamily="34" charset="-122"/>
              </a:rPr>
              <a:t>元素节点下的</a:t>
            </a:r>
            <a:r>
              <a:rPr lang="en-US" altLang="zh-CN" sz="2000">
                <a:latin typeface="微软雅黑" panose="020B0503020204020204" pitchFamily="34" charset="-122"/>
                <a:ea typeface="微软雅黑" panose="020B0503020204020204" pitchFamily="34" charset="-122"/>
              </a:rPr>
              <a:t>&lt;option&gt;</a:t>
            </a:r>
            <a:r>
              <a:rPr lang="zh-CN" altLang="en-US" sz="2000">
                <a:latin typeface="微软雅黑" panose="020B0503020204020204" pitchFamily="34" charset="-122"/>
                <a:ea typeface="微软雅黑" panose="020B0503020204020204" pitchFamily="34" charset="-122"/>
              </a:rPr>
              <a:t>元素节点也一同复制。复制前的效果、普通复制的效果和深度复制的效果如图</a:t>
            </a:r>
            <a:r>
              <a:rPr lang="en-US" altLang="zh-CN" sz="2000">
                <a:latin typeface="微软雅黑" panose="020B0503020204020204" pitchFamily="34" charset="-122"/>
                <a:ea typeface="微软雅黑" panose="020B0503020204020204" pitchFamily="34" charset="-122"/>
              </a:rPr>
              <a:t>6-28</a:t>
            </a:r>
            <a:r>
              <a:rPr lang="zh-CN" altLang="en-US" sz="2000">
                <a:latin typeface="微软雅黑" panose="020B0503020204020204" pitchFamily="34" charset="-122"/>
                <a:ea typeface="微软雅黑" panose="020B0503020204020204" pitchFamily="34" charset="-122"/>
              </a:rPr>
              <a:t>、图</a:t>
            </a:r>
            <a:r>
              <a:rPr lang="en-US" altLang="zh-CN" sz="2000">
                <a:latin typeface="微软雅黑" panose="020B0503020204020204" pitchFamily="34" charset="-122"/>
                <a:ea typeface="微软雅黑" panose="020B0503020204020204" pitchFamily="34" charset="-122"/>
              </a:rPr>
              <a:t>6-29</a:t>
            </a:r>
            <a:r>
              <a:rPr lang="zh-CN" altLang="en-US" sz="2000">
                <a:latin typeface="微软雅黑" panose="020B0503020204020204" pitchFamily="34" charset="-122"/>
                <a:ea typeface="微软雅黑" panose="020B0503020204020204" pitchFamily="34" charset="-122"/>
              </a:rPr>
              <a:t>和图</a:t>
            </a:r>
            <a:r>
              <a:rPr lang="en-US" altLang="zh-CN" sz="2000">
                <a:latin typeface="微软雅黑" panose="020B0503020204020204" pitchFamily="34" charset="-122"/>
                <a:ea typeface="微软雅黑" panose="020B0503020204020204" pitchFamily="34" charset="-122"/>
              </a:rPr>
              <a:t>6-30</a:t>
            </a:r>
            <a:r>
              <a:rPr lang="zh-CN" altLang="en-US" sz="2000">
                <a:latin typeface="微软雅黑" panose="020B0503020204020204" pitchFamily="34" charset="-122"/>
                <a:ea typeface="微软雅黑" panose="020B0503020204020204" pitchFamily="34" charset="-122"/>
              </a:rPr>
              <a:t>所示。</a:t>
            </a:r>
            <a:endParaRPr lang="zh-CN" altLang="en-US" sz="200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1"/>
          <a:stretch>
            <a:fillRect/>
          </a:stretch>
        </p:blipFill>
        <p:spPr>
          <a:xfrm>
            <a:off x="4572677" y="2177187"/>
            <a:ext cx="7469419" cy="4147413"/>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6-10】</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zh-CN" altLang="en-US"/>
              <a:t>复制表单</a:t>
            </a:r>
            <a:r>
              <a:rPr lang="en-US" altLang="zh-CN"/>
              <a:t>——</a:t>
            </a:r>
            <a:r>
              <a:rPr lang="zh-CN" altLang="en-US"/>
              <a:t>复制节点</a:t>
            </a:r>
            <a:endParaRPr lang="zh-CN" altLang="en-US" dirty="0"/>
          </a:p>
        </p:txBody>
      </p:sp>
      <p:sp>
        <p:nvSpPr>
          <p:cNvPr id="19" name="文本框 18"/>
          <p:cNvSpPr txBox="1"/>
          <p:nvPr/>
        </p:nvSpPr>
        <p:spPr>
          <a:xfrm>
            <a:off x="657002" y="2177187"/>
            <a:ext cx="10036398" cy="3416320"/>
          </a:xfrm>
          <a:prstGeom prst="rect">
            <a:avLst/>
          </a:prstGeom>
          <a:noFill/>
        </p:spPr>
        <p:txBody>
          <a:bodyPr wrap="square">
            <a:spAutoFit/>
          </a:bodyPr>
          <a:lstStyle/>
          <a:p>
            <a:r>
              <a:rPr lang="en-US" altLang="zh-CN" sz="2400" kern="10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kern="100">
                <a:effectLst/>
                <a:latin typeface="微软雅黑" panose="020B0503020204020204" pitchFamily="34" charset="-122"/>
                <a:ea typeface="微软雅黑" panose="020B0503020204020204" pitchFamily="34" charset="-122"/>
                <a:cs typeface="Times New Roman" panose="02020603050405020304" pitchFamily="18" charset="0"/>
              </a:rPr>
              <a:t>复制完节点以后，我们可以采用</a:t>
            </a:r>
            <a:r>
              <a:rPr lang="en-US" altLang="zh-CN" sz="2400" kern="100">
                <a:effectLst/>
                <a:latin typeface="微软雅黑" panose="020B0503020204020204" pitchFamily="34" charset="-122"/>
                <a:ea typeface="微软雅黑" panose="020B0503020204020204" pitchFamily="34" charset="-122"/>
                <a:cs typeface="Times New Roman" panose="02020603050405020304" pitchFamily="18" charset="0"/>
              </a:rPr>
              <a:t>replaceChild(new,old) </a:t>
            </a:r>
            <a:r>
              <a:rPr lang="zh-CN" altLang="zh-CN" sz="2400" kern="100">
                <a:effectLst/>
                <a:latin typeface="微软雅黑" panose="020B0503020204020204" pitchFamily="34" charset="-122"/>
                <a:ea typeface="微软雅黑" panose="020B0503020204020204" pitchFamily="34" charset="-122"/>
                <a:cs typeface="Times New Roman" panose="02020603050405020304" pitchFamily="18" charset="0"/>
              </a:rPr>
              <a:t>方法实现节点的替换，其语法如下。</a:t>
            </a:r>
            <a:endParaRPr lang="en-US" altLang="zh-CN" sz="2400" kern="100">
              <a:effectLst/>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2400" kern="100">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2400" kern="100">
              <a:effectLst/>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2400" kern="100">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2400" kern="100">
              <a:effectLst/>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2400" kern="100">
                <a:effectLst/>
                <a:latin typeface="微软雅黑" panose="020B0503020204020204" pitchFamily="34" charset="-122"/>
                <a:ea typeface="微软雅黑" panose="020B0503020204020204" pitchFamily="34" charset="-122"/>
                <a:cs typeface="Times New Roman" panose="02020603050405020304" pitchFamily="18" charset="0"/>
              </a:rPr>
              <a:t>       其中</a:t>
            </a:r>
            <a:r>
              <a:rPr lang="en-US" altLang="zh-CN" sz="2400" kern="100">
                <a:effectLst/>
                <a:latin typeface="微软雅黑" panose="020B0503020204020204" pitchFamily="34" charset="-122"/>
                <a:ea typeface="微软雅黑" panose="020B0503020204020204" pitchFamily="34" charset="-122"/>
                <a:cs typeface="Times New Roman" panose="02020603050405020304" pitchFamily="18" charset="0"/>
              </a:rPr>
              <a:t>parentNode</a:t>
            </a:r>
            <a:r>
              <a:rPr lang="zh-CN" altLang="en-US" sz="2400" kern="100">
                <a:effectLst/>
                <a:latin typeface="微软雅黑" panose="020B0503020204020204" pitchFamily="34" charset="-122"/>
                <a:ea typeface="微软雅黑" panose="020B0503020204020204" pitchFamily="34" charset="-122"/>
                <a:cs typeface="Times New Roman" panose="02020603050405020304" pitchFamily="18" charset="0"/>
              </a:rPr>
              <a:t>是父元素对象，</a:t>
            </a:r>
            <a:r>
              <a:rPr lang="en-US" altLang="zh-CN" sz="2400" kern="100">
                <a:effectLst/>
                <a:latin typeface="微软雅黑" panose="020B0503020204020204" pitchFamily="34" charset="-122"/>
                <a:ea typeface="微软雅黑" panose="020B0503020204020204" pitchFamily="34" charset="-122"/>
                <a:cs typeface="Times New Roman" panose="02020603050405020304" pitchFamily="18" charset="0"/>
              </a:rPr>
              <a:t>new</a:t>
            </a:r>
            <a:r>
              <a:rPr lang="zh-CN" altLang="en-US" sz="2400" kern="100">
                <a:effectLst/>
                <a:latin typeface="微软雅黑" panose="020B0503020204020204" pitchFamily="34" charset="-122"/>
                <a:ea typeface="微软雅黑" panose="020B0503020204020204" pitchFamily="34" charset="-122"/>
                <a:cs typeface="Times New Roman" panose="02020603050405020304" pitchFamily="18" charset="0"/>
              </a:rPr>
              <a:t>是要替换的节点，</a:t>
            </a:r>
            <a:r>
              <a:rPr lang="en-US" altLang="zh-CN" sz="2400" kern="100">
                <a:effectLst/>
                <a:latin typeface="微软雅黑" panose="020B0503020204020204" pitchFamily="34" charset="-122"/>
                <a:ea typeface="微软雅黑" panose="020B0503020204020204" pitchFamily="34" charset="-122"/>
                <a:cs typeface="Times New Roman" panose="02020603050405020304" pitchFamily="18" charset="0"/>
              </a:rPr>
              <a:t>old</a:t>
            </a:r>
            <a:r>
              <a:rPr lang="zh-CN" altLang="en-US" sz="2400" kern="100">
                <a:effectLst/>
                <a:latin typeface="微软雅黑" panose="020B0503020204020204" pitchFamily="34" charset="-122"/>
                <a:ea typeface="微软雅黑" panose="020B0503020204020204" pitchFamily="34" charset="-122"/>
                <a:cs typeface="Times New Roman" panose="02020603050405020304" pitchFamily="18" charset="0"/>
              </a:rPr>
              <a:t>是原来的节点。通过这个方法可以将子节点列表中的</a:t>
            </a:r>
            <a:r>
              <a:rPr lang="en-US" altLang="zh-CN" sz="2400" kern="100">
                <a:effectLst/>
                <a:latin typeface="微软雅黑" panose="020B0503020204020204" pitchFamily="34" charset="-122"/>
                <a:ea typeface="微软雅黑" panose="020B0503020204020204" pitchFamily="34" charset="-122"/>
                <a:cs typeface="Times New Roman" panose="02020603050405020304" pitchFamily="18" charset="0"/>
              </a:rPr>
              <a:t>old</a:t>
            </a:r>
            <a:r>
              <a:rPr lang="zh-CN" altLang="en-US" sz="2400" kern="100">
                <a:effectLst/>
                <a:latin typeface="微软雅黑" panose="020B0503020204020204" pitchFamily="34" charset="-122"/>
                <a:ea typeface="微软雅黑" panose="020B0503020204020204" pitchFamily="34" charset="-122"/>
                <a:cs typeface="Times New Roman" panose="02020603050405020304" pitchFamily="18" charset="0"/>
              </a:rPr>
              <a:t>节点用</a:t>
            </a:r>
            <a:r>
              <a:rPr lang="en-US" altLang="zh-CN" sz="2400" kern="100">
                <a:effectLst/>
                <a:latin typeface="微软雅黑" panose="020B0503020204020204" pitchFamily="34" charset="-122"/>
                <a:ea typeface="微软雅黑" panose="020B0503020204020204" pitchFamily="34" charset="-122"/>
                <a:cs typeface="Times New Roman" panose="02020603050405020304" pitchFamily="18" charset="0"/>
              </a:rPr>
              <a:t>new</a:t>
            </a:r>
            <a:r>
              <a:rPr lang="zh-CN" altLang="en-US" sz="2400" kern="100">
                <a:effectLst/>
                <a:latin typeface="微软雅黑" panose="020B0503020204020204" pitchFamily="34" charset="-122"/>
                <a:ea typeface="微软雅黑" panose="020B0503020204020204" pitchFamily="34" charset="-122"/>
                <a:cs typeface="Times New Roman" panose="02020603050405020304" pitchFamily="18" charset="0"/>
              </a:rPr>
              <a:t>节点替换。</a:t>
            </a:r>
            <a:endParaRPr lang="zh-CN" altLang="zh-CN" sz="2400" kern="100">
              <a:effectLst/>
              <a:latin typeface="微软雅黑" panose="020B0503020204020204" pitchFamily="34" charset="-122"/>
              <a:ea typeface="微软雅黑" panose="020B0503020204020204" pitchFamily="34" charset="-122"/>
              <a:cs typeface="Times New Roman" panose="02020603050405020304" pitchFamily="18" charset="0"/>
            </a:endParaRPr>
          </a:p>
          <a:p>
            <a:endParaRPr lang="zh-CN" altLang="en-US" sz="2400">
              <a:latin typeface="微软雅黑" panose="020B0503020204020204" pitchFamily="34" charset="-122"/>
              <a:ea typeface="微软雅黑" panose="020B0503020204020204" pitchFamily="34" charset="-122"/>
            </a:endParaRPr>
          </a:p>
        </p:txBody>
      </p:sp>
      <p:grpSp>
        <p:nvGrpSpPr>
          <p:cNvPr id="6" name="组合 5"/>
          <p:cNvGrpSpPr/>
          <p:nvPr/>
        </p:nvGrpSpPr>
        <p:grpSpPr>
          <a:xfrm>
            <a:off x="2995046" y="3570791"/>
            <a:ext cx="5005953" cy="568903"/>
            <a:chOff x="-3679521" y="3101048"/>
            <a:chExt cx="4680370" cy="568903"/>
          </a:xfrm>
        </p:grpSpPr>
        <p:sp>
          <p:nvSpPr>
            <p:cNvPr id="8" name="矩形 7"/>
            <p:cNvSpPr/>
            <p:nvPr/>
          </p:nvSpPr>
          <p:spPr>
            <a:xfrm>
              <a:off x="-3624105" y="3170327"/>
              <a:ext cx="4569537" cy="499624"/>
            </a:xfrm>
            <a:prstGeom prst="rect">
              <a:avLst/>
            </a:prstGeom>
            <a:solidFill>
              <a:schemeClr val="bg1">
                <a:lumMod val="95000"/>
              </a:schemeClr>
            </a:solidFill>
          </p:spPr>
          <p:txBody>
            <a:bodyPr wrap="square">
              <a:spAutoFit/>
            </a:bodyPr>
            <a:lstStyle/>
            <a:p>
              <a:pPr lvl="0" indent="226695">
                <a:lnSpc>
                  <a:spcPct val="150000"/>
                </a:lnSpc>
                <a:spcBef>
                  <a:spcPts val="240"/>
                </a:spcBef>
                <a:spcAft>
                  <a:spcPts val="240"/>
                </a:spcAft>
              </a:pPr>
              <a:r>
                <a:rPr lang="en-US" altLang="zh-CN" sz="2000">
                  <a:solidFill>
                    <a:srgbClr val="000000"/>
                  </a:solidFill>
                  <a:latin typeface="微软雅黑" panose="020B0503020204020204" pitchFamily="34" charset="-122"/>
                  <a:ea typeface="微软雅黑" panose="020B0503020204020204" pitchFamily="34" charset="-122"/>
                  <a:cs typeface="Arial" panose="020B0604020202020204" pitchFamily="34" charset="0"/>
                </a:rPr>
                <a:t>parentNode.replaceChild(new,old)</a:t>
              </a:r>
              <a:endParaRPr lang="en-US" altLang="zh-CN" sz="2000" dirty="0">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L 形 8"/>
            <p:cNvSpPr/>
            <p:nvPr/>
          </p:nvSpPr>
          <p:spPr>
            <a:xfrm rot="5400000">
              <a:off x="-3636849" y="3058376"/>
              <a:ext cx="359808" cy="445152"/>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cs typeface="+mn-cs"/>
              </a:endParaRPr>
            </a:p>
          </p:txBody>
        </p:sp>
        <p:sp>
          <p:nvSpPr>
            <p:cNvPr id="10" name="L 形 9"/>
            <p:cNvSpPr/>
            <p:nvPr/>
          </p:nvSpPr>
          <p:spPr>
            <a:xfrm rot="16200000">
              <a:off x="619422" y="3247328"/>
              <a:ext cx="417233" cy="345620"/>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cs typeface="+mn-cs"/>
              </a:endParaRPr>
            </a:p>
          </p:txBody>
        </p:sp>
      </p:gr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6-11】</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zh-CN" altLang="en-US"/>
              <a:t>替换内容</a:t>
            </a:r>
            <a:r>
              <a:rPr lang="en-US" altLang="zh-CN"/>
              <a:t>——</a:t>
            </a:r>
            <a:r>
              <a:rPr lang="zh-CN" altLang="en-US"/>
              <a:t>替换节点</a:t>
            </a:r>
            <a:endParaRPr lang="zh-CN" altLang="en-US" dirty="0"/>
          </a:p>
        </p:txBody>
      </p:sp>
      <p:grpSp>
        <p:nvGrpSpPr>
          <p:cNvPr id="17" name="组合 16"/>
          <p:cNvGrpSpPr/>
          <p:nvPr/>
        </p:nvGrpSpPr>
        <p:grpSpPr>
          <a:xfrm>
            <a:off x="586665" y="2757334"/>
            <a:ext cx="5629562" cy="2330458"/>
            <a:chOff x="521856" y="3250162"/>
            <a:chExt cx="5629562" cy="3372310"/>
          </a:xfrm>
        </p:grpSpPr>
        <p:sp>
          <p:nvSpPr>
            <p:cNvPr id="8" name="任意多边形 7"/>
            <p:cNvSpPr/>
            <p:nvPr/>
          </p:nvSpPr>
          <p:spPr>
            <a:xfrm flipV="1">
              <a:off x="521856" y="3250162"/>
              <a:ext cx="5629562" cy="3372310"/>
            </a:xfrm>
            <a:custGeom>
              <a:avLst/>
              <a:gdLst>
                <a:gd name="connsiteX0" fmla="*/ 140023 w 6857723"/>
                <a:gd name="connsiteY0" fmla="*/ 0 h 2520214"/>
                <a:gd name="connsiteX1" fmla="*/ 6031901 w 6857723"/>
                <a:gd name="connsiteY1" fmla="*/ 0 h 2520214"/>
                <a:gd name="connsiteX2" fmla="*/ 6171924 w 6857723"/>
                <a:gd name="connsiteY2" fmla="*/ 140023 h 2520214"/>
                <a:gd name="connsiteX3" fmla="*/ 6171924 w 6857723"/>
                <a:gd name="connsiteY3" fmla="*/ 888983 h 2520214"/>
                <a:gd name="connsiteX4" fmla="*/ 6514824 w 6857723"/>
                <a:gd name="connsiteY4" fmla="*/ 888983 h 2520214"/>
                <a:gd name="connsiteX5" fmla="*/ 6514824 w 6857723"/>
                <a:gd name="connsiteY5" fmla="*/ 517859 h 2520214"/>
                <a:gd name="connsiteX6" fmla="*/ 6857723 w 6857723"/>
                <a:gd name="connsiteY6" fmla="*/ 1260107 h 2520214"/>
                <a:gd name="connsiteX7" fmla="*/ 6514824 w 6857723"/>
                <a:gd name="connsiteY7" fmla="*/ 2002355 h 2520214"/>
                <a:gd name="connsiteX8" fmla="*/ 6514824 w 6857723"/>
                <a:gd name="connsiteY8" fmla="*/ 1631231 h 2520214"/>
                <a:gd name="connsiteX9" fmla="*/ 6171924 w 6857723"/>
                <a:gd name="connsiteY9" fmla="*/ 1631231 h 2520214"/>
                <a:gd name="connsiteX10" fmla="*/ 6171924 w 6857723"/>
                <a:gd name="connsiteY10" fmla="*/ 2380191 h 2520214"/>
                <a:gd name="connsiteX11" fmla="*/ 6031901 w 6857723"/>
                <a:gd name="connsiteY11" fmla="*/ 2520214 h 2520214"/>
                <a:gd name="connsiteX12" fmla="*/ 140023 w 6857723"/>
                <a:gd name="connsiteY12" fmla="*/ 2520214 h 2520214"/>
                <a:gd name="connsiteX13" fmla="*/ 0 w 6857723"/>
                <a:gd name="connsiteY13" fmla="*/ 2380191 h 2520214"/>
                <a:gd name="connsiteX14" fmla="*/ 0 w 6857723"/>
                <a:gd name="connsiteY14" fmla="*/ 140023 h 2520214"/>
                <a:gd name="connsiteX15" fmla="*/ 140023 w 6857723"/>
                <a:gd name="connsiteY15" fmla="*/ 0 h 252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7723" h="2520214">
                  <a:moveTo>
                    <a:pt x="140023" y="0"/>
                  </a:moveTo>
                  <a:lnTo>
                    <a:pt x="6031901" y="0"/>
                  </a:lnTo>
                  <a:cubicBezTo>
                    <a:pt x="6109234" y="0"/>
                    <a:pt x="6171924" y="62690"/>
                    <a:pt x="6171924" y="140023"/>
                  </a:cubicBezTo>
                  <a:lnTo>
                    <a:pt x="6171924" y="888983"/>
                  </a:lnTo>
                  <a:lnTo>
                    <a:pt x="6514824" y="888983"/>
                  </a:lnTo>
                  <a:lnTo>
                    <a:pt x="6514824" y="517859"/>
                  </a:lnTo>
                  <a:lnTo>
                    <a:pt x="6857723" y="1260107"/>
                  </a:lnTo>
                  <a:lnTo>
                    <a:pt x="6514824" y="2002355"/>
                  </a:lnTo>
                  <a:lnTo>
                    <a:pt x="6514824" y="1631231"/>
                  </a:lnTo>
                  <a:lnTo>
                    <a:pt x="6171924" y="1631231"/>
                  </a:lnTo>
                  <a:lnTo>
                    <a:pt x="6171924" y="2380191"/>
                  </a:lnTo>
                  <a:cubicBezTo>
                    <a:pt x="6171924" y="2457524"/>
                    <a:pt x="6109234" y="2520214"/>
                    <a:pt x="6031901" y="2520214"/>
                  </a:cubicBezTo>
                  <a:lnTo>
                    <a:pt x="140023" y="2520214"/>
                  </a:lnTo>
                  <a:cubicBezTo>
                    <a:pt x="62690" y="2520214"/>
                    <a:pt x="0" y="2457524"/>
                    <a:pt x="0" y="2380191"/>
                  </a:cubicBezTo>
                  <a:lnTo>
                    <a:pt x="0" y="140023"/>
                  </a:lnTo>
                  <a:cubicBezTo>
                    <a:pt x="0" y="62690"/>
                    <a:pt x="62690" y="0"/>
                    <a:pt x="140023" y="0"/>
                  </a:cubicBezTo>
                  <a:close/>
                </a:path>
              </a:pathLst>
            </a:custGeom>
            <a:solidFill>
              <a:schemeClr val="accent1">
                <a:lumMod val="40000"/>
                <a:lumOff val="60000"/>
                <a:alpha val="14902"/>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9" name="Text Box 44"/>
            <p:cNvSpPr txBox="1">
              <a:spLocks noChangeArrowheads="1"/>
            </p:cNvSpPr>
            <p:nvPr/>
          </p:nvSpPr>
          <p:spPr bwMode="auto">
            <a:xfrm>
              <a:off x="876480" y="4102553"/>
              <a:ext cx="3718949" cy="1132635"/>
            </a:xfrm>
            <a:prstGeom prst="rect">
              <a:avLst/>
            </a:prstGeom>
            <a:noFill/>
          </p:spPr>
          <p:txBody>
            <a:bodyPr wrap="square" rtlCol="0">
              <a:spAutoFit/>
            </a:bodyPr>
            <a:lstStyle>
              <a:defPPr>
                <a:defRPr lang="zh-CN"/>
              </a:defPPr>
              <a:lvl1pPr>
                <a:defRPr>
                  <a:solidFill>
                    <a:schemeClr val="tx1">
                      <a:lumMod val="65000"/>
                      <a:lumOff val="35000"/>
                    </a:schemeClr>
                  </a:solidFill>
                </a:defRPr>
              </a:lvl1pPr>
            </a:lstStyle>
            <a:p>
              <a:pPr marL="0" marR="0" lvl="0" indent="0" algn="l" defTabSz="914400" rtl="0" eaLnBrk="1" fontAlgn="auto" latinLnBrk="0" hangingPunct="1">
                <a:lnSpc>
                  <a:spcPct val="130000"/>
                </a:lnSpc>
                <a:spcBef>
                  <a:spcPts val="0"/>
                </a:spcBef>
                <a:spcAft>
                  <a:spcPts val="0"/>
                </a:spcAft>
                <a:buClrTx/>
                <a:buSzTx/>
                <a:buFontTx/>
                <a:buNone/>
                <a:defRPr/>
              </a:pPr>
              <a:r>
                <a:rPr lang="zh-CN" altLang="en-US" sz="1800" kern="1000" spc="-50">
                  <a:effectLst/>
                  <a:ea typeface="方正兰亭刊黑_GBK"/>
                  <a:cs typeface="Times New Roman" panose="02020603050405020304" pitchFamily="18" charset="0"/>
                </a:rPr>
                <a:t>要求将</a:t>
              </a:r>
              <a:r>
                <a:rPr lang="en-US" altLang="zh-CN" sz="1800" kern="1000" spc="-50">
                  <a:effectLst/>
                  <a:ea typeface="方正兰亭刊黑_GBK"/>
                  <a:cs typeface="Times New Roman" panose="02020603050405020304" pitchFamily="18" charset="0"/>
                </a:rPr>
                <a:t>【</a:t>
              </a:r>
              <a:r>
                <a:rPr lang="zh-CN" altLang="en-US" sz="1800" kern="1000" spc="-50">
                  <a:effectLst/>
                  <a:ea typeface="方正兰亭刊黑_GBK"/>
                  <a:cs typeface="Times New Roman" panose="02020603050405020304" pitchFamily="18" charset="0"/>
                </a:rPr>
                <a:t>任务实践</a:t>
              </a:r>
              <a:r>
                <a:rPr lang="en-US" altLang="zh-CN" sz="1800" kern="1000" spc="-50">
                  <a:effectLst/>
                  <a:ea typeface="方正兰亭刊黑_GBK"/>
                  <a:cs typeface="Times New Roman" panose="02020603050405020304" pitchFamily="18" charset="0"/>
                </a:rPr>
                <a:t>6-9】</a:t>
              </a:r>
              <a:r>
                <a:rPr lang="zh-CN" altLang="en-US" sz="1800" kern="1000" spc="-50">
                  <a:effectLst/>
                  <a:ea typeface="方正兰亭刊黑_GBK"/>
                  <a:cs typeface="Times New Roman" panose="02020603050405020304" pitchFamily="18" charset="0"/>
                </a:rPr>
                <a:t>的第一行内容替换为“</a:t>
              </a:r>
              <a:r>
                <a:rPr lang="en-US" altLang="zh-CN" sz="1800" kern="1000" spc="-50">
                  <a:effectLst/>
                  <a:ea typeface="方正兰亭刊黑_GBK"/>
                  <a:cs typeface="Times New Roman" panose="02020603050405020304" pitchFamily="18" charset="0"/>
                </a:rPr>
                <a:t>JavaScript</a:t>
              </a:r>
              <a:r>
                <a:rPr lang="zh-CN" altLang="en-US" sz="1800" kern="1000" spc="-50">
                  <a:effectLst/>
                  <a:ea typeface="方正兰亭刊黑_GBK"/>
                  <a:cs typeface="Times New Roman" panose="02020603050405020304" pitchFamily="18" charset="0"/>
                </a:rPr>
                <a:t>实训课”。</a:t>
              </a:r>
              <a:endParaRPr lang="zh-CN" altLang="en-US" sz="1800" kern="1000" spc="-50">
                <a:effectLst/>
                <a:ea typeface="方正兰亭刊黑_GBK"/>
                <a:cs typeface="Times New Roman" panose="02020603050405020304" pitchFamily="18" charset="0"/>
              </a:endParaRPr>
            </a:p>
          </p:txBody>
        </p:sp>
        <p:sp>
          <p:nvSpPr>
            <p:cNvPr id="10" name="圆角矩形 9"/>
            <p:cNvSpPr/>
            <p:nvPr/>
          </p:nvSpPr>
          <p:spPr>
            <a:xfrm>
              <a:off x="4790962" y="3589292"/>
              <a:ext cx="562219" cy="2343722"/>
            </a:xfrm>
            <a:prstGeom prst="roundRect">
              <a:avLst>
                <a:gd name="adj" fmla="val 13277"/>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任务描述</a:t>
              </a:r>
              <a:endParaRPr kumimoji="0" lang="zh-CN" altLang="en-US" sz="24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grpSp>
      <p:grpSp>
        <p:nvGrpSpPr>
          <p:cNvPr id="11" name="组合 10"/>
          <p:cNvGrpSpPr/>
          <p:nvPr/>
        </p:nvGrpSpPr>
        <p:grpSpPr>
          <a:xfrm>
            <a:off x="6519712" y="2629782"/>
            <a:ext cx="4716987" cy="3914983"/>
            <a:chOff x="6851559" y="2869060"/>
            <a:chExt cx="4716987" cy="4464560"/>
          </a:xfrm>
        </p:grpSpPr>
        <p:grpSp>
          <p:nvGrpSpPr>
            <p:cNvPr id="12" name="组合 11"/>
            <p:cNvGrpSpPr/>
            <p:nvPr/>
          </p:nvGrpSpPr>
          <p:grpSpPr>
            <a:xfrm>
              <a:off x="6851559" y="2869060"/>
              <a:ext cx="4716987" cy="3883771"/>
              <a:chOff x="6851558" y="2370297"/>
              <a:chExt cx="4716987" cy="3883771"/>
            </a:xfrm>
          </p:grpSpPr>
          <p:sp>
            <p:nvSpPr>
              <p:cNvPr id="14" name="矩形 13"/>
              <p:cNvSpPr/>
              <p:nvPr/>
            </p:nvSpPr>
            <p:spPr>
              <a:xfrm>
                <a:off x="6851559" y="2370297"/>
                <a:ext cx="4716985" cy="509813"/>
              </a:xfrm>
              <a:prstGeom prst="rect">
                <a:avLst/>
              </a:prstGeom>
              <a:solidFill>
                <a:srgbClr val="013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5" name="文本框 14"/>
              <p:cNvSpPr txBox="1"/>
              <p:nvPr/>
            </p:nvSpPr>
            <p:spPr>
              <a:xfrm>
                <a:off x="6851558" y="2385082"/>
                <a:ext cx="4716986"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任务分析</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6" name="文本框 15"/>
              <p:cNvSpPr txBox="1"/>
              <p:nvPr/>
            </p:nvSpPr>
            <p:spPr>
              <a:xfrm>
                <a:off x="6851560" y="2880111"/>
                <a:ext cx="4716985" cy="3373957"/>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defRPr/>
                </a:pPr>
                <a:r>
                  <a:rPr kumimoji="0" lang="zh-CN" altLang="en-US"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根据任务描述要求，首先要获得父元素。</a:t>
                </a:r>
                <a:endParaRPr kumimoji="0" lang="zh-CN" altLang="en-US"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endParaRP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defRPr/>
                </a:pPr>
                <a:r>
                  <a:rPr kumimoji="0" lang="zh-CN" altLang="en-US"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创建新节点</a:t>
                </a:r>
                <a:r>
                  <a:rPr kumimoji="0" lang="en-US" altLang="zh-CN"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&lt;li&gt;</a:t>
                </a:r>
                <a:r>
                  <a:rPr kumimoji="0" lang="zh-CN" altLang="en-US"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a:t>
                </a:r>
                <a:endParaRPr kumimoji="0" lang="zh-CN" altLang="en-US"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endParaRP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defRPr/>
                </a:pPr>
                <a:r>
                  <a:rPr kumimoji="0" lang="zh-CN" altLang="en-US"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创建新的文本节点，文本内容为“</a:t>
                </a:r>
                <a:r>
                  <a:rPr kumimoji="0" lang="en-US" altLang="zh-CN"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JavaScript</a:t>
                </a:r>
                <a:r>
                  <a:rPr kumimoji="0" lang="zh-CN" altLang="en-US"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实训课”。</a:t>
                </a:r>
                <a:endParaRPr kumimoji="0" lang="zh-CN" altLang="en-US"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endParaRP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defRPr/>
                </a:pPr>
                <a:r>
                  <a:rPr kumimoji="0" lang="zh-CN" altLang="en-US"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将创建的文本节点添加到新创建的节点中。</a:t>
                </a:r>
                <a:endParaRPr kumimoji="0" lang="zh-CN" altLang="en-US"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endParaRP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defRPr/>
                </a:pPr>
                <a:r>
                  <a:rPr kumimoji="0" lang="zh-CN" altLang="en-US"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 使用新创建的</a:t>
                </a:r>
                <a:r>
                  <a:rPr kumimoji="0" lang="en-US" altLang="zh-CN"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&lt;li&gt;</a:t>
                </a:r>
                <a:r>
                  <a:rPr kumimoji="0" lang="zh-CN" altLang="en-US"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节点替换原来的</a:t>
                </a:r>
                <a:r>
                  <a:rPr kumimoji="0" lang="en-US" altLang="zh-CN"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&lt;li&gt;</a:t>
                </a:r>
                <a:r>
                  <a:rPr kumimoji="0" lang="zh-CN" altLang="en-US"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节点。</a:t>
                </a:r>
                <a:endParaRPr kumimoji="0" lang="zh-CN" altLang="en-US"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endParaRPr>
              </a:p>
            </p:txBody>
          </p:sp>
        </p:grpSp>
        <p:sp>
          <p:nvSpPr>
            <p:cNvPr id="13" name="矩形 12"/>
            <p:cNvSpPr/>
            <p:nvPr/>
          </p:nvSpPr>
          <p:spPr>
            <a:xfrm>
              <a:off x="6851560" y="2869062"/>
              <a:ext cx="4716985" cy="44645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6-11】</a:t>
            </a:r>
            <a:endParaRPr lang="zh-CN" altLang="en-US" dirty="0"/>
          </a:p>
        </p:txBody>
      </p:sp>
      <p:sp>
        <p:nvSpPr>
          <p:cNvPr id="5" name="内容占位符 4"/>
          <p:cNvSpPr>
            <a:spLocks noGrp="1"/>
          </p:cNvSpPr>
          <p:nvPr>
            <p:ph idx="1"/>
          </p:nvPr>
        </p:nvSpPr>
        <p:spPr>
          <a:xfrm>
            <a:off x="1139936" y="1341717"/>
            <a:ext cx="6770620" cy="642195"/>
          </a:xfrm>
        </p:spPr>
        <p:txBody>
          <a:bodyPr>
            <a:normAutofit lnSpcReduction="10000"/>
          </a:bodyPr>
          <a:lstStyle/>
          <a:p>
            <a:r>
              <a:rPr lang="zh-CN" altLang="en-US"/>
              <a:t>替换内容</a:t>
            </a:r>
            <a:r>
              <a:rPr lang="en-US" altLang="zh-CN"/>
              <a:t>——</a:t>
            </a:r>
            <a:r>
              <a:rPr lang="zh-CN" altLang="en-US"/>
              <a:t>指定替换的节点和内容</a:t>
            </a:r>
            <a:endParaRPr lang="zh-CN" altLang="en-US" dirty="0"/>
          </a:p>
        </p:txBody>
      </p:sp>
      <p:pic>
        <p:nvPicPr>
          <p:cNvPr id="2" name="图片 1"/>
          <p:cNvPicPr>
            <a:picLocks noChangeAspect="1"/>
          </p:cNvPicPr>
          <p:nvPr/>
        </p:nvPicPr>
        <p:blipFill>
          <a:blip r:embed="rId1"/>
          <a:stretch>
            <a:fillRect/>
          </a:stretch>
        </p:blipFill>
        <p:spPr>
          <a:xfrm>
            <a:off x="2689860" y="2176145"/>
            <a:ext cx="6461760" cy="4535805"/>
          </a:xfrm>
          <a:prstGeom prst="rect">
            <a:avLst/>
          </a:prstGeom>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6-11】</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zh-CN" altLang="en-US"/>
              <a:t>替换内容</a:t>
            </a:r>
            <a:r>
              <a:rPr lang="en-US" altLang="zh-CN"/>
              <a:t>——</a:t>
            </a:r>
            <a:r>
              <a:rPr lang="zh-CN" altLang="en-US"/>
              <a:t>替换节点</a:t>
            </a:r>
            <a:endParaRPr lang="zh-CN" altLang="en-US" dirty="0"/>
          </a:p>
        </p:txBody>
      </p:sp>
      <p:pic>
        <p:nvPicPr>
          <p:cNvPr id="3" name="图片 2"/>
          <p:cNvPicPr>
            <a:picLocks noChangeAspect="1"/>
          </p:cNvPicPr>
          <p:nvPr/>
        </p:nvPicPr>
        <p:blipFill>
          <a:blip r:embed="rId1"/>
          <a:stretch>
            <a:fillRect/>
          </a:stretch>
        </p:blipFill>
        <p:spPr>
          <a:xfrm>
            <a:off x="1397000" y="3167805"/>
            <a:ext cx="9398000" cy="2819400"/>
          </a:xfrm>
          <a:prstGeom prst="rect">
            <a:avLst/>
          </a:prstGeom>
        </p:spPr>
      </p:pic>
      <p:sp>
        <p:nvSpPr>
          <p:cNvPr id="18" name="文本框 17"/>
          <p:cNvSpPr txBox="1"/>
          <p:nvPr/>
        </p:nvSpPr>
        <p:spPr>
          <a:xfrm>
            <a:off x="1562100" y="2345026"/>
            <a:ext cx="6832600" cy="461665"/>
          </a:xfrm>
          <a:prstGeom prst="rect">
            <a:avLst/>
          </a:prstGeom>
          <a:noFill/>
        </p:spPr>
        <p:txBody>
          <a:bodyPr wrap="square">
            <a:spAutoFit/>
          </a:bodyPr>
          <a:lstStyle/>
          <a:p>
            <a:r>
              <a:rPr lang="zh-CN" altLang="zh-CN" sz="2400" kern="1000">
                <a:effectLst/>
                <a:latin typeface="微软雅黑" panose="020B0503020204020204" pitchFamily="34" charset="-122"/>
                <a:ea typeface="微软雅黑" panose="020B0503020204020204" pitchFamily="34" charset="-122"/>
                <a:cs typeface="Times New Roman" panose="02020603050405020304" pitchFamily="18" charset="0"/>
              </a:rPr>
              <a:t>替换前和替换后的效果如图</a:t>
            </a:r>
            <a:r>
              <a:rPr lang="en-US" altLang="zh-CN" sz="2400" kern="1000">
                <a:effectLst/>
                <a:latin typeface="微软雅黑" panose="020B0503020204020204" pitchFamily="34" charset="-122"/>
                <a:ea typeface="微软雅黑" panose="020B0503020204020204" pitchFamily="34" charset="-122"/>
                <a:cs typeface="Times New Roman" panose="02020603050405020304" pitchFamily="18" charset="0"/>
              </a:rPr>
              <a:t>6-31</a:t>
            </a:r>
            <a:r>
              <a:rPr lang="zh-CN" altLang="zh-CN" sz="2400" kern="1000">
                <a:effectLst/>
                <a:latin typeface="微软雅黑" panose="020B0503020204020204" pitchFamily="34" charset="-122"/>
                <a:ea typeface="微软雅黑" panose="020B0503020204020204" pitchFamily="34" charset="-122"/>
                <a:cs typeface="Times New Roman" panose="02020603050405020304" pitchFamily="18" charset="0"/>
              </a:rPr>
              <a:t>和图</a:t>
            </a:r>
            <a:r>
              <a:rPr lang="en-US" altLang="zh-CN" sz="2400" kern="1000">
                <a:effectLst/>
                <a:latin typeface="微软雅黑" panose="020B0503020204020204" pitchFamily="34" charset="-122"/>
                <a:ea typeface="微软雅黑" panose="020B0503020204020204" pitchFamily="34" charset="-122"/>
                <a:cs typeface="Times New Roman" panose="02020603050405020304" pitchFamily="18" charset="0"/>
              </a:rPr>
              <a:t>6-32</a:t>
            </a:r>
            <a:r>
              <a:rPr lang="zh-CN" altLang="zh-CN" sz="2400" kern="1000">
                <a:effectLst/>
                <a:latin typeface="微软雅黑" panose="020B0503020204020204" pitchFamily="34" charset="-122"/>
                <a:ea typeface="微软雅黑" panose="020B0503020204020204" pitchFamily="34" charset="-122"/>
                <a:cs typeface="Times New Roman" panose="02020603050405020304" pitchFamily="18" charset="0"/>
              </a:rPr>
              <a:t>所示。</a:t>
            </a:r>
            <a:endParaRPr lang="zh-CN" altLang="en-US" sz="2400">
              <a:latin typeface="微软雅黑" panose="020B0503020204020204" pitchFamily="34" charset="-122"/>
              <a:ea typeface="微软雅黑" panose="020B0503020204020204" pitchFamily="34" charset="-122"/>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59197" y="1941201"/>
            <a:ext cx="11873606" cy="4916799"/>
          </a:xfrm>
        </p:spPr>
        <p:txBody>
          <a:bodyPr>
            <a:normAutofit/>
          </a:bodyPr>
          <a:lstStyle/>
          <a:p>
            <a:pPr indent="254000" algn="just">
              <a:lnSpc>
                <a:spcPct val="150000"/>
              </a:lnSpc>
            </a:pPr>
            <a:r>
              <a:rPr lang="zh-CN" altLang="zh-CN" kern="100">
                <a:effectLst/>
                <a:latin typeface="方正兰亭刊黑_GBK"/>
                <a:cs typeface="Times New Roman" panose="02020603050405020304" pitchFamily="18" charset="0"/>
              </a:rPr>
              <a:t>删除元素节点可使用</a:t>
            </a:r>
            <a:r>
              <a:rPr lang="en-US" altLang="zh-CN" kern="100">
                <a:effectLst/>
                <a:latin typeface="方正兰亭刊黑_GBK"/>
                <a:cs typeface="Times New Roman" panose="02020603050405020304" pitchFamily="18" charset="0"/>
              </a:rPr>
              <a:t>removeChild(node)</a:t>
            </a:r>
            <a:r>
              <a:rPr lang="zh-CN" altLang="zh-CN" kern="100">
                <a:effectLst/>
                <a:latin typeface="方正兰亭刊黑_GBK"/>
                <a:cs typeface="Times New Roman" panose="02020603050405020304" pitchFamily="18" charset="0"/>
              </a:rPr>
              <a:t>来实现，其语法如下。</a:t>
            </a:r>
            <a:endParaRPr lang="en-US" altLang="zh-CN" kern="100">
              <a:effectLst/>
              <a:latin typeface="方正兰亭刊黑_GBK"/>
              <a:cs typeface="Times New Roman" panose="02020603050405020304" pitchFamily="18" charset="0"/>
            </a:endParaRPr>
          </a:p>
          <a:p>
            <a:pPr indent="254000" algn="just">
              <a:lnSpc>
                <a:spcPct val="150000"/>
              </a:lnSpc>
            </a:pPr>
            <a:r>
              <a:rPr lang="en-US" altLang="zh-CN" kern="100">
                <a:solidFill>
                  <a:srgbClr val="000000"/>
                </a:solidFill>
                <a:effectLst/>
                <a:latin typeface="Courier New" panose="02070309020205020404" pitchFamily="49" charset="0"/>
                <a:ea typeface="楷体_GB2312"/>
                <a:cs typeface="Arial" panose="020B0604020202020204" pitchFamily="34" charset="0"/>
              </a:rPr>
              <a:t>parentNode.removeChild(node)</a:t>
            </a:r>
            <a:endParaRPr lang="zh-CN" altLang="zh-CN">
              <a:solidFill>
                <a:srgbClr val="000000"/>
              </a:solidFill>
              <a:effectLst/>
              <a:latin typeface="Courier New" panose="02070309020205020404" pitchFamily="49" charset="0"/>
              <a:ea typeface="楷体_GB2312"/>
              <a:cs typeface="Arial" panose="020B0604020202020204" pitchFamily="34" charset="0"/>
            </a:endParaRPr>
          </a:p>
          <a:p>
            <a:pPr indent="254000" algn="just">
              <a:lnSpc>
                <a:spcPct val="150000"/>
              </a:lnSpc>
            </a:pPr>
            <a:r>
              <a:rPr lang="en-US" altLang="zh-CN" kern="100">
                <a:effectLst/>
                <a:latin typeface="方正兰亭刊黑_GBK"/>
                <a:cs typeface="Times New Roman" panose="02020603050405020304" pitchFamily="18" charset="0"/>
              </a:rPr>
              <a:t>parentNode</a:t>
            </a:r>
            <a:r>
              <a:rPr lang="zh-CN" altLang="zh-CN" kern="100">
                <a:effectLst/>
                <a:latin typeface="方正兰亭刊黑_GBK"/>
                <a:cs typeface="Times New Roman" panose="02020603050405020304" pitchFamily="18" charset="0"/>
              </a:rPr>
              <a:t>是要删除节点的父元素，</a:t>
            </a:r>
            <a:r>
              <a:rPr lang="en-US" altLang="zh-CN" kern="100">
                <a:effectLst/>
                <a:latin typeface="方正兰亭刊黑_GBK"/>
                <a:cs typeface="Times New Roman" panose="02020603050405020304" pitchFamily="18" charset="0"/>
              </a:rPr>
              <a:t>node</a:t>
            </a:r>
            <a:r>
              <a:rPr lang="zh-CN" altLang="zh-CN" kern="100">
                <a:effectLst/>
                <a:latin typeface="方正兰亭刊黑_GBK"/>
                <a:cs typeface="Times New Roman" panose="02020603050405020304" pitchFamily="18" charset="0"/>
              </a:rPr>
              <a:t>是要删除的子元素节点名称。</a:t>
            </a:r>
            <a:endParaRPr lang="zh-CN" altLang="zh-CN" kern="100">
              <a:effectLst/>
              <a:latin typeface="方正兰亭刊黑_GBK"/>
              <a:cs typeface="Times New Roman" panose="02020603050405020304" pitchFamily="18" charset="0"/>
            </a:endParaRPr>
          </a:p>
          <a:p>
            <a:pPr indent="254000" algn="just">
              <a:lnSpc>
                <a:spcPct val="150000"/>
              </a:lnSpc>
            </a:pPr>
            <a:endParaRPr lang="zh-CN" altLang="zh-CN" kern="100">
              <a:effectLst/>
              <a:latin typeface="方正兰亭刊黑_GBK"/>
              <a:cs typeface="Times New Roman" panose="02020603050405020304" pitchFamily="18" charset="0"/>
            </a:endParaRPr>
          </a:p>
          <a:p>
            <a:pPr>
              <a:lnSpc>
                <a:spcPct val="150000"/>
              </a:lnSpc>
            </a:pPr>
            <a:endParaRPr lang="zh-CN" altLang="zh-CN"/>
          </a:p>
          <a:p>
            <a:pPr>
              <a:lnSpc>
                <a:spcPct val="150000"/>
              </a:lnSpc>
            </a:pPr>
            <a:endParaRPr lang="zh-CN" altLang="zh-CN"/>
          </a:p>
        </p:txBody>
      </p:sp>
      <p:sp>
        <p:nvSpPr>
          <p:cNvPr id="3" name="标题 2"/>
          <p:cNvSpPr>
            <a:spLocks noGrp="1"/>
          </p:cNvSpPr>
          <p:nvPr>
            <p:ph type="title"/>
          </p:nvPr>
        </p:nvSpPr>
        <p:spPr>
          <a:xfrm>
            <a:off x="747241" y="249383"/>
            <a:ext cx="7391400" cy="590556"/>
          </a:xfrm>
        </p:spPr>
        <p:txBody>
          <a:bodyPr/>
          <a:lstStyle/>
          <a:p>
            <a:r>
              <a:rPr lang="en-US" altLang="zh-CN"/>
              <a:t>6.4.4  </a:t>
            </a:r>
            <a:r>
              <a:rPr lang="zh-CN" altLang="en-US"/>
              <a:t>删除节点</a:t>
            </a:r>
            <a:endParaRPr lang="zh-CN" alt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6-12】</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zh-CN" altLang="en-US"/>
              <a:t>删除水平线</a:t>
            </a:r>
            <a:r>
              <a:rPr lang="en-US" altLang="zh-CN"/>
              <a:t>——</a:t>
            </a:r>
            <a:r>
              <a:rPr lang="zh-CN" altLang="en-US"/>
              <a:t>删除节点</a:t>
            </a:r>
            <a:endParaRPr lang="zh-CN" altLang="en-US" dirty="0"/>
          </a:p>
        </p:txBody>
      </p:sp>
      <p:grpSp>
        <p:nvGrpSpPr>
          <p:cNvPr id="17" name="组合 16"/>
          <p:cNvGrpSpPr/>
          <p:nvPr/>
        </p:nvGrpSpPr>
        <p:grpSpPr>
          <a:xfrm>
            <a:off x="508002" y="2869060"/>
            <a:ext cx="5629562" cy="2330458"/>
            <a:chOff x="521856" y="3250162"/>
            <a:chExt cx="5629562" cy="3372310"/>
          </a:xfrm>
        </p:grpSpPr>
        <p:sp>
          <p:nvSpPr>
            <p:cNvPr id="8" name="任意多边形 7"/>
            <p:cNvSpPr/>
            <p:nvPr/>
          </p:nvSpPr>
          <p:spPr>
            <a:xfrm flipV="1">
              <a:off x="521856" y="3250162"/>
              <a:ext cx="5629562" cy="3372310"/>
            </a:xfrm>
            <a:custGeom>
              <a:avLst/>
              <a:gdLst>
                <a:gd name="connsiteX0" fmla="*/ 140023 w 6857723"/>
                <a:gd name="connsiteY0" fmla="*/ 0 h 2520214"/>
                <a:gd name="connsiteX1" fmla="*/ 6031901 w 6857723"/>
                <a:gd name="connsiteY1" fmla="*/ 0 h 2520214"/>
                <a:gd name="connsiteX2" fmla="*/ 6171924 w 6857723"/>
                <a:gd name="connsiteY2" fmla="*/ 140023 h 2520214"/>
                <a:gd name="connsiteX3" fmla="*/ 6171924 w 6857723"/>
                <a:gd name="connsiteY3" fmla="*/ 888983 h 2520214"/>
                <a:gd name="connsiteX4" fmla="*/ 6514824 w 6857723"/>
                <a:gd name="connsiteY4" fmla="*/ 888983 h 2520214"/>
                <a:gd name="connsiteX5" fmla="*/ 6514824 w 6857723"/>
                <a:gd name="connsiteY5" fmla="*/ 517859 h 2520214"/>
                <a:gd name="connsiteX6" fmla="*/ 6857723 w 6857723"/>
                <a:gd name="connsiteY6" fmla="*/ 1260107 h 2520214"/>
                <a:gd name="connsiteX7" fmla="*/ 6514824 w 6857723"/>
                <a:gd name="connsiteY7" fmla="*/ 2002355 h 2520214"/>
                <a:gd name="connsiteX8" fmla="*/ 6514824 w 6857723"/>
                <a:gd name="connsiteY8" fmla="*/ 1631231 h 2520214"/>
                <a:gd name="connsiteX9" fmla="*/ 6171924 w 6857723"/>
                <a:gd name="connsiteY9" fmla="*/ 1631231 h 2520214"/>
                <a:gd name="connsiteX10" fmla="*/ 6171924 w 6857723"/>
                <a:gd name="connsiteY10" fmla="*/ 2380191 h 2520214"/>
                <a:gd name="connsiteX11" fmla="*/ 6031901 w 6857723"/>
                <a:gd name="connsiteY11" fmla="*/ 2520214 h 2520214"/>
                <a:gd name="connsiteX12" fmla="*/ 140023 w 6857723"/>
                <a:gd name="connsiteY12" fmla="*/ 2520214 h 2520214"/>
                <a:gd name="connsiteX13" fmla="*/ 0 w 6857723"/>
                <a:gd name="connsiteY13" fmla="*/ 2380191 h 2520214"/>
                <a:gd name="connsiteX14" fmla="*/ 0 w 6857723"/>
                <a:gd name="connsiteY14" fmla="*/ 140023 h 2520214"/>
                <a:gd name="connsiteX15" fmla="*/ 140023 w 6857723"/>
                <a:gd name="connsiteY15" fmla="*/ 0 h 252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7723" h="2520214">
                  <a:moveTo>
                    <a:pt x="140023" y="0"/>
                  </a:moveTo>
                  <a:lnTo>
                    <a:pt x="6031901" y="0"/>
                  </a:lnTo>
                  <a:cubicBezTo>
                    <a:pt x="6109234" y="0"/>
                    <a:pt x="6171924" y="62690"/>
                    <a:pt x="6171924" y="140023"/>
                  </a:cubicBezTo>
                  <a:lnTo>
                    <a:pt x="6171924" y="888983"/>
                  </a:lnTo>
                  <a:lnTo>
                    <a:pt x="6514824" y="888983"/>
                  </a:lnTo>
                  <a:lnTo>
                    <a:pt x="6514824" y="517859"/>
                  </a:lnTo>
                  <a:lnTo>
                    <a:pt x="6857723" y="1260107"/>
                  </a:lnTo>
                  <a:lnTo>
                    <a:pt x="6514824" y="2002355"/>
                  </a:lnTo>
                  <a:lnTo>
                    <a:pt x="6514824" y="1631231"/>
                  </a:lnTo>
                  <a:lnTo>
                    <a:pt x="6171924" y="1631231"/>
                  </a:lnTo>
                  <a:lnTo>
                    <a:pt x="6171924" y="2380191"/>
                  </a:lnTo>
                  <a:cubicBezTo>
                    <a:pt x="6171924" y="2457524"/>
                    <a:pt x="6109234" y="2520214"/>
                    <a:pt x="6031901" y="2520214"/>
                  </a:cubicBezTo>
                  <a:lnTo>
                    <a:pt x="140023" y="2520214"/>
                  </a:lnTo>
                  <a:cubicBezTo>
                    <a:pt x="62690" y="2520214"/>
                    <a:pt x="0" y="2457524"/>
                    <a:pt x="0" y="2380191"/>
                  </a:cubicBezTo>
                  <a:lnTo>
                    <a:pt x="0" y="140023"/>
                  </a:lnTo>
                  <a:cubicBezTo>
                    <a:pt x="0" y="62690"/>
                    <a:pt x="62690" y="0"/>
                    <a:pt x="140023" y="0"/>
                  </a:cubicBezTo>
                  <a:close/>
                </a:path>
              </a:pathLst>
            </a:custGeom>
            <a:solidFill>
              <a:schemeClr val="accent1">
                <a:lumMod val="40000"/>
                <a:lumOff val="60000"/>
                <a:alpha val="14902"/>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9" name="Text Box 44"/>
            <p:cNvSpPr txBox="1">
              <a:spLocks noChangeArrowheads="1"/>
            </p:cNvSpPr>
            <p:nvPr/>
          </p:nvSpPr>
          <p:spPr bwMode="auto">
            <a:xfrm>
              <a:off x="831761" y="4455377"/>
              <a:ext cx="4022435" cy="611550"/>
            </a:xfrm>
            <a:prstGeom prst="rect">
              <a:avLst/>
            </a:prstGeom>
            <a:noFill/>
          </p:spPr>
          <p:txBody>
            <a:bodyPr wrap="square" rtlCol="0">
              <a:spAutoFit/>
            </a:bodyPr>
            <a:lstStyle>
              <a:defPPr>
                <a:defRPr lang="zh-CN"/>
              </a:defPPr>
              <a:lvl1pPr>
                <a:defRPr>
                  <a:solidFill>
                    <a:schemeClr val="tx1">
                      <a:lumMod val="65000"/>
                      <a:lumOff val="35000"/>
                    </a:schemeClr>
                  </a:solidFill>
                </a:defRPr>
              </a:lvl1pPr>
            </a:lstStyle>
            <a:p>
              <a:pPr lvl="0">
                <a:lnSpc>
                  <a:spcPct val="130000"/>
                </a:lnSpc>
                <a:defRPr/>
              </a:pPr>
              <a:r>
                <a:rPr lang="zh-CN" altLang="zh-CN" sz="1800" kern="1000">
                  <a:effectLst/>
                  <a:ea typeface="方正兰亭刊黑_GBK"/>
                  <a:cs typeface="Times New Roman" panose="02020603050405020304" pitchFamily="18" charset="0"/>
                </a:rPr>
                <a:t>要求将页面上出现的水平线删除</a:t>
              </a:r>
              <a:r>
                <a:rPr lang="en-US" altLang="zh-CN" sz="1800" kern="1000">
                  <a:effectLst/>
                  <a:ea typeface="方正兰亭刊黑_GBK"/>
                  <a:cs typeface="Times New Roman" panose="02020603050405020304" pitchFamily="18" charset="0"/>
                </a:rPr>
                <a:t>.</a:t>
              </a:r>
              <a:endParaRPr lang="zh-CN" altLang="en-US" sz="2000"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4790962" y="3589292"/>
              <a:ext cx="562219" cy="2343722"/>
            </a:xfrm>
            <a:prstGeom prst="roundRect">
              <a:avLst>
                <a:gd name="adj" fmla="val 13277"/>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任务描述</a:t>
              </a:r>
              <a:endParaRPr kumimoji="0" lang="zh-CN" altLang="en-US" sz="24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grpSp>
      <p:grpSp>
        <p:nvGrpSpPr>
          <p:cNvPr id="16" name="组合 15"/>
          <p:cNvGrpSpPr/>
          <p:nvPr/>
        </p:nvGrpSpPr>
        <p:grpSpPr>
          <a:xfrm>
            <a:off x="6851559" y="2869060"/>
            <a:ext cx="4716987" cy="3405687"/>
            <a:chOff x="6851559" y="2869060"/>
            <a:chExt cx="4716987" cy="3883770"/>
          </a:xfrm>
        </p:grpSpPr>
        <p:grpSp>
          <p:nvGrpSpPr>
            <p:cNvPr id="14" name="组合 13"/>
            <p:cNvGrpSpPr/>
            <p:nvPr/>
          </p:nvGrpSpPr>
          <p:grpSpPr>
            <a:xfrm>
              <a:off x="6851559" y="2869060"/>
              <a:ext cx="4716987" cy="3883770"/>
              <a:chOff x="6851558" y="2370297"/>
              <a:chExt cx="4716987" cy="3883770"/>
            </a:xfrm>
          </p:grpSpPr>
          <p:sp>
            <p:nvSpPr>
              <p:cNvPr id="11" name="矩形 10"/>
              <p:cNvSpPr/>
              <p:nvPr/>
            </p:nvSpPr>
            <p:spPr>
              <a:xfrm>
                <a:off x="6851559" y="2370297"/>
                <a:ext cx="4716985" cy="509813"/>
              </a:xfrm>
              <a:prstGeom prst="rect">
                <a:avLst/>
              </a:prstGeom>
              <a:solidFill>
                <a:srgbClr val="013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851558" y="2385082"/>
                <a:ext cx="4716986" cy="461665"/>
              </a:xfrm>
              <a:prstGeom prst="rect">
                <a:avLst/>
              </a:prstGeom>
              <a:noFill/>
            </p:spPr>
            <p:txBody>
              <a:bodyPr wrap="square" rtlCol="0">
                <a:spAutoFit/>
              </a:bodyPr>
              <a:lstStyle/>
              <a:p>
                <a:pPr algn="ctr"/>
                <a:r>
                  <a:rPr lang="zh-CN" altLang="en-US" sz="2400" dirty="0">
                    <a:solidFill>
                      <a:schemeClr val="bg1"/>
                    </a:solidFill>
                    <a:latin typeface="微软雅黑" panose="020B0503020204020204" pitchFamily="34" charset="-122"/>
                    <a:ea typeface="微软雅黑" panose="020B0503020204020204" pitchFamily="34" charset="-122"/>
                  </a:rPr>
                  <a:t>任务分析</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6851560" y="2880111"/>
                <a:ext cx="4716985" cy="3373956"/>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a:solidFill>
                      <a:schemeClr val="tx1">
                        <a:lumMod val="65000"/>
                        <a:lumOff val="35000"/>
                      </a:schemeClr>
                    </a:solidFill>
                  </a:rPr>
                  <a:t> 根据任务描述要求，要删除水平线元素</a:t>
                </a:r>
                <a:r>
                  <a:rPr lang="en-US" altLang="zh-CN">
                    <a:solidFill>
                      <a:schemeClr val="tx1">
                        <a:lumMod val="65000"/>
                        <a:lumOff val="35000"/>
                      </a:schemeClr>
                    </a:solidFill>
                  </a:rPr>
                  <a:t>&lt;hr&gt;</a:t>
                </a:r>
                <a:r>
                  <a:rPr lang="zh-CN" altLang="en-US">
                    <a:solidFill>
                      <a:schemeClr val="tx1">
                        <a:lumMod val="65000"/>
                        <a:lumOff val="35000"/>
                      </a:schemeClr>
                    </a:solidFill>
                  </a:rPr>
                  <a:t>，那么</a:t>
                </a:r>
                <a:r>
                  <a:rPr lang="en-US" altLang="zh-CN">
                    <a:solidFill>
                      <a:schemeClr val="tx1">
                        <a:lumMod val="65000"/>
                        <a:lumOff val="35000"/>
                      </a:schemeClr>
                    </a:solidFill>
                  </a:rPr>
                  <a:t>hr</a:t>
                </a:r>
                <a:r>
                  <a:rPr lang="zh-CN" altLang="en-US">
                    <a:solidFill>
                      <a:schemeClr val="tx1">
                        <a:lumMod val="65000"/>
                        <a:lumOff val="35000"/>
                      </a:schemeClr>
                    </a:solidFill>
                  </a:rPr>
                  <a:t>就是要删除的元素名。</a:t>
                </a:r>
                <a:endParaRPr lang="zh-CN" altLang="en-US">
                  <a:solidFill>
                    <a:schemeClr val="tx1">
                      <a:lumMod val="65000"/>
                      <a:lumOff val="35000"/>
                    </a:schemeClr>
                  </a:solidFill>
                </a:endParaRPr>
              </a:p>
              <a:p>
                <a:pPr marL="285750" indent="-285750">
                  <a:lnSpc>
                    <a:spcPct val="150000"/>
                  </a:lnSpc>
                  <a:buFont typeface="Wingdings" panose="05000000000000000000" pitchFamily="2" charset="2"/>
                  <a:buChar char="n"/>
                </a:pPr>
                <a:r>
                  <a:rPr lang="zh-CN" altLang="en-US">
                    <a:solidFill>
                      <a:schemeClr val="tx1">
                        <a:lumMod val="65000"/>
                        <a:lumOff val="35000"/>
                      </a:schemeClr>
                    </a:solidFill>
                  </a:rPr>
                  <a:t> 通过</a:t>
                </a:r>
                <a:r>
                  <a:rPr lang="en-US" altLang="zh-CN">
                    <a:solidFill>
                      <a:schemeClr val="tx1">
                        <a:lumMod val="65000"/>
                        <a:lumOff val="35000"/>
                      </a:schemeClr>
                    </a:solidFill>
                  </a:rPr>
                  <a:t>document.querySelectorAll("hr")</a:t>
                </a:r>
                <a:r>
                  <a:rPr lang="zh-CN" altLang="en-US">
                    <a:solidFill>
                      <a:schemeClr val="tx1">
                        <a:lumMod val="65000"/>
                        <a:lumOff val="35000"/>
                      </a:schemeClr>
                    </a:solidFill>
                  </a:rPr>
                  <a:t>得到所有的</a:t>
                </a:r>
                <a:r>
                  <a:rPr lang="en-US" altLang="zh-CN">
                    <a:solidFill>
                      <a:schemeClr val="tx1">
                        <a:lumMod val="65000"/>
                        <a:lumOff val="35000"/>
                      </a:schemeClr>
                    </a:solidFill>
                  </a:rPr>
                  <a:t>&lt;hr&gt;</a:t>
                </a:r>
                <a:r>
                  <a:rPr lang="zh-CN" altLang="en-US">
                    <a:solidFill>
                      <a:schemeClr val="tx1">
                        <a:lumMod val="65000"/>
                        <a:lumOff val="35000"/>
                      </a:schemeClr>
                    </a:solidFill>
                  </a:rPr>
                  <a:t>元素节点。</a:t>
                </a:r>
                <a:endParaRPr lang="zh-CN" altLang="en-US">
                  <a:solidFill>
                    <a:schemeClr val="tx1">
                      <a:lumMod val="65000"/>
                      <a:lumOff val="35000"/>
                    </a:schemeClr>
                  </a:solidFill>
                </a:endParaRPr>
              </a:p>
              <a:p>
                <a:pPr marL="285750" indent="-285750">
                  <a:lnSpc>
                    <a:spcPct val="150000"/>
                  </a:lnSpc>
                  <a:buFont typeface="Wingdings" panose="05000000000000000000" pitchFamily="2" charset="2"/>
                  <a:buChar char="n"/>
                </a:pPr>
                <a:r>
                  <a:rPr lang="zh-CN" altLang="en-US">
                    <a:solidFill>
                      <a:schemeClr val="tx1">
                        <a:lumMod val="65000"/>
                        <a:lumOff val="35000"/>
                      </a:schemeClr>
                    </a:solidFill>
                  </a:rPr>
                  <a:t> 使用其父元素对象的</a:t>
                </a:r>
                <a:r>
                  <a:rPr lang="en-US" altLang="zh-CN">
                    <a:solidFill>
                      <a:schemeClr val="tx1">
                        <a:lumMod val="65000"/>
                        <a:lumOff val="35000"/>
                      </a:schemeClr>
                    </a:solidFill>
                  </a:rPr>
                  <a:t>removeChild("hr")</a:t>
                </a:r>
                <a:r>
                  <a:rPr lang="zh-CN" altLang="en-US">
                    <a:solidFill>
                      <a:schemeClr val="tx1">
                        <a:lumMod val="65000"/>
                        <a:lumOff val="35000"/>
                      </a:schemeClr>
                    </a:solidFill>
                  </a:rPr>
                  <a:t>就可以将其删除掉。</a:t>
                </a:r>
                <a:endParaRPr lang="zh-CN" altLang="en-US">
                  <a:solidFill>
                    <a:schemeClr val="tx1">
                      <a:lumMod val="65000"/>
                      <a:lumOff val="35000"/>
                    </a:schemeClr>
                  </a:solidFill>
                </a:endParaRPr>
              </a:p>
              <a:p>
                <a:pPr marL="285750" indent="-285750">
                  <a:lnSpc>
                    <a:spcPct val="150000"/>
                  </a:lnSpc>
                  <a:buFont typeface="Wingdings" panose="05000000000000000000" pitchFamily="2" charset="2"/>
                  <a:buChar char="n"/>
                </a:pPr>
                <a:endParaRPr lang="zh-CN" altLang="en-US" dirty="0">
                  <a:solidFill>
                    <a:schemeClr val="tx1">
                      <a:lumMod val="65000"/>
                      <a:lumOff val="35000"/>
                    </a:schemeClr>
                  </a:solidFill>
                </a:endParaRPr>
              </a:p>
            </p:txBody>
          </p:sp>
        </p:grpSp>
        <p:sp>
          <p:nvSpPr>
            <p:cNvPr id="15" name="矩形 14"/>
            <p:cNvSpPr/>
            <p:nvPr/>
          </p:nvSpPr>
          <p:spPr>
            <a:xfrm>
              <a:off x="6851560" y="2869061"/>
              <a:ext cx="4716985" cy="33165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up)">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47241" y="249383"/>
            <a:ext cx="7391400" cy="590556"/>
          </a:xfrm>
        </p:spPr>
        <p:txBody>
          <a:bodyPr/>
          <a:lstStyle/>
          <a:p>
            <a:r>
              <a:rPr lang="zh-CN" altLang="en-US"/>
              <a:t>结果对比</a:t>
            </a:r>
            <a:endParaRPr lang="zh-CN" altLang="en-US" dirty="0"/>
          </a:p>
        </p:txBody>
      </p:sp>
      <p:pic>
        <p:nvPicPr>
          <p:cNvPr id="6" name="图片 5"/>
          <p:cNvPicPr>
            <a:picLocks noChangeAspect="1"/>
          </p:cNvPicPr>
          <p:nvPr/>
        </p:nvPicPr>
        <p:blipFill>
          <a:blip r:embed="rId1"/>
          <a:stretch>
            <a:fillRect/>
          </a:stretch>
        </p:blipFill>
        <p:spPr>
          <a:xfrm>
            <a:off x="7913707" y="1164322"/>
            <a:ext cx="3076142" cy="2641037"/>
          </a:xfrm>
          <a:prstGeom prst="rect">
            <a:avLst/>
          </a:prstGeom>
        </p:spPr>
      </p:pic>
      <p:pic>
        <p:nvPicPr>
          <p:cNvPr id="7" name="图片 6"/>
          <p:cNvPicPr>
            <a:picLocks noChangeAspect="1"/>
          </p:cNvPicPr>
          <p:nvPr/>
        </p:nvPicPr>
        <p:blipFill>
          <a:blip r:embed="rId2"/>
          <a:stretch>
            <a:fillRect/>
          </a:stretch>
        </p:blipFill>
        <p:spPr>
          <a:xfrm>
            <a:off x="7913707" y="3967579"/>
            <a:ext cx="3061085" cy="2641038"/>
          </a:xfrm>
          <a:prstGeom prst="rect">
            <a:avLst/>
          </a:prstGeom>
        </p:spPr>
      </p:pic>
      <p:pic>
        <p:nvPicPr>
          <p:cNvPr id="4" name="图片 3"/>
          <p:cNvPicPr>
            <a:picLocks noChangeAspect="1"/>
          </p:cNvPicPr>
          <p:nvPr/>
        </p:nvPicPr>
        <p:blipFill>
          <a:blip r:embed="rId3"/>
          <a:stretch>
            <a:fillRect/>
          </a:stretch>
        </p:blipFill>
        <p:spPr>
          <a:xfrm>
            <a:off x="196803" y="1164322"/>
            <a:ext cx="7594191" cy="3563188"/>
          </a:xfrm>
          <a:prstGeom prst="rect">
            <a:avLst/>
          </a:prstGeo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6-12】</a:t>
            </a:r>
            <a:endParaRPr lang="zh-CN" altLang="en-US" dirty="0"/>
          </a:p>
        </p:txBody>
      </p:sp>
      <p:sp>
        <p:nvSpPr>
          <p:cNvPr id="5" name="内容占位符 4"/>
          <p:cNvSpPr>
            <a:spLocks noGrp="1"/>
          </p:cNvSpPr>
          <p:nvPr>
            <p:ph idx="1"/>
          </p:nvPr>
        </p:nvSpPr>
        <p:spPr>
          <a:xfrm>
            <a:off x="1139936" y="1341717"/>
            <a:ext cx="6770620" cy="642195"/>
          </a:xfrm>
        </p:spPr>
        <p:txBody>
          <a:bodyPr>
            <a:normAutofit lnSpcReduction="10000"/>
          </a:bodyPr>
          <a:lstStyle/>
          <a:p>
            <a:r>
              <a:rPr lang="zh-CN" altLang="en-US"/>
              <a:t>删除段落</a:t>
            </a:r>
            <a:r>
              <a:rPr lang="en-US" altLang="zh-CN"/>
              <a:t>——</a:t>
            </a:r>
            <a:r>
              <a:rPr lang="zh-CN" altLang="en-US"/>
              <a:t>删除节点</a:t>
            </a:r>
            <a:endParaRPr lang="zh-CN" altLang="en-US" dirty="0"/>
          </a:p>
        </p:txBody>
      </p:sp>
      <p:pic>
        <p:nvPicPr>
          <p:cNvPr id="2" name="图片 1"/>
          <p:cNvPicPr>
            <a:picLocks noChangeAspect="1"/>
          </p:cNvPicPr>
          <p:nvPr/>
        </p:nvPicPr>
        <p:blipFill>
          <a:blip r:embed="rId1"/>
          <a:stretch>
            <a:fillRect/>
          </a:stretch>
        </p:blipFill>
        <p:spPr>
          <a:xfrm>
            <a:off x="2106930" y="2171700"/>
            <a:ext cx="7978140" cy="359664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71064" y="1283241"/>
            <a:ext cx="11517736" cy="4916799"/>
          </a:xfrm>
        </p:spPr>
        <p:txBody>
          <a:bodyPr>
            <a:normAutofit fontScale="77500" lnSpcReduction="20000"/>
          </a:bodyPr>
          <a:lstStyle/>
          <a:p>
            <a:r>
              <a:rPr lang="en-US" altLang="zh-CN" b="1"/>
              <a:t>1. </a:t>
            </a:r>
            <a:r>
              <a:rPr lang="zh-CN" altLang="zh-CN" b="1"/>
              <a:t>核心</a:t>
            </a:r>
            <a:r>
              <a:rPr lang="en-US" altLang="zh-CN" b="1"/>
              <a:t> DOM</a:t>
            </a:r>
            <a:r>
              <a:rPr lang="zh-CN" altLang="zh-CN" b="1"/>
              <a:t>——针对任何结构化文档的标准模型</a:t>
            </a:r>
            <a:endParaRPr lang="zh-CN" altLang="zh-CN" b="1"/>
          </a:p>
          <a:p>
            <a:r>
              <a:rPr lang="zh-CN" altLang="zh-CN"/>
              <a:t>核心</a:t>
            </a:r>
            <a:r>
              <a:rPr lang="en-US" altLang="zh-CN"/>
              <a:t> DOM</a:t>
            </a:r>
            <a:r>
              <a:rPr lang="zh-CN" altLang="zh-CN"/>
              <a:t>提供了操作文档的公有属性和方法，就相当于“鼻祖”。它可操作一切结构化文档（包括</a:t>
            </a:r>
            <a:r>
              <a:rPr lang="en-US" altLang="zh-CN"/>
              <a:t>HTML</a:t>
            </a:r>
            <a:r>
              <a:rPr lang="zh-CN" altLang="zh-CN"/>
              <a:t>文档和</a:t>
            </a:r>
            <a:r>
              <a:rPr lang="en-US" altLang="zh-CN"/>
              <a:t>XML</a:t>
            </a:r>
            <a:r>
              <a:rPr lang="zh-CN" altLang="zh-CN"/>
              <a:t>文档）的</a:t>
            </a:r>
            <a:r>
              <a:rPr lang="en-US" altLang="zh-CN"/>
              <a:t>API</a:t>
            </a:r>
            <a:r>
              <a:rPr lang="zh-CN" altLang="zh-CN"/>
              <a:t>。</a:t>
            </a:r>
            <a:endParaRPr lang="zh-CN" altLang="zh-CN"/>
          </a:p>
          <a:p>
            <a:r>
              <a:rPr lang="en-US" altLang="zh-CN" b="1"/>
              <a:t>2. HTML DOM</a:t>
            </a:r>
            <a:r>
              <a:rPr lang="zh-CN" altLang="zh-CN" b="1"/>
              <a:t>——针对 </a:t>
            </a:r>
            <a:r>
              <a:rPr lang="en-US" altLang="zh-CN" b="1"/>
              <a:t>HTML </a:t>
            </a:r>
            <a:r>
              <a:rPr lang="zh-CN" altLang="zh-CN" b="1"/>
              <a:t>文档的标准模型</a:t>
            </a:r>
            <a:endParaRPr lang="zh-CN" altLang="zh-CN" b="1"/>
          </a:p>
          <a:p>
            <a:r>
              <a:rPr lang="en-US" altLang="zh-CN"/>
              <a:t>HTML DOM</a:t>
            </a:r>
            <a:r>
              <a:rPr lang="zh-CN" altLang="zh-CN"/>
              <a:t>是专门操作</a:t>
            </a:r>
            <a:r>
              <a:rPr lang="en-US" altLang="zh-CN"/>
              <a:t>HTML</a:t>
            </a:r>
            <a:r>
              <a:rPr lang="zh-CN" altLang="zh-CN"/>
              <a:t>文档的简化版</a:t>
            </a:r>
            <a:r>
              <a:rPr lang="en-US" altLang="zh-CN"/>
              <a:t>DOM</a:t>
            </a:r>
            <a:r>
              <a:rPr lang="zh-CN" altLang="zh-CN"/>
              <a:t>，仅对常用的复杂</a:t>
            </a:r>
            <a:r>
              <a:rPr lang="en-US" altLang="zh-CN"/>
              <a:t>API</a:t>
            </a:r>
            <a:r>
              <a:rPr lang="zh-CN" altLang="zh-CN"/>
              <a:t>进行了简化，对核心</a:t>
            </a:r>
            <a:r>
              <a:rPr lang="en-US" altLang="zh-CN"/>
              <a:t>DOM</a:t>
            </a:r>
            <a:r>
              <a:rPr lang="zh-CN" altLang="zh-CN"/>
              <a:t>进行了在</a:t>
            </a:r>
            <a:r>
              <a:rPr lang="en-US" altLang="zh-CN"/>
              <a:t>HTML</a:t>
            </a:r>
            <a:r>
              <a:rPr lang="zh-CN" altLang="zh-CN"/>
              <a:t>方面的拓展。</a:t>
            </a:r>
            <a:endParaRPr lang="zh-CN" altLang="zh-CN"/>
          </a:p>
          <a:p>
            <a:r>
              <a:rPr lang="en-US" altLang="zh-CN" b="1"/>
              <a:t>3. XML DOM</a:t>
            </a:r>
            <a:r>
              <a:rPr lang="zh-CN" altLang="zh-CN" b="1"/>
              <a:t>——针对</a:t>
            </a:r>
            <a:r>
              <a:rPr lang="en-US" altLang="zh-CN" b="1"/>
              <a:t>XML</a:t>
            </a:r>
            <a:r>
              <a:rPr lang="zh-CN" altLang="zh-CN" b="1"/>
              <a:t>文档的标准模型</a:t>
            </a:r>
            <a:endParaRPr lang="zh-CN" altLang="zh-CN" b="1"/>
          </a:p>
          <a:p>
            <a:r>
              <a:rPr lang="en-US" altLang="zh-CN"/>
              <a:t>XML DOM</a:t>
            </a:r>
            <a:r>
              <a:rPr lang="zh-CN" altLang="zh-CN"/>
              <a:t>提供了所有</a:t>
            </a:r>
            <a:r>
              <a:rPr lang="en-US" altLang="zh-CN"/>
              <a:t>XML</a:t>
            </a:r>
            <a:r>
              <a:rPr lang="zh-CN" altLang="zh-CN"/>
              <a:t>元素的对象和属性，以及它们的访问方法，与</a:t>
            </a:r>
            <a:r>
              <a:rPr lang="en-US" altLang="zh-CN"/>
              <a:t>HTML DOM</a:t>
            </a:r>
            <a:r>
              <a:rPr lang="zh-CN" altLang="zh-CN"/>
              <a:t>类似。</a:t>
            </a:r>
            <a:endParaRPr lang="zh-CN" altLang="zh-CN"/>
          </a:p>
          <a:p>
            <a:r>
              <a:rPr lang="zh-CN" altLang="zh-CN"/>
              <a:t>在</a:t>
            </a:r>
            <a:r>
              <a:rPr lang="en-US" altLang="zh-CN"/>
              <a:t>JavaScript</a:t>
            </a:r>
            <a:r>
              <a:rPr lang="zh-CN" altLang="zh-CN"/>
              <a:t>中，一般使用的是</a:t>
            </a:r>
            <a:r>
              <a:rPr lang="en-US" altLang="zh-CN"/>
              <a:t>HTML DOM</a:t>
            </a:r>
            <a:r>
              <a:rPr lang="zh-CN" altLang="zh-CN"/>
              <a:t>，在后文中若未专门说明，</a:t>
            </a:r>
            <a:r>
              <a:rPr lang="en-US" altLang="zh-CN"/>
              <a:t>DOM</a:t>
            </a:r>
            <a:r>
              <a:rPr lang="zh-CN" altLang="zh-CN"/>
              <a:t>指的就是</a:t>
            </a:r>
            <a:r>
              <a:rPr lang="en-US" altLang="zh-CN"/>
              <a:t>HTML DOM</a:t>
            </a:r>
            <a:r>
              <a:rPr lang="zh-CN" altLang="zh-CN"/>
              <a:t>。</a:t>
            </a:r>
            <a:endParaRPr lang="zh-CN" altLang="zh-CN"/>
          </a:p>
          <a:p>
            <a:endParaRPr lang="zh-CN" altLang="zh-CN"/>
          </a:p>
        </p:txBody>
      </p:sp>
      <p:sp>
        <p:nvSpPr>
          <p:cNvPr id="3" name="标题 2"/>
          <p:cNvSpPr>
            <a:spLocks noGrp="1"/>
          </p:cNvSpPr>
          <p:nvPr>
            <p:ph type="title"/>
          </p:nvPr>
        </p:nvSpPr>
        <p:spPr>
          <a:xfrm>
            <a:off x="747241" y="249383"/>
            <a:ext cx="7391400" cy="590556"/>
          </a:xfrm>
        </p:spPr>
        <p:txBody>
          <a:bodyPr/>
          <a:lstStyle/>
          <a:p>
            <a:r>
              <a:rPr lang="en-US" altLang="zh-CN"/>
              <a:t>DOM</a:t>
            </a:r>
            <a:r>
              <a:rPr lang="zh-CN" altLang="en-US"/>
              <a:t>的</a:t>
            </a:r>
            <a:r>
              <a:rPr lang="en-US" altLang="zh-CN"/>
              <a:t>3</a:t>
            </a:r>
            <a:r>
              <a:rPr lang="zh-CN" altLang="en-US"/>
              <a:t>个部分</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arn(inVertical)">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barn(inVertical)">
                                      <p:cBhvr>
                                        <p:cTn id="15" dur="500"/>
                                        <p:tgtEl>
                                          <p:spTgt spid="2">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barn(inVertical)">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wipe(down)">
                                      <p:cBhvr>
                                        <p:cTn id="23" dur="500"/>
                                        <p:tgtEl>
                                          <p:spTgt spid="2">
                                            <p:txEl>
                                              <p:pRg st="4" end="4"/>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wipe(down)">
                                      <p:cBhvr>
                                        <p:cTn id="26" dur="500"/>
                                        <p:tgtEl>
                                          <p:spTgt spid="2">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wipe(down)">
                                      <p:cBhvr>
                                        <p:cTn id="31"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47241" y="249383"/>
            <a:ext cx="7391400" cy="590556"/>
          </a:xfrm>
        </p:spPr>
        <p:txBody>
          <a:bodyPr/>
          <a:lstStyle/>
          <a:p>
            <a:r>
              <a:rPr lang="zh-CN"/>
              <a:t>课堂练习二</a:t>
            </a:r>
            <a:endParaRPr lang="zh-CN" dirty="0"/>
          </a:p>
        </p:txBody>
      </p:sp>
      <p:sp>
        <p:nvSpPr>
          <p:cNvPr id="2" name="内容占位符 1"/>
          <p:cNvSpPr/>
          <p:nvPr>
            <p:ph idx="1"/>
          </p:nvPr>
        </p:nvSpPr>
        <p:spPr>
          <a:xfrm>
            <a:off x="747395" y="1393825"/>
            <a:ext cx="10805160" cy="5305425"/>
          </a:xfrm>
        </p:spPr>
        <p:txBody>
          <a:bodyPr>
            <a:normAutofit lnSpcReduction="10000"/>
          </a:bodyPr>
          <a:p>
            <a:pPr algn="l">
              <a:buClrTx/>
              <a:buSzTx/>
            </a:pPr>
            <a:r>
              <a:rPr lang="zh-CN" altLang="en-US" sz="2000"/>
              <a:t>在一个HTML文档中，使用JavaScript对HTML列表元素进行各种操作。允许用户通过点击按钮来触发各种列表修改操作。使用多个按钮来分别触发上述操作，每个按钮附带相应的功能描述。</a:t>
            </a:r>
            <a:endParaRPr lang="zh-CN" altLang="en-US" sz="2000"/>
          </a:p>
          <a:p>
            <a:pPr algn="l">
              <a:buClrTx/>
              <a:buSzTx/>
            </a:pPr>
            <a:r>
              <a:rPr lang="zh-CN" altLang="en-US" sz="2000"/>
              <a:t>具体实现以下功能：</a:t>
            </a:r>
            <a:endParaRPr lang="zh-CN" altLang="en-US" sz="2000"/>
          </a:p>
          <a:p>
            <a:pPr algn="l">
              <a:buClrTx/>
              <a:buSzTx/>
            </a:pPr>
            <a:r>
              <a:rPr lang="zh-CN" altLang="en-US" sz="2000">
                <a:latin typeface="Palatino Linotype" panose="02040502050505030304" charset="0"/>
                <a:cs typeface="Palatino Linotype" panose="02040502050505030304" charset="0"/>
              </a:rPr>
              <a:t>•</a:t>
            </a:r>
            <a:r>
              <a:rPr lang="en-US" altLang="zh-CN" sz="2000">
                <a:latin typeface="Palatino Linotype" panose="02040502050505030304" charset="0"/>
                <a:cs typeface="Palatino Linotype" panose="02040502050505030304" charset="0"/>
              </a:rPr>
              <a:t> 移动节点：</a:t>
            </a:r>
            <a:r>
              <a:rPr lang="en-US" altLang="zh-CN" sz="2000">
                <a:solidFill>
                  <a:srgbClr val="002060"/>
                </a:solidFill>
                <a:latin typeface="Palatino Linotype" panose="02040502050505030304" charset="0"/>
                <a:cs typeface="Palatino Linotype" panose="02040502050505030304" charset="0"/>
              </a:rPr>
              <a:t>将列表的第一个项目移动到最后。</a:t>
            </a:r>
            <a:endParaRPr lang="en-US" altLang="zh-CN" sz="2000">
              <a:latin typeface="Palatino Linotype" panose="02040502050505030304" charset="0"/>
              <a:cs typeface="Palatino Linotype" panose="02040502050505030304" charset="0"/>
            </a:endParaRPr>
          </a:p>
          <a:p>
            <a:pPr algn="l">
              <a:buClrTx/>
              <a:buSzTx/>
            </a:pPr>
            <a:r>
              <a:rPr lang="zh-CN" altLang="en-US" sz="2000">
                <a:latin typeface="Palatino Linotype" panose="02040502050505030304" charset="0"/>
                <a:cs typeface="Palatino Linotype" panose="02040502050505030304" charset="0"/>
                <a:sym typeface="+mn-ea"/>
              </a:rPr>
              <a:t>•</a:t>
            </a:r>
            <a:r>
              <a:rPr lang="en-US" altLang="zh-CN" sz="2000">
                <a:latin typeface="Palatino Linotype" panose="02040502050505030304" charset="0"/>
                <a:cs typeface="Palatino Linotype" panose="02040502050505030304" charset="0"/>
                <a:sym typeface="+mn-ea"/>
              </a:rPr>
              <a:t> 插入节点：</a:t>
            </a:r>
            <a:r>
              <a:rPr lang="en-US" altLang="zh-CN" sz="2000">
                <a:solidFill>
                  <a:srgbClr val="002060"/>
                </a:solidFill>
                <a:latin typeface="Palatino Linotype" panose="02040502050505030304" charset="0"/>
                <a:cs typeface="Palatino Linotype" panose="02040502050505030304" charset="0"/>
                <a:sym typeface="+mn-ea"/>
              </a:rPr>
              <a:t>在列表的开头插入一个新的列表项。新课程的名称由用户通过弹出提示框输入。</a:t>
            </a:r>
            <a:endParaRPr lang="en-US" altLang="zh-CN" sz="2000">
              <a:latin typeface="Palatino Linotype" panose="02040502050505030304" charset="0"/>
              <a:cs typeface="Palatino Linotype" panose="02040502050505030304" charset="0"/>
              <a:sym typeface="+mn-ea"/>
            </a:endParaRPr>
          </a:p>
          <a:p>
            <a:pPr algn="l">
              <a:buClrTx/>
              <a:buSzTx/>
            </a:pPr>
            <a:r>
              <a:rPr lang="zh-CN" altLang="en-US" sz="2000">
                <a:latin typeface="Palatino Linotype" panose="02040502050505030304" charset="0"/>
                <a:cs typeface="Palatino Linotype" panose="02040502050505030304" charset="0"/>
                <a:sym typeface="+mn-ea"/>
              </a:rPr>
              <a:t>•</a:t>
            </a:r>
            <a:r>
              <a:rPr lang="en-US" altLang="zh-CN" sz="2000">
                <a:latin typeface="Palatino Linotype" panose="02040502050505030304" charset="0"/>
                <a:cs typeface="Palatino Linotype" panose="02040502050505030304" charset="0"/>
                <a:sym typeface="+mn-ea"/>
              </a:rPr>
              <a:t> 交换节点：</a:t>
            </a:r>
            <a:r>
              <a:rPr lang="en-US" altLang="zh-CN" sz="2000">
                <a:solidFill>
                  <a:srgbClr val="002060"/>
                </a:solidFill>
                <a:latin typeface="Palatino Linotype" panose="02040502050505030304" charset="0"/>
                <a:cs typeface="Palatino Linotype" panose="02040502050505030304" charset="0"/>
                <a:sym typeface="+mn-ea"/>
              </a:rPr>
              <a:t>交换两个由用户指定位置的列表项。用户输入的两个位置通过弹出提示框获取。</a:t>
            </a:r>
            <a:endParaRPr lang="en-US" altLang="zh-CN" sz="2000">
              <a:latin typeface="Palatino Linotype" panose="02040502050505030304" charset="0"/>
              <a:cs typeface="Palatino Linotype" panose="02040502050505030304" charset="0"/>
              <a:sym typeface="+mn-ea"/>
            </a:endParaRPr>
          </a:p>
          <a:p>
            <a:pPr algn="l">
              <a:buClrTx/>
              <a:buSzTx/>
            </a:pPr>
            <a:r>
              <a:rPr lang="zh-CN" altLang="en-US" sz="2000">
                <a:latin typeface="Palatino Linotype" panose="02040502050505030304" charset="0"/>
                <a:cs typeface="Palatino Linotype" panose="02040502050505030304" charset="0"/>
                <a:sym typeface="+mn-ea"/>
              </a:rPr>
              <a:t>•</a:t>
            </a:r>
            <a:r>
              <a:rPr lang="en-US" altLang="zh-CN" sz="2000">
                <a:latin typeface="Palatino Linotype" panose="02040502050505030304" charset="0"/>
                <a:cs typeface="Palatino Linotype" panose="02040502050505030304" charset="0"/>
                <a:sym typeface="+mn-ea"/>
              </a:rPr>
              <a:t> 删除节点：</a:t>
            </a:r>
            <a:r>
              <a:rPr lang="en-US" altLang="zh-CN" sz="2000">
                <a:solidFill>
                  <a:srgbClr val="002060"/>
                </a:solidFill>
                <a:latin typeface="Palatino Linotype" panose="02040502050505030304" charset="0"/>
                <a:cs typeface="Palatino Linotype" panose="02040502050505030304" charset="0"/>
                <a:sym typeface="+mn-ea"/>
              </a:rPr>
              <a:t>删除列表的最后一个项目。</a:t>
            </a:r>
            <a:endParaRPr lang="en-US" altLang="zh-CN" sz="2000">
              <a:latin typeface="Palatino Linotype" panose="02040502050505030304" charset="0"/>
              <a:cs typeface="Palatino Linotype" panose="02040502050505030304" charset="0"/>
              <a:sym typeface="+mn-ea"/>
            </a:endParaRPr>
          </a:p>
          <a:p>
            <a:pPr algn="l">
              <a:buClrTx/>
              <a:buSzTx/>
            </a:pPr>
            <a:r>
              <a:rPr lang="zh-CN" altLang="en-US" sz="2000">
                <a:latin typeface="Palatino Linotype" panose="02040502050505030304" charset="0"/>
                <a:cs typeface="Palatino Linotype" panose="02040502050505030304" charset="0"/>
                <a:sym typeface="+mn-ea"/>
              </a:rPr>
              <a:t>•</a:t>
            </a:r>
            <a:r>
              <a:rPr lang="en-US" altLang="zh-CN" sz="2000">
                <a:latin typeface="Palatino Linotype" panose="02040502050505030304" charset="0"/>
                <a:cs typeface="Palatino Linotype" panose="02040502050505030304" charset="0"/>
                <a:sym typeface="+mn-ea"/>
              </a:rPr>
              <a:t> 替换节点：</a:t>
            </a:r>
            <a:r>
              <a:rPr lang="en-US" altLang="zh-CN" sz="2000">
                <a:solidFill>
                  <a:srgbClr val="002060"/>
                </a:solidFill>
                <a:latin typeface="Palatino Linotype" panose="02040502050505030304" charset="0"/>
                <a:cs typeface="Palatino Linotype" panose="02040502050505030304" charset="0"/>
                <a:sym typeface="+mn-ea"/>
              </a:rPr>
              <a:t>替换指定位置的列表项，位置和新课程的名称由用户通过弹出提示框输入。</a:t>
            </a:r>
            <a:endParaRPr lang="en-US" altLang="zh-CN" sz="2000">
              <a:latin typeface="Palatino Linotype" panose="02040502050505030304" charset="0"/>
              <a:cs typeface="Palatino Linotype" panose="02040502050505030304" charset="0"/>
              <a:sym typeface="+mn-ea"/>
            </a:endParaRPr>
          </a:p>
          <a:p>
            <a:pPr algn="l">
              <a:buClrTx/>
              <a:buSzTx/>
            </a:pPr>
            <a:r>
              <a:rPr lang="zh-CN" altLang="en-US" sz="2000">
                <a:latin typeface="Palatino Linotype" panose="02040502050505030304" charset="0"/>
                <a:cs typeface="Palatino Linotype" panose="02040502050505030304" charset="0"/>
                <a:sym typeface="+mn-ea"/>
              </a:rPr>
              <a:t>•</a:t>
            </a:r>
            <a:r>
              <a:rPr lang="en-US" altLang="zh-CN" sz="2000">
                <a:latin typeface="Palatino Linotype" panose="02040502050505030304" charset="0"/>
                <a:cs typeface="Palatino Linotype" panose="02040502050505030304" charset="0"/>
                <a:sym typeface="+mn-ea"/>
              </a:rPr>
              <a:t> 复制节点：</a:t>
            </a:r>
            <a:endParaRPr lang="en-US" altLang="zh-CN" sz="2000">
              <a:latin typeface="Palatino Linotype" panose="02040502050505030304" charset="0"/>
              <a:cs typeface="Palatino Linotype" panose="02040502050505030304" charset="0"/>
              <a:sym typeface="+mn-ea"/>
            </a:endParaRPr>
          </a:p>
          <a:p>
            <a:pPr algn="l">
              <a:buClrTx/>
              <a:buSzTx/>
            </a:pPr>
            <a:r>
              <a:rPr lang="en-US" altLang="zh-CN" sz="2000">
                <a:latin typeface="Palatino Linotype" panose="02040502050505030304" charset="0"/>
                <a:cs typeface="Palatino Linotype" panose="02040502050505030304" charset="0"/>
                <a:sym typeface="+mn-ea"/>
              </a:rPr>
              <a:t>        •普通复制：</a:t>
            </a:r>
            <a:r>
              <a:rPr lang="en-US" altLang="zh-CN" sz="2000">
                <a:solidFill>
                  <a:srgbClr val="002060"/>
                </a:solidFill>
                <a:latin typeface="Palatino Linotype" panose="02040502050505030304" charset="0"/>
                <a:cs typeface="Palatino Linotype" panose="02040502050505030304" charset="0"/>
                <a:sym typeface="+mn-ea"/>
              </a:rPr>
              <a:t>复制列表中最后一个项目到另一个列表，但不包括子节点。</a:t>
            </a:r>
            <a:endParaRPr lang="en-US" altLang="zh-CN" sz="2000">
              <a:latin typeface="Palatino Linotype" panose="02040502050505030304" charset="0"/>
              <a:cs typeface="Palatino Linotype" panose="02040502050505030304" charset="0"/>
              <a:sym typeface="+mn-ea"/>
            </a:endParaRPr>
          </a:p>
          <a:p>
            <a:pPr algn="l">
              <a:buClrTx/>
              <a:buSzTx/>
            </a:pPr>
            <a:r>
              <a:rPr lang="en-US" altLang="zh-CN" sz="2000">
                <a:latin typeface="Palatino Linotype" panose="02040502050505030304" charset="0"/>
                <a:cs typeface="Palatino Linotype" panose="02040502050505030304" charset="0"/>
                <a:sym typeface="+mn-ea"/>
              </a:rPr>
              <a:t>        </a:t>
            </a:r>
            <a:r>
              <a:rPr lang="en-US" altLang="zh-CN" sz="2000">
                <a:latin typeface="Palatino Linotype" panose="02040502050505030304" charset="0"/>
                <a:cs typeface="Palatino Linotype" panose="02040502050505030304" charset="0"/>
                <a:sym typeface="+mn-ea"/>
              </a:rPr>
              <a:t>•</a:t>
            </a:r>
            <a:r>
              <a:rPr lang="en-US" altLang="zh-CN" sz="2000">
                <a:latin typeface="Palatino Linotype" panose="02040502050505030304" charset="0"/>
                <a:cs typeface="Palatino Linotype" panose="02040502050505030304" charset="0"/>
                <a:sym typeface="+mn-ea"/>
              </a:rPr>
              <a:t>深度复制：</a:t>
            </a:r>
            <a:r>
              <a:rPr lang="en-US" altLang="zh-CN" sz="2000">
                <a:solidFill>
                  <a:srgbClr val="002060"/>
                </a:solidFill>
                <a:latin typeface="Palatino Linotype" panose="02040502050505030304" charset="0"/>
                <a:cs typeface="Palatino Linotype" panose="02040502050505030304" charset="0"/>
                <a:sym typeface="+mn-ea"/>
              </a:rPr>
              <a:t>复制列表中最后一个项目到另一个列表，包括所有子节点。</a:t>
            </a:r>
            <a:endParaRPr lang="en-US" altLang="zh-CN" sz="2000">
              <a:solidFill>
                <a:srgbClr val="002060"/>
              </a:solidFill>
              <a:latin typeface="Palatino Linotype" panose="02040502050505030304" charset="0"/>
              <a:cs typeface="Palatino Linotype" panose="02040502050505030304" charset="0"/>
              <a:sym typeface="+mn-ea"/>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47241" y="249383"/>
            <a:ext cx="7391400" cy="590556"/>
          </a:xfrm>
        </p:spPr>
        <p:txBody>
          <a:bodyPr/>
          <a:lstStyle/>
          <a:p>
            <a:r>
              <a:rPr lang="zh-CN"/>
              <a:t>课堂练习二</a:t>
            </a:r>
            <a:endParaRPr lang="zh-CN" dirty="0"/>
          </a:p>
        </p:txBody>
      </p:sp>
      <p:pic>
        <p:nvPicPr>
          <p:cNvPr id="4" name="内容占位符 3"/>
          <p:cNvPicPr>
            <a:picLocks noChangeAspect="1"/>
          </p:cNvPicPr>
          <p:nvPr>
            <p:ph idx="1"/>
          </p:nvPr>
        </p:nvPicPr>
        <p:blipFill>
          <a:blip r:embed="rId1"/>
          <a:stretch>
            <a:fillRect/>
          </a:stretch>
        </p:blipFill>
        <p:spPr>
          <a:xfrm>
            <a:off x="2038350" y="2011680"/>
            <a:ext cx="8221980" cy="3810000"/>
          </a:xfrm>
          <a:prstGeom prst="rect">
            <a:avLst/>
          </a:prstGeom>
        </p:spPr>
      </p:pic>
      <p:sp>
        <p:nvSpPr>
          <p:cNvPr id="5" name="文本框 4"/>
          <p:cNvSpPr txBox="1"/>
          <p:nvPr/>
        </p:nvSpPr>
        <p:spPr>
          <a:xfrm>
            <a:off x="1036320" y="1309370"/>
            <a:ext cx="6096000" cy="521970"/>
          </a:xfrm>
          <a:prstGeom prst="rect">
            <a:avLst/>
          </a:prstGeom>
          <a:noFill/>
        </p:spPr>
        <p:txBody>
          <a:bodyPr wrap="square" rtlCol="0" anchor="t">
            <a:spAutoFit/>
          </a:bodyPr>
          <a:p>
            <a:r>
              <a:rPr lang="zh-CN" altLang="en-US" sz="2800"/>
              <a:t>课程列表管理界面</a:t>
            </a:r>
            <a:endParaRPr lang="zh-CN" altLang="en-US" sz="280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47241" y="249383"/>
            <a:ext cx="7391400" cy="590556"/>
          </a:xfrm>
        </p:spPr>
        <p:txBody>
          <a:bodyPr/>
          <a:lstStyle/>
          <a:p>
            <a:r>
              <a:rPr lang="zh-CN"/>
              <a:t>课堂练习二</a:t>
            </a:r>
            <a:endParaRPr lang="zh-CN" dirty="0"/>
          </a:p>
        </p:txBody>
      </p:sp>
      <p:sp>
        <p:nvSpPr>
          <p:cNvPr id="5" name="文本框 4"/>
          <p:cNvSpPr txBox="1"/>
          <p:nvPr/>
        </p:nvSpPr>
        <p:spPr>
          <a:xfrm>
            <a:off x="1036320" y="1309370"/>
            <a:ext cx="6096000" cy="521970"/>
          </a:xfrm>
          <a:prstGeom prst="rect">
            <a:avLst/>
          </a:prstGeom>
          <a:noFill/>
        </p:spPr>
        <p:txBody>
          <a:bodyPr wrap="square" rtlCol="0" anchor="t">
            <a:spAutoFit/>
          </a:bodyPr>
          <a:p>
            <a:r>
              <a:rPr lang="zh-CN" altLang="en-US" sz="2800"/>
              <a:t>移动第一个课程节点到最后</a:t>
            </a:r>
            <a:endParaRPr lang="zh-CN" altLang="en-US" sz="2800"/>
          </a:p>
        </p:txBody>
      </p:sp>
      <p:pic>
        <p:nvPicPr>
          <p:cNvPr id="6" name="内容占位符 5"/>
          <p:cNvPicPr>
            <a:picLocks noChangeAspect="1"/>
          </p:cNvPicPr>
          <p:nvPr>
            <p:ph idx="1"/>
          </p:nvPr>
        </p:nvPicPr>
        <p:blipFill>
          <a:blip r:embed="rId1"/>
          <a:stretch>
            <a:fillRect/>
          </a:stretch>
        </p:blipFill>
        <p:spPr>
          <a:xfrm>
            <a:off x="3177540" y="2853690"/>
            <a:ext cx="5745480" cy="1249680"/>
          </a:xfrm>
          <a:prstGeom prst="rect">
            <a:avLst/>
          </a:prstGeom>
        </p:spPr>
      </p:pic>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47241" y="249383"/>
            <a:ext cx="7391400" cy="590556"/>
          </a:xfrm>
        </p:spPr>
        <p:txBody>
          <a:bodyPr/>
          <a:lstStyle/>
          <a:p>
            <a:r>
              <a:rPr lang="zh-CN"/>
              <a:t>课堂练习二</a:t>
            </a:r>
            <a:endParaRPr lang="zh-CN" dirty="0"/>
          </a:p>
        </p:txBody>
      </p:sp>
      <p:sp>
        <p:nvSpPr>
          <p:cNvPr id="5" name="文本框 4"/>
          <p:cNvSpPr txBox="1"/>
          <p:nvPr/>
        </p:nvSpPr>
        <p:spPr>
          <a:xfrm>
            <a:off x="1036320" y="1309370"/>
            <a:ext cx="6096000" cy="521970"/>
          </a:xfrm>
          <a:prstGeom prst="rect">
            <a:avLst/>
          </a:prstGeom>
          <a:noFill/>
        </p:spPr>
        <p:txBody>
          <a:bodyPr wrap="square" rtlCol="0" anchor="t">
            <a:spAutoFit/>
          </a:bodyPr>
          <a:p>
            <a:r>
              <a:rPr lang="zh-CN" altLang="en-US" sz="2800"/>
              <a:t>在列表开头插入新课程</a:t>
            </a:r>
            <a:endParaRPr lang="zh-CN" altLang="en-US" sz="2800"/>
          </a:p>
        </p:txBody>
      </p:sp>
      <p:pic>
        <p:nvPicPr>
          <p:cNvPr id="4" name="内容占位符 3"/>
          <p:cNvPicPr>
            <a:picLocks noChangeAspect="1"/>
          </p:cNvPicPr>
          <p:nvPr>
            <p:ph idx="1"/>
          </p:nvPr>
        </p:nvPicPr>
        <p:blipFill>
          <a:blip r:embed="rId1"/>
          <a:stretch>
            <a:fillRect/>
          </a:stretch>
        </p:blipFill>
        <p:spPr>
          <a:xfrm>
            <a:off x="2659380" y="2438400"/>
            <a:ext cx="6979920" cy="2590800"/>
          </a:xfrm>
          <a:prstGeom prst="rect">
            <a:avLst/>
          </a:prstGeom>
        </p:spPr>
      </p:pic>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47241" y="249383"/>
            <a:ext cx="7391400" cy="590556"/>
          </a:xfrm>
        </p:spPr>
        <p:txBody>
          <a:bodyPr/>
          <a:lstStyle/>
          <a:p>
            <a:r>
              <a:rPr lang="zh-CN"/>
              <a:t>课堂练习二</a:t>
            </a:r>
            <a:endParaRPr lang="zh-CN" dirty="0"/>
          </a:p>
        </p:txBody>
      </p:sp>
      <p:sp>
        <p:nvSpPr>
          <p:cNvPr id="5" name="文本框 4"/>
          <p:cNvSpPr txBox="1"/>
          <p:nvPr/>
        </p:nvSpPr>
        <p:spPr>
          <a:xfrm>
            <a:off x="1036320" y="1309370"/>
            <a:ext cx="6096000" cy="521970"/>
          </a:xfrm>
          <a:prstGeom prst="rect">
            <a:avLst/>
          </a:prstGeom>
          <a:noFill/>
        </p:spPr>
        <p:txBody>
          <a:bodyPr wrap="square" rtlCol="0" anchor="t">
            <a:spAutoFit/>
          </a:bodyPr>
          <a:p>
            <a:r>
              <a:rPr lang="zh-CN" altLang="en-US" sz="2800"/>
              <a:t>交换两个制定</a:t>
            </a:r>
            <a:r>
              <a:rPr lang="zh-CN" altLang="en-US" sz="2800">
                <a:sym typeface="+mn-ea"/>
              </a:rPr>
              <a:t>位置的</a:t>
            </a:r>
            <a:r>
              <a:rPr lang="zh-CN" altLang="en-US" sz="2800"/>
              <a:t>课程</a:t>
            </a:r>
            <a:endParaRPr lang="zh-CN" altLang="en-US" sz="2800"/>
          </a:p>
        </p:txBody>
      </p:sp>
      <p:pic>
        <p:nvPicPr>
          <p:cNvPr id="6" name="内容占位符 5"/>
          <p:cNvPicPr>
            <a:picLocks noChangeAspect="1"/>
          </p:cNvPicPr>
          <p:nvPr>
            <p:ph idx="1"/>
          </p:nvPr>
        </p:nvPicPr>
        <p:blipFill>
          <a:blip r:embed="rId1"/>
          <a:stretch>
            <a:fillRect/>
          </a:stretch>
        </p:blipFill>
        <p:spPr>
          <a:xfrm>
            <a:off x="2590800" y="2289810"/>
            <a:ext cx="7117080" cy="3124200"/>
          </a:xfrm>
          <a:prstGeom prst="rect">
            <a:avLst/>
          </a:prstGeom>
        </p:spPr>
      </p:pic>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47241" y="249383"/>
            <a:ext cx="7391400" cy="590556"/>
          </a:xfrm>
        </p:spPr>
        <p:txBody>
          <a:bodyPr/>
          <a:lstStyle/>
          <a:p>
            <a:r>
              <a:rPr lang="zh-CN"/>
              <a:t>课堂练习二</a:t>
            </a:r>
            <a:endParaRPr lang="zh-CN" dirty="0"/>
          </a:p>
        </p:txBody>
      </p:sp>
      <p:sp>
        <p:nvSpPr>
          <p:cNvPr id="5" name="文本框 4"/>
          <p:cNvSpPr txBox="1"/>
          <p:nvPr/>
        </p:nvSpPr>
        <p:spPr>
          <a:xfrm>
            <a:off x="1036320" y="1309370"/>
            <a:ext cx="6096000" cy="521970"/>
          </a:xfrm>
          <a:prstGeom prst="rect">
            <a:avLst/>
          </a:prstGeom>
          <a:noFill/>
        </p:spPr>
        <p:txBody>
          <a:bodyPr wrap="square" rtlCol="0" anchor="t">
            <a:spAutoFit/>
          </a:bodyPr>
          <a:p>
            <a:r>
              <a:rPr lang="zh-CN" altLang="en-US" sz="2800"/>
              <a:t>删除最后一个课程</a:t>
            </a:r>
            <a:endParaRPr lang="zh-CN" altLang="en-US" sz="2800"/>
          </a:p>
        </p:txBody>
      </p:sp>
      <p:pic>
        <p:nvPicPr>
          <p:cNvPr id="4" name="内容占位符 3"/>
          <p:cNvPicPr>
            <a:picLocks noChangeAspect="1"/>
          </p:cNvPicPr>
          <p:nvPr>
            <p:ph idx="1"/>
          </p:nvPr>
        </p:nvPicPr>
        <p:blipFill>
          <a:blip r:embed="rId1"/>
          <a:stretch>
            <a:fillRect/>
          </a:stretch>
        </p:blipFill>
        <p:spPr>
          <a:xfrm>
            <a:off x="3238500" y="3093720"/>
            <a:ext cx="5821680" cy="1516380"/>
          </a:xfrm>
          <a:prstGeom prst="rect">
            <a:avLst/>
          </a:prstGeom>
        </p:spPr>
      </p:pic>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47241" y="249383"/>
            <a:ext cx="7391400" cy="590556"/>
          </a:xfrm>
        </p:spPr>
        <p:txBody>
          <a:bodyPr/>
          <a:lstStyle/>
          <a:p>
            <a:r>
              <a:rPr lang="zh-CN"/>
              <a:t>课堂练习二</a:t>
            </a:r>
            <a:endParaRPr lang="zh-CN" dirty="0"/>
          </a:p>
        </p:txBody>
      </p:sp>
      <p:sp>
        <p:nvSpPr>
          <p:cNvPr id="5" name="文本框 4"/>
          <p:cNvSpPr txBox="1"/>
          <p:nvPr/>
        </p:nvSpPr>
        <p:spPr>
          <a:xfrm>
            <a:off x="1036320" y="1309370"/>
            <a:ext cx="6096000" cy="521970"/>
          </a:xfrm>
          <a:prstGeom prst="rect">
            <a:avLst/>
          </a:prstGeom>
          <a:noFill/>
        </p:spPr>
        <p:txBody>
          <a:bodyPr wrap="square" rtlCol="0" anchor="t">
            <a:spAutoFit/>
          </a:bodyPr>
          <a:p>
            <a:r>
              <a:rPr lang="zh-CN" altLang="en-US" sz="2800"/>
              <a:t>替换指定的课程</a:t>
            </a:r>
            <a:endParaRPr lang="zh-CN" altLang="en-US" sz="2800"/>
          </a:p>
        </p:txBody>
      </p:sp>
      <p:pic>
        <p:nvPicPr>
          <p:cNvPr id="6" name="内容占位符 5"/>
          <p:cNvPicPr>
            <a:picLocks noChangeAspect="1"/>
          </p:cNvPicPr>
          <p:nvPr>
            <p:ph idx="1"/>
          </p:nvPr>
        </p:nvPicPr>
        <p:blipFill>
          <a:blip r:embed="rId1"/>
          <a:stretch>
            <a:fillRect/>
          </a:stretch>
        </p:blipFill>
        <p:spPr>
          <a:xfrm>
            <a:off x="2590800" y="2217420"/>
            <a:ext cx="7117080" cy="3268980"/>
          </a:xfrm>
          <a:prstGeom prst="rect">
            <a:avLst/>
          </a:prstGeom>
        </p:spPr>
      </p:pic>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47241" y="249383"/>
            <a:ext cx="7391400" cy="590556"/>
          </a:xfrm>
        </p:spPr>
        <p:txBody>
          <a:bodyPr/>
          <a:lstStyle/>
          <a:p>
            <a:r>
              <a:rPr lang="zh-CN"/>
              <a:t>课堂练习二</a:t>
            </a:r>
            <a:endParaRPr lang="zh-CN" dirty="0"/>
          </a:p>
        </p:txBody>
      </p:sp>
      <p:sp>
        <p:nvSpPr>
          <p:cNvPr id="5" name="文本框 4"/>
          <p:cNvSpPr txBox="1"/>
          <p:nvPr/>
        </p:nvSpPr>
        <p:spPr>
          <a:xfrm>
            <a:off x="1036320" y="1309370"/>
            <a:ext cx="6096000" cy="521970"/>
          </a:xfrm>
          <a:prstGeom prst="rect">
            <a:avLst/>
          </a:prstGeom>
          <a:noFill/>
        </p:spPr>
        <p:txBody>
          <a:bodyPr wrap="square" rtlCol="0" anchor="t">
            <a:spAutoFit/>
          </a:bodyPr>
          <a:p>
            <a:r>
              <a:rPr lang="zh-CN" altLang="en-US" sz="2800"/>
              <a:t>复制最后一个课程项</a:t>
            </a:r>
            <a:endParaRPr lang="zh-CN" altLang="en-US" sz="2800"/>
          </a:p>
        </p:txBody>
      </p:sp>
      <p:pic>
        <p:nvPicPr>
          <p:cNvPr id="4" name="内容占位符 3"/>
          <p:cNvPicPr>
            <a:picLocks noChangeAspect="1"/>
          </p:cNvPicPr>
          <p:nvPr>
            <p:ph idx="1"/>
          </p:nvPr>
        </p:nvPicPr>
        <p:blipFill>
          <a:blip r:embed="rId1"/>
          <a:stretch>
            <a:fillRect/>
          </a:stretch>
        </p:blipFill>
        <p:spPr>
          <a:xfrm>
            <a:off x="2274570" y="3093720"/>
            <a:ext cx="7749540" cy="1516380"/>
          </a:xfrm>
          <a:prstGeom prst="rect">
            <a:avLst/>
          </a:prstGeom>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Autofit/>
          </a:bodyPr>
          <a:lstStyle/>
          <a:p>
            <a:r>
              <a:rPr lang="zh-CN" altLang="en-US" sz="4400"/>
              <a:t>千淘万漉虽辛苦</a:t>
            </a:r>
            <a:r>
              <a:rPr lang="en-US" altLang="zh-CN" sz="4400"/>
              <a:t>,</a:t>
            </a:r>
            <a:r>
              <a:rPr lang="zh-CN" altLang="en-US" sz="4400"/>
              <a:t>吹尽狂沙始到金。</a:t>
            </a:r>
            <a:endParaRPr lang="zh-CN" altLang="en-US" sz="3600" dirty="0"/>
          </a:p>
        </p:txBody>
      </p:sp>
    </p:spTree>
  </p:cSld>
  <p:clrMapOvr>
    <a:masterClrMapping/>
  </p:clrMapOvr>
</p:sld>
</file>

<file path=ppt/tags/tag1.xml><?xml version="1.0" encoding="utf-8"?>
<p:tagLst xmlns:p="http://schemas.openxmlformats.org/presentationml/2006/main">
  <p:tag name="commondata" val="eyJoZGlkIjoiMTZkYjg0N2JiYWNhNTQ5NzI1NWQ0NDkwNzA4NjVlODc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11691</Words>
  <Application>WPS 演示</Application>
  <PresentationFormat>宽屏</PresentationFormat>
  <Paragraphs>743</Paragraphs>
  <Slides>98</Slides>
  <Notes>0</Notes>
  <HiddenSlides>0</HiddenSlides>
  <MMClips>0</MMClips>
  <ScaleCrop>false</ScaleCrop>
  <HeadingPairs>
    <vt:vector size="6" baseType="variant">
      <vt:variant>
        <vt:lpstr>已用的字体</vt:lpstr>
      </vt:variant>
      <vt:variant>
        <vt:i4>18</vt:i4>
      </vt:variant>
      <vt:variant>
        <vt:lpstr>主题</vt:lpstr>
      </vt:variant>
      <vt:variant>
        <vt:i4>3</vt:i4>
      </vt:variant>
      <vt:variant>
        <vt:lpstr>幻灯片标题</vt:lpstr>
      </vt:variant>
      <vt:variant>
        <vt:i4>98</vt:i4>
      </vt:variant>
    </vt:vector>
  </HeadingPairs>
  <TitlesOfParts>
    <vt:vector size="119" baseType="lpstr">
      <vt:lpstr>Arial</vt:lpstr>
      <vt:lpstr>宋体</vt:lpstr>
      <vt:lpstr>Wingdings</vt:lpstr>
      <vt:lpstr>微软雅黑</vt:lpstr>
      <vt:lpstr>Times New Roman</vt:lpstr>
      <vt:lpstr>等线</vt:lpstr>
      <vt:lpstr>方正兰亭黑_GBK</vt:lpstr>
      <vt:lpstr>黑体</vt:lpstr>
      <vt:lpstr>Arial Unicode MS</vt:lpstr>
      <vt:lpstr>等线 Light</vt:lpstr>
      <vt:lpstr>Calibri</vt:lpstr>
      <vt:lpstr>Calibri</vt:lpstr>
      <vt:lpstr>方正兰亭刊黑_GBK</vt:lpstr>
      <vt:lpstr>楷体</vt:lpstr>
      <vt:lpstr>Palatino Linotype</vt:lpstr>
      <vt:lpstr>Courier New</vt:lpstr>
      <vt:lpstr>楷体_GB2312</vt:lpstr>
      <vt:lpstr>新宋体</vt:lpstr>
      <vt:lpstr>Office 主题​​</vt:lpstr>
      <vt:lpstr>1_Office 主题​​</vt:lpstr>
      <vt:lpstr>2_Office 主题​​</vt:lpstr>
      <vt:lpstr>项目6  商品放大镜——DOM对象</vt:lpstr>
      <vt:lpstr>情境导入</vt:lpstr>
      <vt:lpstr>情境导入</vt:lpstr>
      <vt:lpstr>项目目标</vt:lpstr>
      <vt:lpstr>知识储备</vt:lpstr>
      <vt:lpstr>任务6.1  认识DOM对象</vt:lpstr>
      <vt:lpstr>6.1.1  DOM概述</vt:lpstr>
      <vt:lpstr>DOM对象概述</vt:lpstr>
      <vt:lpstr>DOM的3个部分</vt:lpstr>
      <vt:lpstr>6.1.2  核心DOM</vt:lpstr>
      <vt:lpstr>核心DOM的对象</vt:lpstr>
      <vt:lpstr>【任务实践6-1】</vt:lpstr>
      <vt:lpstr>【任务实践6-1】</vt:lpstr>
      <vt:lpstr>【任务实践6-1】</vt:lpstr>
      <vt:lpstr>【任务实践6-1】</vt:lpstr>
      <vt:lpstr>6.1.3 Document对象</vt:lpstr>
      <vt:lpstr>任务6.2  认识HTML  DOM</vt:lpstr>
      <vt:lpstr>6.2.1  DOM树</vt:lpstr>
      <vt:lpstr>6.2.1  DOM树</vt:lpstr>
      <vt:lpstr>6.2.1  DOM树</vt:lpstr>
      <vt:lpstr>6.2.2 HTML  DOM节点类型</vt:lpstr>
      <vt:lpstr>【任务实践6-2】</vt:lpstr>
      <vt:lpstr>【任务实践6-2】</vt:lpstr>
      <vt:lpstr>【任务实践6-2】</vt:lpstr>
      <vt:lpstr>【任务实践6-2】</vt:lpstr>
      <vt:lpstr>6.2.3  HTML  DOM对象分类</vt:lpstr>
      <vt:lpstr>6.2.3  HTML  DOM对象分类</vt:lpstr>
      <vt:lpstr>任务6.3  操作元素</vt:lpstr>
      <vt:lpstr>6.3.1 获取HTML文档元素</vt:lpstr>
      <vt:lpstr>6.3.1 获取HTML文档元素</vt:lpstr>
      <vt:lpstr>【任务实践6-3】</vt:lpstr>
      <vt:lpstr>【任务实践6-3】</vt:lpstr>
      <vt:lpstr>6.3.2  获取元素的集合对象</vt:lpstr>
      <vt:lpstr>6.3.2  获取元素的集合对象</vt:lpstr>
      <vt:lpstr>【任务实践6-4】</vt:lpstr>
      <vt:lpstr>【任务实践6-4】</vt:lpstr>
      <vt:lpstr>6.3.2  获取元素的集合对象</vt:lpstr>
      <vt:lpstr>6.3.2  获取元素的集合对象</vt:lpstr>
      <vt:lpstr>【任务实践6-5】</vt:lpstr>
      <vt:lpstr>【任务实践6-5】</vt:lpstr>
      <vt:lpstr>6.3.3 改变元素样式</vt:lpstr>
      <vt:lpstr>6.3.3改变元素样式</vt:lpstr>
      <vt:lpstr>6.3.3改变元素样式</vt:lpstr>
      <vt:lpstr>【任务实践6-6】</vt:lpstr>
      <vt:lpstr>【任务实践6-6】</vt:lpstr>
      <vt:lpstr>6.3.4改变元素内容</vt:lpstr>
      <vt:lpstr>【任务实践6-7】</vt:lpstr>
      <vt:lpstr>【任务实践6-7】</vt:lpstr>
      <vt:lpstr>6.3.5  改变元素位置和大小</vt:lpstr>
      <vt:lpstr>【任务实践6-8】</vt:lpstr>
      <vt:lpstr>【任务实践6-8】</vt:lpstr>
      <vt:lpstr>【任务实践6-8】实现放大功能</vt:lpstr>
      <vt:lpstr>【任务实践6-8】实现放大功能</vt:lpstr>
      <vt:lpstr>【任务实践6-8】实现放大功能</vt:lpstr>
      <vt:lpstr>【任务实践6-8】实现放大功能</vt:lpstr>
      <vt:lpstr>任务6.4  操作节点</vt:lpstr>
      <vt:lpstr>元素和节点的区别</vt:lpstr>
      <vt:lpstr>元素和节点的区别</vt:lpstr>
      <vt:lpstr>6.4.1  节点关系——子节点</vt:lpstr>
      <vt:lpstr>6.4.1  节点关系——子节点</vt:lpstr>
      <vt:lpstr>6.4.1  节点关系——子节点</vt:lpstr>
      <vt:lpstr>6.4.1  节点关系——子节点</vt:lpstr>
      <vt:lpstr>6.4.1  节点关系——子节点</vt:lpstr>
      <vt:lpstr>6.4.1  节点关系——父节点</vt:lpstr>
      <vt:lpstr>6.4.1  节点关系——父节点</vt:lpstr>
      <vt:lpstr>6.4.1  节点关系——父节点</vt:lpstr>
      <vt:lpstr>6.4.1  节点关系——父节点</vt:lpstr>
      <vt:lpstr>6.4.1  节点关系——父节点</vt:lpstr>
      <vt:lpstr>6.4.1  节点关系——父节点</vt:lpstr>
      <vt:lpstr>6.4.1  节点关系——兄弟节点</vt:lpstr>
      <vt:lpstr>6.4.1  节点关系——兄弟节点</vt:lpstr>
      <vt:lpstr>课堂练习一</vt:lpstr>
      <vt:lpstr>6.4.2  创建和添加节点</vt:lpstr>
      <vt:lpstr>6.4.2  创建和添加节点</vt:lpstr>
      <vt:lpstr>6.4.2  创建和添加节点</vt:lpstr>
      <vt:lpstr>【任务实践6-9】</vt:lpstr>
      <vt:lpstr>【任务实践6-9】</vt:lpstr>
      <vt:lpstr>【任务实践6-9】</vt:lpstr>
      <vt:lpstr>6.4.3  复制和替换节点</vt:lpstr>
      <vt:lpstr>【任务实践6-10】</vt:lpstr>
      <vt:lpstr>【任务实践6-10】</vt:lpstr>
      <vt:lpstr>【任务实践6-10】</vt:lpstr>
      <vt:lpstr>【任务实践6-11】</vt:lpstr>
      <vt:lpstr>【任务实践6-11】</vt:lpstr>
      <vt:lpstr>【任务实践6-11】</vt:lpstr>
      <vt:lpstr>6.4.4  删除节点</vt:lpstr>
      <vt:lpstr>【任务实践6-12】</vt:lpstr>
      <vt:lpstr>结果对比</vt:lpstr>
      <vt:lpstr>【任务实践6-12】</vt:lpstr>
      <vt:lpstr>课堂练习一</vt:lpstr>
      <vt:lpstr>课堂练习二</vt:lpstr>
      <vt:lpstr>课堂练习二</vt:lpstr>
      <vt:lpstr>课堂练习二</vt:lpstr>
      <vt:lpstr>课堂练习二</vt:lpstr>
      <vt:lpstr>课堂练习二</vt:lpstr>
      <vt:lpstr>课堂练习二</vt:lpstr>
      <vt:lpstr>课堂练习二</vt:lpstr>
      <vt:lpstr>千淘万漉虽辛苦,吹尽狂沙始到金。</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项目6  商品放大镜——DOM对象</dc:title>
  <dc:creator>宋 春雨</dc:creator>
  <cp:lastModifiedBy>一一</cp:lastModifiedBy>
  <cp:revision>55</cp:revision>
  <dcterms:created xsi:type="dcterms:W3CDTF">2022-02-12T07:08:00Z</dcterms:created>
  <dcterms:modified xsi:type="dcterms:W3CDTF">2024-04-25T08:24:24Z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8E6F7BDD0F86452BA35F438CA0FA9DD8_12</vt:lpwstr>
  </property>
  <property fmtid="{D5CDD505-2E9C-101B-9397-08002B2CF9AE}" pid="3" name="KSOProductBuildVer">
    <vt:lpwstr>2052-12.1.0.16729</vt:lpwstr>
  </property>
</Properties>
</file>