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5" r:id="rId4"/>
    <p:sldId id="292" r:id="rId5"/>
    <p:sldId id="267" r:id="rId6"/>
    <p:sldId id="268" r:id="rId7"/>
    <p:sldId id="269" r:id="rId8"/>
    <p:sldId id="270" r:id="rId9"/>
    <p:sldId id="271" r:id="rId10"/>
    <p:sldId id="293" r:id="rId11"/>
    <p:sldId id="273" r:id="rId12"/>
    <p:sldId id="272" r:id="rId13"/>
    <p:sldId id="294" r:id="rId14"/>
    <p:sldId id="274" r:id="rId15"/>
    <p:sldId id="275" r:id="rId16"/>
    <p:sldId id="276" r:id="rId17"/>
    <p:sldId id="277" r:id="rId18"/>
    <p:sldId id="278" r:id="rId19"/>
    <p:sldId id="279" r:id="rId20"/>
    <p:sldId id="283" r:id="rId21"/>
    <p:sldId id="280" r:id="rId22"/>
    <p:sldId id="281" r:id="rId23"/>
    <p:sldId id="284" r:id="rId24"/>
    <p:sldId id="285" r:id="rId25"/>
    <p:sldId id="295" r:id="rId26"/>
    <p:sldId id="282" r:id="rId27"/>
  </p:sldIdLst>
  <p:sldSz cx="9144000" cy="6858000" type="screen4x3"/>
  <p:notesSz cx="6797675" cy="9874250"/>
  <p:custDataLst>
    <p:tags r:id="rId2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/>
    <p:restoredTop sz="80639"/>
  </p:normalViewPr>
  <p:slideViewPr>
    <p:cSldViewPr showGuides="1">
      <p:cViewPr varScale="1">
        <p:scale>
          <a:sx n="93" d="100"/>
          <a:sy n="93" d="100"/>
        </p:scale>
        <p:origin x="21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EEADC6-47DD-446B-8C55-D38D267580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139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7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8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056" name="Group 3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067" name="Freeform 4"/>
              <p:cNvSpPr/>
              <p:nvPr/>
            </p:nvSpPr>
            <p:spPr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312" y="3159"/>
                  </a:cxn>
                  <a:cxn ang="0">
                    <a:pos x="5312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0" b="0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5"/>
              <p:cNvSpPr/>
              <p:nvPr/>
            </p:nvSpPr>
            <p:spPr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72" y="3159"/>
                  </a:cxn>
                  <a:cxn ang="0">
                    <a:pos x="57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Freeform 6"/>
            <p:cNvSpPr/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Freeform 7"/>
            <p:cNvSpPr/>
            <p:nvPr/>
          </p:nvSpPr>
          <p:spPr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9" y="12"/>
                </a:cxn>
                <a:cxn ang="0">
                  <a:pos x="259" y="0"/>
                </a:cxn>
                <a:cxn ang="0">
                  <a:pos x="259" y="0"/>
                </a:cxn>
              </a:cxnLst>
              <a:rect l="0" t="0" r="0" b="0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8"/>
            <p:cNvSpPr/>
            <p:nvPr/>
          </p:nvSpPr>
          <p:spPr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3675" y="12"/>
                </a:cxn>
                <a:cxn ang="0">
                  <a:pos x="367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0" name="Group 9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061" name="Freeform 10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" name="Freeform 11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0" b="0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Freeform 12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4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44" y="12"/>
                  </a:cxn>
                  <a:cxn ang="0">
                    <a:pos x="4844" y="0"/>
                  </a:cxn>
                  <a:cxn ang="0">
                    <a:pos x="4844" y="0"/>
                  </a:cxn>
                </a:cxnLst>
                <a:rect l="0" t="0" r="0" b="0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Freeform 13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0" b="0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Freeform 14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272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72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F027A1-25AF-4078-8CCC-FB03512A1AC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/>
            <p:nvPr/>
          </p:nvSpPr>
          <p:spPr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312" y="3159"/>
                </a:cxn>
                <a:cxn ang="0">
                  <a:pos x="5312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0" b="0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4"/>
            <p:cNvSpPr/>
            <p:nvPr/>
          </p:nvSpPr>
          <p:spPr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72" y="3159"/>
                </a:cxn>
                <a:cxn ang="0">
                  <a:pos x="57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" name="Group 5"/>
            <p:cNvGrpSpPr/>
            <p:nvPr userDrawn="1"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7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0" b="0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8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4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44" y="12"/>
                  </a:cxn>
                  <a:cxn ang="0">
                    <a:pos x="4844" y="0"/>
                  </a:cxn>
                  <a:cxn ang="0">
                    <a:pos x="4844" y="0"/>
                  </a:cxn>
                </a:cxnLst>
                <a:rect l="0" t="0" r="0" b="0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0" b="0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0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1" name="Freeform 11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1" name="Freeform 12"/>
              <p:cNvSpPr/>
              <p:nvPr/>
            </p:nvSpPr>
            <p:spPr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3675" y="12"/>
                  </a:cxn>
                  <a:cxn ang="0">
                    <a:pos x="3675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9" y="12"/>
                  </a:cxn>
                  <a:cxn ang="0">
                    <a:pos x="259" y="0"/>
                  </a:cxn>
                  <a:cxn ang="0">
                    <a:pos x="259" y="0"/>
                  </a:cxn>
                </a:cxnLst>
                <a:rect l="0" t="0" r="0" b="0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4" name="Freeform 14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169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69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9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CADB96-1D50-4404-8E80-7BE3E3E0691F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1066800" y="1997075"/>
            <a:ext cx="7321550" cy="143192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 章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语言程序设计基础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问题</a:t>
            </a:r>
            <a:r>
              <a:rPr lang="en-US" altLang="zh-CN" sz="3600"/>
              <a:t>1.1</a:t>
            </a:r>
            <a:r>
              <a:rPr lang="zh-CN" altLang="en-US" sz="3600"/>
              <a:t>在屏幕上输出一行文本信息</a:t>
            </a:r>
            <a:br>
              <a:rPr lang="zh-CN" altLang="en-US" sz="3600"/>
            </a:br>
            <a:r>
              <a:rPr lang="en-US" altLang="zh-CN" sz="3600"/>
              <a:t>“Hello,world”</a:t>
            </a:r>
            <a:r>
              <a:rPr lang="zh-CN" altLang="en-US" sz="3600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#include "stdio.h"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sz="2000"/>
              <a:t>void main(){         /*主函数*/</a:t>
            </a:r>
          </a:p>
          <a:p>
            <a:pPr marL="0" indent="0">
              <a:buNone/>
            </a:pPr>
            <a:r>
              <a:rPr lang="zh-CN" altLang="en-US" sz="2000"/>
              <a:t>	printf("Hello world!");   /*在屏幕上输出Hello world！*/ </a:t>
            </a:r>
          </a:p>
          <a:p>
            <a:pPr marL="0" indent="0">
              <a:buNone/>
            </a:pPr>
            <a:r>
              <a:rPr lang="zh-CN" altLang="en-US" sz="2000"/>
              <a:t>	getch();</a:t>
            </a:r>
          </a:p>
          <a:p>
            <a:pPr marL="0" indent="0">
              <a:buNone/>
            </a:pPr>
            <a:r>
              <a:rPr lang="zh-CN" altLang="en-US" sz="2000"/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062038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solidFill>
                  <a:srgbClr val="FFFF00"/>
                </a:solidFill>
                <a:effectLst/>
                <a:latin typeface="隶书" pitchFamily="49" charset="-122"/>
                <a:ea typeface="隶书" pitchFamily="49" charset="-122"/>
              </a:rPr>
              <a:t>语言程序的书写特点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9244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400" b="1" dirty="0">
                <a:effectLst/>
              </a:rPr>
              <a:t>预处理命令序列</a:t>
            </a:r>
            <a:endParaRPr lang="zh-CN" altLang="en-US" sz="2400" dirty="0">
              <a:effectLst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ffectLst/>
              </a:rPr>
              <a:t>main()</a:t>
            </a:r>
            <a:r>
              <a:rPr lang="zh-CN" altLang="en-US" sz="2400" dirty="0">
                <a:effectLst/>
              </a:rPr>
              <a:t>为主函数名。每个</a:t>
            </a:r>
            <a:r>
              <a:rPr lang="en-US" altLang="zh-CN" sz="2400" dirty="0">
                <a:effectLst/>
              </a:rPr>
              <a:t>C</a:t>
            </a:r>
            <a:r>
              <a:rPr lang="zh-CN" altLang="en-US" sz="2400" dirty="0">
                <a:effectLst/>
              </a:rPr>
              <a:t>程序都必须有一个</a:t>
            </a:r>
            <a:r>
              <a:rPr lang="en-US" altLang="zh-CN" sz="2400" dirty="0">
                <a:effectLst/>
              </a:rPr>
              <a:t>main()</a:t>
            </a:r>
            <a:r>
              <a:rPr lang="zh-CN" altLang="en-US" sz="2400" dirty="0">
                <a:effectLst/>
              </a:rPr>
              <a:t>函数，这是</a:t>
            </a:r>
            <a:r>
              <a:rPr lang="en-US" altLang="zh-CN" sz="2400" dirty="0">
                <a:effectLst/>
              </a:rPr>
              <a:t>C</a:t>
            </a:r>
            <a:r>
              <a:rPr lang="zh-CN" altLang="en-US" sz="2400" dirty="0">
                <a:effectLst/>
              </a:rPr>
              <a:t>程序执行的入口地址；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ffectLst/>
              </a:rPr>
              <a:t>大括号“</a:t>
            </a:r>
            <a:r>
              <a:rPr lang="en-US" altLang="zh-CN" sz="2400" dirty="0">
                <a:effectLst/>
              </a:rPr>
              <a:t>{ }”</a:t>
            </a:r>
            <a:r>
              <a:rPr lang="zh-CN" altLang="en-US" sz="2400" dirty="0">
                <a:effectLst/>
              </a:rPr>
              <a:t>是函数体界定符，位于大括号</a:t>
            </a:r>
            <a:r>
              <a:rPr lang="en-US" altLang="zh-CN" sz="2400" dirty="0">
                <a:effectLst/>
              </a:rPr>
              <a:t>{… }</a:t>
            </a:r>
            <a:r>
              <a:rPr lang="zh-CN" altLang="en-US" sz="2400" dirty="0">
                <a:effectLst/>
              </a:rPr>
              <a:t>中的内容称为函数体，每个函数都必须用一对大括号将函数体括起来；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ffectLst/>
              </a:rPr>
              <a:t>输出语句</a:t>
            </a:r>
            <a:r>
              <a:rPr lang="en-US" altLang="zh-CN" sz="2400" dirty="0">
                <a:effectLst/>
              </a:rPr>
              <a:t>printf(“Hello,world!”); </a:t>
            </a:r>
            <a:r>
              <a:rPr lang="zh-CN" altLang="en-US" sz="2400" dirty="0">
                <a:effectLst/>
              </a:rPr>
              <a:t>，其目的是将引号中的内容“</a:t>
            </a:r>
            <a:r>
              <a:rPr lang="en-US" altLang="zh-CN" sz="2400" dirty="0">
                <a:effectLst/>
              </a:rPr>
              <a:t>Hello,world!”</a:t>
            </a:r>
            <a:r>
              <a:rPr lang="zh-CN" altLang="en-US" sz="2400" dirty="0">
                <a:effectLst/>
              </a:rPr>
              <a:t>原样输出。</a:t>
            </a:r>
            <a:r>
              <a:rPr lang="en-US" altLang="zh-CN" sz="2400" dirty="0">
                <a:effectLst/>
              </a:rPr>
              <a:t>printf </a:t>
            </a:r>
            <a:r>
              <a:rPr lang="zh-CN" altLang="en-US" sz="2400" dirty="0">
                <a:effectLst/>
              </a:rPr>
              <a:t>为</a:t>
            </a:r>
            <a:r>
              <a:rPr lang="en-US" altLang="zh-CN" sz="2400" dirty="0">
                <a:effectLst/>
              </a:rPr>
              <a:t>C </a:t>
            </a:r>
            <a:r>
              <a:rPr lang="zh-CN" altLang="en-US" sz="2400" dirty="0">
                <a:effectLst/>
              </a:rPr>
              <a:t>语言的标准输出函数，是系统提供的库函数；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ffectLst/>
              </a:rPr>
              <a:t>语句后面有一个分号“；”，这是</a:t>
            </a:r>
            <a:r>
              <a:rPr lang="en-US" altLang="zh-CN" sz="2400" dirty="0">
                <a:effectLst/>
              </a:rPr>
              <a:t>C</a:t>
            </a:r>
            <a:r>
              <a:rPr lang="zh-CN" altLang="en-US" sz="2400" dirty="0">
                <a:effectLst/>
              </a:rPr>
              <a:t>语言的语句结束符；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ffectLst/>
              </a:rPr>
              <a:t>位于</a:t>
            </a:r>
            <a:r>
              <a:rPr lang="en-US" altLang="zh-CN" sz="2400" dirty="0">
                <a:effectLst/>
              </a:rPr>
              <a:t>/*………*/</a:t>
            </a:r>
            <a:r>
              <a:rPr lang="zh-CN" altLang="en-US" sz="2400" dirty="0">
                <a:effectLst/>
              </a:rPr>
              <a:t>之间的内容是注释语句，用来帮助读者阅读程序，在程序编译运行时这些内容是不起作用的，注释语句可写在程序中的任何位置。 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ffectLst/>
              </a:rPr>
              <a:t>变量定义语句 </a:t>
            </a:r>
            <a:r>
              <a:rPr lang="en-US" altLang="zh-CN" sz="2400" dirty="0">
                <a:effectLst/>
              </a:rPr>
              <a:t>int iMath,iEnglish;</a:t>
            </a:r>
          </a:p>
          <a:p>
            <a:pPr>
              <a:lnSpc>
                <a:spcPct val="80000"/>
              </a:lnSpc>
            </a:pPr>
            <a:r>
              <a:rPr lang="zh-CN" altLang="en-US" sz="2400" dirty="0">
                <a:effectLst/>
              </a:rPr>
              <a:t>变量赋值语句 </a:t>
            </a:r>
            <a:r>
              <a:rPr lang="en-US" altLang="zh-CN" sz="2400" dirty="0">
                <a:effectLst/>
              </a:rPr>
              <a:t>iMath=80</a:t>
            </a:r>
            <a:r>
              <a:rPr lang="zh-CN" altLang="en-US" sz="2400" dirty="0">
                <a:effectLst/>
              </a:rPr>
              <a:t>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第二个任务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运行并分析问题</a:t>
            </a:r>
            <a:r>
              <a:rPr lang="en-US" altLang="zh-CN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1.2 </a:t>
            </a: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的 程序代码</a:t>
            </a:r>
            <a:r>
              <a:rPr lang="en-US" altLang="zh-CN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,</a:t>
            </a: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总结</a:t>
            </a:r>
            <a:r>
              <a:rPr lang="en-US" altLang="zh-CN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C</a:t>
            </a: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语言程序的结构和书写特点</a:t>
            </a:r>
            <a:r>
              <a:rPr lang="en-US" altLang="zh-CN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.</a:t>
            </a: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任务分析</a:t>
            </a:r>
            <a:r>
              <a:rPr lang="en-US" altLang="zh-CN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——</a:t>
            </a: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需要掌握如下知识点：</a:t>
            </a:r>
          </a:p>
          <a:p>
            <a:pPr lvl="1"/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语言的书写格式</a:t>
            </a:r>
          </a:p>
          <a:p>
            <a:pPr lvl="1"/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语言程序的基本结构</a:t>
            </a:r>
          </a:p>
          <a:p>
            <a:pPr lvl="1"/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变量定义与赋值</a:t>
            </a:r>
          </a:p>
          <a:p>
            <a:pPr lvl="1"/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输出语句</a:t>
            </a:r>
          </a:p>
          <a:p>
            <a:pPr lvl="1">
              <a:buNone/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习题</a:t>
            </a:r>
            <a:r>
              <a:rPr lang="en-US" altLang="zh-CN" sz="3600"/>
              <a:t>1.2 </a:t>
            </a:r>
            <a:r>
              <a:rPr lang="zh-CN" altLang="en-US" sz="3600"/>
              <a:t>计算一个学生的数学和英语成绩的平均分，并输出结果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/>
              <a:t>#include "stdio.h"</a:t>
            </a:r>
          </a:p>
          <a:p>
            <a:pPr marL="0" indent="0">
              <a:buNone/>
            </a:pPr>
            <a:r>
              <a:rPr lang="zh-CN" altLang="en-US" sz="1600"/>
              <a:t>void main()</a:t>
            </a:r>
          </a:p>
          <a:p>
            <a:pPr marL="0" indent="0">
              <a:buNone/>
            </a:pPr>
            <a:r>
              <a:rPr lang="zh-CN" altLang="en-US" sz="1600"/>
              <a:t>{</a:t>
            </a:r>
          </a:p>
          <a:p>
            <a:pPr marL="0" indent="0">
              <a:buNone/>
            </a:pPr>
            <a:r>
              <a:rPr lang="zh-CN" altLang="en-US" sz="1600"/>
              <a:t>	int iMath,iEnglish;  //定义数学，英语分数，类型为整形</a:t>
            </a:r>
          </a:p>
          <a:p>
            <a:pPr marL="0" indent="0">
              <a:buNone/>
            </a:pPr>
            <a:r>
              <a:rPr lang="zh-CN" altLang="en-US" sz="1600"/>
              <a:t>	float fAverage;       //定义平均分数，类型为浮点型 </a:t>
            </a:r>
          </a:p>
          <a:p>
            <a:pPr marL="0" indent="0">
              <a:buNone/>
            </a:pPr>
            <a:r>
              <a:rPr lang="zh-CN" altLang="en-US" sz="1600"/>
              <a:t>	iMath = 80;           //给变量赋值</a:t>
            </a:r>
          </a:p>
          <a:p>
            <a:pPr marL="0" indent="0">
              <a:buNone/>
            </a:pPr>
            <a:r>
              <a:rPr lang="zh-CN" altLang="en-US" sz="1600"/>
              <a:t>	iEnglish = 88;        //给变量赋值   </a:t>
            </a:r>
          </a:p>
          <a:p>
            <a:pPr marL="0" indent="0">
              <a:buNone/>
            </a:pPr>
            <a:r>
              <a:rPr lang="zh-CN" altLang="en-US" sz="1600"/>
              <a:t>	fAverage = (iMath + iEnglish)/2.0; /*计算平均分数，并存入变量fAverage*/</a:t>
            </a:r>
          </a:p>
          <a:p>
            <a:pPr marL="0" indent="0">
              <a:buNone/>
            </a:pPr>
            <a:r>
              <a:rPr lang="zh-CN" altLang="en-US" sz="1600"/>
              <a:t>	printf("The average is %f",fAverage);/*输出结果值*/</a:t>
            </a:r>
          </a:p>
          <a:p>
            <a:pPr marL="0" indent="0">
              <a:buNone/>
            </a:pPr>
            <a:r>
              <a:rPr lang="zh-CN" altLang="en-US" sz="1600"/>
              <a:t>	getch();</a:t>
            </a:r>
          </a:p>
          <a:p>
            <a:pPr marL="0" indent="0">
              <a:buNone/>
            </a:pPr>
            <a:r>
              <a:rPr lang="zh-CN" altLang="en-US" sz="1600"/>
              <a:t>	 </a:t>
            </a:r>
          </a:p>
          <a:p>
            <a:pPr marL="0" indent="0">
              <a:buNone/>
            </a:pPr>
            <a:r>
              <a:rPr lang="zh-CN" altLang="en-US" sz="16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b="0" dirty="0">
                <a:effectLst/>
              </a:rPr>
              <a:t>C</a:t>
            </a:r>
            <a:r>
              <a:rPr lang="zh-CN" altLang="en-US" b="0" dirty="0">
                <a:effectLst/>
              </a:rPr>
              <a:t>语言程序结构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4546600" cy="46799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2400" b="1" dirty="0">
                <a:solidFill>
                  <a:srgbClr val="FFFF00"/>
                </a:solidFill>
                <a:effectLst/>
              </a:rPr>
              <a:t>C</a:t>
            </a:r>
            <a:r>
              <a:rPr lang="zh-CN" altLang="en-US" sz="2400" b="1" dirty="0">
                <a:solidFill>
                  <a:srgbClr val="FFFF00"/>
                </a:solidFill>
                <a:effectLst/>
              </a:rPr>
              <a:t>程序的一般形式如下：</a:t>
            </a:r>
          </a:p>
          <a:p>
            <a:pPr>
              <a:lnSpc>
                <a:spcPct val="80000"/>
              </a:lnSpc>
            </a:pPr>
            <a:endParaRPr lang="zh-CN" altLang="en-US" sz="2400" b="1" dirty="0">
              <a:effectLst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effectLst/>
              </a:rPr>
              <a:t>预处理命令序列       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effectLst/>
              </a:rPr>
              <a:t>void main()             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effectLst/>
              </a:rPr>
              <a:t>    </a:t>
            </a:r>
            <a:r>
              <a:rPr lang="zh-CN" altLang="en-US" sz="2400" b="1" dirty="0">
                <a:effectLst/>
              </a:rPr>
              <a:t>变量定义序列   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effectLst/>
              </a:rPr>
              <a:t>    执行语句序列  </a:t>
            </a:r>
          </a:p>
          <a:p>
            <a:pPr>
              <a:lnSpc>
                <a:spcPct val="80000"/>
              </a:lnSpc>
            </a:pPr>
            <a:r>
              <a:rPr lang="en-US" altLang="zh-CN" sz="2400" b="1" dirty="0"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/>
                <a:latin typeface="华文新魏" pitchFamily="2" charset="-122"/>
                <a:ea typeface="华文新魏" pitchFamily="2" charset="-122"/>
              </a:rPr>
              <a:t>以上编译预处理、变量定义、执行语句等三个序列可称为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华文新魏" pitchFamily="2" charset="-122"/>
                <a:ea typeface="华文新魏" pitchFamily="2" charset="-122"/>
              </a:rPr>
              <a:t>程序结构上的三大区域，这三大区域在程序中的顺序是不可调换位置的，程序也将按这个顺序执行。</a:t>
            </a:r>
          </a:p>
          <a:p>
            <a:pPr>
              <a:lnSpc>
                <a:spcPct val="80000"/>
              </a:lnSpc>
            </a:pPr>
            <a:endParaRPr lang="zh-CN" altLang="en-US" sz="2400" b="1" dirty="0">
              <a:effectLst/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80000"/>
              </a:lnSpc>
            </a:pPr>
            <a:endParaRPr lang="zh-CN" altLang="en-US" sz="1400" b="1" dirty="0">
              <a:effectLst/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6732588" y="1196975"/>
            <a:ext cx="2016125" cy="792163"/>
          </a:xfrm>
          <a:prstGeom prst="wedgeRectCallout">
            <a:avLst>
              <a:gd name="adj1" fmla="val -229370"/>
              <a:gd name="adj2" fmla="val 898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书写程序相关的预处理文件。</a:t>
            </a:r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6659563" y="2420938"/>
            <a:ext cx="2160588" cy="1008063"/>
          </a:xfrm>
          <a:prstGeom prst="wedgeRectCallout">
            <a:avLst>
              <a:gd name="adj1" fmla="val -215981"/>
              <a:gd name="adj2" fmla="val 4700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是声明部分，用来定义程序中所用到的变量。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5867400" y="4221163"/>
            <a:ext cx="2952750" cy="1152525"/>
          </a:xfrm>
          <a:prstGeom prst="wedgeRectCallout">
            <a:avLst>
              <a:gd name="adj1" fmla="val -145431"/>
              <a:gd name="adj2" fmla="val -789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是程序的执行部分，由若干语句组成，完成对数据的运算及各种处理。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何为算法？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算法就是解决问题的方法和步骤，它具有以下特点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、有穷性，不能无限执行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、确定性，不能二义性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、有零个或多个输入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、由一个或多个输出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、可执行性，可以通过计算机实现算法描述的操作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算法的表达方式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、自然语言 </a:t>
            </a:r>
            <a:endParaRPr lang="zh-CN" altLang="en-US" sz="2800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2</a:t>
            </a:r>
            <a:r>
              <a:rPr lang="zh-CN" altLang="en-US" dirty="0">
                <a:effectLst/>
              </a:rPr>
              <a:t>、伪代码 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、传统流程图 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N/S</a:t>
            </a:r>
            <a:r>
              <a:rPr lang="zh-CN" altLang="en-US" dirty="0">
                <a:effectLst/>
              </a:rPr>
              <a:t>流程图：去掉带箭头的流程线                          </a:t>
            </a:r>
          </a:p>
          <a:p>
            <a:pPr marL="0" indent="0">
              <a:buNone/>
            </a:pPr>
            <a:r>
              <a:rPr lang="en-US" altLang="zh-CN" dirty="0">
                <a:effectLst/>
              </a:rPr>
              <a:t>5</a:t>
            </a:r>
            <a:r>
              <a:rPr lang="zh-CN" altLang="en-US" dirty="0">
                <a:effectLst/>
              </a:rPr>
              <a:t>、计算机语言（程序）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算法表示举例</a:t>
            </a: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50825" y="1341438"/>
            <a:ext cx="8713788" cy="51831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FF3300"/>
                </a:solidFill>
                <a:effectLst/>
              </a:rPr>
              <a:t>    </a:t>
            </a:r>
            <a:r>
              <a:rPr lang="zh-CN" altLang="en-US" b="1" dirty="0">
                <a:solidFill>
                  <a:srgbClr val="FF3300"/>
                </a:solidFill>
                <a:effectLst/>
              </a:rPr>
              <a:t>问题</a:t>
            </a:r>
            <a:r>
              <a:rPr lang="en-US" altLang="zh-CN" b="1" dirty="0">
                <a:solidFill>
                  <a:srgbClr val="FF3300"/>
                </a:solidFill>
                <a:effectLst/>
              </a:rPr>
              <a:t>1.3</a:t>
            </a:r>
            <a:r>
              <a:rPr lang="en-US" altLang="zh-CN" b="1" dirty="0">
                <a:effectLst/>
              </a:rPr>
              <a:t> </a:t>
            </a:r>
            <a:r>
              <a:rPr lang="zh-CN" altLang="en-US" b="1" dirty="0">
                <a:effectLst/>
              </a:rPr>
              <a:t>： 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effectLst/>
              </a:rPr>
              <a:t>    比较三个人的身高，将个子最高的一个人的身高输出到屏幕上。</a:t>
            </a:r>
          </a:p>
          <a:p>
            <a:pPr>
              <a:lnSpc>
                <a:spcPct val="80000"/>
              </a:lnSpc>
              <a:buNone/>
            </a:pPr>
            <a:endParaRPr lang="zh-CN" altLang="en-US" dirty="0">
              <a:effectLst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dirty="0">
                <a:solidFill>
                  <a:srgbClr val="FF3300"/>
                </a:solidFill>
                <a:effectLst/>
                <a:latin typeface="隶书" pitchFamily="49" charset="-122"/>
                <a:ea typeface="隶书" pitchFamily="49" charset="-122"/>
              </a:rPr>
              <a:t>问题分析：</a:t>
            </a:r>
            <a:r>
              <a:rPr lang="zh-CN" altLang="en-US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fTall1,fTall2,fTall3</a:t>
            </a:r>
            <a:r>
              <a:rPr lang="zh-CN" altLang="en-US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分别存放</a:t>
            </a:r>
            <a:r>
              <a:rPr lang="en-US" altLang="zh-CN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个人的身高，</a:t>
            </a:r>
            <a:r>
              <a:rPr lang="en-US" altLang="zh-CN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fMax</a:t>
            </a:r>
            <a:r>
              <a:rPr lang="zh-CN" altLang="en-US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存放其最大值。为求最大值，要对</a:t>
            </a:r>
            <a:r>
              <a:rPr lang="en-US" altLang="zh-CN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dirty="0">
                <a:solidFill>
                  <a:srgbClr val="99FF33"/>
                </a:solidFill>
                <a:effectLst/>
                <a:latin typeface="隶书" pitchFamily="49" charset="-122"/>
                <a:ea typeface="隶书" pitchFamily="49" charset="-122"/>
              </a:rPr>
              <a:t>个数进行比较，</a:t>
            </a:r>
            <a:endParaRPr lang="zh-CN" altLang="en-US" dirty="0">
              <a:effectLst/>
            </a:endParaRPr>
          </a:p>
          <a:p>
            <a:pPr>
              <a:lnSpc>
                <a:spcPct val="80000"/>
              </a:lnSpc>
              <a:buNone/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150938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800" dirty="0">
                <a:solidFill>
                  <a:srgbClr val="FF3300"/>
                </a:solidFill>
                <a:effectLst/>
              </a:rPr>
              <a:t>解题步骤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3926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99FF33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可按如下步骤去做：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：输入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个人的身高数据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fTall1,fTall2,fTall3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：先把第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个人的身高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的值赋给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：将第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个人的身高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比较，如果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fTall2&gt;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，则把第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人的身高数据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的值赋给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，否则，不做任何事情。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：将第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个人的身高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比较，如果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fTall3&gt;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，则把第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个人的身高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fTall3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的值赋给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，否则，不做任何事情。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S5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：输出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fMax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的值，即个子最高的人的身高数据。</a:t>
            </a:r>
          </a:p>
        </p:txBody>
      </p:sp>
      <p:sp>
        <p:nvSpPr>
          <p:cNvPr id="20484" name="AutoShape 4"/>
          <p:cNvSpPr/>
          <p:nvPr/>
        </p:nvSpPr>
        <p:spPr>
          <a:xfrm>
            <a:off x="6516688" y="260350"/>
            <a:ext cx="2376487" cy="476250"/>
          </a:xfrm>
          <a:prstGeom prst="wedgeRoundRectCallout">
            <a:avLst>
              <a:gd name="adj1" fmla="val -36106"/>
              <a:gd name="adj2" fmla="val 125667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算法设计！！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3203575" y="188913"/>
            <a:ext cx="2447925" cy="8477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算法表示</a:t>
            </a:r>
          </a:p>
        </p:txBody>
      </p:sp>
      <p:sp>
        <p:nvSpPr>
          <p:cNvPr id="21507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300788" y="476250"/>
          <a:ext cx="2592387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1918970" imgH="4605655" progId="Visio.Drawing.11">
                  <p:embed/>
                </p:oleObj>
              </mc:Choice>
              <mc:Fallback>
                <p:oleObj r:id="rId3" imgW="1918970" imgH="460565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788" y="476250"/>
                        <a:ext cx="2592387" cy="590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23850" y="1125538"/>
          <a:ext cx="259238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5" imgW="1953260" imgH="1851660" progId="Visio.Drawing.11">
                  <p:embed/>
                </p:oleObj>
              </mc:Choice>
              <mc:Fallback>
                <p:oleObj r:id="rId5" imgW="1953260" imgH="185166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1125538"/>
                        <a:ext cx="2592388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/>
          <p:nvPr/>
        </p:nvSpPr>
        <p:spPr>
          <a:xfrm>
            <a:off x="3419475" y="1268413"/>
            <a:ext cx="2663825" cy="2563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u="sng" dirty="0">
                <a:solidFill>
                  <a:srgbClr val="FF3300"/>
                </a:solidFill>
                <a:latin typeface="Arial" panose="020B0604020202020204" pitchFamily="34" charset="0"/>
              </a:rPr>
              <a:t>伪代码描述</a:t>
            </a:r>
            <a:r>
              <a:rPr lang="zh-CN" altLang="en-US" sz="1800" dirty="0">
                <a:latin typeface="Arial" panose="020B0604020202020204" pitchFamily="34" charset="0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INPUT ftall1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</a:rPr>
              <a:t>ftall2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</a:rPr>
              <a:t>ftall3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ftall1</a:t>
            </a:r>
            <a:r>
              <a:rPr lang="en-US" altLang="zh-CN" sz="18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CN" sz="1800" dirty="0">
                <a:latin typeface="Arial" panose="020B0604020202020204" pitchFamily="34" charset="0"/>
              </a:rPr>
              <a:t>fmax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IF ftall2&gt;fmax  THEN ftall2</a:t>
            </a:r>
            <a:r>
              <a:rPr lang="en-US" altLang="zh-CN" sz="18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CN" sz="1800" dirty="0">
                <a:latin typeface="Arial" panose="020B0604020202020204" pitchFamily="34" charset="0"/>
              </a:rPr>
              <a:t>fmax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IF ftall3&gt;fmax  THEN ftall3</a:t>
            </a:r>
            <a:r>
              <a:rPr lang="en-US" altLang="zh-CN" sz="18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CN" sz="1800" dirty="0">
                <a:latin typeface="Arial" panose="020B0604020202020204" pitchFamily="34" charset="0"/>
              </a:rPr>
              <a:t>max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PRINT fmax</a:t>
            </a:r>
          </a:p>
        </p:txBody>
      </p:sp>
      <p:sp>
        <p:nvSpPr>
          <p:cNvPr id="21512" name="Rectangle 8"/>
          <p:cNvSpPr/>
          <p:nvPr/>
        </p:nvSpPr>
        <p:spPr>
          <a:xfrm>
            <a:off x="250825" y="3933825"/>
            <a:ext cx="5330825" cy="29956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u="sng" dirty="0">
                <a:solidFill>
                  <a:srgbClr val="FF3300"/>
                </a:solidFill>
                <a:latin typeface="Arial" panose="020B0604020202020204" pitchFamily="34" charset="0"/>
              </a:rPr>
              <a:t>程序语言描述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#include “stdio.h”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void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main()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{ float ftall1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</a:rPr>
              <a:t>ftall2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</a:rPr>
              <a:t>ftall3,fmax;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scanf(“%f%f%f”,&amp;ftall1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</a:rPr>
              <a:t>&amp;ftall2</a:t>
            </a:r>
            <a:r>
              <a:rPr lang="zh-CN" altLang="en-US" sz="1800" dirty="0">
                <a:latin typeface="Arial" panose="020B0604020202020204" pitchFamily="34" charset="0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</a:rPr>
              <a:t>&amp;ftall3);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fmax = ftall1;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if(ftall2&gt;fmax)  fmax = ftall2;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if(ftall3&gt;fmax) fmax = ftall3;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printf(“%f”, </a:t>
            </a:r>
            <a:r>
              <a:rPr lang="en-US" altLang="zh-CN" sz="1800" dirty="0" err="1">
                <a:latin typeface="Arial" panose="020B0604020202020204" pitchFamily="34" charset="0"/>
              </a:rPr>
              <a:t>fmax</a:t>
            </a:r>
            <a:r>
              <a:rPr lang="en-US" altLang="zh-CN" sz="1800" dirty="0" smtClean="0">
                <a:latin typeface="Arial" panose="020B0604020202020204" pitchFamily="34" charset="0"/>
              </a:rPr>
              <a:t>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21513" name="Text Box 9"/>
          <p:cNvSpPr txBox="1"/>
          <p:nvPr/>
        </p:nvSpPr>
        <p:spPr>
          <a:xfrm>
            <a:off x="6588125" y="188913"/>
            <a:ext cx="13684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u="sng" dirty="0">
                <a:solidFill>
                  <a:srgbClr val="FF3300"/>
                </a:solidFill>
                <a:latin typeface="Arial" panose="020B0604020202020204" pitchFamily="34" charset="0"/>
              </a:rPr>
              <a:t>传统流程图</a:t>
            </a:r>
          </a:p>
        </p:txBody>
      </p:sp>
      <p:sp>
        <p:nvSpPr>
          <p:cNvPr id="21514" name="Text Box 10"/>
          <p:cNvSpPr txBox="1"/>
          <p:nvPr/>
        </p:nvSpPr>
        <p:spPr>
          <a:xfrm>
            <a:off x="468313" y="765175"/>
            <a:ext cx="1223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u="sng" dirty="0">
                <a:solidFill>
                  <a:srgbClr val="FF3300"/>
                </a:solidFill>
                <a:latin typeface="Arial" panose="020B0604020202020204" pitchFamily="34" charset="0"/>
              </a:rPr>
              <a:t>N-S</a:t>
            </a:r>
            <a:r>
              <a:rPr lang="zh-CN" altLang="en-US" sz="1800" u="sng" dirty="0">
                <a:solidFill>
                  <a:srgbClr val="FF3300"/>
                </a:solidFill>
                <a:latin typeface="Arial" panose="020B0604020202020204" pitchFamily="34" charset="0"/>
              </a:rPr>
              <a:t>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b="0" dirty="0">
                <a:effectLst/>
              </a:rPr>
              <a:t> </a:t>
            </a:r>
            <a:r>
              <a:rPr lang="zh-CN" altLang="en-US" dirty="0">
                <a:effectLst/>
              </a:rPr>
              <a:t>主要内容 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effectLst/>
              </a:rPr>
              <a:t>课程概述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effectLst/>
              </a:rPr>
              <a:t>为什么选择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语言作为入门课程？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语言的产生与发展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effectLst/>
              </a:rPr>
              <a:t>如何学习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语言？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effectLst/>
              </a:rPr>
              <a:t>编写第一个</a:t>
            </a: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程序，并编译运行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ffectLst/>
              </a:rPr>
              <a:t>C</a:t>
            </a:r>
            <a:r>
              <a:rPr lang="zh-CN" altLang="en-US" sz="2800" dirty="0">
                <a:effectLst/>
              </a:rPr>
              <a:t>程序的结构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800" dirty="0">
                <a:effectLst/>
              </a:rPr>
              <a:t>C </a:t>
            </a:r>
            <a:r>
              <a:rPr lang="zh-CN" altLang="en-US" sz="2800" dirty="0">
                <a:effectLst/>
              </a:rPr>
              <a:t>程序的上机环境和上机步骤。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effectLst/>
              </a:rPr>
              <a:t>程序和算法概念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传统流程图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76375" y="1844675"/>
            <a:ext cx="3086100" cy="41148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FFFF00"/>
                </a:solidFill>
                <a:effectLst/>
              </a:rPr>
              <a:t>程序代码分析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68313" y="1828800"/>
            <a:ext cx="8567737" cy="501332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#include "stdio.h"  /*</a:t>
            </a:r>
            <a:r>
              <a:rPr lang="zh-CN" altLang="en-US" sz="2800" dirty="0">
                <a:effectLst/>
              </a:rPr>
              <a:t>编译预处理命令 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void main()   /*</a:t>
            </a:r>
            <a:r>
              <a:rPr lang="zh-CN" altLang="en-US" sz="2800" dirty="0">
                <a:effectLst/>
              </a:rPr>
              <a:t>主函数 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	float fTall1,fTall2,fTall3,fMax; /*</a:t>
            </a:r>
            <a:r>
              <a:rPr lang="zh-CN" altLang="en-US" sz="2800" dirty="0">
                <a:effectLst/>
              </a:rPr>
              <a:t>变量定义*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	scanf("%f%f%f",&amp;fTall1,&amp;fTall2,&amp;fTall3);)/*</a:t>
            </a:r>
            <a:r>
              <a:rPr lang="zh-CN" altLang="en-US" sz="2800" dirty="0">
                <a:effectLst/>
              </a:rPr>
              <a:t>输入</a:t>
            </a: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个身高*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	fMax = fTall1;  /*</a:t>
            </a:r>
            <a:r>
              <a:rPr lang="zh-CN" altLang="en-US" sz="2800" dirty="0">
                <a:effectLst/>
              </a:rPr>
              <a:t>赋值*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	if(fTall2&gt;fMax) fMax = fTall2;  /*</a:t>
            </a:r>
            <a:r>
              <a:rPr lang="zh-CN" altLang="en-US" sz="2800" dirty="0">
                <a:effectLst/>
              </a:rPr>
              <a:t>判断语句*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	if(fTall3&gt;fMax) fMax = fTall3;   /*</a:t>
            </a:r>
            <a:r>
              <a:rPr lang="zh-CN" altLang="en-US" sz="2800" dirty="0">
                <a:effectLst/>
              </a:rPr>
              <a:t>判断语句*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	printf("%f",fMax);    /*</a:t>
            </a:r>
            <a:r>
              <a:rPr lang="zh-CN" altLang="en-US" sz="2800" dirty="0">
                <a:effectLst/>
              </a:rPr>
              <a:t>输出语句*</a:t>
            </a:r>
            <a:r>
              <a:rPr lang="en-US" altLang="zh-CN" sz="2800" dirty="0">
                <a:effectLst/>
              </a:rPr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800" dirty="0">
                <a:effectLst/>
              </a:rPr>
              <a:t>}</a:t>
            </a:r>
            <a:endParaRPr lang="zh-CN" altLang="en-US" sz="28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程序设计方法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914400" y="1916832"/>
            <a:ext cx="8229600" cy="4718050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zh-CN" altLang="en-US" dirty="0">
                <a:effectLst/>
              </a:rPr>
              <a:t>   </a:t>
            </a:r>
            <a:r>
              <a:rPr lang="zh-CN" altLang="en-US" dirty="0">
                <a:solidFill>
                  <a:srgbClr val="FFFF00"/>
                </a:solidFill>
                <a:effectLst/>
              </a:rPr>
              <a:t>程序设计就是针对给定问题进行设计、编写和调试计算机程序的过程。程序设计一般步骤如下：</a:t>
            </a:r>
            <a:endParaRPr lang="zh-CN" altLang="en-US" b="1" dirty="0">
              <a:solidFill>
                <a:srgbClr val="FFFF00"/>
              </a:solidFill>
              <a:effectLst/>
            </a:endParaRPr>
          </a:p>
          <a:p>
            <a:pPr>
              <a:buNone/>
            </a:pPr>
            <a:r>
              <a:rPr lang="zh-CN" altLang="en-US" b="1" dirty="0">
                <a:effectLst/>
              </a:rPr>
              <a:t>① 分析问题，确定解题方案</a:t>
            </a:r>
            <a:endParaRPr lang="zh-CN" altLang="en-US" dirty="0">
              <a:effectLst/>
            </a:endParaRPr>
          </a:p>
          <a:p>
            <a:pPr>
              <a:buNone/>
            </a:pPr>
            <a:r>
              <a:rPr lang="zh-CN" altLang="en-US" b="1" dirty="0">
                <a:effectLst/>
              </a:rPr>
              <a:t>② 确定算法</a:t>
            </a:r>
            <a:endParaRPr lang="zh-CN" altLang="en-US" dirty="0">
              <a:effectLst/>
            </a:endParaRPr>
          </a:p>
          <a:p>
            <a:pPr>
              <a:buNone/>
            </a:pPr>
            <a:r>
              <a:rPr lang="zh-CN" altLang="en-US" b="1" dirty="0">
                <a:effectLst/>
              </a:rPr>
              <a:t>③ 编写程序</a:t>
            </a:r>
            <a:endParaRPr lang="zh-CN" altLang="en-US" dirty="0">
              <a:effectLst/>
            </a:endParaRPr>
          </a:p>
          <a:p>
            <a:pPr>
              <a:buNone/>
            </a:pPr>
            <a:r>
              <a:rPr lang="zh-CN" altLang="en-US" b="1" dirty="0">
                <a:effectLst/>
              </a:rPr>
              <a:t>④ 调试运行程序</a:t>
            </a:r>
          </a:p>
          <a:p>
            <a:pPr>
              <a:buNone/>
            </a:pPr>
            <a:r>
              <a:rPr lang="zh-CN" altLang="en-US" b="1" dirty="0">
                <a:effectLst/>
              </a:rPr>
              <a:t>⑤ 建立文档资料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软件编程规范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5438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程序的可读性原则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匈牙利命名法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标识符的名字由两部分组成，前面的一部分即前缀表示类型，后面的一部分用于表示意义，采用首字母大写的英文单词或缩写。比如一个表示次数的整型变量，可以取名为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iTimes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，其中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表示该变量是整型，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Times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表示该变量是用来计数的。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文件包含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文件包含是指一个源文件可以将另一个源文件包含进来，文件包含的一般形式如下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“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文件名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文件名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完成课本</a:t>
            </a:r>
            <a:r>
              <a:rPr lang="en-US" altLang="zh-CN" dirty="0"/>
              <a:t>15</a:t>
            </a:r>
            <a:r>
              <a:rPr lang="zh-CN" altLang="en-US" dirty="0"/>
              <a:t>页习题</a:t>
            </a: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zh-CN" altLang="en-US" dirty="0"/>
              <a:t>试参照课本案例，编写一个</a:t>
            </a:r>
            <a:r>
              <a:rPr lang="en-US" altLang="zh-CN" dirty="0"/>
              <a:t>C</a:t>
            </a:r>
            <a:r>
              <a:rPr lang="zh-CN" altLang="en-US" dirty="0"/>
              <a:t>程序，输出以下信息：</a:t>
            </a:r>
          </a:p>
          <a:p>
            <a:pPr marL="0" indent="0">
              <a:buNone/>
            </a:pPr>
            <a:r>
              <a:rPr lang="en-US" altLang="zh-CN" dirty="0"/>
              <a:t>*********************************</a:t>
            </a:r>
          </a:p>
          <a:p>
            <a:pPr marL="0" indent="0">
              <a:buNone/>
            </a:pPr>
            <a:r>
              <a:rPr lang="en-US" altLang="zh-CN" dirty="0" err="1"/>
              <a:t>Hello,world</a:t>
            </a:r>
            <a:r>
              <a:rPr lang="en-US" altLang="zh-CN" dirty="0"/>
              <a:t>!</a:t>
            </a:r>
          </a:p>
          <a:p>
            <a:pPr marL="0" indent="0">
              <a:buNone/>
            </a:pPr>
            <a:r>
              <a:rPr lang="en-US" altLang="zh-CN" dirty="0"/>
              <a:t>*********************************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755650" y="404813"/>
            <a:ext cx="2243138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solidFill>
                  <a:srgbClr val="FFFF00"/>
                </a:solidFill>
                <a:effectLst/>
              </a:rPr>
              <a:t>小结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203575" y="333375"/>
            <a:ext cx="4464050" cy="604837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Clr>
                <a:srgbClr val="CC0000"/>
              </a:buClr>
              <a:buNone/>
            </a:pPr>
            <a:endParaRPr lang="zh-CN" altLang="en-US" dirty="0">
              <a:solidFill>
                <a:srgbClr val="CC0000"/>
              </a:solidFill>
              <a:effectLst/>
              <a:latin typeface="Arial Narrow" pitchFamily="34" charset="0"/>
              <a:ea typeface="隶书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什么是程序？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什么是算法？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算法如何表示？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语言程序的基本结构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程序的书写特点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Dev C++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开发环境的使用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输入语句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输出语句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变量定义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赋值语句 </a:t>
            </a:r>
          </a:p>
          <a:p>
            <a:pPr lvl="1">
              <a:lnSpc>
                <a:spcPct val="90000"/>
              </a:lnSpc>
            </a:pPr>
            <a:endParaRPr lang="zh-CN" altLang="en-US" dirty="0">
              <a:effectLst/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课程概述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effectLst/>
              </a:rPr>
              <a:t> 课程性质：专业基础课；</a:t>
            </a:r>
            <a:r>
              <a:rPr lang="en-US" altLang="zh-CN" dirty="0">
                <a:effectLst/>
              </a:rPr>
              <a:t>64</a:t>
            </a:r>
            <a:r>
              <a:rPr lang="zh-CN" altLang="en-US" dirty="0">
                <a:effectLst/>
              </a:rPr>
              <a:t>课时；后续有</a:t>
            </a:r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面向对象程序设计</a:t>
            </a:r>
            <a:r>
              <a:rPr lang="en-US" altLang="zh-CN" dirty="0">
                <a:effectLst/>
              </a:rPr>
              <a:t>》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数据结构</a:t>
            </a:r>
            <a:r>
              <a:rPr lang="en-US" altLang="zh-CN" dirty="0">
                <a:effectLst/>
              </a:rPr>
              <a:t>》</a:t>
            </a:r>
            <a:r>
              <a:rPr lang="zh-CN" altLang="en-US" dirty="0">
                <a:effectLst/>
              </a:rPr>
              <a:t>等课程 </a:t>
            </a:r>
          </a:p>
          <a:p>
            <a:r>
              <a:rPr lang="zh-CN" altLang="en-US" dirty="0">
                <a:effectLst/>
              </a:rPr>
              <a:t> 课程目标：掌握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语言的语法和程序结构 ，掌握基本的程序设计方法；能用</a:t>
            </a:r>
            <a:r>
              <a:rPr lang="en-US" altLang="zh-CN" dirty="0">
                <a:effectLst/>
              </a:rPr>
              <a:t>C </a:t>
            </a:r>
            <a:r>
              <a:rPr lang="zh-CN" altLang="en-US" dirty="0">
                <a:effectLst/>
              </a:rPr>
              <a:t>语言进行程序设计，并为今后的学习打好基础。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考核方式及比例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1916430"/>
            <a:ext cx="7799705" cy="4657725"/>
          </a:xfrm>
        </p:spPr>
        <p:txBody>
          <a:bodyPr/>
          <a:lstStyle/>
          <a:p>
            <a:r>
              <a:rPr lang="zh-CN" altLang="zh-CN" sz="2100" dirty="0" smtClean="0"/>
              <a:t>本课程考核成绩由形成性考核和期末综合考核两部分组成，分数比例为：</a:t>
            </a:r>
          </a:p>
          <a:p>
            <a:r>
              <a:rPr lang="zh-CN" altLang="zh-CN" sz="2100" dirty="0" smtClean="0"/>
              <a:t>课程考核成绩＝形成性考核成绩（50%）＋期末考核成绩（笔试）（50%）；</a:t>
            </a:r>
          </a:p>
          <a:p>
            <a:r>
              <a:rPr lang="zh-CN" altLang="zh-CN" sz="2100" dirty="0" smtClean="0"/>
              <a:t>形成性考试构成比例如下：</a:t>
            </a:r>
          </a:p>
          <a:p>
            <a:r>
              <a:rPr lang="zh-CN" altLang="zh-CN" sz="2100" dirty="0" smtClean="0"/>
              <a:t>形成性考核成绩=出勤（10％）＋ 课后作业（10%）+实训项目（10％）＋1次测验（20％）</a:t>
            </a:r>
          </a:p>
          <a:p>
            <a:r>
              <a:rPr lang="zh-CN" altLang="zh-CN" sz="2100" dirty="0" smtClean="0"/>
              <a:t>具体说明如下：</a:t>
            </a:r>
          </a:p>
          <a:p>
            <a:r>
              <a:rPr lang="zh-CN" altLang="zh-CN" sz="2100" dirty="0" smtClean="0"/>
              <a:t>出勤：旷课1次扣（百分制，下同）5分、请假1次扣1分，迟到1次扣2分。</a:t>
            </a:r>
          </a:p>
          <a:p>
            <a:r>
              <a:rPr lang="zh-CN" altLang="zh-CN" sz="2100" dirty="0" smtClean="0"/>
              <a:t>课堂积极答问每次加2分。</a:t>
            </a:r>
          </a:p>
          <a:p>
            <a:r>
              <a:rPr lang="zh-CN" altLang="zh-CN" sz="2100" dirty="0" smtClean="0"/>
              <a:t>课后作业：由任课老师自己安排，次数不少于5次，可为纸质作业或电子作业。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000" dirty="0">
                <a:solidFill>
                  <a:srgbClr val="FFFF00"/>
                </a:solidFill>
                <a:effectLst/>
              </a:rPr>
              <a:t>为什么选择</a:t>
            </a:r>
            <a:r>
              <a:rPr lang="en-US" altLang="zh-CN" sz="4000" dirty="0">
                <a:solidFill>
                  <a:srgbClr val="FFFF00"/>
                </a:solidFill>
                <a:effectLst/>
              </a:rPr>
              <a:t>C</a:t>
            </a:r>
            <a:r>
              <a:rPr lang="zh-CN" altLang="en-US" sz="4000" dirty="0">
                <a:solidFill>
                  <a:srgbClr val="FFFF00"/>
                </a:solidFill>
                <a:effectLst/>
              </a:rPr>
              <a:t>语言作为程序设计的入门语言</a:t>
            </a:r>
            <a:r>
              <a:rPr lang="en-US" altLang="zh-CN" sz="4000" dirty="0">
                <a:solidFill>
                  <a:srgbClr val="FFFF00"/>
                </a:solidFill>
                <a:effectLst/>
              </a:rPr>
              <a:t>?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066800" y="2052638"/>
            <a:ext cx="7826375" cy="4400550"/>
          </a:xfrm>
        </p:spPr>
        <p:txBody>
          <a:bodyPr vert="horz" wrap="square" lIns="91440" tIns="45720" rIns="91440" bIns="45720" anchor="t" anchorCtr="0"/>
          <a:lstStyle/>
          <a:p>
            <a:pPr marL="609600" indent="-609600"/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语言功能强大、表达能力强；</a:t>
            </a:r>
          </a:p>
          <a:p>
            <a:pPr marL="609600" indent="-609600"/>
            <a:r>
              <a:rPr lang="zh-CN" altLang="en-US" dirty="0">
                <a:effectLst/>
              </a:rPr>
              <a:t>生成的目标程序效率高，可移植性好；</a:t>
            </a:r>
          </a:p>
          <a:p>
            <a:pPr marL="609600" indent="-609600"/>
            <a:r>
              <a:rPr lang="zh-CN" altLang="en-US" dirty="0">
                <a:effectLst/>
              </a:rPr>
              <a:t>是一门跨平台的语言，既具有高级语言的特性，又具有低级语言的优点，应用广泛；</a:t>
            </a:r>
          </a:p>
          <a:p>
            <a:pPr marL="609600" indent="-609600"/>
            <a:r>
              <a:rPr lang="zh-CN" altLang="en-US" dirty="0">
                <a:effectLst/>
              </a:rPr>
              <a:t>以</a:t>
            </a:r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种基本结构（顺序、选择、循环）为主体，是后续课程的基础</a:t>
            </a:r>
          </a:p>
          <a:p>
            <a:pPr marL="609600" indent="-609600"/>
            <a:r>
              <a:rPr lang="zh-CN" altLang="en-US" dirty="0">
                <a:effectLst/>
              </a:rPr>
              <a:t>目前在很多企业中被广泛应用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>
                <a:effectLst/>
              </a:rPr>
              <a:t>C </a:t>
            </a:r>
            <a:r>
              <a:rPr lang="zh-CN" altLang="en-US" dirty="0">
                <a:effectLst/>
              </a:rPr>
              <a:t>语言的产生与发展</a:t>
            </a:r>
          </a:p>
        </p:txBody>
      </p:sp>
      <p:sp>
        <p:nvSpPr>
          <p:cNvPr id="8195" name="Rectangle 3"/>
          <p:cNvSpPr/>
          <p:nvPr/>
        </p:nvSpPr>
        <p:spPr>
          <a:xfrm>
            <a:off x="900113" y="1412875"/>
            <a:ext cx="6983412" cy="576263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1972</a:t>
            </a:r>
            <a:r>
              <a:rPr lang="zh-CN" altLang="en-US" sz="1800" dirty="0">
                <a:latin typeface="Arial" panose="020B0604020202020204" pitchFamily="34" charset="0"/>
              </a:rPr>
              <a:t>年美国贝尔实验室 </a:t>
            </a:r>
            <a:r>
              <a:rPr lang="en-US" altLang="zh-CN" sz="1800" dirty="0">
                <a:latin typeface="Arial" panose="020B0604020202020204" pitchFamily="34" charset="0"/>
              </a:rPr>
              <a:t>Dennis Ritchie</a:t>
            </a:r>
            <a:r>
              <a:rPr lang="zh-CN" altLang="en-US" sz="1800" dirty="0">
                <a:latin typeface="Arial" panose="020B0604020202020204" pitchFamily="34" charset="0"/>
              </a:rPr>
              <a:t>（</a:t>
            </a:r>
            <a:r>
              <a:rPr lang="zh-CN" altLang="en-US" sz="1800" dirty="0"/>
              <a:t>丹尼斯</a:t>
            </a:r>
            <a:r>
              <a:rPr lang="en-US" altLang="zh-CN" sz="1800" dirty="0"/>
              <a:t>·</a:t>
            </a:r>
            <a:r>
              <a:rPr lang="zh-CN" altLang="en-US" sz="1800" dirty="0"/>
              <a:t>里奇</a:t>
            </a:r>
            <a:r>
              <a:rPr lang="zh-CN" altLang="en-US" sz="1800" dirty="0">
                <a:latin typeface="Arial" panose="020B0604020202020204" pitchFamily="34" charset="0"/>
              </a:rPr>
              <a:t>）和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Brain Kernighan </a:t>
            </a:r>
            <a:r>
              <a:rPr lang="zh-CN" altLang="en-US" sz="1800" dirty="0">
                <a:latin typeface="Arial" panose="020B0604020202020204" pitchFamily="34" charset="0"/>
              </a:rPr>
              <a:t>（</a:t>
            </a:r>
            <a:r>
              <a:rPr lang="zh-CN" altLang="en-US" sz="1800" b="1" dirty="0"/>
              <a:t>布莱恩</a:t>
            </a:r>
            <a:r>
              <a:rPr lang="en-US" altLang="zh-CN" sz="1800" b="1" dirty="0"/>
              <a:t>·</a:t>
            </a:r>
            <a:r>
              <a:rPr lang="zh-CN" altLang="en-US" sz="1800" b="1" dirty="0"/>
              <a:t>克尼汉</a:t>
            </a:r>
            <a:r>
              <a:rPr lang="zh-CN" altLang="en-US" sz="1800" dirty="0">
                <a:latin typeface="Arial" panose="020B0604020202020204" pitchFamily="34" charset="0"/>
              </a:rPr>
              <a:t>）首先推出</a:t>
            </a:r>
          </a:p>
        </p:txBody>
      </p:sp>
      <p:sp>
        <p:nvSpPr>
          <p:cNvPr id="8196" name="Rectangle 4"/>
          <p:cNvSpPr/>
          <p:nvPr/>
        </p:nvSpPr>
        <p:spPr>
          <a:xfrm>
            <a:off x="900113" y="2205038"/>
            <a:ext cx="6985000" cy="86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1983</a:t>
            </a:r>
            <a:r>
              <a:rPr lang="zh-CN" altLang="en-US" sz="1800" dirty="0">
                <a:latin typeface="Arial" panose="020B0604020202020204" pitchFamily="34" charset="0"/>
              </a:rPr>
              <a:t>年美国贝尔实验室</a:t>
            </a:r>
            <a:r>
              <a:rPr lang="en-US" altLang="zh-CN" sz="1800" dirty="0">
                <a:latin typeface="Arial" panose="020B0604020202020204" pitchFamily="34" charset="0"/>
              </a:rPr>
              <a:t>Dennis Ritchie</a:t>
            </a:r>
            <a:r>
              <a:rPr lang="zh-CN" altLang="en-US" sz="1800" dirty="0">
                <a:latin typeface="Arial" panose="020B0604020202020204" pitchFamily="34" charset="0"/>
              </a:rPr>
              <a:t>和</a:t>
            </a:r>
            <a:r>
              <a:rPr lang="en-US" altLang="zh-CN" sz="1800" dirty="0">
                <a:latin typeface="Arial" panose="020B0604020202020204" pitchFamily="34" charset="0"/>
              </a:rPr>
              <a:t>Brain Kernighan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改进推出（</a:t>
            </a:r>
            <a:r>
              <a:rPr lang="en-US" altLang="zh-CN" sz="1800" dirty="0">
                <a:latin typeface="Arial" panose="020B0604020202020204" pitchFamily="34" charset="0"/>
              </a:rPr>
              <a:t>The C Programing Language</a:t>
            </a:r>
            <a:r>
              <a:rPr lang="zh-CN" altLang="en-US" sz="1800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8197" name="Rectangle 5"/>
          <p:cNvSpPr/>
          <p:nvPr/>
        </p:nvSpPr>
        <p:spPr>
          <a:xfrm>
            <a:off x="900113" y="3357563"/>
            <a:ext cx="6985000" cy="647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1983</a:t>
            </a:r>
            <a:r>
              <a:rPr lang="zh-CN" altLang="en-US" sz="1800" dirty="0">
                <a:latin typeface="Arial" panose="020B0604020202020204" pitchFamily="34" charset="0"/>
              </a:rPr>
              <a:t>年美国国家标准协会</a:t>
            </a:r>
            <a:r>
              <a:rPr lang="en-US" altLang="zh-CN" sz="1800" dirty="0">
                <a:latin typeface="Arial" panose="020B0604020202020204" pitchFamily="34" charset="0"/>
              </a:rPr>
              <a:t>ANSI,</a:t>
            </a:r>
            <a:r>
              <a:rPr lang="zh-CN" altLang="en-US" sz="1800" dirty="0">
                <a:latin typeface="Arial" panose="020B0604020202020204" pitchFamily="34" charset="0"/>
              </a:rPr>
              <a:t>制定标准</a:t>
            </a:r>
            <a:r>
              <a:rPr lang="en-US" altLang="zh-CN" sz="1800" dirty="0">
                <a:latin typeface="Arial" panose="020B0604020202020204" pitchFamily="34" charset="0"/>
              </a:rPr>
              <a:t>C (ANSI C)</a:t>
            </a:r>
          </a:p>
        </p:txBody>
      </p:sp>
      <p:sp>
        <p:nvSpPr>
          <p:cNvPr id="8198" name="Rectangle 6"/>
          <p:cNvSpPr/>
          <p:nvPr/>
        </p:nvSpPr>
        <p:spPr>
          <a:xfrm>
            <a:off x="900113" y="4221163"/>
            <a:ext cx="6985000" cy="647700"/>
          </a:xfrm>
          <a:prstGeom prst="rect">
            <a:avLst/>
          </a:pr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Arial" panose="020B0604020202020204" pitchFamily="34" charset="0"/>
              </a:rPr>
              <a:t>20</a:t>
            </a:r>
            <a:r>
              <a:rPr lang="zh-CN" altLang="en-US" sz="1800" dirty="0">
                <a:latin typeface="Arial" panose="020B0604020202020204" pitchFamily="34" charset="0"/>
              </a:rPr>
              <a:t>世纪</a:t>
            </a:r>
            <a:r>
              <a:rPr lang="en-US" altLang="zh-CN" sz="1800" dirty="0">
                <a:latin typeface="Arial" panose="020B0604020202020204" pitchFamily="34" charset="0"/>
              </a:rPr>
              <a:t>80</a:t>
            </a:r>
            <a:r>
              <a:rPr lang="zh-CN" altLang="en-US" sz="1800" dirty="0">
                <a:latin typeface="Arial" panose="020B0604020202020204" pitchFamily="34" charset="0"/>
              </a:rPr>
              <a:t>年代中期美国贝尔实验室</a:t>
            </a:r>
            <a:r>
              <a:rPr lang="en-US" altLang="zh-CN" sz="1800" dirty="0">
                <a:latin typeface="Arial" panose="020B0604020202020204" pitchFamily="34" charset="0"/>
              </a:rPr>
              <a:t>B.Stroustrup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（斯特劳斯特鲁普）博士</a:t>
            </a:r>
            <a:r>
              <a:rPr lang="en-US" altLang="zh-CN" sz="1800" dirty="0">
                <a:latin typeface="Arial" panose="020B0604020202020204" pitchFamily="34" charset="0"/>
              </a:rPr>
              <a:t>C++</a:t>
            </a:r>
          </a:p>
        </p:txBody>
      </p:sp>
      <p:sp>
        <p:nvSpPr>
          <p:cNvPr id="8199" name="Rectangle 7"/>
          <p:cNvSpPr/>
          <p:nvPr/>
        </p:nvSpPr>
        <p:spPr>
          <a:xfrm>
            <a:off x="900113" y="5157788"/>
            <a:ext cx="6985000" cy="647700"/>
          </a:xfrm>
          <a:prstGeom prst="rect">
            <a:avLst/>
          </a:prstGeom>
          <a:solidFill>
            <a:srgbClr val="80008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微软 </a:t>
            </a:r>
            <a:r>
              <a:rPr lang="en-US" altLang="zh-CN" sz="1800" dirty="0">
                <a:latin typeface="Arial" panose="020B0604020202020204" pitchFamily="34" charset="0"/>
              </a:rPr>
              <a:t>MS C++\Visual C++, Borland Turbo C++\C++ Builder</a:t>
            </a:r>
          </a:p>
        </p:txBody>
      </p:sp>
      <p:sp>
        <p:nvSpPr>
          <p:cNvPr id="8200" name="Line 8"/>
          <p:cNvSpPr/>
          <p:nvPr/>
        </p:nvSpPr>
        <p:spPr>
          <a:xfrm>
            <a:off x="4284663" y="1989138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1" name="Line 9"/>
          <p:cNvSpPr/>
          <p:nvPr/>
        </p:nvSpPr>
        <p:spPr>
          <a:xfrm>
            <a:off x="4284663" y="3068638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2" name="Line 10"/>
          <p:cNvSpPr/>
          <p:nvPr/>
        </p:nvSpPr>
        <p:spPr>
          <a:xfrm>
            <a:off x="4284663" y="4005263"/>
            <a:ext cx="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3" name="Line 11"/>
          <p:cNvSpPr/>
          <p:nvPr/>
        </p:nvSpPr>
        <p:spPr>
          <a:xfrm>
            <a:off x="4284663" y="4868863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04" name="Line 12"/>
          <p:cNvSpPr/>
          <p:nvPr/>
        </p:nvSpPr>
        <p:spPr>
          <a:xfrm>
            <a:off x="0" y="4076700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5" name="Rectangle 13"/>
          <p:cNvSpPr/>
          <p:nvPr/>
        </p:nvSpPr>
        <p:spPr>
          <a:xfrm>
            <a:off x="8316913" y="1773238"/>
            <a:ext cx="576262" cy="14398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面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向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过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程</a:t>
            </a:r>
          </a:p>
        </p:txBody>
      </p:sp>
      <p:sp>
        <p:nvSpPr>
          <p:cNvPr id="8206" name="Rectangle 14"/>
          <p:cNvSpPr/>
          <p:nvPr/>
        </p:nvSpPr>
        <p:spPr>
          <a:xfrm>
            <a:off x="8316913" y="4292600"/>
            <a:ext cx="576262" cy="13668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面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向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对</a:t>
            </a: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学习方法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8596313" cy="46815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多思多练多问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）认真听课做好笔记，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独立完成作业和实训项目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）课程学习资源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◎教材：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语言程序设计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乌云高娃等编著，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高等教育出版社 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◎参考书：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语言程序设计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张强华、吕新平编著，人民邮电出版社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程序设计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谭浩强著，清华大学出版社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教学网站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http://www.icourses.cn/sCourse/course_6329.html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程序是什么？ 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Clr>
                <a:srgbClr val="CC0000"/>
              </a:buClr>
              <a:buFont typeface="Wingdings" panose="05000000000000000000" pitchFamily="2" charset="2"/>
              <a:buChar char="Ø"/>
            </a:pPr>
            <a:endParaRPr lang="zh-CN" altLang="en-US" dirty="0">
              <a:solidFill>
                <a:srgbClr val="CC0000"/>
              </a:solidFill>
              <a:effectLst/>
              <a:latin typeface="Arial Narrow" pitchFamily="34" charset="0"/>
              <a:ea typeface="隶书" pitchFamily="49" charset="-122"/>
            </a:endParaRPr>
          </a:p>
          <a:p>
            <a:pPr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程序＝程序设计语言</a:t>
            </a:r>
            <a:r>
              <a:rPr lang="en-US" altLang="zh-CN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+</a:t>
            </a:r>
            <a:r>
              <a:rPr lang="zh-CN" altLang="en-US" dirty="0">
                <a:solidFill>
                  <a:srgbClr val="FFFF00"/>
                </a:solidFill>
                <a:effectLst/>
                <a:latin typeface="Arial Narrow" pitchFamily="34" charset="0"/>
                <a:ea typeface="隶书" pitchFamily="49" charset="-122"/>
              </a:rPr>
              <a:t>数据结构＋算法</a:t>
            </a:r>
          </a:p>
          <a:p>
            <a:pPr>
              <a:buClr>
                <a:srgbClr val="CC0000"/>
              </a:buClr>
              <a:buNone/>
            </a:pPr>
            <a:endParaRPr lang="zh-CN" altLang="en-US" dirty="0">
              <a:solidFill>
                <a:srgbClr val="FFFF00"/>
              </a:solidFill>
              <a:effectLst/>
              <a:latin typeface="Arial Narrow" pitchFamily="34" charset="0"/>
              <a:ea typeface="隶书" pitchFamily="49" charset="-122"/>
            </a:endParaRP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684213" y="4652963"/>
            <a:ext cx="5400675" cy="863600"/>
          </a:xfrm>
          <a:prstGeom prst="wedgeRoundRectCallout">
            <a:avLst>
              <a:gd name="adj1" fmla="val -8819"/>
              <a:gd name="adj2" fmla="val -24136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高级语言（如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语言）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低级语言（包括机器语言、汇编语言）</a:t>
            </a:r>
          </a:p>
        </p:txBody>
      </p:sp>
      <p:sp>
        <p:nvSpPr>
          <p:cNvPr id="11269" name="AutoShape 5"/>
          <p:cNvSpPr/>
          <p:nvPr/>
        </p:nvSpPr>
        <p:spPr>
          <a:xfrm>
            <a:off x="5435600" y="1341438"/>
            <a:ext cx="2160588" cy="431800"/>
          </a:xfrm>
          <a:prstGeom prst="wedgeRoundRectCallout">
            <a:avLst>
              <a:gd name="adj1" fmla="val -51690"/>
              <a:gd name="adj2" fmla="val 19963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Arial" panose="020B0604020202020204" pitchFamily="34" charset="0"/>
              </a:rPr>
              <a:t>数据 的组织形式</a:t>
            </a:r>
          </a:p>
        </p:txBody>
      </p:sp>
      <p:sp>
        <p:nvSpPr>
          <p:cNvPr id="11270" name="AutoShape 6"/>
          <p:cNvSpPr/>
          <p:nvPr/>
        </p:nvSpPr>
        <p:spPr>
          <a:xfrm>
            <a:off x="6986588" y="4581525"/>
            <a:ext cx="2160587" cy="1008063"/>
          </a:xfrm>
          <a:prstGeom prst="wedgeRoundRectCallout">
            <a:avLst>
              <a:gd name="adj1" fmla="val -25898"/>
              <a:gd name="adj2" fmla="val -20086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</a:rPr>
              <a:t>程序解决问题的方法与步骤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effectLst/>
              </a:rPr>
              <a:t>第一任务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C0000"/>
                </a:solidFill>
                <a:effectLst/>
                <a:latin typeface="Arial Narrow" pitchFamily="34" charset="0"/>
                <a:ea typeface="隶书" pitchFamily="49" charset="-122"/>
              </a:rPr>
              <a:t>任务</a:t>
            </a:r>
          </a:p>
          <a:p>
            <a:pPr lvl="1"/>
            <a:r>
              <a:rPr lang="zh-CN" altLang="en-US" dirty="0">
                <a:effectLst/>
                <a:latin typeface="Arial Narrow" pitchFamily="34" charset="0"/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CC0000"/>
                </a:solidFill>
                <a:effectLst/>
                <a:latin typeface="Arial Narrow" pitchFamily="34" charset="0"/>
                <a:ea typeface="隶书" pitchFamily="49" charset="-122"/>
              </a:rPr>
              <a:t> 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编写第一个</a:t>
            </a: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语言程序：向屏幕上输出</a:t>
            </a:r>
          </a:p>
          <a:p>
            <a:pPr lvl="1">
              <a:buNone/>
            </a:pPr>
            <a:r>
              <a:rPr lang="zh-CN" altLang="en-US" dirty="0">
                <a:effectLst/>
                <a:ea typeface="隶书" pitchFamily="49" charset="-122"/>
              </a:rPr>
              <a:t>“</a:t>
            </a: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hello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world!</a:t>
            </a:r>
            <a:r>
              <a:rPr lang="en-US" altLang="zh-CN" dirty="0">
                <a:effectLst/>
                <a:ea typeface="隶书" pitchFamily="49" charset="-122"/>
              </a:rPr>
              <a:t>”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。</a:t>
            </a:r>
          </a:p>
          <a:p>
            <a:pPr>
              <a:buClr>
                <a:srgbClr val="000000"/>
              </a:buClr>
              <a:buBlip>
                <a:blip r:embed="rId2"/>
              </a:buBlip>
            </a:pPr>
            <a:r>
              <a:rPr lang="zh-CN" altLang="en-US" dirty="0">
                <a:solidFill>
                  <a:srgbClr val="CC0000"/>
                </a:solidFill>
                <a:effectLst/>
                <a:latin typeface="Arial Narrow" pitchFamily="34" charset="0"/>
                <a:ea typeface="隶书" pitchFamily="49" charset="-122"/>
              </a:rPr>
              <a:t>任务分析</a:t>
            </a:r>
            <a:r>
              <a:rPr lang="en-US" altLang="zh-CN" dirty="0">
                <a:solidFill>
                  <a:srgbClr val="CC0000"/>
                </a:solidFill>
                <a:effectLst/>
                <a:latin typeface="Arial Narrow" pitchFamily="34" charset="0"/>
                <a:ea typeface="隶书" pitchFamily="49" charset="-122"/>
              </a:rPr>
              <a:t>——</a:t>
            </a:r>
            <a:r>
              <a:rPr lang="zh-CN" altLang="en-US" dirty="0">
                <a:solidFill>
                  <a:srgbClr val="CC0000"/>
                </a:solidFill>
                <a:effectLst/>
                <a:latin typeface="Arial Narrow" pitchFamily="34" charset="0"/>
                <a:ea typeface="隶书" pitchFamily="49" charset="-122"/>
              </a:rPr>
              <a:t>需要掌握如下知识点：</a:t>
            </a:r>
          </a:p>
          <a:p>
            <a:pPr lvl="1"/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语言程序的基本结构</a:t>
            </a:r>
          </a:p>
          <a:p>
            <a:pPr lvl="1"/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如何输出字符串</a:t>
            </a:r>
          </a:p>
          <a:p>
            <a:pPr lvl="1"/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开发环境（ </a:t>
            </a:r>
            <a:r>
              <a:rPr lang="en-US" altLang="zh-CN" dirty="0">
                <a:effectLst/>
                <a:latin typeface="隶书" pitchFamily="49" charset="-122"/>
                <a:ea typeface="隶书" pitchFamily="49" charset="-122"/>
              </a:rPr>
              <a:t>dev c++ </a:t>
            </a:r>
            <a:r>
              <a:rPr lang="zh-CN" altLang="en-US" dirty="0">
                <a:effectLst/>
                <a:latin typeface="隶书" pitchFamily="49" charset="-122"/>
                <a:ea typeface="隶书" pitchFamily="49" charset="-122"/>
              </a:rPr>
              <a:t>）的使用</a:t>
            </a: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I3NzBlNjRkYmI3NDdhMDVhNzRhNGMwMGM4MjI2MjYifQ=="/>
</p:tagLst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31</TotalTime>
  <Words>1575</Words>
  <Application>Microsoft Office PowerPoint</Application>
  <PresentationFormat>全屏显示(4:3)</PresentationFormat>
  <Paragraphs>212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华文新魏</vt:lpstr>
      <vt:lpstr>隶书</vt:lpstr>
      <vt:lpstr>宋体</vt:lpstr>
      <vt:lpstr>Arial</vt:lpstr>
      <vt:lpstr>Arial Narrow</vt:lpstr>
      <vt:lpstr>Tahoma</vt:lpstr>
      <vt:lpstr>Times New Roman</vt:lpstr>
      <vt:lpstr>Wingdings</vt:lpstr>
      <vt:lpstr>Shimmer</vt:lpstr>
      <vt:lpstr>Visio.Drawing.11</vt:lpstr>
      <vt:lpstr>第1 章   C语言程序设计基础</vt:lpstr>
      <vt:lpstr> 主要内容 </vt:lpstr>
      <vt:lpstr>课程概述</vt:lpstr>
      <vt:lpstr>考核方式及比例</vt:lpstr>
      <vt:lpstr>为什么选择C语言作为程序设计的入门语言?</vt:lpstr>
      <vt:lpstr>C 语言的产生与发展</vt:lpstr>
      <vt:lpstr>学习方法</vt:lpstr>
      <vt:lpstr>程序是什么？ </vt:lpstr>
      <vt:lpstr>第一任务</vt:lpstr>
      <vt:lpstr>问题1.1在屏幕上输出一行文本信息 “Hello,world”。</vt:lpstr>
      <vt:lpstr>C语言程序的书写特点</vt:lpstr>
      <vt:lpstr>第二个任务</vt:lpstr>
      <vt:lpstr>习题1.2 计算一个学生的数学和英语成绩的平均分，并输出结果</vt:lpstr>
      <vt:lpstr>C语言程序结构</vt:lpstr>
      <vt:lpstr>何为算法？</vt:lpstr>
      <vt:lpstr>算法的表达方式</vt:lpstr>
      <vt:lpstr>算法表示举例</vt:lpstr>
      <vt:lpstr>解题步骤</vt:lpstr>
      <vt:lpstr>算法表示</vt:lpstr>
      <vt:lpstr>传统流程图</vt:lpstr>
      <vt:lpstr>程序代码分析</vt:lpstr>
      <vt:lpstr>程序设计方法</vt:lpstr>
      <vt:lpstr>软件编程规范</vt:lpstr>
      <vt:lpstr>文件包含</vt:lpstr>
      <vt:lpstr>课后作业</vt:lpstr>
      <vt:lpstr>小结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197</cp:revision>
  <cp:lastPrinted>2021-09-13T04:40:00Z</cp:lastPrinted>
  <dcterms:created xsi:type="dcterms:W3CDTF">2022-09-18T08:40:00Z</dcterms:created>
  <dcterms:modified xsi:type="dcterms:W3CDTF">2022-10-20T07:46:12Z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7828CE3CA723485AA1B6025C43E56C22</vt:lpwstr>
  </property>
  <property fmtid="{D5CDD505-2E9C-101B-9397-08002B2CF9AE}" pid="3" name="KSOProductBuildVer">
    <vt:lpwstr>2052-11.1.0.12358</vt:lpwstr>
  </property>
</Properties>
</file>