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2"/>
    <p:sldId id="266" r:id="rId3"/>
    <p:sldId id="26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269" r:id="rId17"/>
    <p:sldId id="270" r:id="rId18"/>
    <p:sldId id="271" r:id="rId19"/>
    <p:sldId id="272" r:id="rId20"/>
    <p:sldId id="273" r:id="rId21"/>
    <p:sldId id="320" r:id="rId22"/>
    <p:sldId id="274" r:id="rId23"/>
    <p:sldId id="275" r:id="rId24"/>
    <p:sldId id="276" r:id="rId25"/>
    <p:sldId id="277" r:id="rId26"/>
    <p:sldId id="278" r:id="rId27"/>
    <p:sldId id="321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323" r:id="rId37"/>
    <p:sldId id="324" r:id="rId38"/>
    <p:sldId id="322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25" r:id="rId52"/>
    <p:sldId id="300" r:id="rId53"/>
    <p:sldId id="301" r:id="rId54"/>
    <p:sldId id="302" r:id="rId55"/>
    <p:sldId id="303" r:id="rId56"/>
    <p:sldId id="304" r:id="rId57"/>
    <p:sldId id="305" r:id="rId58"/>
    <p:sldId id="326" r:id="rId59"/>
    <p:sldId id="327" r:id="rId60"/>
    <p:sldId id="328" r:id="rId61"/>
    <p:sldId id="306" r:id="rId62"/>
    <p:sldId id="329" r:id="rId63"/>
    <p:sldId id="330" r:id="rId64"/>
    <p:sldId id="331" r:id="rId65"/>
    <p:sldId id="307" r:id="rId66"/>
  </p:sldIdLst>
  <p:sldSz cx="9144000" cy="6858000" type="screen4x3"/>
  <p:notesSz cx="6858000" cy="9144000"/>
  <p:custDataLst>
    <p:tags r:id="rId68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7"/>
    <p:restoredTop sz="89071"/>
  </p:normalViewPr>
  <p:slideViewPr>
    <p:cSldViewPr showGuides="1">
      <p:cViewPr varScale="1">
        <p:scale>
          <a:sx n="103" d="100"/>
          <a:sy n="103" d="100"/>
        </p:scale>
        <p:origin x="18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C72E27D-5A4E-45BA-874A-EA1153304FA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8895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  <a:t>37</a:t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13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2056" name="Group 3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2067" name="Freeform 4"/>
              <p:cNvSpPr/>
              <p:nvPr/>
            </p:nvSpPr>
            <p:spPr>
              <a:xfrm>
                <a:off x="558" y="1161"/>
                <a:ext cx="5200" cy="3159"/>
              </a:xfrm>
              <a:custGeom>
                <a:avLst/>
                <a:gdLst/>
                <a:ahLst/>
                <a:cxnLst>
                  <a:cxn ang="0">
                    <a:pos x="0" y="3159"/>
                  </a:cxn>
                  <a:cxn ang="0">
                    <a:pos x="5344" y="3159"/>
                  </a:cxn>
                  <a:cxn ang="0">
                    <a:pos x="5344" y="0"/>
                  </a:cxn>
                  <a:cxn ang="0">
                    <a:pos x="0" y="0"/>
                  </a:cxn>
                  <a:cxn ang="0">
                    <a:pos x="0" y="3159"/>
                  </a:cxn>
                  <a:cxn ang="0">
                    <a:pos x="0" y="3159"/>
                  </a:cxn>
                </a:cxnLst>
                <a:rect l="0" t="0" r="0" b="0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" name="Freeform 5"/>
              <p:cNvSpPr/>
              <p:nvPr/>
            </p:nvSpPr>
            <p:spPr>
              <a:xfrm>
                <a:off x="0" y="1161"/>
                <a:ext cx="558" cy="31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59"/>
                  </a:cxn>
                  <a:cxn ang="0">
                    <a:pos x="576" y="3159"/>
                  </a:cxn>
                  <a:cxn ang="0">
                    <a:pos x="57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" name="Freeform 6"/>
            <p:cNvSpPr/>
            <p:nvPr/>
          </p:nvSpPr>
          <p:spPr bwMode="ltGray">
            <a:xfrm>
              <a:off x="552" y="951"/>
              <a:ext cx="12" cy="4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" name="Freeform 7"/>
            <p:cNvSpPr/>
            <p:nvPr/>
          </p:nvSpPr>
          <p:spPr>
            <a:xfrm>
              <a:off x="767" y="1155"/>
              <a:ext cx="252" cy="12"/>
            </a:xfrm>
            <a:custGeom>
              <a:avLst/>
              <a:gdLst/>
              <a:ahLst/>
              <a:cxnLst>
                <a:cxn ang="0">
                  <a:pos x="26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61" y="12"/>
                </a:cxn>
                <a:cxn ang="0">
                  <a:pos x="261" y="0"/>
                </a:cxn>
                <a:cxn ang="0">
                  <a:pos x="261" y="0"/>
                </a:cxn>
              </a:cxnLst>
              <a:rect l="0" t="0" r="0" b="0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>
                    <a:alpha val="100000"/>
                  </a:schemeClr>
                </a:gs>
                <a:gs pos="100000">
                  <a:schemeClr val="bg2">
                    <a:alpha val="10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Freeform 8"/>
            <p:cNvSpPr/>
            <p:nvPr/>
          </p:nvSpPr>
          <p:spPr>
            <a:xfrm>
              <a:off x="0" y="1155"/>
              <a:ext cx="351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7186" y="12"/>
                </a:cxn>
                <a:cxn ang="0">
                  <a:pos x="718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0" name="Group 9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2061" name="Freeform 10"/>
              <p:cNvSpPr/>
              <p:nvPr/>
            </p:nvSpPr>
            <p:spPr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0" b="0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2" name="Freeform 11"/>
              <p:cNvSpPr/>
              <p:nvPr/>
            </p:nvSpPr>
            <p:spPr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0" b="0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bg1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3" name="Freeform 12"/>
              <p:cNvSpPr/>
              <p:nvPr/>
            </p:nvSpPr>
            <p:spPr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87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874" y="12"/>
                  </a:cxn>
                  <a:cxn ang="0">
                    <a:pos x="4874" y="0"/>
                  </a:cxn>
                  <a:cxn ang="0">
                    <a:pos x="4874" y="0"/>
                  </a:cxn>
                </a:cxnLst>
                <a:rect l="0" t="0" r="0" b="0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bg1">
                      <a:alpha val="100000"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4" name="Freeform 13"/>
              <p:cNvSpPr/>
              <p:nvPr/>
            </p:nvSpPr>
            <p:spPr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0" b="0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5" name="Freeform 14"/>
              <p:cNvSpPr/>
              <p:nvPr/>
            </p:nvSpPr>
            <p:spPr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0" b="0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5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7272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272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4" name="Rectangle 1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9D7588-49E8-4963-B681-1AA12F15DED2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298FC4-D0D4-40FC-9856-C86EFED1595D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298FC4-D0D4-40FC-9856-C86EFED1595D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298FC4-D0D4-40FC-9856-C86EFED1595D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298FC4-D0D4-40FC-9856-C86EFED1595D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298FC4-D0D4-40FC-9856-C86EFED1595D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298FC4-D0D4-40FC-9856-C86EFED1595D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298FC4-D0D4-40FC-9856-C86EFED1595D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298FC4-D0D4-40FC-9856-C86EFED1595D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298FC4-D0D4-40FC-9856-C86EFED1595D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298FC4-D0D4-40FC-9856-C86EFED1595D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032" name="Freeform 3"/>
            <p:cNvSpPr/>
            <p:nvPr/>
          </p:nvSpPr>
          <p:spPr>
            <a:xfrm>
              <a:off x="558" y="1161"/>
              <a:ext cx="5200" cy="3159"/>
            </a:xfrm>
            <a:custGeom>
              <a:avLst/>
              <a:gdLst/>
              <a:ahLst/>
              <a:cxnLst>
                <a:cxn ang="0">
                  <a:pos x="0" y="3159"/>
                </a:cxn>
                <a:cxn ang="0">
                  <a:pos x="5344" y="3159"/>
                </a:cxn>
                <a:cxn ang="0">
                  <a:pos x="5344" y="0"/>
                </a:cxn>
                <a:cxn ang="0">
                  <a:pos x="0" y="0"/>
                </a:cxn>
                <a:cxn ang="0">
                  <a:pos x="0" y="3159"/>
                </a:cxn>
                <a:cxn ang="0">
                  <a:pos x="0" y="3159"/>
                </a:cxn>
              </a:cxnLst>
              <a:rect l="0" t="0" r="0" b="0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chemeClr val="bg2">
                    <a:alpha val="10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4"/>
            <p:cNvSpPr/>
            <p:nvPr/>
          </p:nvSpPr>
          <p:spPr>
            <a:xfrm>
              <a:off x="0" y="1161"/>
              <a:ext cx="558" cy="31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59"/>
                </a:cxn>
                <a:cxn ang="0">
                  <a:pos x="576" y="3159"/>
                </a:cxn>
                <a:cxn ang="0">
                  <a:pos x="57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chemeClr val="bg2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4" name="Group 5"/>
            <p:cNvGrpSpPr/>
            <p:nvPr userDrawn="1"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35" name="Freeform 6"/>
              <p:cNvSpPr/>
              <p:nvPr/>
            </p:nvSpPr>
            <p:spPr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0" b="0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" name="Freeform 7"/>
              <p:cNvSpPr/>
              <p:nvPr/>
            </p:nvSpPr>
            <p:spPr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0" b="0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bg1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" name="Freeform 8"/>
              <p:cNvSpPr/>
              <p:nvPr/>
            </p:nvSpPr>
            <p:spPr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87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874" y="12"/>
                  </a:cxn>
                  <a:cxn ang="0">
                    <a:pos x="4874" y="0"/>
                  </a:cxn>
                  <a:cxn ang="0">
                    <a:pos x="4874" y="0"/>
                  </a:cxn>
                </a:cxnLst>
                <a:rect l="0" t="0" r="0" b="0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bg1">
                      <a:alpha val="100000"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Freeform 9"/>
              <p:cNvSpPr/>
              <p:nvPr/>
            </p:nvSpPr>
            <p:spPr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0" b="0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Freeform 10"/>
              <p:cNvSpPr/>
              <p:nvPr/>
            </p:nvSpPr>
            <p:spPr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0" b="0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91" name="Freeform 11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0"/>
                  </a:cxn>
                  <a:cxn ang="0">
                    <a:pos x="12" y="42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1" name="Freeform 12"/>
              <p:cNvSpPr/>
              <p:nvPr/>
            </p:nvSpPr>
            <p:spPr>
              <a:xfrm>
                <a:off x="0" y="1155"/>
                <a:ext cx="351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7186" y="12"/>
                  </a:cxn>
                  <a:cxn ang="0">
                    <a:pos x="718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13"/>
              <p:cNvSpPr/>
              <p:nvPr/>
            </p:nvSpPr>
            <p:spPr>
              <a:xfrm>
                <a:off x="767" y="1155"/>
                <a:ext cx="252" cy="12"/>
              </a:xfrm>
              <a:custGeom>
                <a:avLst/>
                <a:gdLst/>
                <a:ahLst/>
                <a:cxnLst>
                  <a:cxn ang="0">
                    <a:pos x="261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261" y="12"/>
                  </a:cxn>
                  <a:cxn ang="0">
                    <a:pos x="261" y="0"/>
                  </a:cxn>
                  <a:cxn ang="0">
                    <a:pos x="261" y="0"/>
                  </a:cxn>
                </a:cxnLst>
                <a:rect l="0" t="0" r="0" b="0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94" name="Freeform 14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71695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696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697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9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9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298FC4-D0D4-40FC-9856-C86EFED1595D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</a:t>
            </a: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章  选择结构流程及应用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3.1.2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逻辑运算符与逻辑表达式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981200"/>
            <a:ext cx="7543800" cy="4400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 startAt="2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逻辑表达式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关系表达式只能描述单一的条件，而当选择判定的条件有多个时，就要借助于逻辑表达式。用逻辑运算符连接起来的式子称为逻辑表达式。一般形式为：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表达式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   &amp;&amp;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表达式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或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！表达式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或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表达式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  ||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表达式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逻辑表达式执行时，先计算“表达式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”和“表达式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”或“表达式”的值，然后进行逻辑运算，运算的结果为真时，逻辑表达式的值为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，否则为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0.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问题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逻辑运算符和逻辑表达式用法演示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"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=3,iY=4;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printf("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=%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d,iY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=%d\n",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iX,iY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printf("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&lt;=5&amp;&amp;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&gt;=-5 is %d\n",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&lt;=5&amp;&amp;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&gt;=-5);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printf("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||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iX+iY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==8 is %d\n",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||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iX+iY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==8);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printf("!2.5&amp;&amp;'A'||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 %d",!2.5&amp;&amp;'A'||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} 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897813" cy="13954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问题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3.3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逻辑运算符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&amp;&amp;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||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的“短路”用法演示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"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=3,iY=4;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printf("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=%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d,iY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=%d\n",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iX,iY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printf("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&amp;&amp;(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=10) is %d\n",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&amp;&amp;(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=10));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printf("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=%d\n",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printf("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||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++ is %d\n",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||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++);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printf("%d",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练一练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给出程序段如下，观察分析运行结果。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"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void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=3,iY=4,iZ=5;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printf("%d",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&amp;&amp;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++&amp;&amp;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iZ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--);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printf("%d,%d",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iY,iZ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3.2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单分支和双分支选择结构程序设计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语言提供了简单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语句和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if-else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语句，可以用来实现单分支和双分支选择结构。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3.2.1 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简单</a:t>
            </a: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if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语句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981200"/>
            <a:ext cx="7897813" cy="46878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简单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语句的形式为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f(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表示条件的表达式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语句体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语句的执行过程是先计算“条件”，若条件成立，则执行“语句体”；否则什么也不做。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5148263" y="1844675"/>
          <a:ext cx="3649662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3" imgW="2476500" imgH="1914525" progId="Visio.Drawing.6">
                  <p:embed/>
                </p:oleObj>
              </mc:Choice>
              <mc:Fallback>
                <p:oleObj r:id="rId3" imgW="2476500" imgH="1914525" progId="Visio.Drawing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263" y="1844675"/>
                        <a:ext cx="3649662" cy="302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单分支（简单</a:t>
            </a:r>
            <a:r>
              <a:rPr lang="en-US" altLang="zh-CN" dirty="0">
                <a:effectLst/>
              </a:rPr>
              <a:t>if</a:t>
            </a:r>
            <a:r>
              <a:rPr lang="zh-CN" altLang="en-US" dirty="0">
                <a:effectLst/>
              </a:rPr>
              <a:t>）语句 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if(</a:t>
            </a:r>
            <a:r>
              <a:rPr lang="zh-CN" altLang="en-US" dirty="0">
                <a:effectLst/>
              </a:rPr>
              <a:t>条件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en-US" altLang="zh-CN" dirty="0">
                <a:effectLst/>
              </a:rPr>
              <a:t>    </a:t>
            </a:r>
            <a:r>
              <a:rPr lang="zh-CN" altLang="en-US" dirty="0">
                <a:effectLst/>
              </a:rPr>
              <a:t>｛做某件事｝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1946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2843213" y="2420938"/>
          <a:ext cx="5184775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3" imgW="2476500" imgH="1914525" progId="Visio.Drawing.6">
                  <p:embed/>
                </p:oleObj>
              </mc:Choice>
              <mc:Fallback>
                <p:oleObj r:id="rId3" imgW="2476500" imgH="1914525" progId="Visio.Drawing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213" y="2420938"/>
                        <a:ext cx="5184775" cy="3887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/>
          <p:nvPr/>
        </p:nvSpPr>
        <p:spPr>
          <a:xfrm>
            <a:off x="1187450" y="1268413"/>
            <a:ext cx="6335713" cy="7191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如果        条件满足    做某件事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b="0" dirty="0">
                <a:effectLst/>
              </a:rPr>
              <a:t>试一试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FFFF00"/>
                </a:solidFill>
                <a:effectLst/>
              </a:rPr>
              <a:t>问题</a:t>
            </a:r>
            <a:r>
              <a:rPr lang="en-US" altLang="zh-CN" sz="2800" dirty="0">
                <a:solidFill>
                  <a:srgbClr val="FFFF00"/>
                </a:solidFill>
                <a:effectLst/>
              </a:rPr>
              <a:t>3.4 </a:t>
            </a:r>
            <a:r>
              <a:rPr lang="zh-CN" altLang="en-US" sz="2800" dirty="0">
                <a:solidFill>
                  <a:srgbClr val="FFFF00"/>
                </a:solidFill>
                <a:effectLst/>
              </a:rPr>
              <a:t>从键盘输入一个数，输出其绝对值。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effectLst/>
              </a:rPr>
              <a:t>1</a:t>
            </a:r>
            <a:r>
              <a:rPr lang="zh-CN" altLang="en-US" sz="2800" dirty="0">
                <a:effectLst/>
              </a:rPr>
              <a:t>．定义变量</a:t>
            </a:r>
            <a:r>
              <a:rPr lang="en-US" altLang="zh-CN" sz="2800" dirty="0">
                <a:effectLst/>
              </a:rPr>
              <a:t>2</a:t>
            </a:r>
            <a:r>
              <a:rPr lang="zh-CN" altLang="en-US" sz="2800" dirty="0">
                <a:effectLst/>
              </a:rPr>
              <a:t>个</a:t>
            </a:r>
            <a:r>
              <a:rPr lang="en-US" altLang="zh-CN" sz="2800" dirty="0">
                <a:effectLst/>
              </a:rPr>
              <a:t>int</a:t>
            </a:r>
            <a:r>
              <a:rPr lang="zh-CN" altLang="en-US" sz="2800" dirty="0">
                <a:effectLst/>
              </a:rPr>
              <a:t>变量</a:t>
            </a:r>
            <a:r>
              <a:rPr lang="en-US" altLang="zh-CN" sz="2800" dirty="0">
                <a:effectLst/>
              </a:rPr>
              <a:t>iX</a:t>
            </a:r>
            <a:r>
              <a:rPr lang="zh-CN" altLang="en-US" sz="2800" dirty="0">
                <a:effectLst/>
              </a:rPr>
              <a:t>，</a:t>
            </a:r>
            <a:r>
              <a:rPr lang="en-US" altLang="zh-CN" sz="2800" dirty="0">
                <a:effectLst/>
              </a:rPr>
              <a:t>iY</a:t>
            </a:r>
            <a:r>
              <a:rPr lang="zh-CN" altLang="en-US" sz="2800" dirty="0">
                <a:effectLst/>
              </a:rPr>
              <a:t>，其中</a:t>
            </a:r>
            <a:r>
              <a:rPr lang="en-US" altLang="zh-CN" sz="2800" dirty="0">
                <a:effectLst/>
              </a:rPr>
              <a:t>iX</a:t>
            </a:r>
            <a:r>
              <a:rPr lang="zh-CN" altLang="en-US" sz="2800" dirty="0">
                <a:effectLst/>
              </a:rPr>
              <a:t>用来接收用户从键盘输入的数据，</a:t>
            </a:r>
            <a:r>
              <a:rPr lang="en-US" altLang="zh-CN" sz="2800" dirty="0">
                <a:effectLst/>
              </a:rPr>
              <a:t>iY</a:t>
            </a:r>
            <a:r>
              <a:rPr lang="zh-CN" altLang="en-US" sz="2800" dirty="0">
                <a:effectLst/>
              </a:rPr>
              <a:t>用来存放</a:t>
            </a:r>
            <a:r>
              <a:rPr lang="en-US" altLang="zh-CN" sz="2800" dirty="0">
                <a:effectLst/>
              </a:rPr>
              <a:t>iX</a:t>
            </a:r>
            <a:r>
              <a:rPr lang="zh-CN" altLang="en-US" sz="2800" dirty="0">
                <a:effectLst/>
              </a:rPr>
              <a:t>的绝对值。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effectLst/>
              </a:rPr>
              <a:t>2</a:t>
            </a:r>
            <a:r>
              <a:rPr lang="zh-CN" altLang="en-US" sz="2800" dirty="0">
                <a:effectLst/>
              </a:rPr>
              <a:t>．从键盘输入一个整数放</a:t>
            </a:r>
            <a:r>
              <a:rPr lang="en-US" altLang="zh-CN" sz="2800" dirty="0">
                <a:effectLst/>
              </a:rPr>
              <a:t>iX;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effectLst/>
              </a:rPr>
              <a:t>3</a:t>
            </a:r>
            <a:r>
              <a:rPr lang="zh-CN" altLang="en-US" sz="2800" dirty="0">
                <a:effectLst/>
              </a:rPr>
              <a:t>．把</a:t>
            </a:r>
            <a:r>
              <a:rPr lang="en-US" altLang="zh-CN" sz="2800" dirty="0">
                <a:effectLst/>
              </a:rPr>
              <a:t>iX</a:t>
            </a:r>
            <a:r>
              <a:rPr lang="zh-CN" altLang="en-US" sz="2800" dirty="0">
                <a:effectLst/>
              </a:rPr>
              <a:t>放</a:t>
            </a:r>
            <a:r>
              <a:rPr lang="en-US" altLang="zh-CN" sz="2800" dirty="0">
                <a:effectLst/>
              </a:rPr>
              <a:t>iY</a:t>
            </a:r>
            <a:r>
              <a:rPr lang="zh-CN" altLang="en-US" sz="2800" dirty="0">
                <a:effectLst/>
              </a:rPr>
              <a:t>；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effectLst/>
              </a:rPr>
              <a:t>4</a:t>
            </a:r>
            <a:r>
              <a:rPr lang="zh-CN" altLang="en-US" sz="2800" dirty="0">
                <a:effectLst/>
              </a:rPr>
              <a:t>．正数的绝对值是正数本身，负数的绝对值是其相反数。所以，如果</a:t>
            </a:r>
            <a:r>
              <a:rPr lang="en-US" altLang="zh-CN" sz="2800" dirty="0">
                <a:effectLst/>
              </a:rPr>
              <a:t>iX&lt;0</a:t>
            </a:r>
            <a:r>
              <a:rPr lang="zh-CN" altLang="en-US" sz="2800" dirty="0">
                <a:effectLst/>
              </a:rPr>
              <a:t>，则</a:t>
            </a:r>
            <a:r>
              <a:rPr lang="en-US" altLang="zh-CN" sz="2800" dirty="0">
                <a:effectLst/>
              </a:rPr>
              <a:t>iY= -iX</a:t>
            </a:r>
            <a:r>
              <a:rPr lang="zh-CN" altLang="en-US" sz="2800" dirty="0">
                <a:effectLst/>
              </a:rPr>
              <a:t>，否则不需要做什么；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effectLst/>
              </a:rPr>
              <a:t>5</a:t>
            </a:r>
            <a:r>
              <a:rPr lang="zh-CN" altLang="en-US" sz="2800" dirty="0">
                <a:effectLst/>
              </a:rPr>
              <a:t>．输出</a:t>
            </a:r>
            <a:r>
              <a:rPr lang="en-US" altLang="zh-CN" sz="2800" dirty="0">
                <a:effectLst/>
              </a:rPr>
              <a:t>iX</a:t>
            </a:r>
            <a:r>
              <a:rPr lang="zh-CN" altLang="en-US" sz="2800" dirty="0">
                <a:effectLst/>
              </a:rPr>
              <a:t>和</a:t>
            </a:r>
            <a:r>
              <a:rPr lang="en-US" altLang="zh-CN" sz="2800" dirty="0">
                <a:effectLst/>
              </a:rPr>
              <a:t>iY</a:t>
            </a:r>
            <a:r>
              <a:rPr lang="zh-CN" altLang="en-US" sz="2800" dirty="0">
                <a:effectLst/>
              </a:rPr>
              <a:t>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1066800" y="304800"/>
            <a:ext cx="2187575" cy="1431925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b="0" dirty="0">
                <a:effectLst/>
              </a:rPr>
              <a:t>流程图</a:t>
            </a:r>
            <a:r>
              <a:rPr lang="zh-CN" altLang="en-US" dirty="0">
                <a:effectLst/>
              </a:rPr>
              <a:t> </a:t>
            </a:r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692150"/>
            <a:ext cx="3575050" cy="5616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程序代码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914400" y="1773238"/>
            <a:ext cx="8229600" cy="5329237"/>
          </a:xfrm>
          <a:ln/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#include &lt;stdio.h&gt;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void main(){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  int  iX,iY;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  printf("please input a integer:");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  scanf("%d",&amp;iX);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  iY=iX;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  if (iX&lt;0)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    iY=-iX;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  printf("\n|%d|=%d",iX,iY);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effectLst/>
              </a:rPr>
              <a:t>运行结果为：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please input a integer:-12  ↙(</a:t>
            </a:r>
            <a:r>
              <a:rPr lang="zh-CN" altLang="en-US" sz="2000" dirty="0">
                <a:effectLst/>
              </a:rPr>
              <a:t>回车</a:t>
            </a:r>
            <a:r>
              <a:rPr lang="en-US" altLang="zh-CN" sz="2000" dirty="0">
                <a:effectLst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|-12|=12</a:t>
            </a:r>
            <a:endParaRPr lang="zh-CN" altLang="en-US" sz="20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本单元课程目标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935038" y="1844675"/>
            <a:ext cx="8208962" cy="4608513"/>
          </a:xfrm>
          <a:ln/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FF00"/>
                </a:solidFill>
                <a:effectLst/>
              </a:rPr>
              <a:t>学习目标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effectLst/>
              </a:rPr>
              <a:t>  1</a:t>
            </a:r>
            <a:r>
              <a:rPr lang="zh-CN" altLang="en-US" dirty="0">
                <a:effectLst/>
              </a:rPr>
              <a:t>、选择结构判定条件的构成。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effectLst/>
              </a:rPr>
              <a:t>  2</a:t>
            </a:r>
            <a:r>
              <a:rPr lang="zh-CN" altLang="en-US" dirty="0">
                <a:effectLst/>
              </a:rPr>
              <a:t>、单分支与双分支选择结构程序设计</a:t>
            </a:r>
            <a:endParaRPr lang="en-US" altLang="zh-CN" dirty="0">
              <a:effectLst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effectLst/>
              </a:rPr>
              <a:t>  3</a:t>
            </a:r>
            <a:r>
              <a:rPr lang="zh-CN" altLang="en-US" dirty="0">
                <a:effectLst/>
              </a:rPr>
              <a:t>、多分支选择结构程序设计</a:t>
            </a:r>
            <a:endParaRPr lang="en-US" altLang="zh-CN" dirty="0"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b="0" dirty="0">
                <a:effectLst/>
              </a:rPr>
              <a:t>练一练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endParaRPr lang="zh-CN" altLang="en-US" b="1" dirty="0">
              <a:effectLst/>
            </a:endParaRPr>
          </a:p>
          <a:p>
            <a:r>
              <a:rPr lang="zh-CN" altLang="en-US" dirty="0">
                <a:effectLst/>
              </a:rPr>
              <a:t>小明去参加一个同学的生日聚会，同学的家长规定</a:t>
            </a:r>
            <a:r>
              <a:rPr lang="en-US" altLang="zh-CN" dirty="0">
                <a:effectLst/>
              </a:rPr>
              <a:t>18</a:t>
            </a:r>
            <a:r>
              <a:rPr lang="zh-CN" altLang="en-US" dirty="0">
                <a:effectLst/>
              </a:rPr>
              <a:t>岁以上的才可以饮酒，所以需要编一程序根据输入的年龄打印一张饮酒卷，使的能饮酒的同学可以获取饮酒卷。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参考代码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981200"/>
            <a:ext cx="7753350" cy="46164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"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iAge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("Please input the age.");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("%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d",&amp;iAge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if(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iAge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&gt;=18)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("You get a drink ticket!");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if(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iAge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&lt;18)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("You can't get the ticket!'");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}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 双分支</a:t>
            </a:r>
            <a:r>
              <a:rPr lang="zh-CN" altLang="en-US" i="1" dirty="0">
                <a:effectLst/>
              </a:rPr>
              <a:t>（</a:t>
            </a:r>
            <a:r>
              <a:rPr lang="en-US" altLang="zh-CN" i="1" dirty="0">
                <a:effectLst/>
              </a:rPr>
              <a:t>if-else</a:t>
            </a:r>
            <a:r>
              <a:rPr lang="zh-CN" altLang="en-US" i="1" dirty="0">
                <a:effectLst/>
              </a:rPr>
              <a:t>）</a:t>
            </a:r>
            <a:r>
              <a:rPr lang="zh-CN" altLang="en-US" dirty="0">
                <a:effectLst/>
              </a:rPr>
              <a:t>选择语句 </a:t>
            </a: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1066800" y="1981200"/>
            <a:ext cx="7897813" cy="4876800"/>
          </a:xfrm>
          <a:ln/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b="1" dirty="0">
                <a:effectLst/>
              </a:rPr>
              <a:t>if  (</a:t>
            </a:r>
            <a:r>
              <a:rPr lang="zh-CN" altLang="en-US" b="1" dirty="0">
                <a:effectLst/>
              </a:rPr>
              <a:t>条件表达式</a:t>
            </a:r>
            <a:r>
              <a:rPr lang="en-US" altLang="zh-CN" b="1" dirty="0">
                <a:effectLst/>
              </a:rPr>
              <a:t>) </a:t>
            </a:r>
          </a:p>
          <a:p>
            <a:pPr>
              <a:buNone/>
            </a:pPr>
            <a:r>
              <a:rPr lang="en-US" altLang="zh-CN" b="1" dirty="0">
                <a:effectLst/>
              </a:rPr>
              <a:t>{</a:t>
            </a:r>
          </a:p>
          <a:p>
            <a:pPr>
              <a:buNone/>
            </a:pPr>
            <a:r>
              <a:rPr lang="en-US" altLang="zh-CN" b="1" dirty="0">
                <a:effectLst/>
              </a:rPr>
              <a:t>	</a:t>
            </a:r>
            <a:r>
              <a:rPr lang="zh-CN" altLang="en-US" b="1" dirty="0">
                <a:effectLst/>
              </a:rPr>
              <a:t>语句体</a:t>
            </a:r>
            <a:r>
              <a:rPr lang="en-US" altLang="zh-CN" b="1" dirty="0">
                <a:effectLst/>
              </a:rPr>
              <a:t>1</a:t>
            </a:r>
            <a:r>
              <a:rPr lang="zh-CN" altLang="en-US" b="1" dirty="0">
                <a:effectLst/>
              </a:rPr>
              <a:t>；</a:t>
            </a:r>
            <a:endParaRPr lang="en-US" altLang="zh-CN" b="1" dirty="0">
              <a:effectLst/>
            </a:endParaRPr>
          </a:p>
          <a:p>
            <a:pPr>
              <a:buNone/>
            </a:pPr>
            <a:r>
              <a:rPr lang="en-US" altLang="zh-CN" b="1" dirty="0">
                <a:effectLst/>
              </a:rPr>
              <a:t>}</a:t>
            </a:r>
            <a:r>
              <a:rPr lang="zh-CN" altLang="en-US" b="1" dirty="0">
                <a:effectLst/>
              </a:rPr>
              <a:t> </a:t>
            </a:r>
          </a:p>
          <a:p>
            <a:pPr>
              <a:buNone/>
            </a:pPr>
            <a:r>
              <a:rPr lang="zh-CN" altLang="en-US" b="1" dirty="0">
                <a:effectLst/>
              </a:rPr>
              <a:t> </a:t>
            </a:r>
            <a:r>
              <a:rPr lang="en-US" altLang="zh-CN" b="1" dirty="0">
                <a:effectLst/>
              </a:rPr>
              <a:t>else </a:t>
            </a:r>
          </a:p>
          <a:p>
            <a:pPr>
              <a:buNone/>
            </a:pPr>
            <a:r>
              <a:rPr lang="en-US" altLang="zh-CN" b="1" dirty="0">
                <a:effectLst/>
              </a:rPr>
              <a:t>{</a:t>
            </a:r>
          </a:p>
          <a:p>
            <a:pPr>
              <a:buNone/>
            </a:pPr>
            <a:r>
              <a:rPr lang="en-US" altLang="zh-CN" b="1" dirty="0">
                <a:effectLst/>
              </a:rPr>
              <a:t>	</a:t>
            </a:r>
            <a:r>
              <a:rPr lang="zh-CN" altLang="en-US" b="1" dirty="0">
                <a:effectLst/>
              </a:rPr>
              <a:t>语句体</a:t>
            </a:r>
            <a:r>
              <a:rPr lang="en-US" altLang="zh-CN" b="1" dirty="0">
                <a:effectLst/>
              </a:rPr>
              <a:t>2</a:t>
            </a:r>
            <a:r>
              <a:rPr lang="zh-CN" altLang="en-US" b="1" dirty="0">
                <a:effectLst/>
              </a:rPr>
              <a:t>；</a:t>
            </a:r>
            <a:endParaRPr lang="en-US" altLang="zh-CN" b="1" dirty="0">
              <a:effectLst/>
            </a:endParaRPr>
          </a:p>
          <a:p>
            <a:pPr>
              <a:buNone/>
            </a:pPr>
            <a:r>
              <a:rPr lang="en-US" altLang="zh-CN" b="1" dirty="0">
                <a:effectLst/>
              </a:rPr>
              <a:t>}</a:t>
            </a:r>
            <a:endParaRPr lang="zh-CN" altLang="en-US" b="1" dirty="0">
              <a:effectLst/>
            </a:endParaRPr>
          </a:p>
          <a:p>
            <a:endParaRPr lang="zh-CN" altLang="en-US" b="1" dirty="0">
              <a:effectLst/>
            </a:endParaRPr>
          </a:p>
        </p:txBody>
      </p:sp>
      <p:sp>
        <p:nvSpPr>
          <p:cNvPr id="2560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132138" y="1916113"/>
          <a:ext cx="4176712" cy="396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3" imgW="2857500" imgH="2066925" progId="Visio.Drawing.6">
                  <p:embed/>
                </p:oleObj>
              </mc:Choice>
              <mc:Fallback>
                <p:oleObj r:id="rId3" imgW="2857500" imgH="2066925" progId="Visio.Drawing.6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1916113"/>
                        <a:ext cx="4176712" cy="3960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b="0" dirty="0">
                <a:effectLst/>
              </a:rPr>
              <a:t>试一试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1066800" y="1981200"/>
            <a:ext cx="8077200" cy="4616450"/>
          </a:xfrm>
          <a:ln/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zh-CN" altLang="en-US" sz="2800" b="1" dirty="0">
                <a:effectLst/>
              </a:rPr>
              <a:t>   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问题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3.5 </a:t>
            </a:r>
            <a:r>
              <a:rPr lang="en-US" altLang="zh-CN" sz="2800" dirty="0">
                <a:solidFill>
                  <a:srgbClr val="FFFF00"/>
                </a:solidFill>
                <a:effectLst/>
              </a:rPr>
              <a:t> </a:t>
            </a:r>
            <a:r>
              <a:rPr lang="zh-CN" altLang="en-US" sz="2800" dirty="0">
                <a:solidFill>
                  <a:srgbClr val="FFFF00"/>
                </a:solidFill>
                <a:effectLst/>
              </a:rPr>
              <a:t>编一程序控制电灯开关。从键盘输入</a:t>
            </a:r>
            <a:r>
              <a:rPr lang="en-US" altLang="zh-CN" sz="2800" dirty="0">
                <a:solidFill>
                  <a:srgbClr val="FFFF00"/>
                </a:solidFill>
                <a:effectLst/>
              </a:rPr>
              <a:t>1</a:t>
            </a:r>
            <a:r>
              <a:rPr lang="zh-CN" altLang="en-US" sz="2800" dirty="0">
                <a:solidFill>
                  <a:srgbClr val="FFFF00"/>
                </a:solidFill>
                <a:effectLst/>
              </a:rPr>
              <a:t>表示开灯，这时显示“</a:t>
            </a:r>
            <a:r>
              <a:rPr lang="en-US" altLang="zh-CN" sz="2800" dirty="0">
                <a:solidFill>
                  <a:srgbClr val="FFFF00"/>
                </a:solidFill>
                <a:effectLst/>
              </a:rPr>
              <a:t>the  light is On”</a:t>
            </a:r>
            <a:r>
              <a:rPr lang="zh-CN" altLang="en-US" sz="2800" dirty="0">
                <a:solidFill>
                  <a:srgbClr val="FFFF00"/>
                </a:solidFill>
                <a:effectLst/>
              </a:rPr>
              <a:t>，输入</a:t>
            </a:r>
            <a:r>
              <a:rPr lang="en-US" altLang="zh-CN" sz="2800" dirty="0">
                <a:solidFill>
                  <a:srgbClr val="FFFF00"/>
                </a:solidFill>
                <a:effectLst/>
              </a:rPr>
              <a:t>0</a:t>
            </a:r>
            <a:r>
              <a:rPr lang="zh-CN" altLang="en-US" sz="2800" dirty="0">
                <a:solidFill>
                  <a:srgbClr val="FFFF00"/>
                </a:solidFill>
                <a:effectLst/>
              </a:rPr>
              <a:t>或其它数表示关灯，显示“</a:t>
            </a:r>
            <a:r>
              <a:rPr lang="en-US" altLang="zh-CN" sz="2800" dirty="0">
                <a:solidFill>
                  <a:srgbClr val="FFFF00"/>
                </a:solidFill>
                <a:effectLst/>
              </a:rPr>
              <a:t>the light is off” </a:t>
            </a:r>
            <a:r>
              <a:rPr lang="zh-CN" altLang="en-US" sz="2800" dirty="0">
                <a:solidFill>
                  <a:srgbClr val="FFFF00"/>
                </a:solidFill>
                <a:effectLst/>
              </a:rPr>
              <a:t>。</a:t>
            </a:r>
          </a:p>
          <a:p>
            <a:pPr>
              <a:buNone/>
            </a:pPr>
            <a:r>
              <a:rPr lang="zh-CN" altLang="en-US" sz="2800" dirty="0">
                <a:effectLst/>
              </a:rPr>
              <a:t>   解题步骤：</a:t>
            </a:r>
          </a:p>
          <a:p>
            <a:pPr>
              <a:buNone/>
            </a:pPr>
            <a:r>
              <a:rPr lang="zh-CN" altLang="en-US" sz="2800" dirty="0">
                <a:effectLst/>
              </a:rPr>
              <a:t>   </a:t>
            </a:r>
            <a:r>
              <a:rPr lang="en-US" altLang="zh-CN" sz="2800" dirty="0">
                <a:effectLst/>
              </a:rPr>
              <a:t>1</a:t>
            </a:r>
            <a:r>
              <a:rPr lang="zh-CN" altLang="en-US" sz="2800" dirty="0">
                <a:effectLst/>
              </a:rPr>
              <a:t>．定义整型变量</a:t>
            </a:r>
            <a:r>
              <a:rPr lang="en-US" altLang="zh-CN" sz="2800" dirty="0">
                <a:effectLst/>
              </a:rPr>
              <a:t>iOnOff;</a:t>
            </a:r>
          </a:p>
          <a:p>
            <a:pPr>
              <a:buNone/>
            </a:pPr>
            <a:r>
              <a:rPr lang="en-US" altLang="zh-CN" sz="2800" dirty="0">
                <a:effectLst/>
              </a:rPr>
              <a:t>   2</a:t>
            </a:r>
            <a:r>
              <a:rPr lang="zh-CN" altLang="en-US" sz="2800" dirty="0">
                <a:effectLst/>
              </a:rPr>
              <a:t>．从键盘接收用户输入存入变量</a:t>
            </a:r>
            <a:r>
              <a:rPr lang="en-US" altLang="zh-CN" sz="2800" dirty="0">
                <a:effectLst/>
              </a:rPr>
              <a:t>iOnOff;</a:t>
            </a:r>
          </a:p>
          <a:p>
            <a:pPr>
              <a:buNone/>
            </a:pPr>
            <a:r>
              <a:rPr lang="en-US" altLang="zh-CN" sz="2800" dirty="0">
                <a:effectLst/>
              </a:rPr>
              <a:t>   3</a:t>
            </a:r>
            <a:r>
              <a:rPr lang="zh-CN" altLang="en-US" sz="2800" dirty="0">
                <a:effectLst/>
              </a:rPr>
              <a:t>．根据</a:t>
            </a:r>
            <a:r>
              <a:rPr lang="en-US" altLang="zh-CN" sz="2800" dirty="0">
                <a:effectLst/>
              </a:rPr>
              <a:t>iOnOff</a:t>
            </a:r>
            <a:r>
              <a:rPr lang="zh-CN" altLang="en-US" sz="2800" dirty="0">
                <a:effectLst/>
              </a:rPr>
              <a:t>是否为</a:t>
            </a:r>
            <a:r>
              <a:rPr lang="en-US" altLang="zh-CN" sz="2800" dirty="0">
                <a:effectLst/>
              </a:rPr>
              <a:t>1</a:t>
            </a:r>
            <a:r>
              <a:rPr lang="zh-CN" altLang="en-US" sz="2800" dirty="0">
                <a:effectLst/>
              </a:rPr>
              <a:t>输出电灯的开关状态。若</a:t>
            </a:r>
            <a:r>
              <a:rPr lang="en-US" altLang="zh-CN" sz="2800" dirty="0">
                <a:effectLst/>
              </a:rPr>
              <a:t>iOnOff==1</a:t>
            </a:r>
            <a:r>
              <a:rPr lang="zh-CN" altLang="en-US" sz="2800" dirty="0">
                <a:effectLst/>
              </a:rPr>
              <a:t>，则输出”</a:t>
            </a:r>
            <a:r>
              <a:rPr lang="en-US" altLang="zh-CN" sz="2800" dirty="0">
                <a:effectLst/>
              </a:rPr>
              <a:t>the  light is On”</a:t>
            </a:r>
            <a:r>
              <a:rPr lang="zh-CN" altLang="en-US" sz="2800" dirty="0">
                <a:effectLst/>
              </a:rPr>
              <a:t>，否则电灯为关灯状态，输出”</a:t>
            </a:r>
            <a:r>
              <a:rPr lang="en-US" altLang="zh-CN" sz="2800" dirty="0">
                <a:effectLst/>
              </a:rPr>
              <a:t>the light is off”</a:t>
            </a:r>
            <a:r>
              <a:rPr lang="zh-CN" altLang="en-US" sz="2800" dirty="0">
                <a:effectLst/>
              </a:rPr>
              <a:t>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流程图 </a:t>
            </a:r>
          </a:p>
        </p:txBody>
      </p:sp>
      <p:pic>
        <p:nvPicPr>
          <p:cNvPr id="27651" name="Picture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06700" y="1981200"/>
            <a:ext cx="3990975" cy="4114800"/>
          </a:xfrm>
          <a:ln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1111250" y="377825"/>
            <a:ext cx="1660525" cy="13541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sz="4000" dirty="0">
                <a:effectLst/>
              </a:rPr>
              <a:t>程序代码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1042988" y="1772920"/>
            <a:ext cx="5554662" cy="5761038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#include &lt;stdio.h&gt;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void main(){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  int iOnOff;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  printf("please input 1 or </a:t>
            </a:r>
            <a:r>
              <a:rPr lang="en-US" altLang="zh-CN" sz="2400" dirty="0" smtClean="0">
                <a:effectLst/>
              </a:rPr>
              <a:t>a integer:");</a:t>
            </a:r>
            <a:endParaRPr lang="en-US" altLang="zh-CN" sz="2400" dirty="0">
              <a:effectLst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  scanf("%d",&amp;iOnOff);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  if(iOnOff==1)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    printf("\nthe light is on.");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  else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    printf("\nthe light is off.");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effectLst/>
              </a:rPr>
              <a:t>运行结果为：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please input 1 or a integer: 1↙(</a:t>
            </a:r>
            <a:r>
              <a:rPr lang="zh-CN" altLang="en-US" sz="2400" dirty="0">
                <a:effectLst/>
              </a:rPr>
              <a:t>回车</a:t>
            </a:r>
            <a:r>
              <a:rPr lang="en-US" altLang="zh-CN" sz="2400" dirty="0">
                <a:effectLst/>
              </a:rPr>
              <a:t>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the light is on.</a:t>
            </a:r>
            <a:endParaRPr lang="zh-CN" altLang="en-US" sz="2400" dirty="0">
              <a:effectLst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b="0" dirty="0">
                <a:effectLst/>
              </a:rPr>
              <a:t>练一练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zh-CN" altLang="en-US" dirty="0">
                <a:effectLst/>
              </a:rPr>
              <a:t>   问题：编一程序，从键盘输入一个整数，判断它的奇偶性。如果输入的是奇数，输出“</a:t>
            </a:r>
            <a:r>
              <a:rPr lang="en-US" altLang="zh-CN" dirty="0">
                <a:effectLst/>
              </a:rPr>
              <a:t>ODD”</a:t>
            </a:r>
            <a:r>
              <a:rPr lang="zh-CN" altLang="en-US" dirty="0">
                <a:effectLst/>
              </a:rPr>
              <a:t>，如果输入的是偶数，则输出“</a:t>
            </a:r>
            <a:r>
              <a:rPr lang="en-US" altLang="zh-CN" dirty="0">
                <a:effectLst/>
              </a:rPr>
              <a:t>EVEN”</a:t>
            </a:r>
            <a:r>
              <a:rPr lang="zh-CN" altLang="en-US" dirty="0">
                <a:effectLst/>
              </a:rPr>
              <a:t>。</a:t>
            </a:r>
          </a:p>
          <a:p>
            <a:pPr>
              <a:buNone/>
            </a:pPr>
            <a:r>
              <a:rPr lang="zh-CN" altLang="en-US" dirty="0">
                <a:effectLst/>
              </a:rPr>
              <a:t>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参考程序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981200"/>
            <a:ext cx="7608888" cy="44719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"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iNum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("Please input a number \n");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("%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d",&amp;iNum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if(iNum%2 == 0)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("%d is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even",iNum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else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("%d is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odd",iNum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 条件运算符与条件表达式 </a:t>
            </a: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>
                <a:effectLst/>
              </a:rPr>
              <a:t> ？：   可以实现双分支选择结构。</a:t>
            </a:r>
          </a:p>
          <a:p>
            <a:pPr>
              <a:buNone/>
            </a:pPr>
            <a:r>
              <a:rPr lang="zh-CN" altLang="en-US" dirty="0">
                <a:effectLst/>
              </a:rPr>
              <a:t>     	</a:t>
            </a:r>
            <a:r>
              <a:rPr lang="zh-CN" altLang="en-US" b="1" dirty="0">
                <a:effectLst/>
              </a:rPr>
              <a:t>表达式</a:t>
            </a:r>
            <a:r>
              <a:rPr lang="en-US" altLang="zh-CN" b="1" dirty="0">
                <a:effectLst/>
              </a:rPr>
              <a:t>1 </a:t>
            </a:r>
            <a:r>
              <a:rPr lang="zh-CN" altLang="en-US" b="1" dirty="0">
                <a:effectLst/>
              </a:rPr>
              <a:t>？表达式</a:t>
            </a:r>
            <a:r>
              <a:rPr lang="en-US" altLang="zh-CN" b="1" dirty="0">
                <a:effectLst/>
              </a:rPr>
              <a:t>2 </a:t>
            </a:r>
            <a:r>
              <a:rPr lang="zh-CN" altLang="en-US" b="1" dirty="0">
                <a:effectLst/>
              </a:rPr>
              <a:t>：表达式</a:t>
            </a:r>
            <a:r>
              <a:rPr lang="en-US" altLang="zh-CN" b="1" dirty="0">
                <a:effectLst/>
              </a:rPr>
              <a:t>3</a:t>
            </a:r>
          </a:p>
          <a:p>
            <a:pPr>
              <a:buNone/>
            </a:pPr>
            <a:r>
              <a:rPr lang="en-US" altLang="zh-CN" b="1" dirty="0">
                <a:effectLst/>
              </a:rPr>
              <a:t>    </a:t>
            </a:r>
            <a:r>
              <a:rPr lang="zh-CN" altLang="en-US" dirty="0">
                <a:effectLst/>
              </a:rPr>
              <a:t>运算规则为：如果“表达式</a:t>
            </a:r>
            <a:r>
              <a:rPr lang="en-US" altLang="zh-CN" dirty="0">
                <a:effectLst/>
              </a:rPr>
              <a:t>1”</a:t>
            </a:r>
            <a:r>
              <a:rPr lang="zh-CN" altLang="en-US" dirty="0">
                <a:effectLst/>
              </a:rPr>
              <a:t>的值为真， 则条件表达式的运算结果等于“表达式</a:t>
            </a:r>
            <a:r>
              <a:rPr lang="en-US" altLang="zh-CN" dirty="0">
                <a:effectLst/>
              </a:rPr>
              <a:t>2”</a:t>
            </a:r>
            <a:r>
              <a:rPr lang="zh-CN" altLang="en-US" dirty="0">
                <a:effectLst/>
              </a:rPr>
              <a:t>的值，否则，运算结果等于“表达式</a:t>
            </a:r>
            <a:r>
              <a:rPr lang="en-US" altLang="zh-CN" dirty="0">
                <a:effectLst/>
              </a:rPr>
              <a:t>3”</a:t>
            </a:r>
            <a:r>
              <a:rPr lang="zh-CN" altLang="en-US" dirty="0">
                <a:effectLst/>
              </a:rPr>
              <a:t>的值。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b="0" dirty="0">
                <a:effectLst/>
              </a:rPr>
              <a:t>试一试</a:t>
            </a: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zh-CN" altLang="en-US" sz="2800" b="1" dirty="0">
                <a:effectLst/>
              </a:rPr>
              <a:t>问题</a:t>
            </a:r>
            <a:r>
              <a:rPr lang="en-US" altLang="zh-CN" sz="2800" b="1" dirty="0">
                <a:effectLst/>
              </a:rPr>
              <a:t>3.6 </a:t>
            </a:r>
            <a:r>
              <a:rPr lang="zh-CN" altLang="en-US" sz="2800" dirty="0">
                <a:effectLst/>
              </a:rPr>
              <a:t>编一程序从键盘输入两个整数，输出较大的一个。</a:t>
            </a:r>
          </a:p>
          <a:p>
            <a:pPr>
              <a:buNone/>
            </a:pPr>
            <a:r>
              <a:rPr lang="zh-CN" altLang="en-US" sz="2800" dirty="0">
                <a:effectLst/>
              </a:rPr>
              <a:t>解题步骤</a:t>
            </a:r>
            <a:r>
              <a:rPr lang="en-US" altLang="zh-CN" sz="2800" dirty="0">
                <a:effectLst/>
              </a:rPr>
              <a:t>: </a:t>
            </a:r>
          </a:p>
          <a:p>
            <a:pPr>
              <a:buNone/>
            </a:pPr>
            <a:r>
              <a:rPr lang="en-US" altLang="zh-CN" sz="2800" dirty="0">
                <a:effectLst/>
              </a:rPr>
              <a:t>1</a:t>
            </a:r>
            <a:r>
              <a:rPr lang="zh-CN" altLang="en-US" sz="2800" dirty="0">
                <a:effectLst/>
              </a:rPr>
              <a:t>．定义整型变量</a:t>
            </a:r>
            <a:r>
              <a:rPr lang="en-US" altLang="zh-CN" sz="2800" dirty="0">
                <a:effectLst/>
              </a:rPr>
              <a:t>iX,iY</a:t>
            </a:r>
            <a:r>
              <a:rPr lang="zh-CN" altLang="en-US" sz="2800" dirty="0">
                <a:effectLst/>
              </a:rPr>
              <a:t>用来存放两个整数</a:t>
            </a:r>
            <a:r>
              <a:rPr lang="en-US" altLang="zh-CN" sz="2800" dirty="0">
                <a:effectLst/>
              </a:rPr>
              <a:t>;</a:t>
            </a:r>
          </a:p>
          <a:p>
            <a:pPr>
              <a:buNone/>
            </a:pPr>
            <a:r>
              <a:rPr lang="en-US" altLang="zh-CN" sz="2800" dirty="0">
                <a:effectLst/>
              </a:rPr>
              <a:t>2</a:t>
            </a:r>
            <a:r>
              <a:rPr lang="zh-CN" altLang="en-US" sz="2800" dirty="0">
                <a:effectLst/>
              </a:rPr>
              <a:t>．定义变量</a:t>
            </a:r>
            <a:r>
              <a:rPr lang="en-US" altLang="zh-CN" sz="2800" dirty="0">
                <a:effectLst/>
              </a:rPr>
              <a:t>iMax</a:t>
            </a:r>
            <a:r>
              <a:rPr lang="zh-CN" altLang="en-US" sz="2800" dirty="0">
                <a:effectLst/>
              </a:rPr>
              <a:t>，存放两个数中较大的一个</a:t>
            </a:r>
            <a:r>
              <a:rPr lang="en-US" altLang="zh-CN" sz="2800" dirty="0">
                <a:effectLst/>
              </a:rPr>
              <a:t>;</a:t>
            </a:r>
          </a:p>
          <a:p>
            <a:pPr>
              <a:buNone/>
            </a:pPr>
            <a:r>
              <a:rPr lang="en-US" altLang="zh-CN" sz="2800" dirty="0">
                <a:effectLst/>
              </a:rPr>
              <a:t>3</a:t>
            </a:r>
            <a:r>
              <a:rPr lang="zh-CN" altLang="en-US" sz="2800" dirty="0">
                <a:effectLst/>
              </a:rPr>
              <a:t>．从键盘接收用户输入</a:t>
            </a:r>
            <a:r>
              <a:rPr lang="en-US" altLang="zh-CN" sz="2800" dirty="0">
                <a:effectLst/>
              </a:rPr>
              <a:t>iX</a:t>
            </a:r>
            <a:r>
              <a:rPr lang="zh-CN" altLang="en-US" sz="2800" dirty="0">
                <a:effectLst/>
              </a:rPr>
              <a:t>和</a:t>
            </a:r>
            <a:r>
              <a:rPr lang="en-US" altLang="zh-CN" sz="2800" dirty="0">
                <a:effectLst/>
              </a:rPr>
              <a:t>iY;</a:t>
            </a:r>
          </a:p>
          <a:p>
            <a:pPr>
              <a:buNone/>
            </a:pPr>
            <a:r>
              <a:rPr lang="en-US" altLang="zh-CN" sz="2800" dirty="0">
                <a:effectLst/>
              </a:rPr>
              <a:t>4</a:t>
            </a:r>
            <a:r>
              <a:rPr lang="zh-CN" altLang="en-US" sz="2800" dirty="0">
                <a:effectLst/>
              </a:rPr>
              <a:t>．比较</a:t>
            </a:r>
            <a:r>
              <a:rPr lang="en-US" altLang="zh-CN" sz="2800" dirty="0">
                <a:effectLst/>
              </a:rPr>
              <a:t>iX</a:t>
            </a:r>
            <a:r>
              <a:rPr lang="zh-CN" altLang="en-US" sz="2800" dirty="0">
                <a:effectLst/>
              </a:rPr>
              <a:t>和</a:t>
            </a:r>
            <a:r>
              <a:rPr lang="en-US" altLang="zh-CN" sz="2800" dirty="0">
                <a:effectLst/>
              </a:rPr>
              <a:t>iY,</a:t>
            </a:r>
            <a:r>
              <a:rPr lang="zh-CN" altLang="en-US" sz="2800" dirty="0">
                <a:effectLst/>
              </a:rPr>
              <a:t>大者放</a:t>
            </a:r>
            <a:r>
              <a:rPr lang="en-US" altLang="zh-CN" sz="2800" dirty="0">
                <a:effectLst/>
              </a:rPr>
              <a:t>iMax</a:t>
            </a:r>
            <a:r>
              <a:rPr lang="zh-CN" altLang="en-US" sz="2800" dirty="0">
                <a:effectLst/>
              </a:rPr>
              <a:t>中</a:t>
            </a:r>
            <a:r>
              <a:rPr lang="en-US" altLang="zh-CN" sz="2800" dirty="0">
                <a:effectLst/>
              </a:rPr>
              <a:t>;</a:t>
            </a:r>
          </a:p>
          <a:p>
            <a:pPr>
              <a:buNone/>
            </a:pPr>
            <a:r>
              <a:rPr lang="en-US" altLang="zh-CN" sz="2800" dirty="0">
                <a:effectLst/>
              </a:rPr>
              <a:t>5</a:t>
            </a:r>
            <a:r>
              <a:rPr lang="zh-CN" altLang="en-US" sz="2800" dirty="0">
                <a:effectLst/>
              </a:rPr>
              <a:t>．输出</a:t>
            </a:r>
            <a:r>
              <a:rPr lang="en-US" altLang="zh-CN" sz="2800" dirty="0">
                <a:effectLst/>
              </a:rPr>
              <a:t>iMax</a:t>
            </a:r>
            <a:r>
              <a:rPr lang="zh-CN" altLang="en-US" sz="2800" dirty="0">
                <a:effectLst/>
              </a:rPr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选择结构判定条件的构成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>
                <a:effectLst/>
              </a:rPr>
              <a:t>顺序结构程序自上而下执行时，程序中的每一条语句都被执行一次，而且只能被执行一次，这样以固定的方式处理数据，完成简单的运算。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计算机具有逻辑判断能力，能够灵活处理问题。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在</a:t>
            </a:r>
            <a:r>
              <a:rPr lang="en-US" altLang="zh-CN" dirty="0">
                <a:effectLst/>
              </a:rPr>
              <a:t>C </a:t>
            </a:r>
            <a:r>
              <a:rPr lang="zh-CN" altLang="en-US" dirty="0">
                <a:effectLst/>
              </a:rPr>
              <a:t>语言中，一般用</a:t>
            </a:r>
            <a:r>
              <a:rPr lang="zh-CN" altLang="en-US" dirty="0">
                <a:solidFill>
                  <a:srgbClr val="FFFF00"/>
                </a:solidFill>
                <a:effectLst/>
              </a:rPr>
              <a:t>关系表达式</a:t>
            </a:r>
            <a:r>
              <a:rPr lang="zh-CN" altLang="en-US" dirty="0">
                <a:effectLst/>
              </a:rPr>
              <a:t>和</a:t>
            </a:r>
            <a:r>
              <a:rPr lang="zh-CN" altLang="en-US" dirty="0">
                <a:solidFill>
                  <a:srgbClr val="FFFF00"/>
                </a:solidFill>
                <a:effectLst/>
              </a:rPr>
              <a:t>逻辑表达式</a:t>
            </a:r>
            <a:r>
              <a:rPr lang="zh-CN" altLang="en-US" dirty="0">
                <a:effectLst/>
              </a:rPr>
              <a:t>构成判定条件。</a:t>
            </a:r>
            <a:endParaRPr lang="en-US" altLang="zh-CN" dirty="0">
              <a:effectLst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流程图 </a:t>
            </a:r>
          </a:p>
        </p:txBody>
      </p:sp>
      <p:pic>
        <p:nvPicPr>
          <p:cNvPr id="33795" name="Picture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952750" y="1981200"/>
            <a:ext cx="4133850" cy="4114800"/>
          </a:xfrm>
          <a:ln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程序代码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effectLst/>
              </a:rPr>
              <a:t>#include “stdio.h”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effectLst/>
              </a:rPr>
              <a:t>void main()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effectLst/>
              </a:rPr>
              <a:t>{  int iX,iY,iMax;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effectLst/>
              </a:rPr>
              <a:t>   printf("please input 2 integers :");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effectLst/>
              </a:rPr>
              <a:t>  </a:t>
            </a:r>
            <a:r>
              <a:rPr lang="fr-FR" altLang="zh-CN" sz="2800" dirty="0">
                <a:effectLst/>
              </a:rPr>
              <a:t> scanf("%d,%d",&amp;iX,&amp;iY);</a:t>
            </a:r>
          </a:p>
          <a:p>
            <a:pPr>
              <a:lnSpc>
                <a:spcPct val="90000"/>
              </a:lnSpc>
              <a:buNone/>
            </a:pPr>
            <a:r>
              <a:rPr lang="fr-FR" altLang="zh-CN" sz="2800" dirty="0">
                <a:effectLst/>
              </a:rPr>
              <a:t>   iMax  =  iX&gt;iY?iX:iY;</a:t>
            </a:r>
          </a:p>
          <a:p>
            <a:pPr>
              <a:lnSpc>
                <a:spcPct val="90000"/>
              </a:lnSpc>
              <a:buNone/>
            </a:pPr>
            <a:r>
              <a:rPr lang="fr-FR" altLang="zh-CN" sz="2800" dirty="0">
                <a:effectLst/>
              </a:rPr>
              <a:t>   </a:t>
            </a:r>
            <a:r>
              <a:rPr lang="en-US" altLang="zh-CN" sz="2800" dirty="0">
                <a:effectLst/>
              </a:rPr>
              <a:t>printf("iMax=%d",iMax);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effectLst/>
              </a:rPr>
              <a:t>   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课堂实践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．用</a:t>
            </a:r>
            <a:r>
              <a:rPr lang="en-US" altLang="zh-CN" dirty="0">
                <a:effectLst/>
              </a:rPr>
              <a:t>if-else</a:t>
            </a:r>
            <a:r>
              <a:rPr lang="zh-CN" altLang="en-US" dirty="0">
                <a:effectLst/>
              </a:rPr>
              <a:t>语句实现问题</a:t>
            </a:r>
            <a:r>
              <a:rPr lang="en-US" altLang="zh-CN" dirty="0">
                <a:effectLst/>
              </a:rPr>
              <a:t>3-6</a:t>
            </a:r>
            <a:r>
              <a:rPr lang="zh-CN" altLang="en-US" dirty="0">
                <a:effectLst/>
              </a:rPr>
              <a:t>的双分支选择结构。</a:t>
            </a:r>
          </a:p>
          <a:p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．用条件表达式实现问题</a:t>
            </a:r>
            <a:r>
              <a:rPr lang="en-US" altLang="zh-CN" dirty="0">
                <a:effectLst/>
              </a:rPr>
              <a:t>3-5</a:t>
            </a:r>
            <a:r>
              <a:rPr lang="zh-CN" altLang="en-US" dirty="0">
                <a:effectLst/>
              </a:rPr>
              <a:t>的双分支选择结构。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b="0" dirty="0">
                <a:effectLst/>
              </a:rPr>
              <a:t>小结</a:t>
            </a:r>
            <a:endParaRPr lang="zh-CN" altLang="en-US" dirty="0">
              <a:effectLst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876300" y="1916113"/>
            <a:ext cx="7924800" cy="4876800"/>
          </a:xfrm>
          <a:ln/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sz="2800" dirty="0">
                <a:effectLst/>
              </a:rPr>
              <a:t>1</a:t>
            </a:r>
            <a:r>
              <a:rPr lang="zh-CN" altLang="en-US" sz="2800" dirty="0">
                <a:effectLst/>
              </a:rPr>
              <a:t>．</a:t>
            </a:r>
            <a:r>
              <a:rPr lang="en-US" altLang="zh-CN" sz="2800" dirty="0">
                <a:effectLst/>
              </a:rPr>
              <a:t>if</a:t>
            </a:r>
            <a:r>
              <a:rPr lang="zh-CN" altLang="en-US" sz="2800" dirty="0">
                <a:effectLst/>
              </a:rPr>
              <a:t>和</a:t>
            </a:r>
            <a:r>
              <a:rPr lang="en-US" altLang="zh-CN" sz="2800" dirty="0">
                <a:effectLst/>
              </a:rPr>
              <a:t>else</a:t>
            </a:r>
            <a:r>
              <a:rPr lang="zh-CN" altLang="en-US" sz="2800" dirty="0">
                <a:effectLst/>
              </a:rPr>
              <a:t>同属于一个</a:t>
            </a:r>
            <a:r>
              <a:rPr lang="en-US" altLang="zh-CN" sz="2800" dirty="0">
                <a:effectLst/>
              </a:rPr>
              <a:t>if</a:t>
            </a:r>
            <a:r>
              <a:rPr lang="zh-CN" altLang="en-US" sz="2800" dirty="0">
                <a:effectLst/>
              </a:rPr>
              <a:t>语句，</a:t>
            </a:r>
            <a:r>
              <a:rPr lang="en-US" altLang="zh-CN" sz="2800" dirty="0">
                <a:effectLst/>
              </a:rPr>
              <a:t>else</a:t>
            </a:r>
            <a:r>
              <a:rPr lang="zh-CN" altLang="en-US" sz="2800" dirty="0">
                <a:effectLst/>
              </a:rPr>
              <a:t>不能作为语句单独使用，它只是</a:t>
            </a:r>
            <a:r>
              <a:rPr lang="en-US" altLang="zh-CN" sz="2800" dirty="0">
                <a:effectLst/>
              </a:rPr>
              <a:t>if</a:t>
            </a:r>
            <a:r>
              <a:rPr lang="zh-CN" altLang="en-US" sz="2800" dirty="0">
                <a:effectLst/>
              </a:rPr>
              <a:t>语句的一部分，与</a:t>
            </a:r>
            <a:r>
              <a:rPr lang="en-US" altLang="zh-CN" sz="2800" dirty="0">
                <a:effectLst/>
              </a:rPr>
              <a:t>if</a:t>
            </a:r>
            <a:r>
              <a:rPr lang="zh-CN" altLang="en-US" sz="2800" dirty="0">
                <a:effectLst/>
              </a:rPr>
              <a:t>配对使用。因此程序中不可以没有</a:t>
            </a:r>
            <a:r>
              <a:rPr lang="en-US" altLang="zh-CN" sz="2800" dirty="0">
                <a:effectLst/>
              </a:rPr>
              <a:t>if</a:t>
            </a:r>
            <a:r>
              <a:rPr lang="zh-CN" altLang="en-US" sz="2800" dirty="0">
                <a:effectLst/>
              </a:rPr>
              <a:t>而只有</a:t>
            </a:r>
            <a:r>
              <a:rPr lang="en-US" altLang="zh-CN" sz="2800" dirty="0">
                <a:effectLst/>
              </a:rPr>
              <a:t>else</a:t>
            </a:r>
            <a:r>
              <a:rPr lang="zh-CN" altLang="en-US" sz="2800" dirty="0">
                <a:effectLst/>
              </a:rPr>
              <a:t>。</a:t>
            </a:r>
          </a:p>
          <a:p>
            <a:pPr>
              <a:buNone/>
            </a:pPr>
            <a:r>
              <a:rPr lang="en-US" altLang="zh-CN" sz="2800" dirty="0">
                <a:effectLst/>
              </a:rPr>
              <a:t>2</a:t>
            </a:r>
            <a:r>
              <a:rPr lang="zh-CN" altLang="en-US" sz="2800" dirty="0">
                <a:effectLst/>
              </a:rPr>
              <a:t>．</a:t>
            </a:r>
            <a:r>
              <a:rPr lang="en-US" altLang="zh-CN" sz="2800" dirty="0">
                <a:effectLst/>
              </a:rPr>
              <a:t>if-else </a:t>
            </a:r>
            <a:r>
              <a:rPr lang="zh-CN" altLang="en-US" sz="2800" dirty="0">
                <a:effectLst/>
              </a:rPr>
              <a:t>语句在执行时，只能执行与</a:t>
            </a:r>
            <a:r>
              <a:rPr lang="en-US" altLang="zh-CN" sz="2800" dirty="0">
                <a:effectLst/>
              </a:rPr>
              <a:t>if</a:t>
            </a:r>
            <a:r>
              <a:rPr lang="zh-CN" altLang="en-US" sz="2800" dirty="0">
                <a:effectLst/>
              </a:rPr>
              <a:t>有关的语句或者执行与</a:t>
            </a:r>
            <a:r>
              <a:rPr lang="en-US" altLang="zh-CN" sz="2800" dirty="0">
                <a:effectLst/>
              </a:rPr>
              <a:t>else</a:t>
            </a:r>
            <a:r>
              <a:rPr lang="zh-CN" altLang="en-US" sz="2800" dirty="0">
                <a:effectLst/>
              </a:rPr>
              <a:t>有关的语句，而不可能同时执行两者。</a:t>
            </a:r>
          </a:p>
          <a:p>
            <a:pPr>
              <a:buNone/>
            </a:pPr>
            <a:r>
              <a:rPr lang="en-US" altLang="zh-CN" sz="2800" dirty="0">
                <a:effectLst/>
              </a:rPr>
              <a:t>3</a:t>
            </a:r>
            <a:r>
              <a:rPr lang="zh-CN" altLang="en-US" sz="2800" dirty="0">
                <a:effectLst/>
              </a:rPr>
              <a:t>．</a:t>
            </a:r>
            <a:r>
              <a:rPr lang="en-US" altLang="zh-CN" sz="2800" dirty="0">
                <a:effectLst/>
              </a:rPr>
              <a:t>if</a:t>
            </a:r>
            <a:r>
              <a:rPr lang="zh-CN" altLang="en-US" sz="2800" dirty="0">
                <a:effectLst/>
              </a:rPr>
              <a:t>语句的表达式可以是任意类型的</a:t>
            </a:r>
            <a:r>
              <a:rPr lang="en-US" altLang="zh-CN" sz="2800" dirty="0">
                <a:effectLst/>
              </a:rPr>
              <a:t>C</a:t>
            </a:r>
            <a:r>
              <a:rPr lang="zh-CN" altLang="en-US" sz="2800" dirty="0">
                <a:effectLst/>
              </a:rPr>
              <a:t>语言的合法的表达式，除常见的关系表达式或逻辑表达式外，也允许是其它类型的数据，如整型、实型、字符型等。</a:t>
            </a:r>
          </a:p>
          <a:p>
            <a:pPr>
              <a:buNone/>
            </a:pPr>
            <a:endParaRPr lang="zh-CN" altLang="en-US" sz="2800" dirty="0">
              <a:effectLst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/>
          </p:cNvSpPr>
          <p:nvPr>
            <p:ph idx="1"/>
          </p:nvPr>
        </p:nvSpPr>
        <p:spPr>
          <a:xfrm>
            <a:off x="971550" y="1916430"/>
            <a:ext cx="8070850" cy="4437063"/>
          </a:xfrm>
          <a:ln/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sz="2800" dirty="0">
                <a:effectLst/>
              </a:rPr>
              <a:t>4</a:t>
            </a:r>
            <a:r>
              <a:rPr lang="zh-CN" altLang="en-US" sz="2800" dirty="0">
                <a:effectLst/>
              </a:rPr>
              <a:t>．在</a:t>
            </a:r>
            <a:r>
              <a:rPr lang="en-US" altLang="zh-CN" sz="2800" dirty="0">
                <a:effectLst/>
              </a:rPr>
              <a:t>if </a:t>
            </a:r>
            <a:r>
              <a:rPr lang="zh-CN" altLang="en-US" sz="2800" dirty="0">
                <a:effectLst/>
              </a:rPr>
              <a:t>和</a:t>
            </a:r>
            <a:r>
              <a:rPr lang="en-US" altLang="zh-CN" sz="2800" dirty="0">
                <a:effectLst/>
              </a:rPr>
              <a:t>else</a:t>
            </a:r>
            <a:r>
              <a:rPr lang="zh-CN" altLang="en-US" sz="2800" dirty="0">
                <a:effectLst/>
              </a:rPr>
              <a:t>的后面，可以是单条语句，也可以复合语句。单条语句时，注意别忘记写分号“；”，复合语句时要注意“</a:t>
            </a:r>
            <a:r>
              <a:rPr lang="en-US" altLang="zh-CN" sz="2800" dirty="0">
                <a:effectLst/>
              </a:rPr>
              <a:t>{}”</a:t>
            </a:r>
            <a:r>
              <a:rPr lang="zh-CN" altLang="en-US" sz="2800" dirty="0">
                <a:effectLst/>
              </a:rPr>
              <a:t>的后面不能加“；”。</a:t>
            </a:r>
          </a:p>
          <a:p>
            <a:pPr>
              <a:buNone/>
            </a:pPr>
            <a:r>
              <a:rPr lang="en-US" altLang="zh-CN" sz="2800" dirty="0">
                <a:effectLst/>
              </a:rPr>
              <a:t>5</a:t>
            </a:r>
            <a:r>
              <a:rPr lang="zh-CN" altLang="en-US" sz="2800" dirty="0">
                <a:effectLst/>
              </a:rPr>
              <a:t>．条件运算符的其结合性为“从右到左”（即右结合性）。比如</a:t>
            </a:r>
          </a:p>
          <a:p>
            <a:pPr>
              <a:buNone/>
            </a:pPr>
            <a:r>
              <a:rPr lang="zh-CN" altLang="en-US" sz="2800" dirty="0">
                <a:effectLst/>
              </a:rPr>
              <a:t>     表达式</a:t>
            </a:r>
            <a:r>
              <a:rPr lang="en-US" altLang="zh-CN" sz="2800" dirty="0">
                <a:effectLst/>
              </a:rPr>
              <a:t>iA&gt;iB?iA:iC&gt;iD?iC:iD</a:t>
            </a:r>
            <a:r>
              <a:rPr lang="zh-CN" altLang="en-US" sz="2800" dirty="0">
                <a:effectLst/>
              </a:rPr>
              <a:t>相当于</a:t>
            </a:r>
            <a:r>
              <a:rPr lang="en-US" altLang="zh-CN" sz="2800" dirty="0">
                <a:effectLst/>
              </a:rPr>
              <a:t>iA&gt;iB?iA:(iC&gt;iD?iC:iD)</a:t>
            </a:r>
            <a:r>
              <a:rPr lang="zh-CN" altLang="en-US" sz="2800" dirty="0">
                <a:effectLst/>
              </a:rPr>
              <a:t>，如果</a:t>
            </a:r>
            <a:r>
              <a:rPr lang="en-US" altLang="zh-CN" sz="2800" dirty="0">
                <a:effectLst/>
              </a:rPr>
              <a:t>iA=1,iB=2,iC=3,iD=4</a:t>
            </a:r>
            <a:r>
              <a:rPr lang="zh-CN" altLang="en-US" sz="2800" dirty="0">
                <a:effectLst/>
              </a:rPr>
              <a:t>，则上述条件表达式的值等于</a:t>
            </a:r>
            <a:r>
              <a:rPr lang="en-US" altLang="zh-CN" sz="2800" dirty="0">
                <a:effectLst/>
              </a:rPr>
              <a:t>4</a:t>
            </a:r>
            <a:r>
              <a:rPr lang="zh-CN" altLang="en-US" sz="2800" dirty="0">
                <a:effectLst/>
              </a:rPr>
              <a:t>。</a:t>
            </a:r>
          </a:p>
          <a:p>
            <a:endParaRPr lang="zh-CN" altLang="en-US" sz="2800" dirty="0">
              <a:effectLst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395288" y="1052513"/>
            <a:ext cx="946150" cy="1905000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作业</a:t>
            </a: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1476375" y="260350"/>
            <a:ext cx="7199313" cy="6597650"/>
          </a:xfrm>
          <a:ln/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FFFF00"/>
                </a:solidFill>
                <a:effectLst/>
              </a:rPr>
              <a:t>编一程序，从键盘输入三角形的三条边长，判断是否构成三角形，如能则求出三角形的周长和面积并输出，如不能，输出不能构成三角形的信息。要求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FFFF00"/>
                </a:solidFill>
                <a:effectLst/>
              </a:rPr>
              <a:t>1</a:t>
            </a:r>
            <a:r>
              <a:rPr lang="zh-CN" altLang="en-US" sz="2800" dirty="0">
                <a:solidFill>
                  <a:srgbClr val="FFFF00"/>
                </a:solidFill>
                <a:effectLst/>
              </a:rPr>
              <a:t>）写出解题步骤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FFFF00"/>
                </a:solidFill>
                <a:effectLst/>
              </a:rPr>
              <a:t>2</a:t>
            </a:r>
            <a:r>
              <a:rPr lang="zh-CN" altLang="en-US" sz="2800" dirty="0">
                <a:solidFill>
                  <a:srgbClr val="FFFF00"/>
                </a:solidFill>
                <a:effectLst/>
              </a:rPr>
              <a:t>）画出流程图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FFFF00"/>
                </a:solidFill>
                <a:effectLst/>
              </a:rPr>
              <a:t>3</a:t>
            </a:r>
            <a:r>
              <a:rPr lang="zh-CN" altLang="en-US" sz="2800" dirty="0">
                <a:solidFill>
                  <a:srgbClr val="FFFF00"/>
                </a:solidFill>
                <a:effectLst/>
              </a:rPr>
              <a:t>）编写程序调试运行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FF3300"/>
                </a:solidFill>
                <a:effectLst/>
              </a:rPr>
              <a:t>提示：</a:t>
            </a:r>
            <a:r>
              <a:rPr lang="zh-CN" altLang="en-US" sz="2800" dirty="0">
                <a:effectLst/>
              </a:rPr>
              <a:t>构成三角形的条件为：三角形任意两边的和大于第三边时，构成三角形。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effectLst/>
              </a:rPr>
              <a:t>面积计算公式为：</a:t>
            </a:r>
            <a:r>
              <a:rPr lang="en-US" altLang="zh-CN" sz="2800" dirty="0">
                <a:effectLst/>
              </a:rPr>
              <a:t>fArea=   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effectLst/>
              </a:rPr>
              <a:t>其中，</a:t>
            </a:r>
            <a:r>
              <a:rPr lang="en-US" altLang="zh-CN" sz="2800" dirty="0">
                <a:effectLst/>
              </a:rPr>
              <a:t>f1,f2,f3</a:t>
            </a:r>
            <a:r>
              <a:rPr lang="zh-CN" altLang="en-US" sz="2800" dirty="0">
                <a:effectLst/>
              </a:rPr>
              <a:t>是三角形的三条边长，</a:t>
            </a:r>
            <a:r>
              <a:rPr lang="en-US" altLang="zh-CN" sz="2800" dirty="0">
                <a:effectLst/>
              </a:rPr>
              <a:t>fTemp,fTemp=(f1+f2+f3)/2 </a:t>
            </a:r>
            <a:r>
              <a:rPr lang="zh-CN" altLang="en-US" sz="2800" dirty="0">
                <a:effectLst/>
              </a:rPr>
              <a:t>。计算一个数的平方根可用函数</a:t>
            </a:r>
            <a:r>
              <a:rPr lang="en-US" altLang="zh-CN" sz="2800" dirty="0">
                <a:effectLst/>
              </a:rPr>
              <a:t>float sqrt(float f)</a:t>
            </a:r>
            <a:r>
              <a:rPr lang="zh-CN" altLang="en-US" sz="2800" dirty="0">
                <a:effectLst/>
              </a:rPr>
              <a:t>，该函数是数学库函数，需要在程序的开头加上</a:t>
            </a:r>
            <a:r>
              <a:rPr lang="en-US" altLang="zh-CN" sz="2800" dirty="0">
                <a:effectLst/>
              </a:rPr>
              <a:t>#include &lt;math.h&gt;</a:t>
            </a:r>
            <a:r>
              <a:rPr lang="zh-CN" altLang="en-US" sz="2800" dirty="0">
                <a:effectLst/>
              </a:rPr>
              <a:t>。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effectLst/>
            </a:endParaRPr>
          </a:p>
        </p:txBody>
      </p:sp>
      <p:pic>
        <p:nvPicPr>
          <p:cNvPr id="3891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4292600"/>
            <a:ext cx="3276600" cy="360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解题步骤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定义三角形三条边长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f1,f2,f3,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及三条边长的和的一半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fTemp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，三角形周长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fC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，三角形面积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fArea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输出提示，请输入三角形三条边长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输入三角形三条边长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条件判断，任意两条边之和大于第三条边。条件成立，则计算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fTemp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=(f1+f2+f3)/2;fArea=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sqrt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fTemp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*(fTemp-f1)*(fTemp-f2)*(fTemp-f3));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fC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=2*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fTemp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并且输出三角形的面积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fArea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和周长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fC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；条件不成立，则输出不能构成三角形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150" y="304800"/>
            <a:ext cx="7543800" cy="14319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流程图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838575" y="260350"/>
            <a:ext cx="1439863" cy="2889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开始</a:t>
            </a:r>
          </a:p>
        </p:txBody>
      </p:sp>
      <p:sp>
        <p:nvSpPr>
          <p:cNvPr id="16" name="矩形 15"/>
          <p:cNvSpPr/>
          <p:nvPr/>
        </p:nvSpPr>
        <p:spPr>
          <a:xfrm>
            <a:off x="3189288" y="1052513"/>
            <a:ext cx="273685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f1,f2,f3,fTemp,fArea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流程图: 数据 16"/>
          <p:cNvSpPr/>
          <p:nvPr/>
        </p:nvSpPr>
        <p:spPr>
          <a:xfrm>
            <a:off x="3475038" y="1844675"/>
            <a:ext cx="2160588" cy="4318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f1,f2,f3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流程图: 决策 17"/>
          <p:cNvSpPr/>
          <p:nvPr/>
        </p:nvSpPr>
        <p:spPr>
          <a:xfrm>
            <a:off x="2816225" y="2852738"/>
            <a:ext cx="3455988" cy="863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f1+f2&gt;f3&amp;&amp;f2+f3&gt;f1&amp;&amp;f1+f3&gt;f2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47813" y="4365625"/>
            <a:ext cx="5976938" cy="719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fTemp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=(f1+f2+f3)/2;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fArea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sqrt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fTemp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*(fTemp-f1)*(fTemp-f2)*(fTemp-f3));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fTemp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1" name="直接箭头连接符 20"/>
          <p:cNvCxnSpPr>
            <a:stCxn id="13" idx="2"/>
            <a:endCxn id="16" idx="0"/>
          </p:cNvCxnSpPr>
          <p:nvPr/>
        </p:nvCxnSpPr>
        <p:spPr>
          <a:xfrm>
            <a:off x="4557713" y="549275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2"/>
            <a:endCxn id="17" idx="1"/>
          </p:cNvCxnSpPr>
          <p:nvPr/>
        </p:nvCxnSpPr>
        <p:spPr>
          <a:xfrm flipH="1">
            <a:off x="4554538" y="1412875"/>
            <a:ext cx="3175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4"/>
            <a:endCxn id="18" idx="0"/>
          </p:cNvCxnSpPr>
          <p:nvPr/>
        </p:nvCxnSpPr>
        <p:spPr>
          <a:xfrm flipH="1">
            <a:off x="4543425" y="2276475"/>
            <a:ext cx="11113" cy="576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2"/>
            <a:endCxn id="19" idx="0"/>
          </p:cNvCxnSpPr>
          <p:nvPr/>
        </p:nvCxnSpPr>
        <p:spPr>
          <a:xfrm flipH="1">
            <a:off x="4535488" y="3716338"/>
            <a:ext cx="7938" cy="649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2" name="TextBox 29"/>
          <p:cNvSpPr txBox="1"/>
          <p:nvPr/>
        </p:nvSpPr>
        <p:spPr>
          <a:xfrm>
            <a:off x="4702175" y="3933825"/>
            <a:ext cx="431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Y</a:t>
            </a:r>
            <a:endParaRPr lang="zh-CN" altLang="en-US" sz="1800" dirty="0"/>
          </a:p>
        </p:txBody>
      </p:sp>
      <p:cxnSp>
        <p:nvCxnSpPr>
          <p:cNvPr id="34" name="直接连接符 33"/>
          <p:cNvCxnSpPr>
            <a:stCxn id="18" idx="3"/>
          </p:cNvCxnSpPr>
          <p:nvPr/>
        </p:nvCxnSpPr>
        <p:spPr>
          <a:xfrm>
            <a:off x="6272213" y="3284538"/>
            <a:ext cx="269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964613" y="3284538"/>
            <a:ext cx="0" cy="792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数据 37"/>
          <p:cNvSpPr/>
          <p:nvPr/>
        </p:nvSpPr>
        <p:spPr>
          <a:xfrm>
            <a:off x="7667625" y="4149725"/>
            <a:ext cx="2376488" cy="50323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输出不能构成三角形</a:t>
            </a:r>
          </a:p>
        </p:txBody>
      </p:sp>
      <p:sp>
        <p:nvSpPr>
          <p:cNvPr id="40976" name="TextBox 38"/>
          <p:cNvSpPr txBox="1"/>
          <p:nvPr/>
        </p:nvSpPr>
        <p:spPr>
          <a:xfrm>
            <a:off x="7812088" y="2924175"/>
            <a:ext cx="6477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N</a:t>
            </a:r>
            <a:endParaRPr lang="zh-CN" altLang="en-US" sz="1800" dirty="0"/>
          </a:p>
        </p:txBody>
      </p:sp>
      <p:sp>
        <p:nvSpPr>
          <p:cNvPr id="42" name="流程图: 数据 41"/>
          <p:cNvSpPr/>
          <p:nvPr/>
        </p:nvSpPr>
        <p:spPr>
          <a:xfrm>
            <a:off x="3024188" y="5732463"/>
            <a:ext cx="3024188" cy="50482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输出周长，面积</a:t>
            </a:r>
          </a:p>
        </p:txBody>
      </p:sp>
      <p:cxnSp>
        <p:nvCxnSpPr>
          <p:cNvPr id="44" name="直接箭头连接符 43"/>
          <p:cNvCxnSpPr>
            <a:stCxn id="19" idx="2"/>
            <a:endCxn id="42" idx="1"/>
          </p:cNvCxnSpPr>
          <p:nvPr/>
        </p:nvCxnSpPr>
        <p:spPr>
          <a:xfrm flipH="1">
            <a:off x="4535488" y="5084763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3876675" y="6664325"/>
            <a:ext cx="1296988" cy="3873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结束</a:t>
            </a:r>
          </a:p>
        </p:txBody>
      </p:sp>
      <p:cxnSp>
        <p:nvCxnSpPr>
          <p:cNvPr id="48" name="直接箭头连接符 47"/>
          <p:cNvCxnSpPr>
            <a:stCxn id="42" idx="4"/>
            <a:endCxn id="46" idx="0"/>
          </p:cNvCxnSpPr>
          <p:nvPr/>
        </p:nvCxnSpPr>
        <p:spPr>
          <a:xfrm flipH="1">
            <a:off x="4525963" y="6237288"/>
            <a:ext cx="9525" cy="427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036050" y="4724400"/>
            <a:ext cx="0" cy="180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4510088" y="6524625"/>
            <a:ext cx="45259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参考代码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3011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58888" y="2060575"/>
            <a:ext cx="6834187" cy="4248150"/>
          </a:xfrm>
          <a:ln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多分支结构程序设计</a:t>
            </a: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b="1" dirty="0">
                <a:solidFill>
                  <a:srgbClr val="FF3300"/>
                </a:solidFill>
                <a:effectLst/>
              </a:rPr>
              <a:t>主要内容</a:t>
            </a:r>
          </a:p>
          <a:p>
            <a:pPr eaLnBrk="1" hangingPunct="1"/>
            <a:endParaRPr lang="en-US" altLang="zh-CN" dirty="0">
              <a:effectLst/>
            </a:endParaRPr>
          </a:p>
          <a:p>
            <a:pPr eaLnBrk="1" hangingPunct="1">
              <a:buNone/>
            </a:pP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、嵌套</a:t>
            </a:r>
            <a:r>
              <a:rPr lang="en-US" altLang="zh-CN" dirty="0">
                <a:effectLst/>
              </a:rPr>
              <a:t>if-else</a:t>
            </a:r>
            <a:r>
              <a:rPr lang="zh-CN" altLang="en-US" dirty="0">
                <a:effectLst/>
              </a:rPr>
              <a:t>语句</a:t>
            </a:r>
          </a:p>
          <a:p>
            <a:pPr>
              <a:buClr>
                <a:schemeClr val="tx1"/>
              </a:buClr>
              <a:buNone/>
            </a:pP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switch</a:t>
            </a:r>
            <a:r>
              <a:rPr lang="zh-CN" altLang="en-US" dirty="0">
                <a:effectLst/>
              </a:rPr>
              <a:t>语句</a:t>
            </a:r>
          </a:p>
          <a:p>
            <a:pPr>
              <a:buClr>
                <a:schemeClr val="tx1"/>
              </a:buClr>
              <a:buNone/>
            </a:pPr>
            <a:r>
              <a:rPr lang="en-US" altLang="zh-CN" dirty="0">
                <a:effectLst/>
              </a:rPr>
              <a:t> </a:t>
            </a:r>
            <a:endParaRPr lang="zh-CN" altLang="en-US" dirty="0">
              <a:effectLst/>
            </a:endParaRPr>
          </a:p>
          <a:p>
            <a:pPr>
              <a:buClr>
                <a:schemeClr val="tx1"/>
              </a:buClr>
              <a:buNone/>
            </a:pPr>
            <a:r>
              <a:rPr lang="en-US" altLang="zh-CN" dirty="0">
                <a:effectLst/>
              </a:rPr>
              <a:t> </a:t>
            </a:r>
            <a:endParaRPr lang="zh-CN" altLang="en-US" dirty="0">
              <a:effectLst/>
            </a:endParaRPr>
          </a:p>
          <a:p>
            <a:pPr>
              <a:buClr>
                <a:schemeClr val="tx1"/>
              </a:buClr>
            </a:pPr>
            <a:endParaRPr lang="zh-CN" altLang="en-US" dirty="0"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3.1.1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关系运算符与关系表达式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关系运算符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关系运算是对两个操作数之间进行比较的运算符，其运算结果为逻辑值或称“布尔值”，其值只有两种可能“真”与“假”。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03350" y="4292600"/>
          <a:ext cx="7129464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133"/>
                <a:gridCol w="936192"/>
                <a:gridCol w="720148"/>
                <a:gridCol w="1260259"/>
                <a:gridCol w="540111"/>
                <a:gridCol w="1008207"/>
                <a:gridCol w="792163"/>
                <a:gridCol w="1224251"/>
              </a:tblGrid>
              <a:tr h="457365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运算符</a:t>
                      </a:r>
                      <a:endParaRPr lang="zh-CN" altLang="en-US" sz="12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例子</a:t>
                      </a:r>
                      <a:endParaRPr lang="zh-CN" altLang="en-US" sz="12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运算功能</a:t>
                      </a:r>
                      <a:endParaRPr lang="zh-CN" altLang="en-US" sz="12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运算符</a:t>
                      </a:r>
                      <a:endParaRPr lang="zh-CN" altLang="en-US" sz="12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例子</a:t>
                      </a:r>
                      <a:endParaRPr lang="zh-CN" altLang="en-US" sz="12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运算功能</a:t>
                      </a:r>
                      <a:endParaRPr lang="zh-CN" altLang="en-US" sz="1200" dirty="0"/>
                    </a:p>
                  </a:txBody>
                  <a:tcPr marL="91449" marR="91449" marT="45737" marB="45737"/>
                </a:tc>
              </a:tr>
              <a:tr h="39629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&gt;</a:t>
                      </a:r>
                      <a:endParaRPr lang="zh-CN" altLang="en-US" sz="14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大于</a:t>
                      </a:r>
                      <a:endParaRPr lang="zh-CN" altLang="en-US" sz="14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a&gt;b</a:t>
                      </a:r>
                      <a:endParaRPr lang="zh-CN" altLang="en-US" sz="14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</a:t>
                      </a:r>
                      <a:r>
                        <a:rPr lang="zh-CN" altLang="en-US" sz="1400" dirty="0" smtClean="0"/>
                        <a:t>大于</a:t>
                      </a:r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&lt;=</a:t>
                      </a:r>
                      <a:endParaRPr lang="zh-CN" altLang="en-US" sz="14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小于等于</a:t>
                      </a:r>
                      <a:endParaRPr lang="zh-CN" altLang="en-US" sz="14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a&lt;=b</a:t>
                      </a:r>
                      <a:endParaRPr lang="zh-CN" altLang="en-US" sz="14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</a:t>
                      </a:r>
                      <a:r>
                        <a:rPr lang="zh-CN" altLang="en-US" sz="1400" dirty="0" smtClean="0"/>
                        <a:t>小于等于</a:t>
                      </a:r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 marL="91449" marR="91449" marT="45737" marB="45737"/>
                </a:tc>
              </a:tr>
              <a:tr h="39629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&gt;=</a:t>
                      </a:r>
                      <a:endParaRPr lang="zh-CN" altLang="en-US" sz="14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大于等于</a:t>
                      </a:r>
                      <a:endParaRPr lang="zh-CN" altLang="en-US" sz="14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a&gt;=b</a:t>
                      </a:r>
                      <a:endParaRPr lang="zh-CN" altLang="en-US" sz="14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</a:t>
                      </a:r>
                      <a:r>
                        <a:rPr lang="zh-CN" altLang="en-US" sz="1400" dirty="0" smtClean="0"/>
                        <a:t>大于等于</a:t>
                      </a:r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==</a:t>
                      </a:r>
                      <a:endParaRPr lang="zh-CN" altLang="en-US" sz="14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等于</a:t>
                      </a:r>
                      <a:endParaRPr lang="zh-CN" altLang="en-US" sz="14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a==b</a:t>
                      </a:r>
                      <a:endParaRPr lang="zh-CN" altLang="en-US" sz="14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</a:t>
                      </a:r>
                      <a:r>
                        <a:rPr lang="zh-CN" altLang="en-US" sz="1400" dirty="0" smtClean="0"/>
                        <a:t>等于</a:t>
                      </a:r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 marL="91449" marR="91449" marT="45737" marB="45737"/>
                </a:tc>
              </a:tr>
              <a:tr h="396291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&lt;</a:t>
                      </a:r>
                      <a:endParaRPr lang="zh-CN" altLang="en-US" sz="14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小于</a:t>
                      </a:r>
                      <a:endParaRPr lang="zh-CN" altLang="en-US" sz="14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a&lt;b</a:t>
                      </a:r>
                      <a:endParaRPr lang="zh-CN" altLang="en-US" sz="14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</a:t>
                      </a:r>
                      <a:r>
                        <a:rPr lang="zh-CN" altLang="en-US" sz="1400" dirty="0" smtClean="0"/>
                        <a:t>小于</a:t>
                      </a:r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!=</a:t>
                      </a:r>
                      <a:endParaRPr lang="zh-CN" altLang="en-US" sz="14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不等于</a:t>
                      </a:r>
                      <a:endParaRPr lang="zh-CN" altLang="en-US" sz="14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a!=b</a:t>
                      </a:r>
                      <a:endParaRPr lang="zh-CN" altLang="en-US" sz="1400" dirty="0"/>
                    </a:p>
                  </a:txBody>
                  <a:tcPr marL="91449" marR="91449" marT="45737" marB="45737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</a:t>
                      </a:r>
                      <a:r>
                        <a:rPr lang="zh-CN" altLang="en-US" sz="1400" dirty="0" smtClean="0"/>
                        <a:t>不等于</a:t>
                      </a:r>
                      <a:r>
                        <a:rPr lang="en-US" altLang="zh-CN" sz="1400" dirty="0" smtClean="0"/>
                        <a:t>b</a:t>
                      </a:r>
                      <a:endParaRPr lang="zh-CN" altLang="en-US" sz="1400" dirty="0"/>
                    </a:p>
                  </a:txBody>
                  <a:tcPr marL="91449" marR="91449" marT="45737" marB="45737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本单元课程目标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>
                <a:solidFill>
                  <a:srgbClr val="FFFF00"/>
                </a:solidFill>
                <a:effectLst/>
              </a:rPr>
              <a:t>应知</a:t>
            </a:r>
            <a:endParaRPr lang="zh-CN" altLang="en-US" dirty="0">
              <a:effectLst/>
            </a:endParaRPr>
          </a:p>
          <a:p>
            <a:pPr>
              <a:buNone/>
            </a:pPr>
            <a:r>
              <a:rPr lang="en-US" altLang="zh-CN" dirty="0">
                <a:effectLst/>
              </a:rPr>
              <a:t>   </a:t>
            </a:r>
            <a:r>
              <a:rPr lang="zh-CN" altLang="en-US" dirty="0">
                <a:effectLst/>
              </a:rPr>
              <a:t>掌握嵌套</a:t>
            </a:r>
            <a:r>
              <a:rPr lang="en-US" altLang="zh-CN" dirty="0">
                <a:effectLst/>
              </a:rPr>
              <a:t>if-else</a:t>
            </a:r>
            <a:r>
              <a:rPr lang="zh-CN" altLang="en-US" dirty="0">
                <a:effectLst/>
              </a:rPr>
              <a:t>语句和</a:t>
            </a:r>
            <a:r>
              <a:rPr lang="en-US" altLang="zh-CN" dirty="0">
                <a:effectLst/>
              </a:rPr>
              <a:t>switch</a:t>
            </a:r>
            <a:r>
              <a:rPr lang="zh-CN" altLang="en-US" dirty="0">
                <a:effectLst/>
              </a:rPr>
              <a:t>语句的语法。</a:t>
            </a:r>
          </a:p>
          <a:p>
            <a:r>
              <a:rPr lang="zh-CN" altLang="en-US" dirty="0">
                <a:solidFill>
                  <a:srgbClr val="FFFF00"/>
                </a:solidFill>
                <a:effectLst/>
              </a:rPr>
              <a:t>应会</a:t>
            </a:r>
          </a:p>
          <a:p>
            <a:pPr>
              <a:buNone/>
            </a:pPr>
            <a:r>
              <a:rPr lang="en-US" altLang="zh-CN" dirty="0">
                <a:effectLst/>
              </a:rPr>
              <a:t>   1</a:t>
            </a:r>
            <a:r>
              <a:rPr lang="zh-CN" altLang="en-US" dirty="0">
                <a:effectLst/>
              </a:rPr>
              <a:t>、根据问题分析画出多分支选择性问题的流程图</a:t>
            </a:r>
          </a:p>
          <a:p>
            <a:pPr>
              <a:buNone/>
            </a:pPr>
            <a:r>
              <a:rPr lang="en-US" altLang="zh-CN" dirty="0">
                <a:effectLst/>
              </a:rPr>
              <a:t>   2</a:t>
            </a:r>
            <a:r>
              <a:rPr lang="zh-CN" altLang="en-US" dirty="0">
                <a:effectLst/>
              </a:rPr>
              <a:t>、能够根据流程图编写</a:t>
            </a:r>
            <a:r>
              <a:rPr lang="en-US" altLang="zh-CN" dirty="0">
                <a:effectLst/>
              </a:rPr>
              <a:t>C</a:t>
            </a:r>
            <a:r>
              <a:rPr lang="zh-CN" altLang="en-US" dirty="0">
                <a:effectLst/>
              </a:rPr>
              <a:t>语言程序 </a:t>
            </a:r>
          </a:p>
          <a:p>
            <a:r>
              <a:rPr lang="zh-CN" altLang="en-US" dirty="0">
                <a:solidFill>
                  <a:srgbClr val="FFFF00"/>
                </a:solidFill>
                <a:effectLst/>
              </a:rPr>
              <a:t>难点</a:t>
            </a:r>
            <a:r>
              <a:rPr lang="zh-CN" altLang="en-US" dirty="0">
                <a:effectLst/>
              </a:rPr>
              <a:t>：多分支语句的</a:t>
            </a:r>
            <a:r>
              <a:rPr lang="en-US" altLang="zh-CN" dirty="0">
                <a:effectLst/>
              </a:rPr>
              <a:t>C</a:t>
            </a:r>
            <a:r>
              <a:rPr lang="zh-CN" altLang="en-US" dirty="0">
                <a:effectLst/>
              </a:rPr>
              <a:t>语言语法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上节课内容回顾</a:t>
            </a: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1066800" y="1981200"/>
            <a:ext cx="7543800" cy="1871663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>
                <a:effectLst/>
              </a:rPr>
              <a:t>单分支判断语句（简单</a:t>
            </a:r>
            <a:r>
              <a:rPr lang="en-US" altLang="zh-CN" dirty="0">
                <a:effectLst/>
              </a:rPr>
              <a:t>if</a:t>
            </a:r>
            <a:r>
              <a:rPr lang="zh-CN" altLang="en-US" dirty="0">
                <a:effectLst/>
              </a:rPr>
              <a:t>语句）</a:t>
            </a:r>
          </a:p>
          <a:p>
            <a:r>
              <a:rPr lang="zh-CN" altLang="en-US" dirty="0">
                <a:effectLst/>
              </a:rPr>
              <a:t>双分支选择语句（</a:t>
            </a:r>
            <a:r>
              <a:rPr lang="en-US" altLang="zh-CN" dirty="0">
                <a:effectLst/>
              </a:rPr>
              <a:t>if-else</a:t>
            </a:r>
            <a:r>
              <a:rPr lang="zh-CN" altLang="en-US" dirty="0">
                <a:effectLst/>
              </a:rPr>
              <a:t>语句）</a:t>
            </a:r>
          </a:p>
          <a:p>
            <a:r>
              <a:rPr lang="zh-CN" altLang="en-US" dirty="0">
                <a:effectLst/>
              </a:rPr>
              <a:t>条件运算符</a:t>
            </a:r>
          </a:p>
        </p:txBody>
      </p:sp>
      <p:sp>
        <p:nvSpPr>
          <p:cNvPr id="46084" name="AutoShape 4"/>
          <p:cNvSpPr/>
          <p:nvPr/>
        </p:nvSpPr>
        <p:spPr>
          <a:xfrm>
            <a:off x="2627313" y="3500438"/>
            <a:ext cx="5184775" cy="2520950"/>
          </a:xfrm>
          <a:prstGeom prst="cloudCallout">
            <a:avLst>
              <a:gd name="adj1" fmla="val -42681"/>
              <a:gd name="adj2" fmla="val 5119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1 </a:t>
            </a:r>
            <a:r>
              <a:rPr lang="zh-CN" altLang="en-US" sz="2800" b="1" dirty="0">
                <a:latin typeface="Arial" panose="020B0604020202020204" pitchFamily="34" charset="0"/>
              </a:rPr>
              <a:t>请列举生活中具有这三种特点的问题。</a:t>
            </a: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2 </a:t>
            </a:r>
            <a:r>
              <a:rPr lang="zh-CN" altLang="en-US" sz="2800" b="1" dirty="0">
                <a:latin typeface="Arial" panose="020B0604020202020204" pitchFamily="34" charset="0"/>
              </a:rPr>
              <a:t>写出它们的</a:t>
            </a:r>
            <a:r>
              <a:rPr lang="en-US" altLang="zh-CN" sz="2800" b="1" dirty="0">
                <a:latin typeface="Arial" panose="020B0604020202020204" pitchFamily="34" charset="0"/>
              </a:rPr>
              <a:t>c</a:t>
            </a:r>
            <a:r>
              <a:rPr lang="zh-CN" altLang="en-US" sz="2800" b="1" dirty="0">
                <a:latin typeface="Arial" panose="020B0604020202020204" pitchFamily="34" charset="0"/>
              </a:rPr>
              <a:t>语句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b="0" dirty="0">
                <a:effectLst/>
              </a:rPr>
              <a:t>嵌套</a:t>
            </a:r>
            <a:r>
              <a:rPr lang="en-US" altLang="zh-CN" b="0" dirty="0">
                <a:effectLst/>
              </a:rPr>
              <a:t>if-else</a:t>
            </a:r>
            <a:r>
              <a:rPr lang="zh-CN" altLang="en-US" b="0" dirty="0">
                <a:effectLst/>
              </a:rPr>
              <a:t>语句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708025" y="1844675"/>
            <a:ext cx="8435975" cy="44958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sz="2800" dirty="0">
                <a:effectLst/>
              </a:rPr>
              <a:t>所谓嵌套就是 在</a:t>
            </a:r>
            <a:r>
              <a:rPr lang="en-US" altLang="zh-CN" sz="2800" dirty="0">
                <a:effectLst/>
              </a:rPr>
              <a:t>if-else</a:t>
            </a:r>
            <a:r>
              <a:rPr lang="zh-CN" altLang="en-US" sz="2800" dirty="0">
                <a:effectLst/>
              </a:rPr>
              <a:t>语句的</a:t>
            </a:r>
            <a:r>
              <a:rPr lang="en-US" altLang="zh-CN" sz="2800" dirty="0">
                <a:effectLst/>
              </a:rPr>
              <a:t>if</a:t>
            </a:r>
            <a:r>
              <a:rPr lang="zh-CN" altLang="en-US" sz="2800" dirty="0">
                <a:effectLst/>
              </a:rPr>
              <a:t>或</a:t>
            </a:r>
            <a:r>
              <a:rPr lang="en-US" altLang="zh-CN" sz="2800" dirty="0">
                <a:effectLst/>
              </a:rPr>
              <a:t>else</a:t>
            </a:r>
            <a:r>
              <a:rPr lang="zh-CN" altLang="en-US" sz="2800" dirty="0">
                <a:effectLst/>
              </a:rPr>
              <a:t>子句中又包含了一个或多个</a:t>
            </a:r>
            <a:r>
              <a:rPr lang="en-US" altLang="zh-CN" sz="2800" dirty="0">
                <a:effectLst/>
              </a:rPr>
              <a:t>if-else</a:t>
            </a:r>
            <a:r>
              <a:rPr lang="zh-CN" altLang="en-US" sz="2800" dirty="0">
                <a:effectLst/>
              </a:rPr>
              <a:t>语句，其目的就是解决多分支选择问题。其一般形式如下：</a:t>
            </a:r>
          </a:p>
          <a:p>
            <a:pPr>
              <a:buNone/>
            </a:pPr>
            <a:r>
              <a:rPr lang="en-US" altLang="zh-CN" sz="2800" b="1" dirty="0">
                <a:solidFill>
                  <a:srgbClr val="FFFF00"/>
                </a:solidFill>
                <a:effectLst/>
              </a:rPr>
              <a:t>   if ( 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条件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1 ) 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语句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1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；                                  </a:t>
            </a:r>
          </a:p>
          <a:p>
            <a:pPr>
              <a:buNone/>
            </a:pPr>
            <a:r>
              <a:rPr lang="zh-CN" altLang="en-US" sz="2800" b="1" dirty="0">
                <a:solidFill>
                  <a:srgbClr val="FFFF00"/>
                </a:solidFill>
                <a:effectLst/>
              </a:rPr>
              <a:t>     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else  if ( 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条件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2 ) 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语句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2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；</a:t>
            </a:r>
          </a:p>
          <a:p>
            <a:pPr>
              <a:buNone/>
            </a:pPr>
            <a:r>
              <a:rPr lang="zh-CN" altLang="en-US" sz="2800" b="1" dirty="0">
                <a:solidFill>
                  <a:srgbClr val="FFFF00"/>
                </a:solidFill>
                <a:effectLst/>
              </a:rPr>
              <a:t>        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else  if ( 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条件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3 ) 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语句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3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；</a:t>
            </a:r>
          </a:p>
          <a:p>
            <a:pPr>
              <a:buNone/>
            </a:pPr>
            <a:r>
              <a:rPr lang="zh-CN" altLang="en-US" sz="2800" b="1" dirty="0">
                <a:solidFill>
                  <a:srgbClr val="FFFF00"/>
                </a:solidFill>
                <a:effectLst/>
              </a:rPr>
              <a:t>              ┇</a:t>
            </a:r>
          </a:p>
          <a:p>
            <a:pPr>
              <a:buNone/>
            </a:pPr>
            <a:r>
              <a:rPr lang="zh-CN" altLang="en-US" sz="2800" b="1" dirty="0">
                <a:solidFill>
                  <a:srgbClr val="FFFF00"/>
                </a:solidFill>
                <a:effectLst/>
              </a:rPr>
              <a:t>                  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else if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（条件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n-1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）语句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n-1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；</a:t>
            </a:r>
          </a:p>
          <a:p>
            <a:pPr>
              <a:buNone/>
            </a:pPr>
            <a:r>
              <a:rPr lang="zh-CN" altLang="en-US" sz="2800" b="1" dirty="0">
                <a:solidFill>
                  <a:srgbClr val="FFFF00"/>
                </a:solidFill>
                <a:effectLst/>
              </a:rPr>
              <a:t>                       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else  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语句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n</a:t>
            </a:r>
            <a:r>
              <a:rPr lang="zh-CN" altLang="en-US" sz="2800" dirty="0">
                <a:solidFill>
                  <a:srgbClr val="FFFF00"/>
                </a:solidFill>
                <a:effectLst/>
              </a:rPr>
              <a:t>；</a:t>
            </a:r>
          </a:p>
        </p:txBody>
      </p:sp>
      <p:sp>
        <p:nvSpPr>
          <p:cNvPr id="47108" name="AutoShape 4"/>
          <p:cNvSpPr/>
          <p:nvPr/>
        </p:nvSpPr>
        <p:spPr>
          <a:xfrm>
            <a:off x="6443663" y="2852738"/>
            <a:ext cx="2016125" cy="720725"/>
          </a:xfrm>
          <a:prstGeom prst="wedgeRoundRectCallout">
            <a:avLst>
              <a:gd name="adj1" fmla="val -140157"/>
              <a:gd name="adj2" fmla="val 7004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可以是简单语句或复合语句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b="0" dirty="0">
                <a:effectLst/>
              </a:rPr>
              <a:t>嵌套</a:t>
            </a:r>
            <a:r>
              <a:rPr lang="en-US" altLang="zh-CN" b="0" dirty="0">
                <a:effectLst/>
              </a:rPr>
              <a:t>if-else</a:t>
            </a:r>
            <a:r>
              <a:rPr lang="zh-CN" altLang="en-US" b="0" dirty="0">
                <a:effectLst/>
              </a:rPr>
              <a:t>语句</a:t>
            </a:r>
            <a:r>
              <a:rPr lang="zh-CN" altLang="en-US" dirty="0">
                <a:effectLst/>
              </a:rPr>
              <a:t>流程图 </a:t>
            </a:r>
          </a:p>
        </p:txBody>
      </p:sp>
      <p:pic>
        <p:nvPicPr>
          <p:cNvPr id="48131" name="Picture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06525" y="1341438"/>
            <a:ext cx="6013450" cy="4754562"/>
          </a:xfrm>
          <a:ln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sz="5400" b="0" dirty="0">
                <a:effectLst/>
              </a:rPr>
              <a:t>试一试 </a:t>
            </a: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zh-CN" altLang="en-US" b="1" dirty="0">
                <a:effectLst/>
              </a:rPr>
              <a:t>   </a:t>
            </a:r>
            <a:r>
              <a:rPr lang="zh-CN" altLang="en-US" b="1" dirty="0">
                <a:solidFill>
                  <a:srgbClr val="FFFF00"/>
                </a:solidFill>
                <a:effectLst/>
              </a:rPr>
              <a:t>问题</a:t>
            </a:r>
            <a:r>
              <a:rPr lang="en-US" altLang="zh-CN" b="1" dirty="0">
                <a:solidFill>
                  <a:srgbClr val="FFFF00"/>
                </a:solidFill>
                <a:effectLst/>
              </a:rPr>
              <a:t>3.7</a:t>
            </a:r>
            <a:r>
              <a:rPr lang="en-US" altLang="zh-CN" b="1" dirty="0">
                <a:effectLst/>
              </a:rPr>
              <a:t>  </a:t>
            </a:r>
            <a:r>
              <a:rPr lang="zh-CN" altLang="en-US" dirty="0">
                <a:effectLst/>
              </a:rPr>
              <a:t>从键盘输入一个自变量</a:t>
            </a:r>
            <a:r>
              <a:rPr lang="en-US" altLang="zh-CN" dirty="0">
                <a:effectLst/>
              </a:rPr>
              <a:t>x</a:t>
            </a:r>
            <a:r>
              <a:rPr lang="zh-CN" altLang="en-US" dirty="0">
                <a:effectLst/>
              </a:rPr>
              <a:t>，求分段函数</a:t>
            </a:r>
            <a:r>
              <a:rPr lang="en-US" altLang="zh-CN" dirty="0">
                <a:effectLst/>
              </a:rPr>
              <a:t>y=f(x)</a:t>
            </a:r>
            <a:r>
              <a:rPr lang="zh-CN" altLang="en-US" dirty="0">
                <a:effectLst/>
              </a:rPr>
              <a:t>的值，</a:t>
            </a:r>
            <a:r>
              <a:rPr lang="en-US" altLang="zh-CN" dirty="0">
                <a:effectLst/>
              </a:rPr>
              <a:t>f(x)</a:t>
            </a:r>
            <a:r>
              <a:rPr lang="zh-CN" altLang="en-US" dirty="0">
                <a:effectLst/>
              </a:rPr>
              <a:t>的表达式如下： </a:t>
            </a:r>
          </a:p>
          <a:p>
            <a:pPr>
              <a:buNone/>
            </a:pPr>
            <a:r>
              <a:rPr lang="en-US" altLang="zh-CN" dirty="0">
                <a:effectLst/>
              </a:rPr>
              <a:t>【</a:t>
            </a:r>
            <a:r>
              <a:rPr lang="zh-CN" altLang="en-US" dirty="0">
                <a:effectLst/>
              </a:rPr>
              <a:t>解题步骤</a:t>
            </a:r>
            <a:r>
              <a:rPr lang="en-US" altLang="zh-CN" dirty="0">
                <a:effectLst/>
              </a:rPr>
              <a:t>】</a:t>
            </a:r>
          </a:p>
          <a:p>
            <a:pPr>
              <a:buNone/>
            </a:pP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．定义整型变量</a:t>
            </a:r>
            <a:r>
              <a:rPr lang="en-US" altLang="zh-CN" dirty="0">
                <a:effectLst/>
              </a:rPr>
              <a:t>iX,iY;</a:t>
            </a:r>
          </a:p>
          <a:p>
            <a:pPr>
              <a:buNone/>
            </a:pP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．从键盘输入数据放</a:t>
            </a:r>
            <a:r>
              <a:rPr lang="en-US" altLang="zh-CN" dirty="0">
                <a:effectLst/>
              </a:rPr>
              <a:t>iX</a:t>
            </a:r>
            <a:r>
              <a:rPr lang="zh-CN" altLang="en-US" dirty="0">
                <a:effectLst/>
              </a:rPr>
              <a:t>；</a:t>
            </a:r>
          </a:p>
          <a:p>
            <a:pPr>
              <a:buNone/>
            </a:pPr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．根据</a:t>
            </a:r>
            <a:r>
              <a:rPr lang="en-US" altLang="zh-CN" dirty="0">
                <a:effectLst/>
              </a:rPr>
              <a:t>iX</a:t>
            </a:r>
            <a:r>
              <a:rPr lang="zh-CN" altLang="en-US" dirty="0">
                <a:effectLst/>
              </a:rPr>
              <a:t>的值，选择相应的函数表达式计算</a:t>
            </a:r>
            <a:r>
              <a:rPr lang="en-US" altLang="zh-CN" dirty="0">
                <a:effectLst/>
              </a:rPr>
              <a:t>iY</a:t>
            </a:r>
            <a:r>
              <a:rPr lang="zh-CN" altLang="en-US" dirty="0">
                <a:effectLst/>
              </a:rPr>
              <a:t>；</a:t>
            </a:r>
          </a:p>
          <a:p>
            <a:pPr>
              <a:buNone/>
            </a:pP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．输出</a:t>
            </a:r>
            <a:r>
              <a:rPr lang="en-US" altLang="zh-CN" dirty="0">
                <a:effectLst/>
              </a:rPr>
              <a:t>iY</a:t>
            </a:r>
            <a:r>
              <a:rPr lang="zh-CN" altLang="en-US" dirty="0">
                <a:effectLst/>
              </a:rPr>
              <a:t>。</a:t>
            </a:r>
          </a:p>
        </p:txBody>
      </p:sp>
      <p:sp>
        <p:nvSpPr>
          <p:cNvPr id="49156" name="Rectangle 4"/>
          <p:cNvSpPr/>
          <p:nvPr/>
        </p:nvSpPr>
        <p:spPr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5867400" y="3416300"/>
          <a:ext cx="2303463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3" imgW="1257300" imgH="711200" progId="Equation.3">
                  <p:embed/>
                </p:oleObj>
              </mc:Choice>
              <mc:Fallback>
                <p:oleObj r:id="rId3" imgW="1257300" imgH="711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7400" y="3416300"/>
                        <a:ext cx="2303463" cy="1308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0250" cy="30559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流程图 </a:t>
            </a:r>
          </a:p>
        </p:txBody>
      </p:sp>
      <p:pic>
        <p:nvPicPr>
          <p:cNvPr id="50179" name="Picture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95513" y="404813"/>
            <a:ext cx="5654675" cy="6119812"/>
          </a:xfrm>
          <a:ln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1688" cy="3128963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程序代码</a:t>
            </a: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2124075" y="260350"/>
            <a:ext cx="6408738" cy="6337300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#include &lt;stdio.h&gt;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void main(){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  int iX,iY;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  printf("please input a integer:");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  scanf("%d",&amp;iX);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  if(iX&gt;5)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    iY=iX+3;                                       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  else if(iX&lt;0)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          iY=2*iX+30;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       else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          iY=0;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  printf("f(%d)=%d",iX,iY);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}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effectLst/>
              </a:rPr>
              <a:t>运行结果：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please input a integer:2 ↙(</a:t>
            </a:r>
            <a:r>
              <a:rPr lang="zh-CN" altLang="en-US" sz="2400" dirty="0">
                <a:effectLst/>
              </a:rPr>
              <a:t>回车</a:t>
            </a:r>
            <a:r>
              <a:rPr lang="en-US" altLang="zh-CN" sz="2400" dirty="0">
                <a:effectLst/>
              </a:rPr>
              <a:t>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effectLst/>
              </a:rPr>
              <a:t>f(2)=0</a:t>
            </a:r>
            <a:endParaRPr lang="zh-CN" altLang="en-US" sz="2400" dirty="0">
              <a:effectLst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b="0" dirty="0">
                <a:effectLst/>
              </a:rPr>
              <a:t>再试一试</a:t>
            </a: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sz="2800" b="1" dirty="0">
                <a:solidFill>
                  <a:srgbClr val="FFFF00"/>
                </a:solidFill>
                <a:effectLst/>
              </a:rPr>
              <a:t>问题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3.8</a:t>
            </a:r>
            <a:r>
              <a:rPr lang="zh-CN" altLang="en-US" sz="2800" dirty="0">
                <a:effectLst/>
              </a:rPr>
              <a:t>编一程序将成绩的百分制转换为等级制。百分制与等级制的对应关系如下：</a:t>
            </a:r>
            <a:r>
              <a:rPr lang="en-US" altLang="zh-CN" sz="2800" dirty="0">
                <a:effectLst/>
              </a:rPr>
              <a:t>90-100 </a:t>
            </a:r>
            <a:r>
              <a:rPr lang="zh-CN" altLang="en-US" sz="2800" dirty="0">
                <a:effectLst/>
              </a:rPr>
              <a:t>对应</a:t>
            </a:r>
            <a:r>
              <a:rPr lang="en-US" altLang="zh-CN" sz="2800" dirty="0">
                <a:effectLst/>
              </a:rPr>
              <a:t>A</a:t>
            </a:r>
            <a:r>
              <a:rPr lang="zh-CN" altLang="en-US" sz="2800" dirty="0">
                <a:effectLst/>
              </a:rPr>
              <a:t>、</a:t>
            </a:r>
            <a:r>
              <a:rPr lang="en-US" altLang="zh-CN" sz="2800" dirty="0">
                <a:effectLst/>
              </a:rPr>
              <a:t>80-89</a:t>
            </a:r>
            <a:r>
              <a:rPr lang="zh-CN" altLang="en-US" sz="2800" dirty="0">
                <a:effectLst/>
              </a:rPr>
              <a:t>对应</a:t>
            </a:r>
            <a:r>
              <a:rPr lang="en-US" altLang="zh-CN" sz="2800" dirty="0">
                <a:effectLst/>
              </a:rPr>
              <a:t>B</a:t>
            </a:r>
            <a:r>
              <a:rPr lang="zh-CN" altLang="en-US" sz="2800" dirty="0">
                <a:effectLst/>
              </a:rPr>
              <a:t>、</a:t>
            </a:r>
            <a:r>
              <a:rPr lang="en-US" altLang="zh-CN" sz="2800" dirty="0">
                <a:effectLst/>
              </a:rPr>
              <a:t>70-79</a:t>
            </a:r>
            <a:r>
              <a:rPr lang="zh-CN" altLang="en-US" sz="2800" dirty="0">
                <a:effectLst/>
              </a:rPr>
              <a:t>对应</a:t>
            </a:r>
            <a:r>
              <a:rPr lang="en-US" altLang="zh-CN" sz="2800" dirty="0">
                <a:effectLst/>
              </a:rPr>
              <a:t>C</a:t>
            </a:r>
            <a:r>
              <a:rPr lang="zh-CN" altLang="en-US" sz="2800" dirty="0">
                <a:effectLst/>
              </a:rPr>
              <a:t>、</a:t>
            </a:r>
            <a:r>
              <a:rPr lang="en-US" altLang="zh-CN" sz="2800" dirty="0">
                <a:effectLst/>
              </a:rPr>
              <a:t>60-69</a:t>
            </a:r>
            <a:r>
              <a:rPr lang="zh-CN" altLang="en-US" sz="2800" dirty="0">
                <a:effectLst/>
              </a:rPr>
              <a:t>对应</a:t>
            </a:r>
            <a:r>
              <a:rPr lang="en-US" altLang="zh-CN" sz="2800" dirty="0">
                <a:effectLst/>
              </a:rPr>
              <a:t>D</a:t>
            </a:r>
            <a:r>
              <a:rPr lang="zh-CN" altLang="en-US" sz="2800" dirty="0">
                <a:effectLst/>
              </a:rPr>
              <a:t>、</a:t>
            </a:r>
            <a:r>
              <a:rPr lang="en-US" altLang="zh-CN" sz="2800" dirty="0">
                <a:effectLst/>
              </a:rPr>
              <a:t>0-59</a:t>
            </a:r>
            <a:r>
              <a:rPr lang="zh-CN" altLang="en-US" sz="2800" dirty="0">
                <a:effectLst/>
              </a:rPr>
              <a:t>对应</a:t>
            </a:r>
            <a:r>
              <a:rPr lang="en-US" altLang="zh-CN" sz="2800" dirty="0">
                <a:effectLst/>
              </a:rPr>
              <a:t>E</a:t>
            </a:r>
            <a:r>
              <a:rPr lang="zh-CN" altLang="en-US" sz="2800" dirty="0">
                <a:effectLst/>
              </a:rPr>
              <a:t>。</a:t>
            </a:r>
          </a:p>
          <a:p>
            <a:r>
              <a:rPr lang="en-US" altLang="zh-CN" sz="2800" dirty="0">
                <a:solidFill>
                  <a:srgbClr val="FFFF00"/>
                </a:solidFill>
                <a:effectLst/>
              </a:rPr>
              <a:t>【</a:t>
            </a:r>
            <a:r>
              <a:rPr lang="zh-CN" altLang="en-US" sz="2800" dirty="0">
                <a:solidFill>
                  <a:srgbClr val="FFFF00"/>
                </a:solidFill>
                <a:effectLst/>
              </a:rPr>
              <a:t>解题步骤</a:t>
            </a:r>
            <a:r>
              <a:rPr lang="en-US" altLang="zh-CN" sz="2800" dirty="0">
                <a:solidFill>
                  <a:srgbClr val="FFFF00"/>
                </a:solidFill>
                <a:effectLst/>
              </a:rPr>
              <a:t>】</a:t>
            </a:r>
          </a:p>
          <a:p>
            <a:pPr>
              <a:buNone/>
            </a:pPr>
            <a:r>
              <a:rPr lang="en-US" altLang="zh-CN" sz="2800" dirty="0">
                <a:effectLst/>
              </a:rPr>
              <a:t>1</a:t>
            </a:r>
            <a:r>
              <a:rPr lang="zh-CN" altLang="en-US" sz="2800" dirty="0">
                <a:effectLst/>
              </a:rPr>
              <a:t>．定义</a:t>
            </a:r>
            <a:r>
              <a:rPr lang="en-US" altLang="zh-CN" sz="2800" dirty="0">
                <a:effectLst/>
              </a:rPr>
              <a:t>float</a:t>
            </a:r>
            <a:r>
              <a:rPr lang="zh-CN" altLang="en-US" sz="2800" dirty="0">
                <a:effectLst/>
              </a:rPr>
              <a:t>变量</a:t>
            </a:r>
            <a:r>
              <a:rPr lang="en-US" altLang="zh-CN" sz="2800" dirty="0">
                <a:effectLst/>
              </a:rPr>
              <a:t>fScore</a:t>
            </a:r>
            <a:r>
              <a:rPr lang="zh-CN" altLang="en-US" sz="2800" dirty="0">
                <a:effectLst/>
              </a:rPr>
              <a:t>用来存放成绩值；</a:t>
            </a:r>
          </a:p>
          <a:p>
            <a:pPr>
              <a:buNone/>
            </a:pPr>
            <a:r>
              <a:rPr lang="en-US" altLang="zh-CN" sz="2800" dirty="0">
                <a:effectLst/>
              </a:rPr>
              <a:t>2</a:t>
            </a:r>
            <a:r>
              <a:rPr lang="zh-CN" altLang="en-US" sz="2800" dirty="0">
                <a:effectLst/>
              </a:rPr>
              <a:t>．从键盘输入一个成绩值放变量</a:t>
            </a:r>
            <a:r>
              <a:rPr lang="en-US" altLang="zh-CN" sz="2800" dirty="0">
                <a:effectLst/>
              </a:rPr>
              <a:t>fScore</a:t>
            </a:r>
            <a:r>
              <a:rPr lang="zh-CN" altLang="en-US" sz="2800" dirty="0">
                <a:effectLst/>
              </a:rPr>
              <a:t>；</a:t>
            </a:r>
          </a:p>
          <a:p>
            <a:pPr>
              <a:buNone/>
            </a:pPr>
            <a:r>
              <a:rPr lang="en-US" altLang="zh-CN" sz="2800" dirty="0">
                <a:effectLst/>
              </a:rPr>
              <a:t>3</a:t>
            </a:r>
            <a:r>
              <a:rPr lang="zh-CN" altLang="en-US" sz="2800" dirty="0">
                <a:effectLst/>
              </a:rPr>
              <a:t>．根据</a:t>
            </a:r>
            <a:r>
              <a:rPr lang="en-US" altLang="zh-CN" sz="2800" dirty="0">
                <a:effectLst/>
              </a:rPr>
              <a:t>fScore</a:t>
            </a:r>
            <a:r>
              <a:rPr lang="zh-CN" altLang="en-US" sz="2800" dirty="0">
                <a:effectLst/>
              </a:rPr>
              <a:t>的值输出相应的等级。</a:t>
            </a:r>
          </a:p>
          <a:p>
            <a:endParaRPr lang="zh-CN" altLang="en-US" dirty="0">
              <a:effectLst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250825" y="1268413"/>
            <a:ext cx="1019175" cy="3055937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流程图</a:t>
            </a:r>
          </a:p>
        </p:txBody>
      </p:sp>
      <p:sp>
        <p:nvSpPr>
          <p:cNvPr id="53251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908175" y="333375"/>
          <a:ext cx="6696075" cy="619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r:id="rId3" imgW="5486400" imgH="4918710" progId="Visio.Drawing.11">
                  <p:embed/>
                </p:oleObj>
              </mc:Choice>
              <mc:Fallback>
                <p:oleObj r:id="rId3" imgW="5486400" imgH="4918710" progId="Visio.Drawing.11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175" y="333375"/>
                        <a:ext cx="6696075" cy="61912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0250" cy="2552700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sz="4000" dirty="0">
                <a:effectLst/>
              </a:rPr>
              <a:t>程序代码</a:t>
            </a: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1547178" y="1052830"/>
            <a:ext cx="6911975" cy="6597650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#include "Stdio.h"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void main()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  float fScore;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  printf("please input your score:");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  scanf("%f",&amp;fScore);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  if(fScore&gt;=90&amp;&amp;fScore&lt;=100)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      printf("your grade is A.");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  else if(fScore&gt;=80&amp;&amp;fScore&lt;=89)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         printf("your grade is B.");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       else if(fScore&gt;=70&amp;&amp;fScore&lt;=79)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              printf("your grade is C.");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            else if(fScore&gt;=60&amp;&amp;fScore&lt;=69)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                    printf("your grade is D.");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                 else if(fScore&gt;=0&amp;&amp;fScore&lt;=59)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                         printf("your grade is E.");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                      else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                         printf("invalid input!!");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ffectLst/>
              </a:rPr>
              <a:t>}</a:t>
            </a:r>
            <a:endParaRPr lang="zh-CN" altLang="en-US" sz="2000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关系表达式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用关系运算符把两个表达式连接起来的式子成为关系表达式。一般形式为：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表达式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关系运算符  表达式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该表达式执行时，先计算“表达式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”和“表达式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”的值，然后进行比较，比较的结果为真时，表达式的值为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，否则为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b="0" dirty="0">
                <a:effectLst/>
              </a:rPr>
              <a:t>课堂实践</a:t>
            </a: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1066800" y="1981200"/>
            <a:ext cx="7753350" cy="2455863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b="1" dirty="0">
                <a:effectLst/>
              </a:rPr>
              <a:t>问题</a:t>
            </a:r>
            <a:r>
              <a:rPr lang="zh-CN" altLang="en-US" dirty="0">
                <a:effectLst/>
              </a:rPr>
              <a:t>：将星期一、星期二</a:t>
            </a:r>
            <a:r>
              <a:rPr lang="en-US" altLang="zh-CN" dirty="0">
                <a:effectLst/>
              </a:rPr>
              <a:t>…</a:t>
            </a:r>
            <a:r>
              <a:rPr lang="zh-CN" altLang="en-US" dirty="0">
                <a:effectLst/>
              </a:rPr>
              <a:t>星期六、星期日依次编号为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2…6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7</a:t>
            </a:r>
            <a:r>
              <a:rPr lang="zh-CN" altLang="en-US" dirty="0">
                <a:effectLst/>
              </a:rPr>
              <a:t>，编一程序从键盘输入星期的序号，可输出其对应的英文。比如，输入</a:t>
            </a:r>
            <a:r>
              <a:rPr lang="en-US" altLang="zh-CN" dirty="0">
                <a:effectLst/>
              </a:rPr>
              <a:t>6</a:t>
            </a:r>
            <a:r>
              <a:rPr lang="zh-CN" altLang="en-US" dirty="0">
                <a:effectLst/>
              </a:rPr>
              <a:t>，可输出“</a:t>
            </a:r>
            <a:r>
              <a:rPr lang="en-US" altLang="zh-CN" dirty="0">
                <a:effectLst/>
              </a:rPr>
              <a:t>Saturday</a:t>
            </a:r>
            <a:r>
              <a:rPr lang="zh-CN" altLang="en-US" dirty="0">
                <a:effectLst/>
              </a:rPr>
              <a:t>”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。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55300" name="Rectangle 4"/>
          <p:cNvSpPr/>
          <p:nvPr/>
        </p:nvSpPr>
        <p:spPr>
          <a:xfrm>
            <a:off x="4427538" y="4437063"/>
            <a:ext cx="4103687" cy="22320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星期一   </a:t>
            </a:r>
            <a:r>
              <a:rPr lang="en-US" altLang="zh-CN" sz="1800" dirty="0">
                <a:latin typeface="Arial" panose="020B0604020202020204" pitchFamily="34" charset="0"/>
              </a:rPr>
              <a:t>Monday 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星期二	</a:t>
            </a:r>
            <a:r>
              <a:rPr lang="en-US" altLang="zh-CN" sz="1800" dirty="0">
                <a:latin typeface="Arial" panose="020B0604020202020204" pitchFamily="34" charset="0"/>
              </a:rPr>
              <a:t>Tuesday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星期三	</a:t>
            </a:r>
            <a:r>
              <a:rPr lang="en-US" altLang="zh-CN" sz="1800" dirty="0">
                <a:latin typeface="Arial" panose="020B0604020202020204" pitchFamily="34" charset="0"/>
              </a:rPr>
              <a:t>Wednesday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星期四	</a:t>
            </a:r>
            <a:r>
              <a:rPr lang="en-US" altLang="zh-CN" sz="1800" dirty="0">
                <a:latin typeface="Arial" panose="020B0604020202020204" pitchFamily="34" charset="0"/>
              </a:rPr>
              <a:t>Thursday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星期五	</a:t>
            </a:r>
            <a:r>
              <a:rPr lang="en-US" altLang="zh-CN" sz="1800" dirty="0">
                <a:latin typeface="Arial" panose="020B0604020202020204" pitchFamily="34" charset="0"/>
              </a:rPr>
              <a:t>Friday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星期六	</a:t>
            </a:r>
            <a:r>
              <a:rPr lang="en-US" altLang="zh-CN" sz="1800" dirty="0">
                <a:latin typeface="Arial" panose="020B0604020202020204" pitchFamily="34" charset="0"/>
              </a:rPr>
              <a:t>Saturday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 星期日 	</a:t>
            </a:r>
            <a:r>
              <a:rPr lang="en-US" altLang="zh-CN" sz="1800" dirty="0">
                <a:latin typeface="Arial" panose="020B0604020202020204" pitchFamily="34" charset="0"/>
              </a:rPr>
              <a:t>Sunday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参考程序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6323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16013" y="1628775"/>
            <a:ext cx="3600450" cy="5099050"/>
          </a:xfrm>
          <a:ln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 </a:t>
            </a:r>
            <a:r>
              <a:rPr lang="en-US" altLang="zh-CN" b="0" dirty="0">
                <a:effectLst/>
              </a:rPr>
              <a:t>switch</a:t>
            </a:r>
            <a:r>
              <a:rPr lang="zh-CN" altLang="en-US" b="0" dirty="0">
                <a:effectLst/>
              </a:rPr>
              <a:t>语句</a:t>
            </a:r>
            <a:r>
              <a:rPr lang="zh-CN" altLang="en-US" dirty="0">
                <a:effectLst/>
              </a:rPr>
              <a:t> </a:t>
            </a: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effectLst/>
              </a:rPr>
              <a:t>switch </a:t>
            </a:r>
            <a:r>
              <a:rPr lang="zh-CN" altLang="en-US" sz="2800" dirty="0">
                <a:effectLst/>
              </a:rPr>
              <a:t>语句是</a:t>
            </a:r>
            <a:r>
              <a:rPr lang="en-US" altLang="zh-CN" sz="2800" dirty="0">
                <a:effectLst/>
              </a:rPr>
              <a:t>C</a:t>
            </a:r>
            <a:r>
              <a:rPr lang="zh-CN" altLang="en-US" sz="2800" dirty="0">
                <a:effectLst/>
              </a:rPr>
              <a:t>语言中又一种实现多分支选择结构的语句，其一般形式是：</a:t>
            </a:r>
            <a:endParaRPr lang="zh-CN" altLang="en-US" sz="2800" b="1" dirty="0">
              <a:effectLst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solidFill>
                  <a:srgbClr val="FFFF00"/>
                </a:solidFill>
                <a:effectLst/>
              </a:rPr>
              <a:t>switch (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表达式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solidFill>
                  <a:srgbClr val="FFFF00"/>
                </a:solidFill>
                <a:effectLst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solidFill>
                  <a:srgbClr val="FFFF00"/>
                </a:solidFill>
                <a:effectLst/>
              </a:rPr>
              <a:t>  case  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常量表达式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1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：语句序列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1[break;]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solidFill>
                  <a:srgbClr val="FFFF00"/>
                </a:solidFill>
                <a:effectLst/>
              </a:rPr>
              <a:t>  case  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常量表达式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2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：语句序列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2[break;]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solidFill>
                  <a:srgbClr val="FFFF00"/>
                </a:solidFill>
                <a:effectLst/>
              </a:rPr>
              <a:t>  ……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solidFill>
                  <a:srgbClr val="FFFF00"/>
                </a:solidFill>
                <a:effectLst/>
              </a:rPr>
              <a:t>  case  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常量表达式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n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：语句序列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n[break;]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solidFill>
                  <a:srgbClr val="FFFF00"/>
                </a:solidFill>
                <a:effectLst/>
              </a:rPr>
              <a:t>  default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：语句序列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n+1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solidFill>
                  <a:srgbClr val="FFFF00"/>
                </a:solidFill>
                <a:effectLst/>
              </a:rPr>
              <a:t>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effectLst/>
              </a:rPr>
              <a:t>switch</a:t>
            </a:r>
            <a:r>
              <a:rPr lang="zh-CN" altLang="en-US" dirty="0">
                <a:effectLst/>
              </a:rPr>
              <a:t>语句流程图</a:t>
            </a: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endParaRPr lang="zh-CN" altLang="en-US" dirty="0">
              <a:effectLst/>
            </a:endParaRPr>
          </a:p>
        </p:txBody>
      </p:sp>
      <p:sp>
        <p:nvSpPr>
          <p:cNvPr id="5837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685800" y="1628775"/>
          <a:ext cx="7847013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r:id="rId3" imgW="5013325" imgH="2438400" progId="Visio.Drawing.11">
                  <p:embed/>
                </p:oleObj>
              </mc:Choice>
              <mc:Fallback>
                <p:oleObj r:id="rId3" imgW="5013325" imgH="2438400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628775"/>
                        <a:ext cx="7847013" cy="4321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sz="4800" dirty="0">
                <a:effectLst/>
              </a:rPr>
              <a:t>试一试</a:t>
            </a: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827088" y="1860550"/>
            <a:ext cx="8429625" cy="4997450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solidFill>
                  <a:srgbClr val="FFFF00"/>
                </a:solidFill>
                <a:effectLst/>
              </a:rPr>
              <a:t>问题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3.9</a:t>
            </a:r>
            <a:r>
              <a:rPr lang="en-US" altLang="zh-CN" sz="2800" b="1" dirty="0">
                <a:effectLst/>
              </a:rPr>
              <a:t>  </a:t>
            </a:r>
            <a:r>
              <a:rPr lang="zh-CN" altLang="en-US" sz="2800" dirty="0">
                <a:effectLst/>
              </a:rPr>
              <a:t>编一程序可查询驾照可以驾驶的车辆类型。要求从键盘输入驾照的类型。比如输入驾照类型“</a:t>
            </a:r>
            <a:r>
              <a:rPr lang="en-US" altLang="zh-CN" sz="2800" dirty="0">
                <a:effectLst/>
              </a:rPr>
              <a:t>C</a:t>
            </a:r>
            <a:r>
              <a:rPr lang="zh-CN" altLang="en-US" sz="2800" dirty="0">
                <a:effectLst/>
              </a:rPr>
              <a:t>”</a:t>
            </a:r>
            <a:r>
              <a:rPr lang="en-US" altLang="zh-CN" sz="2800" dirty="0">
                <a:effectLst/>
              </a:rPr>
              <a:t>,</a:t>
            </a:r>
            <a:r>
              <a:rPr lang="zh-CN" altLang="en-US" sz="2800" dirty="0">
                <a:effectLst/>
              </a:rPr>
              <a:t>输出“你可以驾驶小轿车”。其中，</a:t>
            </a:r>
            <a:r>
              <a:rPr lang="en-US" altLang="zh-CN" sz="2800" dirty="0">
                <a:effectLst/>
              </a:rPr>
              <a:t>A</a:t>
            </a:r>
            <a:r>
              <a:rPr lang="zh-CN" altLang="en-US" sz="2800" dirty="0">
                <a:effectLst/>
              </a:rPr>
              <a:t>牌驾照可驾驶大客车、人货车和小轿车，</a:t>
            </a:r>
            <a:r>
              <a:rPr lang="en-US" altLang="zh-CN" sz="2800" dirty="0">
                <a:effectLst/>
              </a:rPr>
              <a:t>B</a:t>
            </a:r>
            <a:r>
              <a:rPr lang="zh-CN" altLang="en-US" sz="2800" dirty="0">
                <a:effectLst/>
              </a:rPr>
              <a:t>牌驾照可驾驶人货车和小轿车，</a:t>
            </a:r>
            <a:r>
              <a:rPr lang="en-US" altLang="zh-CN" sz="2800" dirty="0">
                <a:effectLst/>
              </a:rPr>
              <a:t>C</a:t>
            </a:r>
            <a:r>
              <a:rPr lang="zh-CN" altLang="en-US" sz="2800" dirty="0">
                <a:effectLst/>
              </a:rPr>
              <a:t>牌驾照可驾驶小轿车，</a:t>
            </a:r>
            <a:r>
              <a:rPr lang="en-US" altLang="zh-CN" sz="2800" dirty="0">
                <a:effectLst/>
              </a:rPr>
              <a:t>D </a:t>
            </a:r>
            <a:r>
              <a:rPr lang="zh-CN" altLang="en-US" sz="2800" dirty="0">
                <a:effectLst/>
              </a:rPr>
              <a:t>牌驾照可驾驶摩托车。</a:t>
            </a:r>
            <a:endParaRPr lang="zh-CN" altLang="en-US" sz="2800" b="1" dirty="0">
              <a:effectLst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solidFill>
                  <a:srgbClr val="FFFF00"/>
                </a:solidFill>
                <a:effectLst/>
              </a:rPr>
              <a:t>【</a:t>
            </a:r>
            <a:r>
              <a:rPr lang="zh-CN" altLang="en-US" sz="2800" b="1" dirty="0">
                <a:solidFill>
                  <a:srgbClr val="FFFF00"/>
                </a:solidFill>
                <a:effectLst/>
              </a:rPr>
              <a:t>解题步骤</a:t>
            </a:r>
            <a:r>
              <a:rPr lang="en-US" altLang="zh-CN" sz="2800" b="1" dirty="0">
                <a:solidFill>
                  <a:srgbClr val="FFFF00"/>
                </a:solidFill>
                <a:effectLst/>
              </a:rPr>
              <a:t>】</a:t>
            </a:r>
            <a:endParaRPr lang="en-US" altLang="zh-CN" sz="2800" dirty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effectLst/>
              </a:rPr>
              <a:t>1</a:t>
            </a:r>
            <a:r>
              <a:rPr lang="zh-CN" altLang="en-US" sz="2800" dirty="0">
                <a:effectLst/>
              </a:rPr>
              <a:t>．定义字符变量</a:t>
            </a:r>
            <a:r>
              <a:rPr lang="en-US" altLang="zh-CN" sz="2800" dirty="0">
                <a:effectLst/>
              </a:rPr>
              <a:t>chLicence</a:t>
            </a:r>
            <a:r>
              <a:rPr lang="zh-CN" altLang="en-US" sz="2800" dirty="0">
                <a:effectLst/>
              </a:rPr>
              <a:t>用来存放驾照类型代码；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effectLst/>
              </a:rPr>
              <a:t>2</a:t>
            </a:r>
            <a:r>
              <a:rPr lang="zh-CN" altLang="en-US" sz="2800" dirty="0">
                <a:effectLst/>
              </a:rPr>
              <a:t>．从键盘输入一个字符放</a:t>
            </a:r>
            <a:r>
              <a:rPr lang="en-US" altLang="zh-CN" sz="2800" dirty="0">
                <a:effectLst/>
              </a:rPr>
              <a:t>chLicence</a:t>
            </a:r>
            <a:r>
              <a:rPr lang="zh-CN" altLang="en-US" sz="2800" dirty="0">
                <a:effectLst/>
              </a:rPr>
              <a:t>；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effectLst/>
              </a:rPr>
              <a:t>3</a:t>
            </a:r>
            <a:r>
              <a:rPr lang="zh-CN" altLang="en-US" sz="2800" dirty="0">
                <a:effectLst/>
              </a:rPr>
              <a:t>．根据</a:t>
            </a:r>
            <a:r>
              <a:rPr lang="en-US" altLang="zh-CN" sz="2800" dirty="0">
                <a:effectLst/>
              </a:rPr>
              <a:t>chLisence</a:t>
            </a:r>
            <a:r>
              <a:rPr lang="zh-CN" altLang="en-US" sz="2800" dirty="0">
                <a:effectLst/>
              </a:rPr>
              <a:t>中的值，输出相应的准驾车型。</a:t>
            </a:r>
            <a:r>
              <a:rPr lang="zh-CN" altLang="en-US" sz="2400" dirty="0">
                <a:effectLst/>
              </a:rPr>
              <a:t>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395288" y="1196975"/>
            <a:ext cx="1090612" cy="2984500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流程图</a:t>
            </a:r>
          </a:p>
        </p:txBody>
      </p:sp>
      <p:sp>
        <p:nvSpPr>
          <p:cNvPr id="60419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60420" name="Rectangle 4"/>
          <p:cNvSpPr/>
          <p:nvPr/>
        </p:nvSpPr>
        <p:spPr>
          <a:xfrm>
            <a:off x="0" y="18573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1403350" y="404813"/>
          <a:ext cx="7416800" cy="590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3" imgW="6243320" imgH="4225290" progId="Visio.Drawing.11">
                  <p:embed/>
                </p:oleObj>
              </mc:Choice>
              <mc:Fallback>
                <p:oleObj r:id="rId3" imgW="6243320" imgH="4225290" progId="Visio.Drawing.11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404813"/>
                        <a:ext cx="7416800" cy="59039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946150" cy="2408238"/>
          </a:xfrm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sz="4000" dirty="0">
                <a:effectLst/>
              </a:rPr>
              <a:t>程序代码</a:t>
            </a: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1692275" y="404813"/>
            <a:ext cx="7200900" cy="6453187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#include "stdio.h"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void main()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	char cLicence;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	printf("Please input your driving licence:");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	scanf("%c",&amp;cLicence);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	switch(cLicence)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	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		case 'A':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			printf("you can drive bus,car and truck.");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			break;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		case 'B':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			printf("you can drive truck and car");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			break;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		case 'C':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			printf("you can drive car");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			break;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		case 'D':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			printf("you can drive autobike only");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			break;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		default: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			printf("input error!");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		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	 }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effectLst/>
              </a:rPr>
              <a:t>} </a:t>
            </a:r>
            <a:endParaRPr lang="zh-CN" altLang="en-US" sz="1600" dirty="0">
              <a:effectLst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想一想</a:t>
            </a: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>
                <a:effectLst/>
              </a:rPr>
              <a:t>用嵌套</a:t>
            </a:r>
            <a:r>
              <a:rPr lang="en-US" altLang="zh-CN" dirty="0">
                <a:effectLst/>
              </a:rPr>
              <a:t>if-else</a:t>
            </a:r>
            <a:r>
              <a:rPr lang="zh-CN" altLang="en-US" dirty="0">
                <a:effectLst/>
              </a:rPr>
              <a:t>语句解决的问题，用</a:t>
            </a:r>
            <a:r>
              <a:rPr lang="en-US" altLang="zh-CN" dirty="0">
                <a:effectLst/>
              </a:rPr>
              <a:t>switch</a:t>
            </a:r>
            <a:r>
              <a:rPr lang="zh-CN" altLang="en-US" dirty="0">
                <a:effectLst/>
              </a:rPr>
              <a:t>语句可以解决吗？</a:t>
            </a:r>
          </a:p>
          <a:p>
            <a:r>
              <a:rPr lang="zh-CN" altLang="en-US" dirty="0">
                <a:effectLst/>
              </a:rPr>
              <a:t>反之，用</a:t>
            </a:r>
            <a:r>
              <a:rPr lang="en-US" altLang="zh-CN" dirty="0">
                <a:effectLst/>
              </a:rPr>
              <a:t>switch</a:t>
            </a:r>
            <a:r>
              <a:rPr lang="zh-CN" altLang="en-US" dirty="0">
                <a:effectLst/>
              </a:rPr>
              <a:t>语句可以解决的问题用嵌套</a:t>
            </a:r>
            <a:r>
              <a:rPr lang="en-US" altLang="zh-CN" dirty="0">
                <a:effectLst/>
              </a:rPr>
              <a:t>if-else</a:t>
            </a:r>
            <a:r>
              <a:rPr lang="zh-CN" altLang="en-US" dirty="0">
                <a:effectLst/>
              </a:rPr>
              <a:t>语句可以解决吗？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563" y="333375"/>
            <a:ext cx="8042275" cy="13954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问题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3.10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用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switch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语句将成绩百分制转为等级制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解题步骤：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定义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float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变量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fScore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用来存放成绩值。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定义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变量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iTemp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作为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switch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语句的测试条件，并赋初值为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（代表无效输入的条件）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输出提示信息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从键盘输入一个成绩值存入变量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fScore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如果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fScore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合法，则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iTemp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fScore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/10 [0..10]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根据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iTenp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的值输出相应的等级或信息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流程图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4515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95513" y="1844675"/>
            <a:ext cx="3963987" cy="4524375"/>
          </a:xfrm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问题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3.1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关系运算符和关系表达式的用法演示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981200"/>
            <a:ext cx="7543800" cy="44719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程序代码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"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"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=3,iY=4,iZ=5;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printf("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=%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d,iY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=%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d,iZ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=%d \n",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iX,iY,iZ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printf("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iY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%d \n",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iY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iZ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+=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iY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printf("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iZ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=%d \n",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iZ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}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参考代码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5539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84663" y="476250"/>
            <a:ext cx="3024187" cy="5965825"/>
          </a:xfrm>
          <a:ln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b="0" dirty="0">
                <a:effectLst/>
              </a:rPr>
              <a:t>课堂实践</a:t>
            </a: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endParaRPr lang="zh-CN" altLang="en-US" b="1" dirty="0">
              <a:effectLst/>
            </a:endParaRPr>
          </a:p>
          <a:p>
            <a:r>
              <a:rPr lang="zh-CN" altLang="en-US" b="1" dirty="0">
                <a:effectLst/>
              </a:rPr>
              <a:t>问题</a:t>
            </a:r>
            <a:r>
              <a:rPr lang="zh-CN" altLang="en-US" dirty="0">
                <a:effectLst/>
              </a:rPr>
              <a:t>：将星期一、星期二</a:t>
            </a:r>
            <a:r>
              <a:rPr lang="en-US" altLang="zh-CN" dirty="0">
                <a:effectLst/>
              </a:rPr>
              <a:t>…</a:t>
            </a:r>
            <a:r>
              <a:rPr lang="zh-CN" altLang="en-US" dirty="0">
                <a:effectLst/>
              </a:rPr>
              <a:t>星期六、星期日依次编号为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2…6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7</a:t>
            </a:r>
            <a:r>
              <a:rPr lang="zh-CN" altLang="en-US" dirty="0">
                <a:effectLst/>
              </a:rPr>
              <a:t>，编一程序从键盘输入星期的序号，可输出其对应的英文。比如，输入</a:t>
            </a:r>
            <a:r>
              <a:rPr lang="en-US" altLang="zh-CN" dirty="0">
                <a:effectLst/>
              </a:rPr>
              <a:t>6</a:t>
            </a:r>
            <a:r>
              <a:rPr lang="zh-CN" altLang="en-US" dirty="0">
                <a:effectLst/>
              </a:rPr>
              <a:t>，可输出</a:t>
            </a:r>
            <a:r>
              <a:rPr lang="en-US" altLang="zh-CN" dirty="0">
                <a:effectLst/>
              </a:rPr>
              <a:t>”Saturday”</a:t>
            </a:r>
            <a:r>
              <a:rPr lang="zh-CN" altLang="en-US" dirty="0">
                <a:effectLst/>
              </a:rPr>
              <a:t>。</a:t>
            </a:r>
          </a:p>
          <a:p>
            <a:r>
              <a:rPr lang="zh-CN" altLang="en-US" dirty="0">
                <a:effectLst/>
              </a:rPr>
              <a:t>要求用</a:t>
            </a:r>
            <a:r>
              <a:rPr lang="en-US" altLang="zh-CN" dirty="0">
                <a:effectLst/>
              </a:rPr>
              <a:t>switch</a:t>
            </a:r>
            <a:r>
              <a:rPr lang="zh-CN" altLang="en-US" dirty="0">
                <a:effectLst/>
              </a:rPr>
              <a:t>语句实现。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66564" name="Rectangle 4"/>
          <p:cNvSpPr/>
          <p:nvPr/>
        </p:nvSpPr>
        <p:spPr>
          <a:xfrm>
            <a:off x="5795963" y="4625975"/>
            <a:ext cx="4103687" cy="22320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星期一   </a:t>
            </a:r>
            <a:r>
              <a:rPr lang="en-US" altLang="zh-CN" sz="1800" dirty="0">
                <a:latin typeface="Arial" panose="020B0604020202020204" pitchFamily="34" charset="0"/>
              </a:rPr>
              <a:t>Monday 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星期二	</a:t>
            </a:r>
            <a:r>
              <a:rPr lang="en-US" altLang="zh-CN" sz="1800" dirty="0">
                <a:latin typeface="Arial" panose="020B0604020202020204" pitchFamily="34" charset="0"/>
              </a:rPr>
              <a:t>Tuesday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星期三	</a:t>
            </a:r>
            <a:r>
              <a:rPr lang="en-US" altLang="zh-CN" sz="1800" dirty="0">
                <a:latin typeface="Arial" panose="020B0604020202020204" pitchFamily="34" charset="0"/>
              </a:rPr>
              <a:t>Wednesday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星期四	</a:t>
            </a:r>
            <a:r>
              <a:rPr lang="en-US" altLang="zh-CN" sz="1800" dirty="0">
                <a:latin typeface="Arial" panose="020B0604020202020204" pitchFamily="34" charset="0"/>
              </a:rPr>
              <a:t>Thursday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星期五	</a:t>
            </a:r>
            <a:r>
              <a:rPr lang="en-US" altLang="zh-CN" sz="1800" dirty="0">
                <a:latin typeface="Arial" panose="020B0604020202020204" pitchFamily="34" charset="0"/>
              </a:rPr>
              <a:t>Friday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星期六	</a:t>
            </a:r>
            <a:r>
              <a:rPr lang="en-US" altLang="zh-CN" sz="1800" dirty="0">
                <a:latin typeface="Arial" panose="020B0604020202020204" pitchFamily="34" charset="0"/>
              </a:rPr>
              <a:t>Saturday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星期日 	</a:t>
            </a:r>
            <a:r>
              <a:rPr lang="en-US" altLang="zh-CN" sz="1800" dirty="0">
                <a:latin typeface="Arial" panose="020B0604020202020204" pitchFamily="34" charset="0"/>
              </a:rPr>
              <a:t>Sunday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练一练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3" y="1989138"/>
            <a:ext cx="7710488" cy="48688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某快递公司运费收取标准为：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货物重量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&lt;=5kg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，快递费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元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/kg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5kg&lt;=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货物重量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&lt;=10kg,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快递费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3.5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元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/kg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10kg&lt;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货物重量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&lt;=20kg,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快递费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元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/kg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20kg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货物重量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&lt;=30kg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快递费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4.5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元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/kg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30kg&lt;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货物重量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&lt;=50kg,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快递费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元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/kg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货物重量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&gt;50kg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，拒收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编一程序，输入货物的重量，计算并输出其快递费。分用嵌套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if-else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语句及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switch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语句完成。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12kg   3*5+3.5*5+4*2 =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15+17.5+8 = 40.5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元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if-else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嵌套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8612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89063"/>
            <a:ext cx="5881688" cy="5299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-28575"/>
            <a:ext cx="7543800" cy="14319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Switch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语句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963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8" y="981075"/>
            <a:ext cx="5905500" cy="571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r>
              <a:rPr lang="zh-CN" altLang="en-US" b="0" dirty="0">
                <a:effectLst/>
              </a:rPr>
              <a:t>小结</a:t>
            </a:r>
          </a:p>
        </p:txBody>
      </p:sp>
      <p:sp>
        <p:nvSpPr>
          <p:cNvPr id="70659" name="Rectangle 3"/>
          <p:cNvSpPr>
            <a:spLocks noGrp="1"/>
          </p:cNvSpPr>
          <p:nvPr>
            <p:ph idx="1"/>
          </p:nvPr>
        </p:nvSpPr>
        <p:spPr>
          <a:xfrm>
            <a:off x="914400" y="1628775"/>
            <a:ext cx="8229600" cy="4827588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>
              <a:lnSpc>
                <a:spcPct val="80000"/>
              </a:lnSpc>
              <a:buNone/>
            </a:pPr>
            <a:endParaRPr lang="zh-CN" altLang="en-US" sz="2800" dirty="0">
              <a:effectLst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effectLst/>
              </a:rPr>
              <a:t>1</a:t>
            </a:r>
            <a:r>
              <a:rPr lang="zh-CN" altLang="en-US" sz="2800" dirty="0">
                <a:effectLst/>
              </a:rPr>
              <a:t>．嵌套</a:t>
            </a:r>
            <a:r>
              <a:rPr lang="en-US" altLang="zh-CN" sz="2800" dirty="0">
                <a:effectLst/>
              </a:rPr>
              <a:t>if-else</a:t>
            </a:r>
            <a:r>
              <a:rPr lang="zh-CN" altLang="en-US" sz="2800" dirty="0">
                <a:effectLst/>
              </a:rPr>
              <a:t>语句和</a:t>
            </a:r>
            <a:r>
              <a:rPr lang="en-US" altLang="zh-CN" sz="2800" dirty="0">
                <a:effectLst/>
              </a:rPr>
              <a:t>switch</a:t>
            </a:r>
            <a:r>
              <a:rPr lang="zh-CN" altLang="en-US" sz="2800" dirty="0">
                <a:effectLst/>
              </a:rPr>
              <a:t>语句都是用来实现多分支选择结构的，它们的应用环境不同，嵌套</a:t>
            </a:r>
            <a:r>
              <a:rPr lang="en-US" altLang="zh-CN" sz="2800" dirty="0">
                <a:effectLst/>
              </a:rPr>
              <a:t>if-else </a:t>
            </a:r>
            <a:r>
              <a:rPr lang="zh-CN" altLang="en-US" sz="2800" dirty="0">
                <a:effectLst/>
              </a:rPr>
              <a:t>语句用于对多条件并列测试，从中取一的情形；</a:t>
            </a:r>
            <a:r>
              <a:rPr lang="en-US" altLang="zh-CN" sz="2800" dirty="0">
                <a:effectLst/>
              </a:rPr>
              <a:t>switch</a:t>
            </a:r>
            <a:r>
              <a:rPr lang="zh-CN" altLang="en-US" sz="2800" dirty="0">
                <a:effectLst/>
              </a:rPr>
              <a:t>语句用于单条件测试，从其多种结果中取一种的情形。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effectLst/>
              </a:rPr>
              <a:t>2</a:t>
            </a:r>
            <a:r>
              <a:rPr lang="zh-CN" altLang="en-US" sz="2800" dirty="0">
                <a:effectLst/>
              </a:rPr>
              <a:t>．一般情况下用</a:t>
            </a:r>
            <a:r>
              <a:rPr lang="en-US" altLang="zh-CN" sz="2800" dirty="0">
                <a:effectLst/>
              </a:rPr>
              <a:t>switch</a:t>
            </a:r>
            <a:r>
              <a:rPr lang="zh-CN" altLang="en-US" sz="2800" dirty="0">
                <a:effectLst/>
              </a:rPr>
              <a:t>能解决的问题，用嵌套</a:t>
            </a:r>
            <a:r>
              <a:rPr lang="en-US" altLang="zh-CN" sz="2800" dirty="0">
                <a:effectLst/>
              </a:rPr>
              <a:t>if-else </a:t>
            </a:r>
            <a:r>
              <a:rPr lang="zh-CN" altLang="en-US" sz="2800" dirty="0">
                <a:effectLst/>
              </a:rPr>
              <a:t>也一样能解决，反之用嵌套</a:t>
            </a:r>
            <a:r>
              <a:rPr lang="en-US" altLang="zh-CN" sz="2800" dirty="0">
                <a:effectLst/>
              </a:rPr>
              <a:t>if-else </a:t>
            </a:r>
            <a:r>
              <a:rPr lang="zh-CN" altLang="en-US" sz="2800" dirty="0">
                <a:effectLst/>
              </a:rPr>
              <a:t>语句能解决的问题用</a:t>
            </a:r>
            <a:r>
              <a:rPr lang="en-US" altLang="zh-CN" sz="2800" dirty="0">
                <a:effectLst/>
              </a:rPr>
              <a:t>switch</a:t>
            </a:r>
            <a:r>
              <a:rPr lang="zh-CN" altLang="en-US" sz="2800" dirty="0">
                <a:effectLst/>
              </a:rPr>
              <a:t>也能解决，在使用时要根据具体问题灵活运用。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effectLst/>
              </a:rPr>
              <a:t>3</a:t>
            </a:r>
            <a:r>
              <a:rPr lang="zh-CN" altLang="en-US" sz="2800" dirty="0">
                <a:effectLst/>
              </a:rPr>
              <a:t>．</a:t>
            </a:r>
            <a:r>
              <a:rPr lang="zh-CN" altLang="en-US" sz="2800" dirty="0">
                <a:solidFill>
                  <a:srgbClr val="FFFF00"/>
                </a:solidFill>
                <a:effectLst/>
              </a:rPr>
              <a:t>如果多分支选择结构中需要判断的逻辑关系只是是否相等，则最好用</a:t>
            </a:r>
            <a:r>
              <a:rPr lang="en-US" altLang="zh-CN" sz="2800" dirty="0">
                <a:solidFill>
                  <a:srgbClr val="FFFF00"/>
                </a:solidFill>
                <a:effectLst/>
              </a:rPr>
              <a:t>switch</a:t>
            </a:r>
            <a:r>
              <a:rPr lang="zh-CN" altLang="en-US" sz="2800" dirty="0">
                <a:solidFill>
                  <a:srgbClr val="FFFF00"/>
                </a:solidFill>
                <a:effectLst/>
              </a:rPr>
              <a:t>语句。</a:t>
            </a:r>
            <a:r>
              <a:rPr lang="en-US" altLang="zh-CN" sz="2800" dirty="0">
                <a:solidFill>
                  <a:srgbClr val="FFFF00"/>
                </a:solidFill>
                <a:effectLst/>
              </a:rPr>
              <a:t>switch</a:t>
            </a:r>
            <a:r>
              <a:rPr lang="zh-CN" altLang="en-US" sz="2800" dirty="0">
                <a:solidFill>
                  <a:srgbClr val="FFFF00"/>
                </a:solidFill>
                <a:effectLst/>
              </a:rPr>
              <a:t>语句的执行效率高于嵌套</a:t>
            </a:r>
            <a:r>
              <a:rPr lang="en-US" altLang="zh-CN" sz="2800" dirty="0">
                <a:solidFill>
                  <a:srgbClr val="FFFF00"/>
                </a:solidFill>
                <a:effectLst/>
              </a:rPr>
              <a:t>if-else</a:t>
            </a:r>
            <a:r>
              <a:rPr lang="zh-CN" altLang="en-US" sz="2800" dirty="0">
                <a:solidFill>
                  <a:srgbClr val="FFFF00"/>
                </a:solidFill>
                <a:effectLst/>
              </a:rPr>
              <a:t>语句。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程序注解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程序中比较结果为真时，其关系表达式的值为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，比较结果为假时，其关系表达式的值为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关系运算符和算术运算符做混合运算时，先进行算术运算，然后才做关系运算。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关系运算的结果可继续参与后面的运算。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练一练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给出程序段如下，观察分析运行结果。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"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=3,iY=4,iZ=5;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printf("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==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%d\n",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==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printf("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&lt;=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%d\n",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&lt;=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printf("(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iX+iY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)==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iZ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%d\n",(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iX+iY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)==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iZ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3.1.2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逻辑运算符与逻辑表达式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8375" y="1743075"/>
            <a:ext cx="75438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逻辑运算符及运算规则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逻辑运算可以表示运算对象的逻辑关系。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2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8" y="2924175"/>
            <a:ext cx="6962775" cy="3503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0ecf648-983f-45d3-a363-4b6cf8ca5733"/>
  <p:tag name="COMMONDATA" val="eyJoZGlkIjoiOTI3NzBlNjRkYmI3NDdhMDVhNzRhNGMwMGM4MjI2MjYifQ=="/>
</p:tagLst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Shimmer</Template>
  <TotalTime>13</TotalTime>
  <Words>2963</Words>
  <Application>Microsoft Office PowerPoint</Application>
  <PresentationFormat>全屏显示(4:3)</PresentationFormat>
  <Paragraphs>455</Paragraphs>
  <Slides>65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65</vt:i4>
      </vt:variant>
    </vt:vector>
  </HeadingPairs>
  <TitlesOfParts>
    <vt:vector size="74" baseType="lpstr">
      <vt:lpstr>宋体</vt:lpstr>
      <vt:lpstr>Arial</vt:lpstr>
      <vt:lpstr>Tahoma</vt:lpstr>
      <vt:lpstr>Times New Roman</vt:lpstr>
      <vt:lpstr>Wingdings</vt:lpstr>
      <vt:lpstr>Shimmer</vt:lpstr>
      <vt:lpstr>Visio.Drawing.6</vt:lpstr>
      <vt:lpstr>Equation.3</vt:lpstr>
      <vt:lpstr>Visio.Drawing.11</vt:lpstr>
      <vt:lpstr>第3章  选择结构流程及应用</vt:lpstr>
      <vt:lpstr>本单元课程目标</vt:lpstr>
      <vt:lpstr>选择结构判定条件的构成</vt:lpstr>
      <vt:lpstr>3.1.1关系运算符与关系表达式</vt:lpstr>
      <vt:lpstr>关系表达式</vt:lpstr>
      <vt:lpstr>问题3.1 关系运算符和关系表达式的用法演示</vt:lpstr>
      <vt:lpstr>程序注解</vt:lpstr>
      <vt:lpstr>练一练</vt:lpstr>
      <vt:lpstr>3.1.2逻辑运算符与逻辑表达式</vt:lpstr>
      <vt:lpstr>3.1.2逻辑运算符与逻辑表达式</vt:lpstr>
      <vt:lpstr>问题3.2逻辑运算符和逻辑表达式用法演示</vt:lpstr>
      <vt:lpstr>问题3.3逻辑运算符&amp;&amp;和||的“短路”用法演示</vt:lpstr>
      <vt:lpstr>练一练</vt:lpstr>
      <vt:lpstr>3.2单分支和双分支选择结构程序设计</vt:lpstr>
      <vt:lpstr>3.2.1 简单if语句</vt:lpstr>
      <vt:lpstr>单分支（简单if）语句 </vt:lpstr>
      <vt:lpstr>试一试</vt:lpstr>
      <vt:lpstr>流程图 </vt:lpstr>
      <vt:lpstr>程序代码</vt:lpstr>
      <vt:lpstr>练一练</vt:lpstr>
      <vt:lpstr>参考代码</vt:lpstr>
      <vt:lpstr> 双分支（if-else）选择语句 </vt:lpstr>
      <vt:lpstr>试一试</vt:lpstr>
      <vt:lpstr>流程图 </vt:lpstr>
      <vt:lpstr>程序代码</vt:lpstr>
      <vt:lpstr>练一练</vt:lpstr>
      <vt:lpstr>参考程序</vt:lpstr>
      <vt:lpstr> 条件运算符与条件表达式 </vt:lpstr>
      <vt:lpstr>试一试</vt:lpstr>
      <vt:lpstr>流程图 </vt:lpstr>
      <vt:lpstr>程序代码</vt:lpstr>
      <vt:lpstr>课堂实践</vt:lpstr>
      <vt:lpstr>小结</vt:lpstr>
      <vt:lpstr>PowerPoint 演示文稿</vt:lpstr>
      <vt:lpstr>作业</vt:lpstr>
      <vt:lpstr>解题步骤</vt:lpstr>
      <vt:lpstr>  流程图</vt:lpstr>
      <vt:lpstr>参考代码</vt:lpstr>
      <vt:lpstr>多分支结构程序设计</vt:lpstr>
      <vt:lpstr>本单元课程目标</vt:lpstr>
      <vt:lpstr>上节课内容回顾</vt:lpstr>
      <vt:lpstr>嵌套if-else语句</vt:lpstr>
      <vt:lpstr>嵌套if-else语句流程图 </vt:lpstr>
      <vt:lpstr>试一试 </vt:lpstr>
      <vt:lpstr>流程图 </vt:lpstr>
      <vt:lpstr>程序代码</vt:lpstr>
      <vt:lpstr>再试一试</vt:lpstr>
      <vt:lpstr>流程图</vt:lpstr>
      <vt:lpstr>程序代码</vt:lpstr>
      <vt:lpstr>课堂实践</vt:lpstr>
      <vt:lpstr>参考程序</vt:lpstr>
      <vt:lpstr> switch语句 </vt:lpstr>
      <vt:lpstr>switch语句流程图</vt:lpstr>
      <vt:lpstr>试一试</vt:lpstr>
      <vt:lpstr>流程图</vt:lpstr>
      <vt:lpstr>程序代码</vt:lpstr>
      <vt:lpstr>想一想</vt:lpstr>
      <vt:lpstr>问题3.10 用switch语句将成绩百分制转为等级制</vt:lpstr>
      <vt:lpstr>流程图</vt:lpstr>
      <vt:lpstr>参考代码</vt:lpstr>
      <vt:lpstr>课堂实践</vt:lpstr>
      <vt:lpstr>练一练</vt:lpstr>
      <vt:lpstr>if-else嵌套</vt:lpstr>
      <vt:lpstr>Switch语句</vt:lpstr>
      <vt:lpstr>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271</cp:revision>
  <dcterms:created xsi:type="dcterms:W3CDTF">2022-10-15T14:08:08Z</dcterms:created>
  <dcterms:modified xsi:type="dcterms:W3CDTF">2022-10-17T00:50:01Z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B8B914888D494400B5FB4961C4CC1D19</vt:lpwstr>
  </property>
  <property fmtid="{D5CDD505-2E9C-101B-9397-08002B2CF9AE}" pid="3" name="KSOProductBuildVer">
    <vt:lpwstr>2052-11.1.0.12358</vt:lpwstr>
  </property>
</Properties>
</file>