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7" r:id="rId2"/>
    <p:sldId id="258" r:id="rId3"/>
    <p:sldId id="259" r:id="rId4"/>
    <p:sldId id="260" r:id="rId5"/>
    <p:sldId id="287" r:id="rId6"/>
    <p:sldId id="288" r:id="rId7"/>
    <p:sldId id="289" r:id="rId8"/>
    <p:sldId id="261" r:id="rId9"/>
    <p:sldId id="290" r:id="rId10"/>
    <p:sldId id="291" r:id="rId11"/>
    <p:sldId id="292" r:id="rId12"/>
    <p:sldId id="293" r:id="rId13"/>
    <p:sldId id="262" r:id="rId14"/>
    <p:sldId id="294" r:id="rId15"/>
    <p:sldId id="295" r:id="rId16"/>
    <p:sldId id="263" r:id="rId17"/>
    <p:sldId id="296" r:id="rId18"/>
    <p:sldId id="297" r:id="rId19"/>
    <p:sldId id="298" r:id="rId20"/>
    <p:sldId id="264" r:id="rId21"/>
    <p:sldId id="299" r:id="rId22"/>
    <p:sldId id="266" r:id="rId23"/>
    <p:sldId id="300" r:id="rId24"/>
    <p:sldId id="301" r:id="rId25"/>
    <p:sldId id="302" r:id="rId26"/>
    <p:sldId id="265" r:id="rId27"/>
    <p:sldId id="267" r:id="rId28"/>
    <p:sldId id="268" r:id="rId29"/>
    <p:sldId id="303" r:id="rId30"/>
    <p:sldId id="269" r:id="rId31"/>
    <p:sldId id="304" r:id="rId32"/>
    <p:sldId id="305" r:id="rId33"/>
    <p:sldId id="270" r:id="rId34"/>
    <p:sldId id="271" r:id="rId35"/>
    <p:sldId id="272" r:id="rId36"/>
    <p:sldId id="306" r:id="rId37"/>
    <p:sldId id="273" r:id="rId38"/>
    <p:sldId id="307" r:id="rId39"/>
    <p:sldId id="274" r:id="rId40"/>
    <p:sldId id="308" r:id="rId41"/>
    <p:sldId id="275" r:id="rId42"/>
    <p:sldId id="276" r:id="rId43"/>
    <p:sldId id="309" r:id="rId44"/>
    <p:sldId id="277" r:id="rId45"/>
    <p:sldId id="310" r:id="rId46"/>
    <p:sldId id="278" r:id="rId47"/>
    <p:sldId id="311" r:id="rId48"/>
    <p:sldId id="279" r:id="rId49"/>
    <p:sldId id="312" r:id="rId50"/>
    <p:sldId id="280" r:id="rId51"/>
    <p:sldId id="281" r:id="rId52"/>
    <p:sldId id="282" r:id="rId53"/>
    <p:sldId id="313" r:id="rId54"/>
    <p:sldId id="283" r:id="rId55"/>
    <p:sldId id="314" r:id="rId56"/>
    <p:sldId id="284" r:id="rId57"/>
    <p:sldId id="315" r:id="rId58"/>
    <p:sldId id="285" r:id="rId59"/>
    <p:sldId id="316" r:id="rId60"/>
    <p:sldId id="317" r:id="rId61"/>
    <p:sldId id="318" r:id="rId62"/>
    <p:sldId id="319" r:id="rId63"/>
    <p:sldId id="286" r:id="rId64"/>
  </p:sldIdLst>
  <p:sldSz cx="9144000" cy="6858000" type="screen4x3"/>
  <p:notesSz cx="6797675" cy="9874250"/>
  <p:custDataLst>
    <p:tags r:id="rId66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7"/>
    <p:restoredTop sz="80639"/>
  </p:normalViewPr>
  <p:slideViewPr>
    <p:cSldViewPr showGuides="1">
      <p:cViewPr varScale="1">
        <p:scale>
          <a:sx n="80" d="100"/>
          <a:sy n="80" d="100"/>
        </p:scale>
        <p:origin x="96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593BD-9305-4E6E-89EF-0A97602B57D5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6088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3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05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  <a:t>15</a:t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1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grpSp>
          <p:nvGrpSpPr>
            <p:cNvPr id="2056" name="Group 3"/>
            <p:cNvGrpSpPr/>
            <p:nvPr/>
          </p:nvGrpSpPr>
          <p:grpSpPr>
            <a:xfrm>
              <a:off x="0" y="1161"/>
              <a:ext cx="5758" cy="3159"/>
              <a:chOff x="0" y="1161"/>
              <a:chExt cx="5758" cy="3159"/>
            </a:xfrm>
          </p:grpSpPr>
          <p:sp>
            <p:nvSpPr>
              <p:cNvPr id="2067" name="Freeform 4"/>
              <p:cNvSpPr/>
              <p:nvPr/>
            </p:nvSpPr>
            <p:spPr>
              <a:xfrm>
                <a:off x="558" y="1161"/>
                <a:ext cx="5200" cy="3159"/>
              </a:xfrm>
              <a:custGeom>
                <a:avLst/>
                <a:gdLst/>
                <a:ahLst/>
                <a:cxnLst>
                  <a:cxn ang="0">
                    <a:pos x="0" y="3159"/>
                  </a:cxn>
                  <a:cxn ang="0">
                    <a:pos x="5360" y="3159"/>
                  </a:cxn>
                  <a:cxn ang="0">
                    <a:pos x="5360" y="0"/>
                  </a:cxn>
                  <a:cxn ang="0">
                    <a:pos x="0" y="0"/>
                  </a:cxn>
                  <a:cxn ang="0">
                    <a:pos x="0" y="3159"/>
                  </a:cxn>
                  <a:cxn ang="0">
                    <a:pos x="0" y="3159"/>
                  </a:cxn>
                </a:cxnLst>
                <a:rect l="0" t="0" r="0" b="0"/>
                <a:pathLst>
                  <a:path w="5184" h="3159">
                    <a:moveTo>
                      <a:pt x="0" y="3159"/>
                    </a:moveTo>
                    <a:lnTo>
                      <a:pt x="5184" y="3159"/>
                    </a:lnTo>
                    <a:lnTo>
                      <a:pt x="5184" y="0"/>
                    </a:lnTo>
                    <a:lnTo>
                      <a:pt x="0" y="0"/>
                    </a:lnTo>
                    <a:lnTo>
                      <a:pt x="0" y="3159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Freeform 5"/>
              <p:cNvSpPr/>
              <p:nvPr/>
            </p:nvSpPr>
            <p:spPr>
              <a:xfrm>
                <a:off x="0" y="1161"/>
                <a:ext cx="558" cy="315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159"/>
                  </a:cxn>
                  <a:cxn ang="0">
                    <a:pos x="578" y="3159"/>
                  </a:cxn>
                  <a:cxn ang="0">
                    <a:pos x="57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556" h="3159">
                    <a:moveTo>
                      <a:pt x="0" y="0"/>
                    </a:moveTo>
                    <a:lnTo>
                      <a:pt x="0" y="3159"/>
                    </a:lnTo>
                    <a:lnTo>
                      <a:pt x="556" y="3159"/>
                    </a:lnTo>
                    <a:lnTo>
                      <a:pt x="556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" name="Freeform 6"/>
            <p:cNvSpPr/>
            <p:nvPr/>
          </p:nvSpPr>
          <p:spPr bwMode="ltGray">
            <a:xfrm>
              <a:off x="552" y="951"/>
              <a:ext cx="12" cy="4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0"/>
                </a:cxn>
                <a:cxn ang="0">
                  <a:pos x="12" y="42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" h="420">
                  <a:moveTo>
                    <a:pt x="0" y="0"/>
                  </a:moveTo>
                  <a:lnTo>
                    <a:pt x="0" y="420"/>
                  </a:lnTo>
                  <a:lnTo>
                    <a:pt x="12" y="42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50000">
                  <a:schemeClr val="hlink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8" name="Freeform 7"/>
            <p:cNvSpPr/>
            <p:nvPr/>
          </p:nvSpPr>
          <p:spPr>
            <a:xfrm>
              <a:off x="767" y="1155"/>
              <a:ext cx="252" cy="12"/>
            </a:xfrm>
            <a:custGeom>
              <a:avLst/>
              <a:gdLst/>
              <a:ahLst/>
              <a:cxnLst>
                <a:cxn ang="0">
                  <a:pos x="262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62" y="12"/>
                </a:cxn>
                <a:cxn ang="0">
                  <a:pos x="262" y="0"/>
                </a:cxn>
                <a:cxn ang="0">
                  <a:pos x="262" y="0"/>
                </a:cxn>
              </a:cxnLst>
              <a:rect l="0" t="0" r="0" b="0"/>
              <a:pathLst>
                <a:path w="251" h="12">
                  <a:moveTo>
                    <a:pt x="251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Freeform 8"/>
            <p:cNvSpPr/>
            <p:nvPr/>
          </p:nvSpPr>
          <p:spPr>
            <a:xfrm>
              <a:off x="0" y="1155"/>
              <a:ext cx="351" cy="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10049" y="12"/>
                </a:cxn>
                <a:cxn ang="0">
                  <a:pos x="10049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51" h="12">
                  <a:moveTo>
                    <a:pt x="0" y="0"/>
                  </a:moveTo>
                  <a:lnTo>
                    <a:pt x="0" y="12"/>
                  </a:lnTo>
                  <a:lnTo>
                    <a:pt x="251" y="12"/>
                  </a:lnTo>
                  <a:lnTo>
                    <a:pt x="251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0" name="Group 9"/>
            <p:cNvGrpSpPr/>
            <p:nvPr/>
          </p:nvGrpSpPr>
          <p:grpSpPr>
            <a:xfrm>
              <a:off x="348" y="4"/>
              <a:ext cx="5410" cy="4316"/>
              <a:chOff x="348" y="4"/>
              <a:chExt cx="5410" cy="4316"/>
            </a:xfrm>
          </p:grpSpPr>
          <p:sp>
            <p:nvSpPr>
              <p:cNvPr id="2061" name="Freeform 10"/>
              <p:cNvSpPr/>
              <p:nvPr/>
            </p:nvSpPr>
            <p:spPr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0" b="0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2" name="Freeform 11"/>
              <p:cNvSpPr/>
              <p:nvPr/>
            </p:nvSpPr>
            <p:spPr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0" b="0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3" name="Freeform 12"/>
              <p:cNvSpPr/>
              <p:nvPr/>
            </p:nvSpPr>
            <p:spPr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889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889" y="12"/>
                  </a:cxn>
                  <a:cxn ang="0">
                    <a:pos x="4889" y="0"/>
                  </a:cxn>
                  <a:cxn ang="0">
                    <a:pos x="4889" y="0"/>
                  </a:cxn>
                </a:cxnLst>
                <a:rect l="0" t="0" r="0" b="0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4" name="Freeform 13"/>
              <p:cNvSpPr/>
              <p:nvPr/>
            </p:nvSpPr>
            <p:spPr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0" b="0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5" name="Freeform 14"/>
              <p:cNvSpPr/>
              <p:nvPr/>
            </p:nvSpPr>
            <p:spPr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0" b="0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5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272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066800" y="1997075"/>
            <a:ext cx="7086600" cy="1431925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272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066800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4" name="Rectangle 1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D140C2-E7DF-458E-9B4C-6AC7359C2C92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84B60-BC76-4813-97C1-BF3FD060B4A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188595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50545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84B60-BC76-4813-97C1-BF3FD060B4A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84B60-BC76-4813-97C1-BF3FD060B4A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84B60-BC76-4813-97C1-BF3FD060B4A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84B60-BC76-4813-97C1-BF3FD060B4A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84B60-BC76-4813-97C1-BF3FD060B4A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84B60-BC76-4813-97C1-BF3FD060B4A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84B60-BC76-4813-97C1-BF3FD060B4A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84B60-BC76-4813-97C1-BF3FD060B4A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84B60-BC76-4813-97C1-BF3FD060B4A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0" y="6350"/>
            <a:ext cx="9140825" cy="6851650"/>
            <a:chOff x="0" y="4"/>
            <a:chExt cx="5758" cy="4316"/>
          </a:xfrm>
        </p:grpSpPr>
        <p:sp>
          <p:nvSpPr>
            <p:cNvPr id="1032" name="Freeform 3"/>
            <p:cNvSpPr/>
            <p:nvPr/>
          </p:nvSpPr>
          <p:spPr>
            <a:xfrm>
              <a:off x="558" y="1161"/>
              <a:ext cx="5200" cy="3159"/>
            </a:xfrm>
            <a:custGeom>
              <a:avLst/>
              <a:gdLst/>
              <a:ahLst/>
              <a:cxnLst>
                <a:cxn ang="0">
                  <a:pos x="0" y="3159"/>
                </a:cxn>
                <a:cxn ang="0">
                  <a:pos x="5360" y="3159"/>
                </a:cxn>
                <a:cxn ang="0">
                  <a:pos x="5360" y="0"/>
                </a:cxn>
                <a:cxn ang="0">
                  <a:pos x="0" y="0"/>
                </a:cxn>
                <a:cxn ang="0">
                  <a:pos x="0" y="3159"/>
                </a:cxn>
                <a:cxn ang="0">
                  <a:pos x="0" y="3159"/>
                </a:cxn>
              </a:cxnLst>
              <a:rect l="0" t="0" r="0" b="0"/>
              <a:pathLst>
                <a:path w="5184" h="3159">
                  <a:moveTo>
                    <a:pt x="0" y="3159"/>
                  </a:moveTo>
                  <a:lnTo>
                    <a:pt x="5184" y="3159"/>
                  </a:lnTo>
                  <a:lnTo>
                    <a:pt x="5184" y="0"/>
                  </a:lnTo>
                  <a:lnTo>
                    <a:pt x="0" y="0"/>
                  </a:lnTo>
                  <a:lnTo>
                    <a:pt x="0" y="315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4"/>
            <p:cNvSpPr/>
            <p:nvPr/>
          </p:nvSpPr>
          <p:spPr>
            <a:xfrm>
              <a:off x="0" y="1161"/>
              <a:ext cx="558" cy="31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159"/>
                </a:cxn>
                <a:cxn ang="0">
                  <a:pos x="578" y="3159"/>
                </a:cxn>
                <a:cxn ang="0">
                  <a:pos x="57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556" h="3159">
                  <a:moveTo>
                    <a:pt x="0" y="0"/>
                  </a:moveTo>
                  <a:lnTo>
                    <a:pt x="0" y="3159"/>
                  </a:lnTo>
                  <a:lnTo>
                    <a:pt x="556" y="3159"/>
                  </a:lnTo>
                  <a:lnTo>
                    <a:pt x="55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alpha val="100000"/>
                  </a:schemeClr>
                </a:gs>
                <a:gs pos="100000">
                  <a:schemeClr val="bg2">
                    <a:alpha val="100000"/>
                  </a:scheme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4" name="Group 5"/>
            <p:cNvGrpSpPr/>
            <p:nvPr userDrawn="1"/>
          </p:nvGrpSpPr>
          <p:grpSpPr>
            <a:xfrm>
              <a:off x="0" y="4"/>
              <a:ext cx="5758" cy="4316"/>
              <a:chOff x="0" y="4"/>
              <a:chExt cx="5758" cy="4316"/>
            </a:xfrm>
          </p:grpSpPr>
          <p:sp>
            <p:nvSpPr>
              <p:cNvPr id="1035" name="Freeform 6"/>
              <p:cNvSpPr/>
              <p:nvPr/>
            </p:nvSpPr>
            <p:spPr>
              <a:xfrm>
                <a:off x="552" y="4"/>
                <a:ext cx="12" cy="69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695"/>
                  </a:cxn>
                  <a:cxn ang="0">
                    <a:pos x="12" y="695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0" b="0"/>
                <a:pathLst>
                  <a:path w="12" h="695">
                    <a:moveTo>
                      <a:pt x="12" y="0"/>
                    </a:moveTo>
                    <a:lnTo>
                      <a:pt x="0" y="0"/>
                    </a:lnTo>
                    <a:lnTo>
                      <a:pt x="0" y="695"/>
                    </a:lnTo>
                    <a:lnTo>
                      <a:pt x="12" y="695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Freeform 7"/>
              <p:cNvSpPr/>
              <p:nvPr/>
            </p:nvSpPr>
            <p:spPr>
              <a:xfrm>
                <a:off x="552" y="1623"/>
                <a:ext cx="12" cy="2697"/>
              </a:xfrm>
              <a:custGeom>
                <a:avLst/>
                <a:gdLst/>
                <a:ahLst/>
                <a:cxnLst>
                  <a:cxn ang="0">
                    <a:pos x="0" y="2697"/>
                  </a:cxn>
                  <a:cxn ang="0">
                    <a:pos x="12" y="2697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697"/>
                  </a:cxn>
                  <a:cxn ang="0">
                    <a:pos x="0" y="2697"/>
                  </a:cxn>
                </a:cxnLst>
                <a:rect l="0" t="0" r="0" b="0"/>
                <a:pathLst>
                  <a:path w="12" h="2697">
                    <a:moveTo>
                      <a:pt x="0" y="2697"/>
                    </a:moveTo>
                    <a:lnTo>
                      <a:pt x="12" y="2697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69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Freeform 8"/>
              <p:cNvSpPr/>
              <p:nvPr/>
            </p:nvSpPr>
            <p:spPr>
              <a:xfrm>
                <a:off x="1019" y="1155"/>
                <a:ext cx="4739" cy="12"/>
              </a:xfrm>
              <a:custGeom>
                <a:avLst/>
                <a:gdLst/>
                <a:ahLst/>
                <a:cxnLst>
                  <a:cxn ang="0">
                    <a:pos x="4889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4889" y="12"/>
                  </a:cxn>
                  <a:cxn ang="0">
                    <a:pos x="4889" y="0"/>
                  </a:cxn>
                  <a:cxn ang="0">
                    <a:pos x="4889" y="0"/>
                  </a:cxn>
                </a:cxnLst>
                <a:rect l="0" t="0" r="0" b="0"/>
                <a:pathLst>
                  <a:path w="4724" h="12">
                    <a:moveTo>
                      <a:pt x="4724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4724" y="12"/>
                    </a:lnTo>
                    <a:lnTo>
                      <a:pt x="47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9"/>
              <p:cNvSpPr/>
              <p:nvPr/>
            </p:nvSpPr>
            <p:spPr>
              <a:xfrm>
                <a:off x="552" y="1371"/>
                <a:ext cx="12" cy="252"/>
              </a:xfrm>
              <a:custGeom>
                <a:avLst/>
                <a:gdLst/>
                <a:ahLst/>
                <a:cxnLst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0" y="252"/>
                  </a:cxn>
                </a:cxnLst>
                <a:rect l="0" t="0" r="0" b="0"/>
                <a:pathLst>
                  <a:path w="12" h="252">
                    <a:moveTo>
                      <a:pt x="0" y="252"/>
                    </a:moveTo>
                    <a:lnTo>
                      <a:pt x="12" y="252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25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9" name="Freeform 10"/>
              <p:cNvSpPr/>
              <p:nvPr/>
            </p:nvSpPr>
            <p:spPr>
              <a:xfrm>
                <a:off x="552" y="699"/>
                <a:ext cx="12" cy="25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252"/>
                  </a:cxn>
                  <a:cxn ang="0">
                    <a:pos x="12" y="252"/>
                  </a:cxn>
                  <a:cxn ang="0">
                    <a:pos x="12" y="0"/>
                  </a:cxn>
                  <a:cxn ang="0">
                    <a:pos x="12" y="0"/>
                  </a:cxn>
                </a:cxnLst>
                <a:rect l="0" t="0" r="0" b="0"/>
                <a:pathLst>
                  <a:path w="12" h="252">
                    <a:moveTo>
                      <a:pt x="12" y="0"/>
                    </a:moveTo>
                    <a:lnTo>
                      <a:pt x="0" y="0"/>
                    </a:lnTo>
                    <a:lnTo>
                      <a:pt x="0" y="252"/>
                    </a:lnTo>
                    <a:lnTo>
                      <a:pt x="12" y="252"/>
                    </a:lnTo>
                    <a:lnTo>
                      <a:pt x="1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1" name="Freeform 11"/>
              <p:cNvSpPr/>
              <p:nvPr/>
            </p:nvSpPr>
            <p:spPr bwMode="ltGray">
              <a:xfrm>
                <a:off x="552" y="951"/>
                <a:ext cx="12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0"/>
                  </a:cxn>
                  <a:cxn ang="0">
                    <a:pos x="12" y="42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420">
                    <a:moveTo>
                      <a:pt x="0" y="0"/>
                    </a:moveTo>
                    <a:lnTo>
                      <a:pt x="0" y="420"/>
                    </a:lnTo>
                    <a:lnTo>
                      <a:pt x="12" y="42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1" name="Freeform 12"/>
              <p:cNvSpPr/>
              <p:nvPr/>
            </p:nvSpPr>
            <p:spPr>
              <a:xfrm>
                <a:off x="0" y="1155"/>
                <a:ext cx="351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0049" y="12"/>
                  </a:cxn>
                  <a:cxn ang="0">
                    <a:pos x="10049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251" h="12">
                    <a:moveTo>
                      <a:pt x="0" y="0"/>
                    </a:move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13"/>
              <p:cNvSpPr/>
              <p:nvPr/>
            </p:nvSpPr>
            <p:spPr>
              <a:xfrm>
                <a:off x="767" y="1155"/>
                <a:ext cx="252" cy="12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262" y="12"/>
                  </a:cxn>
                  <a:cxn ang="0">
                    <a:pos x="262" y="0"/>
                  </a:cxn>
                  <a:cxn ang="0">
                    <a:pos x="262" y="0"/>
                  </a:cxn>
                </a:cxnLst>
                <a:rect l="0" t="0" r="0" b="0"/>
                <a:pathLst>
                  <a:path w="251" h="12">
                    <a:moveTo>
                      <a:pt x="251" y="0"/>
                    </a:moveTo>
                    <a:lnTo>
                      <a:pt x="0" y="0"/>
                    </a:lnTo>
                    <a:lnTo>
                      <a:pt x="0" y="12"/>
                    </a:lnTo>
                    <a:lnTo>
                      <a:pt x="251" y="12"/>
                    </a:lnTo>
                    <a:lnTo>
                      <a:pt x="25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4" name="Freeform 14"/>
              <p:cNvSpPr/>
              <p:nvPr/>
            </p:nvSpPr>
            <p:spPr bwMode="ltGray">
              <a:xfrm>
                <a:off x="348" y="1155"/>
                <a:ext cx="419" cy="1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18" y="12"/>
                  </a:cxn>
                  <a:cxn ang="0">
                    <a:pos x="418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418" h="12">
                    <a:moveTo>
                      <a:pt x="0" y="0"/>
                    </a:moveTo>
                    <a:lnTo>
                      <a:pt x="0" y="12"/>
                    </a:lnTo>
                    <a:lnTo>
                      <a:pt x="418" y="12"/>
                    </a:lnTo>
                    <a:lnTo>
                      <a:pt x="418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50000">
                    <a:schemeClr val="hlink"/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71695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543800" cy="1431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696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5438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1697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98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699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084B60-BC76-4813-97C1-BF3FD060B4AC}" type="slidenum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第四章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循环结构的流程及应用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722438"/>
            <a:ext cx="7826375" cy="5048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void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float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fCost,fSum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=0.0;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while(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&lt;=12)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("%f",&amp;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fCost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fSum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fSum+fCost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printf("\n The sum of gas cost is %.1f",fSum);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运行结果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3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58888" y="2205038"/>
            <a:ext cx="4772025" cy="1905000"/>
          </a:xfrm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程序注解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需要输入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个月的费用，因此输入语句应放在循环体中。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（表达式）的后面不需要分号（；），如果有分号，则系统会认为循环没有循环体，即为空循环，则不执行任何循环操作。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在使用循环时，一定要仔细分析循环的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个要点，即从什么地方开始、什么情况下结束和反复做什么，即循环变量的初始值、循环条件和循环体。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练一练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①如果问题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中的累加变为累乘，即求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！，试编程实现。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 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提示：求阶乘作乘法运算结果可能超过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型的范围，须定义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long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类型。 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 2" pitchFamily="18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② 拓展问题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，计算每月煤气费用超过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元的共有几个月？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参考程序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7897813" cy="46878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"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i,iSum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while(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&lt;=10)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printf("\n The sum is %d",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参考程序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2025" y="1844675"/>
            <a:ext cx="7858125" cy="50133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"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float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fCost,fSum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=0.0;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=1,iMonth=0;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while(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&lt;=12)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("%f",&amp;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if(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&gt;10)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iMonth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fSum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fSum+fCost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printf("\n The sum of gas cost is %.1f",fSum);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 printf("\n The month &gt;10 yuan is %d",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iMonth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试一试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1935163"/>
            <a:ext cx="4257675" cy="4389438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4.3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试编写一个小游戏程序，输入两个数据，如果输入数据之和为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的倍数，那么就算输了，停止游戏；如果赢了，接着继续输入数据。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08" name="Picture 2" descr="4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88" y="500063"/>
            <a:ext cx="2714625" cy="6075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解题步骤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定义两个变量存放输入的数据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循环输入两个数据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判断两个数之和是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的倍数，如果是，输出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You lose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thanks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！，退出循环；否则，输出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You win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continue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！，继续游戏。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113" y="1916113"/>
            <a:ext cx="8172450" cy="5226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"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oid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iNum1,iNum2;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while(1)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printf("\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nPlease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input two number:");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("%d%d",&amp;iNum1,&amp;iNum2);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if((iNum1+iNum2)%5!=0)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	printf("You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win,continue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!");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else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	printf("You </a:t>
            </a:r>
            <a:r>
              <a:rPr kumimoji="0" lang="en-US" altLang="zh-CN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lose,thanks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!");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	break;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} 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程序注解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7681913" cy="4111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如果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（表达式）中表达式值为常量，即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）表示循环条件永远为真，即不停地循环。因此在循环体中需要有强制退出循环的语句。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为了使循环控制更加灵活，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语言允许在特定条件成立时，使用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语句强行结束循环，转向执行循环语句的下一条语句。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reak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语句的一般格式为：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			break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语句的功能是结束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所在的层的循环体语句的执行。当程序中包含双重循环语句时，如果在内层循环中使用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语句时，只能退出内层循环。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判断两个数之和是否为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的倍数，只需要对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进行求余运算，如果余数为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，则表示两数之和为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的倍数，即将求倍数的运算转化为求余数的运算。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学习目标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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使用循环处理需要反复执行的操作。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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循环结构的流程图。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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循环与条件的综合应用。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试一试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857250" y="1571625"/>
            <a:ext cx="75438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4.4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运行下面的两段程序，查看结果有什么不同之处。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857750" y="2857500"/>
            <a:ext cx="3071813" cy="38576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程序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#include "</a:t>
            </a:r>
            <a:r>
              <a:rPr kumimoji="0" lang="en-US" altLang="zh-CN" sz="1600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stdio.h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"</a:t>
            </a: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void main()</a:t>
            </a: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{ </a:t>
            </a:r>
            <a:endParaRPr kumimoji="0" lang="en-US" altLang="zh-CN" sz="16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600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while (</a:t>
            </a:r>
            <a:r>
              <a:rPr kumimoji="0" lang="en-US" altLang="zh-CN" sz="1600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&lt;10)</a:t>
            </a:r>
            <a:endParaRPr kumimoji="0" lang="en-US" altLang="zh-CN" sz="16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++;</a:t>
            </a: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if(i%3==0)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914400" marR="0" lvl="2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("%d  ",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continue;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6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214438" y="2857500"/>
            <a:ext cx="2928938" cy="3857625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</a:ln>
          <a:effectLst/>
        </p:spPr>
        <p:txBody>
          <a:bodyPr/>
          <a:lstStyle/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程序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16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#include "</a:t>
            </a:r>
            <a:r>
              <a:rPr kumimoji="0" lang="en-US" altLang="zh-CN" sz="1600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stdio.h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"</a:t>
            </a: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void main()</a:t>
            </a: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{ </a:t>
            </a:r>
            <a:endParaRPr kumimoji="0" lang="en-US" altLang="zh-CN" sz="16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600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while (</a:t>
            </a:r>
            <a:r>
              <a:rPr kumimoji="0" lang="en-US" altLang="zh-CN" sz="1600" kern="1200" cap="none" spc="0" normalizeH="0" baseline="0" noProof="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&lt;10)</a:t>
            </a: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{ </a:t>
            </a:r>
            <a:endParaRPr kumimoji="0" lang="en-US" altLang="zh-CN" sz="16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++;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  if(i%3==0)</a:t>
            </a: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 {</a:t>
            </a:r>
            <a:endParaRPr kumimoji="0" lang="en-US" altLang="zh-CN" sz="16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("%d  ",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break;</a:t>
            </a:r>
            <a:endParaRPr kumimoji="0" lang="en-US" altLang="zh-CN" sz="16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}</a:t>
            </a: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  <a:endParaRPr kumimoji="0" lang="en-US" altLang="zh-CN" sz="16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algn="just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1600" kern="1200" cap="none" spc="0" normalizeH="0" baseline="0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0" lang="zh-CN" altLang="zh-CN" sz="1600" kern="1200" cap="none" spc="0" normalizeH="0" baseline="0" noProof="0" dirty="0">
              <a:solidFill>
                <a:schemeClr val="bg1">
                  <a:lumMod val="50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程序注解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ontinue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语句的功能是结束本次循环。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reak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语句只能用于循环语句和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switch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语句中，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continue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只能用于循环语句中。而且往往是在一个特殊的条件成立时，执行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continue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循环嵌套时，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continue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只影响包含它们的最内层循环，与外层循环无关。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ontinue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语句与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语句类似，区别在于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continue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语句终止本次循环，进行下一次是否循环的判断，循环有可能继续往下执行；而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语句则强行终止循环。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试一试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5005388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4.5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编写程序，计算满足：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+2</a:t>
            </a:r>
            <a:r>
              <a:rPr kumimoji="0" lang="en-US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+3</a:t>
            </a:r>
            <a:r>
              <a:rPr kumimoji="0" lang="en-US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…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&lt;1000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的最大</a:t>
            </a:r>
            <a:r>
              <a:rPr kumimoji="0" 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值。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7652" name="Picture 2" descr="4-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214313"/>
            <a:ext cx="1928813" cy="6438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解题步骤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定义循环变量和累加器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+2</a:t>
            </a:r>
            <a:r>
              <a:rPr kumimoji="0" lang="en-US" altLang="zh-CN" sz="3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+3</a:t>
            </a:r>
            <a:r>
              <a:rPr kumimoji="0" lang="en-US" altLang="zh-CN" sz="32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。。。的和直到和的值大于等于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1000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为止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输出循环变量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i-1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7681913" cy="4543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"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=0,i=0;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while(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&lt;1000)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+=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printf("\n n=%d",i-1);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9700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8" y="2924175"/>
            <a:ext cx="454342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程序注解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+=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为复合赋值表达式，等价于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iSum+i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因为在计算了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的值之后又进行了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++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的运算，相当于求出了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的最大值后又对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执行了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的运算，因此在打印输出时，对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进行了减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的操作。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相关知识点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844675"/>
            <a:ext cx="8066088" cy="5084763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．循环的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个要点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 2" pitchFamily="18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循环变量的初始值、循环条件和循环变量的增量。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语句的一般形式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（表达式）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循环体语句；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 2" pitchFamily="18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其中表达式为循环条件，循环体语句为要反复执行的操作。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语句与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continue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 2" pitchFamily="18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基本格式：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break;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或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continue;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 2" pitchFamily="18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语句的功能是结束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所在的层的循环体语句的执行。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continue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语句的功能是结束本次循环中循环体语句的执行，接着进行下次循环条件的判断，以决定是否执行下一次循环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学一学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772001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do-while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语句的一般格式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语句体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}while(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表达式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)；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     先执行循环体语句，再求解表达式的值，若表达式的值为非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，则再次执行循环体语句，如此反复，直到表达式的值为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，结束循环，并转到下一条语句执行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772" name="Picture 3" descr="4-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3" y="1714500"/>
            <a:ext cx="1857375" cy="2663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试一试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3505200" cy="4111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4.6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将问题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改为用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do-while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语句的形式实现。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3796" name="Picture 2" descr="4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688" y="214313"/>
            <a:ext cx="2055812" cy="6215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773238"/>
            <a:ext cx="7777163" cy="50847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"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i,iSum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do{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iSum+i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++;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while(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&lt;=10);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printf("\n The sum is %d",</a:t>
            </a:r>
            <a:r>
              <a:rPr kumimoji="0" lang="en-US" altLang="zh-CN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0" y="2565400"/>
            <a:ext cx="2752725" cy="1190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学一学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2143125"/>
            <a:ext cx="8562975" cy="4464050"/>
          </a:xfrm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 2"/>
              <a:buNone/>
              <a:defRPr/>
            </a:pPr>
            <a:r>
              <a:rPr kumimoji="0" lang="en-US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while语句的一般格式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 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 (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表达式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 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 2"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语句体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 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首先计算表达式的值，如果表达式的值为非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真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，则执行循环体语句，然后重新计算表达式的值，并再次判断值是否为真，如为真，再执行循环体内的语句，如此循环往复；如果表达式的值为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（假），则退出循环结构。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8" name="Picture 2" descr="4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2143125"/>
            <a:ext cx="1104900" cy="1595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试一试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88" y="1571625"/>
            <a:ext cx="7543800" cy="12334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4.7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观察以下两个程序运行结果是否相同？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1066800" y="2671763"/>
            <a:ext cx="3576638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程序</a:t>
            </a: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：</a:t>
            </a: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#include "</a:t>
            </a:r>
            <a:r>
              <a:rPr kumimoji="0" lang="en-US" kern="0" cap="none" spc="0" normalizeH="0" baseline="0" noProof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stdio.h</a:t>
            </a: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"</a:t>
            </a: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void main()</a:t>
            </a: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{ </a:t>
            </a: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kern="0" cap="none" spc="0" normalizeH="0" baseline="0" noProof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int</a:t>
            </a: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kern="0" cap="none" spc="0" normalizeH="0" baseline="0" noProof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k,iSum</a:t>
            </a: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=0;</a:t>
            </a: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kern="0" cap="none" spc="0" normalizeH="0" baseline="0" noProof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scanf</a:t>
            </a: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("%</a:t>
            </a:r>
            <a:r>
              <a:rPr kumimoji="0" lang="en-US" kern="0" cap="none" spc="0" normalizeH="0" baseline="0" noProof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d",&amp;k</a:t>
            </a: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);</a:t>
            </a: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 do</a:t>
            </a: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 {</a:t>
            </a: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     </a:t>
            </a:r>
            <a:r>
              <a:rPr kumimoji="0" lang="en-US" kern="0" cap="none" spc="0" normalizeH="0" baseline="0" noProof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iSum</a:t>
            </a: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= </a:t>
            </a:r>
            <a:r>
              <a:rPr kumimoji="0" lang="en-US" kern="0" cap="none" spc="0" normalizeH="0" baseline="0" noProof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iSum+k</a:t>
            </a: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;</a:t>
            </a: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     k++;</a:t>
            </a: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 } while(k&lt;= 10);</a:t>
            </a: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    printf("sum is %d",</a:t>
            </a:r>
            <a:r>
              <a:rPr kumimoji="0" lang="en-US" kern="0" cap="none" spc="0" normalizeH="0" baseline="0" noProof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iSum</a:t>
            </a: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);</a:t>
            </a: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kern="0" cap="none" spc="0" normalizeH="0" baseline="0" noProof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35845" name="矩形 4"/>
          <p:cNvSpPr/>
          <p:nvPr/>
        </p:nvSpPr>
        <p:spPr>
          <a:xfrm>
            <a:off x="4857750" y="2690813"/>
            <a:ext cx="3643313" cy="3694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/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/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/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程序</a:t>
            </a:r>
            <a:r>
              <a:rPr lang="en-US" altLang="zh-CN" sz="1800" dirty="0"/>
              <a:t>2</a:t>
            </a:r>
            <a:r>
              <a:rPr lang="zh-CN" altLang="en-US" sz="1800" dirty="0"/>
              <a:t>：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#include "stdio.h"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void main()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{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int  k,iSum=0;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scanf("%d",&amp;k);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while(k&lt;= 10)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{ 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  iSum= iSum+k;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  k++;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}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    printf("sum is %d",iSum);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/>
              <a:t> 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程序运行结果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分别从键盘上输入：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的运行结果第一样的，为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sum is 55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分别从键盘上输入：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的运行结果是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sum is 11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程序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的运行结果是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sum is 0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程序注解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通过以上两个程序结果可以看出：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do-while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语句与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语句执行相同程序在绝大多数情况下运行结果是一样的。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当判断条件不成立时，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语句判断条件不成立，不执行循环体，但是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do-while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语句先执行循环体一次，然后再判断条件，所以当循环条件一开始就不成立时，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do-while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语句会至少执行一次循环体，而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语句一次也不执行。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练一练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将问题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、问题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4.3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、问题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4.5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改为用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do-while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语句实现，并分析程序有什么不同之处？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相关知识点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do-while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语句一般形式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  {</a:t>
            </a:r>
            <a:endParaRPr kumimoji="0" lang="zh-CN" alt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循环体语句；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}while(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表达式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do-while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语句用来实现直到型循环，不管条件是否成立，至少执行循环体一次。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do-while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语句与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语句的不同之处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① 执行流程不同。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do-while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语句先执行一次循环体，再判断表达式；而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语句先判断表达式，后执行循环体。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② 执行循环体的次数可能不同。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do-while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语句的循环体至少执行一次；而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语句的循环体可能一次也不执行。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学一学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779145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循环语句的一般格式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（表达式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；表达式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；表达式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循环体语句；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常见形式：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（初始表达式；循环条件表达式；变量增值表达式）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{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循环体语句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}</a:t>
            </a: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循环语句的执行过程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5233988" cy="4400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先执行初始表达式。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计算循环条件表达式，若为非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（真），则执行循环体；若为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（假），则结束循环。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计算变量增值表达式，然后重复执行第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步。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88" name="Picture 2" descr="d:\Documents\Tencent Files\15317564\Image\C2C\D927C98575B4B05C0AFEDBB37F3390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56864">
            <a:off x="6511925" y="2328863"/>
            <a:ext cx="2368550" cy="3019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试一试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4.8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将问题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改为用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语句的形式实现。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编写程序计算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1+2+3+……+10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，然后输出结果。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"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main()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i,iSum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for(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=1;i&lt;=10;i++)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iSum+i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("\n The sum is %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d",</a:t>
            </a:r>
            <a:r>
              <a:rPr kumimoji="0" lang="en-US" altLang="zh-CN" sz="2400" b="0" i="0" u="none" strike="noStrike" kern="0" cap="none" spc="0" normalizeH="0" baseline="0" noProof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试一试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486251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4.9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某班同学上体育课，从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开始报数，共有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38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人，老师要求报数时凡是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的倍数的同学往前一步走，试编程将这些同学的序号打印出来。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5060" name="Picture 2" descr="4-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928688"/>
            <a:ext cx="2238375" cy="5214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试一试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1071563" y="2000250"/>
            <a:ext cx="3571875" cy="4389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编写程序计算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1+2+3+……+10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，然后输出结果。</a:t>
            </a:r>
          </a:p>
        </p:txBody>
      </p:sp>
      <p:pic>
        <p:nvPicPr>
          <p:cNvPr id="8196" name="Picture 2" descr="4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428625"/>
            <a:ext cx="1643063" cy="5886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"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main()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k=1;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for(;k&lt;=38;k++)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if(k%3==0)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("%d   ",k);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275" y="2349500"/>
            <a:ext cx="5114925" cy="1276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试一试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4.10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相传古代印度国王舍罕要褒奖他的聪明能干的宰相达依尔（国际象棋发明者），问他需要什么，达依尔回答说：“国王只要在国际象棋的棋盘上第一个格子放一粒麦子，第二个格子放上二粒，第三个格子放四粒，以此类推，每一格的麦子数是前一格的两倍，一直放到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64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格，我就感恩不尽了”。国王答应了，结果全印度的粮食用完还不够。国王很纳闷，怎么也算不清这笔账。现在我们用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语言编程算一下（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1 m</a:t>
            </a:r>
            <a:r>
              <a:rPr kumimoji="0" 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小麦大约为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1.42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×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</a:t>
            </a:r>
            <a:r>
              <a:rPr kumimoji="0" lang="en-US" sz="24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粒）。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流程图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8131" name="Picture 2" descr="4-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357188"/>
            <a:ext cx="1587500" cy="6143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915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2022475"/>
            <a:ext cx="3514725" cy="2847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56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713" y="5157788"/>
            <a:ext cx="4495800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试一试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40767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4.11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两个同学之间通信，但是不想让别人知道通信的内容，于是相互约定：将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转化为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转化为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……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转化为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转化为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转化为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。试从键盘上输入多个小写字符（以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做结束符），按上述约定将字符串转换为密文。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0180" name="Picture 2" descr="4-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857250"/>
            <a:ext cx="3398838" cy="5572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0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060575"/>
            <a:ext cx="3314700" cy="2809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4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2060575"/>
            <a:ext cx="4410075" cy="164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练一练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① 在问题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4.11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中，将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else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语句去掉，会出现什么结果，并解释。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② 拓展问题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4.11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，将约定改为：如果输入大写符，请先转换为小写字符，如果输入小写字符按题中规则转换，其他字符不发生改变，试编程实现。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3251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8" y="1838325"/>
            <a:ext cx="3314700" cy="3181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2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63" y="2054225"/>
            <a:ext cx="3162300" cy="1019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想一想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再次拓展问题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4.11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，除进行转换外，还要统计出输入的字符数。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参考代码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529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060575"/>
            <a:ext cx="3381375" cy="287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5300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63" y="2565400"/>
            <a:ext cx="4486275" cy="163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问题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4.1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编写程序计算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1+2+…+10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，然后输出结果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解题步骤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定义一个累加变量并赋值为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每次累加的数比前一个数增加一个。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将累加数累加到累加变量中。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输出总数。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相关知识点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．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语句的一般形式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循环语句的一般格式：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（表达式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；表达式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；表达式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循环体语句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学一学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一个循环的循环体内包含另外一个循环语句，这样的编程方式称之为“循环的嵌套”。循环嵌套时，外层循环执行一次，内层循环从头到尾执行一遍。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种循环（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循环、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do-While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循环和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循环）不仅可以自身嵌套，而且还可以互相嵌套。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试一试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400526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4.12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一个小学生刚开始学习乘法，但总记不住九九乘法表，请帮忙编写一个程序在计算机上打印一份出来（如图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4-14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所示）。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双重循环实例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8372" name="Picture 2" descr="4-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214313"/>
            <a:ext cx="2528888" cy="63579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939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13" y="1844675"/>
            <a:ext cx="5857875" cy="4819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试一试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3362325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4.13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编写一个具有“加”、“减”、“乘”和“除”四则运算的小计算器，要求能反复多次操作，当输入运算符“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”时退出。（循环与条件嵌套实例）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0420" name="Picture 2" descr="4-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63" y="2071688"/>
            <a:ext cx="4251325" cy="3670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43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557338"/>
            <a:ext cx="5600700" cy="3962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44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5" y="2095500"/>
            <a:ext cx="4295775" cy="2886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试一试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8688" y="1643063"/>
            <a:ext cx="400526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4.14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鸡兔同笼是我国古代著名趣题之一。大约在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1500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年前，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孙子算经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中就记载了这个有趣的问题。书中是这样叙述的：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“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今有雉兔同笼，上有三十五头，下有九十四足，问雉兔各几何？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这四句话的意思是：有若干只鸡兔同在一个笼子里，从上面数，有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35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个头；从下面数，有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94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只脚。问笼中各有几只鸡和兔？（穷举法实例）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2468" name="Picture 2" descr="4-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428625"/>
            <a:ext cx="3143250" cy="6062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349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33600"/>
            <a:ext cx="6334125" cy="1428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2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4149725"/>
            <a:ext cx="4524375" cy="1152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想一想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795" y="2204720"/>
            <a:ext cx="8299450" cy="45053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① 拓展问题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4.14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，使用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语句和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do-while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语句实现，并分别画出流程图，观察各流程图有什么不同。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② 输出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间所有的素数。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提示：所谓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是素数，是指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不能被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–1)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之间的任何整数整除。所以，只要从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–1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，逐个相除，如果有一个数能被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整除，则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不是素数；否则，</a:t>
            </a:r>
            <a:r>
              <a:rPr kumimoji="0" lang="en-US" sz="24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是素数。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③ 百钱百鸡问题。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元买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100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只鸡，其中公鸡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元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只，母鸡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元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只，小鸡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元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只，要求每种鸡至少有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只，试编写程序统计并输出所有购买方案。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提示：每种鸡的购买数是不确定的，只能从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开始进行判断，所以算法与问题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4.14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相同。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While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5539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4224338"/>
            <a:ext cx="4676775" cy="1257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5540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38" y="1989138"/>
            <a:ext cx="7164387" cy="1944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#include "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oid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i,iSum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while(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&lt;=10)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iSum+i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	printf("The sum is %d",</a:t>
            </a:r>
            <a:r>
              <a:rPr kumimoji="0" lang="en-US" altLang="zh-CN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do-while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656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13" y="4508500"/>
            <a:ext cx="4514850" cy="1181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656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60575"/>
            <a:ext cx="6443663" cy="2025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输出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～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100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间所有的素数的程序代码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758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44675"/>
            <a:ext cx="2609850" cy="2600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88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3" y="4797425"/>
            <a:ext cx="6124575" cy="1704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百钱白鸡的程序代码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861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2205038"/>
            <a:ext cx="6534150" cy="2019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612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50" y="4437063"/>
            <a:ext cx="5133975" cy="187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相关知识点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①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种循环都可以用来处理同一类问题，一般情况下它们可以互相替代。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②3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种循环都能用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语句结束循环，用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continue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语句开始下一次循环。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③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do-while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只判断循环条件。循环变量的初始化要放在循环语句之前（如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=0,s=1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等），在循环体中还应包含修改循环条件的语句（如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++,j++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等）。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do-while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语句至少执行一次，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语句可能一次也不执行。这两种语句一般情况下用于循环次数不确定的循环中。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④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语句本身除了包含循环条件之外，还可以给循环变量赋初值。当然也允许省略其中某些部分。如果省略前后两项成为：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（；循环条件；）的形式时，完全与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（循环条件）的形式等效。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语句多用于循环次数确定的循环。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程序注解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981200"/>
            <a:ext cx="7969250" cy="4111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后面的括号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()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不能省略，括号内表达式可以是任意类型的表达式。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在本例中，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语句的循环体共包含两条语句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iSum+i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;  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++;}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变量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iSum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的作用是存放求和时的中间值，应赋初值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通常情况下，程序会利用一个变量来控制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语句的表达式的值，这个变量称循环控制变量。如本例中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就是循环控制变量，在执行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while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语句之前，该变量必须赋初值，否则将出现不可预知的结果。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试一试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928688" y="2214563"/>
            <a:ext cx="4214813" cy="43894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问题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4.2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计算一个住户一年的煤气费用的总和（每月煤气费由键盘输入）。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836613"/>
            <a:ext cx="1901825" cy="5589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解题步骤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定义一个变量存放每个月的煤气费用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循环输入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个月的煤气费用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计算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12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个月费用的总和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输出总费用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ba99999-05fe-4a0c-909f-7ea6cf8ebb85"/>
  <p:tag name="COMMONDATA" val="eyJoZGlkIjoiOTI3NzBlNjRkYmI3NDdhMDVhNzRhNGMwMGM4MjI2MjYifQ=="/>
</p:tagLst>
</file>

<file path=ppt/theme/theme1.xml><?xml version="1.0" encoding="utf-8"?>
<a:theme xmlns:a="http://schemas.openxmlformats.org/drawingml/2006/main" name="Shimmer">
  <a:themeElements>
    <a:clrScheme name="Shimmer 2">
      <a:dk1>
        <a:srgbClr val="000099"/>
      </a:dk1>
      <a:lt1>
        <a:srgbClr val="FFFFFF"/>
      </a:lt1>
      <a:dk2>
        <a:srgbClr val="000066"/>
      </a:dk2>
      <a:lt2>
        <a:srgbClr val="EAEAEA"/>
      </a:lt2>
      <a:accent1>
        <a:srgbClr val="66CCFF"/>
      </a:accent1>
      <a:accent2>
        <a:srgbClr val="0066FF"/>
      </a:accent2>
      <a:accent3>
        <a:srgbClr val="AAAAB8"/>
      </a:accent3>
      <a:accent4>
        <a:srgbClr val="DADADA"/>
      </a:accent4>
      <a:accent5>
        <a:srgbClr val="B8E2FF"/>
      </a:accent5>
      <a:accent6>
        <a:srgbClr val="005CE7"/>
      </a:accent6>
      <a:hlink>
        <a:srgbClr val="FFFFCC"/>
      </a:hlink>
      <a:folHlink>
        <a:srgbClr val="99CC00"/>
      </a:folHlink>
    </a:clrScheme>
    <a:fontScheme name="Shimmer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himmer 1">
        <a:dk1>
          <a:srgbClr val="BD3737"/>
        </a:dk1>
        <a:lt1>
          <a:srgbClr val="FFFFFF"/>
        </a:lt1>
        <a:dk2>
          <a:srgbClr val="721E1E"/>
        </a:dk2>
        <a:lt2>
          <a:srgbClr val="FFCC00"/>
        </a:lt2>
        <a:accent1>
          <a:srgbClr val="FF6600"/>
        </a:accent1>
        <a:accent2>
          <a:srgbClr val="CC3300"/>
        </a:accent2>
        <a:accent3>
          <a:srgbClr val="BCABAB"/>
        </a:accent3>
        <a:accent4>
          <a:srgbClr val="DADADA"/>
        </a:accent4>
        <a:accent5>
          <a:srgbClr val="FFB8AA"/>
        </a:accent5>
        <a:accent6>
          <a:srgbClr val="B92D00"/>
        </a:accent6>
        <a:hlink>
          <a:srgbClr val="F7CC2F"/>
        </a:hlink>
        <a:folHlink>
          <a:srgbClr val="C7C6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2">
        <a:dk1>
          <a:srgbClr val="000099"/>
        </a:dk1>
        <a:lt1>
          <a:srgbClr val="FFFFFF"/>
        </a:lt1>
        <a:dk2>
          <a:srgbClr val="000066"/>
        </a:dk2>
        <a:lt2>
          <a:srgbClr val="EAEAEA"/>
        </a:lt2>
        <a:accent1>
          <a:srgbClr val="66CCFF"/>
        </a:accent1>
        <a:accent2>
          <a:srgbClr val="0066FF"/>
        </a:accent2>
        <a:accent3>
          <a:srgbClr val="AAAAB8"/>
        </a:accent3>
        <a:accent4>
          <a:srgbClr val="DADADA"/>
        </a:accent4>
        <a:accent5>
          <a:srgbClr val="B8E2FF"/>
        </a:accent5>
        <a:accent6>
          <a:srgbClr val="005CE7"/>
        </a:accent6>
        <a:hlink>
          <a:srgbClr val="FFFFCC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3">
        <a:dk1>
          <a:srgbClr val="6600CC"/>
        </a:dk1>
        <a:lt1>
          <a:srgbClr val="FFFFFF"/>
        </a:lt1>
        <a:dk2>
          <a:srgbClr val="4B0096"/>
        </a:dk2>
        <a:lt2>
          <a:srgbClr val="CDD7DF"/>
        </a:lt2>
        <a:accent1>
          <a:srgbClr val="9999FF"/>
        </a:accent1>
        <a:accent2>
          <a:srgbClr val="7850BA"/>
        </a:accent2>
        <a:accent3>
          <a:srgbClr val="B1AAC9"/>
        </a:accent3>
        <a:accent4>
          <a:srgbClr val="DADADA"/>
        </a:accent4>
        <a:accent5>
          <a:srgbClr val="CACAFF"/>
        </a:accent5>
        <a:accent6>
          <a:srgbClr val="6C48A8"/>
        </a:accent6>
        <a:hlink>
          <a:srgbClr val="00CCFF"/>
        </a:hlink>
        <a:folHlink>
          <a:srgbClr val="0796B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4">
        <a:dk1>
          <a:srgbClr val="55863C"/>
        </a:dk1>
        <a:lt1>
          <a:srgbClr val="FFFFFF"/>
        </a:lt1>
        <a:dk2>
          <a:srgbClr val="375F2F"/>
        </a:dk2>
        <a:lt2>
          <a:srgbClr val="D1EFB3"/>
        </a:lt2>
        <a:accent1>
          <a:srgbClr val="00CC66"/>
        </a:accent1>
        <a:accent2>
          <a:srgbClr val="8EAC66"/>
        </a:accent2>
        <a:accent3>
          <a:srgbClr val="AEB6AD"/>
        </a:accent3>
        <a:accent4>
          <a:srgbClr val="DADADA"/>
        </a:accent4>
        <a:accent5>
          <a:srgbClr val="AAE2B8"/>
        </a:accent5>
        <a:accent6>
          <a:srgbClr val="809B5C"/>
        </a:accent6>
        <a:hlink>
          <a:srgbClr val="B4EF7F"/>
        </a:hlink>
        <a:folHlink>
          <a:srgbClr val="F8F6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5">
        <a:dk1>
          <a:srgbClr val="588073"/>
        </a:dk1>
        <a:lt1>
          <a:srgbClr val="FFFFFF"/>
        </a:lt1>
        <a:dk2>
          <a:srgbClr val="486768"/>
        </a:dk2>
        <a:lt2>
          <a:srgbClr val="DDDDDD"/>
        </a:lt2>
        <a:accent1>
          <a:srgbClr val="33CCCC"/>
        </a:accent1>
        <a:accent2>
          <a:srgbClr val="008871"/>
        </a:accent2>
        <a:accent3>
          <a:srgbClr val="B1B8B9"/>
        </a:accent3>
        <a:accent4>
          <a:srgbClr val="DADADA"/>
        </a:accent4>
        <a:accent5>
          <a:srgbClr val="ADE2E2"/>
        </a:accent5>
        <a:accent6>
          <a:srgbClr val="007B66"/>
        </a:accent6>
        <a:hlink>
          <a:srgbClr val="00CC99"/>
        </a:hlink>
        <a:folHlink>
          <a:srgbClr val="A8A8A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6">
        <a:dk1>
          <a:srgbClr val="6B6C75"/>
        </a:dk1>
        <a:lt1>
          <a:srgbClr val="FFFFFF"/>
        </a:lt1>
        <a:dk2>
          <a:srgbClr val="575863"/>
        </a:dk2>
        <a:lt2>
          <a:srgbClr val="FFFFCC"/>
        </a:lt2>
        <a:accent1>
          <a:srgbClr val="677481"/>
        </a:accent1>
        <a:accent2>
          <a:srgbClr val="697E5E"/>
        </a:accent2>
        <a:accent3>
          <a:srgbClr val="B4B4B7"/>
        </a:accent3>
        <a:accent4>
          <a:srgbClr val="DADADA"/>
        </a:accent4>
        <a:accent5>
          <a:srgbClr val="B8BCC1"/>
        </a:accent5>
        <a:accent6>
          <a:srgbClr val="5E7254"/>
        </a:accent6>
        <a:hlink>
          <a:srgbClr val="E9E77F"/>
        </a:hlink>
        <a:folHlink>
          <a:srgbClr val="D3A44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immer 7">
        <a:dk1>
          <a:srgbClr val="000000"/>
        </a:dk1>
        <a:lt1>
          <a:srgbClr val="C4D6BE"/>
        </a:lt1>
        <a:dk2>
          <a:srgbClr val="339966"/>
        </a:dk2>
        <a:lt2>
          <a:srgbClr val="EFFBF0"/>
        </a:lt2>
        <a:accent1>
          <a:srgbClr val="DDDDDD"/>
        </a:accent1>
        <a:accent2>
          <a:srgbClr val="CCFF99"/>
        </a:accent2>
        <a:accent3>
          <a:srgbClr val="DEE8DB"/>
        </a:accent3>
        <a:accent4>
          <a:srgbClr val="000000"/>
        </a:accent4>
        <a:accent5>
          <a:srgbClr val="EBEBEB"/>
        </a:accent5>
        <a:accent6>
          <a:srgbClr val="B9E78A"/>
        </a:accent6>
        <a:hlink>
          <a:srgbClr val="009900"/>
        </a:hlink>
        <a:folHlink>
          <a:srgbClr val="33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8">
        <a:dk1>
          <a:srgbClr val="000000"/>
        </a:dk1>
        <a:lt1>
          <a:srgbClr val="D6DAE4"/>
        </a:lt1>
        <a:dk2>
          <a:srgbClr val="000099"/>
        </a:dk2>
        <a:lt2>
          <a:srgbClr val="FFFFFF"/>
        </a:lt2>
        <a:accent1>
          <a:srgbClr val="BFDEE3"/>
        </a:accent1>
        <a:accent2>
          <a:srgbClr val="C0C0C0"/>
        </a:accent2>
        <a:accent3>
          <a:srgbClr val="E8EAEF"/>
        </a:accent3>
        <a:accent4>
          <a:srgbClr val="000000"/>
        </a:accent4>
        <a:accent5>
          <a:srgbClr val="DCECEF"/>
        </a:accent5>
        <a:accent6>
          <a:srgbClr val="AEAEAE"/>
        </a:accent6>
        <a:hlink>
          <a:srgbClr val="3333CC"/>
        </a:hlink>
        <a:folHlink>
          <a:srgbClr val="5E93C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immer 9">
        <a:dk1>
          <a:srgbClr val="4A2500"/>
        </a:dk1>
        <a:lt1>
          <a:srgbClr val="C2C0BA"/>
        </a:lt1>
        <a:dk2>
          <a:srgbClr val="788569"/>
        </a:dk2>
        <a:lt2>
          <a:srgbClr val="F4F4EC"/>
        </a:lt2>
        <a:accent1>
          <a:srgbClr val="E1DFC1"/>
        </a:accent1>
        <a:accent2>
          <a:srgbClr val="A5A7AF"/>
        </a:accent2>
        <a:accent3>
          <a:srgbClr val="DDDCD9"/>
        </a:accent3>
        <a:accent4>
          <a:srgbClr val="3E1E00"/>
        </a:accent4>
        <a:accent5>
          <a:srgbClr val="EEECDD"/>
        </a:accent5>
        <a:accent6>
          <a:srgbClr val="95979E"/>
        </a:accent6>
        <a:hlink>
          <a:srgbClr val="9C980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Shimmer</Template>
  <TotalTime>75</TotalTime>
  <Words>2604</Words>
  <Application>Microsoft Office PowerPoint</Application>
  <PresentationFormat>全屏显示(4:3)</PresentationFormat>
  <Paragraphs>371</Paragraphs>
  <Slides>63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1" baseType="lpstr">
      <vt:lpstr>宋体</vt:lpstr>
      <vt:lpstr>Calibri</vt:lpstr>
      <vt:lpstr>Symbol</vt:lpstr>
      <vt:lpstr>Tahoma</vt:lpstr>
      <vt:lpstr>Times New Roman</vt:lpstr>
      <vt:lpstr>Wingdings</vt:lpstr>
      <vt:lpstr>Wingdings 2</vt:lpstr>
      <vt:lpstr>Shimmer</vt:lpstr>
      <vt:lpstr>第四章 循环结构的流程及应用</vt:lpstr>
      <vt:lpstr>学习目标</vt:lpstr>
      <vt:lpstr>学一学</vt:lpstr>
      <vt:lpstr>试一试</vt:lpstr>
      <vt:lpstr>问题4.1 编写程序计算1+2+…+10，然后输出结果</vt:lpstr>
      <vt:lpstr>程序代码</vt:lpstr>
      <vt:lpstr>程序注解</vt:lpstr>
      <vt:lpstr>试一试</vt:lpstr>
      <vt:lpstr>解题步骤</vt:lpstr>
      <vt:lpstr>程序代码</vt:lpstr>
      <vt:lpstr>运行结果</vt:lpstr>
      <vt:lpstr>程序注解</vt:lpstr>
      <vt:lpstr>练一练</vt:lpstr>
      <vt:lpstr>参考程序</vt:lpstr>
      <vt:lpstr>参考程序</vt:lpstr>
      <vt:lpstr>试一试</vt:lpstr>
      <vt:lpstr>解题步骤</vt:lpstr>
      <vt:lpstr>程序代码</vt:lpstr>
      <vt:lpstr>程序注解</vt:lpstr>
      <vt:lpstr>试一试</vt:lpstr>
      <vt:lpstr>程序注解</vt:lpstr>
      <vt:lpstr>试一试</vt:lpstr>
      <vt:lpstr>解题步骤</vt:lpstr>
      <vt:lpstr>程序代码</vt:lpstr>
      <vt:lpstr>程序注解</vt:lpstr>
      <vt:lpstr>相关知识点</vt:lpstr>
      <vt:lpstr>学一学</vt:lpstr>
      <vt:lpstr>试一试</vt:lpstr>
      <vt:lpstr>程序代码</vt:lpstr>
      <vt:lpstr>试一试</vt:lpstr>
      <vt:lpstr>程序运行结果</vt:lpstr>
      <vt:lpstr>程序注解</vt:lpstr>
      <vt:lpstr>练一练</vt:lpstr>
      <vt:lpstr>相关知识点</vt:lpstr>
      <vt:lpstr>学一学</vt:lpstr>
      <vt:lpstr>for循环语句的执行过程</vt:lpstr>
      <vt:lpstr>试一试</vt:lpstr>
      <vt:lpstr>程序代码</vt:lpstr>
      <vt:lpstr>试一试</vt:lpstr>
      <vt:lpstr>程序代码</vt:lpstr>
      <vt:lpstr>试一试</vt:lpstr>
      <vt:lpstr>流程图</vt:lpstr>
      <vt:lpstr>程序代码</vt:lpstr>
      <vt:lpstr>试一试</vt:lpstr>
      <vt:lpstr>程序代码</vt:lpstr>
      <vt:lpstr>练一练</vt:lpstr>
      <vt:lpstr>程序代码</vt:lpstr>
      <vt:lpstr>想一想</vt:lpstr>
      <vt:lpstr>参考代码</vt:lpstr>
      <vt:lpstr>相关知识点</vt:lpstr>
      <vt:lpstr>学一学</vt:lpstr>
      <vt:lpstr>试一试</vt:lpstr>
      <vt:lpstr>程序代码</vt:lpstr>
      <vt:lpstr>试一试</vt:lpstr>
      <vt:lpstr>程序代码</vt:lpstr>
      <vt:lpstr>试一试</vt:lpstr>
      <vt:lpstr>程序代码</vt:lpstr>
      <vt:lpstr>想一想</vt:lpstr>
      <vt:lpstr>While程序</vt:lpstr>
      <vt:lpstr>do-while程序</vt:lpstr>
      <vt:lpstr>输出3～100间所有的素数的程序代码</vt:lpstr>
      <vt:lpstr>百钱白鸡的程序代码</vt:lpstr>
      <vt:lpstr>相关知识点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207</cp:revision>
  <cp:lastPrinted>2021-10-28T01:07:21Z</cp:lastPrinted>
  <dcterms:created xsi:type="dcterms:W3CDTF">2022-10-23T14:27:20Z</dcterms:created>
  <dcterms:modified xsi:type="dcterms:W3CDTF">2022-11-01T06:59:56Z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76AD957C077B44C1B998F4F606B61B92</vt:lpwstr>
  </property>
  <property fmtid="{D5CDD505-2E9C-101B-9397-08002B2CF9AE}" pid="3" name="KSOProductBuildVer">
    <vt:lpwstr>2052-11.1.0.12598</vt:lpwstr>
  </property>
</Properties>
</file>