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handoutMasterIdLst>
    <p:handoutMasterId r:id="rId89"/>
  </p:handoutMasterIdLst>
  <p:sldIdLst>
    <p:sldId id="256" r:id="rId2"/>
    <p:sldId id="335" r:id="rId3"/>
    <p:sldId id="265" r:id="rId4"/>
    <p:sldId id="266" r:id="rId5"/>
    <p:sldId id="267" r:id="rId6"/>
    <p:sldId id="268" r:id="rId7"/>
    <p:sldId id="269" r:id="rId8"/>
    <p:sldId id="270" r:id="rId9"/>
    <p:sldId id="271" r:id="rId10"/>
    <p:sldId id="272" r:id="rId11"/>
    <p:sldId id="273" r:id="rId12"/>
    <p:sldId id="274" r:id="rId13"/>
    <p:sldId id="366" r:id="rId14"/>
    <p:sldId id="367" r:id="rId15"/>
    <p:sldId id="368" r:id="rId16"/>
    <p:sldId id="369" r:id="rId17"/>
    <p:sldId id="370" r:id="rId18"/>
    <p:sldId id="371" r:id="rId19"/>
    <p:sldId id="372" r:id="rId20"/>
    <p:sldId id="373" r:id="rId21"/>
    <p:sldId id="374" r:id="rId22"/>
    <p:sldId id="375" r:id="rId23"/>
    <p:sldId id="376" r:id="rId24"/>
    <p:sldId id="275" r:id="rId25"/>
    <p:sldId id="276" r:id="rId26"/>
    <p:sldId id="277" r:id="rId27"/>
    <p:sldId id="278" r:id="rId28"/>
    <p:sldId id="279" r:id="rId29"/>
    <p:sldId id="280" r:id="rId30"/>
    <p:sldId id="281"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 id="406" r:id="rId61"/>
    <p:sldId id="407" r:id="rId62"/>
    <p:sldId id="408" r:id="rId63"/>
    <p:sldId id="432"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1" r:id="rId87"/>
  </p:sldIdLst>
  <p:sldSz cx="9144000" cy="6858000" type="screen4x3"/>
  <p:notesSz cx="6807200" cy="9939338"/>
  <p:custDataLst>
    <p:tags r:id="rId90"/>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p:restoredTop sz="80639"/>
  </p:normalViewPr>
  <p:slideViewPr>
    <p:cSldViewPr showGuides="1">
      <p:cViewPr varScale="1">
        <p:scale>
          <a:sx n="93" d="100"/>
          <a:sy n="93" d="100"/>
        </p:scale>
        <p:origin x="21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8336B1F2-92C0-46BE-9D8A-169ACBA95948}" type="datetimeFigureOut">
              <a:rPr lang="zh-CN" altLang="en-US" smtClean="0"/>
              <a:t>2022/10/11</a:t>
            </a:fld>
            <a:endParaRPr lang="zh-CN" altLang="en-US"/>
          </a:p>
        </p:txBody>
      </p:sp>
      <p:sp>
        <p:nvSpPr>
          <p:cNvPr id="4" name="页脚占位符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724AC77-4508-4E30-83B1-C2C445291F05}" type="slidenum">
              <a:rPr lang="zh-CN" altLang="en-US" smtClean="0"/>
              <a:t>‹#›</a:t>
            </a:fld>
            <a:endParaRPr lang="zh-CN" altLang="en-US"/>
          </a:p>
        </p:txBody>
      </p:sp>
    </p:spTree>
    <p:extLst>
      <p:ext uri="{BB962C8B-B14F-4D97-AF65-F5344CB8AC3E}">
        <p14:creationId xmlns:p14="http://schemas.microsoft.com/office/powerpoint/2010/main" val="160416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49787" cy="496967"/>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1" name="Rectangle 3"/>
          <p:cNvSpPr>
            <a:spLocks noGrp="1" noChangeArrowheads="1"/>
          </p:cNvSpPr>
          <p:nvPr>
            <p:ph type="dt" idx="1"/>
          </p:nvPr>
        </p:nvSpPr>
        <p:spPr bwMode="auto">
          <a:xfrm>
            <a:off x="3855838" y="0"/>
            <a:ext cx="2949787" cy="496967"/>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20750" y="746125"/>
            <a:ext cx="4965700" cy="3725863"/>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680720" y="4721186"/>
            <a:ext cx="5445760" cy="4472702"/>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7654" name="Rectangle 6"/>
          <p:cNvSpPr>
            <a:spLocks noGrp="1" noChangeArrowheads="1"/>
          </p:cNvSpPr>
          <p:nvPr>
            <p:ph type="ftr" sz="quarter" idx="4"/>
          </p:nvPr>
        </p:nvSpPr>
        <p:spPr bwMode="auto">
          <a:xfrm>
            <a:off x="0" y="9440646"/>
            <a:ext cx="2949787" cy="496967"/>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5" name="Rectangle 7"/>
          <p:cNvSpPr>
            <a:spLocks noGrp="1" noChangeArrowheads="1"/>
          </p:cNvSpPr>
          <p:nvPr>
            <p:ph type="sldNum" sz="quarter" idx="5"/>
          </p:nvPr>
        </p:nvSpPr>
        <p:spPr bwMode="auto">
          <a:xfrm>
            <a:off x="3855838" y="9440646"/>
            <a:ext cx="2949787" cy="496967"/>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1E2BC80-6709-4BF3-810B-7E0B10DAF3FE}" type="slidenum">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33462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16388" name="灯片编号占位符 3"/>
          <p:cNvSpPr txBox="1">
            <a:spLocks noGrp="1"/>
          </p:cNvSpPr>
          <p:nvPr>
            <p:ph type="sldNum" sz="quarter"/>
          </p:nvPr>
        </p:nvSpPr>
        <p:spPr>
          <a:xfrm>
            <a:off x="3855838" y="9440646"/>
            <a:ext cx="2949787" cy="496967"/>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12</a:t>
            </a:fld>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143028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39940" name="灯片编号占位符 3"/>
          <p:cNvSpPr txBox="1">
            <a:spLocks noGrp="1"/>
          </p:cNvSpPr>
          <p:nvPr>
            <p:ph type="sldNum" sz="quarter"/>
          </p:nvPr>
        </p:nvSpPr>
        <p:spPr>
          <a:xfrm>
            <a:off x="3855838" y="9440646"/>
            <a:ext cx="2949787" cy="496967"/>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34</a:t>
            </a:fld>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765369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567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69245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51204" name="灯片编号占位符 3"/>
          <p:cNvSpPr txBox="1">
            <a:spLocks noGrp="1"/>
          </p:cNvSpPr>
          <p:nvPr>
            <p:ph type="sldNum" sz="quarter"/>
          </p:nvPr>
        </p:nvSpPr>
        <p:spPr>
          <a:xfrm>
            <a:off x="3855838" y="9440646"/>
            <a:ext cx="2949787" cy="496967"/>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44</a:t>
            </a:fld>
            <a:endParaRPr lang="zh-CN" altLang="en-US" sz="1200" dirty="0">
              <a:latin typeface="Times New Roman" panose="02020603050405020304" pitchFamily="18" charset="0"/>
            </a:endParaRPr>
          </a:p>
        </p:txBody>
      </p:sp>
    </p:spTree>
    <p:extLst>
      <p:ext uri="{BB962C8B-B14F-4D97-AF65-F5344CB8AC3E}">
        <p14:creationId xmlns:p14="http://schemas.microsoft.com/office/powerpoint/2010/main" val="105061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90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6350"/>
            <a:ext cx="9140825" cy="6851650"/>
            <a:chOff x="0" y="4"/>
            <a:chExt cx="5758" cy="4316"/>
          </a:xfrm>
        </p:grpSpPr>
        <p:grpSp>
          <p:nvGrpSpPr>
            <p:cNvPr id="2056" name="Group 3"/>
            <p:cNvGrpSpPr/>
            <p:nvPr/>
          </p:nvGrpSpPr>
          <p:grpSpPr>
            <a:xfrm>
              <a:off x="0" y="1161"/>
              <a:ext cx="5758" cy="3159"/>
              <a:chOff x="0" y="1161"/>
              <a:chExt cx="5758" cy="3159"/>
            </a:xfrm>
          </p:grpSpPr>
          <p:sp>
            <p:nvSpPr>
              <p:cNvPr id="2067" name="Freeform 4"/>
              <p:cNvSpPr/>
              <p:nvPr/>
            </p:nvSpPr>
            <p:spPr>
              <a:xfrm>
                <a:off x="558" y="1161"/>
                <a:ext cx="5200" cy="3159"/>
              </a:xfrm>
              <a:custGeom>
                <a:avLst/>
                <a:gdLst/>
                <a:ahLst/>
                <a:cxnLst>
                  <a:cxn ang="0">
                    <a:pos x="0" y="3159"/>
                  </a:cxn>
                  <a:cxn ang="0">
                    <a:pos x="5377" y="3159"/>
                  </a:cxn>
                  <a:cxn ang="0">
                    <a:pos x="5377" y="0"/>
                  </a:cxn>
                  <a:cxn ang="0">
                    <a:pos x="0" y="0"/>
                  </a:cxn>
                  <a:cxn ang="0">
                    <a:pos x="0" y="3159"/>
                  </a:cxn>
                  <a:cxn ang="0">
                    <a:pos x="0" y="3159"/>
                  </a:cxn>
                </a:cxnLst>
                <a:rect l="0" t="0" r="0" b="0"/>
                <a:pathLst>
                  <a:path w="5184" h="3159">
                    <a:moveTo>
                      <a:pt x="0" y="3159"/>
                    </a:moveTo>
                    <a:lnTo>
                      <a:pt x="5184" y="3159"/>
                    </a:lnTo>
                    <a:lnTo>
                      <a:pt x="5184" y="0"/>
                    </a:lnTo>
                    <a:lnTo>
                      <a:pt x="0" y="0"/>
                    </a:lnTo>
                    <a:lnTo>
                      <a:pt x="0" y="3159"/>
                    </a:lnTo>
                    <a:close/>
                  </a:path>
                </a:pathLst>
              </a:custGeom>
              <a:gradFill rotWithShape="0">
                <a:gsLst>
                  <a:gs pos="0">
                    <a:schemeClr val="bg1">
                      <a:alpha val="100000"/>
                    </a:schemeClr>
                  </a:gs>
                  <a:gs pos="100000">
                    <a:schemeClr val="bg2">
                      <a:alpha val="100000"/>
                    </a:schemeClr>
                  </a:gs>
                </a:gsLst>
                <a:lin ang="0" scaled="1"/>
                <a:tileRect/>
              </a:gradFill>
              <a:ln w="9525">
                <a:noFill/>
              </a:ln>
            </p:spPr>
            <p:txBody>
              <a:bodyPr/>
              <a:lstStyle/>
              <a:p>
                <a:endParaRPr lang="zh-CN" altLang="en-US"/>
              </a:p>
            </p:txBody>
          </p:sp>
          <p:sp>
            <p:nvSpPr>
              <p:cNvPr id="2068" name="Freeform 5"/>
              <p:cNvSpPr/>
              <p:nvPr/>
            </p:nvSpPr>
            <p:spPr>
              <a:xfrm>
                <a:off x="0" y="1161"/>
                <a:ext cx="558" cy="3159"/>
              </a:xfrm>
              <a:custGeom>
                <a:avLst/>
                <a:gdLst/>
                <a:ahLst/>
                <a:cxnLst>
                  <a:cxn ang="0">
                    <a:pos x="0" y="0"/>
                  </a:cxn>
                  <a:cxn ang="0">
                    <a:pos x="0" y="3159"/>
                  </a:cxn>
                  <a:cxn ang="0">
                    <a:pos x="580" y="3159"/>
                  </a:cxn>
                  <a:cxn ang="0">
                    <a:pos x="580" y="0"/>
                  </a:cxn>
                  <a:cxn ang="0">
                    <a:pos x="0" y="0"/>
                  </a:cxn>
                  <a:cxn ang="0">
                    <a:pos x="0" y="0"/>
                  </a:cxn>
                </a:cxnLst>
                <a:rect l="0" t="0" r="0" b="0"/>
                <a:pathLst>
                  <a:path w="556" h="3159">
                    <a:moveTo>
                      <a:pt x="0" y="0"/>
                    </a:moveTo>
                    <a:lnTo>
                      <a:pt x="0" y="3159"/>
                    </a:lnTo>
                    <a:lnTo>
                      <a:pt x="556" y="3159"/>
                    </a:lnTo>
                    <a:lnTo>
                      <a:pt x="556" y="0"/>
                    </a:lnTo>
                    <a:lnTo>
                      <a:pt x="0"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grpSp>
        <p:sp>
          <p:nvSpPr>
            <p:cNvPr id="22" name="Freeform 6"/>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58" name="Freeform 7"/>
            <p:cNvSpPr/>
            <p:nvPr/>
          </p:nvSpPr>
          <p:spPr>
            <a:xfrm>
              <a:off x="767" y="1155"/>
              <a:ext cx="252" cy="12"/>
            </a:xfrm>
            <a:custGeom>
              <a:avLst/>
              <a:gdLst/>
              <a:ahLst/>
              <a:cxnLst>
                <a:cxn ang="0">
                  <a:pos x="263" y="0"/>
                </a:cxn>
                <a:cxn ang="0">
                  <a:pos x="0" y="0"/>
                </a:cxn>
                <a:cxn ang="0">
                  <a:pos x="0" y="12"/>
                </a:cxn>
                <a:cxn ang="0">
                  <a:pos x="263" y="12"/>
                </a:cxn>
                <a:cxn ang="0">
                  <a:pos x="263" y="0"/>
                </a:cxn>
                <a:cxn ang="0">
                  <a:pos x="263" y="0"/>
                </a:cxn>
              </a:cxnLst>
              <a:rect l="0" t="0" r="0" b="0"/>
              <a:pathLst>
                <a:path w="251" h="12">
                  <a:moveTo>
                    <a:pt x="251" y="0"/>
                  </a:moveTo>
                  <a:lnTo>
                    <a:pt x="0" y="0"/>
                  </a:lnTo>
                  <a:lnTo>
                    <a:pt x="0" y="12"/>
                  </a:lnTo>
                  <a:lnTo>
                    <a:pt x="251" y="12"/>
                  </a:lnTo>
                  <a:lnTo>
                    <a:pt x="251" y="0"/>
                  </a:lnTo>
                  <a:close/>
                </a:path>
              </a:pathLst>
            </a:custGeom>
            <a:gradFill rotWithShape="0">
              <a:gsLst>
                <a:gs pos="0">
                  <a:schemeClr val="accent2">
                    <a:alpha val="100000"/>
                  </a:schemeClr>
                </a:gs>
                <a:gs pos="100000">
                  <a:schemeClr val="bg2">
                    <a:alpha val="100000"/>
                  </a:schemeClr>
                </a:gs>
              </a:gsLst>
              <a:lin ang="0" scaled="1"/>
              <a:tileRect/>
            </a:gradFill>
            <a:ln w="9525">
              <a:noFill/>
            </a:ln>
          </p:spPr>
          <p:txBody>
            <a:bodyPr/>
            <a:lstStyle/>
            <a:p>
              <a:endParaRPr lang="zh-CN" altLang="en-US"/>
            </a:p>
          </p:txBody>
        </p:sp>
        <p:sp>
          <p:nvSpPr>
            <p:cNvPr id="2059" name="Freeform 8"/>
            <p:cNvSpPr/>
            <p:nvPr/>
          </p:nvSpPr>
          <p:spPr>
            <a:xfrm>
              <a:off x="0" y="1155"/>
              <a:ext cx="351" cy="12"/>
            </a:xfrm>
            <a:custGeom>
              <a:avLst/>
              <a:gdLst/>
              <a:ahLst/>
              <a:cxnLst>
                <a:cxn ang="0">
                  <a:pos x="0" y="0"/>
                </a:cxn>
                <a:cxn ang="0">
                  <a:pos x="0" y="12"/>
                </a:cxn>
                <a:cxn ang="0">
                  <a:pos x="14053" y="12"/>
                </a:cxn>
                <a:cxn ang="0">
                  <a:pos x="14053" y="0"/>
                </a:cxn>
                <a:cxn ang="0">
                  <a:pos x="0" y="0"/>
                </a:cxn>
                <a:cxn ang="0">
                  <a:pos x="0" y="0"/>
                </a:cxn>
              </a:cxnLst>
              <a:rect l="0" t="0" r="0" b="0"/>
              <a:pathLst>
                <a:path w="251" h="12">
                  <a:moveTo>
                    <a:pt x="0" y="0"/>
                  </a:moveTo>
                  <a:lnTo>
                    <a:pt x="0" y="12"/>
                  </a:lnTo>
                  <a:lnTo>
                    <a:pt x="251" y="12"/>
                  </a:lnTo>
                  <a:lnTo>
                    <a:pt x="251" y="0"/>
                  </a:lnTo>
                  <a:lnTo>
                    <a:pt x="0" y="0"/>
                  </a:lnTo>
                  <a:close/>
                </a:path>
              </a:pathLst>
            </a:custGeom>
            <a:gradFill rotWithShape="0">
              <a:gsLst>
                <a:gs pos="0">
                  <a:schemeClr val="bg2">
                    <a:alpha val="100000"/>
                  </a:schemeClr>
                </a:gs>
                <a:gs pos="100000">
                  <a:schemeClr val="accent2">
                    <a:alpha val="100000"/>
                  </a:schemeClr>
                </a:gs>
              </a:gsLst>
              <a:lin ang="0" scaled="1"/>
              <a:tileRect/>
            </a:gradFill>
            <a:ln w="9525">
              <a:noFill/>
            </a:ln>
          </p:spPr>
          <p:txBody>
            <a:bodyPr/>
            <a:lstStyle/>
            <a:p>
              <a:endParaRPr lang="zh-CN" altLang="en-US"/>
            </a:p>
          </p:txBody>
        </p:sp>
        <p:grpSp>
          <p:nvGrpSpPr>
            <p:cNvPr id="2060" name="Group 9"/>
            <p:cNvGrpSpPr/>
            <p:nvPr/>
          </p:nvGrpSpPr>
          <p:grpSpPr>
            <a:xfrm>
              <a:off x="348" y="4"/>
              <a:ext cx="5410" cy="4316"/>
              <a:chOff x="348" y="4"/>
              <a:chExt cx="5410" cy="4316"/>
            </a:xfrm>
          </p:grpSpPr>
          <p:sp>
            <p:nvSpPr>
              <p:cNvPr id="2061" name="Freeform 10"/>
              <p:cNvSpPr/>
              <p:nvPr/>
            </p:nvSpPr>
            <p:spPr>
              <a:xfrm>
                <a:off x="552" y="4"/>
                <a:ext cx="12" cy="695"/>
              </a:xfrm>
              <a:custGeom>
                <a:avLst/>
                <a:gdLst/>
                <a:ahLst/>
                <a:cxnLst>
                  <a:cxn ang="0">
                    <a:pos x="12" y="0"/>
                  </a:cxn>
                  <a:cxn ang="0">
                    <a:pos x="0" y="0"/>
                  </a:cxn>
                  <a:cxn ang="0">
                    <a:pos x="0" y="695"/>
                  </a:cxn>
                  <a:cxn ang="0">
                    <a:pos x="12" y="695"/>
                  </a:cxn>
                  <a:cxn ang="0">
                    <a:pos x="12" y="0"/>
                  </a:cxn>
                  <a:cxn ang="0">
                    <a:pos x="12" y="0"/>
                  </a:cxn>
                </a:cxnLst>
                <a:rect l="0" t="0" r="0" b="0"/>
                <a:pathLst>
                  <a:path w="12" h="695">
                    <a:moveTo>
                      <a:pt x="12" y="0"/>
                    </a:moveTo>
                    <a:lnTo>
                      <a:pt x="0" y="0"/>
                    </a:lnTo>
                    <a:lnTo>
                      <a:pt x="0" y="695"/>
                    </a:lnTo>
                    <a:lnTo>
                      <a:pt x="12" y="695"/>
                    </a:lnTo>
                    <a:lnTo>
                      <a:pt x="12"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sp>
            <p:nvSpPr>
              <p:cNvPr id="2062" name="Freeform 11"/>
              <p:cNvSpPr/>
              <p:nvPr/>
            </p:nvSpPr>
            <p:spPr>
              <a:xfrm>
                <a:off x="552" y="1623"/>
                <a:ext cx="12" cy="2697"/>
              </a:xfrm>
              <a:custGeom>
                <a:avLst/>
                <a:gdLst/>
                <a:ahLst/>
                <a:cxnLst>
                  <a:cxn ang="0">
                    <a:pos x="0" y="2697"/>
                  </a:cxn>
                  <a:cxn ang="0">
                    <a:pos x="12" y="2697"/>
                  </a:cxn>
                  <a:cxn ang="0">
                    <a:pos x="12" y="0"/>
                  </a:cxn>
                  <a:cxn ang="0">
                    <a:pos x="0" y="0"/>
                  </a:cxn>
                  <a:cxn ang="0">
                    <a:pos x="0" y="2697"/>
                  </a:cxn>
                  <a:cxn ang="0">
                    <a:pos x="0" y="2697"/>
                  </a:cxn>
                </a:cxnLst>
                <a:rect l="0" t="0" r="0" b="0"/>
                <a:pathLst>
                  <a:path w="12" h="2697">
                    <a:moveTo>
                      <a:pt x="0" y="2697"/>
                    </a:moveTo>
                    <a:lnTo>
                      <a:pt x="12" y="2697"/>
                    </a:lnTo>
                    <a:lnTo>
                      <a:pt x="12" y="0"/>
                    </a:lnTo>
                    <a:lnTo>
                      <a:pt x="0" y="0"/>
                    </a:lnTo>
                    <a:lnTo>
                      <a:pt x="0" y="2697"/>
                    </a:lnTo>
                    <a:close/>
                  </a:path>
                </a:pathLst>
              </a:custGeom>
              <a:gradFill rotWithShape="0">
                <a:gsLst>
                  <a:gs pos="0">
                    <a:schemeClr val="bg2">
                      <a:alpha val="100000"/>
                    </a:schemeClr>
                  </a:gs>
                  <a:gs pos="100000">
                    <a:schemeClr val="bg1">
                      <a:alpha val="100000"/>
                    </a:schemeClr>
                  </a:gs>
                </a:gsLst>
                <a:lin ang="5400000" scaled="1"/>
                <a:tileRect/>
              </a:gradFill>
              <a:ln w="9525">
                <a:noFill/>
              </a:ln>
            </p:spPr>
            <p:txBody>
              <a:bodyPr/>
              <a:lstStyle/>
              <a:p>
                <a:endParaRPr lang="zh-CN" altLang="en-US"/>
              </a:p>
            </p:txBody>
          </p:sp>
          <p:sp>
            <p:nvSpPr>
              <p:cNvPr id="2063" name="Freeform 12"/>
              <p:cNvSpPr/>
              <p:nvPr/>
            </p:nvSpPr>
            <p:spPr>
              <a:xfrm>
                <a:off x="1019" y="1155"/>
                <a:ext cx="4739" cy="12"/>
              </a:xfrm>
              <a:custGeom>
                <a:avLst/>
                <a:gdLst/>
                <a:ahLst/>
                <a:cxnLst>
                  <a:cxn ang="0">
                    <a:pos x="4905" y="0"/>
                  </a:cxn>
                  <a:cxn ang="0">
                    <a:pos x="0" y="0"/>
                  </a:cxn>
                  <a:cxn ang="0">
                    <a:pos x="0" y="12"/>
                  </a:cxn>
                  <a:cxn ang="0">
                    <a:pos x="4905" y="12"/>
                  </a:cxn>
                  <a:cxn ang="0">
                    <a:pos x="4905" y="0"/>
                  </a:cxn>
                  <a:cxn ang="0">
                    <a:pos x="4905" y="0"/>
                  </a:cxn>
                </a:cxnLst>
                <a:rect l="0" t="0" r="0" b="0"/>
                <a:pathLst>
                  <a:path w="4724" h="12">
                    <a:moveTo>
                      <a:pt x="4724" y="0"/>
                    </a:moveTo>
                    <a:lnTo>
                      <a:pt x="0" y="0"/>
                    </a:lnTo>
                    <a:lnTo>
                      <a:pt x="0" y="12"/>
                    </a:lnTo>
                    <a:lnTo>
                      <a:pt x="4724" y="12"/>
                    </a:lnTo>
                    <a:lnTo>
                      <a:pt x="4724" y="0"/>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lstStyle/>
              <a:p>
                <a:endParaRPr lang="zh-CN" altLang="en-US"/>
              </a:p>
            </p:txBody>
          </p:sp>
          <p:sp>
            <p:nvSpPr>
              <p:cNvPr id="2064" name="Freeform 13"/>
              <p:cNvSpPr/>
              <p:nvPr/>
            </p:nvSpPr>
            <p:spPr>
              <a:xfrm>
                <a:off x="552" y="1371"/>
                <a:ext cx="12" cy="252"/>
              </a:xfrm>
              <a:custGeom>
                <a:avLst/>
                <a:gdLst/>
                <a:ahLst/>
                <a:cxnLst>
                  <a:cxn ang="0">
                    <a:pos x="0" y="252"/>
                  </a:cxn>
                  <a:cxn ang="0">
                    <a:pos x="12" y="252"/>
                  </a:cxn>
                  <a:cxn ang="0">
                    <a:pos x="12" y="0"/>
                  </a:cxn>
                  <a:cxn ang="0">
                    <a:pos x="0" y="0"/>
                  </a:cxn>
                  <a:cxn ang="0">
                    <a:pos x="0" y="252"/>
                  </a:cxn>
                  <a:cxn ang="0">
                    <a:pos x="0" y="252"/>
                  </a:cxn>
                </a:cxnLst>
                <a:rect l="0" t="0" r="0" b="0"/>
                <a:pathLst>
                  <a:path w="12" h="252">
                    <a:moveTo>
                      <a:pt x="0" y="252"/>
                    </a:moveTo>
                    <a:lnTo>
                      <a:pt x="12" y="252"/>
                    </a:lnTo>
                    <a:lnTo>
                      <a:pt x="12" y="0"/>
                    </a:lnTo>
                    <a:lnTo>
                      <a:pt x="0" y="0"/>
                    </a:lnTo>
                    <a:lnTo>
                      <a:pt x="0" y="252"/>
                    </a:lnTo>
                    <a:close/>
                  </a:path>
                </a:pathLst>
              </a:custGeom>
              <a:gradFill rotWithShape="0">
                <a:gsLst>
                  <a:gs pos="0">
                    <a:schemeClr val="accent2">
                      <a:alpha val="100000"/>
                    </a:schemeClr>
                  </a:gs>
                  <a:gs pos="100000">
                    <a:schemeClr val="bg2">
                      <a:alpha val="100000"/>
                    </a:schemeClr>
                  </a:gs>
                </a:gsLst>
                <a:lin ang="5400000" scaled="1"/>
                <a:tileRect/>
              </a:gradFill>
              <a:ln w="9525">
                <a:noFill/>
              </a:ln>
            </p:spPr>
            <p:txBody>
              <a:bodyPr/>
              <a:lstStyle/>
              <a:p>
                <a:endParaRPr lang="zh-CN" altLang="en-US"/>
              </a:p>
            </p:txBody>
          </p:sp>
          <p:sp>
            <p:nvSpPr>
              <p:cNvPr id="2065" name="Freeform 14"/>
              <p:cNvSpPr/>
              <p:nvPr/>
            </p:nvSpPr>
            <p:spPr>
              <a:xfrm>
                <a:off x="552" y="699"/>
                <a:ext cx="12" cy="252"/>
              </a:xfrm>
              <a:custGeom>
                <a:avLst/>
                <a:gdLst/>
                <a:ahLst/>
                <a:cxnLst>
                  <a:cxn ang="0">
                    <a:pos x="12" y="0"/>
                  </a:cxn>
                  <a:cxn ang="0">
                    <a:pos x="0" y="0"/>
                  </a:cxn>
                  <a:cxn ang="0">
                    <a:pos x="0" y="252"/>
                  </a:cxn>
                  <a:cxn ang="0">
                    <a:pos x="12" y="252"/>
                  </a:cxn>
                  <a:cxn ang="0">
                    <a:pos x="12" y="0"/>
                  </a:cxn>
                  <a:cxn ang="0">
                    <a:pos x="12" y="0"/>
                  </a:cxn>
                </a:cxnLst>
                <a:rect l="0" t="0" r="0" b="0"/>
                <a:pathLst>
                  <a:path w="12" h="252">
                    <a:moveTo>
                      <a:pt x="12" y="0"/>
                    </a:moveTo>
                    <a:lnTo>
                      <a:pt x="0" y="0"/>
                    </a:lnTo>
                    <a:lnTo>
                      <a:pt x="0" y="252"/>
                    </a:lnTo>
                    <a:lnTo>
                      <a:pt x="12" y="252"/>
                    </a:lnTo>
                    <a:lnTo>
                      <a:pt x="12" y="0"/>
                    </a:lnTo>
                    <a:close/>
                  </a:path>
                </a:pathLst>
              </a:custGeom>
              <a:gradFill rotWithShape="0">
                <a:gsLst>
                  <a:gs pos="0">
                    <a:schemeClr val="bg2">
                      <a:alpha val="100000"/>
                    </a:schemeClr>
                  </a:gs>
                  <a:gs pos="100000">
                    <a:schemeClr val="accent2">
                      <a:alpha val="100000"/>
                    </a:schemeClr>
                  </a:gs>
                </a:gsLst>
                <a:lin ang="5400000" scaled="1"/>
                <a:tileRect/>
              </a:gradFill>
              <a:ln w="9525">
                <a:noFill/>
              </a:ln>
            </p:spPr>
            <p:txBody>
              <a:bodyPr/>
              <a:lstStyle/>
              <a:p>
                <a:endParaRPr lang="zh-CN" altLang="en-US"/>
              </a:p>
            </p:txBody>
          </p:sp>
          <p:sp>
            <p:nvSpPr>
              <p:cNvPr id="31" name="Freeform 15"/>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sp>
        <p:nvSpPr>
          <p:cNvPr id="72720"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a:t>单击此处编辑母版标题样式</a:t>
            </a:r>
          </a:p>
        </p:txBody>
      </p:sp>
      <p:sp>
        <p:nvSpPr>
          <p:cNvPr id="72721"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34" name="Rectangle 18"/>
          <p:cNvSpPr>
            <a:spLocks noGrp="1" noChangeArrowheads="1"/>
          </p:cNvSpPr>
          <p:nvPr>
            <p:ph type="dt" sz="quarter" idx="2"/>
          </p:nvPr>
        </p:nvSpPr>
        <p:spPr bwMode="auto">
          <a:xfrm>
            <a:off x="10668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5" name="Rectangle 19"/>
          <p:cNvSpPr>
            <a:spLocks noGrp="1" noChangeArrowheads="1"/>
          </p:cNvSpPr>
          <p:nvPr>
            <p:ph type="ftr" sz="quarter" idx="3"/>
          </p:nvPr>
        </p:nvSpPr>
        <p:spPr bwMode="auto">
          <a:xfrm>
            <a:off x="33528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6" name="Rectangle 2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3EE802F-DB43-4BDA-A4AB-900901EE76FF}"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6350"/>
            <a:ext cx="9140825" cy="6851650"/>
            <a:chOff x="0" y="4"/>
            <a:chExt cx="5758" cy="4316"/>
          </a:xfrm>
        </p:grpSpPr>
        <p:sp>
          <p:nvSpPr>
            <p:cNvPr id="1032" name="Freeform 3"/>
            <p:cNvSpPr/>
            <p:nvPr/>
          </p:nvSpPr>
          <p:spPr>
            <a:xfrm>
              <a:off x="558" y="1161"/>
              <a:ext cx="5200" cy="3159"/>
            </a:xfrm>
            <a:custGeom>
              <a:avLst/>
              <a:gdLst/>
              <a:ahLst/>
              <a:cxnLst>
                <a:cxn ang="0">
                  <a:pos x="0" y="3159"/>
                </a:cxn>
                <a:cxn ang="0">
                  <a:pos x="5377" y="3159"/>
                </a:cxn>
                <a:cxn ang="0">
                  <a:pos x="5377" y="0"/>
                </a:cxn>
                <a:cxn ang="0">
                  <a:pos x="0" y="0"/>
                </a:cxn>
                <a:cxn ang="0">
                  <a:pos x="0" y="3159"/>
                </a:cxn>
                <a:cxn ang="0">
                  <a:pos x="0" y="3159"/>
                </a:cxn>
              </a:cxnLst>
              <a:rect l="0" t="0" r="0" b="0"/>
              <a:pathLst>
                <a:path w="5184" h="3159">
                  <a:moveTo>
                    <a:pt x="0" y="3159"/>
                  </a:moveTo>
                  <a:lnTo>
                    <a:pt x="5184" y="3159"/>
                  </a:lnTo>
                  <a:lnTo>
                    <a:pt x="5184" y="0"/>
                  </a:lnTo>
                  <a:lnTo>
                    <a:pt x="0" y="0"/>
                  </a:lnTo>
                  <a:lnTo>
                    <a:pt x="0" y="3159"/>
                  </a:lnTo>
                  <a:close/>
                </a:path>
              </a:pathLst>
            </a:custGeom>
            <a:gradFill rotWithShape="0">
              <a:gsLst>
                <a:gs pos="0">
                  <a:schemeClr val="bg1">
                    <a:alpha val="100000"/>
                  </a:schemeClr>
                </a:gs>
                <a:gs pos="100000">
                  <a:schemeClr val="bg2">
                    <a:alpha val="100000"/>
                  </a:schemeClr>
                </a:gs>
              </a:gsLst>
              <a:lin ang="0" scaled="1"/>
              <a:tileRect/>
            </a:gradFill>
            <a:ln w="9525">
              <a:noFill/>
            </a:ln>
          </p:spPr>
          <p:txBody>
            <a:bodyPr/>
            <a:lstStyle/>
            <a:p>
              <a:endParaRPr lang="zh-CN" altLang="en-US"/>
            </a:p>
          </p:txBody>
        </p:sp>
        <p:sp>
          <p:nvSpPr>
            <p:cNvPr id="1033" name="Freeform 4"/>
            <p:cNvSpPr/>
            <p:nvPr/>
          </p:nvSpPr>
          <p:spPr>
            <a:xfrm>
              <a:off x="0" y="1161"/>
              <a:ext cx="558" cy="3159"/>
            </a:xfrm>
            <a:custGeom>
              <a:avLst/>
              <a:gdLst/>
              <a:ahLst/>
              <a:cxnLst>
                <a:cxn ang="0">
                  <a:pos x="0" y="0"/>
                </a:cxn>
                <a:cxn ang="0">
                  <a:pos x="0" y="3159"/>
                </a:cxn>
                <a:cxn ang="0">
                  <a:pos x="580" y="3159"/>
                </a:cxn>
                <a:cxn ang="0">
                  <a:pos x="580" y="0"/>
                </a:cxn>
                <a:cxn ang="0">
                  <a:pos x="0" y="0"/>
                </a:cxn>
                <a:cxn ang="0">
                  <a:pos x="0" y="0"/>
                </a:cxn>
              </a:cxnLst>
              <a:rect l="0" t="0" r="0" b="0"/>
              <a:pathLst>
                <a:path w="556" h="3159">
                  <a:moveTo>
                    <a:pt x="0" y="0"/>
                  </a:moveTo>
                  <a:lnTo>
                    <a:pt x="0" y="3159"/>
                  </a:lnTo>
                  <a:lnTo>
                    <a:pt x="556" y="3159"/>
                  </a:lnTo>
                  <a:lnTo>
                    <a:pt x="556" y="0"/>
                  </a:lnTo>
                  <a:lnTo>
                    <a:pt x="0"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grpSp>
          <p:nvGrpSpPr>
            <p:cNvPr id="1034" name="Group 5"/>
            <p:cNvGrpSpPr/>
            <p:nvPr userDrawn="1"/>
          </p:nvGrpSpPr>
          <p:grpSpPr>
            <a:xfrm>
              <a:off x="0" y="4"/>
              <a:ext cx="5758" cy="4316"/>
              <a:chOff x="0" y="4"/>
              <a:chExt cx="5758" cy="4316"/>
            </a:xfrm>
          </p:grpSpPr>
          <p:sp>
            <p:nvSpPr>
              <p:cNvPr id="1035" name="Freeform 6"/>
              <p:cNvSpPr/>
              <p:nvPr/>
            </p:nvSpPr>
            <p:spPr>
              <a:xfrm>
                <a:off x="552" y="4"/>
                <a:ext cx="12" cy="695"/>
              </a:xfrm>
              <a:custGeom>
                <a:avLst/>
                <a:gdLst/>
                <a:ahLst/>
                <a:cxnLst>
                  <a:cxn ang="0">
                    <a:pos x="12" y="0"/>
                  </a:cxn>
                  <a:cxn ang="0">
                    <a:pos x="0" y="0"/>
                  </a:cxn>
                  <a:cxn ang="0">
                    <a:pos x="0" y="695"/>
                  </a:cxn>
                  <a:cxn ang="0">
                    <a:pos x="12" y="695"/>
                  </a:cxn>
                  <a:cxn ang="0">
                    <a:pos x="12" y="0"/>
                  </a:cxn>
                  <a:cxn ang="0">
                    <a:pos x="12" y="0"/>
                  </a:cxn>
                </a:cxnLst>
                <a:rect l="0" t="0" r="0" b="0"/>
                <a:pathLst>
                  <a:path w="12" h="695">
                    <a:moveTo>
                      <a:pt x="12" y="0"/>
                    </a:moveTo>
                    <a:lnTo>
                      <a:pt x="0" y="0"/>
                    </a:lnTo>
                    <a:lnTo>
                      <a:pt x="0" y="695"/>
                    </a:lnTo>
                    <a:lnTo>
                      <a:pt x="12" y="695"/>
                    </a:lnTo>
                    <a:lnTo>
                      <a:pt x="12"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sp>
            <p:nvSpPr>
              <p:cNvPr id="1036" name="Freeform 7"/>
              <p:cNvSpPr/>
              <p:nvPr/>
            </p:nvSpPr>
            <p:spPr>
              <a:xfrm>
                <a:off x="552" y="1623"/>
                <a:ext cx="12" cy="2697"/>
              </a:xfrm>
              <a:custGeom>
                <a:avLst/>
                <a:gdLst/>
                <a:ahLst/>
                <a:cxnLst>
                  <a:cxn ang="0">
                    <a:pos x="0" y="2697"/>
                  </a:cxn>
                  <a:cxn ang="0">
                    <a:pos x="12" y="2697"/>
                  </a:cxn>
                  <a:cxn ang="0">
                    <a:pos x="12" y="0"/>
                  </a:cxn>
                  <a:cxn ang="0">
                    <a:pos x="0" y="0"/>
                  </a:cxn>
                  <a:cxn ang="0">
                    <a:pos x="0" y="2697"/>
                  </a:cxn>
                  <a:cxn ang="0">
                    <a:pos x="0" y="2697"/>
                  </a:cxn>
                </a:cxnLst>
                <a:rect l="0" t="0" r="0" b="0"/>
                <a:pathLst>
                  <a:path w="12" h="2697">
                    <a:moveTo>
                      <a:pt x="0" y="2697"/>
                    </a:moveTo>
                    <a:lnTo>
                      <a:pt x="12" y="2697"/>
                    </a:lnTo>
                    <a:lnTo>
                      <a:pt x="12" y="0"/>
                    </a:lnTo>
                    <a:lnTo>
                      <a:pt x="0" y="0"/>
                    </a:lnTo>
                    <a:lnTo>
                      <a:pt x="0" y="2697"/>
                    </a:lnTo>
                    <a:close/>
                  </a:path>
                </a:pathLst>
              </a:custGeom>
              <a:gradFill rotWithShape="0">
                <a:gsLst>
                  <a:gs pos="0">
                    <a:schemeClr val="bg2">
                      <a:alpha val="100000"/>
                    </a:schemeClr>
                  </a:gs>
                  <a:gs pos="100000">
                    <a:schemeClr val="bg1">
                      <a:alpha val="100000"/>
                    </a:schemeClr>
                  </a:gs>
                </a:gsLst>
                <a:lin ang="5400000" scaled="1"/>
                <a:tileRect/>
              </a:gradFill>
              <a:ln w="9525">
                <a:noFill/>
              </a:ln>
            </p:spPr>
            <p:txBody>
              <a:bodyPr/>
              <a:lstStyle/>
              <a:p>
                <a:endParaRPr lang="zh-CN" altLang="en-US"/>
              </a:p>
            </p:txBody>
          </p:sp>
          <p:sp>
            <p:nvSpPr>
              <p:cNvPr id="1037" name="Freeform 8"/>
              <p:cNvSpPr/>
              <p:nvPr/>
            </p:nvSpPr>
            <p:spPr>
              <a:xfrm>
                <a:off x="1019" y="1155"/>
                <a:ext cx="4739" cy="12"/>
              </a:xfrm>
              <a:custGeom>
                <a:avLst/>
                <a:gdLst/>
                <a:ahLst/>
                <a:cxnLst>
                  <a:cxn ang="0">
                    <a:pos x="4905" y="0"/>
                  </a:cxn>
                  <a:cxn ang="0">
                    <a:pos x="0" y="0"/>
                  </a:cxn>
                  <a:cxn ang="0">
                    <a:pos x="0" y="12"/>
                  </a:cxn>
                  <a:cxn ang="0">
                    <a:pos x="4905" y="12"/>
                  </a:cxn>
                  <a:cxn ang="0">
                    <a:pos x="4905" y="0"/>
                  </a:cxn>
                  <a:cxn ang="0">
                    <a:pos x="4905" y="0"/>
                  </a:cxn>
                </a:cxnLst>
                <a:rect l="0" t="0" r="0" b="0"/>
                <a:pathLst>
                  <a:path w="4724" h="12">
                    <a:moveTo>
                      <a:pt x="4724" y="0"/>
                    </a:moveTo>
                    <a:lnTo>
                      <a:pt x="0" y="0"/>
                    </a:lnTo>
                    <a:lnTo>
                      <a:pt x="0" y="12"/>
                    </a:lnTo>
                    <a:lnTo>
                      <a:pt x="4724" y="12"/>
                    </a:lnTo>
                    <a:lnTo>
                      <a:pt x="4724" y="0"/>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lstStyle/>
              <a:p>
                <a:endParaRPr lang="zh-CN" altLang="en-US"/>
              </a:p>
            </p:txBody>
          </p:sp>
          <p:sp>
            <p:nvSpPr>
              <p:cNvPr id="1038" name="Freeform 9"/>
              <p:cNvSpPr/>
              <p:nvPr/>
            </p:nvSpPr>
            <p:spPr>
              <a:xfrm>
                <a:off x="552" y="1371"/>
                <a:ext cx="12" cy="252"/>
              </a:xfrm>
              <a:custGeom>
                <a:avLst/>
                <a:gdLst/>
                <a:ahLst/>
                <a:cxnLst>
                  <a:cxn ang="0">
                    <a:pos x="0" y="252"/>
                  </a:cxn>
                  <a:cxn ang="0">
                    <a:pos x="12" y="252"/>
                  </a:cxn>
                  <a:cxn ang="0">
                    <a:pos x="12" y="0"/>
                  </a:cxn>
                  <a:cxn ang="0">
                    <a:pos x="0" y="0"/>
                  </a:cxn>
                  <a:cxn ang="0">
                    <a:pos x="0" y="252"/>
                  </a:cxn>
                  <a:cxn ang="0">
                    <a:pos x="0" y="252"/>
                  </a:cxn>
                </a:cxnLst>
                <a:rect l="0" t="0" r="0" b="0"/>
                <a:pathLst>
                  <a:path w="12" h="252">
                    <a:moveTo>
                      <a:pt x="0" y="252"/>
                    </a:moveTo>
                    <a:lnTo>
                      <a:pt x="12" y="252"/>
                    </a:lnTo>
                    <a:lnTo>
                      <a:pt x="12" y="0"/>
                    </a:lnTo>
                    <a:lnTo>
                      <a:pt x="0" y="0"/>
                    </a:lnTo>
                    <a:lnTo>
                      <a:pt x="0" y="252"/>
                    </a:lnTo>
                    <a:close/>
                  </a:path>
                </a:pathLst>
              </a:custGeom>
              <a:gradFill rotWithShape="0">
                <a:gsLst>
                  <a:gs pos="0">
                    <a:schemeClr val="accent2">
                      <a:alpha val="100000"/>
                    </a:schemeClr>
                  </a:gs>
                  <a:gs pos="100000">
                    <a:schemeClr val="bg2">
                      <a:alpha val="100000"/>
                    </a:schemeClr>
                  </a:gs>
                </a:gsLst>
                <a:lin ang="5400000" scaled="1"/>
                <a:tileRect/>
              </a:gradFill>
              <a:ln w="9525">
                <a:noFill/>
              </a:ln>
            </p:spPr>
            <p:txBody>
              <a:bodyPr/>
              <a:lstStyle/>
              <a:p>
                <a:endParaRPr lang="zh-CN" altLang="en-US"/>
              </a:p>
            </p:txBody>
          </p:sp>
          <p:sp>
            <p:nvSpPr>
              <p:cNvPr id="1039" name="Freeform 10"/>
              <p:cNvSpPr/>
              <p:nvPr/>
            </p:nvSpPr>
            <p:spPr>
              <a:xfrm>
                <a:off x="552" y="699"/>
                <a:ext cx="12" cy="252"/>
              </a:xfrm>
              <a:custGeom>
                <a:avLst/>
                <a:gdLst/>
                <a:ahLst/>
                <a:cxnLst>
                  <a:cxn ang="0">
                    <a:pos x="12" y="0"/>
                  </a:cxn>
                  <a:cxn ang="0">
                    <a:pos x="0" y="0"/>
                  </a:cxn>
                  <a:cxn ang="0">
                    <a:pos x="0" y="252"/>
                  </a:cxn>
                  <a:cxn ang="0">
                    <a:pos x="12" y="252"/>
                  </a:cxn>
                  <a:cxn ang="0">
                    <a:pos x="12" y="0"/>
                  </a:cxn>
                  <a:cxn ang="0">
                    <a:pos x="12" y="0"/>
                  </a:cxn>
                </a:cxnLst>
                <a:rect l="0" t="0" r="0" b="0"/>
                <a:pathLst>
                  <a:path w="12" h="252">
                    <a:moveTo>
                      <a:pt x="12" y="0"/>
                    </a:moveTo>
                    <a:lnTo>
                      <a:pt x="0" y="0"/>
                    </a:lnTo>
                    <a:lnTo>
                      <a:pt x="0" y="252"/>
                    </a:lnTo>
                    <a:lnTo>
                      <a:pt x="12" y="252"/>
                    </a:lnTo>
                    <a:lnTo>
                      <a:pt x="12" y="0"/>
                    </a:lnTo>
                    <a:close/>
                  </a:path>
                </a:pathLst>
              </a:custGeom>
              <a:gradFill rotWithShape="0">
                <a:gsLst>
                  <a:gs pos="0">
                    <a:schemeClr val="bg2">
                      <a:alpha val="100000"/>
                    </a:schemeClr>
                  </a:gs>
                  <a:gs pos="100000">
                    <a:schemeClr val="accent2">
                      <a:alpha val="100000"/>
                    </a:schemeClr>
                  </a:gs>
                </a:gsLst>
                <a:lin ang="5400000" scaled="1"/>
                <a:tileRect/>
              </a:gradFill>
              <a:ln w="9525">
                <a:noFill/>
              </a:ln>
            </p:spPr>
            <p:txBody>
              <a:bodyPr/>
              <a:lstStyle/>
              <a:p>
                <a:endParaRPr lang="zh-CN" altLang="en-US"/>
              </a:p>
            </p:txBody>
          </p:sp>
          <p:sp>
            <p:nvSpPr>
              <p:cNvPr id="71691" name="Freeform 11"/>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41" name="Freeform 12"/>
              <p:cNvSpPr/>
              <p:nvPr/>
            </p:nvSpPr>
            <p:spPr>
              <a:xfrm>
                <a:off x="0" y="1155"/>
                <a:ext cx="351" cy="12"/>
              </a:xfrm>
              <a:custGeom>
                <a:avLst/>
                <a:gdLst/>
                <a:ahLst/>
                <a:cxnLst>
                  <a:cxn ang="0">
                    <a:pos x="0" y="0"/>
                  </a:cxn>
                  <a:cxn ang="0">
                    <a:pos x="0" y="12"/>
                  </a:cxn>
                  <a:cxn ang="0">
                    <a:pos x="14053" y="12"/>
                  </a:cxn>
                  <a:cxn ang="0">
                    <a:pos x="14053" y="0"/>
                  </a:cxn>
                  <a:cxn ang="0">
                    <a:pos x="0" y="0"/>
                  </a:cxn>
                  <a:cxn ang="0">
                    <a:pos x="0" y="0"/>
                  </a:cxn>
                </a:cxnLst>
                <a:rect l="0" t="0" r="0" b="0"/>
                <a:pathLst>
                  <a:path w="251" h="12">
                    <a:moveTo>
                      <a:pt x="0" y="0"/>
                    </a:moveTo>
                    <a:lnTo>
                      <a:pt x="0" y="12"/>
                    </a:lnTo>
                    <a:lnTo>
                      <a:pt x="251" y="12"/>
                    </a:lnTo>
                    <a:lnTo>
                      <a:pt x="251" y="0"/>
                    </a:lnTo>
                    <a:lnTo>
                      <a:pt x="0" y="0"/>
                    </a:lnTo>
                    <a:close/>
                  </a:path>
                </a:pathLst>
              </a:custGeom>
              <a:gradFill rotWithShape="0">
                <a:gsLst>
                  <a:gs pos="0">
                    <a:schemeClr val="bg2">
                      <a:alpha val="100000"/>
                    </a:schemeClr>
                  </a:gs>
                  <a:gs pos="100000">
                    <a:schemeClr val="accent2">
                      <a:alpha val="100000"/>
                    </a:schemeClr>
                  </a:gs>
                </a:gsLst>
                <a:lin ang="0" scaled="1"/>
                <a:tileRect/>
              </a:gradFill>
              <a:ln w="9525">
                <a:noFill/>
              </a:ln>
            </p:spPr>
            <p:txBody>
              <a:bodyPr/>
              <a:lstStyle/>
              <a:p>
                <a:endParaRPr lang="zh-CN" altLang="en-US"/>
              </a:p>
            </p:txBody>
          </p:sp>
          <p:sp>
            <p:nvSpPr>
              <p:cNvPr id="1042" name="Freeform 13"/>
              <p:cNvSpPr/>
              <p:nvPr/>
            </p:nvSpPr>
            <p:spPr>
              <a:xfrm>
                <a:off x="767" y="1155"/>
                <a:ext cx="252" cy="12"/>
              </a:xfrm>
              <a:custGeom>
                <a:avLst/>
                <a:gdLst/>
                <a:ahLst/>
                <a:cxnLst>
                  <a:cxn ang="0">
                    <a:pos x="263" y="0"/>
                  </a:cxn>
                  <a:cxn ang="0">
                    <a:pos x="0" y="0"/>
                  </a:cxn>
                  <a:cxn ang="0">
                    <a:pos x="0" y="12"/>
                  </a:cxn>
                  <a:cxn ang="0">
                    <a:pos x="263" y="12"/>
                  </a:cxn>
                  <a:cxn ang="0">
                    <a:pos x="263" y="0"/>
                  </a:cxn>
                  <a:cxn ang="0">
                    <a:pos x="263" y="0"/>
                  </a:cxn>
                </a:cxnLst>
                <a:rect l="0" t="0" r="0" b="0"/>
                <a:pathLst>
                  <a:path w="251" h="12">
                    <a:moveTo>
                      <a:pt x="251" y="0"/>
                    </a:moveTo>
                    <a:lnTo>
                      <a:pt x="0" y="0"/>
                    </a:lnTo>
                    <a:lnTo>
                      <a:pt x="0" y="12"/>
                    </a:lnTo>
                    <a:lnTo>
                      <a:pt x="251" y="12"/>
                    </a:lnTo>
                    <a:lnTo>
                      <a:pt x="251" y="0"/>
                    </a:lnTo>
                    <a:close/>
                  </a:path>
                </a:pathLst>
              </a:custGeom>
              <a:gradFill rotWithShape="0">
                <a:gsLst>
                  <a:gs pos="0">
                    <a:schemeClr val="accent2">
                      <a:alpha val="100000"/>
                    </a:schemeClr>
                  </a:gs>
                  <a:gs pos="100000">
                    <a:schemeClr val="bg2">
                      <a:alpha val="100000"/>
                    </a:schemeClr>
                  </a:gs>
                </a:gsLst>
                <a:lin ang="0" scaled="1"/>
                <a:tileRect/>
              </a:gradFill>
              <a:ln w="9525">
                <a:noFill/>
              </a:ln>
            </p:spPr>
            <p:txBody>
              <a:bodyPr/>
              <a:lstStyle/>
              <a:p>
                <a:endParaRPr lang="zh-CN" altLang="en-US"/>
              </a:p>
            </p:txBody>
          </p:sp>
          <p:sp>
            <p:nvSpPr>
              <p:cNvPr id="71694" name="Freeform 14"/>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sp>
        <p:nvSpPr>
          <p:cNvPr id="71695" name="Rectangle 15"/>
          <p:cNvSpPr>
            <a:spLocks noGrp="1" noChangeArrowheads="1"/>
          </p:cNvSpPr>
          <p:nvPr>
            <p:ph type="title"/>
          </p:nvPr>
        </p:nvSpPr>
        <p:spPr bwMode="auto">
          <a:xfrm>
            <a:off x="1066800" y="304800"/>
            <a:ext cx="7543800" cy="1431925"/>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71696" name="Rectangle 16"/>
          <p:cNvSpPr>
            <a:spLocks noGrp="1" noChangeArrowheads="1"/>
          </p:cNvSpPr>
          <p:nvPr>
            <p:ph type="body" idx="1"/>
          </p:nvPr>
        </p:nvSpPr>
        <p:spPr bwMode="auto">
          <a:xfrm>
            <a:off x="1066800" y="1981200"/>
            <a:ext cx="75438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1697" name="Rectangle 17"/>
          <p:cNvSpPr>
            <a:spLocks noGrp="1" noChangeArrowheads="1"/>
          </p:cNvSpPr>
          <p:nvPr>
            <p:ph type="dt" sz="half" idx="2"/>
          </p:nvPr>
        </p:nvSpPr>
        <p:spPr bwMode="auto">
          <a:xfrm>
            <a:off x="1066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ffectLst>
                  <a:outerShdw blurRad="38100" dist="38100" dir="2700000" algn="tl">
                    <a:srgbClr val="000000"/>
                  </a:outerShdw>
                </a:effectLs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1698" name="Rectangle 18"/>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ffectLst>
                  <a:outerShdw blurRad="38100" dist="38100" dir="2700000" algn="tl">
                    <a:srgbClr val="000000"/>
                  </a:outerShdw>
                </a:effectLs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1699" name="Rectangle 19"/>
          <p:cNvSpPr>
            <a:spLocks noGrp="1" noChangeArrowheads="1"/>
          </p:cNvSpPr>
          <p:nvPr>
            <p:ph type="sldNum" sz="quarter" idx="4"/>
          </p:nvPr>
        </p:nvSpPr>
        <p:spPr bwMode="auto">
          <a:xfrm>
            <a:off x="67056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C7F87C-5CF5-45D7-B5BF-7D7649BD2C35}" type="slidenum">
              <a:rPr kumimoji="0" lang="zh-CN" altLang="en-US"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1042988" y="1997075"/>
            <a:ext cx="7561263" cy="1431925"/>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第</a:t>
            </a:r>
            <a:r>
              <a:rPr kumimoji="0"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2 章  </a:t>
            </a: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顺序结构流程及应用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nchorCtr="0"/>
          <a:lstStyle/>
          <a:p>
            <a:r>
              <a:rPr lang="zh-CN" altLang="en-US" dirty="0">
                <a:effectLst/>
              </a:rPr>
              <a:t> 各种类型数据取值范围 </a:t>
            </a:r>
          </a:p>
        </p:txBody>
      </p:sp>
      <p:pic>
        <p:nvPicPr>
          <p:cNvPr id="13315" name="Picture 3"/>
          <p:cNvPicPr>
            <a:picLocks noGrp="1" noChangeAspect="1"/>
          </p:cNvPicPr>
          <p:nvPr>
            <p:ph idx="1"/>
          </p:nvPr>
        </p:nvPicPr>
        <p:blipFill>
          <a:blip r:embed="rId2"/>
          <a:srcRect/>
          <a:stretch>
            <a:fillRect/>
          </a:stretch>
        </p:blipFill>
        <p:spPr>
          <a:xfrm>
            <a:off x="1066800" y="2265363"/>
            <a:ext cx="7543800" cy="38306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vert="horz" wrap="square" lIns="91440" tIns="45720" rIns="91440" bIns="45720" anchor="ctr" anchorCtr="0"/>
          <a:lstStyle/>
          <a:p>
            <a:r>
              <a:rPr lang="zh-CN" altLang="en-US" b="0" dirty="0">
                <a:effectLst/>
              </a:rPr>
              <a:t>常量</a:t>
            </a:r>
          </a:p>
        </p:txBody>
      </p:sp>
      <p:sp>
        <p:nvSpPr>
          <p:cNvPr id="14339" name="Rectangle 3"/>
          <p:cNvSpPr>
            <a:spLocks noGrp="1"/>
          </p:cNvSpPr>
          <p:nvPr>
            <p:ph idx="1"/>
          </p:nvPr>
        </p:nvSpPr>
        <p:spPr>
          <a:xfrm>
            <a:off x="952500" y="1484785"/>
            <a:ext cx="7939980" cy="5040560"/>
          </a:xfrm>
        </p:spPr>
        <p:txBody>
          <a:bodyPr vert="horz" wrap="square" lIns="91440" tIns="45720" rIns="91440" bIns="45720" anchor="t" anchorCtr="0"/>
          <a:lstStyle/>
          <a:p>
            <a:endParaRPr lang="zh-CN" altLang="en-US" sz="2800" b="1" dirty="0">
              <a:effectLst/>
            </a:endParaRPr>
          </a:p>
          <a:p>
            <a:pPr marL="514350" indent="-514350">
              <a:buFont typeface="+mj-lt"/>
              <a:buAutoNum type="arabicPeriod"/>
            </a:pPr>
            <a:r>
              <a:rPr lang="zh-CN" altLang="en-US" sz="2800" b="1" dirty="0">
                <a:solidFill>
                  <a:srgbClr val="0000FF"/>
                </a:solidFill>
                <a:effectLst/>
              </a:rPr>
              <a:t>常量</a:t>
            </a:r>
            <a:r>
              <a:rPr lang="zh-CN" altLang="en-US" sz="2800" b="1" dirty="0">
                <a:effectLst/>
              </a:rPr>
              <a:t>是在程序的执行过程中其值不变的量。</a:t>
            </a:r>
          </a:p>
          <a:p>
            <a:pPr marL="514350" indent="-514350">
              <a:buFont typeface="+mj-lt"/>
              <a:buAutoNum type="arabicPeriod"/>
            </a:pPr>
            <a:r>
              <a:rPr lang="zh-CN" altLang="en-US" sz="2800" b="1" dirty="0">
                <a:effectLst/>
              </a:rPr>
              <a:t>在</a:t>
            </a:r>
            <a:r>
              <a:rPr lang="en-US" altLang="zh-CN" sz="2800" b="1" dirty="0">
                <a:effectLst/>
              </a:rPr>
              <a:t>C</a:t>
            </a:r>
            <a:r>
              <a:rPr lang="zh-CN" altLang="en-US" sz="2800" b="1" dirty="0">
                <a:effectLst/>
              </a:rPr>
              <a:t>语言中，常量不需要类型说明就可以直接使用，常量的类型是由常量本身隐含决定的。</a:t>
            </a:r>
          </a:p>
          <a:p>
            <a:pPr marL="514350" indent="-514350">
              <a:buFont typeface="+mj-lt"/>
              <a:buAutoNum type="arabicPeriod"/>
            </a:pPr>
            <a:r>
              <a:rPr lang="zh-CN" altLang="en-US" sz="2800" b="1" dirty="0">
                <a:effectLst/>
              </a:rPr>
              <a:t>在</a:t>
            </a:r>
            <a:r>
              <a:rPr lang="en-US" altLang="zh-CN" sz="2800" b="1" dirty="0">
                <a:effectLst/>
              </a:rPr>
              <a:t>C</a:t>
            </a:r>
            <a:r>
              <a:rPr lang="zh-CN" altLang="en-US" sz="2800" b="1" dirty="0">
                <a:effectLst/>
              </a:rPr>
              <a:t>语言中，从其表现形式常量分为</a:t>
            </a:r>
            <a:r>
              <a:rPr lang="zh-CN" altLang="en-US" sz="2800" b="1" dirty="0">
                <a:solidFill>
                  <a:srgbClr val="0000FF"/>
                </a:solidFill>
                <a:effectLst/>
              </a:rPr>
              <a:t>普通常量和符号常量</a:t>
            </a:r>
            <a:r>
              <a:rPr lang="zh-CN" altLang="en-US" sz="2800" b="1" dirty="0">
                <a:effectLst/>
              </a:rPr>
              <a:t>。普通常量就是用数字或字母直接表示的常量，符号常量是用一个标识符来代表的常量。无论是普通常量，还是符号常量，它们都有自己的类型。</a:t>
            </a:r>
          </a:p>
          <a:p>
            <a:pPr>
              <a:buNone/>
            </a:pPr>
            <a:r>
              <a:rPr lang="zh-CN" altLang="en-US" sz="2800" b="1" dirty="0">
                <a:effectLst/>
              </a:rPr>
              <a:t>	</a:t>
            </a:r>
          </a:p>
        </p:txBody>
      </p:sp>
      <p:sp>
        <p:nvSpPr>
          <p:cNvPr id="14340"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ctr" anchorCtr="0"/>
          <a:lstStyle/>
          <a:p>
            <a:r>
              <a:rPr lang="zh-CN" altLang="en-US" dirty="0">
                <a:effectLst/>
              </a:rPr>
              <a:t>普通常量</a:t>
            </a:r>
          </a:p>
        </p:txBody>
      </p:sp>
      <p:sp>
        <p:nvSpPr>
          <p:cNvPr id="16387" name="Rectangle 3"/>
          <p:cNvSpPr>
            <a:spLocks noGrp="1" noChangeArrowheads="1"/>
          </p:cNvSpPr>
          <p:nvPr>
            <p:ph idx="1"/>
          </p:nvPr>
        </p:nvSpPr>
        <p:spPr>
          <a:xfrm>
            <a:off x="900113" y="2060575"/>
            <a:ext cx="7920038" cy="4537075"/>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
                <a:schemeClr val="hlink"/>
              </a:buClr>
              <a:buSzPct val="70000"/>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整型数值常量 ：</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200</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12</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35</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90000"/>
              </a:lnSpc>
              <a:spcBef>
                <a:spcPct val="20000"/>
              </a:spcBef>
              <a:spcAft>
                <a:spcPct val="0"/>
              </a:spcAft>
              <a:buClr>
                <a:schemeClr val="hlink"/>
              </a:buClr>
              <a:buSzPct val="70000"/>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实型数值常量</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835.6</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77.2</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0.618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1.23E-2 </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1.5E3 </a:t>
            </a:r>
          </a:p>
          <a:p>
            <a:pPr marL="0" marR="0" lvl="0" indent="0" algn="l" defTabSz="914400" rtl="0" eaLnBrk="0" fontAlgn="base" latinLnBrk="0" hangingPunct="0">
              <a:lnSpc>
                <a:spcPct val="90000"/>
              </a:lnSpc>
              <a:spcBef>
                <a:spcPct val="20000"/>
              </a:spcBef>
              <a:spcAft>
                <a:spcPct val="0"/>
              </a:spcAft>
              <a:buClr>
                <a:schemeClr val="hlink"/>
              </a:buClr>
              <a:buSzPct val="70000"/>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3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字符型常量</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p>
          <a:p>
            <a:pPr marL="0" indent="0">
              <a:lnSpc>
                <a:spcPct val="90000"/>
              </a:lnSpc>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‘\n’</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’\105’</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’\X7B’</a:t>
            </a:r>
          </a:p>
          <a:p>
            <a:pPr marL="0" marR="0" lvl="0" indent="0" algn="l" defTabSz="914400" rtl="0" eaLnBrk="0" fontAlgn="base" latinLnBrk="0" hangingPunct="0">
              <a:lnSpc>
                <a:spcPct val="90000"/>
              </a:lnSpc>
              <a:spcBef>
                <a:spcPct val="20000"/>
              </a:spcBef>
              <a:spcAft>
                <a:spcPct val="0"/>
              </a:spcAft>
              <a:buClr>
                <a:schemeClr val="hlink"/>
              </a:buClr>
              <a:buSzPct val="70000"/>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4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字符串常量</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“Hello”</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“Welcome”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p>
          <a:p>
            <a:pPr marL="0" indent="0">
              <a:lnSpc>
                <a:spcPct val="90000"/>
              </a:lnSpc>
              <a:buNone/>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“_ABC”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符号常量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38467" y="1988840"/>
            <a:ext cx="7969696" cy="4112096"/>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语言程序中，可对常量进行命名，即用符号代替常量，叫做符号常量，一般用大写字母表示，符号常量一经定义就可以代替常量使用。</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#define  PI  3.1415926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定义圆周率</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变量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变量是指在程序执行过程中，其值可以改变的量。一个变量用一个标识符（变量）表示，在内存中占据一定的存储单元，用于存放变量的值。变量必须先定义后使用，变量的值可以通过赋值的方法获得和改变。</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变量定义和初始化</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存储类型</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数据类型 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初始数据</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初始数据</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初始数据</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543800" cy="13239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新生入学需要保存学生数据</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543800" cy="476016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定义整型变量存放年龄、学号、定义字符变量存放性别，定义浮点型变量存放入学分数。</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程序代码</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20484" name="矩形 3"/>
          <p:cNvSpPr/>
          <p:nvPr/>
        </p:nvSpPr>
        <p:spPr>
          <a:xfrm>
            <a:off x="1187450" y="3163888"/>
            <a:ext cx="4464050" cy="34150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spcBef>
                <a:spcPct val="0"/>
              </a:spcBef>
              <a:buClrTx/>
              <a:buSzTx/>
              <a:buFontTx/>
              <a:buNone/>
            </a:pPr>
            <a:r>
              <a:rPr lang="zh-CN" altLang="en-US" sz="1800" dirty="0"/>
              <a:t>#include "stdio.h"</a:t>
            </a:r>
          </a:p>
          <a:p>
            <a:pPr marL="0" lvl="0" indent="0">
              <a:spcBef>
                <a:spcPct val="0"/>
              </a:spcBef>
              <a:buClrTx/>
              <a:buSzTx/>
              <a:buFontTx/>
              <a:buNone/>
            </a:pPr>
            <a:endParaRPr lang="zh-CN" altLang="en-US" sz="1800" dirty="0"/>
          </a:p>
          <a:p>
            <a:pPr marL="0" lvl="0" indent="0">
              <a:spcBef>
                <a:spcPct val="0"/>
              </a:spcBef>
              <a:buClrTx/>
              <a:buSzTx/>
              <a:buFontTx/>
              <a:buNone/>
            </a:pPr>
            <a:r>
              <a:rPr lang="en-US" altLang="zh-CN" sz="1800" dirty="0" smtClean="0"/>
              <a:t>void</a:t>
            </a:r>
            <a:r>
              <a:rPr lang="zh-CN" altLang="en-US" sz="1800" dirty="0" smtClean="0"/>
              <a:t> </a:t>
            </a:r>
            <a:r>
              <a:rPr lang="zh-CN" altLang="en-US" sz="1800" dirty="0"/>
              <a:t>main(){</a:t>
            </a:r>
          </a:p>
          <a:p>
            <a:pPr marL="0" lvl="0" indent="0">
              <a:spcBef>
                <a:spcPct val="0"/>
              </a:spcBef>
              <a:buClrTx/>
              <a:buSzTx/>
              <a:buFontTx/>
              <a:buNone/>
            </a:pPr>
            <a:r>
              <a:rPr lang="zh-CN" altLang="en-US" sz="1800" dirty="0"/>
              <a:t>	int iAge =20,iNum=201;</a:t>
            </a:r>
          </a:p>
          <a:p>
            <a:pPr marL="0" lvl="0" indent="0">
              <a:spcBef>
                <a:spcPct val="0"/>
              </a:spcBef>
              <a:buClrTx/>
              <a:buSzTx/>
              <a:buFontTx/>
              <a:buNone/>
            </a:pPr>
            <a:r>
              <a:rPr lang="zh-CN" altLang="en-US" sz="1800" dirty="0"/>
              <a:t>	char cSex = 'm';</a:t>
            </a:r>
          </a:p>
          <a:p>
            <a:pPr marL="0" lvl="0" indent="0">
              <a:spcBef>
                <a:spcPct val="0"/>
              </a:spcBef>
              <a:buClrTx/>
              <a:buSzTx/>
              <a:buFontTx/>
              <a:buNone/>
            </a:pPr>
            <a:r>
              <a:rPr lang="zh-CN" altLang="en-US" sz="1800" dirty="0"/>
              <a:t>	float fScore;</a:t>
            </a:r>
          </a:p>
          <a:p>
            <a:pPr marL="0" lvl="0" indent="0">
              <a:spcBef>
                <a:spcPct val="0"/>
              </a:spcBef>
              <a:buClrTx/>
              <a:buSzTx/>
              <a:buFontTx/>
              <a:buNone/>
            </a:pPr>
            <a:r>
              <a:rPr lang="zh-CN" altLang="en-US" sz="1800" dirty="0"/>
              <a:t>	fScore = 580.5;</a:t>
            </a:r>
          </a:p>
          <a:p>
            <a:pPr marL="0" lvl="0" indent="0">
              <a:spcBef>
                <a:spcPct val="0"/>
              </a:spcBef>
              <a:buClrTx/>
              <a:buSzTx/>
              <a:buFontTx/>
              <a:buNone/>
            </a:pPr>
            <a:r>
              <a:rPr lang="zh-CN" altLang="en-US" sz="1800" dirty="0"/>
              <a:t>	printf("number=%d\n",iNum);</a:t>
            </a:r>
          </a:p>
          <a:p>
            <a:pPr marL="0" lvl="0" indent="0">
              <a:spcBef>
                <a:spcPct val="0"/>
              </a:spcBef>
              <a:buClrTx/>
              <a:buSzTx/>
              <a:buFontTx/>
              <a:buNone/>
            </a:pPr>
            <a:r>
              <a:rPr lang="zh-CN" altLang="en-US" sz="1800" dirty="0"/>
              <a:t>	printf("age=%d\n",iAge);</a:t>
            </a:r>
          </a:p>
          <a:p>
            <a:pPr marL="0" lvl="0" indent="0">
              <a:spcBef>
                <a:spcPct val="0"/>
              </a:spcBef>
              <a:buClrTx/>
              <a:buSzTx/>
              <a:buFontTx/>
              <a:buNone/>
            </a:pPr>
            <a:r>
              <a:rPr lang="zh-CN" altLang="en-US" sz="1800" dirty="0"/>
              <a:t>	printf("sex=%c\n",cSex);</a:t>
            </a:r>
          </a:p>
          <a:p>
            <a:pPr marL="0" lvl="0" indent="0">
              <a:spcBef>
                <a:spcPct val="0"/>
              </a:spcBef>
              <a:buClrTx/>
              <a:buSzTx/>
              <a:buFontTx/>
              <a:buNone/>
            </a:pPr>
            <a:r>
              <a:rPr lang="zh-CN" altLang="en-US" sz="1800" dirty="0"/>
              <a:t>	printf("score=%f\n",fScore</a:t>
            </a:r>
            <a:r>
              <a:rPr lang="zh-CN" altLang="en-US" sz="1800"/>
              <a:t>)</a:t>
            </a:r>
            <a:r>
              <a:rPr lang="zh-CN" altLang="en-US" sz="1800" smtClean="0"/>
              <a:t>;</a:t>
            </a:r>
            <a:endParaRPr lang="zh-CN" altLang="en-US" sz="1800" dirty="0"/>
          </a:p>
          <a:p>
            <a:pPr marL="0" lvl="0" indent="0">
              <a:spcBef>
                <a:spcPct val="0"/>
              </a:spcBef>
              <a:buClrTx/>
              <a:buSzTx/>
              <a:buFontTx/>
              <a:buNone/>
            </a:pPr>
            <a:r>
              <a:rPr lang="zh-CN" altLang="en-US" sz="18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程序注解</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2008188"/>
            <a:ext cx="7753350" cy="4876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变量名要符合标识符命名规则</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定义变量有两个主要作用：</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变量名标明数据在内层中的地址</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声明类型的目的是告诉系统变量需要占用的存储单元数目和储存的区域</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变量定义的同时赋值叫做初始化</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使用变量时要注意变量的三要素：类型、名字和当前值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main()</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函数是</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程序的入口，程序运行时从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main()</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函数的第一条语句开始执行</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p</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rintf()</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是格式化输出函数</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想一想</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生活、学习、工作中有哪些量是不变的常量？哪些信息是经常变化的？在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语言中，它们分别定义成什么类型的变量比较合适？</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相关知识点</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常量可以直接使用，但变量必须先定义。</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变量的三要素：类型、名字和当前值。变量的值通过赋值方式改变，如</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iAge</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=20</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；其中“</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”称为赋值符号，将其右边的数据存入左边变量名所表示的存储空间中。</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常量和变量可以使</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语言的基本类型中的任意一种，每种类型的数据都有自己的类型标识符和取值范围，见课本</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21</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页表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2-2</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vert="horz" wrap="square" lIns="91440" tIns="45720" rIns="91440" bIns="45720" anchor="ctr" anchorCtr="0"/>
          <a:lstStyle/>
          <a:p>
            <a:r>
              <a:rPr lang="zh-CN" altLang="en-US" dirty="0">
                <a:effectLst/>
              </a:rPr>
              <a:t>主要内容</a:t>
            </a:r>
          </a:p>
        </p:txBody>
      </p:sp>
      <p:sp>
        <p:nvSpPr>
          <p:cNvPr id="5123" name="Rectangle 3"/>
          <p:cNvSpPr>
            <a:spLocks noGrp="1"/>
          </p:cNvSpPr>
          <p:nvPr>
            <p:ph idx="1"/>
          </p:nvPr>
        </p:nvSpPr>
        <p:spPr/>
        <p:txBody>
          <a:bodyPr vert="horz" wrap="square" lIns="91440" tIns="45720" rIns="91440" bIns="45720" anchor="t" anchorCtr="0"/>
          <a:lstStyle/>
          <a:p>
            <a:r>
              <a:rPr lang="en-US" altLang="zh-CN" dirty="0">
                <a:effectLst/>
              </a:rPr>
              <a:t>C</a:t>
            </a:r>
            <a:r>
              <a:rPr lang="zh-CN" altLang="en-US" dirty="0">
                <a:effectLst/>
              </a:rPr>
              <a:t>语言中的数据类型。</a:t>
            </a:r>
            <a:endParaRPr lang="en-US" altLang="zh-CN" dirty="0">
              <a:effectLst/>
            </a:endParaRPr>
          </a:p>
          <a:p>
            <a:r>
              <a:rPr lang="zh-CN" altLang="en-US" dirty="0">
                <a:effectLst/>
              </a:rPr>
              <a:t>标识符、常量与变量</a:t>
            </a:r>
          </a:p>
          <a:p>
            <a:r>
              <a:rPr lang="zh-CN" altLang="en-US" dirty="0">
                <a:effectLst/>
              </a:rPr>
              <a:t>数据输入</a:t>
            </a:r>
            <a:r>
              <a:rPr lang="en-US" altLang="zh-CN" dirty="0">
                <a:effectLst/>
              </a:rPr>
              <a:t>/</a:t>
            </a:r>
            <a:r>
              <a:rPr lang="zh-CN" altLang="en-US" dirty="0">
                <a:effectLst/>
              </a:rPr>
              <a:t>输出处理</a:t>
            </a:r>
            <a:endParaRPr lang="en-US" altLang="zh-CN" dirty="0">
              <a:effectLst/>
            </a:endParaRPr>
          </a:p>
          <a:p>
            <a:r>
              <a:rPr lang="zh-CN" altLang="en-US" dirty="0">
                <a:effectLst/>
              </a:rPr>
              <a:t>运算符与表达式</a:t>
            </a:r>
            <a:endParaRPr lang="en-US" altLang="zh-CN" dirty="0">
              <a:effectLst/>
            </a:endParaRPr>
          </a:p>
          <a:p>
            <a:r>
              <a:rPr lang="zh-CN" altLang="en-US" dirty="0">
                <a:effectLst/>
              </a:rPr>
              <a:t>顺序结构程序设计</a:t>
            </a:r>
          </a:p>
          <a:p>
            <a:endParaRPr lang="zh-CN" altLang="en-US"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相关知识点</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24579" name="内容占位符 7"/>
          <p:cNvPicPr>
            <a:picLocks noGrp="1" noChangeAspect="1"/>
          </p:cNvPicPr>
          <p:nvPr>
            <p:ph idx="1"/>
          </p:nvPr>
        </p:nvPicPr>
        <p:blipFill>
          <a:blip r:embed="rId2"/>
          <a:srcRect/>
          <a:stretch>
            <a:fillRect/>
          </a:stretch>
        </p:blipFill>
        <p:spPr>
          <a:xfrm>
            <a:off x="179388" y="2420938"/>
            <a:ext cx="8861425" cy="26638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相关知识点</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startAt="4"/>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程序中，整型常量可以用十进制数、八进制数、十六进制数</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种形式书写。数字</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开头的数字序列，均作八进制数处理；</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0x</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或</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0X</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开头的数字序列，均作十六进制数处理。</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startAt="4"/>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语言的字符常量是用单引号括起来的一个字符，如</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等都是字符常量。</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除了以上形式的字符常量外，以“</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”开头的字符序列，称为转义字符，即将反斜杠后面的字符转换成别的意思。</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相关知识</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26628" name="图片 3"/>
          <p:cNvPicPr>
            <a:picLocks noChangeAspect="1"/>
          </p:cNvPicPr>
          <p:nvPr/>
        </p:nvPicPr>
        <p:blipFill>
          <a:blip r:embed="rId2"/>
          <a:stretch>
            <a:fillRect/>
          </a:stretch>
        </p:blipFill>
        <p:spPr>
          <a:xfrm>
            <a:off x="733425" y="2298700"/>
            <a:ext cx="8210550" cy="407193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相关知识</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81913" cy="4111625"/>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startAt="6"/>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字符型数据的存储形式。在内存中，一个字符型数据占用一个字节（</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8b</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），以</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ASCII</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码的二进制形式存放。即当将一个字符常量（比如‘</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’）放到一个字符型变量（</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）中时，并不是将字符本身（‘</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’）放到存储单元</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中，而是将字符‘</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ASCII</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码值</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97</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的二进制码放到存储单元</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中，如下所示：</a:t>
            </a:r>
            <a:endPar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27652" name="图片 4"/>
          <p:cNvPicPr>
            <a:picLocks noChangeAspect="1"/>
          </p:cNvPicPr>
          <p:nvPr/>
        </p:nvPicPr>
        <p:blipFill>
          <a:blip r:embed="rId2"/>
          <a:stretch>
            <a:fillRect/>
          </a:stretch>
        </p:blipFill>
        <p:spPr>
          <a:xfrm>
            <a:off x="2987675" y="5153025"/>
            <a:ext cx="3240088" cy="11112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nchorCtr="0"/>
          <a:lstStyle/>
          <a:p>
            <a:r>
              <a:rPr lang="zh-CN" altLang="en-US" b="0" dirty="0">
                <a:effectLst/>
              </a:rPr>
              <a:t>整型数值常量</a:t>
            </a:r>
          </a:p>
        </p:txBody>
      </p:sp>
      <p:sp>
        <p:nvSpPr>
          <p:cNvPr id="28675" name="Rectangle 3"/>
          <p:cNvSpPr>
            <a:spLocks noGrp="1"/>
          </p:cNvSpPr>
          <p:nvPr>
            <p:ph idx="1"/>
          </p:nvPr>
        </p:nvSpPr>
        <p:spPr>
          <a:xfrm>
            <a:off x="1066800" y="1981200"/>
            <a:ext cx="7753350" cy="4184650"/>
          </a:xfrm>
        </p:spPr>
        <p:txBody>
          <a:bodyPr vert="horz" wrap="square" lIns="91440" tIns="45720" rIns="91440" bIns="45720" anchor="t" anchorCtr="0"/>
          <a:lstStyle/>
          <a:p>
            <a:pPr>
              <a:buNone/>
            </a:pPr>
            <a:r>
              <a:rPr lang="zh-CN" altLang="en-US" sz="2800" b="1" dirty="0">
                <a:effectLst/>
              </a:rPr>
              <a:t>三种表示法 </a:t>
            </a:r>
          </a:p>
          <a:p>
            <a:r>
              <a:rPr lang="zh-CN" altLang="en-US" sz="2800" b="1" dirty="0">
                <a:effectLst/>
              </a:rPr>
              <a:t> 十进制 （</a:t>
            </a:r>
            <a:r>
              <a:rPr lang="en-US" altLang="zh-CN" sz="2800" b="1" dirty="0">
                <a:effectLst/>
              </a:rPr>
              <a:t>0-9</a:t>
            </a:r>
            <a:r>
              <a:rPr lang="zh-CN" altLang="en-US" sz="2800" b="1" dirty="0">
                <a:effectLst/>
              </a:rPr>
              <a:t>十个数字构成，逢</a:t>
            </a:r>
            <a:r>
              <a:rPr lang="en-US" altLang="zh-CN" sz="2800" b="1" dirty="0">
                <a:effectLst/>
              </a:rPr>
              <a:t>10</a:t>
            </a:r>
            <a:r>
              <a:rPr lang="zh-CN" altLang="en-US" sz="2800" b="1" dirty="0">
                <a:effectLst/>
              </a:rPr>
              <a:t>进</a:t>
            </a:r>
            <a:r>
              <a:rPr lang="en-US" altLang="zh-CN" sz="2800" b="1" dirty="0">
                <a:effectLst/>
              </a:rPr>
              <a:t>1</a:t>
            </a:r>
            <a:r>
              <a:rPr lang="zh-CN" altLang="en-US" sz="2800" b="1" dirty="0">
                <a:effectLst/>
              </a:rPr>
              <a:t>）</a:t>
            </a:r>
            <a:r>
              <a:rPr lang="en-US" altLang="zh-CN" sz="2800" b="1" dirty="0">
                <a:effectLst/>
              </a:rPr>
              <a:t>: </a:t>
            </a:r>
          </a:p>
          <a:p>
            <a:pPr>
              <a:buNone/>
            </a:pPr>
            <a:r>
              <a:rPr lang="en-US" altLang="zh-CN" sz="2800" b="1" dirty="0">
                <a:effectLst/>
              </a:rPr>
              <a:t>     1</a:t>
            </a:r>
            <a:r>
              <a:rPr lang="zh-CN" altLang="en-US" sz="2800" b="1" dirty="0">
                <a:effectLst/>
              </a:rPr>
              <a:t>，</a:t>
            </a:r>
            <a:r>
              <a:rPr lang="en-US" altLang="zh-CN" sz="2800" b="1" dirty="0">
                <a:effectLst/>
              </a:rPr>
              <a:t>200</a:t>
            </a:r>
            <a:r>
              <a:rPr lang="zh-CN" altLang="en-US" sz="2800" b="1" dirty="0">
                <a:effectLst/>
              </a:rPr>
              <a:t>，</a:t>
            </a:r>
            <a:r>
              <a:rPr lang="en-US" altLang="zh-CN" sz="2800" b="1" dirty="0">
                <a:effectLst/>
              </a:rPr>
              <a:t>3500</a:t>
            </a:r>
          </a:p>
          <a:p>
            <a:r>
              <a:rPr lang="zh-CN" altLang="en-US" sz="2800" b="1" dirty="0">
                <a:effectLst/>
              </a:rPr>
              <a:t>十六进制（</a:t>
            </a:r>
            <a:r>
              <a:rPr lang="en-US" altLang="zh-CN" sz="2000" b="1" dirty="0">
                <a:effectLst/>
              </a:rPr>
              <a:t>0-9</a:t>
            </a:r>
            <a:r>
              <a:rPr lang="zh-CN" altLang="en-US" sz="2000" b="1" dirty="0">
                <a:effectLst/>
              </a:rPr>
              <a:t>十个数字，</a:t>
            </a:r>
            <a:r>
              <a:rPr lang="en-US" altLang="zh-CN" sz="2000" b="1" dirty="0">
                <a:effectLst/>
              </a:rPr>
              <a:t>A-F</a:t>
            </a:r>
            <a:r>
              <a:rPr lang="zh-CN" altLang="en-US" sz="2000" b="1" dirty="0">
                <a:effectLst/>
              </a:rPr>
              <a:t>六个字符构成，逢</a:t>
            </a:r>
            <a:r>
              <a:rPr lang="en-US" altLang="zh-CN" sz="2000" b="1" dirty="0">
                <a:effectLst/>
              </a:rPr>
              <a:t>16</a:t>
            </a:r>
            <a:r>
              <a:rPr lang="zh-CN" altLang="en-US" sz="2000" b="1" dirty="0">
                <a:effectLst/>
              </a:rPr>
              <a:t>进</a:t>
            </a:r>
            <a:r>
              <a:rPr lang="en-US" altLang="zh-CN" sz="2000" b="1" dirty="0">
                <a:effectLst/>
              </a:rPr>
              <a:t>1</a:t>
            </a:r>
            <a:r>
              <a:rPr lang="zh-CN" altLang="en-US" sz="2000" b="1" dirty="0">
                <a:effectLst/>
              </a:rPr>
              <a:t>）</a:t>
            </a:r>
            <a:r>
              <a:rPr lang="zh-CN" altLang="en-US" sz="2800" b="1" dirty="0">
                <a:effectLst/>
              </a:rPr>
              <a:t> </a:t>
            </a:r>
            <a:r>
              <a:rPr lang="en-US" altLang="zh-CN" sz="2800" b="1" dirty="0">
                <a:effectLst/>
              </a:rPr>
              <a:t>:</a:t>
            </a:r>
          </a:p>
          <a:p>
            <a:pPr>
              <a:buNone/>
            </a:pPr>
            <a:r>
              <a:rPr lang="en-US" altLang="zh-CN" sz="2800" b="1" dirty="0">
                <a:effectLst/>
              </a:rPr>
              <a:t>    </a:t>
            </a:r>
            <a:r>
              <a:rPr lang="zh-CN" altLang="en-US" sz="2800" b="1" dirty="0">
                <a:effectLst/>
              </a:rPr>
              <a:t>以</a:t>
            </a:r>
            <a:r>
              <a:rPr lang="en-US" altLang="zh-CN" sz="2800" b="1" dirty="0">
                <a:effectLst/>
              </a:rPr>
              <a:t>0x</a:t>
            </a:r>
            <a:r>
              <a:rPr lang="zh-CN" altLang="en-US" sz="2800" b="1" dirty="0">
                <a:effectLst/>
              </a:rPr>
              <a:t>或</a:t>
            </a:r>
            <a:r>
              <a:rPr lang="en-US" altLang="zh-CN" sz="2800" b="1" dirty="0">
                <a:effectLst/>
              </a:rPr>
              <a:t>0X</a:t>
            </a:r>
            <a:r>
              <a:rPr lang="zh-CN" altLang="en-US" sz="2800" b="1" dirty="0">
                <a:effectLst/>
              </a:rPr>
              <a:t>开头的数字序列</a:t>
            </a:r>
          </a:p>
          <a:p>
            <a:pPr>
              <a:buNone/>
            </a:pPr>
            <a:r>
              <a:rPr lang="zh-CN" altLang="en-US" sz="2800" b="1" dirty="0">
                <a:effectLst/>
              </a:rPr>
              <a:t>    </a:t>
            </a:r>
            <a:r>
              <a:rPr lang="en-US" altLang="zh-CN" sz="2800" b="1" dirty="0">
                <a:effectLst/>
              </a:rPr>
              <a:t>0x12, 0X706A,0xF2B</a:t>
            </a:r>
          </a:p>
          <a:p>
            <a:r>
              <a:rPr lang="zh-CN" altLang="en-US" sz="2800" b="1" dirty="0">
                <a:effectLst/>
              </a:rPr>
              <a:t>八进制（</a:t>
            </a:r>
            <a:r>
              <a:rPr lang="en-US" altLang="zh-CN" sz="2800" b="1" dirty="0">
                <a:effectLst/>
              </a:rPr>
              <a:t>0-7</a:t>
            </a:r>
            <a:r>
              <a:rPr lang="zh-CN" altLang="en-US" sz="2800" b="1" dirty="0">
                <a:effectLst/>
              </a:rPr>
              <a:t>八个数字构成，逢</a:t>
            </a:r>
            <a:r>
              <a:rPr lang="en-US" altLang="zh-CN" sz="2800" b="1" dirty="0">
                <a:effectLst/>
              </a:rPr>
              <a:t>8</a:t>
            </a:r>
            <a:r>
              <a:rPr lang="zh-CN" altLang="en-US" sz="2800" b="1" dirty="0">
                <a:effectLst/>
              </a:rPr>
              <a:t>进</a:t>
            </a:r>
            <a:r>
              <a:rPr lang="en-US" altLang="zh-CN" sz="2800" b="1" dirty="0">
                <a:effectLst/>
              </a:rPr>
              <a:t>1</a:t>
            </a:r>
            <a:r>
              <a:rPr lang="zh-CN" altLang="en-US" sz="2800" b="1" dirty="0">
                <a:effectLst/>
              </a:rPr>
              <a:t>） </a:t>
            </a:r>
            <a:r>
              <a:rPr lang="en-US" altLang="zh-CN" sz="2800" b="1" dirty="0">
                <a:effectLst/>
              </a:rPr>
              <a:t>:</a:t>
            </a:r>
            <a:r>
              <a:rPr lang="zh-CN" altLang="en-US" sz="2800" b="1" dirty="0">
                <a:effectLst/>
              </a:rPr>
              <a:t>以</a:t>
            </a:r>
            <a:r>
              <a:rPr lang="en-US" altLang="zh-CN" sz="2800" b="1" dirty="0">
                <a:effectLst/>
              </a:rPr>
              <a:t>0</a:t>
            </a:r>
            <a:r>
              <a:rPr lang="zh-CN" altLang="en-US" sz="2800" b="1" dirty="0">
                <a:effectLst/>
              </a:rPr>
              <a:t>开头的数字序列    </a:t>
            </a:r>
            <a:r>
              <a:rPr lang="en-US" altLang="zh-CN" sz="2800" b="1" dirty="0">
                <a:effectLst/>
              </a:rPr>
              <a:t>025,0706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nchorCtr="0"/>
          <a:lstStyle/>
          <a:p>
            <a:r>
              <a:rPr lang="zh-CN" altLang="en-US" sz="4000" dirty="0">
                <a:effectLst/>
              </a:rPr>
              <a:t>十进制、二进制、八进制、十六进制</a:t>
            </a:r>
          </a:p>
        </p:txBody>
      </p:sp>
      <p:pic>
        <p:nvPicPr>
          <p:cNvPr id="29699" name="Picture 3"/>
          <p:cNvPicPr>
            <a:picLocks noGrp="1" noChangeAspect="1"/>
          </p:cNvPicPr>
          <p:nvPr>
            <p:ph idx="1"/>
          </p:nvPr>
        </p:nvPicPr>
        <p:blipFill>
          <a:blip r:embed="rId2"/>
          <a:srcRect/>
          <a:stretch>
            <a:fillRect/>
          </a:stretch>
        </p:blipFill>
        <p:spPr>
          <a:xfrm>
            <a:off x="1835150" y="1989138"/>
            <a:ext cx="4648200" cy="46482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ctr" anchorCtr="0"/>
          <a:lstStyle/>
          <a:p>
            <a:r>
              <a:rPr lang="zh-CN" altLang="en-US" dirty="0">
                <a:effectLst/>
              </a:rPr>
              <a:t>十进制数转换为二进制数 </a:t>
            </a:r>
          </a:p>
        </p:txBody>
      </p:sp>
      <p:sp>
        <p:nvSpPr>
          <p:cNvPr id="30723" name="Rectangle 3"/>
          <p:cNvSpPr>
            <a:spLocks noGrp="1"/>
          </p:cNvSpPr>
          <p:nvPr>
            <p:ph idx="1"/>
          </p:nvPr>
        </p:nvSpPr>
        <p:spPr>
          <a:xfrm>
            <a:off x="1066800" y="1981200"/>
            <a:ext cx="5948363" cy="4114800"/>
          </a:xfrm>
        </p:spPr>
        <p:txBody>
          <a:bodyPr vert="horz" wrap="square" lIns="91440" tIns="45720" rIns="91440" bIns="45720" anchor="t" anchorCtr="0"/>
          <a:lstStyle/>
          <a:p>
            <a:pPr>
              <a:lnSpc>
                <a:spcPct val="90000"/>
              </a:lnSpc>
            </a:pPr>
            <a:r>
              <a:rPr lang="zh-CN" altLang="en-US" sz="2000" dirty="0">
                <a:effectLst/>
              </a:rPr>
              <a:t>十进制数转换为二进制数使用“除</a:t>
            </a:r>
            <a:r>
              <a:rPr lang="en-US" altLang="zh-CN" sz="2000" dirty="0">
                <a:effectLst/>
              </a:rPr>
              <a:t>2</a:t>
            </a:r>
            <a:r>
              <a:rPr lang="zh-CN" altLang="en-US" sz="2000" dirty="0">
                <a:effectLst/>
              </a:rPr>
              <a:t>取余法”，</a:t>
            </a:r>
          </a:p>
          <a:p>
            <a:pPr>
              <a:lnSpc>
                <a:spcPct val="90000"/>
              </a:lnSpc>
              <a:buNone/>
            </a:pPr>
            <a:r>
              <a:rPr lang="zh-CN" altLang="en-US" sz="2000" dirty="0">
                <a:effectLst/>
              </a:rPr>
              <a:t>   例如，将十进制数</a:t>
            </a:r>
            <a:r>
              <a:rPr lang="en-US" altLang="zh-CN" sz="2000" dirty="0">
                <a:effectLst/>
              </a:rPr>
              <a:t>25</a:t>
            </a:r>
            <a:r>
              <a:rPr lang="zh-CN" altLang="en-US" sz="2000" dirty="0">
                <a:effectLst/>
              </a:rPr>
              <a:t>转换为二进制数</a:t>
            </a:r>
          </a:p>
          <a:p>
            <a:pPr>
              <a:lnSpc>
                <a:spcPct val="90000"/>
              </a:lnSpc>
              <a:buNone/>
            </a:pPr>
            <a:r>
              <a:rPr lang="zh-CN" altLang="en-US" sz="2000" dirty="0">
                <a:effectLst/>
              </a:rPr>
              <a:t>   </a:t>
            </a:r>
            <a:r>
              <a:rPr lang="en-US" altLang="zh-CN" sz="2000" dirty="0">
                <a:effectLst/>
              </a:rPr>
              <a:t>1 </a:t>
            </a:r>
            <a:r>
              <a:rPr lang="zh-CN" altLang="en-US" sz="2000" dirty="0">
                <a:effectLst/>
              </a:rPr>
              <a:t>用</a:t>
            </a:r>
            <a:r>
              <a:rPr lang="en-US" altLang="zh-CN" sz="2000" dirty="0">
                <a:effectLst/>
              </a:rPr>
              <a:t>25</a:t>
            </a:r>
            <a:r>
              <a:rPr lang="zh-CN" altLang="en-US" sz="2000" dirty="0">
                <a:effectLst/>
              </a:rPr>
              <a:t>除以</a:t>
            </a:r>
            <a:r>
              <a:rPr lang="en-US" altLang="zh-CN" sz="2000" dirty="0">
                <a:effectLst/>
              </a:rPr>
              <a:t>2</a:t>
            </a:r>
            <a:r>
              <a:rPr lang="zh-CN" altLang="en-US" sz="2000" dirty="0">
                <a:effectLst/>
              </a:rPr>
              <a:t>余数是</a:t>
            </a:r>
            <a:r>
              <a:rPr lang="en-US" altLang="zh-CN" sz="2000" dirty="0">
                <a:solidFill>
                  <a:srgbClr val="FF0000"/>
                </a:solidFill>
                <a:effectLst/>
              </a:rPr>
              <a:t>1</a:t>
            </a:r>
            <a:r>
              <a:rPr lang="zh-CN" altLang="en-US" sz="2000" dirty="0">
                <a:effectLst/>
              </a:rPr>
              <a:t>，商是</a:t>
            </a:r>
            <a:r>
              <a:rPr lang="en-US" altLang="zh-CN" sz="2000" dirty="0">
                <a:effectLst/>
              </a:rPr>
              <a:t>12</a:t>
            </a:r>
            <a:r>
              <a:rPr lang="zh-CN" altLang="en-US" sz="2000" dirty="0">
                <a:effectLst/>
              </a:rPr>
              <a:t>，</a:t>
            </a:r>
          </a:p>
          <a:p>
            <a:pPr>
              <a:lnSpc>
                <a:spcPct val="90000"/>
              </a:lnSpc>
              <a:buNone/>
            </a:pPr>
            <a:r>
              <a:rPr lang="zh-CN" altLang="en-US" sz="2000" dirty="0">
                <a:effectLst/>
              </a:rPr>
              <a:t>   </a:t>
            </a:r>
            <a:r>
              <a:rPr lang="en-US" altLang="zh-CN" sz="2000" dirty="0">
                <a:effectLst/>
              </a:rPr>
              <a:t>2 </a:t>
            </a:r>
            <a:r>
              <a:rPr lang="zh-CN" altLang="en-US" sz="2000" dirty="0">
                <a:effectLst/>
              </a:rPr>
              <a:t>对商</a:t>
            </a:r>
            <a:r>
              <a:rPr lang="en-US" altLang="zh-CN" sz="2000" dirty="0">
                <a:effectLst/>
              </a:rPr>
              <a:t>12</a:t>
            </a:r>
            <a:r>
              <a:rPr lang="zh-CN" altLang="en-US" sz="2000" dirty="0">
                <a:effectLst/>
              </a:rPr>
              <a:t>再除以</a:t>
            </a:r>
            <a:r>
              <a:rPr lang="en-US" altLang="zh-CN" sz="2000" dirty="0">
                <a:effectLst/>
              </a:rPr>
              <a:t>2</a:t>
            </a:r>
            <a:r>
              <a:rPr lang="zh-CN" altLang="en-US" sz="2000" dirty="0">
                <a:effectLst/>
              </a:rPr>
              <a:t>得余数是</a:t>
            </a:r>
            <a:r>
              <a:rPr lang="en-US" altLang="zh-CN" sz="2000" dirty="0">
                <a:solidFill>
                  <a:srgbClr val="FF0000"/>
                </a:solidFill>
                <a:effectLst/>
              </a:rPr>
              <a:t>0</a:t>
            </a:r>
            <a:r>
              <a:rPr lang="zh-CN" altLang="en-US" sz="2000" dirty="0">
                <a:effectLst/>
              </a:rPr>
              <a:t>，商是</a:t>
            </a:r>
            <a:r>
              <a:rPr lang="en-US" altLang="zh-CN" sz="2000" dirty="0">
                <a:effectLst/>
              </a:rPr>
              <a:t>6</a:t>
            </a:r>
            <a:r>
              <a:rPr lang="zh-CN" altLang="en-US" sz="2000" dirty="0">
                <a:effectLst/>
              </a:rPr>
              <a:t>，</a:t>
            </a:r>
          </a:p>
          <a:p>
            <a:pPr>
              <a:lnSpc>
                <a:spcPct val="90000"/>
              </a:lnSpc>
              <a:buNone/>
            </a:pPr>
            <a:r>
              <a:rPr lang="zh-CN" altLang="en-US" sz="2000" dirty="0">
                <a:effectLst/>
              </a:rPr>
              <a:t>   </a:t>
            </a:r>
            <a:r>
              <a:rPr lang="en-US" altLang="zh-CN" sz="2000" dirty="0">
                <a:effectLst/>
              </a:rPr>
              <a:t>3 </a:t>
            </a:r>
            <a:r>
              <a:rPr lang="zh-CN" altLang="en-US" sz="2000" dirty="0">
                <a:effectLst/>
              </a:rPr>
              <a:t>对商</a:t>
            </a:r>
            <a:r>
              <a:rPr lang="en-US" altLang="zh-CN" sz="2000" dirty="0">
                <a:effectLst/>
              </a:rPr>
              <a:t>6</a:t>
            </a:r>
            <a:r>
              <a:rPr lang="zh-CN" altLang="en-US" sz="2000" dirty="0">
                <a:effectLst/>
              </a:rPr>
              <a:t>再除以</a:t>
            </a:r>
            <a:r>
              <a:rPr lang="en-US" altLang="zh-CN" sz="2000" dirty="0">
                <a:effectLst/>
              </a:rPr>
              <a:t>2</a:t>
            </a:r>
            <a:r>
              <a:rPr lang="zh-CN" altLang="en-US" sz="2000" dirty="0">
                <a:effectLst/>
              </a:rPr>
              <a:t>得余数是</a:t>
            </a:r>
            <a:r>
              <a:rPr lang="en-US" altLang="zh-CN" sz="2000" dirty="0">
                <a:solidFill>
                  <a:srgbClr val="FF0000"/>
                </a:solidFill>
                <a:effectLst/>
              </a:rPr>
              <a:t>0</a:t>
            </a:r>
            <a:r>
              <a:rPr lang="zh-CN" altLang="en-US" sz="2000" dirty="0">
                <a:effectLst/>
              </a:rPr>
              <a:t>，商是</a:t>
            </a:r>
            <a:r>
              <a:rPr lang="en-US" altLang="zh-CN" sz="2000" dirty="0">
                <a:effectLst/>
              </a:rPr>
              <a:t>3</a:t>
            </a:r>
            <a:r>
              <a:rPr lang="zh-CN" altLang="en-US" sz="2000" dirty="0">
                <a:effectLst/>
              </a:rPr>
              <a:t>，</a:t>
            </a:r>
          </a:p>
          <a:p>
            <a:pPr>
              <a:lnSpc>
                <a:spcPct val="90000"/>
              </a:lnSpc>
              <a:buNone/>
            </a:pPr>
            <a:r>
              <a:rPr lang="zh-CN" altLang="en-US" sz="2000" dirty="0">
                <a:effectLst/>
              </a:rPr>
              <a:t>   </a:t>
            </a:r>
            <a:r>
              <a:rPr lang="en-US" altLang="zh-CN" sz="2000" dirty="0">
                <a:effectLst/>
              </a:rPr>
              <a:t>4 </a:t>
            </a:r>
            <a:r>
              <a:rPr lang="zh-CN" altLang="en-US" sz="2000" dirty="0">
                <a:effectLst/>
              </a:rPr>
              <a:t>对商</a:t>
            </a:r>
            <a:r>
              <a:rPr lang="en-US" altLang="zh-CN" sz="2000" dirty="0">
                <a:effectLst/>
              </a:rPr>
              <a:t>3</a:t>
            </a:r>
            <a:r>
              <a:rPr lang="zh-CN" altLang="en-US" sz="2000" dirty="0">
                <a:effectLst/>
              </a:rPr>
              <a:t>再除以</a:t>
            </a:r>
            <a:r>
              <a:rPr lang="en-US" altLang="zh-CN" sz="2000" dirty="0">
                <a:effectLst/>
              </a:rPr>
              <a:t>2</a:t>
            </a:r>
            <a:r>
              <a:rPr lang="zh-CN" altLang="en-US" sz="2000" dirty="0">
                <a:effectLst/>
              </a:rPr>
              <a:t>得余数</a:t>
            </a:r>
            <a:r>
              <a:rPr lang="en-US" altLang="zh-CN" sz="2000" dirty="0">
                <a:solidFill>
                  <a:srgbClr val="FF0000"/>
                </a:solidFill>
                <a:effectLst/>
              </a:rPr>
              <a:t>1</a:t>
            </a:r>
            <a:r>
              <a:rPr lang="zh-CN" altLang="en-US" sz="2000" dirty="0">
                <a:effectLst/>
              </a:rPr>
              <a:t>，商</a:t>
            </a:r>
            <a:r>
              <a:rPr lang="en-US" altLang="zh-CN" sz="2000" dirty="0">
                <a:effectLst/>
              </a:rPr>
              <a:t>1</a:t>
            </a:r>
            <a:r>
              <a:rPr lang="zh-CN" altLang="en-US" sz="2000" dirty="0">
                <a:effectLst/>
              </a:rPr>
              <a:t>，</a:t>
            </a:r>
          </a:p>
          <a:p>
            <a:pPr>
              <a:lnSpc>
                <a:spcPct val="90000"/>
              </a:lnSpc>
              <a:buNone/>
            </a:pPr>
            <a:r>
              <a:rPr lang="zh-CN" altLang="en-US" sz="2000" dirty="0">
                <a:effectLst/>
              </a:rPr>
              <a:t>   </a:t>
            </a:r>
            <a:r>
              <a:rPr lang="en-US" altLang="zh-CN" sz="2000" dirty="0">
                <a:effectLst/>
              </a:rPr>
              <a:t>5 </a:t>
            </a:r>
            <a:r>
              <a:rPr lang="zh-CN" altLang="en-US" sz="2000" dirty="0">
                <a:effectLst/>
              </a:rPr>
              <a:t>对商</a:t>
            </a:r>
            <a:r>
              <a:rPr lang="en-US" altLang="zh-CN" sz="2000" dirty="0">
                <a:effectLst/>
              </a:rPr>
              <a:t>1</a:t>
            </a:r>
            <a:r>
              <a:rPr lang="zh-CN" altLang="en-US" sz="2000" dirty="0">
                <a:effectLst/>
              </a:rPr>
              <a:t>再除以</a:t>
            </a:r>
            <a:r>
              <a:rPr lang="en-US" altLang="zh-CN" sz="2000" dirty="0">
                <a:effectLst/>
              </a:rPr>
              <a:t>2</a:t>
            </a:r>
            <a:r>
              <a:rPr lang="zh-CN" altLang="en-US" sz="2000" dirty="0">
                <a:effectLst/>
              </a:rPr>
              <a:t>得余数</a:t>
            </a:r>
            <a:r>
              <a:rPr lang="en-US" altLang="zh-CN" sz="2000" dirty="0">
                <a:solidFill>
                  <a:srgbClr val="FF0000"/>
                </a:solidFill>
                <a:effectLst/>
              </a:rPr>
              <a:t>1</a:t>
            </a:r>
            <a:r>
              <a:rPr lang="zh-CN" altLang="en-US" sz="2000" dirty="0">
                <a:effectLst/>
              </a:rPr>
              <a:t>，商</a:t>
            </a:r>
            <a:r>
              <a:rPr lang="en-US" altLang="zh-CN" sz="2000" dirty="0">
                <a:effectLst/>
              </a:rPr>
              <a:t>0</a:t>
            </a:r>
            <a:r>
              <a:rPr lang="zh-CN" altLang="en-US" sz="2000" dirty="0">
                <a:effectLst/>
              </a:rPr>
              <a:t>，</a:t>
            </a:r>
          </a:p>
          <a:p>
            <a:pPr>
              <a:lnSpc>
                <a:spcPct val="90000"/>
              </a:lnSpc>
              <a:buNone/>
            </a:pPr>
            <a:r>
              <a:rPr lang="zh-CN" altLang="en-US" sz="2000" dirty="0">
                <a:effectLst/>
              </a:rPr>
              <a:t>   </a:t>
            </a:r>
            <a:r>
              <a:rPr lang="en-US" altLang="zh-CN" sz="2000" dirty="0">
                <a:effectLst/>
              </a:rPr>
              <a:t>6 </a:t>
            </a:r>
            <a:r>
              <a:rPr lang="zh-CN" altLang="en-US" sz="2000" dirty="0">
                <a:effectLst/>
              </a:rPr>
              <a:t>当商为</a:t>
            </a:r>
            <a:r>
              <a:rPr lang="en-US" altLang="zh-CN" sz="2000" dirty="0">
                <a:effectLst/>
              </a:rPr>
              <a:t>0</a:t>
            </a:r>
            <a:r>
              <a:rPr lang="zh-CN" altLang="en-US" sz="2000" dirty="0">
                <a:effectLst/>
              </a:rPr>
              <a:t>时停止。</a:t>
            </a:r>
          </a:p>
          <a:p>
            <a:pPr>
              <a:lnSpc>
                <a:spcPct val="90000"/>
              </a:lnSpc>
              <a:buNone/>
            </a:pPr>
            <a:r>
              <a:rPr lang="zh-CN" altLang="en-US" sz="2000" dirty="0">
                <a:effectLst/>
              </a:rPr>
              <a:t>  此时十进制数</a:t>
            </a:r>
            <a:r>
              <a:rPr lang="en-US" altLang="zh-CN" sz="2000" dirty="0">
                <a:effectLst/>
              </a:rPr>
              <a:t>25</a:t>
            </a:r>
            <a:r>
              <a:rPr lang="zh-CN" altLang="en-US" sz="2000" dirty="0">
                <a:effectLst/>
              </a:rPr>
              <a:t>的二进制数为：</a:t>
            </a:r>
            <a:r>
              <a:rPr lang="en-US" altLang="zh-CN" sz="2000" dirty="0">
                <a:solidFill>
                  <a:srgbClr val="FF0000"/>
                </a:solidFill>
                <a:effectLst/>
              </a:rPr>
              <a:t>11001</a:t>
            </a:r>
            <a:r>
              <a:rPr lang="zh-CN" altLang="en-US" sz="2000" dirty="0">
                <a:effectLst/>
              </a:rPr>
              <a:t>，即把以上每步所得的余数按从右到左的 顺序写出来就可以了。如果是用</a:t>
            </a:r>
            <a:r>
              <a:rPr lang="en-US" altLang="zh-CN" sz="2000" dirty="0">
                <a:effectLst/>
              </a:rPr>
              <a:t>8</a:t>
            </a:r>
            <a:r>
              <a:rPr lang="zh-CN" altLang="en-US" sz="2000" dirty="0">
                <a:effectLst/>
              </a:rPr>
              <a:t>位表示这个二进制数，则高位部分补</a:t>
            </a:r>
            <a:r>
              <a:rPr lang="en-US" altLang="zh-CN" sz="2000" dirty="0">
                <a:effectLst/>
              </a:rPr>
              <a:t>0.</a:t>
            </a:r>
            <a:r>
              <a:rPr lang="zh-CN" altLang="en-US" sz="2000" dirty="0">
                <a:effectLst/>
              </a:rPr>
              <a:t>即可。比如</a:t>
            </a:r>
            <a:r>
              <a:rPr lang="en-US" altLang="zh-CN" sz="2000" dirty="0">
                <a:effectLst/>
              </a:rPr>
              <a:t>25</a:t>
            </a:r>
            <a:r>
              <a:rPr lang="zh-CN" altLang="en-US" sz="2000" dirty="0">
                <a:effectLst/>
              </a:rPr>
              <a:t>的</a:t>
            </a:r>
            <a:r>
              <a:rPr lang="en-US" altLang="zh-CN" sz="2000" dirty="0">
                <a:effectLst/>
              </a:rPr>
              <a:t>8</a:t>
            </a:r>
            <a:r>
              <a:rPr lang="zh-CN" altLang="en-US" sz="2000" dirty="0">
                <a:effectLst/>
              </a:rPr>
              <a:t>位二进制数为 </a:t>
            </a:r>
            <a:r>
              <a:rPr lang="en-US" altLang="zh-CN" sz="2000" dirty="0">
                <a:effectLst/>
              </a:rPr>
              <a:t>00011001</a:t>
            </a:r>
          </a:p>
        </p:txBody>
      </p:sp>
      <p:grpSp>
        <p:nvGrpSpPr>
          <p:cNvPr id="30724" name="Group 4"/>
          <p:cNvGrpSpPr/>
          <p:nvPr/>
        </p:nvGrpSpPr>
        <p:grpSpPr>
          <a:xfrm>
            <a:off x="6781800" y="1828800"/>
            <a:ext cx="1676400" cy="2317750"/>
            <a:chOff x="4368" y="1056"/>
            <a:chExt cx="1056" cy="1460"/>
          </a:xfrm>
        </p:grpSpPr>
        <p:grpSp>
          <p:nvGrpSpPr>
            <p:cNvPr id="30726" name="Group 5"/>
            <p:cNvGrpSpPr/>
            <p:nvPr/>
          </p:nvGrpSpPr>
          <p:grpSpPr>
            <a:xfrm>
              <a:off x="4560" y="1104"/>
              <a:ext cx="192" cy="192"/>
              <a:chOff x="4560" y="1104"/>
              <a:chExt cx="192" cy="192"/>
            </a:xfrm>
          </p:grpSpPr>
          <p:sp>
            <p:nvSpPr>
              <p:cNvPr id="30755" name="Line 6"/>
              <p:cNvSpPr/>
              <p:nvPr/>
            </p:nvSpPr>
            <p:spPr>
              <a:xfrm>
                <a:off x="4560" y="1104"/>
                <a:ext cx="0" cy="192"/>
              </a:xfrm>
              <a:prstGeom prst="line">
                <a:avLst/>
              </a:prstGeom>
              <a:ln w="9525" cap="flat" cmpd="sng">
                <a:solidFill>
                  <a:schemeClr val="tx1"/>
                </a:solidFill>
                <a:prstDash val="solid"/>
                <a:headEnd type="none" w="med" len="med"/>
                <a:tailEnd type="none" w="med" len="med"/>
              </a:ln>
            </p:spPr>
          </p:sp>
          <p:sp>
            <p:nvSpPr>
              <p:cNvPr id="30756" name="Line 7"/>
              <p:cNvSpPr/>
              <p:nvPr/>
            </p:nvSpPr>
            <p:spPr>
              <a:xfrm>
                <a:off x="4560" y="1296"/>
                <a:ext cx="192" cy="0"/>
              </a:xfrm>
              <a:prstGeom prst="line">
                <a:avLst/>
              </a:prstGeom>
              <a:ln w="9525" cap="flat" cmpd="sng">
                <a:solidFill>
                  <a:schemeClr val="tx1"/>
                </a:solidFill>
                <a:prstDash val="solid"/>
                <a:headEnd type="none" w="med" len="med"/>
                <a:tailEnd type="none" w="med" len="med"/>
              </a:ln>
            </p:spPr>
          </p:sp>
        </p:grpSp>
        <p:sp>
          <p:nvSpPr>
            <p:cNvPr id="30727" name="Text Box 8"/>
            <p:cNvSpPr txBox="1"/>
            <p:nvPr/>
          </p:nvSpPr>
          <p:spPr>
            <a:xfrm>
              <a:off x="4560" y="1104"/>
              <a:ext cx="28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25</a:t>
              </a:r>
            </a:p>
          </p:txBody>
        </p:sp>
        <p:sp>
          <p:nvSpPr>
            <p:cNvPr id="30728" name="Text Box 9"/>
            <p:cNvSpPr txBox="1"/>
            <p:nvPr/>
          </p:nvSpPr>
          <p:spPr>
            <a:xfrm>
              <a:off x="4368" y="1104"/>
              <a:ext cx="14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a:t>
              </a:r>
            </a:p>
          </p:txBody>
        </p:sp>
        <p:sp>
          <p:nvSpPr>
            <p:cNvPr id="30729" name="Text Box 10"/>
            <p:cNvSpPr txBox="1"/>
            <p:nvPr/>
          </p:nvSpPr>
          <p:spPr>
            <a:xfrm>
              <a:off x="4896" y="1056"/>
              <a:ext cx="52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……1</a:t>
              </a:r>
            </a:p>
          </p:txBody>
        </p:sp>
        <p:sp>
          <p:nvSpPr>
            <p:cNvPr id="30730" name="Text Box 11"/>
            <p:cNvSpPr txBox="1"/>
            <p:nvPr/>
          </p:nvSpPr>
          <p:spPr>
            <a:xfrm>
              <a:off x="4512" y="134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12</a:t>
              </a:r>
            </a:p>
          </p:txBody>
        </p:sp>
        <p:sp>
          <p:nvSpPr>
            <p:cNvPr id="30731" name="Text Box 12"/>
            <p:cNvSpPr txBox="1"/>
            <p:nvPr/>
          </p:nvSpPr>
          <p:spPr>
            <a:xfrm>
              <a:off x="4368" y="1344"/>
              <a:ext cx="14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a:t>
              </a:r>
            </a:p>
          </p:txBody>
        </p:sp>
        <p:sp>
          <p:nvSpPr>
            <p:cNvPr id="30732" name="Text Box 13"/>
            <p:cNvSpPr txBox="1"/>
            <p:nvPr/>
          </p:nvSpPr>
          <p:spPr>
            <a:xfrm>
              <a:off x="4896" y="1344"/>
              <a:ext cx="52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……0</a:t>
              </a:r>
            </a:p>
          </p:txBody>
        </p:sp>
        <p:grpSp>
          <p:nvGrpSpPr>
            <p:cNvPr id="30733" name="Group 14"/>
            <p:cNvGrpSpPr/>
            <p:nvPr/>
          </p:nvGrpSpPr>
          <p:grpSpPr>
            <a:xfrm>
              <a:off x="4560" y="1344"/>
              <a:ext cx="192" cy="192"/>
              <a:chOff x="4560" y="1104"/>
              <a:chExt cx="192" cy="192"/>
            </a:xfrm>
          </p:grpSpPr>
          <p:sp>
            <p:nvSpPr>
              <p:cNvPr id="30753" name="Line 15"/>
              <p:cNvSpPr/>
              <p:nvPr/>
            </p:nvSpPr>
            <p:spPr>
              <a:xfrm>
                <a:off x="4560" y="1104"/>
                <a:ext cx="0" cy="192"/>
              </a:xfrm>
              <a:prstGeom prst="line">
                <a:avLst/>
              </a:prstGeom>
              <a:ln w="9525" cap="flat" cmpd="sng">
                <a:solidFill>
                  <a:schemeClr val="tx1"/>
                </a:solidFill>
                <a:prstDash val="solid"/>
                <a:headEnd type="none" w="med" len="med"/>
                <a:tailEnd type="none" w="med" len="med"/>
              </a:ln>
            </p:spPr>
          </p:sp>
          <p:sp>
            <p:nvSpPr>
              <p:cNvPr id="30754" name="Line 16"/>
              <p:cNvSpPr/>
              <p:nvPr/>
            </p:nvSpPr>
            <p:spPr>
              <a:xfrm>
                <a:off x="4560" y="1296"/>
                <a:ext cx="192" cy="0"/>
              </a:xfrm>
              <a:prstGeom prst="line">
                <a:avLst/>
              </a:prstGeom>
              <a:ln w="9525" cap="flat" cmpd="sng">
                <a:solidFill>
                  <a:schemeClr val="tx1"/>
                </a:solidFill>
                <a:prstDash val="solid"/>
                <a:headEnd type="none" w="med" len="med"/>
                <a:tailEnd type="none" w="med" len="med"/>
              </a:ln>
            </p:spPr>
          </p:sp>
        </p:grpSp>
        <p:sp>
          <p:nvSpPr>
            <p:cNvPr id="30734" name="Text Box 17"/>
            <p:cNvSpPr txBox="1"/>
            <p:nvPr/>
          </p:nvSpPr>
          <p:spPr>
            <a:xfrm>
              <a:off x="4512" y="158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6</a:t>
              </a:r>
            </a:p>
          </p:txBody>
        </p:sp>
        <p:sp>
          <p:nvSpPr>
            <p:cNvPr id="30735" name="Text Box 18"/>
            <p:cNvSpPr txBox="1"/>
            <p:nvPr/>
          </p:nvSpPr>
          <p:spPr>
            <a:xfrm>
              <a:off x="4368" y="1584"/>
              <a:ext cx="14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a:t>
              </a:r>
            </a:p>
          </p:txBody>
        </p:sp>
        <p:sp>
          <p:nvSpPr>
            <p:cNvPr id="30736" name="Text Box 19"/>
            <p:cNvSpPr txBox="1"/>
            <p:nvPr/>
          </p:nvSpPr>
          <p:spPr>
            <a:xfrm>
              <a:off x="4896" y="1584"/>
              <a:ext cx="52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……0</a:t>
              </a:r>
            </a:p>
          </p:txBody>
        </p:sp>
        <p:grpSp>
          <p:nvGrpSpPr>
            <p:cNvPr id="30737" name="Group 20"/>
            <p:cNvGrpSpPr/>
            <p:nvPr/>
          </p:nvGrpSpPr>
          <p:grpSpPr>
            <a:xfrm>
              <a:off x="4560" y="1584"/>
              <a:ext cx="192" cy="192"/>
              <a:chOff x="4560" y="1104"/>
              <a:chExt cx="192" cy="192"/>
            </a:xfrm>
          </p:grpSpPr>
          <p:sp>
            <p:nvSpPr>
              <p:cNvPr id="30751" name="Line 21"/>
              <p:cNvSpPr/>
              <p:nvPr/>
            </p:nvSpPr>
            <p:spPr>
              <a:xfrm>
                <a:off x="4560" y="1104"/>
                <a:ext cx="0" cy="192"/>
              </a:xfrm>
              <a:prstGeom prst="line">
                <a:avLst/>
              </a:prstGeom>
              <a:ln w="9525" cap="flat" cmpd="sng">
                <a:solidFill>
                  <a:schemeClr val="tx1"/>
                </a:solidFill>
                <a:prstDash val="solid"/>
                <a:headEnd type="none" w="med" len="med"/>
                <a:tailEnd type="none" w="med" len="med"/>
              </a:ln>
            </p:spPr>
          </p:sp>
          <p:sp>
            <p:nvSpPr>
              <p:cNvPr id="30752" name="Line 22"/>
              <p:cNvSpPr/>
              <p:nvPr/>
            </p:nvSpPr>
            <p:spPr>
              <a:xfrm>
                <a:off x="4560" y="1296"/>
                <a:ext cx="192" cy="0"/>
              </a:xfrm>
              <a:prstGeom prst="line">
                <a:avLst/>
              </a:prstGeom>
              <a:ln w="9525" cap="flat" cmpd="sng">
                <a:solidFill>
                  <a:schemeClr val="tx1"/>
                </a:solidFill>
                <a:prstDash val="solid"/>
                <a:headEnd type="none" w="med" len="med"/>
                <a:tailEnd type="none" w="med" len="med"/>
              </a:ln>
            </p:spPr>
          </p:sp>
        </p:grpSp>
        <p:sp>
          <p:nvSpPr>
            <p:cNvPr id="30738" name="Text Box 23"/>
            <p:cNvSpPr txBox="1"/>
            <p:nvPr/>
          </p:nvSpPr>
          <p:spPr>
            <a:xfrm>
              <a:off x="4512" y="182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3</a:t>
              </a:r>
            </a:p>
          </p:txBody>
        </p:sp>
        <p:sp>
          <p:nvSpPr>
            <p:cNvPr id="30739" name="Text Box 24"/>
            <p:cNvSpPr txBox="1"/>
            <p:nvPr/>
          </p:nvSpPr>
          <p:spPr>
            <a:xfrm>
              <a:off x="4368" y="1824"/>
              <a:ext cx="14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a:t>
              </a:r>
            </a:p>
          </p:txBody>
        </p:sp>
        <p:sp>
          <p:nvSpPr>
            <p:cNvPr id="30740" name="Text Box 25"/>
            <p:cNvSpPr txBox="1"/>
            <p:nvPr/>
          </p:nvSpPr>
          <p:spPr>
            <a:xfrm>
              <a:off x="4896" y="1824"/>
              <a:ext cx="52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……1</a:t>
              </a:r>
            </a:p>
          </p:txBody>
        </p:sp>
        <p:grpSp>
          <p:nvGrpSpPr>
            <p:cNvPr id="30741" name="Group 26"/>
            <p:cNvGrpSpPr/>
            <p:nvPr/>
          </p:nvGrpSpPr>
          <p:grpSpPr>
            <a:xfrm>
              <a:off x="4560" y="1824"/>
              <a:ext cx="192" cy="192"/>
              <a:chOff x="4560" y="1104"/>
              <a:chExt cx="192" cy="192"/>
            </a:xfrm>
          </p:grpSpPr>
          <p:sp>
            <p:nvSpPr>
              <p:cNvPr id="30749" name="Line 27"/>
              <p:cNvSpPr/>
              <p:nvPr/>
            </p:nvSpPr>
            <p:spPr>
              <a:xfrm>
                <a:off x="4560" y="1104"/>
                <a:ext cx="0" cy="192"/>
              </a:xfrm>
              <a:prstGeom prst="line">
                <a:avLst/>
              </a:prstGeom>
              <a:ln w="9525" cap="flat" cmpd="sng">
                <a:solidFill>
                  <a:schemeClr val="tx1"/>
                </a:solidFill>
                <a:prstDash val="solid"/>
                <a:headEnd type="none" w="med" len="med"/>
                <a:tailEnd type="none" w="med" len="med"/>
              </a:ln>
            </p:spPr>
          </p:sp>
          <p:sp>
            <p:nvSpPr>
              <p:cNvPr id="30750" name="Line 28"/>
              <p:cNvSpPr/>
              <p:nvPr/>
            </p:nvSpPr>
            <p:spPr>
              <a:xfrm>
                <a:off x="4560" y="1296"/>
                <a:ext cx="192" cy="0"/>
              </a:xfrm>
              <a:prstGeom prst="line">
                <a:avLst/>
              </a:prstGeom>
              <a:ln w="9525" cap="flat" cmpd="sng">
                <a:solidFill>
                  <a:schemeClr val="tx1"/>
                </a:solidFill>
                <a:prstDash val="solid"/>
                <a:headEnd type="none" w="med" len="med"/>
                <a:tailEnd type="none" w="med" len="med"/>
              </a:ln>
            </p:spPr>
          </p:sp>
        </p:grpSp>
        <p:sp>
          <p:nvSpPr>
            <p:cNvPr id="30742" name="Text Box 29"/>
            <p:cNvSpPr txBox="1"/>
            <p:nvPr/>
          </p:nvSpPr>
          <p:spPr>
            <a:xfrm>
              <a:off x="4512" y="206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1</a:t>
              </a:r>
            </a:p>
          </p:txBody>
        </p:sp>
        <p:sp>
          <p:nvSpPr>
            <p:cNvPr id="30743" name="Text Box 30"/>
            <p:cNvSpPr txBox="1"/>
            <p:nvPr/>
          </p:nvSpPr>
          <p:spPr>
            <a:xfrm>
              <a:off x="4368" y="2064"/>
              <a:ext cx="144"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2</a:t>
              </a:r>
            </a:p>
          </p:txBody>
        </p:sp>
        <p:sp>
          <p:nvSpPr>
            <p:cNvPr id="30744" name="Text Box 31"/>
            <p:cNvSpPr txBox="1"/>
            <p:nvPr/>
          </p:nvSpPr>
          <p:spPr>
            <a:xfrm>
              <a:off x="4896" y="2064"/>
              <a:ext cx="52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……1</a:t>
              </a:r>
            </a:p>
          </p:txBody>
        </p:sp>
        <p:grpSp>
          <p:nvGrpSpPr>
            <p:cNvPr id="30745" name="Group 32"/>
            <p:cNvGrpSpPr/>
            <p:nvPr/>
          </p:nvGrpSpPr>
          <p:grpSpPr>
            <a:xfrm>
              <a:off x="4560" y="2064"/>
              <a:ext cx="192" cy="192"/>
              <a:chOff x="4560" y="1104"/>
              <a:chExt cx="192" cy="192"/>
            </a:xfrm>
          </p:grpSpPr>
          <p:sp>
            <p:nvSpPr>
              <p:cNvPr id="30747" name="Line 33"/>
              <p:cNvSpPr/>
              <p:nvPr/>
            </p:nvSpPr>
            <p:spPr>
              <a:xfrm>
                <a:off x="4560" y="1104"/>
                <a:ext cx="0" cy="192"/>
              </a:xfrm>
              <a:prstGeom prst="line">
                <a:avLst/>
              </a:prstGeom>
              <a:ln w="9525" cap="flat" cmpd="sng">
                <a:solidFill>
                  <a:schemeClr val="tx1"/>
                </a:solidFill>
                <a:prstDash val="solid"/>
                <a:headEnd type="none" w="med" len="med"/>
                <a:tailEnd type="none" w="med" len="med"/>
              </a:ln>
            </p:spPr>
          </p:sp>
          <p:sp>
            <p:nvSpPr>
              <p:cNvPr id="30748" name="Line 34"/>
              <p:cNvSpPr/>
              <p:nvPr/>
            </p:nvSpPr>
            <p:spPr>
              <a:xfrm>
                <a:off x="4560" y="1296"/>
                <a:ext cx="192" cy="0"/>
              </a:xfrm>
              <a:prstGeom prst="line">
                <a:avLst/>
              </a:prstGeom>
              <a:ln w="9525" cap="flat" cmpd="sng">
                <a:solidFill>
                  <a:schemeClr val="tx1"/>
                </a:solidFill>
                <a:prstDash val="solid"/>
                <a:headEnd type="none" w="med" len="med"/>
                <a:tailEnd type="none" w="med" len="med"/>
              </a:ln>
            </p:spPr>
          </p:sp>
        </p:grpSp>
        <p:sp>
          <p:nvSpPr>
            <p:cNvPr id="30746" name="Text Box 35"/>
            <p:cNvSpPr txBox="1"/>
            <p:nvPr/>
          </p:nvSpPr>
          <p:spPr>
            <a:xfrm>
              <a:off x="4512" y="2304"/>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1600" dirty="0">
                  <a:latin typeface="Arial" panose="020B0604020202020204" pitchFamily="34" charset="0"/>
                </a:rPr>
                <a:t>0</a:t>
              </a:r>
            </a:p>
          </p:txBody>
        </p:sp>
      </p:grpSp>
      <p:sp>
        <p:nvSpPr>
          <p:cNvPr id="30725" name="AutoShape 36"/>
          <p:cNvSpPr/>
          <p:nvPr/>
        </p:nvSpPr>
        <p:spPr>
          <a:xfrm>
            <a:off x="5029200" y="5807075"/>
            <a:ext cx="3962400" cy="1066800"/>
          </a:xfrm>
          <a:prstGeom prst="wedgeRectCallout">
            <a:avLst>
              <a:gd name="adj1" fmla="val 32130"/>
              <a:gd name="adj2" fmla="val -96875"/>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1800" dirty="0">
                <a:latin typeface="Arial" panose="020B0604020202020204" pitchFamily="34" charset="0"/>
              </a:rPr>
              <a:t>这种方法也可用来将十进制数转换为</a:t>
            </a:r>
            <a:r>
              <a:rPr lang="en-US" altLang="zh-CN" sz="1800" dirty="0">
                <a:latin typeface="Arial" panose="020B0604020202020204" pitchFamily="34" charset="0"/>
              </a:rPr>
              <a:t>8</a:t>
            </a:r>
            <a:r>
              <a:rPr lang="zh-CN" altLang="en-US" sz="1800" dirty="0">
                <a:latin typeface="Arial" panose="020B0604020202020204" pitchFamily="34" charset="0"/>
              </a:rPr>
              <a:t>（或</a:t>
            </a:r>
            <a:r>
              <a:rPr lang="en-US" altLang="zh-CN" sz="1800" dirty="0">
                <a:latin typeface="Arial" panose="020B0604020202020204" pitchFamily="34" charset="0"/>
              </a:rPr>
              <a:t>16</a:t>
            </a:r>
            <a:r>
              <a:rPr lang="zh-CN" altLang="en-US" sz="1800" dirty="0">
                <a:latin typeface="Arial" panose="020B0604020202020204" pitchFamily="34" charset="0"/>
              </a:rPr>
              <a:t>）进制数，不过在上述过程中要以</a:t>
            </a:r>
            <a:r>
              <a:rPr lang="en-US" altLang="zh-CN" sz="1800" dirty="0">
                <a:latin typeface="Arial" panose="020B0604020202020204" pitchFamily="34" charset="0"/>
              </a:rPr>
              <a:t>8</a:t>
            </a:r>
            <a:r>
              <a:rPr lang="zh-CN" altLang="en-US" sz="1800" dirty="0">
                <a:latin typeface="Arial" panose="020B0604020202020204" pitchFamily="34" charset="0"/>
              </a:rPr>
              <a:t>（或</a:t>
            </a:r>
            <a:r>
              <a:rPr lang="en-US" altLang="zh-CN" sz="1800" dirty="0">
                <a:latin typeface="Arial" panose="020B0604020202020204" pitchFamily="34" charset="0"/>
              </a:rPr>
              <a:t>16</a:t>
            </a:r>
            <a:r>
              <a:rPr lang="zh-CN" altLang="en-US" sz="1800" dirty="0">
                <a:latin typeface="Arial" panose="020B0604020202020204" pitchFamily="34" charset="0"/>
              </a:rPr>
              <a:t>）做除数。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nchorCtr="0"/>
          <a:lstStyle/>
          <a:p>
            <a:r>
              <a:rPr lang="zh-CN" altLang="en-US" dirty="0">
                <a:effectLst/>
              </a:rPr>
              <a:t>二进制数转换为十进制数</a:t>
            </a:r>
          </a:p>
        </p:txBody>
      </p:sp>
      <p:sp>
        <p:nvSpPr>
          <p:cNvPr id="31747" name="Rectangle 3"/>
          <p:cNvSpPr>
            <a:spLocks noGrp="1"/>
          </p:cNvSpPr>
          <p:nvPr>
            <p:ph idx="1"/>
          </p:nvPr>
        </p:nvSpPr>
        <p:spPr/>
        <p:txBody>
          <a:bodyPr vert="horz" wrap="square" lIns="91440" tIns="45720" rIns="91440" bIns="45720" anchor="t" anchorCtr="0"/>
          <a:lstStyle/>
          <a:p>
            <a:r>
              <a:rPr lang="zh-CN" altLang="en-US" dirty="0">
                <a:effectLst/>
              </a:rPr>
              <a:t>二进制数转换为十进制数比较简单，比如</a:t>
            </a:r>
            <a:r>
              <a:rPr lang="en-US" altLang="zh-CN" dirty="0">
                <a:effectLst/>
              </a:rPr>
              <a:t>100110</a:t>
            </a:r>
            <a:r>
              <a:rPr lang="zh-CN" altLang="en-US" dirty="0">
                <a:effectLst/>
              </a:rPr>
              <a:t>对应的十进制数为：</a:t>
            </a:r>
          </a:p>
          <a:p>
            <a:pPr>
              <a:buNone/>
            </a:pPr>
            <a:r>
              <a:rPr lang="zh-CN" altLang="en-US" dirty="0">
                <a:effectLst/>
              </a:rPr>
              <a:t>   </a:t>
            </a:r>
            <a:r>
              <a:rPr lang="en-US" altLang="zh-CN" sz="2800" dirty="0">
                <a:effectLst/>
              </a:rPr>
              <a:t>1*2</a:t>
            </a:r>
            <a:r>
              <a:rPr lang="en-US" altLang="zh-CN" sz="2800" baseline="30000" dirty="0">
                <a:effectLst/>
              </a:rPr>
              <a:t>5</a:t>
            </a:r>
            <a:r>
              <a:rPr lang="en-US" altLang="zh-CN" sz="2800" dirty="0">
                <a:effectLst/>
              </a:rPr>
              <a:t>+0*2</a:t>
            </a:r>
            <a:r>
              <a:rPr lang="en-US" altLang="zh-CN" sz="2800" baseline="30000" dirty="0">
                <a:effectLst/>
              </a:rPr>
              <a:t>4+</a:t>
            </a:r>
            <a:r>
              <a:rPr lang="en-US" altLang="zh-CN" sz="2800" dirty="0">
                <a:effectLst/>
              </a:rPr>
              <a:t>0*2</a:t>
            </a:r>
            <a:r>
              <a:rPr lang="en-US" altLang="zh-CN" sz="2800" baseline="30000" dirty="0">
                <a:effectLst/>
              </a:rPr>
              <a:t>3</a:t>
            </a:r>
            <a:r>
              <a:rPr lang="en-US" altLang="zh-CN" sz="2800" dirty="0">
                <a:effectLst/>
              </a:rPr>
              <a:t>+1*2</a:t>
            </a:r>
            <a:r>
              <a:rPr lang="en-US" altLang="zh-CN" sz="2800" baseline="30000" dirty="0">
                <a:effectLst/>
              </a:rPr>
              <a:t>2</a:t>
            </a:r>
            <a:r>
              <a:rPr lang="en-US" altLang="zh-CN" sz="2800" dirty="0">
                <a:effectLst/>
              </a:rPr>
              <a:t>+1*2</a:t>
            </a:r>
            <a:r>
              <a:rPr lang="en-US" altLang="zh-CN" sz="2800" baseline="30000" dirty="0">
                <a:effectLst/>
              </a:rPr>
              <a:t>1</a:t>
            </a:r>
            <a:r>
              <a:rPr lang="en-US" altLang="zh-CN" sz="2800" dirty="0">
                <a:effectLst/>
              </a:rPr>
              <a:t>+0*2</a:t>
            </a:r>
            <a:r>
              <a:rPr lang="en-US" altLang="zh-CN" sz="2800" baseline="30000" dirty="0">
                <a:effectLst/>
              </a:rPr>
              <a:t>0</a:t>
            </a:r>
            <a:r>
              <a:rPr lang="en-US" altLang="zh-CN" sz="2800" dirty="0">
                <a:effectLst/>
              </a:rPr>
              <a:t>=32+4+2=38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nchorCtr="0"/>
          <a:lstStyle/>
          <a:p>
            <a:r>
              <a:rPr lang="zh-CN" altLang="en-US" dirty="0">
                <a:effectLst/>
              </a:rPr>
              <a:t>二进制数转换为八进制数</a:t>
            </a:r>
          </a:p>
        </p:txBody>
      </p:sp>
      <p:sp>
        <p:nvSpPr>
          <p:cNvPr id="32771" name="Rectangle 3"/>
          <p:cNvSpPr>
            <a:spLocks noGrp="1"/>
          </p:cNvSpPr>
          <p:nvPr>
            <p:ph idx="1"/>
          </p:nvPr>
        </p:nvSpPr>
        <p:spPr/>
        <p:txBody>
          <a:bodyPr vert="horz" wrap="square" lIns="91440" tIns="45720" rIns="91440" bIns="45720" anchor="t" anchorCtr="0"/>
          <a:lstStyle/>
          <a:p>
            <a:r>
              <a:rPr lang="zh-CN" altLang="en-US" dirty="0">
                <a:effectLst/>
              </a:rPr>
              <a:t>二进制数转换为八进制数时，将二进制数从低位按</a:t>
            </a:r>
            <a:r>
              <a:rPr lang="en-US" altLang="zh-CN" dirty="0">
                <a:effectLst/>
              </a:rPr>
              <a:t>3</a:t>
            </a:r>
            <a:r>
              <a:rPr lang="zh-CN" altLang="en-US" dirty="0">
                <a:effectLst/>
              </a:rPr>
              <a:t>位一组进行划分，高位不足三位的补</a:t>
            </a:r>
            <a:r>
              <a:rPr lang="en-US" altLang="zh-CN" dirty="0">
                <a:effectLst/>
              </a:rPr>
              <a:t>0</a:t>
            </a:r>
            <a:r>
              <a:rPr lang="zh-CN" altLang="en-US" dirty="0">
                <a:effectLst/>
              </a:rPr>
              <a:t>，将每三位二进制数转换为一个十进制数，即为该二进制数的八进制数。比如</a:t>
            </a:r>
            <a:r>
              <a:rPr lang="en-US" altLang="zh-CN" dirty="0">
                <a:effectLst/>
              </a:rPr>
              <a:t>1100110</a:t>
            </a:r>
            <a:r>
              <a:rPr lang="zh-CN" altLang="en-US" dirty="0">
                <a:effectLst/>
              </a:rPr>
              <a:t>，将其分组如下：</a:t>
            </a:r>
          </a:p>
          <a:p>
            <a:pPr>
              <a:buNone/>
            </a:pPr>
            <a:r>
              <a:rPr lang="zh-CN" altLang="en-US" dirty="0">
                <a:effectLst/>
              </a:rPr>
              <a:t>   </a:t>
            </a:r>
            <a:r>
              <a:rPr lang="en-US" altLang="zh-CN" u="sng" dirty="0">
                <a:effectLst/>
              </a:rPr>
              <a:t>001</a:t>
            </a:r>
            <a:r>
              <a:rPr lang="en-US" altLang="zh-CN" dirty="0">
                <a:effectLst/>
              </a:rPr>
              <a:t> </a:t>
            </a:r>
            <a:r>
              <a:rPr lang="en-US" altLang="zh-CN" u="sng" dirty="0">
                <a:effectLst/>
              </a:rPr>
              <a:t>100</a:t>
            </a:r>
            <a:r>
              <a:rPr lang="en-US" altLang="zh-CN" dirty="0">
                <a:effectLst/>
              </a:rPr>
              <a:t> </a:t>
            </a:r>
            <a:r>
              <a:rPr lang="en-US" altLang="zh-CN" u="sng" dirty="0">
                <a:effectLst/>
              </a:rPr>
              <a:t>110 </a:t>
            </a:r>
            <a:r>
              <a:rPr lang="en-US" altLang="zh-CN" dirty="0">
                <a:effectLst/>
              </a:rPr>
              <a:t>   </a:t>
            </a:r>
            <a:r>
              <a:rPr lang="zh-CN" altLang="en-US" dirty="0">
                <a:effectLst/>
              </a:rPr>
              <a:t>则对应的八进制数为</a:t>
            </a:r>
            <a:r>
              <a:rPr lang="en-US" altLang="zh-CN" dirty="0">
                <a:effectLst/>
              </a:rPr>
              <a:t>146</a:t>
            </a:r>
          </a:p>
        </p:txBody>
      </p:sp>
      <p:sp>
        <p:nvSpPr>
          <p:cNvPr id="32772" name="AutoShape 4"/>
          <p:cNvSpPr/>
          <p:nvPr/>
        </p:nvSpPr>
        <p:spPr>
          <a:xfrm>
            <a:off x="1066800" y="4876800"/>
            <a:ext cx="457200" cy="381000"/>
          </a:xfrm>
          <a:prstGeom prst="wedgeRectCallout">
            <a:avLst>
              <a:gd name="adj1" fmla="val 30208"/>
              <a:gd name="adj2" fmla="val -1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1</a:t>
            </a:r>
          </a:p>
        </p:txBody>
      </p:sp>
      <p:sp>
        <p:nvSpPr>
          <p:cNvPr id="32773" name="AutoShape 5"/>
          <p:cNvSpPr/>
          <p:nvPr/>
        </p:nvSpPr>
        <p:spPr>
          <a:xfrm>
            <a:off x="1752600" y="4876800"/>
            <a:ext cx="457200" cy="381000"/>
          </a:xfrm>
          <a:prstGeom prst="wedgeRectCallout">
            <a:avLst>
              <a:gd name="adj1" fmla="val 30208"/>
              <a:gd name="adj2" fmla="val -1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4</a:t>
            </a:r>
          </a:p>
        </p:txBody>
      </p:sp>
      <p:sp>
        <p:nvSpPr>
          <p:cNvPr id="32774" name="AutoShape 6"/>
          <p:cNvSpPr/>
          <p:nvPr/>
        </p:nvSpPr>
        <p:spPr>
          <a:xfrm>
            <a:off x="2514600" y="4876800"/>
            <a:ext cx="457200" cy="381000"/>
          </a:xfrm>
          <a:prstGeom prst="wedgeRectCallout">
            <a:avLst>
              <a:gd name="adj1" fmla="val 30208"/>
              <a:gd name="adj2" fmla="val -1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1440" tIns="45720" rIns="91440" bIns="45720" anchor="ctr" anchorCtr="0"/>
          <a:lstStyle/>
          <a:p>
            <a:r>
              <a:rPr lang="zh-CN" altLang="en-US" dirty="0">
                <a:effectLst/>
              </a:rPr>
              <a:t>二进制数转换为十六进制数</a:t>
            </a:r>
          </a:p>
        </p:txBody>
      </p:sp>
      <p:sp>
        <p:nvSpPr>
          <p:cNvPr id="33795" name="Rectangle 3"/>
          <p:cNvSpPr>
            <a:spLocks noGrp="1"/>
          </p:cNvSpPr>
          <p:nvPr>
            <p:ph idx="1"/>
          </p:nvPr>
        </p:nvSpPr>
        <p:spPr/>
        <p:txBody>
          <a:bodyPr vert="horz" wrap="square" lIns="91440" tIns="45720" rIns="91440" bIns="45720" anchor="t" anchorCtr="0"/>
          <a:lstStyle/>
          <a:p>
            <a:r>
              <a:rPr lang="zh-CN" altLang="en-US" dirty="0">
                <a:effectLst/>
              </a:rPr>
              <a:t>二进制数转换为十六进制数时，将二进制数从低位按</a:t>
            </a:r>
            <a:r>
              <a:rPr lang="en-US" altLang="zh-CN" dirty="0">
                <a:effectLst/>
              </a:rPr>
              <a:t>4</a:t>
            </a:r>
            <a:r>
              <a:rPr lang="zh-CN" altLang="en-US" dirty="0">
                <a:effectLst/>
              </a:rPr>
              <a:t>位一组进行划分，高位不足</a:t>
            </a:r>
            <a:r>
              <a:rPr lang="en-US" altLang="zh-CN" dirty="0">
                <a:effectLst/>
              </a:rPr>
              <a:t>4</a:t>
            </a:r>
            <a:r>
              <a:rPr lang="zh-CN" altLang="en-US" dirty="0">
                <a:effectLst/>
              </a:rPr>
              <a:t>位的补</a:t>
            </a:r>
            <a:r>
              <a:rPr lang="en-US" altLang="zh-CN" dirty="0">
                <a:effectLst/>
              </a:rPr>
              <a:t>0</a:t>
            </a:r>
            <a:r>
              <a:rPr lang="zh-CN" altLang="en-US" dirty="0">
                <a:effectLst/>
              </a:rPr>
              <a:t>，将每</a:t>
            </a:r>
            <a:r>
              <a:rPr lang="en-US" altLang="zh-CN" dirty="0">
                <a:effectLst/>
              </a:rPr>
              <a:t>4</a:t>
            </a:r>
            <a:r>
              <a:rPr lang="zh-CN" altLang="en-US" dirty="0">
                <a:effectLst/>
              </a:rPr>
              <a:t>位二进制数转换为一个十进制数，即为该二进制数的十六进制数。比如</a:t>
            </a:r>
            <a:r>
              <a:rPr lang="en-US" altLang="zh-CN" dirty="0">
                <a:effectLst/>
              </a:rPr>
              <a:t>111100100</a:t>
            </a:r>
            <a:r>
              <a:rPr lang="zh-CN" altLang="en-US" dirty="0">
                <a:effectLst/>
              </a:rPr>
              <a:t>，将其分组如下：</a:t>
            </a:r>
          </a:p>
          <a:p>
            <a:pPr>
              <a:buNone/>
            </a:pPr>
            <a:r>
              <a:rPr lang="zh-CN" altLang="en-US" dirty="0">
                <a:effectLst/>
              </a:rPr>
              <a:t> </a:t>
            </a:r>
            <a:r>
              <a:rPr lang="en-US" altLang="zh-CN" sz="2800" u="sng" dirty="0">
                <a:effectLst/>
              </a:rPr>
              <a:t>0001</a:t>
            </a:r>
            <a:r>
              <a:rPr lang="en-US" altLang="zh-CN" sz="2800" dirty="0">
                <a:effectLst/>
              </a:rPr>
              <a:t> </a:t>
            </a:r>
            <a:r>
              <a:rPr lang="en-US" altLang="zh-CN" sz="2800" u="sng" dirty="0">
                <a:effectLst/>
              </a:rPr>
              <a:t>1110</a:t>
            </a:r>
            <a:r>
              <a:rPr lang="en-US" altLang="zh-CN" sz="2800" dirty="0">
                <a:effectLst/>
              </a:rPr>
              <a:t>  </a:t>
            </a:r>
            <a:r>
              <a:rPr lang="en-US" altLang="zh-CN" sz="2800" u="sng" dirty="0">
                <a:effectLst/>
              </a:rPr>
              <a:t>0100 </a:t>
            </a:r>
            <a:r>
              <a:rPr lang="en-US" altLang="zh-CN" sz="2800" dirty="0">
                <a:effectLst/>
              </a:rPr>
              <a:t>   </a:t>
            </a:r>
            <a:r>
              <a:rPr lang="zh-CN" altLang="en-US" sz="2800" dirty="0">
                <a:effectLst/>
              </a:rPr>
              <a:t>则对应的十六进制数为</a:t>
            </a:r>
            <a:r>
              <a:rPr lang="en-US" altLang="zh-CN" sz="2800" dirty="0">
                <a:effectLst/>
              </a:rPr>
              <a:t>1E4 </a:t>
            </a:r>
          </a:p>
        </p:txBody>
      </p:sp>
      <p:sp>
        <p:nvSpPr>
          <p:cNvPr id="33796" name="AutoShape 4"/>
          <p:cNvSpPr/>
          <p:nvPr/>
        </p:nvSpPr>
        <p:spPr>
          <a:xfrm>
            <a:off x="914400" y="4876800"/>
            <a:ext cx="457200" cy="381000"/>
          </a:xfrm>
          <a:prstGeom prst="wedgeRectCallout">
            <a:avLst>
              <a:gd name="adj1" fmla="val 63542"/>
              <a:gd name="adj2" fmla="val -1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1</a:t>
            </a:r>
          </a:p>
        </p:txBody>
      </p:sp>
      <p:sp>
        <p:nvSpPr>
          <p:cNvPr id="33797" name="AutoShape 5"/>
          <p:cNvSpPr/>
          <p:nvPr/>
        </p:nvSpPr>
        <p:spPr>
          <a:xfrm>
            <a:off x="1905000" y="4876800"/>
            <a:ext cx="457200" cy="381000"/>
          </a:xfrm>
          <a:prstGeom prst="wedgeRectCallout">
            <a:avLst>
              <a:gd name="adj1" fmla="val 30208"/>
              <a:gd name="adj2" fmla="val -1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E</a:t>
            </a:r>
          </a:p>
        </p:txBody>
      </p:sp>
      <p:sp>
        <p:nvSpPr>
          <p:cNvPr id="33798" name="AutoShape 6"/>
          <p:cNvSpPr/>
          <p:nvPr/>
        </p:nvSpPr>
        <p:spPr>
          <a:xfrm>
            <a:off x="2819400" y="4876800"/>
            <a:ext cx="457200" cy="381000"/>
          </a:xfrm>
          <a:prstGeom prst="wedgeRectCallout">
            <a:avLst>
              <a:gd name="adj1" fmla="val -15278"/>
              <a:gd name="adj2" fmla="val -12500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algn="ctr" eaLnBrk="1" hangingPunct="1">
              <a:spcBef>
                <a:spcPct val="0"/>
              </a:spcBef>
              <a:buClrTx/>
              <a:buSzTx/>
              <a:buFontTx/>
              <a:buNone/>
            </a:pPr>
            <a:r>
              <a:rPr lang="en-US" altLang="zh-CN" sz="1800" dirty="0">
                <a:latin typeface="Arial" panose="020B0604020202020204" pitchFamily="34" charset="0"/>
              </a:rPr>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nchorCtr="0"/>
          <a:lstStyle/>
          <a:p>
            <a:r>
              <a:rPr lang="en-US" altLang="zh-CN" sz="3600" dirty="0">
                <a:effectLst/>
                <a:sym typeface="Wingdings 2" pitchFamily="18" charset="2"/>
              </a:rPr>
              <a:t>2.1  </a:t>
            </a:r>
            <a:r>
              <a:rPr lang="zh-CN" altLang="en-US" sz="3600" dirty="0">
                <a:effectLst/>
                <a:sym typeface="Wingdings 2" pitchFamily="18" charset="2"/>
              </a:rPr>
              <a:t>基本字符、标识符和关键字</a:t>
            </a:r>
            <a:endParaRPr lang="zh-CN" altLang="en-US" sz="3600" b="0" dirty="0">
              <a:effectLst/>
              <a:sym typeface="Wingdings 2" pitchFamily="18" charset="2"/>
            </a:endParaRPr>
          </a:p>
        </p:txBody>
      </p:sp>
      <p:sp>
        <p:nvSpPr>
          <p:cNvPr id="6147" name="Rectangle 3"/>
          <p:cNvSpPr>
            <a:spLocks noGrp="1"/>
          </p:cNvSpPr>
          <p:nvPr>
            <p:ph idx="1"/>
          </p:nvPr>
        </p:nvSpPr>
        <p:spPr/>
        <p:txBody>
          <a:bodyPr vert="horz" wrap="square" lIns="91440" tIns="45720" rIns="91440" bIns="45720" anchor="t" anchorCtr="0"/>
          <a:lstStyle/>
          <a:p>
            <a:pPr>
              <a:buNone/>
            </a:pPr>
            <a:r>
              <a:rPr lang="zh-CN" altLang="en-US" sz="3600" b="1" dirty="0">
                <a:effectLst/>
                <a:sym typeface="Wingdings 2" pitchFamily="18" charset="2"/>
              </a:rPr>
              <a:t>学一学</a:t>
            </a:r>
            <a:endParaRPr lang="zh-CN" altLang="en-US" dirty="0">
              <a:effectLst/>
            </a:endParaRPr>
          </a:p>
          <a:p>
            <a:r>
              <a:rPr lang="zh-CN" altLang="en-US" dirty="0">
                <a:effectLst/>
              </a:rPr>
              <a:t>基本字符</a:t>
            </a:r>
          </a:p>
          <a:p>
            <a:r>
              <a:rPr lang="zh-CN" altLang="en-US" dirty="0">
                <a:effectLst/>
              </a:rPr>
              <a:t>标识符</a:t>
            </a:r>
          </a:p>
          <a:p>
            <a:r>
              <a:rPr lang="zh-CN" altLang="en-US" dirty="0">
                <a:effectLst/>
              </a:rPr>
              <a:t>关键字</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ctr" anchorCtr="0"/>
          <a:lstStyle/>
          <a:p>
            <a:r>
              <a:rPr lang="zh-CN" altLang="en-US" dirty="0">
                <a:effectLst/>
              </a:rPr>
              <a:t>课堂练习</a:t>
            </a:r>
          </a:p>
        </p:txBody>
      </p:sp>
      <p:sp>
        <p:nvSpPr>
          <p:cNvPr id="34819" name="Rectangle 3"/>
          <p:cNvSpPr>
            <a:spLocks noGrp="1"/>
          </p:cNvSpPr>
          <p:nvPr>
            <p:ph idx="1"/>
          </p:nvPr>
        </p:nvSpPr>
        <p:spPr/>
        <p:txBody>
          <a:bodyPr vert="horz" wrap="square" lIns="91440" tIns="45720" rIns="91440" bIns="45720" anchor="t" anchorCtr="0"/>
          <a:lstStyle/>
          <a:p>
            <a:r>
              <a:rPr lang="zh-CN" altLang="en-US" dirty="0">
                <a:effectLst/>
              </a:rPr>
              <a:t>将十进制数</a:t>
            </a:r>
            <a:r>
              <a:rPr lang="en-US" altLang="zh-CN" dirty="0">
                <a:effectLst/>
              </a:rPr>
              <a:t>59 </a:t>
            </a:r>
            <a:r>
              <a:rPr lang="zh-CN" altLang="en-US" dirty="0">
                <a:effectLst/>
              </a:rPr>
              <a:t>转为二进制、八进制和 十六进制数。</a:t>
            </a:r>
          </a:p>
          <a:p>
            <a:r>
              <a:rPr lang="zh-CN" altLang="en-US" dirty="0">
                <a:effectLst/>
              </a:rPr>
              <a:t>将二进制数</a:t>
            </a:r>
            <a:r>
              <a:rPr lang="en-US" altLang="zh-CN" dirty="0">
                <a:effectLst/>
              </a:rPr>
              <a:t>1100110100</a:t>
            </a:r>
            <a:r>
              <a:rPr lang="zh-CN" altLang="en-US" dirty="0">
                <a:effectLst/>
              </a:rPr>
              <a:t>转化为十进制、八进制和十六进制数。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课堂练习参考答案</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将十进制数</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59 </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转为二进制、八进制和 十六进制数。</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111011  073  0X3B</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将二进制数</a:t>
            </a:r>
            <a:r>
              <a:rPr kumimoji="0" lang="en-US" altLang="zh-CN" sz="3200" b="0" i="0" u="none" strike="noStrike" kern="0" cap="none" spc="0" normalizeH="0" baseline="0" noProof="0" dirty="0" smtClean="0">
                <a:ln>
                  <a:noFill/>
                </a:ln>
                <a:solidFill>
                  <a:schemeClr val="tx1"/>
                </a:solidFill>
                <a:effectLst/>
                <a:uLnTx/>
                <a:uFillTx/>
                <a:latin typeface="+mn-lt"/>
                <a:ea typeface="+mn-ea"/>
                <a:cs typeface="+mn-cs"/>
              </a:rPr>
              <a:t>1100110100</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转化为十进制、八进制和十六进制数。</a:t>
            </a:r>
            <a:endParaRPr kumimoji="0"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smtClean="0">
                <a:ln>
                  <a:noFill/>
                </a:ln>
                <a:solidFill>
                  <a:schemeClr val="tx1"/>
                </a:solidFill>
                <a:effectLst/>
                <a:uLnTx/>
                <a:uFillTx/>
                <a:latin typeface="+mn-lt"/>
                <a:ea typeface="+mn-ea"/>
                <a:cs typeface="+mn-cs"/>
              </a:rPr>
              <a:t>820  01464  0X334</a:t>
            </a: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数据的格式化输出和输入</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语言没有提供输入和输出语句，数据的输入和输出是通过函数来实现的。在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语言的标准函数中，提供了一些用于输出和输入的函数，如</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函数和</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函数，以及</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getchar()</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函数和</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putchar</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数据的格式化输出</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格式化输出函数</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的功能是按指定的格式向终端（或系统默认的输出设备）输出若干个任意类型的数据。</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（）函数的一般形式为</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p</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rintf(</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格式控制，</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输出列表</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其中，“格式控制”是用双引号括起来的字符串，也称“转换控制字符串”。它是由字符“</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”格式字符（如</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等）和普通字符（原样输出的）组成。“输出列表”是一些与“格式控制”中的格式字符对应的需要输出的变量或表达式。</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2.2</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打印销售标签</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962025" y="1844675"/>
            <a:ext cx="7753350" cy="47609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商场的每个商品都需要打印销售标签，上面包含商品名称、销售价格、包装规格、产地等信息，现有晨光盒装牛奶，每盒</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2.5</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元，每盒容量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250ml</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，产地深圳，生产日期</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2019.3.23</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。请编程序打印一个标签。</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步骤：</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8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Y</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ear</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iMonth</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iDay</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iVol</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存放年、月、日和容量。</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定义实型变量</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fPrice</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用来存放销售价格。</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函数将上面的信息打印出来。</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int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iYear</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2019,iMonth = 3,iDay = 23,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iVol</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250;</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fPrice</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2.5;</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Name:ChenGuang</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milk \n");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printf("Size:%d ml \n",</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iVol</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Price:RMB</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%0.2f\n",</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fPrice</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Origin:ShenZhen</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printf("Date:%</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d.%d.%d</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iYear,iMonth,iDay</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getch</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1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程序注解</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899592" y="1988840"/>
            <a:ext cx="8064500" cy="476016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直接输出一个字符串，比如语句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Name:ChenGuang</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milk \n”)</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；其中</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是转义字符，表示回车换行。</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格式化输出。语句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printf(“Size:%d ml \n”,</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iVol</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表示以十进制整数形式输出变量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iVol</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“格式控制”部分中的格式控制符与输出列表的变量要一一对应。</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 name="表格 3"/>
          <p:cNvGraphicFramePr>
            <a:graphicFrameLocks noGrp="1"/>
          </p:cNvGraphicFramePr>
          <p:nvPr/>
        </p:nvGraphicFramePr>
        <p:xfrm>
          <a:off x="932459" y="4941168"/>
          <a:ext cx="8064500" cy="1697841"/>
        </p:xfrm>
        <a:graphic>
          <a:graphicData uri="http://schemas.openxmlformats.org/drawingml/2006/table">
            <a:tbl>
              <a:tblPr/>
              <a:tblGrid>
                <a:gridCol w="1152525"/>
                <a:gridCol w="1584325"/>
                <a:gridCol w="1582738"/>
                <a:gridCol w="2132012"/>
                <a:gridCol w="1612900"/>
              </a:tblGrid>
              <a:tr h="60079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Tahoma" panose="020B0604030504040204" pitchFamily="34" charset="0"/>
                          <a:ea typeface="宋体" panose="02010600030101010101" pitchFamily="2" charset="-122"/>
                        </a:rPr>
                        <a:t>数据类型</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数据</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格式控制符</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格式化输出语句</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FFFFFF"/>
                          </a:solidFill>
                          <a:effectLst/>
                          <a:latin typeface="Tahoma" panose="020B0604030504040204" pitchFamily="34" charset="0"/>
                          <a:ea typeface="宋体" panose="02010600030101010101" pitchFamily="2" charset="-122"/>
                        </a:rPr>
                        <a:t>输出结果</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6512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整数</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int i=28</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%d</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printf(“%d”,i)</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28</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r h="36512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实数</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float d=1.234</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%f</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printf(“%0.2f”,d)</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1.23</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r>
              <a:tr h="36512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字符</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char c = ‘w’</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%c</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printf(“%c”,c)</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99"/>
                          </a:solidFill>
                          <a:effectLst/>
                          <a:latin typeface="Tahoma" panose="020B0604030504040204" pitchFamily="34" charset="0"/>
                          <a:ea typeface="宋体" panose="02010600030101010101" pitchFamily="2" charset="-122"/>
                        </a:rPr>
                        <a:t>w</a:t>
                      </a:r>
                    </a:p>
                  </a:txBody>
                  <a:tcPr marL="91436" marR="91436"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2.3 </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字符型数据输出演示</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定义字符型变量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c1</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c2</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c3</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用来存放三个字符</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’e’</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’w’</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函数输出变量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c1</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c2</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c3</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09656" cy="440012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"stdio.h"</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char c1='n',c2='\x65',c3;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c3='\167';</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printf("%c%c%c\n",c1,c2,c3);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printf("%c\</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t%c</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t%C</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\n",c1,c2,c3);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printf("%c\</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n%c</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n%c</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\n",c1,c2,c3);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getchar();</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给出圆的半径为</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，编一程序计算并输出圆的周长和面积。圆面积</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=πr</a:t>
            </a:r>
            <a:r>
              <a:rPr kumimoji="0" lang="en-US" altLang="zh-CN" sz="32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π</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是圆周率，</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r</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是圆半径。</a:t>
            </a:r>
            <a:endParaRPr kumimoji="0" lang="zh-CN" altLang="en-US" sz="3200" b="0" i="0" u="none" strike="noStrike" kern="0" cap="none" spc="0" normalizeH="0" baseline="3000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nchorCtr="0"/>
          <a:lstStyle/>
          <a:p>
            <a:r>
              <a:rPr lang="zh-CN" altLang="en-US" dirty="0">
                <a:effectLst/>
              </a:rPr>
              <a:t> 基本字符 </a:t>
            </a:r>
            <a:endParaRPr lang="zh-CN" altLang="en-US" sz="4800" b="0" dirty="0">
              <a:effectLst/>
              <a:sym typeface="Wingdings 2" pitchFamily="18" charset="2"/>
            </a:endParaRPr>
          </a:p>
        </p:txBody>
      </p:sp>
      <p:sp>
        <p:nvSpPr>
          <p:cNvPr id="7171" name="Rectangle 3"/>
          <p:cNvSpPr>
            <a:spLocks noGrp="1"/>
          </p:cNvSpPr>
          <p:nvPr>
            <p:ph idx="1"/>
          </p:nvPr>
        </p:nvSpPr>
        <p:spPr>
          <a:xfrm>
            <a:off x="1066800" y="1981200"/>
            <a:ext cx="7543800" cy="4305935"/>
          </a:xfrm>
        </p:spPr>
        <p:txBody>
          <a:bodyPr vert="horz" wrap="square" lIns="91440" tIns="45720" rIns="91440" bIns="45720" anchor="t" anchorCtr="0"/>
          <a:lstStyle/>
          <a:p>
            <a:pPr>
              <a:buNone/>
            </a:pPr>
            <a:r>
              <a:rPr lang="zh-CN" altLang="en-US" sz="2800" b="1" dirty="0">
                <a:effectLst/>
                <a:sym typeface="Wingdings 2" pitchFamily="18" charset="2"/>
              </a:rPr>
              <a:t> 一个</a:t>
            </a:r>
            <a:r>
              <a:rPr lang="en-US" altLang="zh-CN" sz="2800" b="1" dirty="0">
                <a:effectLst/>
                <a:sym typeface="Wingdings 2" pitchFamily="18" charset="2"/>
              </a:rPr>
              <a:t>C</a:t>
            </a:r>
            <a:r>
              <a:rPr lang="zh-CN" altLang="en-US" sz="2800" b="1" dirty="0">
                <a:effectLst/>
                <a:sym typeface="Wingdings 2" pitchFamily="18" charset="2"/>
              </a:rPr>
              <a:t>程序也可以看成是由</a:t>
            </a:r>
            <a:r>
              <a:rPr lang="en-US" altLang="zh-CN" sz="2800" b="1" dirty="0">
                <a:effectLst/>
                <a:sym typeface="Wingdings 2" pitchFamily="18" charset="2"/>
              </a:rPr>
              <a:t>C</a:t>
            </a:r>
            <a:r>
              <a:rPr lang="zh-CN" altLang="en-US" sz="2800" b="1" dirty="0">
                <a:effectLst/>
                <a:sym typeface="Wingdings 2" pitchFamily="18" charset="2"/>
              </a:rPr>
              <a:t>语言的基本字符按一定的规则组成的一个序列。</a:t>
            </a:r>
            <a:r>
              <a:rPr lang="en-US" altLang="zh-CN" sz="2800" b="1" dirty="0">
                <a:effectLst/>
                <a:sym typeface="Wingdings 2" pitchFamily="18" charset="2"/>
              </a:rPr>
              <a:t>C</a:t>
            </a:r>
            <a:r>
              <a:rPr lang="zh-CN" altLang="en-US" sz="2800" b="1" dirty="0">
                <a:effectLst/>
                <a:sym typeface="Wingdings 2" pitchFamily="18" charset="2"/>
              </a:rPr>
              <a:t>语言中使用的基本字符包括：</a:t>
            </a:r>
          </a:p>
          <a:p>
            <a:pPr marL="514350" indent="-514350">
              <a:buAutoNum type="arabicPeriod"/>
            </a:pPr>
            <a:r>
              <a:rPr lang="zh-CN" altLang="en-US" sz="2800" b="1" dirty="0">
                <a:effectLst/>
                <a:sym typeface="Wingdings 2" pitchFamily="18" charset="2"/>
              </a:rPr>
              <a:t>数字字符：</a:t>
            </a:r>
            <a:r>
              <a:rPr lang="en-US" altLang="zh-CN" sz="2800" b="1" dirty="0">
                <a:effectLst/>
                <a:sym typeface="Wingdings 2" pitchFamily="18" charset="2"/>
              </a:rPr>
              <a:t>0</a:t>
            </a:r>
            <a:r>
              <a:rPr lang="zh-CN" altLang="en-US" sz="2800" b="1" dirty="0">
                <a:effectLst/>
                <a:sym typeface="Wingdings 2" pitchFamily="18" charset="2"/>
              </a:rPr>
              <a:t>～</a:t>
            </a:r>
            <a:r>
              <a:rPr lang="en-US" altLang="zh-CN" sz="2800" b="1" dirty="0">
                <a:effectLst/>
                <a:sym typeface="Wingdings 2" pitchFamily="18" charset="2"/>
              </a:rPr>
              <a:t>9</a:t>
            </a:r>
            <a:r>
              <a:rPr lang="zh-CN" altLang="en-US" sz="2800" b="1" dirty="0">
                <a:effectLst/>
                <a:sym typeface="Wingdings 2" pitchFamily="18" charset="2"/>
              </a:rPr>
              <a:t>；</a:t>
            </a:r>
          </a:p>
          <a:p>
            <a:pPr marL="514350" indent="-514350">
              <a:buAutoNum type="arabicPeriod"/>
            </a:pPr>
            <a:r>
              <a:rPr lang="zh-CN" altLang="en-US" sz="2800" b="1" dirty="0">
                <a:effectLst/>
                <a:sym typeface="Wingdings 2" pitchFamily="18" charset="2"/>
              </a:rPr>
              <a:t>大小写英文字母：</a:t>
            </a:r>
            <a:r>
              <a:rPr lang="en-US" altLang="zh-CN" sz="2800" b="1" dirty="0">
                <a:effectLst/>
                <a:sym typeface="Wingdings 2" pitchFamily="18" charset="2"/>
              </a:rPr>
              <a:t>a</a:t>
            </a:r>
            <a:r>
              <a:rPr lang="zh-CN" altLang="en-US" sz="2800" b="1" dirty="0">
                <a:effectLst/>
                <a:sym typeface="Wingdings 2" pitchFamily="18" charset="2"/>
              </a:rPr>
              <a:t>～</a:t>
            </a:r>
            <a:r>
              <a:rPr lang="en-US" altLang="zh-CN" sz="2800" b="1" dirty="0">
                <a:effectLst/>
                <a:sym typeface="Wingdings 2" pitchFamily="18" charset="2"/>
              </a:rPr>
              <a:t>z</a:t>
            </a:r>
            <a:r>
              <a:rPr lang="zh-CN" altLang="en-US" sz="2800" b="1" dirty="0">
                <a:effectLst/>
                <a:sym typeface="Wingdings 2" pitchFamily="18" charset="2"/>
              </a:rPr>
              <a:t>，</a:t>
            </a:r>
            <a:r>
              <a:rPr lang="en-US" altLang="zh-CN" sz="2800" b="1" dirty="0">
                <a:effectLst/>
                <a:sym typeface="Wingdings 2" pitchFamily="18" charset="2"/>
              </a:rPr>
              <a:t>A</a:t>
            </a:r>
            <a:r>
              <a:rPr lang="zh-CN" altLang="en-US" sz="2800" b="1" dirty="0">
                <a:effectLst/>
                <a:sym typeface="Wingdings 2" pitchFamily="18" charset="2"/>
              </a:rPr>
              <a:t>～</a:t>
            </a:r>
            <a:r>
              <a:rPr lang="en-US" altLang="zh-CN" sz="2800" b="1" dirty="0">
                <a:effectLst/>
                <a:sym typeface="Wingdings 2" pitchFamily="18" charset="2"/>
              </a:rPr>
              <a:t>Z</a:t>
            </a:r>
            <a:r>
              <a:rPr lang="zh-CN" altLang="en-US" sz="2800" b="1" dirty="0">
                <a:effectLst/>
                <a:sym typeface="Wingdings 2" pitchFamily="18" charset="2"/>
              </a:rPr>
              <a:t>；</a:t>
            </a:r>
          </a:p>
          <a:p>
            <a:pPr marL="514350" indent="-514350">
              <a:buAutoNum type="arabicPeriod"/>
            </a:pPr>
            <a:r>
              <a:rPr lang="zh-CN" altLang="en-US" sz="2800" b="1" dirty="0">
                <a:effectLst/>
                <a:sym typeface="Wingdings 2" pitchFamily="18" charset="2"/>
              </a:rPr>
              <a:t>其他可打印（可显示）字符： </a:t>
            </a:r>
            <a:r>
              <a:rPr lang="en-US" altLang="zh-CN" sz="2800" b="1" dirty="0">
                <a:effectLst/>
                <a:sym typeface="Wingdings 2" pitchFamily="18" charset="2"/>
              </a:rPr>
              <a:t>!  #  %  ^  &amp;  *  _(</a:t>
            </a:r>
            <a:r>
              <a:rPr lang="zh-CN" altLang="en-US" sz="2800" b="1" dirty="0">
                <a:effectLst/>
                <a:sym typeface="Wingdings 2" pitchFamily="18" charset="2"/>
              </a:rPr>
              <a:t>下划线</a:t>
            </a:r>
            <a:r>
              <a:rPr lang="en-US" altLang="zh-CN" sz="2800" b="1" dirty="0">
                <a:effectLst/>
                <a:sym typeface="Wingdings 2" pitchFamily="18" charset="2"/>
              </a:rPr>
              <a:t>)  -  +  =  ~   &lt;  &gt; / \  | . , :  ;  ? ‘ “  (  ) [  ] {  }</a:t>
            </a:r>
          </a:p>
          <a:p>
            <a:pPr marL="514350" indent="-514350">
              <a:buAutoNum type="arabicPeriod"/>
            </a:pPr>
            <a:r>
              <a:rPr lang="zh-CN" altLang="en-US" sz="2800" b="1" dirty="0">
                <a:effectLst/>
                <a:sym typeface="Wingdings 2" pitchFamily="18" charset="2"/>
              </a:rPr>
              <a:t>空白字符：空格符、换行符、制表符等。</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08888" cy="447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"stdio.h"</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#define PAI 3.1415926    /*</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宏定义命令，定义符号常量</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PAI</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代表圆周率</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3.1415926*/</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lang="en-US" altLang="zh-CN" sz="2000" dirty="0"/>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fr,fArea,fPerimeter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the radius:");</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fPerimeter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=2*PAI*</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fArea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=PAI*</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fPerimeter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=%0.2f,fArea=%0.2f",fPerimeter,fArea);</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数据的格式化输入</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格式化输入函数</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的功能是用来从外部输入设备（通常是键盘），向程序中的变量输入一个或若干个任意类型的数据。</a:t>
            </a:r>
            <a:r>
              <a:rPr kumimoji="0" lang="en-US" altLang="zh-CN" sz="32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canf</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函数的一般形式为：</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canf</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格式控制，地址列表</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2.4</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统计总分和平均分</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学期末，老师要求</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ony</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帮忙计算一下班里每个同学语文、数学、英语的总分和平均分。</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Tony</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想编一个程序从键盘输入一个同学的</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门课程成绩，计算总分和平均成绩并输出，这样就可以把每个同学的总分和平均成绩计算出来了。</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解题步骤</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定义实型变量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fEnglish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fChinese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fMath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分别用来存放英语、语文、数学成绩。定义实型变量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存放总分，定义实型变量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用来存放平均分。</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输出提示信息。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从键盘输入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科成绩。</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计算总分并存入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计算平均分并存入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543800" cy="47609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2000" dirty="0"/>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fEnglish,fChinese,fMath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3 scores:");</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fEnglish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fChinese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fMath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fEnglish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fChinese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fMath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fSum</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printf("Sum=%0.2f,Average%0.2f",fSum,fAve);</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编一程序，从键盘输入矩形的长和宽，计算并输出矩形的周长和面积。矩形的面积</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矩形长</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矩形宽</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lang="en-US" altLang="zh-CN" sz="2000" dirty="0"/>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fLong,fWidth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fArea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请输入矩形的长和宽。</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fLong</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fWidth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fArea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fLong</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fWidth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矩形的面积是</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%0.2f",fArea); </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单个字符的输出和输入</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putchar</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getchar()</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专门 用来输出和输入字符型数据，使用时要包含头文件</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输出单个字符函数</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putchar</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一般形式为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putchar</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输入单个字符函数</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getchar()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一般形式为</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=getchar(); </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2.5 </a:t>
            </a: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从键盘输入一个小写字母，将其转化为大写字母并输出</a:t>
            </a:r>
            <a:endParaRPr kumimoji="0" lang="zh-CN" altLang="en-US" sz="32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81913" cy="45434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定义字符变量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，用来存放从键盘输入的数据。</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输出提示信息。</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从键盘接收一个小写字母存入</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中字符转换为大写字母，即</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ch-32</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后仍存入到</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输出字符变量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表示的字符。</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char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a lowercase letter:");</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getchar();</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- 32;</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putchar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nchorCtr="0"/>
          <a:lstStyle/>
          <a:p>
            <a:r>
              <a:rPr lang="zh-CN" altLang="en-US" b="0" dirty="0">
                <a:effectLst/>
              </a:rPr>
              <a:t> </a:t>
            </a:r>
            <a:r>
              <a:rPr lang="zh-CN" altLang="en-US" sz="4000" b="0" dirty="0">
                <a:effectLst/>
              </a:rPr>
              <a:t/>
            </a:r>
            <a:br>
              <a:rPr lang="zh-CN" altLang="en-US" sz="4000" b="0" dirty="0">
                <a:effectLst/>
              </a:rPr>
            </a:br>
            <a:endParaRPr lang="zh-CN" altLang="en-US" sz="4000" b="0" dirty="0">
              <a:effectLst/>
            </a:endParaRPr>
          </a:p>
        </p:txBody>
      </p:sp>
      <p:sp>
        <p:nvSpPr>
          <p:cNvPr id="8195" name="Rectangle 3"/>
          <p:cNvSpPr>
            <a:spLocks noGrp="1"/>
          </p:cNvSpPr>
          <p:nvPr>
            <p:ph idx="1"/>
          </p:nvPr>
        </p:nvSpPr>
        <p:spPr>
          <a:xfrm>
            <a:off x="611505" y="1988820"/>
            <a:ext cx="7924800" cy="5029200"/>
          </a:xfrm>
        </p:spPr>
        <p:txBody>
          <a:bodyPr vert="horz" wrap="square" lIns="91440" tIns="45720" rIns="91440" bIns="45720" anchor="t" anchorCtr="0"/>
          <a:lstStyle/>
          <a:p>
            <a:pPr>
              <a:lnSpc>
                <a:spcPct val="80000"/>
              </a:lnSpc>
              <a:buNone/>
            </a:pPr>
            <a:r>
              <a:rPr lang="zh-CN" altLang="en-US" sz="1800" b="1" dirty="0">
                <a:effectLst/>
              </a:rPr>
              <a:t>     </a:t>
            </a:r>
            <a:r>
              <a:rPr lang="zh-CN" altLang="en-US" sz="2000" b="1" dirty="0">
                <a:solidFill>
                  <a:srgbClr val="FFC000"/>
                </a:solidFill>
                <a:effectLst>
                  <a:outerShdw blurRad="38100" dist="19050" dir="2700000" algn="tl" rotWithShape="0">
                    <a:schemeClr val="dk1">
                      <a:alpha val="40000"/>
                    </a:schemeClr>
                  </a:outerShdw>
                </a:effectLst>
              </a:rPr>
              <a:t>和其它高级语言一样，用来标识函数名、变量名、符号常量、数组名、类型名、文件名的有效字符序列称为“标识符”（</a:t>
            </a:r>
            <a:r>
              <a:rPr lang="en-US" altLang="zh-CN" sz="2000" b="1" dirty="0">
                <a:solidFill>
                  <a:srgbClr val="FFC000"/>
                </a:solidFill>
                <a:effectLst>
                  <a:outerShdw blurRad="38100" dist="19050" dir="2700000" algn="tl" rotWithShape="0">
                    <a:schemeClr val="dk1">
                      <a:alpha val="40000"/>
                    </a:schemeClr>
                  </a:outerShdw>
                </a:effectLst>
              </a:rPr>
              <a:t>identifier</a:t>
            </a:r>
            <a:r>
              <a:rPr lang="zh-CN" altLang="en-US" sz="2000" b="1" dirty="0">
                <a:solidFill>
                  <a:srgbClr val="FFC000"/>
                </a:solidFill>
                <a:effectLst>
                  <a:outerShdw blurRad="38100" dist="19050" dir="2700000" algn="tl" rotWithShape="0">
                    <a:schemeClr val="dk1">
                      <a:alpha val="40000"/>
                    </a:schemeClr>
                  </a:outerShdw>
                </a:effectLst>
              </a:rPr>
              <a:t>），通俗地讲，标识符就是一个名字。</a:t>
            </a:r>
            <a:endParaRPr lang="zh-CN" altLang="en-US" sz="2000" b="1" dirty="0">
              <a:solidFill>
                <a:srgbClr val="0000FF"/>
              </a:solidFill>
              <a:effectLst/>
            </a:endParaRPr>
          </a:p>
          <a:p>
            <a:pPr>
              <a:lnSpc>
                <a:spcPct val="80000"/>
              </a:lnSpc>
              <a:buNone/>
            </a:pPr>
            <a:r>
              <a:rPr lang="zh-CN" altLang="en-US" sz="2000" b="1" dirty="0">
                <a:effectLst/>
              </a:rPr>
              <a:t>      在</a:t>
            </a:r>
            <a:r>
              <a:rPr lang="en-US" altLang="zh-CN" sz="2000" b="1" dirty="0">
                <a:effectLst/>
              </a:rPr>
              <a:t>C</a:t>
            </a:r>
            <a:r>
              <a:rPr lang="zh-CN" altLang="en-US" sz="2000" b="1" dirty="0">
                <a:effectLst/>
              </a:rPr>
              <a:t>语言中，标识符的命名规则为：</a:t>
            </a:r>
          </a:p>
          <a:p>
            <a:pPr>
              <a:lnSpc>
                <a:spcPct val="80000"/>
              </a:lnSpc>
              <a:buNone/>
            </a:pPr>
            <a:r>
              <a:rPr lang="zh-CN" altLang="en-US" sz="2000" b="1" dirty="0">
                <a:effectLst/>
              </a:rPr>
              <a:t>    （</a:t>
            </a:r>
            <a:r>
              <a:rPr lang="en-US" altLang="zh-CN" sz="2000" b="1" dirty="0">
                <a:effectLst/>
              </a:rPr>
              <a:t>1</a:t>
            </a:r>
            <a:r>
              <a:rPr lang="zh-CN" altLang="en-US" sz="2000" b="1" dirty="0">
                <a:effectLst/>
              </a:rPr>
              <a:t>）</a:t>
            </a:r>
            <a:r>
              <a:rPr lang="zh-CN" altLang="en-US" sz="2000" b="1" dirty="0">
                <a:solidFill>
                  <a:srgbClr val="FFC000"/>
                </a:solidFill>
                <a:effectLst>
                  <a:outerShdw blurRad="38100" dist="19050" dir="2700000" algn="tl" rotWithShape="0">
                    <a:schemeClr val="dk1">
                      <a:alpha val="40000"/>
                    </a:schemeClr>
                  </a:outerShdw>
                </a:effectLst>
              </a:rPr>
              <a:t>有效字符</a:t>
            </a:r>
            <a:r>
              <a:rPr lang="zh-CN" altLang="en-US" sz="2000" b="1" dirty="0">
                <a:effectLst/>
              </a:rPr>
              <a:t>：只能由字母、数字和下划线组成，且以字母或下划线开头；</a:t>
            </a:r>
          </a:p>
          <a:p>
            <a:pPr>
              <a:lnSpc>
                <a:spcPct val="80000"/>
              </a:lnSpc>
              <a:buNone/>
            </a:pPr>
            <a:r>
              <a:rPr lang="zh-CN" altLang="en-US" sz="2000" b="1" dirty="0">
                <a:effectLst/>
              </a:rPr>
              <a:t>    （</a:t>
            </a:r>
            <a:r>
              <a:rPr lang="en-US" altLang="zh-CN" sz="2000" b="1" dirty="0">
                <a:effectLst/>
              </a:rPr>
              <a:t>2</a:t>
            </a:r>
            <a:r>
              <a:rPr lang="zh-CN" altLang="en-US" sz="2000" b="1" dirty="0">
                <a:effectLst/>
              </a:rPr>
              <a:t>）</a:t>
            </a:r>
            <a:r>
              <a:rPr lang="zh-CN" altLang="en-US" sz="2000" b="1" dirty="0">
                <a:solidFill>
                  <a:srgbClr val="FFC000"/>
                </a:solidFill>
                <a:effectLst>
                  <a:outerShdw blurRad="38100" dist="19050" dir="2700000" algn="tl" rotWithShape="0">
                    <a:schemeClr val="dk1">
                      <a:alpha val="40000"/>
                    </a:schemeClr>
                  </a:outerShdw>
                </a:effectLst>
              </a:rPr>
              <a:t>有效长度</a:t>
            </a:r>
            <a:r>
              <a:rPr lang="zh-CN" altLang="en-US" sz="2000" b="1" dirty="0">
                <a:effectLst/>
              </a:rPr>
              <a:t>：随系统而异，但至少前</a:t>
            </a:r>
            <a:r>
              <a:rPr lang="en-US" altLang="zh-CN" sz="2000" b="1" dirty="0">
                <a:effectLst/>
              </a:rPr>
              <a:t>8</a:t>
            </a:r>
            <a:r>
              <a:rPr lang="zh-CN" altLang="en-US" sz="2000" b="1" dirty="0">
                <a:effectLst/>
              </a:rPr>
              <a:t>个字符有效；如果超长，则超长部分被舍弃；</a:t>
            </a:r>
          </a:p>
          <a:p>
            <a:pPr>
              <a:lnSpc>
                <a:spcPct val="80000"/>
              </a:lnSpc>
              <a:buNone/>
            </a:pPr>
            <a:r>
              <a:rPr lang="zh-CN" altLang="en-US" sz="2000" b="1" dirty="0">
                <a:effectLst/>
              </a:rPr>
              <a:t>    （</a:t>
            </a:r>
            <a:r>
              <a:rPr lang="en-US" altLang="zh-CN" sz="2000" b="1" dirty="0">
                <a:effectLst/>
              </a:rPr>
              <a:t>3</a:t>
            </a:r>
            <a:r>
              <a:rPr lang="zh-CN" altLang="en-US" sz="2000" b="1" dirty="0">
                <a:effectLst/>
              </a:rPr>
              <a:t>）</a:t>
            </a:r>
            <a:r>
              <a:rPr lang="zh-CN" altLang="en-US" sz="2000" b="1" dirty="0">
                <a:solidFill>
                  <a:srgbClr val="FFC000"/>
                </a:solidFill>
                <a:effectLst>
                  <a:outerShdw blurRad="38100" dist="19050" dir="2700000" algn="tl" rotWithShape="0">
                    <a:schemeClr val="dk1">
                      <a:alpha val="40000"/>
                    </a:schemeClr>
                  </a:outerShdw>
                </a:effectLst>
              </a:rPr>
              <a:t>C语言的关键字（或称保留字）不能用作标识符。</a:t>
            </a:r>
            <a:endParaRPr lang="zh-CN" altLang="en-US" sz="2000" b="1" dirty="0">
              <a:effectLst/>
            </a:endParaRPr>
          </a:p>
          <a:p>
            <a:pPr>
              <a:lnSpc>
                <a:spcPct val="80000"/>
              </a:lnSpc>
              <a:buNone/>
            </a:pPr>
            <a:r>
              <a:rPr lang="zh-CN" altLang="en-US" sz="2000" b="1" dirty="0">
                <a:effectLst/>
              </a:rPr>
              <a:t>      例如：</a:t>
            </a:r>
          </a:p>
          <a:p>
            <a:pPr>
              <a:lnSpc>
                <a:spcPct val="80000"/>
              </a:lnSpc>
              <a:buNone/>
            </a:pPr>
            <a:r>
              <a:rPr lang="zh-CN" altLang="en-US" sz="2000" b="1" dirty="0">
                <a:effectLst/>
              </a:rPr>
              <a:t>      </a:t>
            </a:r>
            <a:r>
              <a:rPr lang="en-US" altLang="zh-CN" sz="2000" b="1" dirty="0">
                <a:effectLst/>
              </a:rPr>
              <a:t>sum </a:t>
            </a:r>
            <a:r>
              <a:rPr lang="zh-CN" altLang="en-US" sz="2000" b="1" dirty="0">
                <a:effectLst/>
              </a:rPr>
              <a:t>，</a:t>
            </a:r>
            <a:r>
              <a:rPr lang="en-US" altLang="zh-CN" sz="2000" b="1" dirty="0">
                <a:effectLst/>
              </a:rPr>
              <a:t>Total</a:t>
            </a:r>
            <a:r>
              <a:rPr lang="zh-CN" altLang="en-US" sz="2000" b="1" dirty="0">
                <a:effectLst/>
              </a:rPr>
              <a:t>，</a:t>
            </a:r>
            <a:r>
              <a:rPr lang="en-US" altLang="zh-CN" sz="2000" b="1" dirty="0">
                <a:effectLst/>
              </a:rPr>
              <a:t>day</a:t>
            </a:r>
            <a:r>
              <a:rPr lang="zh-CN" altLang="en-US" sz="2000" b="1" dirty="0">
                <a:effectLst/>
              </a:rPr>
              <a:t>，</a:t>
            </a:r>
            <a:r>
              <a:rPr lang="en-US" altLang="zh-CN" sz="2000" b="1" dirty="0">
                <a:effectLst/>
              </a:rPr>
              <a:t>_f2048</a:t>
            </a:r>
            <a:r>
              <a:rPr lang="zh-CN" altLang="en-US" sz="2000" b="1" dirty="0">
                <a:effectLst/>
              </a:rPr>
              <a:t>，</a:t>
            </a:r>
            <a:r>
              <a:rPr lang="en-US" altLang="zh-CN" sz="2000" b="1" dirty="0">
                <a:effectLst/>
              </a:rPr>
              <a:t>file_name</a:t>
            </a:r>
            <a:r>
              <a:rPr lang="zh-CN" altLang="en-US" sz="2000" b="1" dirty="0">
                <a:effectLst/>
              </a:rPr>
              <a:t>，</a:t>
            </a:r>
            <a:r>
              <a:rPr lang="en-US" altLang="zh-CN" sz="2000" b="1" dirty="0">
                <a:effectLst/>
              </a:rPr>
              <a:t>a3b06</a:t>
            </a:r>
          </a:p>
          <a:p>
            <a:pPr>
              <a:lnSpc>
                <a:spcPct val="80000"/>
              </a:lnSpc>
              <a:buNone/>
            </a:pPr>
            <a:r>
              <a:rPr lang="en-US" altLang="zh-CN" sz="2000" b="1" dirty="0">
                <a:effectLst/>
              </a:rPr>
              <a:t>	</a:t>
            </a:r>
            <a:r>
              <a:rPr lang="zh-CN" altLang="en-US" sz="2000" b="1" dirty="0">
                <a:effectLst/>
              </a:rPr>
              <a:t>都是合法的标识符，而</a:t>
            </a:r>
          </a:p>
          <a:p>
            <a:pPr>
              <a:lnSpc>
                <a:spcPct val="80000"/>
              </a:lnSpc>
              <a:buNone/>
            </a:pPr>
            <a:r>
              <a:rPr lang="zh-CN" altLang="en-US" sz="2000" b="1" dirty="0">
                <a:effectLst/>
              </a:rPr>
              <a:t>	</a:t>
            </a:r>
            <a:r>
              <a:rPr lang="en-US" altLang="zh-CN" sz="2000" b="1" dirty="0">
                <a:effectLst/>
              </a:rPr>
              <a:t>99new </a:t>
            </a:r>
            <a:r>
              <a:rPr lang="zh-CN" altLang="en-US" sz="2000" b="1" dirty="0">
                <a:effectLst/>
              </a:rPr>
              <a:t>，</a:t>
            </a:r>
            <a:r>
              <a:rPr lang="en-US" altLang="zh-CN" sz="2000" b="1" dirty="0">
                <a:effectLst/>
              </a:rPr>
              <a:t>a-b</a:t>
            </a:r>
            <a:r>
              <a:rPr lang="zh-CN" altLang="en-US" sz="2000" b="1" dirty="0">
                <a:effectLst/>
              </a:rPr>
              <a:t>，</a:t>
            </a:r>
            <a:r>
              <a:rPr lang="en-US" altLang="zh-CN" sz="2000" b="1" dirty="0">
                <a:effectLst/>
              </a:rPr>
              <a:t>W.S.Piter</a:t>
            </a:r>
            <a:r>
              <a:rPr lang="zh-CN" altLang="en-US" sz="2000" b="1" dirty="0">
                <a:effectLst/>
              </a:rPr>
              <a:t>，</a:t>
            </a:r>
            <a:r>
              <a:rPr lang="en-US" altLang="zh-CN" sz="2000" b="1" dirty="0">
                <a:effectLst/>
              </a:rPr>
              <a:t>$88</a:t>
            </a:r>
            <a:r>
              <a:rPr lang="zh-CN" altLang="en-US" sz="2000" b="1" dirty="0">
                <a:effectLst/>
              </a:rPr>
              <a:t>，</a:t>
            </a:r>
            <a:r>
              <a:rPr lang="en-US" altLang="zh-CN" sz="2000" b="1" dirty="0">
                <a:effectLst/>
              </a:rPr>
              <a:t>cd#ab</a:t>
            </a:r>
            <a:r>
              <a:rPr lang="zh-CN" altLang="en-US" sz="2000" b="1" dirty="0">
                <a:effectLst/>
              </a:rPr>
              <a:t>，</a:t>
            </a:r>
            <a:r>
              <a:rPr lang="en-US" altLang="zh-CN" sz="2000" b="1" dirty="0">
                <a:effectLst/>
              </a:rPr>
              <a:t>@vbase</a:t>
            </a:r>
            <a:r>
              <a:rPr lang="zh-CN" altLang="en-US" sz="2000" b="1" dirty="0">
                <a:effectLst/>
              </a:rPr>
              <a:t>，</a:t>
            </a:r>
            <a:r>
              <a:rPr lang="en-US" altLang="zh-CN" sz="2000" b="1" dirty="0">
                <a:effectLst/>
              </a:rPr>
              <a:t>int</a:t>
            </a:r>
          </a:p>
          <a:p>
            <a:pPr>
              <a:lnSpc>
                <a:spcPct val="80000"/>
              </a:lnSpc>
              <a:buNone/>
            </a:pPr>
            <a:r>
              <a:rPr lang="en-US" altLang="zh-CN" sz="2000" b="1" dirty="0">
                <a:effectLst/>
              </a:rPr>
              <a:t>	</a:t>
            </a:r>
            <a:r>
              <a:rPr lang="zh-CN" altLang="en-US" sz="2000" b="1" dirty="0">
                <a:effectLst/>
              </a:rPr>
              <a:t>都是不合法标识符。</a:t>
            </a:r>
          </a:p>
        </p:txBody>
      </p:sp>
      <p:sp>
        <p:nvSpPr>
          <p:cNvPr id="8196" name="Rectangle 4"/>
          <p:cNvSpPr/>
          <p:nvPr/>
        </p:nvSpPr>
        <p:spPr>
          <a:xfrm>
            <a:off x="304800" y="457200"/>
            <a:ext cx="8001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4000" b="1" dirty="0">
                <a:latin typeface="Arial" panose="020B0604020202020204" pitchFamily="34" charset="0"/>
              </a:rPr>
              <a:t>标识符</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编一程序，从键盘输入一个字符，输出其</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ASCII</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码值</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char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请输入一个字符</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getchar();</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该字符的</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ASCII</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值是</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课本</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29-30</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页</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及</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函数说明</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2.4</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运算符与表达式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900113" y="1916113"/>
            <a:ext cx="8077200" cy="41846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运算是对数据进行加工的过程，用来表示各种不同运算的符号称为运算符。</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参加运算的数据称为运算对象或操作数。</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用运算符把运算对象连接起来的式子称为表达式。</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2.4</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运算符与表达式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839788" y="1628775"/>
            <a:ext cx="7739063" cy="5410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运算符分类</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基本算术运算符：</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关系运算符：</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&lt; &gt; &gt;= &lt;= ==  !=</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逻辑运算符：！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&amp;&amp;  ||</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强制类型转换运算符</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Wingdings" panose="05000000000000000000" pitchFamily="2" charset="2"/>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sym typeface="Wingdings" panose="05000000000000000000" pitchFamily="2" charset="2"/>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自增、自减运算符：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赋值运算符：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条件运算符：  ？：</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逗号运算符：  ，</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指针运算符： *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&amp;</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求字节数运算符：</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sizeof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求字节数运算符：</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&lt;&lt;   &gt;&gt;  ~ | ^ &amp;</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分量运算符：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下标运算符：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2.4.1</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算术运算符和算术表达式</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算术运算符如下表所示</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 name="表格 3"/>
          <p:cNvGraphicFramePr>
            <a:graphicFrameLocks noGrp="1"/>
          </p:cNvGraphicFramePr>
          <p:nvPr/>
        </p:nvGraphicFramePr>
        <p:xfrm>
          <a:off x="1403350" y="2925763"/>
          <a:ext cx="7056438" cy="2228850"/>
        </p:xfrm>
        <a:graphic>
          <a:graphicData uri="http://schemas.openxmlformats.org/drawingml/2006/table">
            <a:tbl>
              <a:tblPr/>
              <a:tblGrid>
                <a:gridCol w="1763713"/>
                <a:gridCol w="1765300"/>
                <a:gridCol w="1295400"/>
                <a:gridCol w="2232025"/>
              </a:tblGrid>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运算符</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名称</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例子</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FFFFFF"/>
                          </a:solidFill>
                          <a:effectLst/>
                          <a:latin typeface="Tahoma" panose="020B0604030504040204" pitchFamily="34" charset="0"/>
                          <a:ea typeface="宋体" panose="02010600030101010101" pitchFamily="2" charset="-122"/>
                        </a:rPr>
                        <a:t>运算功能</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加法运算</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x+y</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求</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与</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y</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的和</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减法运算</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x-y</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求</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与</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y</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的差</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乘法运算</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x*y</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求</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与</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y</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的积</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除法运算</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x/y</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求</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与</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y</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的商</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F6FF"/>
                    </a:solidFill>
                  </a:tcPr>
                </a:tc>
              </a:tr>
              <a:tr h="371475">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摸运算</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x%y</a:t>
                      </a:r>
                      <a:endPar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endParaRP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7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求</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x</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除以</a:t>
                      </a:r>
                      <a:r>
                        <a:rPr kumimoji="0" lang="en-US" altLang="zh-CN"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y</a:t>
                      </a:r>
                      <a:r>
                        <a:rPr kumimoji="0" lang="zh-CN" altLang="en-US" sz="1800" b="0" i="0" u="none" strike="noStrike" cap="none" normalizeH="0" baseline="0" smtClean="0">
                          <a:ln>
                            <a:noFill/>
                          </a:ln>
                          <a:solidFill>
                            <a:srgbClr val="000099"/>
                          </a:solidFill>
                          <a:effectLst/>
                          <a:latin typeface="Tahoma" panose="020B0604030504040204" pitchFamily="34" charset="0"/>
                          <a:ea typeface="宋体" panose="02010600030101010101" pitchFamily="2" charset="-122"/>
                        </a:rPr>
                        <a:t>的余数</a:t>
                      </a:r>
                    </a:p>
                  </a:txBody>
                  <a:tcPr marL="91436" marR="91436" marT="45739" marB="457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3ECFF"/>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2.6 </a:t>
            </a: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从键盘输入一个</a:t>
            </a:r>
            <a:r>
              <a:rPr kumimoji="0" lang="en-US" altLang="zh-CN"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3</a:t>
            </a: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位数，求该数个位、十位、百位上的数的和</a:t>
            </a:r>
            <a:endParaRPr kumimoji="0" lang="zh-CN" altLang="en-US" sz="32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543800" cy="45434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接收从键盘输入的</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位数。</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用来存放个位、十位、百位上的数据及其和。</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从键盘输入一个</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位数存入变量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iNum%10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求得个位上的数存入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10 %10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求得十位上的数存入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iNum/100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求得百位上的数存入</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求</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的和并存入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753350" cy="46878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i1,i2,i3,iSum;</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a integer(100-999):");</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("%d",&amp;</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i1 =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i2 =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10 %10;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i3 =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/100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i1+i2+i3;</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printf("the sum is :%d",</a:t>
            </a:r>
            <a:r>
              <a:rPr kumimoji="0" lang="en-US" altLang="zh-CN" sz="1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1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想一想</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对于一个</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位的整数，其千位，百位，十位，个位上的数如何求得？</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lang="en-US" altLang="zh-CN" sz="1600" dirty="0" smtClean="0"/>
              <a:t>void</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i1,i2,i3,i4,iSum;</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a integer(1000-9999):");</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("%d",&amp;</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i1 =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i2 =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10 %10;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i3 =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/100%10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i4 =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/1000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i1+i2+i3+i4;</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printf("the sum is :%d",</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iSum</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1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强制类型转换运算符</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在实际应用中个，常常要把一些表达式的类型转换成所需的类型。</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语言提供了强制类型转换的运算符。其格式为：</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（类型名）（表达式）</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p:txBody>
          <a:bodyPr vert="horz" wrap="square" lIns="91440" tIns="45720" rIns="91440" bIns="45720" anchor="ctr" anchorCtr="0"/>
          <a:lstStyle/>
          <a:p>
            <a:r>
              <a:rPr lang="zh-CN" altLang="en-US" dirty="0">
                <a:effectLst/>
              </a:rPr>
              <a:t>关键字</a:t>
            </a:r>
          </a:p>
        </p:txBody>
      </p:sp>
      <p:sp>
        <p:nvSpPr>
          <p:cNvPr id="9219" name="Rectangle 3"/>
          <p:cNvSpPr>
            <a:spLocks noGrp="1"/>
          </p:cNvSpPr>
          <p:nvPr>
            <p:ph idx="1"/>
          </p:nvPr>
        </p:nvSpPr>
        <p:spPr>
          <a:xfrm>
            <a:off x="647700" y="1854698"/>
            <a:ext cx="8382000" cy="4724400"/>
          </a:xfrm>
        </p:spPr>
        <p:txBody>
          <a:bodyPr vert="horz" wrap="square" lIns="91440" tIns="45720" rIns="91440" bIns="45720" anchor="t" anchorCtr="0"/>
          <a:lstStyle/>
          <a:p>
            <a:pPr>
              <a:buNone/>
            </a:pPr>
            <a:r>
              <a:rPr lang="zh-CN" altLang="en-US" dirty="0">
                <a:effectLst/>
              </a:rPr>
              <a:t>	由系统预先定义的标识符称“关键字”，它们都有特殊的含意，不能用于其它目的。</a:t>
            </a:r>
            <a:r>
              <a:rPr lang="en-US" altLang="zh-CN" dirty="0">
                <a:effectLst/>
              </a:rPr>
              <a:t>C</a:t>
            </a:r>
            <a:r>
              <a:rPr lang="zh-CN" altLang="en-US" dirty="0">
                <a:effectLst/>
              </a:rPr>
              <a:t>语言关键字</a:t>
            </a:r>
            <a:r>
              <a:rPr lang="en-US" altLang="zh-CN" dirty="0">
                <a:effectLst/>
              </a:rPr>
              <a:t>32</a:t>
            </a:r>
            <a:r>
              <a:rPr lang="zh-CN" altLang="en-US" dirty="0">
                <a:effectLst/>
              </a:rPr>
              <a:t>个，如表</a:t>
            </a:r>
            <a:r>
              <a:rPr lang="en-US" altLang="zh-CN" dirty="0">
                <a:effectLst/>
              </a:rPr>
              <a:t>2-1</a:t>
            </a:r>
            <a:r>
              <a:rPr lang="zh-CN" altLang="en-US" dirty="0">
                <a:effectLst/>
              </a:rPr>
              <a:t>所示。</a:t>
            </a:r>
          </a:p>
        </p:txBody>
      </p:sp>
      <p:sp>
        <p:nvSpPr>
          <p:cNvPr id="9220" name="Text Box 4"/>
          <p:cNvSpPr txBox="1"/>
          <p:nvPr/>
        </p:nvSpPr>
        <p:spPr>
          <a:xfrm>
            <a:off x="1066800" y="1676400"/>
            <a:ext cx="6934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endParaRPr lang="zh-CN" altLang="en-US" sz="1800" dirty="0">
              <a:latin typeface="Arial" panose="020B0604020202020204" pitchFamily="34" charset="0"/>
            </a:endParaRPr>
          </a:p>
        </p:txBody>
      </p:sp>
      <p:pic>
        <p:nvPicPr>
          <p:cNvPr id="9221" name="Picture 5"/>
          <p:cNvPicPr>
            <a:picLocks noChangeAspect="1"/>
          </p:cNvPicPr>
          <p:nvPr/>
        </p:nvPicPr>
        <p:blipFill>
          <a:blip r:embed="rId2"/>
          <a:stretch>
            <a:fillRect/>
          </a:stretch>
        </p:blipFill>
        <p:spPr>
          <a:xfrm>
            <a:off x="1066800" y="3861048"/>
            <a:ext cx="7239000" cy="21336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2.7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从键盘输入</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个正整数，计算并输出这</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个数的平均值</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个整数</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float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fAverage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用来存放平均值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输出提示信息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计算平均值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输出平均值</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i1,i2;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fAverage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2 Integer:");</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("%d%d",&amp;i1,&amp;i2);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fAverage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(float) (i1+i2)/2;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printf("%0.2f",fAverage);</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 一程序，从键盘输入球的半径值，计算并输出球的体积。球体积计算公式为：</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V=4/3πr</a:t>
            </a:r>
            <a:r>
              <a:rPr kumimoji="0" lang="en-US" altLang="zh-CN" sz="3200" b="0" i="0" u="none" strike="noStrike" kern="0" cap="none" spc="0" normalizeH="0" baseline="30000" noProof="0" dirty="0" smtClean="0">
                <a:ln>
                  <a:noFill/>
                </a:ln>
                <a:solidFill>
                  <a:schemeClr val="tx1"/>
                </a:solidFill>
                <a:effectLst>
                  <a:outerShdw blurRad="38100" dist="38100" dir="2700000" algn="tl">
                    <a:srgbClr val="000000"/>
                  </a:outerShdw>
                </a:effectLst>
                <a:uLnTx/>
                <a:uFillTx/>
                <a:latin typeface="+mn-lt"/>
                <a:ea typeface="+mn-ea"/>
                <a:cs typeface="+mn-cs"/>
              </a:rPr>
              <a:t>3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其中，</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r</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是球半径，</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π</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是圆周率，</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是球体积。</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参考程序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09205" cy="437769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#define PI 3.1415926</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fV,fr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("Please input the radius:");</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f",&amp;fr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fV</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(float) 4/3*PI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printf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("fv=%</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f",fV</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自增、自减运算符</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自增、自减运算符是单目运算符，即对一个运算对象施加运算，运算结果仍赋予该对象。参加运算的对象必须是变量</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 name="表格 3"/>
          <p:cNvGraphicFramePr>
            <a:graphicFrameLocks noGrp="1"/>
          </p:cNvGraphicFramePr>
          <p:nvPr/>
        </p:nvGraphicFramePr>
        <p:xfrm>
          <a:off x="1331913" y="4221163"/>
          <a:ext cx="6096000" cy="1112838"/>
        </p:xfrm>
        <a:graphic>
          <a:graphicData uri="http://schemas.openxmlformats.org/drawingml/2006/table">
            <a:tbl>
              <a:tblPr firstRow="1" bandRow="1">
                <a:tableStyleId>{5C22544A-7EE6-4342-B048-85BDC9FD1C3A}</a:tableStyleId>
              </a:tblPr>
              <a:tblGrid>
                <a:gridCol w="1524000"/>
                <a:gridCol w="1524000"/>
                <a:gridCol w="1524000"/>
                <a:gridCol w="1524000"/>
              </a:tblGrid>
              <a:tr h="370946">
                <a:tc>
                  <a:txBody>
                    <a:bodyPr/>
                    <a:lstStyle/>
                    <a:p>
                      <a:r>
                        <a:rPr lang="zh-CN" altLang="en-US" sz="1800" dirty="0" smtClean="0"/>
                        <a:t>运算符</a:t>
                      </a:r>
                      <a:endParaRPr lang="zh-CN" altLang="en-US" sz="1800" dirty="0"/>
                    </a:p>
                  </a:txBody>
                  <a:tcPr marT="45733" marB="45733"/>
                </a:tc>
                <a:tc>
                  <a:txBody>
                    <a:bodyPr/>
                    <a:lstStyle/>
                    <a:p>
                      <a:r>
                        <a:rPr lang="zh-CN" altLang="en-US" sz="1800" dirty="0" smtClean="0"/>
                        <a:t>名称</a:t>
                      </a:r>
                      <a:endParaRPr lang="zh-CN" altLang="en-US" sz="1800" dirty="0"/>
                    </a:p>
                  </a:txBody>
                  <a:tcPr marT="45733" marB="45733"/>
                </a:tc>
                <a:tc>
                  <a:txBody>
                    <a:bodyPr/>
                    <a:lstStyle/>
                    <a:p>
                      <a:r>
                        <a:rPr lang="zh-CN" altLang="en-US" sz="1800" dirty="0" smtClean="0"/>
                        <a:t>例子</a:t>
                      </a:r>
                      <a:endParaRPr lang="zh-CN" altLang="en-US" sz="1800" dirty="0"/>
                    </a:p>
                  </a:txBody>
                  <a:tcPr marT="45733" marB="45733"/>
                </a:tc>
                <a:tc>
                  <a:txBody>
                    <a:bodyPr/>
                    <a:lstStyle/>
                    <a:p>
                      <a:r>
                        <a:rPr lang="zh-CN" altLang="en-US" sz="1800" dirty="0" smtClean="0"/>
                        <a:t>等价于</a:t>
                      </a:r>
                      <a:endParaRPr lang="zh-CN" altLang="en-US" sz="1800" dirty="0"/>
                    </a:p>
                  </a:txBody>
                  <a:tcPr marT="45733" marB="45733"/>
                </a:tc>
              </a:tr>
              <a:tr h="370946">
                <a:tc>
                  <a:txBody>
                    <a:bodyPr/>
                    <a:lstStyle/>
                    <a:p>
                      <a:r>
                        <a:rPr lang="en-US" altLang="zh-CN" sz="1800" dirty="0" smtClean="0"/>
                        <a:t>++</a:t>
                      </a:r>
                      <a:endParaRPr lang="zh-CN" altLang="en-US" sz="1800" dirty="0"/>
                    </a:p>
                  </a:txBody>
                  <a:tcPr marT="45733" marB="45733"/>
                </a:tc>
                <a:tc>
                  <a:txBody>
                    <a:bodyPr/>
                    <a:lstStyle/>
                    <a:p>
                      <a:r>
                        <a:rPr lang="zh-CN" altLang="en-US" sz="1800" dirty="0" smtClean="0"/>
                        <a:t>加</a:t>
                      </a:r>
                      <a:r>
                        <a:rPr lang="en-US" altLang="zh-CN" sz="1800" dirty="0" smtClean="0"/>
                        <a:t>1</a:t>
                      </a:r>
                      <a:endParaRPr lang="zh-CN" altLang="en-US" sz="1800" dirty="0"/>
                    </a:p>
                  </a:txBody>
                  <a:tcPr marT="45733" marB="45733"/>
                </a:tc>
                <a:tc>
                  <a:txBody>
                    <a:bodyPr/>
                    <a:lstStyle/>
                    <a:p>
                      <a:r>
                        <a:rPr lang="en-US" altLang="zh-CN" sz="1800" dirty="0" smtClean="0"/>
                        <a:t>x++</a:t>
                      </a:r>
                      <a:r>
                        <a:rPr lang="zh-CN" altLang="en-US" sz="1800" dirty="0" smtClean="0"/>
                        <a:t>或</a:t>
                      </a:r>
                      <a:r>
                        <a:rPr lang="en-US" altLang="zh-CN" sz="1800" dirty="0" smtClean="0"/>
                        <a:t>++x</a:t>
                      </a:r>
                      <a:endParaRPr lang="zh-CN" altLang="en-US" sz="1800" dirty="0"/>
                    </a:p>
                  </a:txBody>
                  <a:tcPr marT="45733" marB="45733"/>
                </a:tc>
                <a:tc>
                  <a:txBody>
                    <a:bodyPr/>
                    <a:lstStyle/>
                    <a:p>
                      <a:r>
                        <a:rPr lang="en-US" altLang="zh-CN" sz="1800" dirty="0" smtClean="0"/>
                        <a:t>x=x+1</a:t>
                      </a:r>
                      <a:endParaRPr lang="zh-CN" altLang="en-US" sz="1800" dirty="0"/>
                    </a:p>
                  </a:txBody>
                  <a:tcPr marT="45733" marB="45733"/>
                </a:tc>
              </a:tr>
              <a:tr h="370946">
                <a:tc>
                  <a:txBody>
                    <a:bodyPr/>
                    <a:lstStyle/>
                    <a:p>
                      <a:r>
                        <a:rPr lang="en-US" altLang="zh-CN" sz="1800" dirty="0" smtClean="0"/>
                        <a:t>--</a:t>
                      </a:r>
                      <a:endParaRPr lang="zh-CN" altLang="en-US" sz="1800" dirty="0"/>
                    </a:p>
                  </a:txBody>
                  <a:tcPr marT="45733" marB="45733"/>
                </a:tc>
                <a:tc>
                  <a:txBody>
                    <a:bodyPr/>
                    <a:lstStyle/>
                    <a:p>
                      <a:r>
                        <a:rPr lang="zh-CN" altLang="en-US" sz="1800" dirty="0" smtClean="0"/>
                        <a:t>减</a:t>
                      </a:r>
                      <a:r>
                        <a:rPr lang="en-US" altLang="zh-CN" sz="1800" dirty="0" smtClean="0"/>
                        <a:t>1</a:t>
                      </a:r>
                      <a:endParaRPr lang="zh-CN" altLang="en-US" sz="1800" dirty="0"/>
                    </a:p>
                  </a:txBody>
                  <a:tcPr marT="45733" marB="45733"/>
                </a:tc>
                <a:tc>
                  <a:txBody>
                    <a:bodyPr/>
                    <a:lstStyle/>
                    <a:p>
                      <a:r>
                        <a:rPr lang="en-US" altLang="zh-CN" sz="1800" dirty="0" smtClean="0"/>
                        <a:t>x--</a:t>
                      </a:r>
                      <a:r>
                        <a:rPr lang="zh-CN" altLang="en-US" sz="1800" dirty="0" smtClean="0"/>
                        <a:t>或</a:t>
                      </a:r>
                      <a:r>
                        <a:rPr lang="en-US" altLang="zh-CN" sz="1800" dirty="0" smtClean="0"/>
                        <a:t>--x</a:t>
                      </a:r>
                      <a:endParaRPr lang="zh-CN" altLang="en-US" sz="1800" dirty="0"/>
                    </a:p>
                  </a:txBody>
                  <a:tcPr marT="45733" marB="45733"/>
                </a:tc>
                <a:tc>
                  <a:txBody>
                    <a:bodyPr/>
                    <a:lstStyle/>
                    <a:p>
                      <a:r>
                        <a:rPr lang="en-US" altLang="zh-CN" sz="1800" dirty="0" smtClean="0"/>
                        <a:t>x=x-1</a:t>
                      </a:r>
                      <a:endParaRPr lang="zh-CN" altLang="en-US" sz="1800" dirty="0"/>
                    </a:p>
                  </a:txBody>
                  <a:tcPr marT="45733" marB="45733"/>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2.8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运行下面程序，观察并分析自增运算符的用法</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753350" cy="4876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程序代码</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=1;</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1;</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算术表达式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用算术运算符和括号将运算对象（也称操作数）连接起来的符合</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语法规则的式子，称为</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语言的算术表达式。运算对象可以是常量、变量、函数等。</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算术运算符的优先级和结合方向</a:t>
            </a:r>
            <a:endParaRPr kumimoji="0" lang="zh-CN" altLang="en-US" sz="40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语言规定了运算符的优先级和结合方向，在表达式求值时，先按运算符的优先级别高低次序执行，再按运算符的结合方向结合（相同优先级时）</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 name="表格 3"/>
          <p:cNvGraphicFramePr>
            <a:graphicFrameLocks noGrp="1"/>
          </p:cNvGraphicFramePr>
          <p:nvPr/>
        </p:nvGraphicFramePr>
        <p:xfrm>
          <a:off x="1476375" y="4292600"/>
          <a:ext cx="6096000" cy="1484312"/>
        </p:xfrm>
        <a:graphic>
          <a:graphicData uri="http://schemas.openxmlformats.org/drawingml/2006/table">
            <a:tbl>
              <a:tblPr firstRow="1" bandRow="1">
                <a:tableStyleId>{5C22544A-7EE6-4342-B048-85BDC9FD1C3A}</a:tableStyleId>
              </a:tblPr>
              <a:tblGrid>
                <a:gridCol w="2032000"/>
                <a:gridCol w="2032000"/>
                <a:gridCol w="2032000"/>
              </a:tblGrid>
              <a:tr h="371078">
                <a:tc>
                  <a:txBody>
                    <a:bodyPr/>
                    <a:lstStyle/>
                    <a:p>
                      <a:r>
                        <a:rPr lang="zh-CN" altLang="en-US" sz="1800" dirty="0" smtClean="0"/>
                        <a:t>运算种类</a:t>
                      </a:r>
                      <a:endParaRPr lang="zh-CN" altLang="en-US" sz="1800" dirty="0"/>
                    </a:p>
                  </a:txBody>
                  <a:tcPr marT="45749" marB="45749"/>
                </a:tc>
                <a:tc>
                  <a:txBody>
                    <a:bodyPr/>
                    <a:lstStyle/>
                    <a:p>
                      <a:r>
                        <a:rPr lang="zh-CN" altLang="en-US" sz="1800" dirty="0" smtClean="0"/>
                        <a:t>结合性</a:t>
                      </a:r>
                      <a:endParaRPr lang="zh-CN" altLang="en-US" sz="1800" dirty="0"/>
                    </a:p>
                  </a:txBody>
                  <a:tcPr marT="45749" marB="45749"/>
                </a:tc>
                <a:tc>
                  <a:txBody>
                    <a:bodyPr/>
                    <a:lstStyle/>
                    <a:p>
                      <a:r>
                        <a:rPr lang="zh-CN" altLang="en-US" sz="1800" dirty="0" smtClean="0"/>
                        <a:t>优先级</a:t>
                      </a:r>
                      <a:endParaRPr lang="zh-CN" altLang="en-US" sz="1800" dirty="0"/>
                    </a:p>
                  </a:txBody>
                  <a:tcPr marT="45749" marB="45749"/>
                </a:tc>
              </a:tr>
              <a:tr h="371078">
                <a:tc>
                  <a:txBody>
                    <a:bodyPr/>
                    <a:lstStyle/>
                    <a:p>
                      <a:r>
                        <a:rPr lang="en-US" altLang="zh-CN" sz="1800" dirty="0" smtClean="0"/>
                        <a:t>++  --</a:t>
                      </a:r>
                      <a:endParaRPr lang="zh-CN" altLang="en-US" sz="1800" dirty="0"/>
                    </a:p>
                  </a:txBody>
                  <a:tcPr marT="45749" marB="45749"/>
                </a:tc>
                <a:tc>
                  <a:txBody>
                    <a:bodyPr/>
                    <a:lstStyle/>
                    <a:p>
                      <a:r>
                        <a:rPr lang="zh-CN" altLang="en-US" sz="1800" dirty="0" smtClean="0"/>
                        <a:t>从右到左</a:t>
                      </a:r>
                      <a:endParaRPr lang="zh-CN" altLang="en-US" sz="1800" dirty="0"/>
                    </a:p>
                  </a:txBody>
                  <a:tcPr marT="45749" marB="45749"/>
                </a:tc>
                <a:tc>
                  <a:txBody>
                    <a:bodyPr/>
                    <a:lstStyle/>
                    <a:p>
                      <a:r>
                        <a:rPr lang="zh-CN" altLang="en-US" sz="1800" dirty="0" smtClean="0"/>
                        <a:t>高</a:t>
                      </a:r>
                      <a:endParaRPr lang="zh-CN" altLang="en-US" sz="1800" dirty="0"/>
                    </a:p>
                  </a:txBody>
                  <a:tcPr marT="45749" marB="45749"/>
                </a:tc>
              </a:tr>
              <a:tr h="371078">
                <a:tc>
                  <a:txBody>
                    <a:bodyPr/>
                    <a:lstStyle/>
                    <a:p>
                      <a:r>
                        <a:rPr lang="en-US" altLang="zh-CN" sz="1800" dirty="0" smtClean="0"/>
                        <a:t>*  /  %</a:t>
                      </a:r>
                      <a:endParaRPr lang="zh-CN" altLang="en-US" sz="1800" dirty="0"/>
                    </a:p>
                  </a:txBody>
                  <a:tcPr marT="45749" marB="45749"/>
                </a:tc>
                <a:tc>
                  <a:txBody>
                    <a:bodyPr/>
                    <a:lstStyle/>
                    <a:p>
                      <a:r>
                        <a:rPr lang="zh-CN" altLang="en-US" sz="1800" dirty="0" smtClean="0"/>
                        <a:t>从左到右</a:t>
                      </a:r>
                      <a:endParaRPr lang="zh-CN" altLang="en-US" sz="1800" dirty="0"/>
                    </a:p>
                  </a:txBody>
                  <a:tcPr marT="45749" marB="45749"/>
                </a:tc>
                <a:tc>
                  <a:txBody>
                    <a:bodyPr/>
                    <a:lstStyle/>
                    <a:p>
                      <a:endParaRPr lang="zh-CN" altLang="en-US" sz="1800" dirty="0"/>
                    </a:p>
                  </a:txBody>
                  <a:tcPr marT="45749" marB="45749"/>
                </a:tc>
              </a:tr>
              <a:tr h="371078">
                <a:tc>
                  <a:txBody>
                    <a:bodyPr/>
                    <a:lstStyle/>
                    <a:p>
                      <a:r>
                        <a:rPr lang="en-US" altLang="zh-CN" sz="1800" dirty="0" smtClean="0"/>
                        <a:t>+  -</a:t>
                      </a:r>
                      <a:endParaRPr lang="zh-CN" altLang="en-US" sz="1800" dirty="0"/>
                    </a:p>
                  </a:txBody>
                  <a:tcPr marT="45749" marB="45749"/>
                </a:tc>
                <a:tc>
                  <a:txBody>
                    <a:bodyPr/>
                    <a:lstStyle/>
                    <a:p>
                      <a:r>
                        <a:rPr lang="zh-CN" altLang="en-US" sz="1800" dirty="0" smtClean="0"/>
                        <a:t>从左到右</a:t>
                      </a:r>
                      <a:endParaRPr lang="zh-CN" altLang="en-US" sz="1800" dirty="0"/>
                    </a:p>
                  </a:txBody>
                  <a:tcPr marT="45749" marB="45749"/>
                </a:tc>
                <a:tc>
                  <a:txBody>
                    <a:bodyPr/>
                    <a:lstStyle/>
                    <a:p>
                      <a:r>
                        <a:rPr lang="zh-CN" altLang="en-US" sz="1800" dirty="0" smtClean="0"/>
                        <a:t>低</a:t>
                      </a:r>
                      <a:endParaRPr lang="zh-CN" altLang="en-US" sz="1800" dirty="0"/>
                    </a:p>
                  </a:txBody>
                  <a:tcPr marT="45749" marB="45749"/>
                </a:tc>
              </a:tr>
            </a:tbl>
          </a:graphicData>
        </a:graphic>
      </p:graphicFrame>
      <p:sp>
        <p:nvSpPr>
          <p:cNvPr id="16" name="下箭头 15"/>
          <p:cNvSpPr/>
          <p:nvPr/>
        </p:nvSpPr>
        <p:spPr>
          <a:xfrm>
            <a:off x="5724525" y="5013325"/>
            <a:ext cx="46038" cy="4333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2.9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函数</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f(x)=3x</a:t>
            </a:r>
            <a:r>
              <a:rPr kumimoji="0" lang="en-US" altLang="zh-CN" sz="2800" b="1" i="0" u="none" strike="noStrike" kern="0" cap="none" spc="0" normalizeH="0" baseline="30000" noProof="0" dirty="0" smtClean="0">
                <a:ln>
                  <a:noFill/>
                </a:ln>
                <a:solidFill>
                  <a:schemeClr val="tx2"/>
                </a:solidFill>
                <a:effectLst>
                  <a:outerShdw blurRad="38100" dist="38100" dir="2700000" algn="tl">
                    <a:srgbClr val="000000"/>
                  </a:outerShdw>
                </a:effectLst>
                <a:uLnTx/>
                <a:uFillTx/>
                <a:latin typeface="+mj-lt"/>
                <a:ea typeface="+mj-ea"/>
                <a:cs typeface="+mj-cs"/>
              </a:rPr>
              <a:t>3</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+2x</a:t>
            </a:r>
            <a:r>
              <a:rPr kumimoji="0" lang="en-US" altLang="zh-CN" sz="2800" b="1" i="0" u="none" strike="noStrike" kern="0" cap="none" spc="0" normalizeH="0" baseline="3000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+x+1</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，编一程序计算并输出</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f(3)</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的值。</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从键盘输入自变量的值存放在变量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计算函数值</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输出函数值</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08888" cy="44719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printf("x=");</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("%d",&amp;</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3*</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*iX+2*</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*iX+iX+1;</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printf("f(%d)=%d",</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nchorCtr="0"/>
          <a:lstStyle/>
          <a:p>
            <a:r>
              <a:rPr lang="zh-CN" altLang="en-US" dirty="0">
                <a:effectLst/>
              </a:rPr>
              <a:t>想一想</a:t>
            </a:r>
          </a:p>
        </p:txBody>
      </p:sp>
      <p:sp>
        <p:nvSpPr>
          <p:cNvPr id="10243" name="Rectangle 3"/>
          <p:cNvSpPr>
            <a:spLocks noGrp="1"/>
          </p:cNvSpPr>
          <p:nvPr>
            <p:ph idx="1"/>
          </p:nvPr>
        </p:nvSpPr>
        <p:spPr/>
        <p:txBody>
          <a:bodyPr vert="horz" wrap="square" lIns="91440" tIns="45720" rIns="91440" bIns="45720" anchor="t" anchorCtr="0"/>
          <a:lstStyle/>
          <a:p>
            <a:r>
              <a:rPr lang="zh-CN" altLang="en-US" dirty="0">
                <a:effectLst/>
              </a:rPr>
              <a:t>对于下面的程序，指出其中的关键字。</a:t>
            </a:r>
          </a:p>
        </p:txBody>
      </p:sp>
      <p:sp>
        <p:nvSpPr>
          <p:cNvPr id="10244" name="Rectangle 4"/>
          <p:cNvSpPr/>
          <p:nvPr/>
        </p:nvSpPr>
        <p:spPr>
          <a:xfrm>
            <a:off x="1187624" y="2996952"/>
            <a:ext cx="7696200" cy="3139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en-US" altLang="zh-CN" sz="1800" dirty="0">
                <a:latin typeface="Arial" panose="020B0604020202020204" pitchFamily="34" charset="0"/>
              </a:rPr>
              <a:t>#include "stdio.h"   /*</a:t>
            </a:r>
            <a:r>
              <a:rPr lang="zh-CN" altLang="en-US" sz="1800" dirty="0">
                <a:latin typeface="Arial" panose="020B0604020202020204" pitchFamily="34" charset="0"/>
              </a:rPr>
              <a:t>编译预处理命令*</a:t>
            </a:r>
            <a:r>
              <a:rPr lang="en-US" altLang="zh-CN" sz="1800" dirty="0">
                <a:latin typeface="Arial" panose="020B0604020202020204" pitchFamily="34" charset="0"/>
              </a:rPr>
              <a:t>/</a:t>
            </a:r>
          </a:p>
          <a:p>
            <a:pPr marL="0" lvl="0" indent="0" eaLnBrk="1" hangingPunct="1">
              <a:spcBef>
                <a:spcPct val="0"/>
              </a:spcBef>
              <a:buClrTx/>
              <a:buSzTx/>
              <a:buFontTx/>
              <a:buNone/>
            </a:pPr>
            <a:r>
              <a:rPr lang="en-US" altLang="zh-CN" sz="1800" dirty="0">
                <a:latin typeface="Arial" panose="020B0604020202020204" pitchFamily="34" charset="0"/>
              </a:rPr>
              <a:t>void main()                        </a:t>
            </a:r>
          </a:p>
          <a:p>
            <a:pPr marL="0" lvl="0" indent="0" eaLnBrk="1" hangingPunct="1">
              <a:spcBef>
                <a:spcPct val="0"/>
              </a:spcBef>
              <a:buClrTx/>
              <a:buSzTx/>
              <a:buFontTx/>
              <a:buNone/>
            </a:pPr>
            <a:r>
              <a:rPr lang="en-US" altLang="zh-CN" sz="1800" dirty="0">
                <a:latin typeface="Arial" panose="020B0604020202020204" pitchFamily="34" charset="0"/>
              </a:rPr>
              <a:t>{ </a:t>
            </a:r>
            <a:endParaRPr lang="en-US" altLang="zh-CN" sz="1800" dirty="0" smtClean="0">
              <a:latin typeface="Arial" panose="020B0604020202020204" pitchFamily="34" charset="0"/>
            </a:endParaRPr>
          </a:p>
          <a:p>
            <a:pPr marL="0" lvl="0" indent="0" eaLnBrk="1" hangingPunct="1">
              <a:spcBef>
                <a:spcPct val="0"/>
              </a:spcBef>
              <a:buClrTx/>
              <a:buSzTx/>
              <a:buFontTx/>
              <a:buNone/>
            </a:pPr>
            <a:r>
              <a:rPr lang="en-US" altLang="zh-CN" sz="1800" dirty="0">
                <a:latin typeface="Arial" panose="020B0604020202020204" pitchFamily="34" charset="0"/>
              </a:rPr>
              <a:t> </a:t>
            </a:r>
            <a:r>
              <a:rPr lang="en-US" altLang="zh-CN" sz="1800" dirty="0" smtClean="0">
                <a:latin typeface="Arial" panose="020B0604020202020204" pitchFamily="34" charset="0"/>
              </a:rPr>
              <a:t> </a:t>
            </a:r>
            <a:r>
              <a:rPr lang="en-US" altLang="zh-CN" sz="1800" dirty="0" err="1" smtClean="0">
                <a:latin typeface="Arial" panose="020B0604020202020204" pitchFamily="34" charset="0"/>
              </a:rPr>
              <a:t>int</a:t>
            </a:r>
            <a:r>
              <a:rPr lang="en-US" altLang="zh-CN" sz="1800" dirty="0" smtClean="0">
                <a:latin typeface="Arial" panose="020B0604020202020204" pitchFamily="34" charset="0"/>
              </a:rPr>
              <a:t> </a:t>
            </a:r>
            <a:r>
              <a:rPr lang="en-US" altLang="zh-CN" sz="1800" dirty="0">
                <a:latin typeface="Arial" panose="020B0604020202020204" pitchFamily="34" charset="0"/>
              </a:rPr>
              <a:t>iMath,iEnglish;</a:t>
            </a:r>
          </a:p>
          <a:p>
            <a:pPr marL="0" lvl="0" indent="0" eaLnBrk="1" hangingPunct="1">
              <a:spcBef>
                <a:spcPct val="0"/>
              </a:spcBef>
              <a:buClrTx/>
              <a:buSzTx/>
              <a:buFontTx/>
              <a:buNone/>
            </a:pPr>
            <a:r>
              <a:rPr lang="en-US" altLang="zh-CN" sz="1800" dirty="0">
                <a:latin typeface="Arial" panose="020B0604020202020204" pitchFamily="34" charset="0"/>
              </a:rPr>
              <a:t>  float fAverage;                  /*</a:t>
            </a:r>
            <a:r>
              <a:rPr lang="zh-CN" altLang="en-US" sz="1800" dirty="0">
                <a:latin typeface="Arial" panose="020B0604020202020204" pitchFamily="34" charset="0"/>
              </a:rPr>
              <a:t>定义变量*</a:t>
            </a:r>
            <a:r>
              <a:rPr lang="en-US" altLang="zh-CN" sz="1800" dirty="0">
                <a:latin typeface="Arial" panose="020B0604020202020204" pitchFamily="34" charset="0"/>
              </a:rPr>
              <a:t>/</a:t>
            </a:r>
          </a:p>
          <a:p>
            <a:pPr marL="0" lvl="0" indent="0" eaLnBrk="1" hangingPunct="1">
              <a:spcBef>
                <a:spcPct val="0"/>
              </a:spcBef>
              <a:buClrTx/>
              <a:buSzTx/>
              <a:buFontTx/>
              <a:buNone/>
            </a:pPr>
            <a:r>
              <a:rPr lang="en-US" altLang="zh-CN" sz="1800" dirty="0">
                <a:latin typeface="Arial" panose="020B0604020202020204" pitchFamily="34" charset="0"/>
              </a:rPr>
              <a:t>  iMath = 80;</a:t>
            </a:r>
          </a:p>
          <a:p>
            <a:pPr marL="0" lvl="0" indent="0" eaLnBrk="1" hangingPunct="1">
              <a:spcBef>
                <a:spcPct val="0"/>
              </a:spcBef>
              <a:buClrTx/>
              <a:buSzTx/>
              <a:buFontTx/>
              <a:buNone/>
            </a:pPr>
            <a:r>
              <a:rPr lang="en-US" altLang="zh-CN" sz="1800" dirty="0">
                <a:latin typeface="Arial" panose="020B0604020202020204" pitchFamily="34" charset="0"/>
              </a:rPr>
              <a:t>  iEnglish = 88;                       /*</a:t>
            </a:r>
            <a:r>
              <a:rPr lang="zh-CN" altLang="en-US" sz="1800" dirty="0">
                <a:latin typeface="Arial" panose="020B0604020202020204" pitchFamily="34" charset="0"/>
              </a:rPr>
              <a:t>给变量赋值*</a:t>
            </a:r>
            <a:r>
              <a:rPr lang="en-US" altLang="zh-CN" sz="1800" dirty="0">
                <a:latin typeface="Arial" panose="020B0604020202020204" pitchFamily="34" charset="0"/>
              </a:rPr>
              <a:t>/</a:t>
            </a:r>
          </a:p>
          <a:p>
            <a:pPr marL="0" lvl="0" indent="0" eaLnBrk="1" hangingPunct="1">
              <a:spcBef>
                <a:spcPct val="0"/>
              </a:spcBef>
              <a:buClrTx/>
              <a:buSzTx/>
              <a:buFontTx/>
              <a:buNone/>
            </a:pPr>
            <a:r>
              <a:rPr lang="en-US" altLang="zh-CN" sz="1800" dirty="0">
                <a:latin typeface="Arial" panose="020B0604020202020204" pitchFamily="34" charset="0"/>
              </a:rPr>
              <a:t>  fAverage=(iMath+iEnglish)/2.0;   /*</a:t>
            </a:r>
            <a:r>
              <a:rPr lang="zh-CN" altLang="en-US" sz="1800" dirty="0">
                <a:latin typeface="Arial" panose="020B0604020202020204" pitchFamily="34" charset="0"/>
              </a:rPr>
              <a:t>计算平均分并存入变量</a:t>
            </a:r>
            <a:r>
              <a:rPr lang="en-US" altLang="zh-CN" sz="1800" dirty="0">
                <a:latin typeface="Arial" panose="020B0604020202020204" pitchFamily="34" charset="0"/>
              </a:rPr>
              <a:t>faverage*/</a:t>
            </a:r>
          </a:p>
          <a:p>
            <a:pPr marL="0" lvl="0" indent="0" eaLnBrk="1" hangingPunct="1">
              <a:spcBef>
                <a:spcPct val="0"/>
              </a:spcBef>
              <a:buClrTx/>
              <a:buSzTx/>
              <a:buFontTx/>
              <a:buNone/>
            </a:pPr>
            <a:r>
              <a:rPr lang="en-US" altLang="zh-CN" sz="1800" dirty="0">
                <a:latin typeface="Arial" panose="020B0604020202020204" pitchFamily="34" charset="0"/>
              </a:rPr>
              <a:t>  printf("The average is %0.1f",fAverage);   /*</a:t>
            </a:r>
            <a:r>
              <a:rPr lang="zh-CN" altLang="en-US" sz="1800" dirty="0">
                <a:latin typeface="Arial" panose="020B0604020202020204" pitchFamily="34" charset="0"/>
              </a:rPr>
              <a:t>输出结果值*</a:t>
            </a:r>
            <a:r>
              <a:rPr lang="en-US" altLang="zh-CN" sz="1800" dirty="0">
                <a:latin typeface="Arial" panose="020B0604020202020204" pitchFamily="34" charset="0"/>
              </a:rPr>
              <a:t>/</a:t>
            </a:r>
          </a:p>
          <a:p>
            <a:pPr marL="0" lvl="0" indent="0" eaLnBrk="1" hangingPunct="1">
              <a:spcBef>
                <a:spcPct val="0"/>
              </a:spcBef>
              <a:buClrTx/>
              <a:buSzTx/>
              <a:buFontTx/>
              <a:buNone/>
            </a:pPr>
            <a:r>
              <a:rPr lang="en-US" altLang="zh-CN" sz="1800" dirty="0">
                <a:latin typeface="Arial" panose="020B0604020202020204" pitchFamily="34" charset="0"/>
              </a:rPr>
              <a:t>  getch();</a:t>
            </a:r>
          </a:p>
          <a:p>
            <a:pPr marL="0" lvl="0" indent="0" eaLnBrk="1" hangingPunct="1">
              <a:spcBef>
                <a:spcPct val="0"/>
              </a:spcBef>
              <a:buClrTx/>
              <a:buSzTx/>
              <a:buFontTx/>
              <a:buNone/>
            </a:pPr>
            <a:r>
              <a:rPr lang="en-US" altLang="zh-CN" sz="1800" dirty="0">
                <a:latin typeface="Arial" panose="020B0604020202020204" pitchFamily="34"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endParaRPr kumimoji="0" lang="zh-CN" altLang="en-US" sz="32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编一程序，从键盘输入两个整数，分别计算并输出这两个整数的和、差、积、商以及第一个数除以</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个数的余数。</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参考程序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26375" cy="4876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请输入两个整数 </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d%d</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,&amp;</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两个数的和</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 \n",(</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两个数的差</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 \n" ,(</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两个数的积</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 \n",(</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两个数的商</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 \n",(</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printf("</a:t>
            </a:r>
            <a:r>
              <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第一个数除以第二个数的余数</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%d",(</a:t>
            </a:r>
            <a:r>
              <a:rPr kumimoji="0" lang="en-US" altLang="zh-CN" sz="2000" b="0" i="0" u="none" strike="noStrike" kern="0" cap="none" spc="0" normalizeH="0" baseline="0" noProof="0" dirty="0" err="1">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赋值运算符和赋值表达式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26375" cy="4687888"/>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赋值运算符</a:t>
            </a:r>
            <a:r>
              <a:rPr kumimoji="0" lang="en-US" altLang="zh-CN"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复合赋值运算符  </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双目运算符</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赋值表达式</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变量名</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赋值运算符</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&gt;&lt;</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graphicFrame>
        <p:nvGraphicFramePr>
          <p:cNvPr id="4" name="表格 3"/>
          <p:cNvGraphicFramePr>
            <a:graphicFrameLocks noGrp="1"/>
          </p:cNvGraphicFramePr>
          <p:nvPr/>
        </p:nvGraphicFramePr>
        <p:xfrm>
          <a:off x="1547813" y="3716338"/>
          <a:ext cx="6096000" cy="1468437"/>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65839">
                <a:tc>
                  <a:txBody>
                    <a:bodyPr/>
                    <a:lstStyle/>
                    <a:p>
                      <a:r>
                        <a:rPr lang="zh-CN" altLang="en-US" sz="1800" dirty="0" smtClean="0"/>
                        <a:t>运算符</a:t>
                      </a:r>
                      <a:endParaRPr lang="zh-CN" altLang="en-US" sz="1800" dirty="0"/>
                    </a:p>
                  </a:txBody>
                  <a:tcPr marT="45730" marB="45730"/>
                </a:tc>
                <a:tc>
                  <a:txBody>
                    <a:bodyPr/>
                    <a:lstStyle/>
                    <a:p>
                      <a:r>
                        <a:rPr lang="zh-CN" altLang="en-US" sz="1800" dirty="0" smtClean="0"/>
                        <a:t>例子</a:t>
                      </a:r>
                      <a:endParaRPr lang="zh-CN" altLang="en-US" sz="1800" dirty="0"/>
                    </a:p>
                  </a:txBody>
                  <a:tcPr marT="45730" marB="45730"/>
                </a:tc>
                <a:tc>
                  <a:txBody>
                    <a:bodyPr/>
                    <a:lstStyle/>
                    <a:p>
                      <a:r>
                        <a:rPr lang="zh-CN" altLang="en-US" sz="1800" dirty="0" smtClean="0"/>
                        <a:t>等价于</a:t>
                      </a:r>
                      <a:endParaRPr lang="zh-CN" altLang="en-US" sz="1800" dirty="0"/>
                    </a:p>
                  </a:txBody>
                  <a:tcPr marT="45730" marB="45730"/>
                </a:tc>
                <a:tc>
                  <a:txBody>
                    <a:bodyPr/>
                    <a:lstStyle/>
                    <a:p>
                      <a:r>
                        <a:rPr lang="zh-CN" altLang="en-US" sz="1800" dirty="0" smtClean="0"/>
                        <a:t>运算符</a:t>
                      </a:r>
                      <a:endParaRPr lang="zh-CN" altLang="en-US" sz="1800" dirty="0"/>
                    </a:p>
                  </a:txBody>
                  <a:tcPr marT="45730" marB="45730"/>
                </a:tc>
                <a:tc>
                  <a:txBody>
                    <a:bodyPr/>
                    <a:lstStyle/>
                    <a:p>
                      <a:r>
                        <a:rPr lang="zh-CN" altLang="en-US" sz="1800" dirty="0" smtClean="0"/>
                        <a:t>例子</a:t>
                      </a:r>
                      <a:endParaRPr lang="zh-CN" altLang="en-US" sz="1800" dirty="0"/>
                    </a:p>
                  </a:txBody>
                  <a:tcPr marT="45730" marB="45730"/>
                </a:tc>
                <a:tc>
                  <a:txBody>
                    <a:bodyPr/>
                    <a:lstStyle/>
                    <a:p>
                      <a:r>
                        <a:rPr lang="zh-CN" altLang="en-US" sz="1800" dirty="0" smtClean="0"/>
                        <a:t>等价于</a:t>
                      </a:r>
                      <a:endParaRPr lang="zh-CN" altLang="en-US" sz="1800" dirty="0"/>
                    </a:p>
                  </a:txBody>
                  <a:tcPr marT="45730" marB="45730"/>
                </a:tc>
              </a:tr>
              <a:tr h="370920">
                <a:tc>
                  <a:txBody>
                    <a:bodyPr/>
                    <a:lstStyle/>
                    <a:p>
                      <a:r>
                        <a:rPr lang="en-US" altLang="zh-CN" sz="1800" dirty="0" smtClean="0"/>
                        <a:t>+=</a:t>
                      </a:r>
                      <a:endParaRPr lang="zh-CN" altLang="en-US" sz="1800" dirty="0"/>
                    </a:p>
                  </a:txBody>
                  <a:tcPr marT="45730" marB="45730"/>
                </a:tc>
                <a:tc>
                  <a:txBody>
                    <a:bodyPr/>
                    <a:lstStyle/>
                    <a:p>
                      <a:r>
                        <a:rPr lang="en-US" altLang="zh-CN" sz="1800" dirty="0" smtClean="0"/>
                        <a:t>x+=3 </a:t>
                      </a:r>
                      <a:endParaRPr lang="zh-CN" altLang="en-US" sz="1800" dirty="0"/>
                    </a:p>
                  </a:txBody>
                  <a:tcPr marT="45730" marB="45730"/>
                </a:tc>
                <a:tc>
                  <a:txBody>
                    <a:bodyPr/>
                    <a:lstStyle/>
                    <a:p>
                      <a:r>
                        <a:rPr lang="en-US" altLang="zh-CN" sz="1800" dirty="0" smtClean="0"/>
                        <a:t>x=x+3</a:t>
                      </a:r>
                      <a:endParaRPr lang="zh-CN" altLang="en-US" sz="1800" dirty="0"/>
                    </a:p>
                  </a:txBody>
                  <a:tcPr marT="45730" marB="45730"/>
                </a:tc>
                <a:tc>
                  <a:txBody>
                    <a:bodyPr/>
                    <a:lstStyle/>
                    <a:p>
                      <a:r>
                        <a:rPr lang="en-US" altLang="zh-CN" sz="1800" dirty="0" smtClean="0"/>
                        <a:t>/=</a:t>
                      </a:r>
                      <a:endParaRPr lang="zh-CN" altLang="en-US" sz="1800" dirty="0"/>
                    </a:p>
                  </a:txBody>
                  <a:tcPr marT="45730" marB="45730"/>
                </a:tc>
                <a:tc>
                  <a:txBody>
                    <a:bodyPr/>
                    <a:lstStyle/>
                    <a:p>
                      <a:r>
                        <a:rPr lang="en-US" altLang="zh-CN" sz="1800" dirty="0" smtClean="0"/>
                        <a:t>x/=3</a:t>
                      </a:r>
                      <a:endParaRPr lang="zh-CN" altLang="en-US" sz="1800" dirty="0"/>
                    </a:p>
                  </a:txBody>
                  <a:tcPr marT="45730" marB="45730"/>
                </a:tc>
                <a:tc>
                  <a:txBody>
                    <a:bodyPr/>
                    <a:lstStyle/>
                    <a:p>
                      <a:r>
                        <a:rPr lang="en-US" altLang="zh-CN" sz="1800" dirty="0" smtClean="0"/>
                        <a:t>x=x/3</a:t>
                      </a:r>
                      <a:endParaRPr lang="zh-CN" altLang="en-US" sz="1800" dirty="0"/>
                    </a:p>
                  </a:txBody>
                  <a:tcPr marT="45730" marB="45730"/>
                </a:tc>
              </a:tr>
              <a:tr h="365839">
                <a:tc>
                  <a:txBody>
                    <a:bodyPr/>
                    <a:lstStyle/>
                    <a:p>
                      <a:r>
                        <a:rPr lang="en-US" altLang="zh-CN" sz="1800" dirty="0" smtClean="0"/>
                        <a:t>-=</a:t>
                      </a:r>
                      <a:endParaRPr lang="zh-CN" altLang="en-US" sz="1800" dirty="0"/>
                    </a:p>
                  </a:txBody>
                  <a:tcPr marT="45730" marB="45730"/>
                </a:tc>
                <a:tc>
                  <a:txBody>
                    <a:bodyPr/>
                    <a:lstStyle/>
                    <a:p>
                      <a:r>
                        <a:rPr lang="en-US" altLang="zh-CN" sz="1800" dirty="0" smtClean="0"/>
                        <a:t>x-=3</a:t>
                      </a:r>
                      <a:endParaRPr lang="zh-CN" altLang="en-US" sz="1800" dirty="0"/>
                    </a:p>
                  </a:txBody>
                  <a:tcPr marT="45730" marB="45730"/>
                </a:tc>
                <a:tc>
                  <a:txBody>
                    <a:bodyPr/>
                    <a:lstStyle/>
                    <a:p>
                      <a:r>
                        <a:rPr lang="en-US" altLang="zh-CN" sz="1800" dirty="0" smtClean="0"/>
                        <a:t>x=x-3</a:t>
                      </a:r>
                      <a:endParaRPr lang="zh-CN" altLang="en-US" sz="1800" dirty="0"/>
                    </a:p>
                  </a:txBody>
                  <a:tcPr marT="45730" marB="45730"/>
                </a:tc>
                <a:tc>
                  <a:txBody>
                    <a:bodyPr/>
                    <a:lstStyle/>
                    <a:p>
                      <a:r>
                        <a:rPr lang="en-US" altLang="zh-CN" sz="1800" dirty="0" smtClean="0"/>
                        <a:t>%=</a:t>
                      </a:r>
                      <a:endParaRPr lang="zh-CN" altLang="en-US" sz="1800" dirty="0"/>
                    </a:p>
                  </a:txBody>
                  <a:tcPr marT="45730" marB="45730"/>
                </a:tc>
                <a:tc>
                  <a:txBody>
                    <a:bodyPr/>
                    <a:lstStyle/>
                    <a:p>
                      <a:r>
                        <a:rPr lang="en-US" altLang="zh-CN" sz="1800" dirty="0" smtClean="0"/>
                        <a:t>x%=3</a:t>
                      </a:r>
                      <a:endParaRPr lang="zh-CN" altLang="en-US" sz="1800" dirty="0"/>
                    </a:p>
                  </a:txBody>
                  <a:tcPr marT="45730" marB="45730"/>
                </a:tc>
                <a:tc>
                  <a:txBody>
                    <a:bodyPr/>
                    <a:lstStyle/>
                    <a:p>
                      <a:r>
                        <a:rPr lang="en-US" altLang="zh-CN" sz="1800" dirty="0" smtClean="0"/>
                        <a:t>x=x%3</a:t>
                      </a:r>
                      <a:endParaRPr lang="zh-CN" altLang="en-US" sz="1800" dirty="0"/>
                    </a:p>
                  </a:txBody>
                  <a:tcPr marT="45730" marB="45730"/>
                </a:tc>
              </a:tr>
              <a:tr h="365839">
                <a:tc>
                  <a:txBody>
                    <a:bodyPr/>
                    <a:lstStyle/>
                    <a:p>
                      <a:r>
                        <a:rPr lang="en-US" altLang="zh-CN" sz="1800" dirty="0" smtClean="0"/>
                        <a:t>*=</a:t>
                      </a:r>
                      <a:endParaRPr lang="zh-CN" altLang="en-US" sz="1800" dirty="0"/>
                    </a:p>
                  </a:txBody>
                  <a:tcPr marT="45730" marB="45730"/>
                </a:tc>
                <a:tc>
                  <a:txBody>
                    <a:bodyPr/>
                    <a:lstStyle/>
                    <a:p>
                      <a:r>
                        <a:rPr lang="en-US" altLang="zh-CN" sz="1800" dirty="0" smtClean="0"/>
                        <a:t>x*=3</a:t>
                      </a:r>
                      <a:endParaRPr lang="zh-CN" altLang="en-US" sz="1800" dirty="0"/>
                    </a:p>
                  </a:txBody>
                  <a:tcPr marT="45730" marB="45730"/>
                </a:tc>
                <a:tc>
                  <a:txBody>
                    <a:bodyPr/>
                    <a:lstStyle/>
                    <a:p>
                      <a:r>
                        <a:rPr lang="en-US" altLang="zh-CN" sz="1800" dirty="0" smtClean="0"/>
                        <a:t>x=x*3</a:t>
                      </a:r>
                      <a:endParaRPr lang="zh-CN" altLang="en-US" sz="1800" dirty="0"/>
                    </a:p>
                  </a:txBody>
                  <a:tcPr marT="45730" marB="45730"/>
                </a:tc>
                <a:tc>
                  <a:txBody>
                    <a:bodyPr/>
                    <a:lstStyle/>
                    <a:p>
                      <a:endParaRPr lang="zh-CN" altLang="en-US" sz="1800" dirty="0"/>
                    </a:p>
                  </a:txBody>
                  <a:tcPr marT="45730" marB="45730"/>
                </a:tc>
                <a:tc>
                  <a:txBody>
                    <a:bodyPr/>
                    <a:lstStyle/>
                    <a:p>
                      <a:endParaRPr lang="zh-CN" altLang="en-US" sz="1800" dirty="0"/>
                    </a:p>
                  </a:txBody>
                  <a:tcPr marT="45730" marB="45730"/>
                </a:tc>
                <a:tc>
                  <a:txBody>
                    <a:bodyPr/>
                    <a:lstStyle/>
                    <a:p>
                      <a:endParaRPr lang="zh-CN" altLang="en-US" sz="1800" dirty="0"/>
                    </a:p>
                  </a:txBody>
                  <a:tcPr marT="45730" marB="4573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2.10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赋值运算符和赋值表达式用法演示</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81913" cy="46164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程序代码</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2*iA+6;</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=2*iA+6 is %d",</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+6);</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niY</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en-US" altLang="zh-CN" sz="2000" b="1"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逗号运算符和逗号表达式</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854075" y="1989138"/>
            <a:ext cx="8110538" cy="41036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逗号运算符“，”作为</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语言的一种特殊的运算符，也称为顺序求值运算符，它的作用是把多个表达式连接起来。用逗号运算符连接起来的式子称为逗号表达式，其一般形式为</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          表达式</a:t>
            </a:r>
            <a:r>
              <a:rPr kumimoji="0" lang="en-US" altLang="zh-CN"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，表达式</a:t>
            </a:r>
            <a:r>
              <a:rPr kumimoji="0" lang="en-US" altLang="zh-CN"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2</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，表达式</a:t>
            </a:r>
            <a:r>
              <a:rPr kumimoji="0" lang="en-US" altLang="zh-CN" sz="28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表达式的求解过程：按照从左到右的顺序逐个求解表达式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的值，而整个逗号表达式的值是最后一个表达式（表达式</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a:t>
            </a:r>
            <a:endPar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2.11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逗号运算符和逗号表达式用法演示</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程序代码</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2,iB = 3;</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*2+1,iY=iB+2,2.5*</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iB,iA</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 \n",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给出程序段如下，输出结果如何？</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iX,iY,iZ</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=3;</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iZ</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*4,iY++,</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*=2,iX*</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iY</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printf("%d</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iX,iY,iZ</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2.5</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顺序结构程序设计</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26375" cy="41116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语言是结构化程序设计语言，结构化程序设计的基本思想是：用顺序结构、选择结构和循环结构三种基本结构来构造程序。</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由这三种基本结构组成的程序能处理任何复杂的问题。</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2.5</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顺序结构程序设计</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语言提供了五大类语句来支持结构化程序设计。</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函数调用语句。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表达式</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空语句。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复合语句。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控制语句。</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学一学</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26375" cy="46164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顺序结构是结构化程序设计中最简单、最常见的一种程序结构。在顺序结构程序中，程序的执行时按照各语句出现的先后顺序执行的，并且每条语句都会被执行到。</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顺序结构的流程图。</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先执行</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操作，</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再执行</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B</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操作，</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两者之间是顺序执行的关系</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下箭头 3"/>
          <p:cNvSpPr/>
          <p:nvPr/>
        </p:nvSpPr>
        <p:spPr>
          <a:xfrm>
            <a:off x="6588125" y="4292600"/>
            <a:ext cx="287338"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6048164" y="4773619"/>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50" normalizeH="0" baseline="0" noProof="0" dirty="0">
                <a:ln w="0"/>
                <a:solidFill>
                  <a:schemeClr val="bg2"/>
                </a:solidFill>
                <a:effectLst>
                  <a:innerShdw blurRad="63500" dist="50800" dir="13500000">
                    <a:srgbClr val="000000">
                      <a:alpha val="50000"/>
                    </a:srgbClr>
                  </a:innerShdw>
                </a:effectLst>
                <a:uLnTx/>
                <a:uFillTx/>
                <a:latin typeface="+mn-lt"/>
                <a:ea typeface="+mn-ea"/>
                <a:cs typeface="+mn-cs"/>
              </a:rPr>
              <a:t>A</a:t>
            </a:r>
            <a:endParaRPr kumimoji="0" lang="zh-CN" altLang="en-US" sz="1800" b="1" i="0" u="none" strike="noStrike" kern="1200" cap="none" spc="50" normalizeH="0" baseline="0" noProof="0" dirty="0">
              <a:ln w="0"/>
              <a:solidFill>
                <a:schemeClr val="bg2"/>
              </a:solidFill>
              <a:effectLst>
                <a:innerShdw blurRad="63500" dist="50800" dir="13500000">
                  <a:srgbClr val="000000">
                    <a:alpha val="50000"/>
                  </a:srgbClr>
                </a:innerShdw>
              </a:effectLst>
              <a:uLnTx/>
              <a:uFillTx/>
              <a:latin typeface="+mn-lt"/>
              <a:ea typeface="+mn-ea"/>
              <a:cs typeface="+mn-cs"/>
            </a:endParaRPr>
          </a:p>
        </p:txBody>
      </p:sp>
      <p:sp>
        <p:nvSpPr>
          <p:cNvPr id="6" name="下箭头 5"/>
          <p:cNvSpPr/>
          <p:nvPr/>
        </p:nvSpPr>
        <p:spPr>
          <a:xfrm>
            <a:off x="6588125" y="5075238"/>
            <a:ext cx="287338" cy="5032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6082098" y="5584541"/>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50" normalizeH="0" baseline="0" noProof="0" dirty="0">
                <a:ln w="0"/>
                <a:solidFill>
                  <a:schemeClr val="bg2"/>
                </a:solidFill>
                <a:effectLst>
                  <a:innerShdw blurRad="63500" dist="50800" dir="13500000">
                    <a:srgbClr val="000000">
                      <a:alpha val="50000"/>
                    </a:srgbClr>
                  </a:innerShdw>
                </a:effectLst>
                <a:uLnTx/>
                <a:uFillTx/>
                <a:latin typeface="+mn-lt"/>
                <a:ea typeface="+mn-ea"/>
                <a:cs typeface="+mn-cs"/>
              </a:rPr>
              <a:t>B</a:t>
            </a:r>
            <a:endParaRPr kumimoji="0" lang="zh-CN" altLang="en-US" sz="1800" b="1" i="0" u="none" strike="noStrike" kern="1200" cap="none" spc="50" normalizeH="0" baseline="0" noProof="0" dirty="0">
              <a:ln w="0"/>
              <a:solidFill>
                <a:schemeClr val="bg2"/>
              </a:solidFill>
              <a:effectLst>
                <a:innerShdw blurRad="63500" dist="50800" dir="13500000">
                  <a:srgbClr val="000000">
                    <a:alpha val="50000"/>
                  </a:srgbClr>
                </a:innerShdw>
              </a:effectLst>
              <a:uLnTx/>
              <a:uFillTx/>
              <a:latin typeface="+mn-lt"/>
              <a:ea typeface="+mn-ea"/>
              <a:cs typeface="+mn-cs"/>
            </a:endParaRPr>
          </a:p>
        </p:txBody>
      </p:sp>
      <p:sp>
        <p:nvSpPr>
          <p:cNvPr id="8" name="下箭头 7"/>
          <p:cNvSpPr/>
          <p:nvPr/>
        </p:nvSpPr>
        <p:spPr>
          <a:xfrm>
            <a:off x="6624638" y="5872163"/>
            <a:ext cx="287338"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nchorCtr="0"/>
          <a:lstStyle/>
          <a:p>
            <a:r>
              <a:rPr lang="en-US" altLang="zh-CN" b="0" dirty="0">
                <a:effectLst/>
                <a:sym typeface="Wingdings 2" pitchFamily="18" charset="2"/>
              </a:rPr>
              <a:t>2.2  </a:t>
            </a:r>
            <a:r>
              <a:rPr lang="zh-CN" altLang="en-US" b="0" dirty="0">
                <a:effectLst/>
                <a:sym typeface="Wingdings 2" pitchFamily="18" charset="2"/>
              </a:rPr>
              <a:t>数据类型及常量、变量</a:t>
            </a:r>
            <a:r>
              <a:rPr lang="zh-CN" altLang="en-US" dirty="0">
                <a:effectLst/>
                <a:sym typeface="Wingdings 2" pitchFamily="18" charset="2"/>
              </a:rPr>
              <a:t> </a:t>
            </a:r>
          </a:p>
        </p:txBody>
      </p:sp>
      <p:sp>
        <p:nvSpPr>
          <p:cNvPr id="11267" name="Rectangle 3"/>
          <p:cNvSpPr>
            <a:spLocks noGrp="1"/>
          </p:cNvSpPr>
          <p:nvPr>
            <p:ph idx="1"/>
          </p:nvPr>
        </p:nvSpPr>
        <p:spPr/>
        <p:txBody>
          <a:bodyPr vert="horz" wrap="square" lIns="91440" tIns="45720" rIns="91440" bIns="45720" anchor="t" anchorCtr="0"/>
          <a:lstStyle/>
          <a:p>
            <a:pPr algn="just">
              <a:buNone/>
            </a:pPr>
            <a:r>
              <a:rPr lang="zh-CN" altLang="en-US" dirty="0">
                <a:effectLst/>
              </a:rPr>
              <a:t>学一学</a:t>
            </a:r>
          </a:p>
          <a:p>
            <a:pPr algn="just"/>
            <a:r>
              <a:rPr lang="zh-CN" altLang="en-US" b="1" dirty="0">
                <a:effectLst/>
                <a:sym typeface="Wingdings 2" pitchFamily="18" charset="2"/>
              </a:rPr>
              <a:t>数据类型</a:t>
            </a:r>
          </a:p>
          <a:p>
            <a:pPr algn="just"/>
            <a:r>
              <a:rPr lang="zh-CN" altLang="en-US" b="1" dirty="0">
                <a:effectLst/>
                <a:sym typeface="Wingdings 2" pitchFamily="18" charset="2"/>
              </a:rPr>
              <a:t>常量</a:t>
            </a:r>
          </a:p>
          <a:p>
            <a:pPr algn="just"/>
            <a:r>
              <a:rPr lang="zh-CN" altLang="en-US" b="1" dirty="0">
                <a:effectLst/>
                <a:sym typeface="Wingdings 2" pitchFamily="18" charset="2"/>
              </a:rPr>
              <a:t>变量</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2.12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编一程序将华氏温度转换为摄氏温度</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r>
            <a:b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b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公式为：摄氏温度</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=5/9(</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华氏温度</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-32)</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变量存放华氏温度值。</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存放摄氏温度值</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从键盘输入华氏温度值存入变量</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计算摄氏温度</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输出摄氏温度</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fF,fC</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printf("Please input the degrees Fahrenheit:");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5.0 / 9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- 32);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printf("the degrees Celsius is %0.2f \n",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fC</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304800"/>
            <a:ext cx="7969250" cy="15398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2.13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交换两个变量的值。此问题相当于交换</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个酒杯中的酒：有</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个杯子，分别装着红酒和啤酒，现在想交换这</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个杯子中的酒，如何交换？</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97813" cy="47609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定义整型变量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（红酒杯），</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（啤酒杯）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定义临时变量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（第</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只酒杯）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为两个变量赋值</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装入红酒</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（装入啤酒）</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的值（交换前）</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（红酒倒入第</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个杯子）</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（啤酒倒入红酒杯）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将变量</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的值存入</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（第</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个杯中的红酒倒入啤酒杯）</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iWine,iBeer</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中的值（交换后）</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873125" y="1741488"/>
            <a:ext cx="7931150" cy="51117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1;</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%d\n",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iTemp</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%d\n",</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iWine,iBeer</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2.14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从键盘输入一个实数，输出其平方根</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753350" cy="39687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在程序源文件的第一行加入预编译命令</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math.h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math.h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”，将数学库函数的头文件</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math.h</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包含到本程序文件中。</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定义实型变量</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fX</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存放输入的实数，</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存放求出的平方根</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计算平方根并赋给</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输出</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fX</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826375" cy="46164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math.h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void</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fX,fY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Plsase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input a float");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sqrt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fX</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fY</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getch();</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 编一程序，计算并输出角度为</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30</a:t>
            </a:r>
            <a:r>
              <a:rPr kumimoji="0" lang="en-US" altLang="zh-CN" sz="2800" b="1" i="0" u="none" strike="noStrike" kern="0" cap="none" spc="0" normalizeH="0" baseline="30000" noProof="0" dirty="0" smtClean="0">
                <a:ln>
                  <a:noFill/>
                </a:ln>
                <a:solidFill>
                  <a:schemeClr val="tx2"/>
                </a:solidFill>
                <a:effectLst>
                  <a:outerShdw blurRad="38100" dist="38100" dir="2700000" algn="tl">
                    <a:srgbClr val="000000"/>
                  </a:outerShdw>
                </a:effectLst>
                <a:uLnTx/>
                <a:uFillTx/>
                <a:latin typeface="+mj-lt"/>
                <a:ea typeface="+mj-ea"/>
                <a:cs typeface="+mj-cs"/>
              </a:rPr>
              <a:t>0  </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（弧度表示为</a:t>
            </a:r>
            <a:r>
              <a:rPr kumimoji="0" lang="en-US" altLang="zh-CN"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π/6</a:t>
            </a:r>
            <a:r>
              <a:rPr kumimoji="0" lang="zh-CN" altLang="en-US" sz="2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）的正弦值、余弦值、正切值和余切值</a:t>
            </a:r>
            <a:endParaRPr kumimoji="0" lang="zh-CN" altLang="en-US" sz="28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94211" name="内容占位符 5"/>
          <p:cNvPicPr>
            <a:picLocks noGrp="1" noChangeAspect="1"/>
          </p:cNvPicPr>
          <p:nvPr>
            <p:ph idx="1"/>
          </p:nvPr>
        </p:nvPicPr>
        <p:blipFill>
          <a:blip r:embed="rId2"/>
          <a:srcRect/>
          <a:stretch>
            <a:fillRect/>
          </a:stretch>
        </p:blipFill>
        <p:spPr>
          <a:xfrm>
            <a:off x="900113" y="1989138"/>
            <a:ext cx="8112125" cy="343535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ctr" anchorCtr="0"/>
          <a:lstStyle/>
          <a:p>
            <a:r>
              <a:rPr lang="zh-CN" altLang="en-US" dirty="0">
                <a:effectLst/>
              </a:rPr>
              <a:t>数据类型</a:t>
            </a:r>
          </a:p>
        </p:txBody>
      </p:sp>
      <p:sp>
        <p:nvSpPr>
          <p:cNvPr id="12291" name="Rectangle 3"/>
          <p:cNvSpPr>
            <a:spLocks noGrp="1"/>
          </p:cNvSpPr>
          <p:nvPr>
            <p:ph idx="1"/>
          </p:nvPr>
        </p:nvSpPr>
        <p:spPr/>
        <p:txBody>
          <a:bodyPr vert="horz" wrap="square" lIns="91440" tIns="45720" rIns="91440" bIns="45720" anchor="t" anchorCtr="0"/>
          <a:lstStyle/>
          <a:p>
            <a:pPr>
              <a:buNone/>
            </a:pPr>
            <a:r>
              <a:rPr lang="zh-CN" altLang="en-US" b="1" dirty="0">
                <a:effectLst/>
              </a:rPr>
              <a:t>   </a:t>
            </a:r>
            <a:endParaRPr lang="zh-CN" altLang="en-US" dirty="0">
              <a:effectLst/>
            </a:endParaRPr>
          </a:p>
        </p:txBody>
      </p:sp>
      <p:pic>
        <p:nvPicPr>
          <p:cNvPr id="12292" name="Picture 4"/>
          <p:cNvPicPr>
            <a:picLocks noChangeAspect="1"/>
          </p:cNvPicPr>
          <p:nvPr/>
        </p:nvPicPr>
        <p:blipFill>
          <a:blip r:embed="rId2"/>
          <a:stretch>
            <a:fillRect/>
          </a:stretch>
        </p:blipFill>
        <p:spPr>
          <a:xfrm>
            <a:off x="1187450" y="1749425"/>
            <a:ext cx="4724400" cy="477520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I3NzBlNjRkYmI3NDdhMDVhNzRhNGMwMGM4MjI2MjYifQ=="/>
  <p:tag name="KSO_WPP_MARK_KEY" val="742e5198-1426-4edf-ba36-df16929b4ace"/>
</p:tagLst>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17</TotalTime>
  <Words>4225</Words>
  <Application>Microsoft Office PowerPoint</Application>
  <PresentationFormat>全屏显示(4:3)</PresentationFormat>
  <Paragraphs>669</Paragraphs>
  <Slides>86</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86</vt:i4>
      </vt:variant>
    </vt:vector>
  </HeadingPairs>
  <TitlesOfParts>
    <vt:vector size="93" baseType="lpstr">
      <vt:lpstr>宋体</vt:lpstr>
      <vt:lpstr>Arial</vt:lpstr>
      <vt:lpstr>Tahoma</vt:lpstr>
      <vt:lpstr>Times New Roman</vt:lpstr>
      <vt:lpstr>Wingdings</vt:lpstr>
      <vt:lpstr>Wingdings 2</vt:lpstr>
      <vt:lpstr>Shimmer</vt:lpstr>
      <vt:lpstr>第2 章  顺序结构流程及应用</vt:lpstr>
      <vt:lpstr>主要内容</vt:lpstr>
      <vt:lpstr>2.1  基本字符、标识符和关键字</vt:lpstr>
      <vt:lpstr> 基本字符 </vt:lpstr>
      <vt:lpstr>  </vt:lpstr>
      <vt:lpstr>关键字</vt:lpstr>
      <vt:lpstr>想一想</vt:lpstr>
      <vt:lpstr>2.2  数据类型及常量、变量 </vt:lpstr>
      <vt:lpstr>数据类型</vt:lpstr>
      <vt:lpstr> 各种类型数据取值范围 </vt:lpstr>
      <vt:lpstr>常量</vt:lpstr>
      <vt:lpstr>普通常量</vt:lpstr>
      <vt:lpstr>符号常量</vt:lpstr>
      <vt:lpstr>变量</vt:lpstr>
      <vt:lpstr>变量定义和初始化</vt:lpstr>
      <vt:lpstr>问题2.1 新生入学需要保存学生数据</vt:lpstr>
      <vt:lpstr>程序注解</vt:lpstr>
      <vt:lpstr>想一想</vt:lpstr>
      <vt:lpstr>相关知识点</vt:lpstr>
      <vt:lpstr>相关知识点</vt:lpstr>
      <vt:lpstr>相关知识点</vt:lpstr>
      <vt:lpstr>相关知识</vt:lpstr>
      <vt:lpstr>相关知识</vt:lpstr>
      <vt:lpstr>整型数值常量</vt:lpstr>
      <vt:lpstr>十进制、二进制、八进制、十六进制</vt:lpstr>
      <vt:lpstr>十进制数转换为二进制数 </vt:lpstr>
      <vt:lpstr>二进制数转换为十进制数</vt:lpstr>
      <vt:lpstr>二进制数转换为八进制数</vt:lpstr>
      <vt:lpstr>二进制数转换为十六进制数</vt:lpstr>
      <vt:lpstr>课堂练习</vt:lpstr>
      <vt:lpstr>课堂练习参考答案</vt:lpstr>
      <vt:lpstr>数据的格式化输出和输入</vt:lpstr>
      <vt:lpstr>数据的格式化输出</vt:lpstr>
      <vt:lpstr>问题2.2打印销售标签</vt:lpstr>
      <vt:lpstr>程序代码</vt:lpstr>
      <vt:lpstr>程序注解</vt:lpstr>
      <vt:lpstr>问题2.3 字符型数据输出演示</vt:lpstr>
      <vt:lpstr>程序代码</vt:lpstr>
      <vt:lpstr>练一练</vt:lpstr>
      <vt:lpstr>参考代码</vt:lpstr>
      <vt:lpstr>数据的格式化输入</vt:lpstr>
      <vt:lpstr>问题2.4统计总分和平均分</vt:lpstr>
      <vt:lpstr>解题步骤</vt:lpstr>
      <vt:lpstr>程序代码</vt:lpstr>
      <vt:lpstr>练一练 </vt:lpstr>
      <vt:lpstr>参考代码</vt:lpstr>
      <vt:lpstr>单个字符的输出和输入</vt:lpstr>
      <vt:lpstr>问题2.5 从键盘输入一个小写字母，将其转化为大写字母并输出</vt:lpstr>
      <vt:lpstr>程序代码</vt:lpstr>
      <vt:lpstr>练一练</vt:lpstr>
      <vt:lpstr>参考代码</vt:lpstr>
      <vt:lpstr>2.4运算符与表达式</vt:lpstr>
      <vt:lpstr>2.4运算符与表达式</vt:lpstr>
      <vt:lpstr>2.4.1算术运算符和算术表达式</vt:lpstr>
      <vt:lpstr>问题2.6 从键盘输入一个3位数，求该数个位、十位、百位上的数的和</vt:lpstr>
      <vt:lpstr>程序代码</vt:lpstr>
      <vt:lpstr>想一想</vt:lpstr>
      <vt:lpstr>参考代码</vt:lpstr>
      <vt:lpstr>强制类型转换运算符</vt:lpstr>
      <vt:lpstr>问题2.7 从键盘输入2个正整数，计算并输出这2个数的平均值</vt:lpstr>
      <vt:lpstr>程序代码</vt:lpstr>
      <vt:lpstr>练一练</vt:lpstr>
      <vt:lpstr>参考程序</vt:lpstr>
      <vt:lpstr>自增、自减运算符</vt:lpstr>
      <vt:lpstr>问题2.8 运行下面程序，观察并分析自增运算符的用法</vt:lpstr>
      <vt:lpstr>算术表达式</vt:lpstr>
      <vt:lpstr>算术运算符的优先级和结合方向</vt:lpstr>
      <vt:lpstr>问题2.9 函数f(x)=3x3+2x2+x+1，编一程序计算并输出f(3)的值。</vt:lpstr>
      <vt:lpstr>程序代码</vt:lpstr>
      <vt:lpstr>练一练</vt:lpstr>
      <vt:lpstr>参考程序</vt:lpstr>
      <vt:lpstr>赋值运算符和赋值表达式</vt:lpstr>
      <vt:lpstr>问题2.10 赋值运算符和赋值表达式用法演示</vt:lpstr>
      <vt:lpstr>逗号运算符和逗号表达式</vt:lpstr>
      <vt:lpstr>问题2.11 逗号运算符和逗号表达式用法演示</vt:lpstr>
      <vt:lpstr>练一练</vt:lpstr>
      <vt:lpstr>2.5顺序结构程序设计</vt:lpstr>
      <vt:lpstr>2.5顺序结构程序设计</vt:lpstr>
      <vt:lpstr>学一学</vt:lpstr>
      <vt:lpstr>问题2.12 编一程序将华氏温度转换为摄氏温度 公式为：摄氏温度=5/9(华氏温度-32)</vt:lpstr>
      <vt:lpstr>程序代码</vt:lpstr>
      <vt:lpstr>问题2.13 交换两个变量的值。此问题相当于交换2个酒杯中的酒：有2个杯子，分别装着红酒和啤酒，现在想交换这2个杯子中的酒，如何交换？</vt:lpstr>
      <vt:lpstr>程序代码</vt:lpstr>
      <vt:lpstr>问题2.14 从键盘输入一个实数，输出其平方根</vt:lpstr>
      <vt:lpstr>程序代码</vt:lpstr>
      <vt:lpstr>练一练 编一程序，计算并输出角度为300  （弧度表示为π/6）的正弦值、余弦值、正切值和余切值</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303</cp:revision>
  <cp:lastPrinted>2022-10-08T01:14:00Z</cp:lastPrinted>
  <dcterms:created xsi:type="dcterms:W3CDTF">2022-09-18T09:34:00Z</dcterms:created>
  <dcterms:modified xsi:type="dcterms:W3CDTF">2022-10-11T01:06:11Z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916FFB0F904C4E48958F4B593157EA13</vt:lpwstr>
  </property>
  <property fmtid="{D5CDD505-2E9C-101B-9397-08002B2CF9AE}" pid="3" name="KSOProductBuildVer">
    <vt:lpwstr>2052-11.1.0.12358</vt:lpwstr>
  </property>
</Properties>
</file>