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3"/>
  </p:notesMasterIdLst>
  <p:sldIdLst>
    <p:sldId id="257" r:id="rId2"/>
    <p:sldId id="274" r:id="rId3"/>
    <p:sldId id="276" r:id="rId4"/>
    <p:sldId id="275" r:id="rId5"/>
    <p:sldId id="258" r:id="rId6"/>
    <p:sldId id="306" r:id="rId7"/>
    <p:sldId id="288" r:id="rId8"/>
    <p:sldId id="279" r:id="rId9"/>
    <p:sldId id="385" r:id="rId10"/>
    <p:sldId id="305" r:id="rId11"/>
    <p:sldId id="289" r:id="rId12"/>
    <p:sldId id="284" r:id="rId13"/>
    <p:sldId id="386" r:id="rId14"/>
    <p:sldId id="290" r:id="rId15"/>
    <p:sldId id="291" r:id="rId16"/>
    <p:sldId id="387" r:id="rId17"/>
    <p:sldId id="302" r:id="rId18"/>
    <p:sldId id="283" r:id="rId19"/>
    <p:sldId id="292" r:id="rId20"/>
    <p:sldId id="304" r:id="rId21"/>
    <p:sldId id="260" r:id="rId22"/>
    <p:sldId id="307" r:id="rId23"/>
    <p:sldId id="308" r:id="rId24"/>
    <p:sldId id="309" r:id="rId25"/>
    <p:sldId id="310" r:id="rId26"/>
    <p:sldId id="311" r:id="rId27"/>
    <p:sldId id="312" r:id="rId28"/>
    <p:sldId id="388" r:id="rId29"/>
    <p:sldId id="389" r:id="rId30"/>
    <p:sldId id="390" r:id="rId31"/>
    <p:sldId id="497" r:id="rId32"/>
    <p:sldId id="498" r:id="rId33"/>
    <p:sldId id="499" r:id="rId34"/>
    <p:sldId id="313" r:id="rId35"/>
    <p:sldId id="314" r:id="rId36"/>
    <p:sldId id="315" r:id="rId37"/>
    <p:sldId id="391" r:id="rId38"/>
    <p:sldId id="392" r:id="rId39"/>
    <p:sldId id="316" r:id="rId40"/>
    <p:sldId id="317" r:id="rId41"/>
    <p:sldId id="318" r:id="rId42"/>
    <p:sldId id="393" r:id="rId43"/>
    <p:sldId id="319" r:id="rId44"/>
    <p:sldId id="394" r:id="rId45"/>
    <p:sldId id="395" r:id="rId46"/>
    <p:sldId id="320" r:id="rId47"/>
    <p:sldId id="321" r:id="rId48"/>
    <p:sldId id="322" r:id="rId49"/>
    <p:sldId id="323" r:id="rId50"/>
    <p:sldId id="324" r:id="rId51"/>
    <p:sldId id="325" r:id="rId52"/>
    <p:sldId id="326" r:id="rId53"/>
    <p:sldId id="327" r:id="rId54"/>
    <p:sldId id="328" r:id="rId55"/>
    <p:sldId id="329" r:id="rId56"/>
    <p:sldId id="484" r:id="rId57"/>
    <p:sldId id="330" r:id="rId58"/>
    <p:sldId id="331" r:id="rId59"/>
    <p:sldId id="332" r:id="rId60"/>
    <p:sldId id="333" r:id="rId61"/>
    <p:sldId id="486" r:id="rId62"/>
    <p:sldId id="334" r:id="rId63"/>
    <p:sldId id="485" r:id="rId64"/>
    <p:sldId id="487" r:id="rId65"/>
    <p:sldId id="488" r:id="rId66"/>
    <p:sldId id="335" r:id="rId67"/>
    <p:sldId id="336" r:id="rId68"/>
    <p:sldId id="337" r:id="rId69"/>
    <p:sldId id="338" r:id="rId70"/>
    <p:sldId id="339" r:id="rId71"/>
    <p:sldId id="340" r:id="rId72"/>
    <p:sldId id="341" r:id="rId73"/>
    <p:sldId id="342" r:id="rId74"/>
    <p:sldId id="343" r:id="rId75"/>
    <p:sldId id="344" r:id="rId76"/>
    <p:sldId id="345" r:id="rId77"/>
    <p:sldId id="490" r:id="rId78"/>
    <p:sldId id="346" r:id="rId79"/>
    <p:sldId id="347" r:id="rId80"/>
    <p:sldId id="491" r:id="rId81"/>
    <p:sldId id="348" r:id="rId82"/>
    <p:sldId id="349" r:id="rId83"/>
    <p:sldId id="350" r:id="rId84"/>
    <p:sldId id="351" r:id="rId85"/>
    <p:sldId id="352" r:id="rId86"/>
    <p:sldId id="353" r:id="rId87"/>
    <p:sldId id="354" r:id="rId88"/>
    <p:sldId id="355" r:id="rId89"/>
    <p:sldId id="356" r:id="rId90"/>
    <p:sldId id="357" r:id="rId91"/>
    <p:sldId id="492" r:id="rId92"/>
    <p:sldId id="358" r:id="rId93"/>
    <p:sldId id="359" r:id="rId94"/>
    <p:sldId id="360" r:id="rId95"/>
    <p:sldId id="361" r:id="rId96"/>
    <p:sldId id="362" r:id="rId97"/>
    <p:sldId id="500" r:id="rId98"/>
    <p:sldId id="364" r:id="rId99"/>
    <p:sldId id="494" r:id="rId100"/>
    <p:sldId id="365" r:id="rId101"/>
    <p:sldId id="366" r:id="rId102"/>
    <p:sldId id="367" r:id="rId103"/>
    <p:sldId id="368" r:id="rId104"/>
    <p:sldId id="369" r:id="rId105"/>
    <p:sldId id="370" r:id="rId106"/>
    <p:sldId id="371" r:id="rId107"/>
    <p:sldId id="372" r:id="rId108"/>
    <p:sldId id="373" r:id="rId109"/>
    <p:sldId id="374" r:id="rId110"/>
    <p:sldId id="375" r:id="rId111"/>
    <p:sldId id="495" r:id="rId112"/>
    <p:sldId id="376" r:id="rId113"/>
    <p:sldId id="377" r:id="rId114"/>
    <p:sldId id="378" r:id="rId115"/>
    <p:sldId id="379" r:id="rId116"/>
    <p:sldId id="496" r:id="rId117"/>
    <p:sldId id="380" r:id="rId118"/>
    <p:sldId id="381" r:id="rId119"/>
    <p:sldId id="382" r:id="rId120"/>
    <p:sldId id="383" r:id="rId121"/>
    <p:sldId id="384" r:id="rId122"/>
  </p:sldIdLst>
  <p:sldSz cx="9144000" cy="6858000" type="screen4x3"/>
  <p:notesSz cx="6858000" cy="9144000"/>
  <p:custDataLst>
    <p:tags r:id="rId124"/>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26"/>
    <p:restoredTop sz="84223"/>
  </p:normalViewPr>
  <p:slideViewPr>
    <p:cSldViewPr showGuides="1">
      <p:cViewPr varScale="1">
        <p:scale>
          <a:sx n="116" d="100"/>
          <a:sy n="116" d="100"/>
        </p:scale>
        <p:origin x="149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gs" Target="tags/tag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239A7F4-63A1-4528-B023-AC24842228D7}"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4580451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1</a:t>
            </a:fld>
            <a:endParaRPr lang="zh-CN" altLang="en-US" sz="1200" dirty="0">
              <a:latin typeface="Times New Roman" panose="02020603050405020304" pitchFamily="18" charset="0"/>
            </a:endParaRPr>
          </a:p>
        </p:txBody>
      </p:sp>
      <p:sp>
        <p:nvSpPr>
          <p:cNvPr id="5123" name="Rectangle 2"/>
          <p:cNvSpPr>
            <a:spLocks noGrp="1" noRot="1" noChangeAspect="1" noTextEdit="1"/>
          </p:cNvSpPr>
          <p:nvPr>
            <p:ph type="sldImg"/>
          </p:nvPr>
        </p:nvSpPr>
        <p:spPr/>
      </p:sp>
      <p:sp>
        <p:nvSpPr>
          <p:cNvPr id="5124"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extLst>
      <p:ext uri="{BB962C8B-B14F-4D97-AF65-F5344CB8AC3E}">
        <p14:creationId xmlns:p14="http://schemas.microsoft.com/office/powerpoint/2010/main" val="1811097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104</a:t>
            </a:fld>
            <a:endParaRPr lang="zh-CN" altLang="en-US" sz="1200" dirty="0">
              <a:latin typeface="Times New Roman" panose="02020603050405020304" pitchFamily="18" charset="0"/>
            </a:endParaRPr>
          </a:p>
        </p:txBody>
      </p:sp>
      <p:sp>
        <p:nvSpPr>
          <p:cNvPr id="119811" name="Rectangle 2"/>
          <p:cNvSpPr>
            <a:spLocks noGrp="1" noRot="1" noChangeAspect="1" noTextEdit="1"/>
          </p:cNvSpPr>
          <p:nvPr>
            <p:ph type="sldImg"/>
          </p:nvPr>
        </p:nvSpPr>
        <p:spPr/>
      </p:sp>
      <p:sp>
        <p:nvSpPr>
          <p:cNvPr id="119812" name="Rectangle 3"/>
          <p:cNvSpPr>
            <a:spLocks noGrp="1"/>
          </p:cNvSpPr>
          <p:nvPr>
            <p:ph type="body"/>
          </p:nvPr>
        </p:nvSpPr>
        <p:spPr/>
        <p:txBody>
          <a:bodyPr wrap="square" lIns="91440" tIns="45720" rIns="91440" bIns="45720" anchor="t" anchorCtr="0"/>
          <a:lstStyle/>
          <a:p>
            <a:pPr lvl="0" eaLnBrk="1" hangingPunct="1"/>
            <a:endParaRPr lang="zh-CN" altLang="en-US" b="1" dirty="0"/>
          </a:p>
        </p:txBody>
      </p:sp>
    </p:spTree>
    <p:extLst>
      <p:ext uri="{BB962C8B-B14F-4D97-AF65-F5344CB8AC3E}">
        <p14:creationId xmlns:p14="http://schemas.microsoft.com/office/powerpoint/2010/main" val="715465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105</a:t>
            </a:fld>
            <a:endParaRPr lang="zh-CN" altLang="en-US" sz="1200" dirty="0">
              <a:latin typeface="Times New Roman" panose="02020603050405020304" pitchFamily="18" charset="0"/>
            </a:endParaRPr>
          </a:p>
        </p:txBody>
      </p:sp>
      <p:sp>
        <p:nvSpPr>
          <p:cNvPr id="121859" name="Rectangle 2"/>
          <p:cNvSpPr>
            <a:spLocks noGrp="1" noRot="1" noChangeAspect="1" noTextEdit="1"/>
          </p:cNvSpPr>
          <p:nvPr>
            <p:ph type="sldImg"/>
          </p:nvPr>
        </p:nvSpPr>
        <p:spPr/>
      </p:sp>
      <p:sp>
        <p:nvSpPr>
          <p:cNvPr id="121860"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extLst>
      <p:ext uri="{BB962C8B-B14F-4D97-AF65-F5344CB8AC3E}">
        <p14:creationId xmlns:p14="http://schemas.microsoft.com/office/powerpoint/2010/main" val="1669870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121</a:t>
            </a:fld>
            <a:endParaRPr lang="zh-CN" altLang="en-US" sz="1200" dirty="0">
              <a:latin typeface="Times New Roman" panose="02020603050405020304" pitchFamily="18" charset="0"/>
            </a:endParaRPr>
          </a:p>
        </p:txBody>
      </p:sp>
      <p:sp>
        <p:nvSpPr>
          <p:cNvPr id="139267" name="Rectangle 2"/>
          <p:cNvSpPr>
            <a:spLocks noGrp="1" noRot="1" noChangeAspect="1" noTextEdit="1"/>
          </p:cNvSpPr>
          <p:nvPr>
            <p:ph type="sldImg"/>
          </p:nvPr>
        </p:nvSpPr>
        <p:spPr/>
      </p:sp>
      <p:sp>
        <p:nvSpPr>
          <p:cNvPr id="139268" name="Rectangle 3"/>
          <p:cNvSpPr>
            <a:spLocks noGrp="1"/>
          </p:cNvSpPr>
          <p:nvPr>
            <p:ph type="body"/>
          </p:nvPr>
        </p:nvSpPr>
        <p:spPr/>
        <p:txBody>
          <a:bodyPr wrap="square" lIns="91440" tIns="45720" rIns="91440" bIns="45720" anchor="t" anchorCtr="0"/>
          <a:lstStyle/>
          <a:p>
            <a:pPr lvl="0" eaLnBrk="1" hangingPunct="1"/>
            <a:endParaRPr lang="zh-CN" altLang="en-US" b="1" dirty="0"/>
          </a:p>
        </p:txBody>
      </p:sp>
    </p:spTree>
    <p:extLst>
      <p:ext uri="{BB962C8B-B14F-4D97-AF65-F5344CB8AC3E}">
        <p14:creationId xmlns:p14="http://schemas.microsoft.com/office/powerpoint/2010/main" val="2017839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21</a:t>
            </a:fld>
            <a:endParaRPr lang="zh-CN" altLang="en-US" sz="1200" dirty="0">
              <a:latin typeface="Times New Roman" panose="02020603050405020304" pitchFamily="18" charset="0"/>
            </a:endParaRPr>
          </a:p>
        </p:txBody>
      </p:sp>
      <p:sp>
        <p:nvSpPr>
          <p:cNvPr id="26627" name="Rectangle 2"/>
          <p:cNvSpPr>
            <a:spLocks noGrp="1" noRot="1" noChangeAspect="1" noTextEdit="1"/>
          </p:cNvSpPr>
          <p:nvPr>
            <p:ph type="sldImg"/>
          </p:nvPr>
        </p:nvSpPr>
        <p:spPr/>
      </p:sp>
      <p:sp>
        <p:nvSpPr>
          <p:cNvPr id="26628" name="Rectangle 3"/>
          <p:cNvSpPr>
            <a:spLocks noGrp="1"/>
          </p:cNvSpPr>
          <p:nvPr>
            <p:ph type="body"/>
          </p:nvPr>
        </p:nvSpPr>
        <p:spPr/>
        <p:txBody>
          <a:bodyPr wrap="square" lIns="91440" tIns="45720" rIns="91440" bIns="45720" anchor="t" anchorCtr="0"/>
          <a:lstStyle/>
          <a:p>
            <a:pPr lvl="0" eaLnBrk="1" hangingPunct="1"/>
            <a:endParaRPr lang="zh-CN" altLang="en-US" b="1" dirty="0"/>
          </a:p>
        </p:txBody>
      </p:sp>
    </p:spTree>
    <p:extLst>
      <p:ext uri="{BB962C8B-B14F-4D97-AF65-F5344CB8AC3E}">
        <p14:creationId xmlns:p14="http://schemas.microsoft.com/office/powerpoint/2010/main" val="2743589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22</a:t>
            </a:fld>
            <a:endParaRPr lang="zh-CN" altLang="en-US" sz="1200" dirty="0">
              <a:latin typeface="Times New Roman" panose="02020603050405020304" pitchFamily="18" charset="0"/>
            </a:endParaRPr>
          </a:p>
        </p:txBody>
      </p:sp>
      <p:sp>
        <p:nvSpPr>
          <p:cNvPr id="28675" name="Rectangle 2"/>
          <p:cNvSpPr>
            <a:spLocks noGrp="1" noRot="1" noChangeAspect="1" noTextEdit="1"/>
          </p:cNvSpPr>
          <p:nvPr>
            <p:ph type="sldImg"/>
          </p:nvPr>
        </p:nvSpPr>
        <p:spPr/>
      </p:sp>
      <p:sp>
        <p:nvSpPr>
          <p:cNvPr id="28676"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extLst>
      <p:ext uri="{BB962C8B-B14F-4D97-AF65-F5344CB8AC3E}">
        <p14:creationId xmlns:p14="http://schemas.microsoft.com/office/powerpoint/2010/main" val="2094130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49</a:t>
            </a:fld>
            <a:endParaRPr lang="zh-CN" altLang="en-US" sz="1200" dirty="0">
              <a:latin typeface="Times New Roman" panose="02020603050405020304" pitchFamily="18" charset="0"/>
            </a:endParaRPr>
          </a:p>
        </p:txBody>
      </p:sp>
      <p:sp>
        <p:nvSpPr>
          <p:cNvPr id="57347" name="Rectangle 2"/>
          <p:cNvSpPr>
            <a:spLocks noGrp="1" noRot="1" noChangeAspect="1" noTextEdit="1"/>
          </p:cNvSpPr>
          <p:nvPr>
            <p:ph type="sldImg"/>
          </p:nvPr>
        </p:nvSpPr>
        <p:spPr/>
      </p:sp>
      <p:sp>
        <p:nvSpPr>
          <p:cNvPr id="57348" name="Rectangle 3"/>
          <p:cNvSpPr>
            <a:spLocks noGrp="1"/>
          </p:cNvSpPr>
          <p:nvPr>
            <p:ph type="body"/>
          </p:nvPr>
        </p:nvSpPr>
        <p:spPr/>
        <p:txBody>
          <a:bodyPr wrap="square" lIns="91440" tIns="45720" rIns="91440" bIns="45720" anchor="t" anchorCtr="0"/>
          <a:lstStyle/>
          <a:p>
            <a:pPr lvl="0" eaLnBrk="1" hangingPunct="1"/>
            <a:endParaRPr lang="zh-CN" altLang="en-US" b="1" dirty="0"/>
          </a:p>
        </p:txBody>
      </p:sp>
    </p:spTree>
    <p:extLst>
      <p:ext uri="{BB962C8B-B14F-4D97-AF65-F5344CB8AC3E}">
        <p14:creationId xmlns:p14="http://schemas.microsoft.com/office/powerpoint/2010/main" val="3763622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50</a:t>
            </a:fld>
            <a:endParaRPr lang="zh-CN" altLang="en-US" sz="1200" dirty="0">
              <a:latin typeface="Times New Roman" panose="02020603050405020304" pitchFamily="18" charset="0"/>
            </a:endParaRPr>
          </a:p>
        </p:txBody>
      </p:sp>
      <p:sp>
        <p:nvSpPr>
          <p:cNvPr id="59395" name="Rectangle 2"/>
          <p:cNvSpPr>
            <a:spLocks noGrp="1" noRot="1" noChangeAspect="1" noTextEdit="1"/>
          </p:cNvSpPr>
          <p:nvPr>
            <p:ph type="sldImg"/>
          </p:nvPr>
        </p:nvSpPr>
        <p:spPr/>
      </p:sp>
      <p:sp>
        <p:nvSpPr>
          <p:cNvPr id="59396"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extLst>
      <p:ext uri="{BB962C8B-B14F-4D97-AF65-F5344CB8AC3E}">
        <p14:creationId xmlns:p14="http://schemas.microsoft.com/office/powerpoint/2010/main" val="494817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70</a:t>
            </a:fld>
            <a:endParaRPr lang="zh-CN" altLang="en-US" sz="1200" dirty="0">
              <a:latin typeface="Times New Roman" panose="02020603050405020304" pitchFamily="18" charset="0"/>
            </a:endParaRPr>
          </a:p>
        </p:txBody>
      </p:sp>
      <p:sp>
        <p:nvSpPr>
          <p:cNvPr id="80899" name="Rectangle 2"/>
          <p:cNvSpPr>
            <a:spLocks noGrp="1" noRot="1" noChangeAspect="1" noTextEdit="1"/>
          </p:cNvSpPr>
          <p:nvPr>
            <p:ph type="sldImg"/>
          </p:nvPr>
        </p:nvSpPr>
        <p:spPr/>
      </p:sp>
      <p:sp>
        <p:nvSpPr>
          <p:cNvPr id="80900" name="Rectangle 3"/>
          <p:cNvSpPr>
            <a:spLocks noGrp="1"/>
          </p:cNvSpPr>
          <p:nvPr>
            <p:ph type="body"/>
          </p:nvPr>
        </p:nvSpPr>
        <p:spPr/>
        <p:txBody>
          <a:bodyPr wrap="square" lIns="91440" tIns="45720" rIns="91440" bIns="45720" anchor="t" anchorCtr="0"/>
          <a:lstStyle/>
          <a:p>
            <a:pPr lvl="0" eaLnBrk="1" hangingPunct="1"/>
            <a:endParaRPr lang="zh-CN" altLang="en-US" b="1" dirty="0"/>
          </a:p>
        </p:txBody>
      </p:sp>
    </p:spTree>
    <p:extLst>
      <p:ext uri="{BB962C8B-B14F-4D97-AF65-F5344CB8AC3E}">
        <p14:creationId xmlns:p14="http://schemas.microsoft.com/office/powerpoint/2010/main" val="2284848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71</a:t>
            </a:fld>
            <a:endParaRPr lang="zh-CN" altLang="en-US" sz="1200" dirty="0">
              <a:latin typeface="Times New Roman" panose="02020603050405020304" pitchFamily="18" charset="0"/>
            </a:endParaRPr>
          </a:p>
        </p:txBody>
      </p:sp>
      <p:sp>
        <p:nvSpPr>
          <p:cNvPr id="82947" name="Rectangle 2"/>
          <p:cNvSpPr>
            <a:spLocks noGrp="1" noRot="1" noChangeAspect="1" noTextEdit="1"/>
          </p:cNvSpPr>
          <p:nvPr>
            <p:ph type="sldImg"/>
          </p:nvPr>
        </p:nvSpPr>
        <p:spPr/>
      </p:sp>
      <p:sp>
        <p:nvSpPr>
          <p:cNvPr id="82948"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extLst>
      <p:ext uri="{BB962C8B-B14F-4D97-AF65-F5344CB8AC3E}">
        <p14:creationId xmlns:p14="http://schemas.microsoft.com/office/powerpoint/2010/main" val="271622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84</a:t>
            </a:fld>
            <a:endParaRPr lang="zh-CN" altLang="en-US" sz="1200" dirty="0">
              <a:latin typeface="Times New Roman" panose="02020603050405020304" pitchFamily="18" charset="0"/>
            </a:endParaRPr>
          </a:p>
        </p:txBody>
      </p:sp>
      <p:sp>
        <p:nvSpPr>
          <p:cNvPr id="97283" name="Rectangle 2"/>
          <p:cNvSpPr>
            <a:spLocks noGrp="1" noRot="1" noChangeAspect="1" noTextEdit="1"/>
          </p:cNvSpPr>
          <p:nvPr>
            <p:ph type="sldImg"/>
          </p:nvPr>
        </p:nvSpPr>
        <p:spPr/>
      </p:sp>
      <p:sp>
        <p:nvSpPr>
          <p:cNvPr id="97284" name="Rectangle 3"/>
          <p:cNvSpPr>
            <a:spLocks noGrp="1"/>
          </p:cNvSpPr>
          <p:nvPr>
            <p:ph type="body"/>
          </p:nvPr>
        </p:nvSpPr>
        <p:spPr/>
        <p:txBody>
          <a:bodyPr wrap="square" lIns="91440" tIns="45720" rIns="91440" bIns="45720" anchor="t" anchorCtr="0"/>
          <a:lstStyle/>
          <a:p>
            <a:pPr lvl="0" eaLnBrk="1" hangingPunct="1"/>
            <a:endParaRPr lang="zh-CN" altLang="en-US" b="1" dirty="0"/>
          </a:p>
        </p:txBody>
      </p:sp>
    </p:spTree>
    <p:extLst>
      <p:ext uri="{BB962C8B-B14F-4D97-AF65-F5344CB8AC3E}">
        <p14:creationId xmlns:p14="http://schemas.microsoft.com/office/powerpoint/2010/main" val="1157750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85</a:t>
            </a:fld>
            <a:endParaRPr lang="zh-CN" altLang="en-US" sz="1200" dirty="0">
              <a:latin typeface="Times New Roman" panose="02020603050405020304" pitchFamily="18" charset="0"/>
            </a:endParaRPr>
          </a:p>
        </p:txBody>
      </p:sp>
      <p:sp>
        <p:nvSpPr>
          <p:cNvPr id="99331" name="Rectangle 2"/>
          <p:cNvSpPr>
            <a:spLocks noGrp="1" noRot="1" noChangeAspect="1" noTextEdit="1"/>
          </p:cNvSpPr>
          <p:nvPr>
            <p:ph type="sldImg"/>
          </p:nvPr>
        </p:nvSpPr>
        <p:spPr/>
      </p:sp>
      <p:sp>
        <p:nvSpPr>
          <p:cNvPr id="99332"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extLst>
      <p:ext uri="{BB962C8B-B14F-4D97-AF65-F5344CB8AC3E}">
        <p14:creationId xmlns:p14="http://schemas.microsoft.com/office/powerpoint/2010/main" val="2124257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6350"/>
            <a:ext cx="9140825" cy="6851650"/>
            <a:chOff x="0" y="4"/>
            <a:chExt cx="5758" cy="4316"/>
          </a:xfrm>
        </p:grpSpPr>
        <p:grpSp>
          <p:nvGrpSpPr>
            <p:cNvPr id="2056" name="Group 3"/>
            <p:cNvGrpSpPr/>
            <p:nvPr/>
          </p:nvGrpSpPr>
          <p:grpSpPr>
            <a:xfrm>
              <a:off x="0" y="1161"/>
              <a:ext cx="5758" cy="3159"/>
              <a:chOff x="0" y="1161"/>
              <a:chExt cx="5758" cy="3159"/>
            </a:xfrm>
          </p:grpSpPr>
          <p:sp>
            <p:nvSpPr>
              <p:cNvPr id="2067" name="Freeform 4"/>
              <p:cNvSpPr/>
              <p:nvPr/>
            </p:nvSpPr>
            <p:spPr>
              <a:xfrm>
                <a:off x="558" y="1161"/>
                <a:ext cx="5200" cy="3159"/>
              </a:xfrm>
              <a:custGeom>
                <a:avLst/>
                <a:gdLst/>
                <a:ahLst/>
                <a:cxnLst>
                  <a:cxn ang="0">
                    <a:pos x="0" y="3159"/>
                  </a:cxn>
                  <a:cxn ang="0">
                    <a:pos x="5344" y="3159"/>
                  </a:cxn>
                  <a:cxn ang="0">
                    <a:pos x="5344" y="0"/>
                  </a:cxn>
                  <a:cxn ang="0">
                    <a:pos x="0" y="0"/>
                  </a:cxn>
                  <a:cxn ang="0">
                    <a:pos x="0" y="3159"/>
                  </a:cxn>
                </a:cxnLst>
                <a:rect l="0" t="0" r="0" b="0"/>
                <a:pathLst>
                  <a:path w="5184" h="3159">
                    <a:moveTo>
                      <a:pt x="0" y="3159"/>
                    </a:moveTo>
                    <a:lnTo>
                      <a:pt x="5184" y="3159"/>
                    </a:lnTo>
                    <a:lnTo>
                      <a:pt x="5184" y="0"/>
                    </a:lnTo>
                    <a:lnTo>
                      <a:pt x="0" y="0"/>
                    </a:lnTo>
                    <a:lnTo>
                      <a:pt x="0" y="3159"/>
                    </a:lnTo>
                    <a:close/>
                  </a:path>
                </a:pathLst>
              </a:custGeom>
              <a:gradFill rotWithShape="0">
                <a:gsLst>
                  <a:gs pos="0">
                    <a:schemeClr val="bg1">
                      <a:alpha val="100000"/>
                    </a:schemeClr>
                  </a:gs>
                  <a:gs pos="100000">
                    <a:schemeClr val="bg2">
                      <a:alpha val="100000"/>
                    </a:schemeClr>
                  </a:gs>
                </a:gsLst>
                <a:lin ang="0" scaled="1"/>
                <a:tileRect/>
              </a:gradFill>
              <a:ln w="9525">
                <a:noFill/>
              </a:ln>
            </p:spPr>
            <p:txBody>
              <a:bodyPr/>
              <a:lstStyle/>
              <a:p>
                <a:endParaRPr lang="zh-CN" altLang="en-US"/>
              </a:p>
            </p:txBody>
          </p:sp>
          <p:sp>
            <p:nvSpPr>
              <p:cNvPr id="2068" name="Freeform 5"/>
              <p:cNvSpPr/>
              <p:nvPr/>
            </p:nvSpPr>
            <p:spPr>
              <a:xfrm>
                <a:off x="0" y="1161"/>
                <a:ext cx="558" cy="3159"/>
              </a:xfrm>
              <a:custGeom>
                <a:avLst/>
                <a:gdLst/>
                <a:ahLst/>
                <a:cxnLst>
                  <a:cxn ang="0">
                    <a:pos x="0" y="0"/>
                  </a:cxn>
                  <a:cxn ang="0">
                    <a:pos x="0" y="3159"/>
                  </a:cxn>
                  <a:cxn ang="0">
                    <a:pos x="576" y="3159"/>
                  </a:cxn>
                  <a:cxn ang="0">
                    <a:pos x="576" y="0"/>
                  </a:cxn>
                  <a:cxn ang="0">
                    <a:pos x="0" y="0"/>
                  </a:cxn>
                </a:cxnLst>
                <a:rect l="0" t="0" r="0" b="0"/>
                <a:pathLst>
                  <a:path w="556" h="3159">
                    <a:moveTo>
                      <a:pt x="0" y="0"/>
                    </a:moveTo>
                    <a:lnTo>
                      <a:pt x="0" y="3159"/>
                    </a:lnTo>
                    <a:lnTo>
                      <a:pt x="556" y="3159"/>
                    </a:lnTo>
                    <a:lnTo>
                      <a:pt x="556" y="0"/>
                    </a:lnTo>
                    <a:lnTo>
                      <a:pt x="0" y="0"/>
                    </a:lnTo>
                    <a:close/>
                  </a:path>
                </a:pathLst>
              </a:custGeom>
              <a:gradFill rotWithShape="0">
                <a:gsLst>
                  <a:gs pos="0">
                    <a:schemeClr val="bg1">
                      <a:alpha val="100000"/>
                    </a:schemeClr>
                  </a:gs>
                  <a:gs pos="100000">
                    <a:schemeClr val="bg2">
                      <a:alpha val="100000"/>
                    </a:schemeClr>
                  </a:gs>
                </a:gsLst>
                <a:lin ang="5400000" scaled="1"/>
                <a:tileRect/>
              </a:gradFill>
              <a:ln w="9525">
                <a:noFill/>
              </a:ln>
            </p:spPr>
            <p:txBody>
              <a:bodyPr/>
              <a:lstStyle/>
              <a:p>
                <a:endParaRPr lang="zh-CN" altLang="en-US"/>
              </a:p>
            </p:txBody>
          </p:sp>
        </p:grpSp>
        <p:sp>
          <p:nvSpPr>
            <p:cNvPr id="22" name="Freeform 6"/>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058" name="Freeform 7"/>
            <p:cNvSpPr/>
            <p:nvPr/>
          </p:nvSpPr>
          <p:spPr>
            <a:xfrm>
              <a:off x="767" y="1155"/>
              <a:ext cx="252" cy="12"/>
            </a:xfrm>
            <a:custGeom>
              <a:avLst/>
              <a:gdLst/>
              <a:ahLst/>
              <a:cxnLst>
                <a:cxn ang="0">
                  <a:pos x="261" y="0"/>
                </a:cxn>
                <a:cxn ang="0">
                  <a:pos x="0" y="0"/>
                </a:cxn>
                <a:cxn ang="0">
                  <a:pos x="0" y="12"/>
                </a:cxn>
                <a:cxn ang="0">
                  <a:pos x="261" y="12"/>
                </a:cxn>
                <a:cxn ang="0">
                  <a:pos x="261" y="0"/>
                </a:cxn>
              </a:cxnLst>
              <a:rect l="0" t="0" r="0" b="0"/>
              <a:pathLst>
                <a:path w="251" h="12">
                  <a:moveTo>
                    <a:pt x="251" y="0"/>
                  </a:moveTo>
                  <a:lnTo>
                    <a:pt x="0" y="0"/>
                  </a:lnTo>
                  <a:lnTo>
                    <a:pt x="0" y="12"/>
                  </a:lnTo>
                  <a:lnTo>
                    <a:pt x="251" y="12"/>
                  </a:lnTo>
                  <a:lnTo>
                    <a:pt x="251" y="0"/>
                  </a:lnTo>
                  <a:close/>
                </a:path>
              </a:pathLst>
            </a:custGeom>
            <a:gradFill rotWithShape="0">
              <a:gsLst>
                <a:gs pos="0">
                  <a:schemeClr val="accent2">
                    <a:alpha val="100000"/>
                  </a:schemeClr>
                </a:gs>
                <a:gs pos="100000">
                  <a:schemeClr val="bg2">
                    <a:alpha val="100000"/>
                  </a:schemeClr>
                </a:gs>
              </a:gsLst>
              <a:lin ang="0" scaled="1"/>
              <a:tileRect/>
            </a:gradFill>
            <a:ln w="9525">
              <a:noFill/>
            </a:ln>
          </p:spPr>
          <p:txBody>
            <a:bodyPr/>
            <a:lstStyle/>
            <a:p>
              <a:endParaRPr lang="zh-CN" altLang="en-US"/>
            </a:p>
          </p:txBody>
        </p:sp>
        <p:sp>
          <p:nvSpPr>
            <p:cNvPr id="2059" name="Freeform 8"/>
            <p:cNvSpPr/>
            <p:nvPr/>
          </p:nvSpPr>
          <p:spPr>
            <a:xfrm>
              <a:off x="0" y="1155"/>
              <a:ext cx="351" cy="12"/>
            </a:xfrm>
            <a:custGeom>
              <a:avLst/>
              <a:gdLst/>
              <a:ahLst/>
              <a:cxnLst>
                <a:cxn ang="0">
                  <a:pos x="0" y="0"/>
                </a:cxn>
                <a:cxn ang="0">
                  <a:pos x="0" y="12"/>
                </a:cxn>
                <a:cxn ang="0">
                  <a:pos x="7186" y="12"/>
                </a:cxn>
                <a:cxn ang="0">
                  <a:pos x="7186" y="0"/>
                </a:cxn>
                <a:cxn ang="0">
                  <a:pos x="0" y="0"/>
                </a:cxn>
              </a:cxnLst>
              <a:rect l="0" t="0" r="0" b="0"/>
              <a:pathLst>
                <a:path w="251" h="12">
                  <a:moveTo>
                    <a:pt x="0" y="0"/>
                  </a:moveTo>
                  <a:lnTo>
                    <a:pt x="0" y="12"/>
                  </a:lnTo>
                  <a:lnTo>
                    <a:pt x="251" y="12"/>
                  </a:lnTo>
                  <a:lnTo>
                    <a:pt x="251" y="0"/>
                  </a:lnTo>
                  <a:lnTo>
                    <a:pt x="0" y="0"/>
                  </a:lnTo>
                  <a:close/>
                </a:path>
              </a:pathLst>
            </a:custGeom>
            <a:gradFill rotWithShape="0">
              <a:gsLst>
                <a:gs pos="0">
                  <a:schemeClr val="bg2">
                    <a:alpha val="100000"/>
                  </a:schemeClr>
                </a:gs>
                <a:gs pos="100000">
                  <a:schemeClr val="accent2">
                    <a:alpha val="100000"/>
                  </a:schemeClr>
                </a:gs>
              </a:gsLst>
              <a:lin ang="0" scaled="1"/>
              <a:tileRect/>
            </a:gradFill>
            <a:ln w="9525">
              <a:noFill/>
            </a:ln>
          </p:spPr>
          <p:txBody>
            <a:bodyPr/>
            <a:lstStyle/>
            <a:p>
              <a:endParaRPr lang="zh-CN" altLang="en-US"/>
            </a:p>
          </p:txBody>
        </p:sp>
        <p:grpSp>
          <p:nvGrpSpPr>
            <p:cNvPr id="2060" name="Group 9"/>
            <p:cNvGrpSpPr/>
            <p:nvPr/>
          </p:nvGrpSpPr>
          <p:grpSpPr>
            <a:xfrm>
              <a:off x="348" y="4"/>
              <a:ext cx="5410" cy="4316"/>
              <a:chOff x="348" y="4"/>
              <a:chExt cx="5410" cy="4316"/>
            </a:xfrm>
          </p:grpSpPr>
          <p:sp>
            <p:nvSpPr>
              <p:cNvPr id="2061" name="Freeform 10"/>
              <p:cNvSpPr/>
              <p:nvPr/>
            </p:nvSpPr>
            <p:spPr>
              <a:xfrm>
                <a:off x="552" y="4"/>
                <a:ext cx="12" cy="695"/>
              </a:xfrm>
              <a:custGeom>
                <a:avLst/>
                <a:gdLst/>
                <a:ahLst/>
                <a:cxnLst>
                  <a:cxn ang="0">
                    <a:pos x="12" y="0"/>
                  </a:cxn>
                  <a:cxn ang="0">
                    <a:pos x="0" y="0"/>
                  </a:cxn>
                  <a:cxn ang="0">
                    <a:pos x="0" y="695"/>
                  </a:cxn>
                  <a:cxn ang="0">
                    <a:pos x="12" y="695"/>
                  </a:cxn>
                  <a:cxn ang="0">
                    <a:pos x="12" y="0"/>
                  </a:cxn>
                </a:cxnLst>
                <a:rect l="0" t="0" r="0" b="0"/>
                <a:pathLst>
                  <a:path w="12" h="695">
                    <a:moveTo>
                      <a:pt x="12" y="0"/>
                    </a:moveTo>
                    <a:lnTo>
                      <a:pt x="0" y="0"/>
                    </a:lnTo>
                    <a:lnTo>
                      <a:pt x="0" y="695"/>
                    </a:lnTo>
                    <a:lnTo>
                      <a:pt x="12" y="695"/>
                    </a:lnTo>
                    <a:lnTo>
                      <a:pt x="12" y="0"/>
                    </a:lnTo>
                    <a:close/>
                  </a:path>
                </a:pathLst>
              </a:custGeom>
              <a:gradFill rotWithShape="0">
                <a:gsLst>
                  <a:gs pos="0">
                    <a:schemeClr val="bg1">
                      <a:alpha val="100000"/>
                    </a:schemeClr>
                  </a:gs>
                  <a:gs pos="100000">
                    <a:schemeClr val="bg2">
                      <a:alpha val="100000"/>
                    </a:schemeClr>
                  </a:gs>
                </a:gsLst>
                <a:lin ang="5400000" scaled="1"/>
                <a:tileRect/>
              </a:gradFill>
              <a:ln w="9525">
                <a:noFill/>
              </a:ln>
            </p:spPr>
            <p:txBody>
              <a:bodyPr/>
              <a:lstStyle/>
              <a:p>
                <a:endParaRPr lang="zh-CN" altLang="en-US"/>
              </a:p>
            </p:txBody>
          </p:sp>
          <p:sp>
            <p:nvSpPr>
              <p:cNvPr id="2062" name="Freeform 11"/>
              <p:cNvSpPr/>
              <p:nvPr/>
            </p:nvSpPr>
            <p:spPr>
              <a:xfrm>
                <a:off x="552" y="1623"/>
                <a:ext cx="12" cy="2697"/>
              </a:xfrm>
              <a:custGeom>
                <a:avLst/>
                <a:gdLst/>
                <a:ahLst/>
                <a:cxnLst>
                  <a:cxn ang="0">
                    <a:pos x="0" y="2697"/>
                  </a:cxn>
                  <a:cxn ang="0">
                    <a:pos x="12" y="2697"/>
                  </a:cxn>
                  <a:cxn ang="0">
                    <a:pos x="12" y="0"/>
                  </a:cxn>
                  <a:cxn ang="0">
                    <a:pos x="0" y="0"/>
                  </a:cxn>
                  <a:cxn ang="0">
                    <a:pos x="0" y="2697"/>
                  </a:cxn>
                </a:cxnLst>
                <a:rect l="0" t="0" r="0" b="0"/>
                <a:pathLst>
                  <a:path w="12" h="2697">
                    <a:moveTo>
                      <a:pt x="0" y="2697"/>
                    </a:moveTo>
                    <a:lnTo>
                      <a:pt x="12" y="2697"/>
                    </a:lnTo>
                    <a:lnTo>
                      <a:pt x="12" y="0"/>
                    </a:lnTo>
                    <a:lnTo>
                      <a:pt x="0" y="0"/>
                    </a:lnTo>
                    <a:lnTo>
                      <a:pt x="0" y="2697"/>
                    </a:lnTo>
                    <a:close/>
                  </a:path>
                </a:pathLst>
              </a:custGeom>
              <a:gradFill rotWithShape="0">
                <a:gsLst>
                  <a:gs pos="0">
                    <a:schemeClr val="bg2">
                      <a:alpha val="100000"/>
                    </a:schemeClr>
                  </a:gs>
                  <a:gs pos="100000">
                    <a:schemeClr val="bg1">
                      <a:alpha val="100000"/>
                    </a:schemeClr>
                  </a:gs>
                </a:gsLst>
                <a:lin ang="5400000" scaled="1"/>
                <a:tileRect/>
              </a:gradFill>
              <a:ln w="9525">
                <a:noFill/>
              </a:ln>
            </p:spPr>
            <p:txBody>
              <a:bodyPr/>
              <a:lstStyle/>
              <a:p>
                <a:endParaRPr lang="zh-CN" altLang="en-US"/>
              </a:p>
            </p:txBody>
          </p:sp>
          <p:sp>
            <p:nvSpPr>
              <p:cNvPr id="2063" name="Freeform 12"/>
              <p:cNvSpPr/>
              <p:nvPr/>
            </p:nvSpPr>
            <p:spPr>
              <a:xfrm>
                <a:off x="1019" y="1155"/>
                <a:ext cx="4739" cy="12"/>
              </a:xfrm>
              <a:custGeom>
                <a:avLst/>
                <a:gdLst/>
                <a:ahLst/>
                <a:cxnLst>
                  <a:cxn ang="0">
                    <a:pos x="4874" y="0"/>
                  </a:cxn>
                  <a:cxn ang="0">
                    <a:pos x="0" y="0"/>
                  </a:cxn>
                  <a:cxn ang="0">
                    <a:pos x="0" y="12"/>
                  </a:cxn>
                  <a:cxn ang="0">
                    <a:pos x="4874" y="12"/>
                  </a:cxn>
                  <a:cxn ang="0">
                    <a:pos x="4874" y="0"/>
                  </a:cxn>
                </a:cxnLst>
                <a:rect l="0" t="0" r="0" b="0"/>
                <a:pathLst>
                  <a:path w="4724" h="12">
                    <a:moveTo>
                      <a:pt x="4724" y="0"/>
                    </a:moveTo>
                    <a:lnTo>
                      <a:pt x="0" y="0"/>
                    </a:lnTo>
                    <a:lnTo>
                      <a:pt x="0" y="12"/>
                    </a:lnTo>
                    <a:lnTo>
                      <a:pt x="4724" y="12"/>
                    </a:lnTo>
                    <a:lnTo>
                      <a:pt x="4724" y="0"/>
                    </a:lnTo>
                    <a:close/>
                  </a:path>
                </a:pathLst>
              </a:custGeom>
              <a:gradFill rotWithShape="0">
                <a:gsLst>
                  <a:gs pos="0">
                    <a:schemeClr val="bg2">
                      <a:alpha val="100000"/>
                    </a:schemeClr>
                  </a:gs>
                  <a:gs pos="100000">
                    <a:schemeClr val="bg1">
                      <a:alpha val="100000"/>
                    </a:schemeClr>
                  </a:gs>
                </a:gsLst>
                <a:lin ang="0" scaled="1"/>
                <a:tileRect/>
              </a:gradFill>
              <a:ln w="9525">
                <a:noFill/>
              </a:ln>
            </p:spPr>
            <p:txBody>
              <a:bodyPr/>
              <a:lstStyle/>
              <a:p>
                <a:endParaRPr lang="zh-CN" altLang="en-US"/>
              </a:p>
            </p:txBody>
          </p:sp>
          <p:sp>
            <p:nvSpPr>
              <p:cNvPr id="2064" name="Freeform 13"/>
              <p:cNvSpPr/>
              <p:nvPr/>
            </p:nvSpPr>
            <p:spPr>
              <a:xfrm>
                <a:off x="552" y="1371"/>
                <a:ext cx="12" cy="252"/>
              </a:xfrm>
              <a:custGeom>
                <a:avLst/>
                <a:gdLst/>
                <a:ahLst/>
                <a:cxnLst>
                  <a:cxn ang="0">
                    <a:pos x="0" y="252"/>
                  </a:cxn>
                  <a:cxn ang="0">
                    <a:pos x="12" y="252"/>
                  </a:cxn>
                  <a:cxn ang="0">
                    <a:pos x="12" y="0"/>
                  </a:cxn>
                  <a:cxn ang="0">
                    <a:pos x="0" y="0"/>
                  </a:cxn>
                  <a:cxn ang="0">
                    <a:pos x="0" y="252"/>
                  </a:cxn>
                </a:cxnLst>
                <a:rect l="0" t="0" r="0" b="0"/>
                <a:pathLst>
                  <a:path w="12" h="252">
                    <a:moveTo>
                      <a:pt x="0" y="252"/>
                    </a:moveTo>
                    <a:lnTo>
                      <a:pt x="12" y="252"/>
                    </a:lnTo>
                    <a:lnTo>
                      <a:pt x="12" y="0"/>
                    </a:lnTo>
                    <a:lnTo>
                      <a:pt x="0" y="0"/>
                    </a:lnTo>
                    <a:lnTo>
                      <a:pt x="0" y="252"/>
                    </a:lnTo>
                    <a:close/>
                  </a:path>
                </a:pathLst>
              </a:custGeom>
              <a:gradFill rotWithShape="0">
                <a:gsLst>
                  <a:gs pos="0">
                    <a:schemeClr val="accent2">
                      <a:alpha val="100000"/>
                    </a:schemeClr>
                  </a:gs>
                  <a:gs pos="100000">
                    <a:schemeClr val="bg2">
                      <a:alpha val="100000"/>
                    </a:schemeClr>
                  </a:gs>
                </a:gsLst>
                <a:lin ang="5400000" scaled="1"/>
                <a:tileRect/>
              </a:gradFill>
              <a:ln w="9525">
                <a:noFill/>
              </a:ln>
            </p:spPr>
            <p:txBody>
              <a:bodyPr/>
              <a:lstStyle/>
              <a:p>
                <a:endParaRPr lang="zh-CN" altLang="en-US"/>
              </a:p>
            </p:txBody>
          </p:sp>
          <p:sp>
            <p:nvSpPr>
              <p:cNvPr id="2065" name="Freeform 14"/>
              <p:cNvSpPr/>
              <p:nvPr/>
            </p:nvSpPr>
            <p:spPr>
              <a:xfrm>
                <a:off x="552" y="699"/>
                <a:ext cx="12" cy="252"/>
              </a:xfrm>
              <a:custGeom>
                <a:avLst/>
                <a:gdLst/>
                <a:ahLst/>
                <a:cxnLst>
                  <a:cxn ang="0">
                    <a:pos x="12" y="0"/>
                  </a:cxn>
                  <a:cxn ang="0">
                    <a:pos x="0" y="0"/>
                  </a:cxn>
                  <a:cxn ang="0">
                    <a:pos x="0" y="252"/>
                  </a:cxn>
                  <a:cxn ang="0">
                    <a:pos x="12" y="252"/>
                  </a:cxn>
                  <a:cxn ang="0">
                    <a:pos x="12" y="0"/>
                  </a:cxn>
                </a:cxnLst>
                <a:rect l="0" t="0" r="0" b="0"/>
                <a:pathLst>
                  <a:path w="12" h="252">
                    <a:moveTo>
                      <a:pt x="12" y="0"/>
                    </a:moveTo>
                    <a:lnTo>
                      <a:pt x="0" y="0"/>
                    </a:lnTo>
                    <a:lnTo>
                      <a:pt x="0" y="252"/>
                    </a:lnTo>
                    <a:lnTo>
                      <a:pt x="12" y="252"/>
                    </a:lnTo>
                    <a:lnTo>
                      <a:pt x="12" y="0"/>
                    </a:lnTo>
                    <a:close/>
                  </a:path>
                </a:pathLst>
              </a:custGeom>
              <a:gradFill rotWithShape="0">
                <a:gsLst>
                  <a:gs pos="0">
                    <a:schemeClr val="bg2">
                      <a:alpha val="100000"/>
                    </a:schemeClr>
                  </a:gs>
                  <a:gs pos="100000">
                    <a:schemeClr val="accent2">
                      <a:alpha val="100000"/>
                    </a:schemeClr>
                  </a:gs>
                </a:gsLst>
                <a:lin ang="5400000" scaled="1"/>
                <a:tileRect/>
              </a:gradFill>
              <a:ln w="9525">
                <a:noFill/>
              </a:ln>
            </p:spPr>
            <p:txBody>
              <a:bodyPr/>
              <a:lstStyle/>
              <a:p>
                <a:endParaRPr lang="zh-CN" altLang="en-US"/>
              </a:p>
            </p:txBody>
          </p:sp>
          <p:sp>
            <p:nvSpPr>
              <p:cNvPr id="31" name="Freeform 15"/>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sp>
        <p:nvSpPr>
          <p:cNvPr id="72720" name="Rectangle 16"/>
          <p:cNvSpPr>
            <a:spLocks noGrp="1" noChangeArrowheads="1"/>
          </p:cNvSpPr>
          <p:nvPr>
            <p:ph type="ctrTitle" sz="quarter"/>
          </p:nvPr>
        </p:nvSpPr>
        <p:spPr>
          <a:xfrm>
            <a:off x="1066800" y="1997075"/>
            <a:ext cx="7086600" cy="1431925"/>
          </a:xfrm>
        </p:spPr>
        <p:txBody>
          <a:bodyPr anchor="b"/>
          <a:lstStyle>
            <a:lvl1pPr>
              <a:defRPr/>
            </a:lvl1pPr>
          </a:lstStyle>
          <a:p>
            <a:r>
              <a:rPr lang="zh-CN" altLang="en-US" noProof="1"/>
              <a:t>单击此处编辑母版标题样式</a:t>
            </a:r>
          </a:p>
        </p:txBody>
      </p:sp>
      <p:sp>
        <p:nvSpPr>
          <p:cNvPr id="72721" name="Rectangle 17"/>
          <p:cNvSpPr>
            <a:spLocks noGrp="1" noChangeArrowheads="1"/>
          </p:cNvSpPr>
          <p:nvPr>
            <p:ph type="subTitle" sz="quarter" idx="1"/>
          </p:nvPr>
        </p:nvSpPr>
        <p:spPr>
          <a:xfrm>
            <a:off x="1066800" y="3886200"/>
            <a:ext cx="6400800" cy="1752600"/>
          </a:xfrm>
        </p:spPr>
        <p:txBody>
          <a:bodyPr/>
          <a:lstStyle>
            <a:lvl1pPr marL="0" indent="0">
              <a:buFont typeface="Wingdings" panose="05000000000000000000" pitchFamily="2" charset="2"/>
              <a:buNone/>
              <a:defRPr/>
            </a:lvl1pPr>
          </a:lstStyle>
          <a:p>
            <a:r>
              <a:rPr lang="zh-CN" altLang="en-US" noProof="1"/>
              <a:t>单击此处编辑母版副标题样式</a:t>
            </a:r>
          </a:p>
        </p:txBody>
      </p:sp>
      <p:sp>
        <p:nvSpPr>
          <p:cNvPr id="34" name="Rectangle 18"/>
          <p:cNvSpPr>
            <a:spLocks noGrp="1" noChangeArrowheads="1"/>
          </p:cNvSpPr>
          <p:nvPr>
            <p:ph type="dt" sz="quarter" idx="2"/>
          </p:nvPr>
        </p:nvSpPr>
        <p:spPr bwMode="auto">
          <a:xfrm>
            <a:off x="10668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35" name="Rectangle 19"/>
          <p:cNvSpPr>
            <a:spLocks noGrp="1" noChangeArrowheads="1"/>
          </p:cNvSpPr>
          <p:nvPr>
            <p:ph type="ftr" sz="quarter" idx="3"/>
          </p:nvPr>
        </p:nvSpPr>
        <p:spPr bwMode="auto">
          <a:xfrm>
            <a:off x="33528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36" name="Rectangle 20"/>
          <p:cNvSpPr>
            <a:spLocks noGrp="1" noChangeArrowheads="1"/>
          </p:cNvSpPr>
          <p:nvPr>
            <p:ph type="sldNum" sz="quarter" idx="4"/>
          </p:nvPr>
        </p:nvSpPr>
        <p:spPr bwMode="auto">
          <a:xfrm>
            <a:off x="6705600" y="6248400"/>
            <a:ext cx="1905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D94B91E-D4EC-4C26-A293-E5E656C990D7}" type="slidenum">
              <a:rPr kumimoji="0" lang="zh-CN" alt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79F9FB5-1D26-4DEF-98E5-CE31E386608E}" type="slidenum">
              <a:rPr kumimoji="0" lang="zh-CN" alt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1885950" cy="57912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066800" y="304800"/>
            <a:ext cx="5505450" cy="57912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79F9FB5-1D26-4DEF-98E5-CE31E386608E}" type="slidenum">
              <a:rPr kumimoji="0" lang="zh-CN" alt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79F9FB5-1D26-4DEF-98E5-CE31E386608E}" type="slidenum">
              <a:rPr kumimoji="0" lang="zh-CN" alt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79F9FB5-1D26-4DEF-98E5-CE31E386608E}" type="slidenum">
              <a:rPr kumimoji="0" lang="zh-CN" alt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0668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914900" y="1981200"/>
            <a:ext cx="36957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79F9FB5-1D26-4DEF-98E5-CE31E386608E}" type="slidenum">
              <a:rPr kumimoji="0" lang="zh-CN" alt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79F9FB5-1D26-4DEF-98E5-CE31E386608E}" type="slidenum">
              <a:rPr kumimoji="0" lang="zh-CN" alt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79F9FB5-1D26-4DEF-98E5-CE31E386608E}" type="slidenum">
              <a:rPr kumimoji="0" lang="zh-CN" alt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79F9FB5-1D26-4DEF-98E5-CE31E386608E}" type="slidenum">
              <a:rPr kumimoji="0" lang="zh-CN" alt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79F9FB5-1D26-4DEF-98E5-CE31E386608E}" type="slidenum">
              <a:rPr kumimoji="0" lang="zh-CN" alt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79F9FB5-1D26-4DEF-98E5-CE31E386608E}" type="slidenum">
              <a:rPr kumimoji="0" lang="zh-CN" alt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0" y="6350"/>
            <a:ext cx="9140825" cy="6851650"/>
            <a:chOff x="0" y="4"/>
            <a:chExt cx="5758" cy="4316"/>
          </a:xfrm>
        </p:grpSpPr>
        <p:sp>
          <p:nvSpPr>
            <p:cNvPr id="1032" name="Freeform 3"/>
            <p:cNvSpPr/>
            <p:nvPr/>
          </p:nvSpPr>
          <p:spPr>
            <a:xfrm>
              <a:off x="558" y="1161"/>
              <a:ext cx="5200" cy="3159"/>
            </a:xfrm>
            <a:custGeom>
              <a:avLst/>
              <a:gdLst/>
              <a:ahLst/>
              <a:cxnLst>
                <a:cxn ang="0">
                  <a:pos x="0" y="3159"/>
                </a:cxn>
                <a:cxn ang="0">
                  <a:pos x="5344" y="3159"/>
                </a:cxn>
                <a:cxn ang="0">
                  <a:pos x="5344" y="0"/>
                </a:cxn>
                <a:cxn ang="0">
                  <a:pos x="0" y="0"/>
                </a:cxn>
                <a:cxn ang="0">
                  <a:pos x="0" y="3159"/>
                </a:cxn>
              </a:cxnLst>
              <a:rect l="0" t="0" r="0" b="0"/>
              <a:pathLst>
                <a:path w="5184" h="3159">
                  <a:moveTo>
                    <a:pt x="0" y="3159"/>
                  </a:moveTo>
                  <a:lnTo>
                    <a:pt x="5184" y="3159"/>
                  </a:lnTo>
                  <a:lnTo>
                    <a:pt x="5184" y="0"/>
                  </a:lnTo>
                  <a:lnTo>
                    <a:pt x="0" y="0"/>
                  </a:lnTo>
                  <a:lnTo>
                    <a:pt x="0" y="3159"/>
                  </a:lnTo>
                  <a:close/>
                </a:path>
              </a:pathLst>
            </a:custGeom>
            <a:gradFill rotWithShape="0">
              <a:gsLst>
                <a:gs pos="0">
                  <a:schemeClr val="bg1">
                    <a:alpha val="100000"/>
                  </a:schemeClr>
                </a:gs>
                <a:gs pos="100000">
                  <a:schemeClr val="bg2">
                    <a:alpha val="100000"/>
                  </a:schemeClr>
                </a:gs>
              </a:gsLst>
              <a:lin ang="0" scaled="1"/>
              <a:tileRect/>
            </a:gradFill>
            <a:ln w="9525">
              <a:noFill/>
            </a:ln>
          </p:spPr>
          <p:txBody>
            <a:bodyPr/>
            <a:lstStyle/>
            <a:p>
              <a:endParaRPr lang="zh-CN" altLang="en-US"/>
            </a:p>
          </p:txBody>
        </p:sp>
        <p:sp>
          <p:nvSpPr>
            <p:cNvPr id="1033" name="Freeform 4"/>
            <p:cNvSpPr/>
            <p:nvPr/>
          </p:nvSpPr>
          <p:spPr>
            <a:xfrm>
              <a:off x="0" y="1161"/>
              <a:ext cx="558" cy="3159"/>
            </a:xfrm>
            <a:custGeom>
              <a:avLst/>
              <a:gdLst/>
              <a:ahLst/>
              <a:cxnLst>
                <a:cxn ang="0">
                  <a:pos x="0" y="0"/>
                </a:cxn>
                <a:cxn ang="0">
                  <a:pos x="0" y="3159"/>
                </a:cxn>
                <a:cxn ang="0">
                  <a:pos x="576" y="3159"/>
                </a:cxn>
                <a:cxn ang="0">
                  <a:pos x="576" y="0"/>
                </a:cxn>
                <a:cxn ang="0">
                  <a:pos x="0" y="0"/>
                </a:cxn>
              </a:cxnLst>
              <a:rect l="0" t="0" r="0" b="0"/>
              <a:pathLst>
                <a:path w="556" h="3159">
                  <a:moveTo>
                    <a:pt x="0" y="0"/>
                  </a:moveTo>
                  <a:lnTo>
                    <a:pt x="0" y="3159"/>
                  </a:lnTo>
                  <a:lnTo>
                    <a:pt x="556" y="3159"/>
                  </a:lnTo>
                  <a:lnTo>
                    <a:pt x="556" y="0"/>
                  </a:lnTo>
                  <a:lnTo>
                    <a:pt x="0" y="0"/>
                  </a:lnTo>
                  <a:close/>
                </a:path>
              </a:pathLst>
            </a:custGeom>
            <a:gradFill rotWithShape="0">
              <a:gsLst>
                <a:gs pos="0">
                  <a:schemeClr val="bg1">
                    <a:alpha val="100000"/>
                  </a:schemeClr>
                </a:gs>
                <a:gs pos="100000">
                  <a:schemeClr val="bg2">
                    <a:alpha val="100000"/>
                  </a:schemeClr>
                </a:gs>
              </a:gsLst>
              <a:lin ang="5400000" scaled="1"/>
              <a:tileRect/>
            </a:gradFill>
            <a:ln w="9525">
              <a:noFill/>
            </a:ln>
          </p:spPr>
          <p:txBody>
            <a:bodyPr/>
            <a:lstStyle/>
            <a:p>
              <a:endParaRPr lang="zh-CN" altLang="en-US"/>
            </a:p>
          </p:txBody>
        </p:sp>
        <p:grpSp>
          <p:nvGrpSpPr>
            <p:cNvPr id="1034" name="Group 5"/>
            <p:cNvGrpSpPr/>
            <p:nvPr userDrawn="1"/>
          </p:nvGrpSpPr>
          <p:grpSpPr>
            <a:xfrm>
              <a:off x="0" y="4"/>
              <a:ext cx="5758" cy="4316"/>
              <a:chOff x="0" y="4"/>
              <a:chExt cx="5758" cy="4316"/>
            </a:xfrm>
          </p:grpSpPr>
          <p:sp>
            <p:nvSpPr>
              <p:cNvPr id="1035" name="Freeform 6"/>
              <p:cNvSpPr/>
              <p:nvPr/>
            </p:nvSpPr>
            <p:spPr>
              <a:xfrm>
                <a:off x="552" y="4"/>
                <a:ext cx="12" cy="695"/>
              </a:xfrm>
              <a:custGeom>
                <a:avLst/>
                <a:gdLst/>
                <a:ahLst/>
                <a:cxnLst>
                  <a:cxn ang="0">
                    <a:pos x="12" y="0"/>
                  </a:cxn>
                  <a:cxn ang="0">
                    <a:pos x="0" y="0"/>
                  </a:cxn>
                  <a:cxn ang="0">
                    <a:pos x="0" y="695"/>
                  </a:cxn>
                  <a:cxn ang="0">
                    <a:pos x="12" y="695"/>
                  </a:cxn>
                  <a:cxn ang="0">
                    <a:pos x="12" y="0"/>
                  </a:cxn>
                </a:cxnLst>
                <a:rect l="0" t="0" r="0" b="0"/>
                <a:pathLst>
                  <a:path w="12" h="695">
                    <a:moveTo>
                      <a:pt x="12" y="0"/>
                    </a:moveTo>
                    <a:lnTo>
                      <a:pt x="0" y="0"/>
                    </a:lnTo>
                    <a:lnTo>
                      <a:pt x="0" y="695"/>
                    </a:lnTo>
                    <a:lnTo>
                      <a:pt x="12" y="695"/>
                    </a:lnTo>
                    <a:lnTo>
                      <a:pt x="12" y="0"/>
                    </a:lnTo>
                    <a:close/>
                  </a:path>
                </a:pathLst>
              </a:custGeom>
              <a:gradFill rotWithShape="0">
                <a:gsLst>
                  <a:gs pos="0">
                    <a:schemeClr val="bg1">
                      <a:alpha val="100000"/>
                    </a:schemeClr>
                  </a:gs>
                  <a:gs pos="100000">
                    <a:schemeClr val="bg2">
                      <a:alpha val="100000"/>
                    </a:schemeClr>
                  </a:gs>
                </a:gsLst>
                <a:lin ang="5400000" scaled="1"/>
                <a:tileRect/>
              </a:gradFill>
              <a:ln w="9525">
                <a:noFill/>
              </a:ln>
            </p:spPr>
            <p:txBody>
              <a:bodyPr/>
              <a:lstStyle/>
              <a:p>
                <a:endParaRPr lang="zh-CN" altLang="en-US"/>
              </a:p>
            </p:txBody>
          </p:sp>
          <p:sp>
            <p:nvSpPr>
              <p:cNvPr id="1036" name="Freeform 7"/>
              <p:cNvSpPr/>
              <p:nvPr/>
            </p:nvSpPr>
            <p:spPr>
              <a:xfrm>
                <a:off x="552" y="1623"/>
                <a:ext cx="12" cy="2697"/>
              </a:xfrm>
              <a:custGeom>
                <a:avLst/>
                <a:gdLst/>
                <a:ahLst/>
                <a:cxnLst>
                  <a:cxn ang="0">
                    <a:pos x="0" y="2697"/>
                  </a:cxn>
                  <a:cxn ang="0">
                    <a:pos x="12" y="2697"/>
                  </a:cxn>
                  <a:cxn ang="0">
                    <a:pos x="12" y="0"/>
                  </a:cxn>
                  <a:cxn ang="0">
                    <a:pos x="0" y="0"/>
                  </a:cxn>
                  <a:cxn ang="0">
                    <a:pos x="0" y="2697"/>
                  </a:cxn>
                </a:cxnLst>
                <a:rect l="0" t="0" r="0" b="0"/>
                <a:pathLst>
                  <a:path w="12" h="2697">
                    <a:moveTo>
                      <a:pt x="0" y="2697"/>
                    </a:moveTo>
                    <a:lnTo>
                      <a:pt x="12" y="2697"/>
                    </a:lnTo>
                    <a:lnTo>
                      <a:pt x="12" y="0"/>
                    </a:lnTo>
                    <a:lnTo>
                      <a:pt x="0" y="0"/>
                    </a:lnTo>
                    <a:lnTo>
                      <a:pt x="0" y="2697"/>
                    </a:lnTo>
                    <a:close/>
                  </a:path>
                </a:pathLst>
              </a:custGeom>
              <a:gradFill rotWithShape="0">
                <a:gsLst>
                  <a:gs pos="0">
                    <a:schemeClr val="bg2">
                      <a:alpha val="100000"/>
                    </a:schemeClr>
                  </a:gs>
                  <a:gs pos="100000">
                    <a:schemeClr val="bg1">
                      <a:alpha val="100000"/>
                    </a:schemeClr>
                  </a:gs>
                </a:gsLst>
                <a:lin ang="5400000" scaled="1"/>
                <a:tileRect/>
              </a:gradFill>
              <a:ln w="9525">
                <a:noFill/>
              </a:ln>
            </p:spPr>
            <p:txBody>
              <a:bodyPr/>
              <a:lstStyle/>
              <a:p>
                <a:endParaRPr lang="zh-CN" altLang="en-US"/>
              </a:p>
            </p:txBody>
          </p:sp>
          <p:sp>
            <p:nvSpPr>
              <p:cNvPr id="1037" name="Freeform 8"/>
              <p:cNvSpPr/>
              <p:nvPr/>
            </p:nvSpPr>
            <p:spPr>
              <a:xfrm>
                <a:off x="1019" y="1155"/>
                <a:ext cx="4739" cy="12"/>
              </a:xfrm>
              <a:custGeom>
                <a:avLst/>
                <a:gdLst/>
                <a:ahLst/>
                <a:cxnLst>
                  <a:cxn ang="0">
                    <a:pos x="4874" y="0"/>
                  </a:cxn>
                  <a:cxn ang="0">
                    <a:pos x="0" y="0"/>
                  </a:cxn>
                  <a:cxn ang="0">
                    <a:pos x="0" y="12"/>
                  </a:cxn>
                  <a:cxn ang="0">
                    <a:pos x="4874" y="12"/>
                  </a:cxn>
                  <a:cxn ang="0">
                    <a:pos x="4874" y="0"/>
                  </a:cxn>
                </a:cxnLst>
                <a:rect l="0" t="0" r="0" b="0"/>
                <a:pathLst>
                  <a:path w="4724" h="12">
                    <a:moveTo>
                      <a:pt x="4724" y="0"/>
                    </a:moveTo>
                    <a:lnTo>
                      <a:pt x="0" y="0"/>
                    </a:lnTo>
                    <a:lnTo>
                      <a:pt x="0" y="12"/>
                    </a:lnTo>
                    <a:lnTo>
                      <a:pt x="4724" y="12"/>
                    </a:lnTo>
                    <a:lnTo>
                      <a:pt x="4724" y="0"/>
                    </a:lnTo>
                    <a:close/>
                  </a:path>
                </a:pathLst>
              </a:custGeom>
              <a:gradFill rotWithShape="0">
                <a:gsLst>
                  <a:gs pos="0">
                    <a:schemeClr val="bg2">
                      <a:alpha val="100000"/>
                    </a:schemeClr>
                  </a:gs>
                  <a:gs pos="100000">
                    <a:schemeClr val="bg1">
                      <a:alpha val="100000"/>
                    </a:schemeClr>
                  </a:gs>
                </a:gsLst>
                <a:lin ang="0" scaled="1"/>
                <a:tileRect/>
              </a:gradFill>
              <a:ln w="9525">
                <a:noFill/>
              </a:ln>
            </p:spPr>
            <p:txBody>
              <a:bodyPr/>
              <a:lstStyle/>
              <a:p>
                <a:endParaRPr lang="zh-CN" altLang="en-US"/>
              </a:p>
            </p:txBody>
          </p:sp>
          <p:sp>
            <p:nvSpPr>
              <p:cNvPr id="1038" name="Freeform 9"/>
              <p:cNvSpPr/>
              <p:nvPr/>
            </p:nvSpPr>
            <p:spPr>
              <a:xfrm>
                <a:off x="552" y="1371"/>
                <a:ext cx="12" cy="252"/>
              </a:xfrm>
              <a:custGeom>
                <a:avLst/>
                <a:gdLst/>
                <a:ahLst/>
                <a:cxnLst>
                  <a:cxn ang="0">
                    <a:pos x="0" y="252"/>
                  </a:cxn>
                  <a:cxn ang="0">
                    <a:pos x="12" y="252"/>
                  </a:cxn>
                  <a:cxn ang="0">
                    <a:pos x="12" y="0"/>
                  </a:cxn>
                  <a:cxn ang="0">
                    <a:pos x="0" y="0"/>
                  </a:cxn>
                  <a:cxn ang="0">
                    <a:pos x="0" y="252"/>
                  </a:cxn>
                </a:cxnLst>
                <a:rect l="0" t="0" r="0" b="0"/>
                <a:pathLst>
                  <a:path w="12" h="252">
                    <a:moveTo>
                      <a:pt x="0" y="252"/>
                    </a:moveTo>
                    <a:lnTo>
                      <a:pt x="12" y="252"/>
                    </a:lnTo>
                    <a:lnTo>
                      <a:pt x="12" y="0"/>
                    </a:lnTo>
                    <a:lnTo>
                      <a:pt x="0" y="0"/>
                    </a:lnTo>
                    <a:lnTo>
                      <a:pt x="0" y="252"/>
                    </a:lnTo>
                    <a:close/>
                  </a:path>
                </a:pathLst>
              </a:custGeom>
              <a:gradFill rotWithShape="0">
                <a:gsLst>
                  <a:gs pos="0">
                    <a:schemeClr val="accent2">
                      <a:alpha val="100000"/>
                    </a:schemeClr>
                  </a:gs>
                  <a:gs pos="100000">
                    <a:schemeClr val="bg2">
                      <a:alpha val="100000"/>
                    </a:schemeClr>
                  </a:gs>
                </a:gsLst>
                <a:lin ang="5400000" scaled="1"/>
                <a:tileRect/>
              </a:gradFill>
              <a:ln w="9525">
                <a:noFill/>
              </a:ln>
            </p:spPr>
            <p:txBody>
              <a:bodyPr/>
              <a:lstStyle/>
              <a:p>
                <a:endParaRPr lang="zh-CN" altLang="en-US"/>
              </a:p>
            </p:txBody>
          </p:sp>
          <p:sp>
            <p:nvSpPr>
              <p:cNvPr id="1039" name="Freeform 10"/>
              <p:cNvSpPr/>
              <p:nvPr/>
            </p:nvSpPr>
            <p:spPr>
              <a:xfrm>
                <a:off x="552" y="699"/>
                <a:ext cx="12" cy="252"/>
              </a:xfrm>
              <a:custGeom>
                <a:avLst/>
                <a:gdLst/>
                <a:ahLst/>
                <a:cxnLst>
                  <a:cxn ang="0">
                    <a:pos x="12" y="0"/>
                  </a:cxn>
                  <a:cxn ang="0">
                    <a:pos x="0" y="0"/>
                  </a:cxn>
                  <a:cxn ang="0">
                    <a:pos x="0" y="252"/>
                  </a:cxn>
                  <a:cxn ang="0">
                    <a:pos x="12" y="252"/>
                  </a:cxn>
                  <a:cxn ang="0">
                    <a:pos x="12" y="0"/>
                  </a:cxn>
                </a:cxnLst>
                <a:rect l="0" t="0" r="0" b="0"/>
                <a:pathLst>
                  <a:path w="12" h="252">
                    <a:moveTo>
                      <a:pt x="12" y="0"/>
                    </a:moveTo>
                    <a:lnTo>
                      <a:pt x="0" y="0"/>
                    </a:lnTo>
                    <a:lnTo>
                      <a:pt x="0" y="252"/>
                    </a:lnTo>
                    <a:lnTo>
                      <a:pt x="12" y="252"/>
                    </a:lnTo>
                    <a:lnTo>
                      <a:pt x="12" y="0"/>
                    </a:lnTo>
                    <a:close/>
                  </a:path>
                </a:pathLst>
              </a:custGeom>
              <a:gradFill rotWithShape="0">
                <a:gsLst>
                  <a:gs pos="0">
                    <a:schemeClr val="bg2">
                      <a:alpha val="100000"/>
                    </a:schemeClr>
                  </a:gs>
                  <a:gs pos="100000">
                    <a:schemeClr val="accent2">
                      <a:alpha val="100000"/>
                    </a:schemeClr>
                  </a:gs>
                </a:gsLst>
                <a:lin ang="5400000" scaled="1"/>
                <a:tileRect/>
              </a:gradFill>
              <a:ln w="9525">
                <a:noFill/>
              </a:ln>
            </p:spPr>
            <p:txBody>
              <a:bodyPr/>
              <a:lstStyle/>
              <a:p>
                <a:endParaRPr lang="zh-CN" altLang="en-US"/>
              </a:p>
            </p:txBody>
          </p:sp>
          <p:sp>
            <p:nvSpPr>
              <p:cNvPr id="71691" name="Freeform 11"/>
              <p:cNvSpPr/>
              <p:nvPr/>
            </p:nvSpPr>
            <p:spPr bwMode="ltGray">
              <a:xfrm>
                <a:off x="552" y="951"/>
                <a:ext cx="12" cy="420"/>
              </a:xfrm>
              <a:custGeom>
                <a:avLst/>
                <a:gdLst/>
                <a:ahLst/>
                <a:cxnLst>
                  <a:cxn ang="0">
                    <a:pos x="0" y="0"/>
                  </a:cxn>
                  <a:cxn ang="0">
                    <a:pos x="0" y="420"/>
                  </a:cxn>
                  <a:cxn ang="0">
                    <a:pos x="12" y="420"/>
                  </a:cxn>
                  <a:cxn ang="0">
                    <a:pos x="12" y="0"/>
                  </a:cxn>
                  <a:cxn ang="0">
                    <a:pos x="0" y="0"/>
                  </a:cxn>
                  <a:cxn ang="0">
                    <a:pos x="0" y="0"/>
                  </a:cxn>
                </a:cxnLst>
                <a:rect l="0" t="0" r="r" b="b"/>
                <a:pathLst>
                  <a:path w="12" h="420">
                    <a:moveTo>
                      <a:pt x="0" y="0"/>
                    </a:moveTo>
                    <a:lnTo>
                      <a:pt x="0" y="420"/>
                    </a:lnTo>
                    <a:lnTo>
                      <a:pt x="12" y="420"/>
                    </a:lnTo>
                    <a:lnTo>
                      <a:pt x="12" y="0"/>
                    </a:lnTo>
                    <a:lnTo>
                      <a:pt x="0" y="0"/>
                    </a:lnTo>
                    <a:lnTo>
                      <a:pt x="0" y="0"/>
                    </a:lnTo>
                    <a:close/>
                  </a:path>
                </a:pathLst>
              </a:custGeom>
              <a:gradFill rotWithShape="0">
                <a:gsLst>
                  <a:gs pos="0">
                    <a:schemeClr val="accent2"/>
                  </a:gs>
                  <a:gs pos="50000">
                    <a:schemeClr val="hlink"/>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41" name="Freeform 12"/>
              <p:cNvSpPr/>
              <p:nvPr/>
            </p:nvSpPr>
            <p:spPr>
              <a:xfrm>
                <a:off x="0" y="1155"/>
                <a:ext cx="351" cy="12"/>
              </a:xfrm>
              <a:custGeom>
                <a:avLst/>
                <a:gdLst/>
                <a:ahLst/>
                <a:cxnLst>
                  <a:cxn ang="0">
                    <a:pos x="0" y="0"/>
                  </a:cxn>
                  <a:cxn ang="0">
                    <a:pos x="0" y="12"/>
                  </a:cxn>
                  <a:cxn ang="0">
                    <a:pos x="7186" y="12"/>
                  </a:cxn>
                  <a:cxn ang="0">
                    <a:pos x="7186" y="0"/>
                  </a:cxn>
                  <a:cxn ang="0">
                    <a:pos x="0" y="0"/>
                  </a:cxn>
                </a:cxnLst>
                <a:rect l="0" t="0" r="0" b="0"/>
                <a:pathLst>
                  <a:path w="251" h="12">
                    <a:moveTo>
                      <a:pt x="0" y="0"/>
                    </a:moveTo>
                    <a:lnTo>
                      <a:pt x="0" y="12"/>
                    </a:lnTo>
                    <a:lnTo>
                      <a:pt x="251" y="12"/>
                    </a:lnTo>
                    <a:lnTo>
                      <a:pt x="251" y="0"/>
                    </a:lnTo>
                    <a:lnTo>
                      <a:pt x="0" y="0"/>
                    </a:lnTo>
                    <a:close/>
                  </a:path>
                </a:pathLst>
              </a:custGeom>
              <a:gradFill rotWithShape="0">
                <a:gsLst>
                  <a:gs pos="0">
                    <a:schemeClr val="bg2">
                      <a:alpha val="100000"/>
                    </a:schemeClr>
                  </a:gs>
                  <a:gs pos="100000">
                    <a:schemeClr val="accent2">
                      <a:alpha val="100000"/>
                    </a:schemeClr>
                  </a:gs>
                </a:gsLst>
                <a:lin ang="0" scaled="1"/>
                <a:tileRect/>
              </a:gradFill>
              <a:ln w="9525">
                <a:noFill/>
              </a:ln>
            </p:spPr>
            <p:txBody>
              <a:bodyPr/>
              <a:lstStyle/>
              <a:p>
                <a:endParaRPr lang="zh-CN" altLang="en-US"/>
              </a:p>
            </p:txBody>
          </p:sp>
          <p:sp>
            <p:nvSpPr>
              <p:cNvPr id="1042" name="Freeform 13"/>
              <p:cNvSpPr/>
              <p:nvPr/>
            </p:nvSpPr>
            <p:spPr>
              <a:xfrm>
                <a:off x="767" y="1155"/>
                <a:ext cx="252" cy="12"/>
              </a:xfrm>
              <a:custGeom>
                <a:avLst/>
                <a:gdLst/>
                <a:ahLst/>
                <a:cxnLst>
                  <a:cxn ang="0">
                    <a:pos x="261" y="0"/>
                  </a:cxn>
                  <a:cxn ang="0">
                    <a:pos x="0" y="0"/>
                  </a:cxn>
                  <a:cxn ang="0">
                    <a:pos x="0" y="12"/>
                  </a:cxn>
                  <a:cxn ang="0">
                    <a:pos x="261" y="12"/>
                  </a:cxn>
                  <a:cxn ang="0">
                    <a:pos x="261" y="0"/>
                  </a:cxn>
                </a:cxnLst>
                <a:rect l="0" t="0" r="0" b="0"/>
                <a:pathLst>
                  <a:path w="251" h="12">
                    <a:moveTo>
                      <a:pt x="251" y="0"/>
                    </a:moveTo>
                    <a:lnTo>
                      <a:pt x="0" y="0"/>
                    </a:lnTo>
                    <a:lnTo>
                      <a:pt x="0" y="12"/>
                    </a:lnTo>
                    <a:lnTo>
                      <a:pt x="251" y="12"/>
                    </a:lnTo>
                    <a:lnTo>
                      <a:pt x="251" y="0"/>
                    </a:lnTo>
                    <a:close/>
                  </a:path>
                </a:pathLst>
              </a:custGeom>
              <a:gradFill rotWithShape="0">
                <a:gsLst>
                  <a:gs pos="0">
                    <a:schemeClr val="accent2">
                      <a:alpha val="100000"/>
                    </a:schemeClr>
                  </a:gs>
                  <a:gs pos="100000">
                    <a:schemeClr val="bg2">
                      <a:alpha val="100000"/>
                    </a:schemeClr>
                  </a:gs>
                </a:gsLst>
                <a:lin ang="0" scaled="1"/>
                <a:tileRect/>
              </a:gradFill>
              <a:ln w="9525">
                <a:noFill/>
              </a:ln>
            </p:spPr>
            <p:txBody>
              <a:bodyPr/>
              <a:lstStyle/>
              <a:p>
                <a:endParaRPr lang="zh-CN" altLang="en-US"/>
              </a:p>
            </p:txBody>
          </p:sp>
          <p:sp>
            <p:nvSpPr>
              <p:cNvPr id="71694" name="Freeform 14"/>
              <p:cNvSpPr/>
              <p:nvPr/>
            </p:nvSpPr>
            <p:spPr bwMode="ltGray">
              <a:xfrm>
                <a:off x="348" y="1155"/>
                <a:ext cx="419" cy="12"/>
              </a:xfrm>
              <a:custGeom>
                <a:avLst/>
                <a:gdLst/>
                <a:ahLst/>
                <a:cxnLst>
                  <a:cxn ang="0">
                    <a:pos x="0" y="0"/>
                  </a:cxn>
                  <a:cxn ang="0">
                    <a:pos x="0" y="12"/>
                  </a:cxn>
                  <a:cxn ang="0">
                    <a:pos x="418" y="12"/>
                  </a:cxn>
                  <a:cxn ang="0">
                    <a:pos x="418" y="0"/>
                  </a:cxn>
                  <a:cxn ang="0">
                    <a:pos x="0" y="0"/>
                  </a:cxn>
                  <a:cxn ang="0">
                    <a:pos x="0" y="0"/>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sp>
        <p:nvSpPr>
          <p:cNvPr id="71695" name="Rectangle 15"/>
          <p:cNvSpPr>
            <a:spLocks noGrp="1" noChangeArrowheads="1"/>
          </p:cNvSpPr>
          <p:nvPr>
            <p:ph type="title"/>
          </p:nvPr>
        </p:nvSpPr>
        <p:spPr bwMode="auto">
          <a:xfrm>
            <a:off x="1066800" y="304800"/>
            <a:ext cx="7543800" cy="1431925"/>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1" smtClean="0"/>
              <a:t>单击此处编辑母版标题样式</a:t>
            </a:r>
          </a:p>
        </p:txBody>
      </p:sp>
      <p:sp>
        <p:nvSpPr>
          <p:cNvPr id="71696" name="Rectangle 16"/>
          <p:cNvSpPr>
            <a:spLocks noGrp="1" noChangeArrowheads="1"/>
          </p:cNvSpPr>
          <p:nvPr>
            <p:ph type="body" idx="1"/>
          </p:nvPr>
        </p:nvSpPr>
        <p:spPr bwMode="auto">
          <a:xfrm>
            <a:off x="1066800" y="1981200"/>
            <a:ext cx="75438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p>
        </p:txBody>
      </p:sp>
      <p:sp>
        <p:nvSpPr>
          <p:cNvPr id="71697" name="Rectangle 17"/>
          <p:cNvSpPr>
            <a:spLocks noGrp="1" noChangeArrowheads="1"/>
          </p:cNvSpPr>
          <p:nvPr>
            <p:ph type="dt" sz="half" idx="2"/>
          </p:nvPr>
        </p:nvSpPr>
        <p:spPr bwMode="auto">
          <a:xfrm>
            <a:off x="1066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ffectLst>
                  <a:outerShdw blurRad="38100" dist="38100" dir="2700000" algn="tl">
                    <a:srgbClr val="000000"/>
                  </a:outerShdw>
                </a:effectLs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71698" name="Rectangle 18"/>
          <p:cNvSpPr>
            <a:spLocks noGrp="1" noChangeArrowheads="1"/>
          </p:cNvSpPr>
          <p:nvPr>
            <p:ph type="ftr" sz="quarter" idx="3"/>
          </p:nvPr>
        </p:nvSpPr>
        <p:spPr bwMode="auto">
          <a:xfrm>
            <a:off x="34290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ffectLst>
                  <a:outerShdw blurRad="38100" dist="38100" dir="2700000" algn="tl">
                    <a:srgbClr val="000000"/>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
        <p:nvSpPr>
          <p:cNvPr id="71699" name="Rectangle 19"/>
          <p:cNvSpPr>
            <a:spLocks noGrp="1" noChangeArrowheads="1"/>
          </p:cNvSpPr>
          <p:nvPr>
            <p:ph type="sldNum" sz="quarter" idx="4"/>
          </p:nvPr>
        </p:nvSpPr>
        <p:spPr bwMode="auto">
          <a:xfrm>
            <a:off x="67056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effectLst>
                  <a:outerShdw blurRad="38100" dist="38100" dir="2700000" algn="tl">
                    <a:srgbClr val="000000"/>
                  </a:outerShdw>
                </a:effectLs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79F9FB5-1D26-4DEF-98E5-CE31E386608E}" type="slidenum">
              <a:rPr kumimoji="0" lang="zh-CN" altLang="en-US"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fld>
            <a:endParaRPr kumimoji="0" lang="en-US" altLang="zh-CN" sz="10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6.vml"/><Relationship Id="rId5" Type="http://schemas.openxmlformats.org/officeDocument/2006/relationships/image" Target="../media/image32.wmf"/><Relationship Id="rId4" Type="http://schemas.openxmlformats.org/officeDocument/2006/relationships/oleObject" Target="../embeddings/oleObject6.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71550" y="333375"/>
            <a:ext cx="7543800" cy="14319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一维数组的应用</a:t>
            </a:r>
          </a:p>
        </p:txBody>
      </p:sp>
      <p:sp>
        <p:nvSpPr>
          <p:cNvPr id="1024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应知</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一维数组的定义</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一维数组在内存中的存放方式</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endPar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应会</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一维数组的定义、初始化方法</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一维数组元素的引用和输入输出</a:t>
            </a:r>
            <a:endPar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难点</a:t>
            </a:r>
            <a:r>
              <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Char char="–"/>
              <a:defRPr/>
            </a:pP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数组元素的下标引用方式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关于数组</a:t>
            </a:r>
          </a:p>
        </p:txBody>
      </p:sp>
      <p:sp>
        <p:nvSpPr>
          <p:cNvPr id="14339" name="Rectangle 3"/>
          <p:cNvSpPr>
            <a:spLocks noGrp="1"/>
          </p:cNvSpPr>
          <p:nvPr>
            <p:ph idx="1"/>
          </p:nvPr>
        </p:nvSpPr>
        <p:spPr/>
        <p:txBody>
          <a:bodyPr vert="horz" wrap="square" lIns="91440" tIns="45720" rIns="91440" bIns="45720" anchor="t" anchorCtr="0"/>
          <a:lstStyle/>
          <a:p>
            <a:r>
              <a:rPr lang="zh-CN" altLang="en-US" sz="2400" dirty="0">
                <a:effectLst/>
              </a:rPr>
              <a:t>初始化：在定义数组的同时为其赋值</a:t>
            </a:r>
          </a:p>
          <a:p>
            <a:pPr>
              <a:buNone/>
            </a:pPr>
            <a:r>
              <a:rPr lang="zh-CN" altLang="en-US" sz="2400" dirty="0">
                <a:effectLst/>
              </a:rPr>
              <a:t> </a:t>
            </a:r>
            <a:r>
              <a:rPr lang="zh-CN" altLang="en-US" sz="2400" b="1" dirty="0">
                <a:effectLst/>
              </a:rPr>
              <a:t>    </a:t>
            </a:r>
            <a:r>
              <a:rPr lang="zh-CN" altLang="en-US" sz="2400" b="1" dirty="0">
                <a:solidFill>
                  <a:srgbClr val="FF3300"/>
                </a:solidFill>
                <a:effectLst/>
              </a:rPr>
              <a:t>类型说明符  数组名</a:t>
            </a:r>
            <a:r>
              <a:rPr lang="en-US" altLang="zh-CN" sz="2400" b="1" dirty="0">
                <a:solidFill>
                  <a:srgbClr val="FF3300"/>
                </a:solidFill>
                <a:effectLst/>
              </a:rPr>
              <a:t>[</a:t>
            </a:r>
            <a:r>
              <a:rPr lang="zh-CN" altLang="en-US" sz="2400" b="1" dirty="0">
                <a:solidFill>
                  <a:srgbClr val="FF3300"/>
                </a:solidFill>
                <a:effectLst/>
              </a:rPr>
              <a:t>常量表达式</a:t>
            </a:r>
            <a:r>
              <a:rPr lang="en-US" altLang="zh-CN" sz="2400" b="1" dirty="0">
                <a:solidFill>
                  <a:srgbClr val="FF3300"/>
                </a:solidFill>
                <a:effectLst/>
              </a:rPr>
              <a:t>]={</a:t>
            </a:r>
            <a:r>
              <a:rPr lang="zh-CN" altLang="en-US" sz="2400" b="1" dirty="0">
                <a:solidFill>
                  <a:srgbClr val="FF3300"/>
                </a:solidFill>
                <a:effectLst/>
              </a:rPr>
              <a:t>初值表</a:t>
            </a:r>
            <a:r>
              <a:rPr lang="en-US" altLang="zh-CN" sz="2400" b="1" dirty="0">
                <a:solidFill>
                  <a:srgbClr val="FF3300"/>
                </a:solidFill>
                <a:effectLst/>
              </a:rPr>
              <a:t>}</a:t>
            </a:r>
            <a:r>
              <a:rPr lang="zh-CN" altLang="en-US" sz="2400" b="1" dirty="0">
                <a:solidFill>
                  <a:srgbClr val="FF3300"/>
                </a:solidFill>
                <a:effectLst/>
              </a:rPr>
              <a:t>；</a:t>
            </a:r>
          </a:p>
          <a:p>
            <a:pPr>
              <a:buNone/>
            </a:pPr>
            <a:r>
              <a:rPr lang="zh-CN" altLang="en-US" sz="2400" b="1" dirty="0">
                <a:effectLst/>
              </a:rPr>
              <a:t>     </a:t>
            </a:r>
            <a:endParaRPr lang="zh-CN" altLang="en-US" sz="2400" dirty="0">
              <a:effectLst/>
            </a:endParaRPr>
          </a:p>
          <a:p>
            <a:r>
              <a:rPr lang="zh-CN" altLang="en-US" sz="2400" dirty="0">
                <a:effectLst/>
              </a:rPr>
              <a:t>数组必须先定义后使用，且在定义时必须用常量表达式表示数组大小，即数组元素的个数，不允许动态定义 </a:t>
            </a:r>
          </a:p>
          <a:p>
            <a:r>
              <a:rPr lang="zh-CN" altLang="en-US" sz="2400" dirty="0">
                <a:effectLst/>
              </a:rPr>
              <a:t>数值型数组如整型、实型数组等不可以进行整体操作</a:t>
            </a:r>
          </a:p>
          <a:p>
            <a:r>
              <a:rPr lang="zh-CN" altLang="en-US" sz="2400" dirty="0">
                <a:effectLst/>
              </a:rPr>
              <a:t>数组元素的地址也是通过“</a:t>
            </a:r>
            <a:r>
              <a:rPr lang="en-US" altLang="zh-CN" sz="2400" dirty="0">
                <a:effectLst/>
              </a:rPr>
              <a:t>&amp;”</a:t>
            </a:r>
            <a:r>
              <a:rPr lang="zh-CN" altLang="en-US" sz="2400" dirty="0">
                <a:effectLst/>
              </a:rPr>
              <a:t>运算符得到 </a:t>
            </a:r>
          </a:p>
          <a:p>
            <a:r>
              <a:rPr lang="zh-CN" altLang="en-US" sz="2400" dirty="0">
                <a:effectLst/>
              </a:rPr>
              <a:t>数组元素在内存中是连续存放的</a:t>
            </a:r>
            <a:r>
              <a:rPr lang="zh-CN" altLang="en-US" sz="2800" dirty="0">
                <a:effectLst/>
              </a:rPr>
              <a:t> </a:t>
            </a:r>
          </a:p>
          <a:p>
            <a:endParaRPr lang="zh-CN" altLang="en-US" sz="2800" b="1" dirty="0">
              <a:effectLst/>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学生容易错的地方</a:t>
            </a:r>
          </a:p>
        </p:txBody>
      </p:sp>
      <p:sp>
        <p:nvSpPr>
          <p:cNvPr id="5529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将字符数组定义为一个字符</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混淆‘</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’和“</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”的意义</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字符数组整体输入时用取地址符号是不对的</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问题与讨论</a:t>
            </a:r>
          </a:p>
        </p:txBody>
      </p:sp>
      <p:sp>
        <p:nvSpPr>
          <p:cNvPr id="56323" name="Rectangle 3"/>
          <p:cNvSpPr>
            <a:spLocks noGrp="1" noChangeArrowheads="1"/>
          </p:cNvSpPr>
          <p:nvPr>
            <p:ph idx="1"/>
          </p:nvPr>
        </p:nvSpPr>
        <p:spPr/>
        <p:txBody>
          <a:bodyPr vert="horz" wrap="square" lIns="91440" tIns="45720" rIns="91440" bIns="45720" numCol="1" anchor="t" anchorCtr="0" compatLnSpc="1"/>
          <a:lstStyle/>
          <a:p>
            <a:pPr marL="342900" marR="0" lvl="1"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字符数组可以通过数组名进行整体引用</a:t>
            </a:r>
          </a:p>
          <a:p>
            <a:pPr marL="342900" marR="0" lvl="1"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n"/>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C</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语言规定以</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’\0’</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作为字符串结束标志，在字符串编程中，通常使用字符串结束标志作为字符串是否结束的判断</a:t>
            </a:r>
          </a:p>
          <a:p>
            <a:pPr marL="342900" marR="0" lvl="1"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字符数组的输入输出分别可使用</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getchar()</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scanf</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gets()</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和</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putchar</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printf()</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puts()</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方式输入输出，在用</a:t>
            </a: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rPr>
              <a:t>scanf</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或</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printf()</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时又可使用</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c”</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或</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s”</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格式，但多数时候使用</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s”</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endParaRPr>
          </a:p>
          <a:p>
            <a:pPr marL="342900" marR="0" lvl="1"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n"/>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使用二维字符数组存放和处理多个字符串</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小结</a:t>
            </a:r>
          </a:p>
        </p:txBody>
      </p:sp>
      <p:sp>
        <p:nvSpPr>
          <p:cNvPr id="8397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字符数组的定义：</a:t>
            </a: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ea"/>
              </a:rPr>
              <a:t>char    </a:t>
            </a:r>
            <a:r>
              <a:rPr kumimoji="0" lang="zh-CN" altLang="en-US" sz="20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ea"/>
              </a:rPr>
              <a:t>数组名</a:t>
            </a:r>
            <a:r>
              <a:rPr kumimoji="0" lang="en-US" altLang="zh-CN" sz="20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ea"/>
              </a:rPr>
              <a:t>[</a:t>
            </a:r>
            <a:r>
              <a:rPr kumimoji="0" lang="zh-CN" altLang="en-US" sz="20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ea"/>
              </a:rPr>
              <a:t>常量表达式</a:t>
            </a:r>
            <a:r>
              <a:rPr kumimoji="0" lang="en-US" altLang="zh-CN" sz="20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ea"/>
              </a:rPr>
              <a:t>];</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字符数组可以逐个字符引用，也可以整体引用。</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字符数组和字符串的初始化：</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char  </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ea"/>
              </a:rPr>
              <a:t>chName</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[8] = {‘A’, ’l’, ’</a:t>
            </a: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ea"/>
              </a:rPr>
              <a:t>i</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 ’c’, ’e’}</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也可以直接用常量字符串进行初始化赋值</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小结</a:t>
            </a:r>
          </a:p>
        </p:txBody>
      </p:sp>
      <p:sp>
        <p:nvSpPr>
          <p:cNvPr id="83971" name="Rectangle 3"/>
          <p:cNvSpPr>
            <a:spLocks noGrp="1" noChangeArrowheads="1"/>
          </p:cNvSpPr>
          <p:nvPr>
            <p:ph idx="1"/>
          </p:nvPr>
        </p:nvSpPr>
        <p:spPr>
          <a:xfrm>
            <a:off x="1066800" y="1857375"/>
            <a:ext cx="7934325" cy="47863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字符串和字符数组的输入：</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逐个字符输入：</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scanf(“</a:t>
            </a:r>
            <a:r>
              <a:rPr kumimoji="0" lang="en-US" altLang="zh-CN" sz="28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ea"/>
              </a:rPr>
              <a:t>%c</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”,&amp;chTest[i]);</a:t>
            </a: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整体输入：</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scanf(“</a:t>
            </a:r>
            <a:r>
              <a:rPr kumimoji="0" lang="en-US" altLang="zh-CN" sz="28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ea"/>
              </a:rPr>
              <a:t>%s</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chTest);</a:t>
            </a: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或者：</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gets(chTest);</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字符串和字符数组的输出：</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逐个字符输出：</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printf(“</a:t>
            </a:r>
            <a:r>
              <a:rPr kumimoji="0" lang="en-US" altLang="zh-CN" sz="28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ea"/>
              </a:rPr>
              <a:t>%c</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chTest[i]);</a:t>
            </a: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整体输出：</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printf(“</a:t>
            </a:r>
            <a:r>
              <a:rPr kumimoji="0" lang="en-US" altLang="zh-CN" sz="28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ea"/>
              </a:rPr>
              <a:t>%s</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”,chTest)</a:t>
            </a: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或者：</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puts(chTest);</a:t>
            </a:r>
          </a:p>
        </p:txBody>
      </p:sp>
      <p:sp>
        <p:nvSpPr>
          <p:cNvPr id="4" name="椭圆形标注 3"/>
          <p:cNvSpPr/>
          <p:nvPr/>
        </p:nvSpPr>
        <p:spPr>
          <a:xfrm>
            <a:off x="5857875" y="1571625"/>
            <a:ext cx="2928938" cy="571500"/>
          </a:xfrm>
          <a:prstGeom prst="wedgeEllipseCallout">
            <a:avLst>
              <a:gd name="adj1" fmla="val -26145"/>
              <a:gd name="adj2" fmla="val 1216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lt1"/>
                </a:solidFill>
                <a:effectLst/>
                <a:uLnTx/>
                <a:uFillTx/>
                <a:latin typeface="+mn-lt"/>
                <a:ea typeface="+mn-ea"/>
                <a:cs typeface="+mn-cs"/>
              </a:rPr>
              <a:t>char </a:t>
            </a:r>
            <a:r>
              <a:rPr kumimoji="0" lang="en-US" altLang="zh-CN" sz="2000" b="0" i="0" u="none" strike="noStrike" kern="1200" cap="none" spc="0" normalizeH="0" baseline="0" noProof="0" dirty="0" err="1">
                <a:ln>
                  <a:noFill/>
                </a:ln>
                <a:solidFill>
                  <a:schemeClr val="lt1"/>
                </a:solidFill>
                <a:effectLst/>
                <a:uLnTx/>
                <a:uFillTx/>
                <a:latin typeface="+mn-lt"/>
                <a:ea typeface="+mn-ea"/>
                <a:cs typeface="+mn-cs"/>
              </a:rPr>
              <a:t>chTest</a:t>
            </a:r>
            <a:r>
              <a:rPr kumimoji="0" lang="en-US" altLang="zh-CN" sz="2000" b="0" i="0" u="none" strike="noStrike" kern="1200" cap="none" spc="0" normalizeH="0" baseline="0" noProof="0" dirty="0">
                <a:ln>
                  <a:noFill/>
                </a:ln>
                <a:solidFill>
                  <a:schemeClr val="lt1"/>
                </a:solidFill>
                <a:effectLst/>
                <a:uLnTx/>
                <a:uFillTx/>
                <a:latin typeface="+mn-lt"/>
                <a:ea typeface="+mn-ea"/>
                <a:cs typeface="+mn-cs"/>
              </a:rPr>
              <a:t>[10];</a:t>
            </a:r>
            <a:endParaRPr kumimoji="0" lang="zh-CN" altLang="en-US" sz="20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课后任务</a:t>
            </a:r>
          </a:p>
        </p:txBody>
      </p:sp>
      <p:sp>
        <p:nvSpPr>
          <p:cNvPr id="13315" name="Rectangle 3"/>
          <p:cNvSpPr>
            <a:spLocks noGrp="1" noChangeArrowheads="1"/>
          </p:cNvSpPr>
          <p:nvPr>
            <p:ph idx="1"/>
          </p:nvPr>
        </p:nvSpPr>
        <p:spPr>
          <a:xfrm>
            <a:off x="301625" y="1341438"/>
            <a:ext cx="8540750" cy="4681538"/>
          </a:xfrm>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p>
        </p:txBody>
      </p:sp>
      <p:sp>
        <p:nvSpPr>
          <p:cNvPr id="118788" name="Text Box 0"/>
          <p:cNvSpPr txBox="1"/>
          <p:nvPr/>
        </p:nvSpPr>
        <p:spPr>
          <a:xfrm>
            <a:off x="1116013" y="2565400"/>
            <a:ext cx="7343775" cy="11604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800" b="1" dirty="0"/>
              <a:t>整理课堂笔记</a:t>
            </a:r>
          </a:p>
          <a:p>
            <a:pPr marL="0" lvl="0" indent="0" eaLnBrk="1" hangingPunct="1">
              <a:spcBef>
                <a:spcPct val="50000"/>
              </a:spcBef>
              <a:buClrTx/>
              <a:buSzTx/>
              <a:buFontTx/>
              <a:buNone/>
            </a:pPr>
            <a:r>
              <a:rPr lang="zh-CN" altLang="en-US" sz="2800" b="1" dirty="0"/>
              <a:t>完成本单元习题作业</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0125" y="357188"/>
            <a:ext cx="7543800" cy="14319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字符数组与字符串的应用</a:t>
            </a: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2</a:t>
            </a:r>
          </a:p>
        </p:txBody>
      </p:sp>
      <p:sp>
        <p:nvSpPr>
          <p:cNvPr id="10243" name="Rectangle 3"/>
          <p:cNvSpPr>
            <a:spLocks noGrp="1" noChangeArrowheads="1"/>
          </p:cNvSpPr>
          <p:nvPr>
            <p:ph idx="1"/>
          </p:nvPr>
        </p:nvSpPr>
        <p:spPr>
          <a:xfrm>
            <a:off x="1042988" y="1989138"/>
            <a:ext cx="7543800" cy="4519613"/>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endPar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应知</a:t>
            </a: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字符串常用函数</a:t>
            </a: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应会</a:t>
            </a: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字符数组及字符串编程实现</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难点</a:t>
            </a: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如何根据实际情况灵活使用字符数组</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巧用字符串结束标志</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提  问</a:t>
            </a:r>
          </a:p>
        </p:txBody>
      </p:sp>
      <p:sp>
        <p:nvSpPr>
          <p:cNvPr id="35843" name="Rectangle 3"/>
          <p:cNvSpPr>
            <a:spLocks noGrp="1" noChangeArrowheads="1"/>
          </p:cNvSpPr>
          <p:nvPr>
            <p:ph idx="1"/>
          </p:nvPr>
        </p:nvSpPr>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字符数组和字符串的输入输出有哪些方式？</a:t>
            </a:r>
          </a:p>
          <a:p>
            <a:pPr marL="990600" marR="0" lvl="1" indent="-53340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字符串结束标志起什么作用？</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知识回顾</a:t>
            </a:r>
          </a:p>
        </p:txBody>
      </p:sp>
      <p:sp>
        <p:nvSpPr>
          <p:cNvPr id="83971" name="Rectangle 3"/>
          <p:cNvSpPr>
            <a:spLocks noGrp="1" noChangeArrowheads="1"/>
          </p:cNvSpPr>
          <p:nvPr>
            <p:ph type="body" idx="1"/>
          </p:nvPr>
        </p:nvSpPr>
        <p:spPr>
          <a:xfrm>
            <a:off x="1066800" y="1857375"/>
            <a:ext cx="7934325" cy="4786313"/>
          </a:xfrm>
        </p:spPr>
        <p:txBody>
          <a:bodyPr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字符串和字符数组的输入：</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逐个字符输入：</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scanf(“</a:t>
            </a:r>
            <a:r>
              <a:rPr kumimoji="0" lang="en-US" altLang="zh-CN" sz="28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ea"/>
              </a:rPr>
              <a:t>%c</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”,&amp;chTest[i]);</a:t>
            </a: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整体输入：</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scanf(“</a:t>
            </a:r>
            <a:r>
              <a:rPr kumimoji="0" lang="en-US" altLang="zh-CN" sz="28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ea"/>
              </a:rPr>
              <a:t>%s</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chTest);</a:t>
            </a: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或者：</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gets(chTest);</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字符串和字符数组的输出：</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逐个字符输出：</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printf(“</a:t>
            </a:r>
            <a:r>
              <a:rPr kumimoji="0" lang="en-US" altLang="zh-CN" sz="28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ea"/>
              </a:rPr>
              <a:t>%c</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chTest[i]);</a:t>
            </a: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整体输出：</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printf(“</a:t>
            </a:r>
            <a:r>
              <a:rPr kumimoji="0" lang="en-US" altLang="zh-CN" sz="28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ea"/>
              </a:rPr>
              <a:t>%s</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”,chTest)</a:t>
            </a: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或者：</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puts(chTest);</a:t>
            </a:r>
          </a:p>
        </p:txBody>
      </p:sp>
      <p:sp>
        <p:nvSpPr>
          <p:cNvPr id="4" name="椭圆形标注 3"/>
          <p:cNvSpPr/>
          <p:nvPr/>
        </p:nvSpPr>
        <p:spPr>
          <a:xfrm>
            <a:off x="5857875" y="1571625"/>
            <a:ext cx="2928938" cy="571500"/>
          </a:xfrm>
          <a:prstGeom prst="wedgeEllipseCallout">
            <a:avLst>
              <a:gd name="adj1" fmla="val -26145"/>
              <a:gd name="adj2" fmla="val 12169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lt1"/>
                </a:solidFill>
                <a:effectLst/>
                <a:uLnTx/>
                <a:uFillTx/>
                <a:latin typeface="+mn-lt"/>
                <a:ea typeface="+mn-ea"/>
                <a:cs typeface="+mn-cs"/>
              </a:rPr>
              <a:t>char </a:t>
            </a:r>
            <a:r>
              <a:rPr kumimoji="0" lang="en-US" altLang="zh-CN" sz="2000" b="0" i="0" u="none" strike="noStrike" kern="1200" cap="none" spc="0" normalizeH="0" baseline="0" noProof="0" dirty="0" err="1">
                <a:ln>
                  <a:noFill/>
                </a:ln>
                <a:solidFill>
                  <a:schemeClr val="lt1"/>
                </a:solidFill>
                <a:effectLst/>
                <a:uLnTx/>
                <a:uFillTx/>
                <a:latin typeface="+mn-lt"/>
                <a:ea typeface="+mn-ea"/>
                <a:cs typeface="+mn-cs"/>
              </a:rPr>
              <a:t>chTest</a:t>
            </a:r>
            <a:r>
              <a:rPr kumimoji="0" lang="en-US" altLang="zh-CN" sz="2000" b="0" i="0" u="none" strike="noStrike" kern="1200" cap="none" spc="0" normalizeH="0" baseline="0" noProof="0" dirty="0">
                <a:ln>
                  <a:noFill/>
                </a:ln>
                <a:solidFill>
                  <a:schemeClr val="lt1"/>
                </a:solidFill>
                <a:effectLst/>
                <a:uLnTx/>
                <a:uFillTx/>
                <a:latin typeface="+mn-lt"/>
                <a:ea typeface="+mn-ea"/>
                <a:cs typeface="+mn-cs"/>
              </a:rPr>
              <a:t>[10];</a:t>
            </a:r>
            <a:endParaRPr kumimoji="0" lang="zh-CN" altLang="en-US" sz="20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试一试</a:t>
            </a:r>
          </a:p>
        </p:txBody>
      </p:sp>
      <p:sp>
        <p:nvSpPr>
          <p:cNvPr id="8192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问题</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3</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两位同学在课外活动中进行成语接龙游戏，请你将两个任意输入的习语，比如</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no pains</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和 </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no gains</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连接起来，并且输出结果。</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p:cNvSpPr>
          <p:nvPr>
            <p:ph idx="1"/>
          </p:nvPr>
        </p:nvSpPr>
        <p:spPr>
          <a:xfrm>
            <a:off x="1066800" y="1125538"/>
            <a:ext cx="7543800" cy="5472112"/>
          </a:xfrm>
        </p:spPr>
        <p:txBody>
          <a:bodyPr vert="horz" wrap="square" lIns="91440" tIns="45720" rIns="91440" bIns="45720" anchor="t" anchorCtr="0"/>
          <a:lstStyle/>
          <a:p>
            <a:pPr>
              <a:lnSpc>
                <a:spcPct val="90000"/>
              </a:lnSpc>
              <a:buNone/>
            </a:pPr>
            <a:r>
              <a:rPr lang="zh-CN" altLang="en-US" sz="2800" dirty="0">
                <a:effectLst/>
              </a:rPr>
              <a:t>解题步骤</a:t>
            </a:r>
            <a:endParaRPr lang="en-US" altLang="zh-CN" sz="2800" dirty="0">
              <a:effectLst/>
            </a:endParaRPr>
          </a:p>
          <a:p>
            <a:pPr>
              <a:lnSpc>
                <a:spcPct val="90000"/>
              </a:lnSpc>
            </a:pPr>
            <a:endParaRPr lang="en-US" altLang="zh-CN" sz="2800" dirty="0">
              <a:effectLst/>
            </a:endParaRPr>
          </a:p>
          <a:p>
            <a:pPr>
              <a:lnSpc>
                <a:spcPct val="90000"/>
              </a:lnSpc>
            </a:pPr>
            <a:endParaRPr lang="en-US" altLang="zh-CN" sz="2400" dirty="0">
              <a:effectLst/>
            </a:endParaRPr>
          </a:p>
          <a:p>
            <a:pPr>
              <a:lnSpc>
                <a:spcPct val="90000"/>
              </a:lnSpc>
              <a:buNone/>
            </a:pPr>
            <a:r>
              <a:rPr lang="en-US" altLang="zh-CN" sz="2400" dirty="0">
                <a:effectLst/>
              </a:rPr>
              <a:t> ① </a:t>
            </a:r>
            <a:r>
              <a:rPr lang="zh-CN" altLang="en-US" sz="2400" dirty="0">
                <a:effectLst/>
              </a:rPr>
              <a:t>定义两个字符数组</a:t>
            </a:r>
            <a:r>
              <a:rPr lang="en-US" altLang="zh-CN" sz="2400" dirty="0">
                <a:effectLst/>
              </a:rPr>
              <a:t>cIdiom1</a:t>
            </a:r>
            <a:r>
              <a:rPr lang="zh-CN" altLang="en-US" sz="2400" dirty="0">
                <a:effectLst/>
              </a:rPr>
              <a:t>和</a:t>
            </a:r>
            <a:r>
              <a:rPr lang="en-US" altLang="zh-CN" sz="2400" dirty="0">
                <a:effectLst/>
              </a:rPr>
              <a:t>cIdiom2</a:t>
            </a:r>
            <a:r>
              <a:rPr lang="zh-CN" altLang="en-US" sz="2400" dirty="0">
                <a:effectLst/>
              </a:rPr>
              <a:t>分别存放输入的习语或成语</a:t>
            </a:r>
          </a:p>
          <a:p>
            <a:pPr>
              <a:lnSpc>
                <a:spcPct val="90000"/>
              </a:lnSpc>
              <a:buNone/>
            </a:pPr>
            <a:r>
              <a:rPr lang="zh-CN" altLang="en-US" sz="2400" dirty="0">
                <a:effectLst/>
              </a:rPr>
              <a:t> ② 在循环中通过判断每一个元素是否字符串结束标志</a:t>
            </a:r>
            <a:r>
              <a:rPr lang="en-US" altLang="zh-CN" sz="2400" dirty="0">
                <a:effectLst/>
              </a:rPr>
              <a:t>'\0'</a:t>
            </a:r>
            <a:r>
              <a:rPr lang="zh-CN" altLang="en-US" sz="2400" dirty="0">
                <a:effectLst/>
              </a:rPr>
              <a:t>，找到第一个成语字符串</a:t>
            </a:r>
            <a:r>
              <a:rPr lang="en-US" altLang="zh-CN" sz="2400" dirty="0">
                <a:effectLst/>
              </a:rPr>
              <a:t>cIdiom1</a:t>
            </a:r>
            <a:r>
              <a:rPr lang="zh-CN" altLang="en-US" sz="2400" dirty="0">
                <a:effectLst/>
              </a:rPr>
              <a:t>存放结束标志</a:t>
            </a:r>
            <a:r>
              <a:rPr lang="en-US" altLang="zh-CN" sz="2400" dirty="0">
                <a:effectLst/>
              </a:rPr>
              <a:t>'\0'</a:t>
            </a:r>
            <a:r>
              <a:rPr lang="zh-CN" altLang="en-US" sz="2400" dirty="0">
                <a:effectLst/>
              </a:rPr>
              <a:t>的元素的下标，即找到字符串尾</a:t>
            </a:r>
          </a:p>
          <a:p>
            <a:pPr>
              <a:lnSpc>
                <a:spcPct val="90000"/>
              </a:lnSpc>
              <a:buNone/>
            </a:pPr>
            <a:r>
              <a:rPr lang="zh-CN" altLang="en-US" sz="2400" dirty="0">
                <a:effectLst/>
              </a:rPr>
              <a:t> ③ 在循环中把第二个成语字符串的字符一个一个地添加到第一个字符串</a:t>
            </a:r>
            <a:r>
              <a:rPr lang="en-US" altLang="zh-CN" sz="2400" dirty="0">
                <a:effectLst/>
              </a:rPr>
              <a:t>cIdiom1</a:t>
            </a:r>
            <a:r>
              <a:rPr lang="zh-CN" altLang="en-US" sz="2400" dirty="0">
                <a:effectLst/>
              </a:rPr>
              <a:t>的后面</a:t>
            </a:r>
          </a:p>
          <a:p>
            <a:pPr>
              <a:lnSpc>
                <a:spcPct val="90000"/>
              </a:lnSpc>
              <a:buNone/>
            </a:pPr>
            <a:r>
              <a:rPr lang="zh-CN" altLang="en-US" sz="2400" dirty="0">
                <a:effectLst/>
              </a:rPr>
              <a:t> ④ 为合并后的字符数组</a:t>
            </a:r>
            <a:r>
              <a:rPr lang="en-US" altLang="zh-CN" sz="2400" dirty="0">
                <a:effectLst/>
              </a:rPr>
              <a:t>cIdiom1</a:t>
            </a:r>
            <a:r>
              <a:rPr lang="zh-CN" altLang="en-US" sz="2400" dirty="0">
                <a:effectLst/>
              </a:rPr>
              <a:t>添加字符串结束符</a:t>
            </a:r>
            <a:r>
              <a:rPr lang="en-US" altLang="zh-CN" sz="2400" dirty="0">
                <a:effectLst/>
              </a:rPr>
              <a:t>'\0'</a:t>
            </a:r>
            <a:endParaRPr lang="zh-CN" altLang="en-US" sz="2400" dirty="0">
              <a:effectLst/>
            </a:endParaRPr>
          </a:p>
          <a:p>
            <a:pPr>
              <a:lnSpc>
                <a:spcPct val="90000"/>
              </a:lnSpc>
              <a:buNone/>
            </a:pPr>
            <a:r>
              <a:rPr lang="zh-CN" altLang="en-US" sz="2400" dirty="0">
                <a:effectLst/>
              </a:rPr>
              <a:t> ⑤ 输出</a:t>
            </a:r>
            <a:r>
              <a:rPr lang="en-US" altLang="zh-CN" sz="2400" dirty="0">
                <a:effectLst/>
              </a:rPr>
              <a:t>cIdiom1</a:t>
            </a:r>
            <a:r>
              <a:rPr lang="zh-CN" altLang="en-US" sz="2400" dirty="0">
                <a:effectLst/>
              </a:rPr>
              <a:t>，结果发现将两个字符串连接起来，就是要把第</a:t>
            </a:r>
            <a:r>
              <a:rPr lang="en-US" altLang="zh-CN" sz="2400" dirty="0">
                <a:effectLst/>
              </a:rPr>
              <a:t>2</a:t>
            </a:r>
            <a:r>
              <a:rPr lang="zh-CN" altLang="en-US" sz="2400" dirty="0">
                <a:effectLst/>
              </a:rPr>
              <a:t>个字符串赋值到第</a:t>
            </a:r>
            <a:r>
              <a:rPr lang="en-US" altLang="zh-CN" sz="2400" dirty="0">
                <a:effectLst/>
              </a:rPr>
              <a:t>1</a:t>
            </a:r>
            <a:r>
              <a:rPr lang="zh-CN" altLang="en-US" sz="2400" dirty="0">
                <a:effectLst/>
              </a:rPr>
              <a:t>个字符串的后面单元</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练一练</a:t>
            </a:r>
          </a:p>
        </p:txBody>
      </p:sp>
      <p:sp>
        <p:nvSpPr>
          <p:cNvPr id="8089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问题</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2</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对问题</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进行拓展：</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10</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个学生的竞赛成绩从键盘输入，计算出平均分，将平均分输出到屏幕上。</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1042988" y="1989138"/>
            <a:ext cx="550545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注意：</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对字符串结束标记</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”\0”</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的处理</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流程图：</a:t>
            </a:r>
          </a:p>
        </p:txBody>
      </p:sp>
      <p:pic>
        <p:nvPicPr>
          <p:cNvPr id="126979" name="Picture 5"/>
          <p:cNvPicPr>
            <a:picLocks noChangeAspect="1"/>
          </p:cNvPicPr>
          <p:nvPr/>
        </p:nvPicPr>
        <p:blipFill>
          <a:blip r:embed="rId2"/>
          <a:stretch>
            <a:fillRect/>
          </a:stretch>
        </p:blipFill>
        <p:spPr>
          <a:xfrm>
            <a:off x="6000750" y="1071563"/>
            <a:ext cx="2476500" cy="5524500"/>
          </a:xfrm>
          <a:prstGeom prst="rect">
            <a:avLst/>
          </a:prstGeom>
          <a:noFill/>
          <a:ln w="9525">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3" name="对象 2"/>
          <p:cNvGraphicFramePr/>
          <p:nvPr>
            <p:custDataLst>
              <p:tags r:id="rId2"/>
            </p:custDataLst>
          </p:nvPr>
        </p:nvGraphicFramePr>
        <p:xfrm>
          <a:off x="1043940" y="2420620"/>
          <a:ext cx="7359650" cy="3663950"/>
        </p:xfrm>
        <a:graphic>
          <a:graphicData uri="http://schemas.openxmlformats.org/presentationml/2006/ole">
            <mc:AlternateContent xmlns:mc="http://schemas.openxmlformats.org/markup-compatibility/2006">
              <mc:Choice xmlns:v="urn:schemas-microsoft-com:vml" Requires="v">
                <p:oleObj spid="_x0000_s8194" r:id="rId4" imgW="9315450" imgH="6057900" progId="Paint.Picture">
                  <p:embed/>
                </p:oleObj>
              </mc:Choice>
              <mc:Fallback>
                <p:oleObj r:id="rId4" imgW="9315450" imgH="6057900" progId="Paint.Picture">
                  <p:embed/>
                  <p:pic>
                    <p:nvPicPr>
                      <p:cNvPr id="0" name="图片 3"/>
                      <p:cNvPicPr/>
                      <p:nvPr/>
                    </p:nvPicPr>
                    <p:blipFill>
                      <a:blip r:embed="rId5"/>
                      <a:stretch>
                        <a:fillRect/>
                      </a:stretch>
                    </p:blipFill>
                    <p:spPr>
                      <a:xfrm>
                        <a:off x="1043940" y="2420620"/>
                        <a:ext cx="7359650" cy="3663950"/>
                      </a:xfrm>
                      <a:prstGeom prst="rect">
                        <a:avLst/>
                      </a:prstGeom>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学一学：常用的字符串处理函数</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语言提供了一些字符串处理函数，这些函数的原型在头文件</a:t>
            </a:r>
            <a:r>
              <a:rPr kumimoji="0" lang="en-US" altLang="zh-CN" sz="32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string.h</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中</a:t>
            </a: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ea"/>
              </a:rPr>
              <a:t>strlen</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：测试字符串长度</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ea"/>
              </a:rPr>
              <a:t>strcpy</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 ：复制字符串</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ea"/>
              </a:rPr>
              <a:t>strcat</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 ()</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 ：连接字符串</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ea"/>
              </a:rPr>
              <a:t>strcmp</a:t>
            </a: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 ()</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 ：比较字符串</a:t>
            </a:r>
            <a:endParaRPr kumimoji="0" lang="zh-CN" altLang="en-US" sz="28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e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练一练</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问题</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4</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从键盘上输入</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5</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个字符串，将其中最大的字符串打印出来</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注：所谓字符串的大小，是比较其在字典中的排序</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p:txBody>
          <a:bodyPr vert="horz" wrap="square" lIns="91440" tIns="45720" rIns="91440" bIns="45720" anchor="ctr" anchorCtr="0"/>
          <a:lstStyle/>
          <a:p>
            <a:r>
              <a:rPr lang="zh-CN" altLang="en-US" dirty="0">
                <a:effectLst/>
              </a:rPr>
              <a:t>解题步骤</a:t>
            </a:r>
          </a:p>
        </p:txBody>
      </p:sp>
      <p:sp>
        <p:nvSpPr>
          <p:cNvPr id="131075" name="Rectangle 3"/>
          <p:cNvSpPr>
            <a:spLocks noGrp="1"/>
          </p:cNvSpPr>
          <p:nvPr>
            <p:ph idx="1"/>
          </p:nvPr>
        </p:nvSpPr>
        <p:spPr/>
        <p:txBody>
          <a:bodyPr vert="horz" wrap="square" lIns="91440" tIns="45720" rIns="91440" bIns="45720" anchor="t" anchorCtr="0"/>
          <a:lstStyle/>
          <a:p>
            <a:pPr>
              <a:lnSpc>
                <a:spcPct val="90000"/>
              </a:lnSpc>
            </a:pPr>
            <a:endParaRPr lang="en-US" altLang="zh-CN" sz="2400" dirty="0">
              <a:effectLst/>
            </a:endParaRPr>
          </a:p>
          <a:p>
            <a:pPr>
              <a:lnSpc>
                <a:spcPct val="90000"/>
              </a:lnSpc>
              <a:buNone/>
            </a:pPr>
            <a:r>
              <a:rPr lang="en-US" altLang="zh-CN" sz="2400" dirty="0">
                <a:effectLst/>
              </a:rPr>
              <a:t>① </a:t>
            </a:r>
            <a:r>
              <a:rPr lang="zh-CN" altLang="en-US" sz="2400" dirty="0">
                <a:effectLst/>
              </a:rPr>
              <a:t>定义两个字符数组，一个用于输入，另一个用于存放当前最大的字符串。</a:t>
            </a:r>
          </a:p>
          <a:p>
            <a:pPr>
              <a:lnSpc>
                <a:spcPct val="90000"/>
              </a:lnSpc>
              <a:buNone/>
            </a:pPr>
            <a:r>
              <a:rPr lang="zh-CN" altLang="en-US" sz="2400" dirty="0">
                <a:effectLst/>
              </a:rPr>
              <a:t>② 输入一个字符串存入</a:t>
            </a:r>
            <a:r>
              <a:rPr lang="en-US" altLang="zh-CN" sz="2400" dirty="0">
                <a:effectLst/>
              </a:rPr>
              <a:t>cTemp</a:t>
            </a:r>
            <a:r>
              <a:rPr lang="zh-CN" altLang="en-US" sz="2400" dirty="0">
                <a:effectLst/>
              </a:rPr>
              <a:t>中。</a:t>
            </a:r>
          </a:p>
          <a:p>
            <a:pPr>
              <a:lnSpc>
                <a:spcPct val="90000"/>
              </a:lnSpc>
              <a:buNone/>
            </a:pPr>
            <a:r>
              <a:rPr lang="zh-CN" altLang="en-US" sz="2400" dirty="0">
                <a:effectLst/>
              </a:rPr>
              <a:t>③ 输入字符串在</a:t>
            </a:r>
            <a:r>
              <a:rPr lang="en-US" altLang="zh-CN" sz="2400" dirty="0">
                <a:effectLst/>
              </a:rPr>
              <a:t>cStr</a:t>
            </a:r>
            <a:r>
              <a:rPr lang="zh-CN" altLang="en-US" sz="2400" dirty="0">
                <a:effectLst/>
              </a:rPr>
              <a:t>中，同</a:t>
            </a:r>
            <a:r>
              <a:rPr lang="en-US" altLang="zh-CN" sz="2400" dirty="0">
                <a:effectLst/>
              </a:rPr>
              <a:t>cTemp</a:t>
            </a:r>
            <a:r>
              <a:rPr lang="zh-CN" altLang="en-US" sz="2400" dirty="0">
                <a:effectLst/>
              </a:rPr>
              <a:t>比较，前者大，则存入</a:t>
            </a:r>
            <a:r>
              <a:rPr lang="en-US" altLang="zh-CN" sz="2400" dirty="0">
                <a:effectLst/>
              </a:rPr>
              <a:t>cTemp</a:t>
            </a:r>
            <a:r>
              <a:rPr lang="zh-CN" altLang="en-US" sz="2400" dirty="0">
                <a:effectLst/>
              </a:rPr>
              <a:t>中。</a:t>
            </a:r>
          </a:p>
          <a:p>
            <a:pPr>
              <a:lnSpc>
                <a:spcPct val="90000"/>
              </a:lnSpc>
              <a:buNone/>
            </a:pPr>
            <a:r>
              <a:rPr lang="zh-CN" altLang="en-US" sz="2400" dirty="0">
                <a:effectLst/>
              </a:rPr>
              <a:t>④ 循环</a:t>
            </a:r>
            <a:r>
              <a:rPr lang="en-US" altLang="zh-CN" sz="2400" dirty="0">
                <a:effectLst/>
              </a:rPr>
              <a:t>4</a:t>
            </a:r>
            <a:r>
              <a:rPr lang="zh-CN" altLang="en-US" sz="2400" dirty="0">
                <a:effectLst/>
              </a:rPr>
              <a:t>次输入</a:t>
            </a:r>
            <a:r>
              <a:rPr lang="en-US" altLang="zh-CN" sz="2400" dirty="0">
                <a:effectLst/>
              </a:rPr>
              <a:t>cStr</a:t>
            </a:r>
            <a:r>
              <a:rPr lang="zh-CN" altLang="en-US" sz="2400" dirty="0">
                <a:effectLst/>
              </a:rPr>
              <a:t>，每输入一次就与</a:t>
            </a:r>
            <a:r>
              <a:rPr lang="en-US" altLang="zh-CN" sz="2400" dirty="0">
                <a:effectLst/>
              </a:rPr>
              <a:t>cTemp</a:t>
            </a:r>
            <a:r>
              <a:rPr lang="zh-CN" altLang="en-US" sz="2400" dirty="0">
                <a:effectLst/>
              </a:rPr>
              <a:t>比较一次，则循环结束时最大的字符串已存入</a:t>
            </a:r>
            <a:r>
              <a:rPr lang="en-US" altLang="zh-CN" sz="2400" dirty="0">
                <a:effectLst/>
              </a:rPr>
              <a:t>cTemp</a:t>
            </a:r>
            <a:r>
              <a:rPr lang="zh-CN" altLang="en-US" sz="2400" dirty="0">
                <a:effectLst/>
              </a:rPr>
              <a:t>中。</a:t>
            </a:r>
          </a:p>
          <a:p>
            <a:pPr>
              <a:lnSpc>
                <a:spcPct val="90000"/>
              </a:lnSpc>
              <a:buNone/>
            </a:pPr>
            <a:r>
              <a:rPr lang="zh-CN" altLang="en-US" sz="2400" dirty="0">
                <a:effectLst/>
              </a:rPr>
              <a:t>⑤ 将常量字符串“</a:t>
            </a:r>
            <a:r>
              <a:rPr lang="en-US" altLang="zh-CN" sz="2400" dirty="0">
                <a:effectLst/>
              </a:rPr>
              <a:t>The result is:”</a:t>
            </a:r>
            <a:r>
              <a:rPr lang="zh-CN" altLang="en-US" sz="2400" dirty="0">
                <a:effectLst/>
              </a:rPr>
              <a:t>接在</a:t>
            </a:r>
            <a:r>
              <a:rPr lang="en-US" altLang="zh-CN" sz="2400" dirty="0">
                <a:effectLst/>
              </a:rPr>
              <a:t>cTemp</a:t>
            </a:r>
            <a:r>
              <a:rPr lang="zh-CN" altLang="en-US" sz="2400" dirty="0">
                <a:effectLst/>
              </a:rPr>
              <a:t>之前，输出即为所求结果。</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p:cNvSpPr>
          <p:nvPr>
            <p:ph idx="1"/>
          </p:nvPr>
        </p:nvSpPr>
        <p:spPr/>
        <p:txBody>
          <a:bodyPr vert="horz" wrap="square" lIns="91440" tIns="45720" rIns="91440" bIns="45720" anchor="t" anchorCtr="0"/>
          <a:lstStyle/>
          <a:p>
            <a:r>
              <a:rPr lang="zh-CN" altLang="en-US" dirty="0">
                <a:effectLst/>
              </a:rPr>
              <a:t>流程图</a:t>
            </a:r>
          </a:p>
        </p:txBody>
      </p:sp>
      <p:pic>
        <p:nvPicPr>
          <p:cNvPr id="132099" name="Picture 4"/>
          <p:cNvPicPr>
            <a:picLocks noChangeAspect="1"/>
          </p:cNvPicPr>
          <p:nvPr/>
        </p:nvPicPr>
        <p:blipFill>
          <a:blip r:embed="rId2"/>
          <a:stretch>
            <a:fillRect/>
          </a:stretch>
        </p:blipFill>
        <p:spPr>
          <a:xfrm>
            <a:off x="5219700" y="1430338"/>
            <a:ext cx="2428875" cy="4953000"/>
          </a:xfrm>
          <a:prstGeom prst="rect">
            <a:avLst/>
          </a:prstGeom>
          <a:noFill/>
          <a:ln w="9525">
            <a:noFill/>
          </a:ln>
        </p:spPr>
      </p:pic>
      <p:pic>
        <p:nvPicPr>
          <p:cNvPr id="132100" name="Picture 5"/>
          <p:cNvPicPr>
            <a:picLocks noChangeAspect="1"/>
          </p:cNvPicPr>
          <p:nvPr/>
        </p:nvPicPr>
        <p:blipFill>
          <a:blip r:embed="rId3"/>
          <a:stretch>
            <a:fillRect/>
          </a:stretch>
        </p:blipFill>
        <p:spPr>
          <a:xfrm>
            <a:off x="5219700" y="6399213"/>
            <a:ext cx="2447925" cy="342900"/>
          </a:xfrm>
          <a:prstGeom prst="rect">
            <a:avLst/>
          </a:prstGeom>
          <a:noFill/>
          <a:ln w="9525">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133123" name="图片 3"/>
          <p:cNvPicPr>
            <a:picLocks noChangeAspect="1"/>
          </p:cNvPicPr>
          <p:nvPr/>
        </p:nvPicPr>
        <p:blipFill>
          <a:blip r:embed="rId2"/>
          <a:stretch>
            <a:fillRect/>
          </a:stretch>
        </p:blipFill>
        <p:spPr>
          <a:xfrm>
            <a:off x="1066800" y="1484313"/>
            <a:ext cx="4581525" cy="5124450"/>
          </a:xfrm>
          <a:prstGeom prst="rect">
            <a:avLst/>
          </a:prstGeom>
          <a:noFill/>
          <a:ln w="9525">
            <a:noFill/>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学生容易出错的地方</a:t>
            </a:r>
          </a:p>
        </p:txBody>
      </p:sp>
      <p:sp>
        <p:nvSpPr>
          <p:cNvPr id="5529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在字符串复制或连接后，忘记给目的字符串加上字符串结束标志</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字符串整体输入时用取地址符号</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逐个引用字符串中的字符时对下标的控制</a:t>
            </a: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问题与讨论</a:t>
            </a:r>
          </a:p>
        </p:txBody>
      </p:sp>
      <p:sp>
        <p:nvSpPr>
          <p:cNvPr id="56323" name="Rectangle 3"/>
          <p:cNvSpPr>
            <a:spLocks noGrp="1" noChangeArrowheads="1"/>
          </p:cNvSpPr>
          <p:nvPr>
            <p:ph idx="1"/>
          </p:nvPr>
        </p:nvSpPr>
        <p:spPr/>
        <p:txBody>
          <a:bodyPr vert="horz" wrap="square" lIns="91440" tIns="45720" rIns="91440" bIns="45720" numCol="1" anchor="t" anchorCtr="0" compatLnSpc="1"/>
          <a:lstStyle/>
          <a:p>
            <a:pPr marL="342900" marR="0" lvl="1" indent="-34290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想一想</a:t>
            </a:r>
          </a:p>
          <a:p>
            <a:pPr marL="342900" marR="0" lvl="1" indent="-342900" algn="l" defTabSz="914400" rtl="0" eaLnBrk="0" fontAlgn="base" latinLnBrk="0" hangingPunct="0">
              <a:lnSpc>
                <a:spcPct val="100000"/>
              </a:lnSpc>
              <a:spcBef>
                <a:spcPct val="20000"/>
              </a:spcBef>
              <a:spcAft>
                <a:spcPct val="0"/>
              </a:spcAft>
              <a:buClr>
                <a:schemeClr val="tx1"/>
              </a:buClr>
              <a:buSzTx/>
              <a:buFontTx/>
              <a:buNone/>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分别编写实现</a:t>
            </a:r>
            <a:r>
              <a:rPr kumimoji="0" lang="sv-SE"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strcpy</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a:t>
            </a:r>
            <a:r>
              <a:rPr kumimoji="0" lang="sv-SE"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strcmp</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和</a:t>
            </a:r>
            <a:r>
              <a:rPr kumimoji="0" lang="sv-SE"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strlen</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字符串运算函数功能的程序，大概思路是什么？</a:t>
            </a:r>
            <a:r>
              <a:rPr kumimoji="0" lang="zh-CN" altLang="en-US" sz="2800" b="0" i="0" u="none" strike="noStrike" kern="0" cap="none" spc="0" normalizeH="0" baseline="0" noProof="0" smtClean="0">
                <a:ln>
                  <a:noFill/>
                </a:ln>
                <a:solidFill>
                  <a:schemeClr val="tx1"/>
                </a:solidFill>
                <a:effectLst/>
                <a:uLnTx/>
                <a:uFillTx/>
                <a:latin typeface="+mn-lt"/>
                <a:ea typeface="+mn-ea"/>
              </a:rPr>
              <a:t>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小结</a:t>
            </a:r>
          </a:p>
        </p:txBody>
      </p:sp>
      <p:sp>
        <p:nvSpPr>
          <p:cNvPr id="8397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语言没有字符串数据类型，它是通过字符数组来处理字符串的，即用字符数组来存储字符串。值得注意的是，这时必须在字符数组末尾加上串结束符</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‘\0’</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，例如，对于字符数组</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char chJob[8]</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，若用来存放字符串</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“driver”</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，则在内存中，该字符数组存放形式为</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p>
        </p:txBody>
      </p:sp>
      <p:pic>
        <p:nvPicPr>
          <p:cNvPr id="136196" name="Picture 5"/>
          <p:cNvPicPr>
            <a:picLocks noChangeAspect="1"/>
          </p:cNvPicPr>
          <p:nvPr/>
        </p:nvPicPr>
        <p:blipFill>
          <a:blip r:embed="rId2"/>
          <a:stretch>
            <a:fillRect/>
          </a:stretch>
        </p:blipFill>
        <p:spPr>
          <a:xfrm>
            <a:off x="1763713" y="5516563"/>
            <a:ext cx="6192837" cy="792162"/>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1066800" y="908050"/>
            <a:ext cx="3933825" cy="51879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解题思路和流程图：</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将问题</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1</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的数组元素初始化赋值改为从键盘输入数据；</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在</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for</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循环中累加每个数组元素的值，求出总分；</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用总分除以总人数，求出平均分并输出。</a:t>
            </a: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p:txBody>
      </p:sp>
      <p:pic>
        <p:nvPicPr>
          <p:cNvPr id="16387" name="Picture 5"/>
          <p:cNvPicPr>
            <a:picLocks noChangeAspect="1"/>
          </p:cNvPicPr>
          <p:nvPr/>
        </p:nvPicPr>
        <p:blipFill>
          <a:blip r:embed="rId2"/>
          <a:stretch>
            <a:fillRect/>
          </a:stretch>
        </p:blipFill>
        <p:spPr>
          <a:xfrm>
            <a:off x="6000750" y="642938"/>
            <a:ext cx="2486025" cy="5981700"/>
          </a:xfrm>
          <a:prstGeom prst="rect">
            <a:avLst/>
          </a:prstGeom>
          <a:noFill/>
          <a:ln w="9525">
            <a:no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小结</a:t>
            </a:r>
          </a:p>
        </p:txBody>
      </p:sp>
      <p:sp>
        <p:nvSpPr>
          <p:cNvPr id="83971" name="Rectangle 3"/>
          <p:cNvSpPr>
            <a:spLocks noGrp="1" noChangeArrowheads="1"/>
          </p:cNvSpPr>
          <p:nvPr>
            <p:ph idx="1"/>
          </p:nvPr>
        </p:nvSpPr>
        <p:spPr>
          <a:xfrm>
            <a:off x="1066800" y="1857375"/>
            <a:ext cx="7934325" cy="47863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注意：在系统中，字符串的最后有一个串结束标志</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'\0'</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，如果没有这个字符串结束标志，则</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chJob</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是一个一般的字符数组，将不能使用有关字符串的标准库函数。</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字符串的说明形式与字符数组是一样的，不过，考虑到字符串有一个串结束符，因此为了存放一个有</a:t>
            </a:r>
            <a:r>
              <a:rPr kumimoji="0" lang="en-US" altLang="zh-CN" sz="32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N</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个字符的字符串，字符数组的元素个数至少应说明为</a:t>
            </a:r>
            <a:r>
              <a:rPr kumimoji="0" lang="en-US" altLang="zh-CN" sz="32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N</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课后任务</a:t>
            </a:r>
          </a:p>
        </p:txBody>
      </p:sp>
      <p:sp>
        <p:nvSpPr>
          <p:cNvPr id="13315" name="Rectangle 3"/>
          <p:cNvSpPr>
            <a:spLocks noGrp="1" noChangeArrowheads="1"/>
          </p:cNvSpPr>
          <p:nvPr>
            <p:ph idx="1"/>
          </p:nvPr>
        </p:nvSpPr>
        <p:spPr>
          <a:xfrm>
            <a:off x="323850" y="1341438"/>
            <a:ext cx="8540750" cy="4681538"/>
          </a:xfrm>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p>
        </p:txBody>
      </p:sp>
      <p:sp>
        <p:nvSpPr>
          <p:cNvPr id="138244" name="Text Box 0"/>
          <p:cNvSpPr txBox="1"/>
          <p:nvPr/>
        </p:nvSpPr>
        <p:spPr>
          <a:xfrm>
            <a:off x="1116013" y="2565400"/>
            <a:ext cx="7343775" cy="11604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800" b="1" dirty="0"/>
              <a:t>整理课堂笔记</a:t>
            </a:r>
          </a:p>
          <a:p>
            <a:pPr marL="0" lvl="0" indent="0" eaLnBrk="1" hangingPunct="1">
              <a:spcBef>
                <a:spcPct val="50000"/>
              </a:spcBef>
              <a:buClrTx/>
              <a:buSzTx/>
              <a:buFontTx/>
              <a:buNone/>
            </a:pPr>
            <a:r>
              <a:rPr lang="zh-CN" altLang="en-US" sz="2800" b="1" dirty="0"/>
              <a:t>完成本单元习题作业</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5" name="内容占位符 4"/>
          <p:cNvSpPr>
            <a:spLocks noGrp="1"/>
          </p:cNvSpPr>
          <p:nvPr>
            <p:ph idx="1"/>
          </p:nvPr>
        </p:nvSpPr>
        <p:spPr>
          <a:xfrm>
            <a:off x="962025" y="1844675"/>
            <a:ext cx="7858125" cy="501332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#define SIZE 10</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void main()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i,iContest</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[SIZE];</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float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fAve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for(</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=0;i&lt;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SIZE;i</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scanf</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("%d",&amp;</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iContest</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for(</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=0;i&lt;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SIZE;i</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fAve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fAve+iContest</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fAve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fAve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/SIZE;</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printf("The average is %f",</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fAve</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练一练</a:t>
            </a:r>
          </a:p>
        </p:txBody>
      </p:sp>
      <p:sp>
        <p:nvSpPr>
          <p:cNvPr id="8192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问题</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3</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进一步拓展：从键盘输入</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10</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个参赛学生的成绩，求出分数最高的同学的序号（从</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开始）及其成绩。</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解题步骤</a:t>
            </a:r>
          </a:p>
          <a:p>
            <a:pPr marL="342900" marR="0" lvl="0" indent="-342900" algn="l" defTabSz="914400" rtl="0" eaLnBrk="0" fontAlgn="base" latinLnBrk="0" hangingPunct="0">
              <a:lnSpc>
                <a:spcPct val="90000"/>
              </a:lnSpc>
              <a:spcBef>
                <a:spcPct val="20000"/>
              </a:spcBef>
              <a:spcAft>
                <a:spcPct val="0"/>
              </a:spcAft>
              <a:buClr>
                <a:schemeClr val="hlink"/>
              </a:buClr>
              <a:buSzPct val="70000"/>
              <a:buFont typeface="Wingdings" panose="05000000000000000000" pitchFamily="2" charset="2"/>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①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定义一维数组存放成绩。</a:t>
            </a:r>
          </a:p>
          <a:p>
            <a:pPr marL="342900" marR="0" lvl="0" indent="-342900" algn="l" defTabSz="914400" rtl="0" eaLnBrk="0" fontAlgn="base" latinLnBrk="0" hangingPunct="0">
              <a:lnSpc>
                <a:spcPct val="90000"/>
              </a:lnSpc>
              <a:spcBef>
                <a:spcPct val="20000"/>
              </a:spcBef>
              <a:spcAft>
                <a:spcPct val="0"/>
              </a:spcAft>
              <a:buClr>
                <a:schemeClr val="hlink"/>
              </a:buClr>
              <a:buSzPct val="70000"/>
              <a:buFont typeface="Wingdings" panose="05000000000000000000" pitchFamily="2" charset="2"/>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② 循环输入</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10</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个分数。</a:t>
            </a:r>
          </a:p>
          <a:p>
            <a:pPr marL="342900" marR="0" lvl="0" indent="-342900" algn="l" defTabSz="914400" rtl="0" eaLnBrk="0" fontAlgn="base" latinLnBrk="0" hangingPunct="0">
              <a:lnSpc>
                <a:spcPct val="90000"/>
              </a:lnSpc>
              <a:spcBef>
                <a:spcPct val="20000"/>
              </a:spcBef>
              <a:spcAft>
                <a:spcPct val="0"/>
              </a:spcAft>
              <a:buClr>
                <a:schemeClr val="hlink"/>
              </a:buClr>
              <a:buSzPct val="70000"/>
              <a:buFont typeface="Wingdings" panose="05000000000000000000" pitchFamily="2" charset="2"/>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③ 从第一个数组元素开始逐个比较，将成绩较高者的数组元素的下标存入变量</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iMax</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中。</a:t>
            </a:r>
          </a:p>
          <a:p>
            <a:pPr marL="342900" marR="0" lvl="0" indent="-342900" algn="l" defTabSz="914400" rtl="0" eaLnBrk="0" fontAlgn="base" latinLnBrk="0" hangingPunct="0">
              <a:lnSpc>
                <a:spcPct val="90000"/>
              </a:lnSpc>
              <a:spcBef>
                <a:spcPct val="20000"/>
              </a:spcBef>
              <a:spcAft>
                <a:spcPct val="0"/>
              </a:spcAft>
              <a:buClr>
                <a:schemeClr val="hlink"/>
              </a:buClr>
              <a:buSzPct val="70000"/>
              <a:buFont typeface="Wingdings" panose="05000000000000000000" pitchFamily="2" charset="2"/>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④ 循环比较结束后，</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iMax</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中即分数最高的同学的数组下标，加</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即为其序号，输出结果</a:t>
            </a:r>
            <a:r>
              <a:rPr kumimoji="0" lang="zh-CN" altLang="en-US" sz="2400" b="0" i="0" u="none" strike="noStrike" kern="0" cap="none" spc="0" normalizeH="0" baseline="0" noProof="0" smtClean="0">
                <a:ln>
                  <a:noFill/>
                </a:ln>
                <a:solidFill>
                  <a:schemeClr val="tx1"/>
                </a:solidFill>
                <a:effectLst/>
                <a:uLnTx/>
                <a:uFillTx/>
                <a:latin typeface="+mn-lt"/>
                <a:ea typeface="+mn-ea"/>
                <a:cs typeface="+mn-cs"/>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1042988" y="1989138"/>
            <a:ext cx="264795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流程图：</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pic>
        <p:nvPicPr>
          <p:cNvPr id="19459" name="图片 1"/>
          <p:cNvPicPr>
            <a:picLocks noChangeAspect="1"/>
          </p:cNvPicPr>
          <p:nvPr/>
        </p:nvPicPr>
        <p:blipFill>
          <a:blip r:embed="rId2"/>
          <a:stretch>
            <a:fillRect/>
          </a:stretch>
        </p:blipFill>
        <p:spPr>
          <a:xfrm>
            <a:off x="3492500" y="1052513"/>
            <a:ext cx="4027488" cy="53721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681913" cy="432752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#define SIZE 10</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void main()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iContest</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[SIZE]={0},</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=0,iMax=0;</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printf("\n Please input data:");</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for(</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=0;i&lt;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SIZE;i</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scanf</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("%d",&amp;</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iContest</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for(</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=0;i&lt;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SIZE;i</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if(</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iContest</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]&gt;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iContest</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iMax</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iMax</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printf("\n The %</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dth</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student got the highest score %d",iMax+1,iContest[</a:t>
            </a:r>
            <a:r>
              <a:rPr kumimoji="0" lang="en-US" altLang="zh-CN" sz="16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iMax</a:t>
            </a: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1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zh-CN" altLang="en-US" sz="16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学生容易出错的地方</a:t>
            </a:r>
          </a:p>
        </p:txBody>
      </p:sp>
      <p:sp>
        <p:nvSpPr>
          <p:cNvPr id="5529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数组的起始下标</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数组最后一个元素的下标</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使用数组越界</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定义数组时不指定长度</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问题与讨论</a:t>
            </a:r>
            <a:endPar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56323" name="Rectangle 3"/>
          <p:cNvSpPr>
            <a:spLocks noGrp="1" noChangeArrowheads="1"/>
          </p:cNvSpPr>
          <p:nvPr>
            <p:ph idx="1"/>
          </p:nvPr>
        </p:nvSpPr>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如何在前面例子的基础上将功能拓展，使得程序具有增加、删除、插入、排序等功能，并可选择多次操作？</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小结</a:t>
            </a:r>
            <a:endPar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8397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数组必须先定义，后使用。一维数组定义的一般形式为：</a:t>
            </a: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类型标识符   数组名</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常量表达式</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一维数组的引用形式：</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数组名</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下标表达式</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一维数组的输入和输出：使用循环逐个进行</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数组相关英文词汇</a:t>
            </a:r>
            <a:endPar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379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Array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数组</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Element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元素</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Subscript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下标</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Address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地址</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Initialize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初始化</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小结</a:t>
            </a:r>
            <a:endPar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8397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数组的存放形式：在内存中连续存放</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一维数组的初始化：</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当系统为所定义的数组在内存中开辟一串连续的存储单元时，这些存储单元中并没有确定的值，所以必须进行初始化。</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对全部元素初始化</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对部分元素初始化</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课后任务</a:t>
            </a:r>
            <a:endPar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3315" name="Rectangle 3"/>
          <p:cNvSpPr>
            <a:spLocks noGrp="1" noChangeArrowheads="1"/>
          </p:cNvSpPr>
          <p:nvPr>
            <p:ph idx="1"/>
          </p:nvPr>
        </p:nvSpPr>
        <p:spPr>
          <a:xfrm>
            <a:off x="323850" y="1341438"/>
            <a:ext cx="8540750" cy="4681538"/>
          </a:xfrm>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p>
        </p:txBody>
      </p:sp>
      <p:sp>
        <p:nvSpPr>
          <p:cNvPr id="25604" name="Text Box 0"/>
          <p:cNvSpPr txBox="1"/>
          <p:nvPr/>
        </p:nvSpPr>
        <p:spPr>
          <a:xfrm>
            <a:off x="1116013" y="2565400"/>
            <a:ext cx="7343775" cy="11604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800" b="1" dirty="0"/>
              <a:t>将课堂讲授实例自行操作演练一遍</a:t>
            </a:r>
          </a:p>
          <a:p>
            <a:pPr marL="0" lvl="0" indent="0" eaLnBrk="1" hangingPunct="1">
              <a:spcBef>
                <a:spcPct val="50000"/>
              </a:spcBef>
              <a:buClrTx/>
              <a:buSzTx/>
              <a:buFontTx/>
              <a:buNone/>
            </a:pPr>
            <a:r>
              <a:rPr lang="zh-CN" altLang="en-US" sz="2800" b="1" dirty="0"/>
              <a:t>完成本单元习题作业</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71550" y="333375"/>
            <a:ext cx="7543800" cy="14319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一维数组的应用</a:t>
            </a: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a:t>
            </a: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常用算法</a:t>
            </a:r>
          </a:p>
        </p:txBody>
      </p:sp>
      <p:sp>
        <p:nvSpPr>
          <p:cNvPr id="1024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应知</a:t>
            </a:r>
            <a:r>
              <a:rPr kumimoji="0"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常用一维数组的数据操作思路与流程</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应会</a:t>
            </a:r>
            <a:r>
              <a:rPr kumimoji="0"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编程实现一维数组的查找、排序、插入、删除等功能</a:t>
            </a: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难点</a:t>
            </a:r>
            <a:r>
              <a:rPr kumimoji="0"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冒泡排序算法的思路</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数组相关英文词汇</a:t>
            </a:r>
            <a:endPar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379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Reference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引用</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Sort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排序</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Insert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插入</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Delete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删除</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endPar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提  问</a:t>
            </a:r>
            <a:endPar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5843" name="Rectangle 3"/>
          <p:cNvSpPr>
            <a:spLocks noGrp="1" noChangeArrowheads="1"/>
          </p:cNvSpPr>
          <p:nvPr>
            <p:ph idx="1"/>
          </p:nvPr>
        </p:nvSpPr>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什么是数组？</a:t>
            </a:r>
            <a:endParaRPr kumimoji="0"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990600" marR="0" lvl="1" indent="-53340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数组下标从哪里开始？</a:t>
            </a:r>
          </a:p>
          <a:p>
            <a:pPr marL="990600" marR="0" lvl="1" indent="-53340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数组在内存中是如何存放的？</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知识回顾：关于一维数组</a:t>
            </a:r>
          </a:p>
        </p:txBody>
      </p:sp>
      <p:sp>
        <p:nvSpPr>
          <p:cNvPr id="34819" name="Rectangle 3"/>
          <p:cNvSpPr>
            <a:spLocks noGrp="1" noChangeArrowheads="1"/>
          </p:cNvSpPr>
          <p:nvPr>
            <p:ph idx="1"/>
          </p:nvPr>
        </p:nvSpPr>
        <p:spPr>
          <a:xfrm>
            <a:off x="1066800" y="1981200"/>
            <a:ext cx="7543800" cy="44481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数组不能够动态定义，定义时数组大小应是确定的</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数组下标从</a:t>
            </a:r>
            <a:r>
              <a:rPr kumimoji="0"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0</a:t>
            </a: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开始</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数值型数组不能够整体输入输出，需要用循环语句进行输入或输出</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6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试一试</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问题</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4</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：数据查找</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用初始化方法，把某学习小组</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10</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名学生</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语言程序设计</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课程的考试成绩存储在数组中</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再从键盘输入一个考分，查找该数是否在数组中，如果是的话，请输出它是第几名学生的成绩</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08625" y="908050"/>
            <a:ext cx="2862263"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流程图：</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pic>
        <p:nvPicPr>
          <p:cNvPr id="33795" name="Picture 5"/>
          <p:cNvPicPr>
            <a:picLocks noChangeAspect="1"/>
          </p:cNvPicPr>
          <p:nvPr/>
        </p:nvPicPr>
        <p:blipFill>
          <a:blip r:embed="rId2"/>
          <a:stretch>
            <a:fillRect/>
          </a:stretch>
        </p:blipFill>
        <p:spPr>
          <a:xfrm>
            <a:off x="5580063" y="1844675"/>
            <a:ext cx="3071812" cy="4879975"/>
          </a:xfrm>
          <a:prstGeom prst="rect">
            <a:avLst/>
          </a:prstGeom>
          <a:noFill/>
          <a:ln w="9525">
            <a:noFill/>
          </a:ln>
        </p:spPr>
      </p:pic>
      <p:sp>
        <p:nvSpPr>
          <p:cNvPr id="33796" name="Rectangle 6"/>
          <p:cNvSpPr/>
          <p:nvPr/>
        </p:nvSpPr>
        <p:spPr>
          <a:xfrm>
            <a:off x="971550" y="1209675"/>
            <a:ext cx="4681538" cy="50609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269875" eaLnBrk="1" hangingPunct="1">
              <a:spcBef>
                <a:spcPct val="0"/>
              </a:spcBef>
              <a:buClrTx/>
              <a:buSzTx/>
              <a:buFontTx/>
              <a:buNone/>
            </a:pPr>
            <a:r>
              <a:rPr lang="zh-CN" altLang="en-US" sz="2800" dirty="0"/>
              <a:t>算法与步骤：</a:t>
            </a:r>
          </a:p>
          <a:p>
            <a:pPr marL="0" lvl="0" indent="269875" eaLnBrk="1" hangingPunct="1">
              <a:lnSpc>
                <a:spcPct val="110000"/>
              </a:lnSpc>
              <a:spcBef>
                <a:spcPct val="0"/>
              </a:spcBef>
              <a:buClrTx/>
              <a:buSzTx/>
              <a:buFontTx/>
              <a:buNone/>
            </a:pPr>
            <a:r>
              <a:rPr lang="en-US" altLang="zh-CN" sz="2400" dirty="0"/>
              <a:t>① </a:t>
            </a:r>
            <a:r>
              <a:rPr lang="zh-CN" altLang="en-US" sz="2400" dirty="0"/>
              <a:t>定义，初始化数组</a:t>
            </a:r>
            <a:r>
              <a:rPr lang="en-US" altLang="zh-CN" sz="2400" dirty="0"/>
              <a:t>iStudent[SIZE]</a:t>
            </a:r>
            <a:r>
              <a:rPr lang="zh-CN" altLang="en-US" sz="2400" dirty="0"/>
              <a:t>，下标变量</a:t>
            </a:r>
            <a:r>
              <a:rPr lang="en-US" altLang="zh-CN" sz="2400" dirty="0"/>
              <a:t>i</a:t>
            </a:r>
            <a:r>
              <a:rPr lang="zh-CN" altLang="en-US" sz="2400" dirty="0"/>
              <a:t>，变量</a:t>
            </a:r>
            <a:r>
              <a:rPr lang="en-US" altLang="zh-CN" sz="2400" dirty="0"/>
              <a:t>iFind</a:t>
            </a:r>
            <a:r>
              <a:rPr lang="zh-CN" altLang="en-US" sz="2400" dirty="0"/>
              <a:t>存放从键盘输入的成绩</a:t>
            </a:r>
          </a:p>
          <a:p>
            <a:pPr marL="0" lvl="0" indent="269875" eaLnBrk="1" hangingPunct="1">
              <a:lnSpc>
                <a:spcPct val="110000"/>
              </a:lnSpc>
              <a:spcBef>
                <a:spcPct val="0"/>
              </a:spcBef>
              <a:buClrTx/>
              <a:buSzTx/>
              <a:buFontTx/>
              <a:buNone/>
            </a:pPr>
            <a:r>
              <a:rPr lang="zh-CN" altLang="en-US" sz="2400" dirty="0"/>
              <a:t>② 从键盘输入一个考分</a:t>
            </a:r>
            <a:r>
              <a:rPr lang="en-US" altLang="zh-CN" sz="2400" dirty="0"/>
              <a:t>iFind</a:t>
            </a:r>
            <a:endParaRPr lang="zh-CN" altLang="en-US" sz="2400" dirty="0"/>
          </a:p>
          <a:p>
            <a:pPr marL="0" lvl="0" indent="269875" eaLnBrk="1" hangingPunct="1">
              <a:lnSpc>
                <a:spcPct val="110000"/>
              </a:lnSpc>
              <a:spcBef>
                <a:spcPct val="0"/>
              </a:spcBef>
              <a:buClrTx/>
              <a:buSzTx/>
              <a:buFontTx/>
              <a:buNone/>
            </a:pPr>
            <a:r>
              <a:rPr lang="zh-CN" altLang="en-US" sz="2400" dirty="0"/>
              <a:t>③ 将</a:t>
            </a:r>
            <a:r>
              <a:rPr lang="en-US" altLang="zh-CN" sz="2400" dirty="0"/>
              <a:t>iFind</a:t>
            </a:r>
            <a:r>
              <a:rPr lang="zh-CN" altLang="en-US" sz="2400" dirty="0"/>
              <a:t>与数组</a:t>
            </a:r>
            <a:r>
              <a:rPr lang="en-US" altLang="zh-CN" sz="2400" dirty="0"/>
              <a:t>iStudent</a:t>
            </a:r>
            <a:r>
              <a:rPr lang="zh-CN" altLang="en-US" sz="2400" dirty="0"/>
              <a:t>的每一个元素对比，如果不同，则再与</a:t>
            </a:r>
            <a:r>
              <a:rPr lang="en-US" altLang="zh-CN" sz="2400" dirty="0"/>
              <a:t>iStudent</a:t>
            </a:r>
            <a:r>
              <a:rPr lang="zh-CN" altLang="en-US" sz="2400" dirty="0"/>
              <a:t>的下一个元素比较；如果相同，则将其下标值加</a:t>
            </a:r>
            <a:r>
              <a:rPr lang="en-US" altLang="zh-CN" sz="2400" dirty="0"/>
              <a:t>1</a:t>
            </a:r>
            <a:r>
              <a:rPr lang="zh-CN" altLang="en-US" sz="2400" dirty="0"/>
              <a:t>得到输入考分是第几个学生的成绩，将其输出。</a:t>
            </a:r>
            <a:endParaRPr lang="en-US" altLang="zh-CN" sz="2400" dirty="0"/>
          </a:p>
          <a:p>
            <a:pPr marL="0" lvl="0" indent="269875" eaLnBrk="1" hangingPunct="1">
              <a:lnSpc>
                <a:spcPct val="110000"/>
              </a:lnSpc>
              <a:spcBef>
                <a:spcPct val="0"/>
              </a:spcBef>
              <a:buClrTx/>
              <a:buSzTx/>
              <a:buFontTx/>
              <a:buNone/>
            </a:pPr>
            <a:r>
              <a:rPr lang="zh-CN" altLang="en-US" sz="2800"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34819" name="图片 3"/>
          <p:cNvPicPr>
            <a:picLocks noChangeAspect="1"/>
          </p:cNvPicPr>
          <p:nvPr/>
        </p:nvPicPr>
        <p:blipFill>
          <a:blip r:embed="rId2"/>
          <a:stretch>
            <a:fillRect/>
          </a:stretch>
        </p:blipFill>
        <p:spPr>
          <a:xfrm>
            <a:off x="1060450" y="1776413"/>
            <a:ext cx="4972050" cy="452437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程序注解</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一个整型数组的每一个元素都相当于一个整型变量，可以存放一个整型数值，与</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10</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个独立的整型变量的不同之处在于：数组元素是按顺序排列的，数组元素的访问是通过下标变量进行的，而</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10</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个整型变量是各自独立的。</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数组元素在内存中是连续存放的。</a:t>
            </a:r>
            <a:endParaRPr kumimoji="0" lang="zh-CN" altLang="en-US" sz="24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提  问</a:t>
            </a:r>
            <a:endPar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5843" name="Rectangle 3"/>
          <p:cNvSpPr>
            <a:spLocks noGrp="1" noChangeArrowheads="1"/>
          </p:cNvSpPr>
          <p:nvPr>
            <p:ph idx="1"/>
          </p:nvPr>
        </p:nvSpPr>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循环的三要素是什么？</a:t>
            </a:r>
            <a:endParaRPr kumimoji="0" lang="en-US" altLang="zh-CN" sz="28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endParaRPr>
          </a:p>
          <a:p>
            <a:pPr marL="990600" marR="0" lvl="1" indent="-533400" algn="l" defTabSz="914400" rtl="0" eaLnBrk="1" fontAlgn="base" latinLnBrk="0" hangingPunct="1">
              <a:lnSpc>
                <a:spcPct val="100000"/>
              </a:lnSpc>
              <a:spcBef>
                <a:spcPct val="20000"/>
              </a:spcBef>
              <a:spcAft>
                <a:spcPct val="0"/>
              </a:spcAft>
              <a:buClr>
                <a:schemeClr val="tx1"/>
              </a:buClr>
              <a:buSzTx/>
              <a:buFontTx/>
              <a:buChar char="–"/>
              <a:defRPr/>
            </a:pPr>
            <a:r>
              <a:rPr kumimoji="0" 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break</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和</a:t>
            </a:r>
            <a:r>
              <a:rPr kumimoji="0" 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continue</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的区别？</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练一练，想一想</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Tahoma" panose="020B0604030504040204" pitchFamily="34" charset="0"/>
              <a:buAutoNum type="arabicPeriod"/>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在问题</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5.4</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中，如果输入的成绩没有查到，请给出提示信息“</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not found</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Tahoma" panose="020B0604030504040204" pitchFamily="34" charset="0"/>
              <a:buAutoNum type="arabicPeriod"/>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拓展问题</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5.4</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，如果希望能够多次输入考分进行查找，每次都输出查找到的结果，直到输入</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1000</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时结束查找，怎样分析、解决问题</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514350" marR="0" lvl="0" indent="-514350" algn="l" defTabSz="914400" rtl="0" eaLnBrk="0" fontAlgn="base" latinLnBrk="0" hangingPunct="0">
              <a:lnSpc>
                <a:spcPct val="100000"/>
              </a:lnSpc>
              <a:spcBef>
                <a:spcPct val="20000"/>
              </a:spcBef>
              <a:spcAft>
                <a:spcPct val="0"/>
              </a:spcAft>
              <a:buClr>
                <a:schemeClr val="hlink"/>
              </a:buClr>
              <a:buSzPct val="70000"/>
              <a:buFont typeface="Tahoma" panose="020B0604030504040204" pitchFamily="34" charset="0"/>
              <a:buAutoNum type="arabicPeriod"/>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再次拓展问题</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5.4</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，如果输入一个考分，但是在成绩数组中有一个以上的考分与此相同，怎样处理？</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a:t>
            </a:r>
            <a:r>
              <a:rPr kumimoji="0" lang="en-US" altLang="zh-CN"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1</a:t>
            </a: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参考</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37891" name="内容占位符 3"/>
          <p:cNvPicPr>
            <a:picLocks noGrp="1" noChangeAspect="1"/>
          </p:cNvPicPr>
          <p:nvPr>
            <p:ph idx="1"/>
          </p:nvPr>
        </p:nvPicPr>
        <p:blipFill>
          <a:blip r:embed="rId2"/>
          <a:srcRect/>
          <a:stretch>
            <a:fillRect/>
          </a:stretch>
        </p:blipFill>
        <p:spPr>
          <a:xfrm>
            <a:off x="1187450" y="1916113"/>
            <a:ext cx="6246813" cy="411480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问题二参考</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pic>
        <p:nvPicPr>
          <p:cNvPr id="38916" name="图片 3"/>
          <p:cNvPicPr>
            <a:picLocks noChangeAspect="1"/>
          </p:cNvPicPr>
          <p:nvPr/>
        </p:nvPicPr>
        <p:blipFill>
          <a:blip r:embed="rId2"/>
          <a:stretch>
            <a:fillRect/>
          </a:stretch>
        </p:blipFill>
        <p:spPr>
          <a:xfrm>
            <a:off x="1187450" y="1736725"/>
            <a:ext cx="6635750" cy="5049838"/>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问题三参考</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pic>
        <p:nvPicPr>
          <p:cNvPr id="39940" name="图片 3"/>
          <p:cNvPicPr>
            <a:picLocks noChangeAspect="1"/>
          </p:cNvPicPr>
          <p:nvPr/>
        </p:nvPicPr>
        <p:blipFill>
          <a:blip r:embed="rId2"/>
          <a:stretch>
            <a:fillRect/>
          </a:stretch>
        </p:blipFill>
        <p:spPr>
          <a:xfrm>
            <a:off x="1100138" y="1844675"/>
            <a:ext cx="6413500" cy="476250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试一试</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问题</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5</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：排序</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软件系要选拔创新小组的成员，有</a:t>
            </a:r>
            <a:r>
              <a:rPr kumimoji="0" lang="en-US" altLang="zh-CN" sz="3200" b="0" i="1"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N</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名同学参加考试，请你帮助老师将成绩输入计算机，从低分到高分进行冒泡排序并输出排序后的结果。</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冒泡排序算法：</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从最后一个元素开始（设置循环的初始值）</a:t>
            </a: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根据排序的顺序，两相邻元素进行比较和交换（内层循环）</a:t>
            </a: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进行下一轮相邻数据的比较交换（外层循环）</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800" y="1981200"/>
            <a:ext cx="2790825" cy="7334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流程图：</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6" name="内容占位符 2"/>
          <p:cNvSpPr txBox="1"/>
          <p:nvPr/>
        </p:nvSpPr>
        <p:spPr bwMode="auto">
          <a:xfrm>
            <a:off x="1000125" y="5500688"/>
            <a:ext cx="7929563" cy="1143000"/>
          </a:xfrm>
          <a:prstGeom prst="rect">
            <a:avLst/>
          </a:prstGeom>
          <a:noFill/>
          <a:ln w="9525">
            <a:noFill/>
            <a:miter lim="800000"/>
          </a:ln>
          <a:effectLst/>
        </p:spPr>
        <p:txBody>
          <a:bodyPr/>
          <a:lstStyle/>
          <a:p>
            <a:pPr marL="342900" marR="0" indent="-342900" defTabSz="914400" eaLnBrk="1" hangingPunct="1">
              <a:spcBef>
                <a:spcPct val="20000"/>
              </a:spcBef>
              <a:buClr>
                <a:schemeClr val="hlink"/>
              </a:buClr>
              <a:buSzPct val="70000"/>
              <a:buFont typeface="Wingdings" panose="05000000000000000000" pitchFamily="2" charset="2"/>
              <a:buChar char="n"/>
              <a:defRPr/>
            </a:pPr>
            <a:r>
              <a:rPr kumimoji="0" lang="zh-CN" altLang="en-US" sz="3200" kern="0" cap="none" spc="0" normalizeH="0" baseline="0" noProof="0" dirty="0">
                <a:effectLst>
                  <a:outerShdw blurRad="38100" dist="38100" dir="2700000" algn="tl">
                    <a:srgbClr val="000000"/>
                  </a:outerShdw>
                </a:effectLst>
                <a:latin typeface="+mn-lt"/>
                <a:ea typeface="+mn-ea"/>
                <a:cs typeface="+mn-cs"/>
              </a:rPr>
              <a:t>进一步优化：</a:t>
            </a:r>
            <a:r>
              <a:rPr kumimoji="0" lang="zh-CN" altLang="en-US" sz="2800" kern="1200" cap="none" spc="0" normalizeH="0" baseline="0" noProof="0" dirty="0">
                <a:solidFill>
                  <a:srgbClr val="FF0000"/>
                </a:solidFill>
                <a:effectLst>
                  <a:outerShdw blurRad="38100" dist="38100" dir="2700000" algn="tl">
                    <a:srgbClr val="000000"/>
                  </a:outerShdw>
                </a:effectLst>
                <a:latin typeface="+mn-lt"/>
                <a:ea typeface="+mn-ea"/>
                <a:cs typeface="+mn-cs"/>
              </a:rPr>
              <a:t>在某一趟循环比较中如果没有发生数据交换，则表明数据已然有序。</a:t>
            </a:r>
            <a:endParaRPr kumimoji="0" lang="zh-CN" altLang="en-US" sz="3200" kern="0" cap="none" spc="0" normalizeH="0" baseline="0" noProof="0" dirty="0">
              <a:solidFill>
                <a:srgbClr val="FF0000"/>
              </a:solidFill>
              <a:effectLst>
                <a:outerShdw blurRad="38100" dist="38100" dir="2700000" algn="tl">
                  <a:srgbClr val="000000"/>
                </a:outerShdw>
              </a:effectLst>
              <a:latin typeface="+mn-lt"/>
              <a:ea typeface="+mn-ea"/>
              <a:cs typeface="+mn-cs"/>
            </a:endParaRPr>
          </a:p>
        </p:txBody>
      </p:sp>
      <p:pic>
        <p:nvPicPr>
          <p:cNvPr id="43012" name="Picture 6"/>
          <p:cNvPicPr>
            <a:picLocks noChangeAspect="1"/>
          </p:cNvPicPr>
          <p:nvPr/>
        </p:nvPicPr>
        <p:blipFill>
          <a:blip r:embed="rId2"/>
          <a:stretch>
            <a:fillRect/>
          </a:stretch>
        </p:blipFill>
        <p:spPr>
          <a:xfrm>
            <a:off x="4429125" y="928688"/>
            <a:ext cx="2466975" cy="4657725"/>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44035" name="图片 3"/>
          <p:cNvPicPr>
            <a:picLocks noChangeAspect="1"/>
          </p:cNvPicPr>
          <p:nvPr/>
        </p:nvPicPr>
        <p:blipFill>
          <a:blip r:embed="rId2"/>
          <a:stretch>
            <a:fillRect/>
          </a:stretch>
        </p:blipFill>
        <p:spPr>
          <a:xfrm>
            <a:off x="1066800" y="1628775"/>
            <a:ext cx="4695825" cy="491490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程序注解</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457200" marR="0" lvl="0" indent="-45720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排序算法有许多种，本程序用的是冒泡排序法。冒泡排序是交换排序的一种，排序一般分为两种：升序排序和降序排序，升序排序是将元素从小到大进行排序，而降序排序正好相反。</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
                <a:schemeClr val="hlink"/>
              </a:buClr>
              <a:buSzPct val="70000"/>
              <a:buFont typeface="+mj-lt"/>
              <a:buAutoNum type="arabicPeriod"/>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简单来说，冒泡排序算法是：从最后一个元素开始，两相邻元素进行比较和交换，使较小的元素逐渐从底部移向顶部，较大的元素逐渐从顶部移向底部，直到把最小元素交换到最顶部，就像水底的气泡一样逐渐往上冒，这叫一轮冒泡。再对剩下的元素重复上面的过程，直至将所有元素排好序为止。</a:t>
            </a:r>
            <a:endParaRPr kumimoji="0" lang="zh-CN" altLang="en-US" sz="24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练一练</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问题</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6</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：数据插入</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一位同学因为参加大学生运动会需要进行缓考，缓考过后，老师要把他的成绩插入班级的成绩单中，成绩单已经按照分数从高到低进行了排序，试问这个缓考成绩要怎样插入才不影响已经排好序的成绩单？</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知识回顾：</a:t>
            </a:r>
            <a:r>
              <a:rPr kumimoji="0" lang="en-US" altLang="zh-CN"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for</a:t>
            </a:r>
            <a:r>
              <a:rPr kumimoji="0" lang="zh-CN" altLang="en-US" sz="40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循环的使用方法</a:t>
            </a:r>
            <a:endParaRPr kumimoji="0" lang="en-US" altLang="zh-CN" sz="40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4819" name="Rectangle 3"/>
          <p:cNvSpPr>
            <a:spLocks noGrp="1" noChangeArrowheads="1"/>
          </p:cNvSpPr>
          <p:nvPr>
            <p:ph idx="1"/>
          </p:nvPr>
        </p:nvSpPr>
        <p:spPr>
          <a:xfrm>
            <a:off x="1066800" y="1981200"/>
            <a:ext cx="7543800" cy="4448175"/>
          </a:xfrm>
        </p:spPr>
        <p:txBody>
          <a:bodyPr vert="horz" wrap="square" lIns="91440" tIns="45720" rIns="91440" bIns="45720" numCol="1" anchor="t" anchorCtr="0" compatLnSpc="1"/>
          <a:lstStyle/>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使用</a:t>
            </a: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for</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循环输出</a:t>
            </a: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1-100</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总共</a:t>
            </a: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100</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个数</a:t>
            </a: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a:r>
            <a:b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br>
            <a:endPar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for</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循环格式：</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for</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（初始值；条件；循环变量）</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循环体；</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更一般的形式：</a:t>
            </a:r>
            <a:r>
              <a:rPr kumimoji="0" lang="zh-CN" altLang="en-US" sz="1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 </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for</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（表达式</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1</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；表达式</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2</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；表达式</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3</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循环体；</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a:t>
            </a:r>
            <a:endParaRPr kumimoji="0"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grpSp>
        <p:nvGrpSpPr>
          <p:cNvPr id="8196" name="Group 4"/>
          <p:cNvGrpSpPr/>
          <p:nvPr/>
        </p:nvGrpSpPr>
        <p:grpSpPr>
          <a:xfrm>
            <a:off x="5715000" y="2379663"/>
            <a:ext cx="3243263" cy="4264025"/>
            <a:chOff x="2064" y="1071"/>
            <a:chExt cx="2043" cy="2686"/>
          </a:xfrm>
        </p:grpSpPr>
        <p:sp>
          <p:nvSpPr>
            <p:cNvPr id="8197" name="Rectangle 5"/>
            <p:cNvSpPr/>
            <p:nvPr/>
          </p:nvSpPr>
          <p:spPr>
            <a:xfrm>
              <a:off x="2617" y="1269"/>
              <a:ext cx="937" cy="237"/>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r>
                <a:rPr lang="zh-CN" altLang="en-US" sz="1800" dirty="0"/>
                <a:t>表达式</a:t>
              </a:r>
              <a:r>
                <a:rPr lang="en-US" altLang="zh-CN" sz="1800" dirty="0"/>
                <a:t>1</a:t>
              </a:r>
            </a:p>
          </p:txBody>
        </p:sp>
        <p:sp>
          <p:nvSpPr>
            <p:cNvPr id="8198" name="AutoShape 6"/>
            <p:cNvSpPr/>
            <p:nvPr/>
          </p:nvSpPr>
          <p:spPr>
            <a:xfrm>
              <a:off x="2405" y="1822"/>
              <a:ext cx="1362" cy="395"/>
            </a:xfrm>
            <a:prstGeom prst="diamond">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r>
                <a:rPr lang="zh-CN" altLang="en-US" sz="1800" dirty="0"/>
                <a:t>表达式</a:t>
              </a:r>
              <a:r>
                <a:rPr lang="en-US" altLang="zh-CN" sz="1800" dirty="0"/>
                <a:t>2</a:t>
              </a:r>
            </a:p>
          </p:txBody>
        </p:sp>
        <p:sp>
          <p:nvSpPr>
            <p:cNvPr id="8199" name="Rectangle 7"/>
            <p:cNvSpPr/>
            <p:nvPr/>
          </p:nvSpPr>
          <p:spPr>
            <a:xfrm>
              <a:off x="2612" y="2454"/>
              <a:ext cx="936" cy="237"/>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r>
                <a:rPr lang="zh-CN" altLang="en-US" sz="1800" dirty="0"/>
                <a:t>循环体</a:t>
              </a:r>
            </a:p>
          </p:txBody>
        </p:sp>
        <p:sp>
          <p:nvSpPr>
            <p:cNvPr id="8200" name="Rectangle 8"/>
            <p:cNvSpPr/>
            <p:nvPr/>
          </p:nvSpPr>
          <p:spPr>
            <a:xfrm>
              <a:off x="2628" y="2972"/>
              <a:ext cx="936" cy="237"/>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0"/>
                </a:spcBef>
                <a:buClrTx/>
                <a:buSzTx/>
                <a:buFontTx/>
                <a:buNone/>
              </a:pPr>
              <a:r>
                <a:rPr lang="zh-CN" altLang="en-US" sz="1800" dirty="0"/>
                <a:t>表达式</a:t>
              </a:r>
              <a:r>
                <a:rPr lang="en-US" altLang="zh-CN" sz="1800" dirty="0"/>
                <a:t>3</a:t>
              </a:r>
            </a:p>
          </p:txBody>
        </p:sp>
        <p:sp>
          <p:nvSpPr>
            <p:cNvPr id="8201" name="Line 9"/>
            <p:cNvSpPr/>
            <p:nvPr/>
          </p:nvSpPr>
          <p:spPr>
            <a:xfrm>
              <a:off x="3086" y="1071"/>
              <a:ext cx="0" cy="198"/>
            </a:xfrm>
            <a:prstGeom prst="line">
              <a:avLst/>
            </a:prstGeom>
            <a:ln w="9525" cap="flat" cmpd="sng">
              <a:solidFill>
                <a:schemeClr val="tx1"/>
              </a:solidFill>
              <a:prstDash val="solid"/>
              <a:headEnd type="none" w="med" len="med"/>
              <a:tailEnd type="triangle" w="med" len="med"/>
            </a:ln>
          </p:spPr>
        </p:sp>
        <p:sp>
          <p:nvSpPr>
            <p:cNvPr id="8202" name="Line 10"/>
            <p:cNvSpPr/>
            <p:nvPr/>
          </p:nvSpPr>
          <p:spPr>
            <a:xfrm>
              <a:off x="3086" y="1506"/>
              <a:ext cx="0" cy="316"/>
            </a:xfrm>
            <a:prstGeom prst="line">
              <a:avLst/>
            </a:prstGeom>
            <a:ln w="9525" cap="flat" cmpd="sng">
              <a:solidFill>
                <a:schemeClr val="tx1"/>
              </a:solidFill>
              <a:prstDash val="solid"/>
              <a:headEnd type="none" w="med" len="med"/>
              <a:tailEnd type="triangle" w="med" len="med"/>
            </a:ln>
          </p:spPr>
        </p:sp>
        <p:sp>
          <p:nvSpPr>
            <p:cNvPr id="8203" name="Line 11"/>
            <p:cNvSpPr/>
            <p:nvPr/>
          </p:nvSpPr>
          <p:spPr>
            <a:xfrm>
              <a:off x="3086" y="2217"/>
              <a:ext cx="0" cy="237"/>
            </a:xfrm>
            <a:prstGeom prst="line">
              <a:avLst/>
            </a:prstGeom>
            <a:ln w="9525" cap="flat" cmpd="sng">
              <a:solidFill>
                <a:schemeClr val="tx1"/>
              </a:solidFill>
              <a:prstDash val="solid"/>
              <a:headEnd type="none" w="med" len="med"/>
              <a:tailEnd type="triangle" w="med" len="med"/>
            </a:ln>
          </p:spPr>
        </p:sp>
        <p:sp>
          <p:nvSpPr>
            <p:cNvPr id="8204" name="Line 12"/>
            <p:cNvSpPr/>
            <p:nvPr/>
          </p:nvSpPr>
          <p:spPr>
            <a:xfrm>
              <a:off x="3086" y="2691"/>
              <a:ext cx="0" cy="276"/>
            </a:xfrm>
            <a:prstGeom prst="line">
              <a:avLst/>
            </a:prstGeom>
            <a:ln w="9525" cap="flat" cmpd="sng">
              <a:solidFill>
                <a:schemeClr val="tx1"/>
              </a:solidFill>
              <a:prstDash val="solid"/>
              <a:headEnd type="none" w="med" len="med"/>
              <a:tailEnd type="triangle" w="med" len="med"/>
            </a:ln>
          </p:spPr>
        </p:sp>
        <p:sp>
          <p:nvSpPr>
            <p:cNvPr id="8205" name="Line 13"/>
            <p:cNvSpPr/>
            <p:nvPr/>
          </p:nvSpPr>
          <p:spPr>
            <a:xfrm>
              <a:off x="3086" y="3204"/>
              <a:ext cx="0" cy="237"/>
            </a:xfrm>
            <a:prstGeom prst="line">
              <a:avLst/>
            </a:prstGeom>
            <a:ln w="9525" cap="flat" cmpd="sng">
              <a:solidFill>
                <a:schemeClr val="tx1"/>
              </a:solidFill>
              <a:prstDash val="solid"/>
              <a:headEnd type="none" w="med" len="med"/>
              <a:tailEnd type="none" w="med" len="med"/>
            </a:ln>
          </p:spPr>
        </p:sp>
        <p:sp>
          <p:nvSpPr>
            <p:cNvPr id="8206" name="Line 14"/>
            <p:cNvSpPr/>
            <p:nvPr/>
          </p:nvSpPr>
          <p:spPr>
            <a:xfrm flipH="1">
              <a:off x="2064" y="3441"/>
              <a:ext cx="1022" cy="0"/>
            </a:xfrm>
            <a:prstGeom prst="line">
              <a:avLst/>
            </a:prstGeom>
            <a:ln w="9525" cap="flat" cmpd="sng">
              <a:solidFill>
                <a:schemeClr val="tx1"/>
              </a:solidFill>
              <a:prstDash val="solid"/>
              <a:headEnd type="none" w="med" len="med"/>
              <a:tailEnd type="none" w="med" len="med"/>
            </a:ln>
          </p:spPr>
        </p:sp>
        <p:sp>
          <p:nvSpPr>
            <p:cNvPr id="8207" name="Line 15"/>
            <p:cNvSpPr/>
            <p:nvPr/>
          </p:nvSpPr>
          <p:spPr>
            <a:xfrm flipV="1">
              <a:off x="2064" y="1706"/>
              <a:ext cx="0" cy="1735"/>
            </a:xfrm>
            <a:prstGeom prst="line">
              <a:avLst/>
            </a:prstGeom>
            <a:ln w="9525" cap="flat" cmpd="sng">
              <a:solidFill>
                <a:schemeClr val="tx1"/>
              </a:solidFill>
              <a:prstDash val="solid"/>
              <a:headEnd type="none" w="med" len="med"/>
              <a:tailEnd type="none" w="med" len="med"/>
            </a:ln>
          </p:spPr>
        </p:sp>
        <p:sp>
          <p:nvSpPr>
            <p:cNvPr id="8208" name="Line 16"/>
            <p:cNvSpPr/>
            <p:nvPr/>
          </p:nvSpPr>
          <p:spPr>
            <a:xfrm>
              <a:off x="2064" y="1706"/>
              <a:ext cx="1043" cy="0"/>
            </a:xfrm>
            <a:prstGeom prst="line">
              <a:avLst/>
            </a:prstGeom>
            <a:ln w="9525" cap="flat" cmpd="sng">
              <a:solidFill>
                <a:schemeClr val="tx1"/>
              </a:solidFill>
              <a:prstDash val="solid"/>
              <a:headEnd type="none" w="med" len="med"/>
              <a:tailEnd type="triangle" w="med" len="med"/>
            </a:ln>
          </p:spPr>
        </p:sp>
        <p:sp>
          <p:nvSpPr>
            <p:cNvPr id="8209" name="Line 17"/>
            <p:cNvSpPr/>
            <p:nvPr/>
          </p:nvSpPr>
          <p:spPr>
            <a:xfrm>
              <a:off x="3767" y="2019"/>
              <a:ext cx="340" cy="0"/>
            </a:xfrm>
            <a:prstGeom prst="line">
              <a:avLst/>
            </a:prstGeom>
            <a:ln w="9525" cap="flat" cmpd="sng">
              <a:solidFill>
                <a:schemeClr val="tx1"/>
              </a:solidFill>
              <a:prstDash val="solid"/>
              <a:headEnd type="none" w="med" len="med"/>
              <a:tailEnd type="none" w="med" len="med"/>
            </a:ln>
          </p:spPr>
        </p:sp>
        <p:sp>
          <p:nvSpPr>
            <p:cNvPr id="8210" name="Line 18"/>
            <p:cNvSpPr/>
            <p:nvPr/>
          </p:nvSpPr>
          <p:spPr>
            <a:xfrm>
              <a:off x="4107" y="2019"/>
              <a:ext cx="0" cy="1580"/>
            </a:xfrm>
            <a:prstGeom prst="line">
              <a:avLst/>
            </a:prstGeom>
            <a:ln w="9525" cap="flat" cmpd="sng">
              <a:solidFill>
                <a:schemeClr val="tx1"/>
              </a:solidFill>
              <a:prstDash val="solid"/>
              <a:headEnd type="none" w="med" len="med"/>
              <a:tailEnd type="none" w="med" len="med"/>
            </a:ln>
          </p:spPr>
        </p:sp>
        <p:sp>
          <p:nvSpPr>
            <p:cNvPr id="8211" name="Line 19"/>
            <p:cNvSpPr/>
            <p:nvPr/>
          </p:nvSpPr>
          <p:spPr>
            <a:xfrm flipH="1">
              <a:off x="3086" y="3599"/>
              <a:ext cx="1021" cy="0"/>
            </a:xfrm>
            <a:prstGeom prst="line">
              <a:avLst/>
            </a:prstGeom>
            <a:ln w="9525" cap="flat" cmpd="sng">
              <a:solidFill>
                <a:schemeClr val="tx1"/>
              </a:solidFill>
              <a:prstDash val="solid"/>
              <a:headEnd type="none" w="med" len="med"/>
              <a:tailEnd type="none" w="med" len="med"/>
            </a:ln>
          </p:spPr>
        </p:sp>
        <p:sp>
          <p:nvSpPr>
            <p:cNvPr id="8212" name="Line 20"/>
            <p:cNvSpPr/>
            <p:nvPr/>
          </p:nvSpPr>
          <p:spPr>
            <a:xfrm>
              <a:off x="3086" y="3599"/>
              <a:ext cx="0" cy="158"/>
            </a:xfrm>
            <a:prstGeom prst="line">
              <a:avLst/>
            </a:prstGeom>
            <a:ln w="9525" cap="flat" cmpd="sng">
              <a:solidFill>
                <a:schemeClr val="tx1"/>
              </a:solidFill>
              <a:prstDash val="solid"/>
              <a:headEnd type="none" w="med" len="med"/>
              <a:tailEnd type="triangle" w="med" len="med"/>
            </a:ln>
          </p:spPr>
        </p:sp>
        <p:sp>
          <p:nvSpPr>
            <p:cNvPr id="8213" name="Text Box 21"/>
            <p:cNvSpPr txBox="1"/>
            <p:nvPr/>
          </p:nvSpPr>
          <p:spPr>
            <a:xfrm>
              <a:off x="3086" y="2217"/>
              <a:ext cx="297"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dirty="0"/>
                <a:t>真</a:t>
              </a:r>
            </a:p>
          </p:txBody>
        </p:sp>
        <p:sp>
          <p:nvSpPr>
            <p:cNvPr id="8214" name="Text Box 22"/>
            <p:cNvSpPr txBox="1"/>
            <p:nvPr/>
          </p:nvSpPr>
          <p:spPr>
            <a:xfrm>
              <a:off x="3724" y="1782"/>
              <a:ext cx="298"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000" dirty="0"/>
                <a:t>假</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插入算法的步骤</a:t>
            </a: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1</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）数据初始化</a:t>
            </a: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2</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）输入待插入数据</a:t>
            </a: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3</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）找到待插入位置</a:t>
            </a: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4</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）将待插入位置空出（从插入位置</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i</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起，把以后的数据后移，以备插入数据）</a:t>
            </a: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5</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）插入数据</a:t>
            </a: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6</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）输出结果</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800" y="1981200"/>
            <a:ext cx="23622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流程图：</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pic>
        <p:nvPicPr>
          <p:cNvPr id="48131" name="Picture 5"/>
          <p:cNvPicPr>
            <a:picLocks noChangeAspect="1"/>
          </p:cNvPicPr>
          <p:nvPr/>
        </p:nvPicPr>
        <p:blipFill>
          <a:blip r:embed="rId2"/>
          <a:stretch>
            <a:fillRect/>
          </a:stretch>
        </p:blipFill>
        <p:spPr>
          <a:xfrm>
            <a:off x="4929188" y="714375"/>
            <a:ext cx="2733675" cy="592455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49155" name="图片 3"/>
          <p:cNvPicPr>
            <a:picLocks noChangeAspect="1"/>
          </p:cNvPicPr>
          <p:nvPr/>
        </p:nvPicPr>
        <p:blipFill>
          <a:blip r:embed="rId2"/>
          <a:stretch>
            <a:fillRect/>
          </a:stretch>
        </p:blipFill>
        <p:spPr>
          <a:xfrm>
            <a:off x="971550" y="1770063"/>
            <a:ext cx="5391150" cy="4895850"/>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想一想</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问题</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7</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：数组元素的删除</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一个同学光荣入伍了，要离开学校开始军旅生涯，老师在计算奖学金的时候要将他的成绩从排好序的成绩单中删除，有两种情况</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sym typeface="Wingdings" panose="05000000000000000000" pitchFamily="2" charset="2"/>
              </a:rPr>
              <a:t>：①输入这个学生在成绩单中的位置序号，怎么删除呢？</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sym typeface="Wingdings" panose="05000000000000000000" pitchFamily="2" charset="2"/>
              </a:rPr>
              <a:t>   ②输入这个学生的成绩（假设每个学生的分数都不相同），又该怎么删除？</a:t>
            </a: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51203" name="图片 2"/>
          <p:cNvPicPr>
            <a:picLocks noChangeAspect="1"/>
          </p:cNvPicPr>
          <p:nvPr/>
        </p:nvPicPr>
        <p:blipFill>
          <a:blip r:embed="rId2"/>
          <a:stretch>
            <a:fillRect/>
          </a:stretch>
        </p:blipFill>
        <p:spPr>
          <a:xfrm>
            <a:off x="985838" y="2060575"/>
            <a:ext cx="7596187" cy="421005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52227" name="图片 2"/>
          <p:cNvPicPr>
            <a:picLocks noChangeAspect="1"/>
          </p:cNvPicPr>
          <p:nvPr/>
        </p:nvPicPr>
        <p:blipFill>
          <a:blip r:embed="rId2"/>
          <a:stretch>
            <a:fillRect/>
          </a:stretch>
        </p:blipFill>
        <p:spPr>
          <a:xfrm>
            <a:off x="1066800" y="2060575"/>
            <a:ext cx="7667625" cy="4645025"/>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学生容易出错的地方</a:t>
            </a:r>
          </a:p>
        </p:txBody>
      </p:sp>
      <p:sp>
        <p:nvSpPr>
          <p:cNvPr id="55299" name="Rectangle 3"/>
          <p:cNvSpPr>
            <a:spLocks noGrp="1" noChangeArrowheads="1"/>
          </p:cNvSpPr>
          <p:nvPr>
            <p:ph idx="1"/>
          </p:nvPr>
        </p:nvSpPr>
        <p:spPr>
          <a:xfrm>
            <a:off x="1066800" y="1981200"/>
            <a:ext cx="7934325"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数组越界、下标起始值</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排序时不注意要求是升序还是降序</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插入数据和删除数据时找不到对应元素位置</a:t>
            </a: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问题与讨论</a:t>
            </a:r>
            <a:endPar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56323" name="Rectangle 3"/>
          <p:cNvSpPr>
            <a:spLocks noGrp="1" noChangeArrowheads="1"/>
          </p:cNvSpPr>
          <p:nvPr>
            <p:ph idx="1"/>
          </p:nvPr>
        </p:nvSpPr>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如何在前面例子的基础上将功能拓展，使得程序具有增加、删除、插入、排序等功能，并可选择多次操作？</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小结</a:t>
            </a:r>
            <a:endPar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8397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数组元素在内存中是连续存放的，数组元素按顺序排列，数组元素的访问是通过下标变量进行的，因此，可用循环语句操作数组</a:t>
            </a:r>
            <a:r>
              <a:rPr kumimoji="0" lang="zh-CN" altLang="en-US" sz="3200" b="0" i="0" u="none" strike="noStrike" kern="0" cap="none" spc="0" normalizeH="0" baseline="0" noProof="0" smtClean="0">
                <a:ln>
                  <a:noFill/>
                </a:ln>
                <a:solidFill>
                  <a:schemeClr val="tx1"/>
                </a:solidFill>
                <a:effectLst/>
                <a:uLnTx/>
                <a:uFillTx/>
                <a:latin typeface="+mn-lt"/>
                <a:ea typeface="+mn-ea"/>
                <a:cs typeface="+mn-cs"/>
              </a:rPr>
              <a:t> </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数组的应用通常都是通过仔细观察，找出下标的变化规律实现的</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课后任务</a:t>
            </a:r>
            <a:endPar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3315" name="Rectangle 3"/>
          <p:cNvSpPr>
            <a:spLocks noGrp="1" noChangeArrowheads="1"/>
          </p:cNvSpPr>
          <p:nvPr>
            <p:ph idx="1"/>
          </p:nvPr>
        </p:nvSpPr>
        <p:spPr>
          <a:xfrm>
            <a:off x="301625" y="1341438"/>
            <a:ext cx="8540750" cy="4681538"/>
          </a:xfrm>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p>
        </p:txBody>
      </p:sp>
      <p:sp>
        <p:nvSpPr>
          <p:cNvPr id="56324" name="Text Box 0"/>
          <p:cNvSpPr txBox="1"/>
          <p:nvPr/>
        </p:nvSpPr>
        <p:spPr>
          <a:xfrm>
            <a:off x="1116013" y="2565400"/>
            <a:ext cx="7343775" cy="11604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en-US" altLang="zh-CN" sz="2800" b="1" dirty="0"/>
              <a:t>1. </a:t>
            </a:r>
            <a:r>
              <a:rPr lang="zh-CN" altLang="en-US" sz="2800" b="1" dirty="0"/>
              <a:t>课堂讲授实例自行再演练一遍</a:t>
            </a:r>
          </a:p>
          <a:p>
            <a:pPr marL="0" lvl="0" indent="0" eaLnBrk="1" hangingPunct="1">
              <a:spcBef>
                <a:spcPct val="50000"/>
              </a:spcBef>
              <a:buClrTx/>
              <a:buSzTx/>
              <a:buFontTx/>
              <a:buNone/>
            </a:pPr>
            <a:r>
              <a:rPr lang="en-US" altLang="zh-CN" sz="2800" b="1" dirty="0"/>
              <a:t>2. </a:t>
            </a:r>
            <a:r>
              <a:rPr lang="zh-CN" altLang="en-US" sz="2800" b="1" dirty="0"/>
              <a:t>完成本单元习题作业</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知识回顾：条件表达式与逻辑表达式</a:t>
            </a:r>
            <a:endParaRPr kumimoji="0" lang="en-US" altLang="zh-CN" sz="36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1267" name="Rectangle 3"/>
          <p:cNvSpPr>
            <a:spLocks noGrp="1" noChangeArrowheads="1"/>
          </p:cNvSpPr>
          <p:nvPr>
            <p:ph idx="1"/>
          </p:nvPr>
        </p:nvSpPr>
        <p:spPr/>
        <p:txBody>
          <a:bodyPr vert="horz" wrap="square" lIns="91440" tIns="45720" rIns="91440" bIns="45720" numCol="1" anchor="t" anchorCtr="0" compatLnSpc="1"/>
          <a:lstStyle/>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程序段：</a:t>
            </a:r>
            <a:endPar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for(i=1; i&lt;=100; i++)</a:t>
            </a: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a:t>
            </a: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printf(“%d\t”, i);</a:t>
            </a: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a:t>
            </a:r>
            <a:endParaRPr kumimoji="0" lang="zh-CN" altLang="en-US"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0125" y="357188"/>
            <a:ext cx="7543800" cy="14319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二维数组的应用</a:t>
            </a:r>
          </a:p>
        </p:txBody>
      </p:sp>
      <p:sp>
        <p:nvSpPr>
          <p:cNvPr id="1024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endPar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应知</a:t>
            </a:r>
            <a:r>
              <a:rPr kumimoji="0"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二维数组的定义</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二维数组在内存中的存放方式</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二维数组和一维数组的区别和联系</a:t>
            </a: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endParaRPr kumimoji="0"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应会</a:t>
            </a:r>
            <a:r>
              <a:rPr kumimoji="0"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二维数组的定义、初始化方法</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二维数组元素的引用和输入输出</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难点</a:t>
            </a:r>
            <a:r>
              <a:rPr kumimoji="0"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如何根据实际情况灵活使用二维数组</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提  问</a:t>
            </a:r>
          </a:p>
        </p:txBody>
      </p:sp>
      <p:sp>
        <p:nvSpPr>
          <p:cNvPr id="35843" name="Rectangle 3"/>
          <p:cNvSpPr>
            <a:spLocks noGrp="1" noChangeArrowheads="1"/>
          </p:cNvSpPr>
          <p:nvPr>
            <p:ph idx="1"/>
          </p:nvPr>
        </p:nvSpPr>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什么情况下需要使用数组？</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990600" marR="0" lvl="1" indent="-53340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使用哪个循环语句最适合遍历数组？</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知识回顾：一维数组的使用</a:t>
            </a:r>
            <a:endParaRPr kumimoji="0" lang="en-US" altLang="zh-CN"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4819" name="Rectangle 3"/>
          <p:cNvSpPr>
            <a:spLocks noGrp="1" noChangeArrowheads="1"/>
          </p:cNvSpPr>
          <p:nvPr>
            <p:ph idx="1"/>
          </p:nvPr>
        </p:nvSpPr>
        <p:spPr/>
        <p:txBody>
          <a:bodyPr vert="horz" wrap="square" lIns="91440" tIns="45720" rIns="91440" bIns="45720" numCol="1" anchor="t" anchorCtr="0" compatLnSpc="1"/>
          <a:lstStyle/>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一维数组的遍历：</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for</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i=0</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i&lt;SIZE</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i++</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逐一处理</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iArray[i]</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endParaRPr>
          </a:p>
          <a:p>
            <a:pPr marL="1143000" marR="0" lvl="2" indent="-228600" algn="l" defTabSz="914400" rtl="0" eaLnBrk="1" fontAlgn="base" latinLnBrk="0" hangingPunct="1">
              <a:lnSpc>
                <a:spcPct val="100000"/>
              </a:lnSpc>
              <a:spcBef>
                <a:spcPct val="20000"/>
              </a:spcBef>
              <a:spcAft>
                <a:spcPct val="0"/>
              </a:spcAft>
              <a:buClr>
                <a:srgbClr val="FFFFCC"/>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mn-lt"/>
                <a:ea typeface="+mn-ea"/>
              </a:rPr>
              <a:t>使用单重循环可以解决：一维数组的输入、输出、查找、排序、插入、删除等应用</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学一学</a:t>
            </a:r>
          </a:p>
        </p:txBody>
      </p:sp>
      <p:sp>
        <p:nvSpPr>
          <p:cNvPr id="79875" name="Rectangle 3"/>
          <p:cNvSpPr>
            <a:spLocks noGrp="1" noChangeArrowheads="1"/>
          </p:cNvSpPr>
          <p:nvPr>
            <p:ph idx="1"/>
          </p:nvPr>
        </p:nvSpPr>
        <p:spPr>
          <a:xfrm>
            <a:off x="1066800" y="1981200"/>
            <a:ext cx="7543800" cy="4162425"/>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．二维数组的定义</a:t>
            </a:r>
          </a:p>
          <a:p>
            <a:pPr marL="1143000" marR="0" lvl="2" indent="-2286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zh-CN" altLang="en-US"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类型标识符   数组名</a:t>
            </a:r>
            <a:r>
              <a:rPr kumimoji="0" lang="en-US" altLang="zh-CN"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a:t>
            </a:r>
            <a:r>
              <a:rPr kumimoji="0" lang="zh-CN" altLang="en-US"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常量表达式</a:t>
            </a:r>
            <a:r>
              <a:rPr kumimoji="0" lang="en-US" altLang="zh-CN"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1][</a:t>
            </a:r>
            <a:r>
              <a:rPr kumimoji="0" lang="zh-CN" altLang="en-US"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常量表达式</a:t>
            </a:r>
            <a:r>
              <a:rPr kumimoji="0" lang="en-US" altLang="zh-CN"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2]</a:t>
            </a:r>
            <a:r>
              <a:rPr kumimoji="0" lang="zh-CN" altLang="en-US"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其中常量表达式</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1</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和常量表达式</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2</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，分别表示数组的行数和列数。</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0" fontAlgn="base" latinLnBrk="0" hangingPunct="0">
              <a:lnSpc>
                <a:spcPct val="90000"/>
              </a:lnSpc>
              <a:spcBef>
                <a:spcPct val="20000"/>
              </a:spcBef>
              <a:spcAft>
                <a:spcPct val="0"/>
              </a:spcAft>
              <a:buClr>
                <a:schemeClr val="hlink"/>
              </a:buClr>
              <a:buSzPct val="70000"/>
              <a:buFont typeface="Wingdings" panose="05000000000000000000" pitchFamily="2" charset="2"/>
              <a:buChar char="n"/>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2.</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二维数组元素的引用</a:t>
            </a:r>
          </a:p>
          <a:p>
            <a:pPr marL="742950" marR="0" lvl="1" indent="-285750" algn="l" defTabSz="914400" rtl="0" eaLnBrk="0" fontAlgn="base" latinLnBrk="0" hangingPunct="0">
              <a:lnSpc>
                <a:spcPct val="90000"/>
              </a:lnSpc>
              <a:spcBef>
                <a:spcPct val="20000"/>
              </a:spcBef>
              <a:spcAft>
                <a:spcPct val="0"/>
              </a:spcAft>
              <a:buClr>
                <a:schemeClr val="tx1"/>
              </a:buClr>
              <a:buSzTx/>
              <a:buFontTx/>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二维数组元素的引用形式为：</a:t>
            </a:r>
          </a:p>
          <a:p>
            <a:pPr marL="1143000" marR="0" lvl="2" indent="-2286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zh-CN" altLang="en-US"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数组名</a:t>
            </a:r>
            <a:r>
              <a:rPr kumimoji="0" lang="en-US" altLang="zh-CN"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a:t>
            </a:r>
            <a:r>
              <a:rPr kumimoji="0" lang="zh-CN" altLang="en-US"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行下标</a:t>
            </a:r>
            <a:r>
              <a:rPr kumimoji="0" lang="en-US" altLang="zh-CN"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a:t>
            </a:r>
            <a:r>
              <a:rPr kumimoji="0" lang="zh-CN" altLang="en-US"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列下标</a:t>
            </a:r>
            <a:r>
              <a:rPr kumimoji="0" lang="en-US" altLang="zh-CN"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a:t>
            </a:r>
          </a:p>
          <a:p>
            <a:pPr marL="742950" marR="0" lvl="1" indent="-285750" algn="l" defTabSz="914400" rtl="0" eaLnBrk="0" fontAlgn="base" latinLnBrk="0" hangingPunct="0">
              <a:lnSpc>
                <a:spcPct val="90000"/>
              </a:lnSpc>
              <a:spcBef>
                <a:spcPct val="20000"/>
              </a:spcBef>
              <a:spcAft>
                <a:spcPct val="0"/>
              </a:spcAft>
              <a:buClr>
                <a:schemeClr val="tx1"/>
              </a:buClr>
              <a:buSzTx/>
              <a:buFontTx/>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行下标和列下标可以是整常数或整型表达式，其取值范围从</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0</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开始，分别到行数</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-1</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和列数</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-1</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为止。 </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r>
            <a:br>
              <a:rPr kumimoji="0" lang="zh-CN" altLang="en-US" sz="40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b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试一试</a:t>
            </a:r>
          </a:p>
        </p:txBody>
      </p:sp>
      <p:sp>
        <p:nvSpPr>
          <p:cNvPr id="52227" name="Rectangle 3"/>
          <p:cNvSpPr>
            <a:spLocks noGrp="1" noChangeArrowheads="1"/>
          </p:cNvSpPr>
          <p:nvPr>
            <p:ph idx="1"/>
          </p:nvPr>
        </p:nvSpPr>
        <p:spPr>
          <a:xfrm>
            <a:off x="1042988" y="2060575"/>
            <a:ext cx="72009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问题</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一个学习小组有</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5</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名同学，每人有英语和数学两项考试成绩 ，试将成绩表用二维数组存储，并输出到屏幕上。</a:t>
            </a: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pic>
        <p:nvPicPr>
          <p:cNvPr id="63492" name="Picture 108"/>
          <p:cNvPicPr>
            <a:picLocks noChangeAspect="1"/>
          </p:cNvPicPr>
          <p:nvPr/>
        </p:nvPicPr>
        <p:blipFill>
          <a:blip r:embed="rId2"/>
          <a:stretch>
            <a:fillRect/>
          </a:stretch>
        </p:blipFill>
        <p:spPr>
          <a:xfrm>
            <a:off x="1547813" y="4221163"/>
            <a:ext cx="5621337" cy="936625"/>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800" y="1981200"/>
            <a:ext cx="2719388"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流程图：</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pic>
        <p:nvPicPr>
          <p:cNvPr id="64515" name="图片 1"/>
          <p:cNvPicPr>
            <a:picLocks noChangeAspect="1"/>
          </p:cNvPicPr>
          <p:nvPr/>
        </p:nvPicPr>
        <p:blipFill>
          <a:blip r:embed="rId2"/>
          <a:stretch>
            <a:fillRect/>
          </a:stretch>
        </p:blipFill>
        <p:spPr>
          <a:xfrm>
            <a:off x="3203575" y="1412875"/>
            <a:ext cx="2655888" cy="4895850"/>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chemeClr val="tx2"/>
                </a:solidFill>
                <a:effectLst>
                  <a:outerShdw blurRad="38100" dist="38100" dir="2700000" algn="tl">
                    <a:srgbClr val="000000"/>
                  </a:outerShdw>
                </a:effectLst>
                <a:uLnTx/>
                <a:uFillTx/>
                <a:latin typeface="+mj-lt"/>
                <a:ea typeface="+mj-ea"/>
                <a:cs typeface="+mj-cs"/>
              </a:rPr>
              <a:t>程序代码</a:t>
            </a:r>
          </a:p>
        </p:txBody>
      </p:sp>
      <p:graphicFrame>
        <p:nvGraphicFramePr>
          <p:cNvPr id="65539" name="内容占位符 3"/>
          <p:cNvGraphicFramePr>
            <a:graphicFrameLocks noGrp="1" noChangeAspect="1"/>
          </p:cNvGraphicFramePr>
          <p:nvPr>
            <p:ph idx="1"/>
          </p:nvPr>
        </p:nvGraphicFramePr>
        <p:xfrm>
          <a:off x="1235075" y="2006600"/>
          <a:ext cx="4500563" cy="4587875"/>
        </p:xfrm>
        <a:graphic>
          <a:graphicData uri="http://schemas.openxmlformats.org/presentationml/2006/ole">
            <mc:AlternateContent xmlns:mc="http://schemas.openxmlformats.org/markup-compatibility/2006">
              <mc:Choice xmlns:v="urn:schemas-microsoft-com:vml" Requires="v">
                <p:oleObj spid="_x0000_s3080" r:id="rId3" imgW="4792980" imgH="4884420" progId="Paint.Picture">
                  <p:embed/>
                </p:oleObj>
              </mc:Choice>
              <mc:Fallback>
                <p:oleObj r:id="rId3" imgW="4792980" imgH="4884420" progId="Paint.Picture">
                  <p:embed/>
                  <p:pic>
                    <p:nvPicPr>
                      <p:cNvPr id="0" name="图片 3076"/>
                      <p:cNvPicPr/>
                      <p:nvPr/>
                    </p:nvPicPr>
                    <p:blipFill>
                      <a:blip r:embed="rId4"/>
                      <a:srcRect/>
                      <a:stretch>
                        <a:fillRect/>
                      </a:stretch>
                    </p:blipFill>
                    <p:spPr>
                      <a:xfrm>
                        <a:off x="1235075" y="2006600"/>
                        <a:ext cx="4500563" cy="4587875"/>
                      </a:xfrm>
                      <a:prstGeom prst="rect">
                        <a:avLst/>
                      </a:prstGeom>
                      <a:noFill/>
                      <a:ln w="38100">
                        <a:miter/>
                      </a:ln>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关于二维数组</a:t>
            </a:r>
          </a:p>
        </p:txBody>
      </p:sp>
      <p:sp>
        <p:nvSpPr>
          <p:cNvPr id="62467" name="Rectangle 3"/>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1">
                <a:ln>
                  <a:noFill/>
                </a:ln>
                <a:solidFill>
                  <a:schemeClr val="tx1"/>
                </a:solidFill>
                <a:effectLst/>
                <a:uLnTx/>
                <a:uFillTx/>
                <a:latin typeface="+mn-lt"/>
                <a:ea typeface="+mn-ea"/>
                <a:cs typeface="+mn-cs"/>
              </a:rPr>
              <a:t>1.</a:t>
            </a:r>
            <a:r>
              <a:rPr kumimoji="0" lang="zh-CN" altLang="en-US" sz="3200" b="0" i="0" u="none" strike="noStrike" kern="0" cap="none" spc="0" normalizeH="0" baseline="0" noProof="1">
                <a:ln>
                  <a:noFill/>
                </a:ln>
                <a:solidFill>
                  <a:schemeClr val="tx1"/>
                </a:solidFill>
                <a:effectLst/>
                <a:uLnTx/>
                <a:uFillTx/>
                <a:latin typeface="+mn-lt"/>
                <a:ea typeface="+mn-ea"/>
                <a:cs typeface="+mn-cs"/>
              </a:rPr>
              <a:t>二维数组同一维数组一样，也要先定义，后使用，定义时用常数或宏定义常量明确给出行、列数</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0" i="0" u="none" strike="noStrike" kern="0" cap="none" spc="0" normalizeH="0" baseline="0" noProof="1">
                <a:ln>
                  <a:noFill/>
                </a:ln>
                <a:solidFill>
                  <a:schemeClr val="tx1"/>
                </a:solidFill>
                <a:effectLst/>
                <a:uLnTx/>
                <a:uFillTx/>
                <a:latin typeface="+mn-lt"/>
                <a:ea typeface="+mn-ea"/>
                <a:cs typeface="+mn-cs"/>
              </a:rPr>
              <a:t>2.</a:t>
            </a:r>
            <a:r>
              <a:rPr kumimoji="0" lang="zh-CN" altLang="en-US" sz="3200" b="0" i="0" u="none" strike="noStrike" kern="0" cap="none" spc="0" normalizeH="0" baseline="0" noProof="1">
                <a:ln>
                  <a:noFill/>
                </a:ln>
                <a:solidFill>
                  <a:schemeClr val="tx1"/>
                </a:solidFill>
                <a:effectLst/>
                <a:uLnTx/>
                <a:uFillTx/>
                <a:latin typeface="+mn-lt"/>
                <a:ea typeface="+mn-ea"/>
                <a:cs typeface="+mn-cs"/>
              </a:rPr>
              <a:t>二维数组元素由行、列下标确定，同一维数组一样，行、列下标都从</a:t>
            </a:r>
            <a:r>
              <a:rPr kumimoji="0" lang="en-US" altLang="zh-CN" sz="3200" b="0" i="0" u="none" strike="noStrike" kern="0" cap="none" spc="0" normalizeH="0" baseline="0" noProof="1">
                <a:ln>
                  <a:noFill/>
                </a:ln>
                <a:solidFill>
                  <a:schemeClr val="tx1"/>
                </a:solidFill>
                <a:effectLst/>
                <a:uLnTx/>
                <a:uFillTx/>
                <a:latin typeface="+mn-lt"/>
                <a:ea typeface="+mn-ea"/>
                <a:cs typeface="+mn-cs"/>
              </a:rPr>
              <a:t>0</a:t>
            </a:r>
            <a:r>
              <a:rPr kumimoji="0" lang="zh-CN" altLang="en-US" sz="3200" b="0" i="0" u="none" strike="noStrike" kern="0" cap="none" spc="0" normalizeH="0" baseline="0" noProof="1">
                <a:ln>
                  <a:noFill/>
                </a:ln>
                <a:solidFill>
                  <a:schemeClr val="tx1"/>
                </a:solidFill>
                <a:effectLst/>
                <a:uLnTx/>
                <a:uFillTx/>
                <a:latin typeface="+mn-lt"/>
                <a:ea typeface="+mn-ea"/>
                <a:cs typeface="+mn-cs"/>
              </a:rPr>
              <a:t>开始</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关于二维数组</a:t>
            </a:r>
          </a:p>
        </p:txBody>
      </p:sp>
      <p:sp>
        <p:nvSpPr>
          <p:cNvPr id="67587" name="Rectangle 3"/>
          <p:cNvSpPr>
            <a:spLocks noGrp="1"/>
          </p:cNvSpPr>
          <p:nvPr>
            <p:ph idx="1"/>
          </p:nvPr>
        </p:nvSpPr>
        <p:spPr/>
        <p:txBody>
          <a:bodyPr vert="horz" wrap="square" lIns="91440" tIns="45720" rIns="91440" bIns="45720" anchor="t" anchorCtr="0"/>
          <a:lstStyle/>
          <a:p>
            <a:r>
              <a:rPr lang="en-US" altLang="zh-CN" dirty="0">
                <a:effectLst/>
              </a:rPr>
              <a:t>3. </a:t>
            </a:r>
            <a:r>
              <a:rPr lang="zh-CN" altLang="en-US" dirty="0">
                <a:effectLst/>
              </a:rPr>
              <a:t>二维数组在内存中按行存放</a:t>
            </a:r>
          </a:p>
          <a:p>
            <a:endParaRPr lang="zh-CN" altLang="en-US" dirty="0">
              <a:effectLst/>
            </a:endParaRPr>
          </a:p>
          <a:p>
            <a:endParaRPr lang="zh-CN" altLang="en-US" dirty="0">
              <a:effectLst/>
            </a:endParaRPr>
          </a:p>
        </p:txBody>
      </p:sp>
      <p:pic>
        <p:nvPicPr>
          <p:cNvPr id="67588" name="Picture 5" descr="5-14"/>
          <p:cNvPicPr>
            <a:picLocks noChangeAspect="1"/>
          </p:cNvPicPr>
          <p:nvPr/>
        </p:nvPicPr>
        <p:blipFill>
          <a:blip r:embed="rId2"/>
          <a:stretch>
            <a:fillRect/>
          </a:stretch>
        </p:blipFill>
        <p:spPr>
          <a:xfrm>
            <a:off x="0" y="3500438"/>
            <a:ext cx="9144000" cy="1152525"/>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关于二维数组</a:t>
            </a:r>
          </a:p>
        </p:txBody>
      </p:sp>
      <p:sp>
        <p:nvSpPr>
          <p:cNvPr id="68611" name="Rectangle 3"/>
          <p:cNvSpPr>
            <a:spLocks noGrp="1"/>
          </p:cNvSpPr>
          <p:nvPr>
            <p:ph idx="1"/>
          </p:nvPr>
        </p:nvSpPr>
        <p:spPr/>
        <p:txBody>
          <a:bodyPr vert="horz" wrap="square" lIns="91440" tIns="45720" rIns="91440" bIns="45720" anchor="t" anchorCtr="0"/>
          <a:lstStyle/>
          <a:p>
            <a:r>
              <a:rPr lang="en-US" altLang="zh-CN" dirty="0">
                <a:effectLst/>
              </a:rPr>
              <a:t>4. </a:t>
            </a:r>
            <a:r>
              <a:rPr lang="zh-CN" altLang="en-US" dirty="0">
                <a:effectLst/>
              </a:rPr>
              <a:t>同一维数组一样，二维数组可在定义时给出初始化数据，每一行数据可用大括号分开，也可以不使用括号，未被初始化的数据自动赋值为</a:t>
            </a:r>
            <a:r>
              <a:rPr lang="en-US" altLang="zh-CN" dirty="0">
                <a:effectLst/>
              </a:rPr>
              <a:t>0 </a:t>
            </a:r>
            <a:endParaRPr lang="zh-CN" altLang="en-US" dirty="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学一学</a:t>
            </a:r>
            <a:endPar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79875" name="Rectangle 3"/>
          <p:cNvSpPr>
            <a:spLocks noGrp="1" noChangeArrowheads="1"/>
          </p:cNvSpPr>
          <p:nvPr>
            <p:ph type="body" idx="1"/>
          </p:nvPr>
        </p:nvSpPr>
        <p:spPr>
          <a:xfrm>
            <a:off x="1066800" y="1981200"/>
            <a:ext cx="4800600" cy="4876800"/>
          </a:xfrm>
        </p:spPr>
        <p:txBody>
          <a:bodyPr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rgbClr val="FF3300"/>
                </a:solidFill>
                <a:effectLst>
                  <a:outerShdw blurRad="38100" dist="38100" dir="2700000" algn="tl">
                    <a:srgbClr val="000000"/>
                  </a:outerShdw>
                </a:effectLst>
                <a:uLnTx/>
                <a:uFillTx/>
                <a:latin typeface="+mn-lt"/>
                <a:ea typeface="+mn-ea"/>
                <a:cs typeface="+mn-cs"/>
              </a:rPr>
              <a:t>引入数组</a:t>
            </a:r>
          </a:p>
          <a:p>
            <a:pPr marL="742950" marR="0" lvl="1" indent="-285750" algn="l" defTabSz="914400" rtl="0" eaLnBrk="0" fontAlgn="base" latinLnBrk="0" hangingPunct="0">
              <a:lnSpc>
                <a:spcPct val="9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uLnTx/>
                <a:uFillTx/>
                <a:latin typeface="+mn-lt"/>
                <a:ea typeface="+mn-ea"/>
                <a:cs typeface="+mn-ea"/>
              </a:rPr>
              <a:t>数组的长度</a:t>
            </a:r>
          </a:p>
          <a:p>
            <a:pPr marL="742950" marR="0" lvl="1" indent="-285750" algn="l" defTabSz="914400" rtl="0" eaLnBrk="0" fontAlgn="base" latinLnBrk="0" hangingPunct="0">
              <a:lnSpc>
                <a:spcPct val="9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uLnTx/>
                <a:uFillTx/>
                <a:latin typeface="+mn-lt"/>
                <a:ea typeface="+mn-ea"/>
                <a:cs typeface="+mn-ea"/>
              </a:rPr>
              <a:t>数组的名称</a:t>
            </a:r>
          </a:p>
          <a:p>
            <a:pPr marL="742950" marR="0" lvl="1" indent="-285750" algn="l" defTabSz="914400" rtl="0" eaLnBrk="0" fontAlgn="base" latinLnBrk="0" hangingPunct="0">
              <a:lnSpc>
                <a:spcPct val="9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uLnTx/>
                <a:uFillTx/>
                <a:latin typeface="+mn-lt"/>
                <a:ea typeface="+mn-ea"/>
                <a:cs typeface="+mn-ea"/>
              </a:rPr>
              <a:t>数组的类型</a:t>
            </a:r>
          </a:p>
          <a:p>
            <a:pPr marL="742950" marR="0" lvl="1" indent="-285750" algn="l" defTabSz="914400" rtl="0" eaLnBrk="0" fontAlgn="base" latinLnBrk="0" hangingPunct="0">
              <a:lnSpc>
                <a:spcPct val="9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uLnTx/>
                <a:uFillTx/>
                <a:latin typeface="+mn-lt"/>
                <a:ea typeface="+mn-ea"/>
                <a:cs typeface="+mn-ea"/>
              </a:rPr>
              <a:t>数组的下标</a:t>
            </a: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rgbClr val="FF3300"/>
                </a:solidFill>
                <a:effectLst>
                  <a:outerShdw blurRad="38100" dist="38100" dir="2700000" algn="tl">
                    <a:srgbClr val="000000"/>
                  </a:outerShdw>
                </a:effectLst>
                <a:uLnTx/>
                <a:uFillTx/>
                <a:latin typeface="+mn-lt"/>
                <a:ea typeface="+mn-ea"/>
                <a:cs typeface="+mn-cs"/>
              </a:rPr>
              <a:t>关于数组</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数组是指一组同类型数据的有序集合</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2.</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每个数组在内存中占用一段连续的存储空间</a:t>
            </a: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3.</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用一个统一的数组名和下标来唯一确定数组中的元素</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p:txBody>
      </p:sp>
      <p:graphicFrame>
        <p:nvGraphicFramePr>
          <p:cNvPr id="47144" name="Group 40"/>
          <p:cNvGraphicFramePr>
            <a:graphicFrameLocks noGrp="1"/>
          </p:cNvGraphicFramePr>
          <p:nvPr/>
        </p:nvGraphicFramePr>
        <p:xfrm>
          <a:off x="6300788" y="1412875"/>
          <a:ext cx="2592388" cy="5203825"/>
        </p:xfrm>
        <a:graphic>
          <a:graphicData uri="http://schemas.openxmlformats.org/drawingml/2006/table">
            <a:tbl>
              <a:tblPr/>
              <a:tblGrid>
                <a:gridCol w="1677987"/>
                <a:gridCol w="914400"/>
              </a:tblGrid>
              <a:tr h="523775">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iScore[0]</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45</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5">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iScore[1]</a:t>
                      </a:r>
                      <a:endParaRPr kumimoji="0"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78</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5">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iScore[2]</a:t>
                      </a:r>
                      <a:endParaRPr kumimoji="0"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65</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5">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iScore[3]</a:t>
                      </a:r>
                      <a:endParaRPr kumimoji="0"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5">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iScore[4]</a:t>
                      </a:r>
                      <a:endParaRPr kumimoji="0"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5">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iScore[5]</a:t>
                      </a:r>
                      <a:endParaRPr kumimoji="0"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85</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5">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iScore[6]</a:t>
                      </a:r>
                      <a:endParaRPr kumimoji="0"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5">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iScore[7]</a:t>
                      </a:r>
                      <a:endParaRPr kumimoji="0"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93</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887">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iScore[8]</a:t>
                      </a:r>
                      <a:endParaRPr kumimoji="0"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58</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45">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iScore[9]</a:t>
                      </a:r>
                      <a:endParaRPr kumimoji="0"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pPr>
                      <a:r>
                        <a:rPr kumimoji="0"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79</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练一练</a:t>
            </a:r>
          </a:p>
        </p:txBody>
      </p:sp>
      <p:sp>
        <p:nvSpPr>
          <p:cNvPr id="8089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问题</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a:t>
            </a: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扩展：上述问题中，成绩表的数据是在定义时初始化赋值的，但是现在又有一组考试数据要输入，请你将数据改由键盘输入。</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chemeClr val="tx2"/>
                </a:solidFill>
                <a:effectLst>
                  <a:outerShdw blurRad="38100" dist="38100" dir="2700000" algn="tl">
                    <a:srgbClr val="000000"/>
                  </a:outerShdw>
                </a:effectLst>
                <a:uLnTx/>
                <a:uFillTx/>
                <a:latin typeface="+mj-lt"/>
                <a:ea typeface="+mj-ea"/>
                <a:cs typeface="+mj-cs"/>
              </a:rPr>
              <a:t>参考程序</a:t>
            </a:r>
          </a:p>
        </p:txBody>
      </p:sp>
      <p:graphicFrame>
        <p:nvGraphicFramePr>
          <p:cNvPr id="70659" name="内容占位符 3"/>
          <p:cNvGraphicFramePr>
            <a:graphicFrameLocks noGrp="1" noChangeAspect="1"/>
          </p:cNvGraphicFramePr>
          <p:nvPr>
            <p:ph idx="1"/>
          </p:nvPr>
        </p:nvGraphicFramePr>
        <p:xfrm>
          <a:off x="1579563" y="2254250"/>
          <a:ext cx="3930650" cy="4114800"/>
        </p:xfrm>
        <a:graphic>
          <a:graphicData uri="http://schemas.openxmlformats.org/presentationml/2006/ole">
            <mc:AlternateContent xmlns:mc="http://schemas.openxmlformats.org/markup-compatibility/2006">
              <mc:Choice xmlns:v="urn:schemas-microsoft-com:vml" Requires="v">
                <p:oleObj spid="_x0000_s4098" r:id="rId3" imgW="4076700" imgH="4267200" progId="Paint.Picture">
                  <p:embed/>
                </p:oleObj>
              </mc:Choice>
              <mc:Fallback>
                <p:oleObj r:id="rId3" imgW="4076700" imgH="4267200" progId="Paint.Picture">
                  <p:embed/>
                  <p:pic>
                    <p:nvPicPr>
                      <p:cNvPr id="0" name="图片 3077"/>
                      <p:cNvPicPr/>
                      <p:nvPr/>
                    </p:nvPicPr>
                    <p:blipFill>
                      <a:blip r:embed="rId4"/>
                      <a:srcRect/>
                      <a:stretch>
                        <a:fillRect/>
                      </a:stretch>
                    </p:blipFill>
                    <p:spPr>
                      <a:xfrm>
                        <a:off x="1579563" y="2254250"/>
                        <a:ext cx="3930650" cy="4114800"/>
                      </a:xfrm>
                      <a:prstGeom prst="rect">
                        <a:avLst/>
                      </a:prstGeom>
                      <a:noFill/>
                      <a:ln w="38100">
                        <a:miter/>
                      </a:ln>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练一练</a:t>
            </a:r>
          </a:p>
        </p:txBody>
      </p:sp>
      <p:sp>
        <p:nvSpPr>
          <p:cNvPr id="71683" name="Rectangle 3"/>
          <p:cNvSpPr>
            <a:spLocks noGrp="1"/>
          </p:cNvSpPr>
          <p:nvPr>
            <p:ph idx="1"/>
          </p:nvPr>
        </p:nvSpPr>
        <p:spPr/>
        <p:txBody>
          <a:bodyPr vert="horz" wrap="square" lIns="91440" tIns="45720" rIns="91440" bIns="45720" anchor="t" anchorCtr="0"/>
          <a:lstStyle/>
          <a:p>
            <a:r>
              <a:rPr lang="zh-CN" altLang="en-US" dirty="0">
                <a:effectLst/>
              </a:rPr>
              <a:t>问题</a:t>
            </a:r>
            <a:r>
              <a:rPr lang="en-US" altLang="zh-CN" dirty="0">
                <a:effectLst/>
              </a:rPr>
              <a:t>3</a:t>
            </a:r>
          </a:p>
          <a:p>
            <a:pPr>
              <a:buNone/>
            </a:pPr>
            <a:r>
              <a:rPr lang="zh-CN" altLang="en-US" dirty="0">
                <a:effectLst/>
              </a:rPr>
              <a:t>   在问题</a:t>
            </a:r>
            <a:r>
              <a:rPr lang="en-US" altLang="zh-CN" dirty="0">
                <a:effectLst/>
              </a:rPr>
              <a:t>1</a:t>
            </a:r>
            <a:r>
              <a:rPr lang="zh-CN" altLang="en-US" dirty="0">
                <a:effectLst/>
              </a:rPr>
              <a:t>解决中，使用双重循环来输出成绩表，如果不用双重循环，请你尝试用两个单重循环来输出数据。</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chemeClr val="tx2"/>
                </a:solidFill>
                <a:effectLst>
                  <a:outerShdw blurRad="38100" dist="38100" dir="2700000" algn="tl">
                    <a:srgbClr val="000000"/>
                  </a:outerShdw>
                </a:effectLst>
                <a:uLnTx/>
                <a:uFillTx/>
                <a:latin typeface="+mj-lt"/>
                <a:ea typeface="+mj-ea"/>
                <a:cs typeface="+mj-cs"/>
              </a:rPr>
              <a:t>参考程序</a:t>
            </a:r>
          </a:p>
        </p:txBody>
      </p:sp>
      <p:graphicFrame>
        <p:nvGraphicFramePr>
          <p:cNvPr id="72707" name="内容占位符 3"/>
          <p:cNvGraphicFramePr>
            <a:graphicFrameLocks noGrp="1" noChangeAspect="1"/>
          </p:cNvGraphicFramePr>
          <p:nvPr>
            <p:ph idx="1"/>
          </p:nvPr>
        </p:nvGraphicFramePr>
        <p:xfrm>
          <a:off x="1562100" y="2190750"/>
          <a:ext cx="3892550" cy="4114800"/>
        </p:xfrm>
        <a:graphic>
          <a:graphicData uri="http://schemas.openxmlformats.org/presentationml/2006/ole">
            <mc:AlternateContent xmlns:mc="http://schemas.openxmlformats.org/markup-compatibility/2006">
              <mc:Choice xmlns:v="urn:schemas-microsoft-com:vml" Requires="v">
                <p:oleObj spid="_x0000_s5122" r:id="rId3" imgW="4564380" imgH="4823460" progId="Paint.Picture">
                  <p:embed/>
                </p:oleObj>
              </mc:Choice>
              <mc:Fallback>
                <p:oleObj r:id="rId3" imgW="4564380" imgH="4823460" progId="Paint.Picture">
                  <p:embed/>
                  <p:pic>
                    <p:nvPicPr>
                      <p:cNvPr id="0" name="图片 3078"/>
                      <p:cNvPicPr/>
                      <p:nvPr/>
                    </p:nvPicPr>
                    <p:blipFill>
                      <a:blip r:embed="rId4"/>
                      <a:srcRect/>
                      <a:stretch>
                        <a:fillRect/>
                      </a:stretch>
                    </p:blipFill>
                    <p:spPr>
                      <a:xfrm>
                        <a:off x="1562100" y="2190750"/>
                        <a:ext cx="3892550" cy="4114800"/>
                      </a:xfrm>
                      <a:prstGeom prst="rect">
                        <a:avLst/>
                      </a:prstGeom>
                      <a:noFill/>
                      <a:ln w="38100">
                        <a:miter/>
                      </a:ln>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chemeClr val="tx2"/>
                </a:solidFill>
                <a:effectLst>
                  <a:outerShdw blurRad="38100" dist="38100" dir="2700000" algn="tl">
                    <a:srgbClr val="000000"/>
                  </a:outerShdw>
                </a:effectLst>
                <a:uLnTx/>
                <a:uFillTx/>
                <a:latin typeface="+mj-lt"/>
                <a:ea typeface="+mj-ea"/>
                <a:cs typeface="+mj-cs"/>
              </a:rPr>
              <a:t>想一想</a:t>
            </a: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1">
                <a:ln>
                  <a:noFill/>
                </a:ln>
                <a:solidFill>
                  <a:schemeClr val="tx1"/>
                </a:solidFill>
                <a:effectLst>
                  <a:outerShdw blurRad="38100" dist="38100" dir="2700000" algn="tl">
                    <a:srgbClr val="000000"/>
                  </a:outerShdw>
                </a:effectLst>
                <a:uLnTx/>
                <a:uFillTx/>
                <a:latin typeface="+mn-lt"/>
                <a:ea typeface="+mn-ea"/>
                <a:cs typeface="+mn-cs"/>
              </a:rPr>
              <a:t>现在要求输出一个序号，接着输出该序号对应的成绩，然后换行，再输出下一个序号及其对应的成绩，直到</a:t>
            </a:r>
            <a:r>
              <a:rPr kumimoji="0" lang="en-US" altLang="zh-CN" sz="3200" b="0" i="0" u="none" strike="noStrike" kern="0" cap="none" spc="0" normalizeH="0" baseline="0" noProof="1">
                <a:ln>
                  <a:noFill/>
                </a:ln>
                <a:solidFill>
                  <a:schemeClr val="tx1"/>
                </a:solidFill>
                <a:effectLst>
                  <a:outerShdw blurRad="38100" dist="38100" dir="2700000" algn="tl">
                    <a:srgbClr val="000000"/>
                  </a:outerShdw>
                </a:effectLst>
                <a:uLnTx/>
                <a:uFillTx/>
                <a:latin typeface="+mn-lt"/>
                <a:ea typeface="+mn-ea"/>
                <a:cs typeface="+mn-cs"/>
              </a:rPr>
              <a:t>5</a:t>
            </a:r>
            <a:r>
              <a:rPr kumimoji="0" lang="zh-CN" altLang="en-US" sz="3200" b="0" i="0" u="none" strike="noStrike" kern="0" cap="none" spc="0" normalizeH="0" baseline="0" noProof="1">
                <a:ln>
                  <a:noFill/>
                </a:ln>
                <a:solidFill>
                  <a:schemeClr val="tx1"/>
                </a:solidFill>
                <a:effectLst>
                  <a:outerShdw blurRad="38100" dist="38100" dir="2700000" algn="tl">
                    <a:srgbClr val="000000"/>
                  </a:outerShdw>
                </a:effectLst>
                <a:uLnTx/>
                <a:uFillTx/>
                <a:latin typeface="+mn-lt"/>
                <a:ea typeface="+mn-ea"/>
                <a:cs typeface="+mn-cs"/>
              </a:rPr>
              <a:t>个参赛学生的数据全部输出，怎么办呢？</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chemeClr val="tx2"/>
                </a:solidFill>
                <a:effectLst>
                  <a:outerShdw blurRad="38100" dist="38100" dir="2700000" algn="tl">
                    <a:srgbClr val="000000"/>
                  </a:outerShdw>
                </a:effectLst>
                <a:uLnTx/>
                <a:uFillTx/>
                <a:latin typeface="+mj-lt"/>
                <a:ea typeface="+mj-ea"/>
                <a:cs typeface="+mj-cs"/>
              </a:rPr>
              <a:t>参考程序</a:t>
            </a:r>
          </a:p>
        </p:txBody>
      </p:sp>
      <p:graphicFrame>
        <p:nvGraphicFramePr>
          <p:cNvPr id="74755" name="内容占位符 3"/>
          <p:cNvGraphicFramePr>
            <a:graphicFrameLocks noGrp="1" noChangeAspect="1"/>
          </p:cNvGraphicFramePr>
          <p:nvPr>
            <p:ph idx="1"/>
          </p:nvPr>
        </p:nvGraphicFramePr>
        <p:xfrm>
          <a:off x="1306513" y="1971675"/>
          <a:ext cx="4059237" cy="4114800"/>
        </p:xfrm>
        <a:graphic>
          <a:graphicData uri="http://schemas.openxmlformats.org/presentationml/2006/ole">
            <mc:AlternateContent xmlns:mc="http://schemas.openxmlformats.org/markup-compatibility/2006">
              <mc:Choice xmlns:v="urn:schemas-microsoft-com:vml" Requires="v">
                <p:oleObj spid="_x0000_s6146" r:id="rId3" imgW="4472940" imgH="4533900" progId="Paint.Picture">
                  <p:embed/>
                </p:oleObj>
              </mc:Choice>
              <mc:Fallback>
                <p:oleObj r:id="rId3" imgW="4472940" imgH="4533900" progId="Paint.Picture">
                  <p:embed/>
                  <p:pic>
                    <p:nvPicPr>
                      <p:cNvPr id="0" name="图片 3075"/>
                      <p:cNvPicPr/>
                      <p:nvPr/>
                    </p:nvPicPr>
                    <p:blipFill>
                      <a:blip r:embed="rId4"/>
                      <a:srcRect/>
                      <a:stretch>
                        <a:fillRect/>
                      </a:stretch>
                    </p:blipFill>
                    <p:spPr>
                      <a:xfrm>
                        <a:off x="1306513" y="1971675"/>
                        <a:ext cx="4059237" cy="4114800"/>
                      </a:xfrm>
                      <a:prstGeom prst="rect">
                        <a:avLst/>
                      </a:prstGeom>
                      <a:noFill/>
                      <a:ln w="38100">
                        <a:miter/>
                      </a:ln>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学生容易出错的地方</a:t>
            </a:r>
          </a:p>
        </p:txBody>
      </p:sp>
      <p:sp>
        <p:nvSpPr>
          <p:cNvPr id="5529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二维数组的理解</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用单层循环输入二维数组数据</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二维数组用双重循环输入时混淆行列的意义</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输入输出时用错＆符号</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问题与讨论</a:t>
            </a:r>
          </a:p>
        </p:txBody>
      </p:sp>
      <p:sp>
        <p:nvSpPr>
          <p:cNvPr id="56323" name="Rectangle 3"/>
          <p:cNvSpPr>
            <a:spLocks noGrp="1" noChangeArrowheads="1"/>
          </p:cNvSpPr>
          <p:nvPr>
            <p:ph idx="1"/>
          </p:nvPr>
        </p:nvSpPr>
        <p:spPr/>
        <p:txBody>
          <a:bodyPr vert="horz" wrap="square" lIns="91440" tIns="45720" rIns="91440" bIns="45720" numCol="1" anchor="t" anchorCtr="0" compatLnSpc="1"/>
          <a:lstStyle/>
          <a:p>
            <a:pPr marL="342900" marR="0" lvl="1"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二维数组在内存中是按行存放的</a:t>
            </a:r>
          </a:p>
          <a:p>
            <a:pPr marL="342900" marR="0" lvl="1"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数组元素的下标每一维都是从</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0</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开始</a:t>
            </a:r>
          </a:p>
          <a:p>
            <a:pPr marL="342900" marR="0" lvl="1"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数值型数组不能够整体引用</a:t>
            </a:r>
          </a:p>
          <a:p>
            <a:pPr marL="342900" marR="0" lvl="1"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可以把二维数组看成是一个特殊的一维数组，即其元素是一个一维数组</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342900" marR="0" lvl="1"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什么问题需要用二维数组来解决？</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1" indent="-342900" algn="l" defTabSz="914400" rtl="0" eaLnBrk="1" fontAlgn="base" latinLnBrk="0" hangingPunct="1">
              <a:lnSpc>
                <a:spcPct val="100000"/>
              </a:lnSpc>
              <a:spcBef>
                <a:spcPct val="20000"/>
              </a:spcBef>
              <a:spcAft>
                <a:spcPct val="0"/>
              </a:spcAft>
              <a:buClr>
                <a:schemeClr val="tx1"/>
              </a:buClr>
              <a:buSzTx/>
              <a:buFontTx/>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小结</a:t>
            </a:r>
          </a:p>
        </p:txBody>
      </p:sp>
      <p:sp>
        <p:nvSpPr>
          <p:cNvPr id="8397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二维数组的定义：</a:t>
            </a: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类型标识符  数组名</a:t>
            </a:r>
            <a:r>
              <a:rPr kumimoji="0" lang="en-US" altLang="zh-CN"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a:t>
            </a:r>
            <a:r>
              <a:rPr kumimoji="0" lang="zh-CN" altLang="en-US"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常量表达式</a:t>
            </a:r>
            <a:r>
              <a:rPr kumimoji="0" lang="en-US" altLang="zh-CN"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1][</a:t>
            </a:r>
            <a:r>
              <a:rPr kumimoji="0" lang="zh-CN" altLang="en-US"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常量表达式</a:t>
            </a:r>
            <a:r>
              <a:rPr kumimoji="0" lang="en-US" altLang="zh-CN"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2]</a:t>
            </a:r>
            <a:r>
              <a:rPr kumimoji="0" lang="zh-CN" altLang="en-US"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a:t>
            </a:r>
            <a:endParaRPr kumimoji="0" lang="en-US" altLang="zh-CN"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二维数组的引用形式：</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数组名</a:t>
            </a:r>
            <a:r>
              <a:rPr kumimoji="0" lang="en-US" altLang="zh-CN"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a:t>
            </a:r>
            <a:r>
              <a:rPr kumimoji="0" lang="zh-CN" altLang="en-US"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行下标</a:t>
            </a:r>
            <a:r>
              <a:rPr kumimoji="0" lang="en-US" altLang="zh-CN"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a:t>
            </a:r>
            <a:r>
              <a:rPr kumimoji="0" lang="zh-CN" altLang="en-US"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列下标</a:t>
            </a:r>
            <a:r>
              <a:rPr kumimoji="0" lang="en-US" altLang="zh-CN" sz="20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rPr>
              <a:t>]</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二维数组的输入和输出：</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小结</a:t>
            </a:r>
          </a:p>
        </p:txBody>
      </p:sp>
      <p:sp>
        <p:nvSpPr>
          <p:cNvPr id="83971" name="Rectangle 3"/>
          <p:cNvSpPr>
            <a:spLocks noGrp="1" noChangeArrowheads="1"/>
          </p:cNvSpPr>
          <p:nvPr>
            <p:ph idx="1"/>
          </p:nvPr>
        </p:nvSpPr>
        <p:spPr>
          <a:xfrm>
            <a:off x="1066800" y="1643063"/>
            <a:ext cx="7934325" cy="50006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二维数组的存放：系统以“</a:t>
            </a:r>
            <a:r>
              <a:rPr kumimoji="0" lang="zh-CN" altLang="en-US" sz="32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按行存放</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”的方式将二维数组分配在内存中一片</a:t>
            </a:r>
            <a:r>
              <a:rPr kumimoji="0" lang="zh-CN" altLang="en-US" sz="32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cs"/>
              </a:rPr>
              <a:t>连续</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的存储空间中。</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二维数组的初始化：</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按行赋初值</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16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mn-lt"/>
                <a:ea typeface="+mn-ea"/>
                <a:cs typeface="+mn-cs"/>
              </a:rPr>
              <a:t>例如：</a:t>
            </a:r>
            <a:r>
              <a:rPr kumimoji="0" lang="en-US" altLang="zh-CN" sz="1600" b="0"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mn-lt"/>
                <a:ea typeface="+mn-ea"/>
                <a:cs typeface="+mn-cs"/>
              </a:rPr>
              <a:t>int</a:t>
            </a:r>
            <a:r>
              <a:rPr kumimoji="0" lang="en-US" altLang="zh-CN" sz="16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mn-lt"/>
                <a:ea typeface="+mn-ea"/>
                <a:cs typeface="+mn-cs"/>
              </a:rPr>
              <a:t>  </a:t>
            </a:r>
            <a:r>
              <a:rPr kumimoji="0" lang="en-US" altLang="zh-CN" sz="1600" b="0"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mn-lt"/>
                <a:ea typeface="+mn-ea"/>
                <a:cs typeface="+mn-cs"/>
              </a:rPr>
              <a:t>iTall</a:t>
            </a:r>
            <a:r>
              <a:rPr kumimoji="0" lang="en-US" altLang="zh-CN" sz="16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mn-lt"/>
                <a:ea typeface="+mn-ea"/>
                <a:cs typeface="+mn-cs"/>
              </a:rPr>
              <a:t>[3][4]={{11,12,13,14},{21,22,23,24},{31,32,33,34}};</a:t>
            </a: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按二维数组在在内存中的排列顺序给各元素赋初值</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16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mn-lt"/>
                <a:ea typeface="+mn-ea"/>
                <a:cs typeface="+mn-cs"/>
              </a:rPr>
              <a:t>例如：</a:t>
            </a:r>
            <a:r>
              <a:rPr kumimoji="0" lang="en-US" altLang="zh-CN" sz="1600" b="0"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mn-lt"/>
                <a:ea typeface="+mn-ea"/>
                <a:cs typeface="+mn-cs"/>
              </a:rPr>
              <a:t>int</a:t>
            </a:r>
            <a:r>
              <a:rPr kumimoji="0" lang="en-US" altLang="zh-CN" sz="16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mn-lt"/>
                <a:ea typeface="+mn-ea"/>
                <a:cs typeface="+mn-cs"/>
              </a:rPr>
              <a:t> </a:t>
            </a:r>
            <a:r>
              <a:rPr kumimoji="0" lang="en-US" altLang="zh-CN" sz="1600" b="0" i="0" u="none" strike="noStrike" kern="0" cap="none" spc="0" normalizeH="0" baseline="0" noProof="0" dirty="0" err="1" smtClean="0">
                <a:ln>
                  <a:noFill/>
                </a:ln>
                <a:solidFill>
                  <a:srgbClr val="FFFFFF"/>
                </a:solidFill>
                <a:effectLst>
                  <a:outerShdw blurRad="38100" dist="38100" dir="2700000" algn="tl">
                    <a:srgbClr val="000000"/>
                  </a:outerShdw>
                </a:effectLst>
                <a:uLnTx/>
                <a:uFillTx/>
                <a:latin typeface="+mn-lt"/>
                <a:ea typeface="+mn-ea"/>
                <a:cs typeface="+mn-cs"/>
              </a:rPr>
              <a:t>iTall</a:t>
            </a:r>
            <a:r>
              <a:rPr kumimoji="0" lang="en-US" altLang="zh-CN" sz="16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mn-lt"/>
                <a:ea typeface="+mn-ea"/>
                <a:cs typeface="+mn-cs"/>
              </a:rPr>
              <a:t>[3][4]= {11,12,13,14,21,22,23,24,31,32,33,34}</a:t>
            </a:r>
            <a:r>
              <a:rPr kumimoji="0" lang="zh-CN" altLang="en-US" sz="1600" b="0" i="0" u="none" strike="noStrike" kern="0" cap="none" spc="0" normalizeH="0" baseline="0" noProof="0" dirty="0" smtClean="0">
                <a:ln>
                  <a:noFill/>
                </a:ln>
                <a:solidFill>
                  <a:srgbClr val="FFFFFF"/>
                </a:solidFill>
                <a:effectLst>
                  <a:outerShdw blurRad="38100" dist="38100" dir="2700000" algn="tl">
                    <a:srgbClr val="000000"/>
                  </a:outerShdw>
                </a:effectLst>
                <a:uLnTx/>
                <a:uFillTx/>
                <a:latin typeface="+mn-lt"/>
                <a:ea typeface="+mn-ea"/>
                <a:cs typeface="+mn-cs"/>
              </a:rPr>
              <a:t>；</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cs typeface="+mn-ea"/>
              </a:rPr>
              <a:t>若对全部元素显示赋初值，则数组第一维的元素个数在定义时可以不指定</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，但第二维的元素个数仍然不能缺省。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学一学</a:t>
            </a:r>
            <a:endPar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79875" name="Rectangle 3"/>
          <p:cNvSpPr>
            <a:spLocks noGrp="1" noChangeArrowheads="1"/>
          </p:cNvSpPr>
          <p:nvPr>
            <p:ph idx="1"/>
          </p:nvPr>
        </p:nvSpPr>
        <p:spPr>
          <a:xfrm>
            <a:off x="1066800" y="1981200"/>
            <a:ext cx="7897813" cy="487680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1</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．一维数组的定义</a:t>
            </a: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声明数组的类型、名字和大小</a:t>
            </a: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a:t>
            </a:r>
            <a:r>
              <a:rPr kumimoji="0" lang="zh-CN" altLang="en-US"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类型标识符 数组名</a:t>
            </a:r>
            <a:r>
              <a:rPr kumimoji="0" lang="en-US" altLang="zh-CN"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a:t>
            </a:r>
            <a:r>
              <a:rPr kumimoji="0" lang="zh-CN" altLang="en-US"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常量表达式</a:t>
            </a:r>
            <a:r>
              <a:rPr kumimoji="0" lang="en-US" altLang="zh-CN"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a:t>
            </a:r>
            <a:r>
              <a:rPr kumimoji="0" lang="zh-CN" altLang="en-US"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其中常量表达式说明数组的大小，即数组中元素的个数，不允许动态定义</a:t>
            </a:r>
            <a:r>
              <a:rPr kumimoji="0" lang="zh-CN" altLang="en-US" sz="1800" b="0" i="0" u="none" strike="noStrike" kern="0" cap="none" spc="0" normalizeH="0" baseline="0" noProof="0" dirty="0" smtClean="0">
                <a:ln>
                  <a:noFill/>
                </a:ln>
                <a:solidFill>
                  <a:schemeClr val="tx1"/>
                </a:solidFill>
                <a:effectLst/>
                <a:uLnTx/>
                <a:uFillTx/>
                <a:latin typeface="+mn-lt"/>
                <a:ea typeface="+mn-ea"/>
              </a:rPr>
              <a:t> </a:t>
            </a:r>
          </a:p>
          <a:p>
            <a:pPr marL="342900" marR="0" lvl="0" indent="-342900" algn="l" defTabSz="914400" rtl="0" eaLnBrk="0" fontAlgn="base" latinLnBrk="0" hangingPunct="0">
              <a:lnSpc>
                <a:spcPct val="80000"/>
              </a:lnSpc>
              <a:spcBef>
                <a:spcPct val="20000"/>
              </a:spcBef>
              <a:spcAft>
                <a:spcPct val="0"/>
              </a:spcAft>
              <a:buClr>
                <a:schemeClr val="hlink"/>
              </a:buClr>
              <a:buSzPct val="70000"/>
              <a:buFont typeface="Wingdings" panose="05000000000000000000" pitchFamily="2" charset="2"/>
              <a:buNone/>
              <a:defRPr/>
            </a:pPr>
            <a:endPar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2</a:t>
            </a: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．一维数组元素的引用</a:t>
            </a: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引用形式为：</a:t>
            </a: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zh-CN" altLang="en-US"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		  数组名</a:t>
            </a:r>
            <a:r>
              <a:rPr kumimoji="0" lang="en-US" altLang="zh-CN"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a:t>
            </a:r>
            <a:r>
              <a:rPr kumimoji="0" lang="zh-CN" altLang="en-US"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下标表达式</a:t>
            </a:r>
            <a:r>
              <a:rPr kumimoji="0" lang="en-US" altLang="zh-CN" sz="2400" b="0" i="0"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mn-lt"/>
                <a:ea typeface="+mn-ea"/>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None/>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   其中</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Arial" panose="020B0604020202020204" pitchFamily="34" charset="0"/>
                <a:ea typeface="+mn-ea"/>
              </a:rPr>
              <a:t>“</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下标表达式</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Arial" panose="020B0604020202020204" pitchFamily="34" charset="0"/>
                <a:ea typeface="+mn-ea"/>
              </a:rPr>
              <a:t>”</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表示数组中的某一个元素的顺序号，必须是整型常量、整型变量或整型表达式，下标从</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0</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开始。</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课后任务</a:t>
            </a:r>
          </a:p>
        </p:txBody>
      </p:sp>
      <p:sp>
        <p:nvSpPr>
          <p:cNvPr id="13315" name="Rectangle 3"/>
          <p:cNvSpPr>
            <a:spLocks noGrp="1" noChangeArrowheads="1"/>
          </p:cNvSpPr>
          <p:nvPr>
            <p:ph idx="1"/>
          </p:nvPr>
        </p:nvSpPr>
        <p:spPr>
          <a:xfrm>
            <a:off x="301625" y="1341438"/>
            <a:ext cx="8540750" cy="4681538"/>
          </a:xfrm>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p>
        </p:txBody>
      </p:sp>
      <p:sp>
        <p:nvSpPr>
          <p:cNvPr id="79876" name="Text Box 0"/>
          <p:cNvSpPr txBox="1"/>
          <p:nvPr/>
        </p:nvSpPr>
        <p:spPr>
          <a:xfrm>
            <a:off x="1116013" y="2565400"/>
            <a:ext cx="7343775" cy="11604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800" b="1" dirty="0"/>
              <a:t>课堂实例自行再演练一遍</a:t>
            </a:r>
          </a:p>
          <a:p>
            <a:pPr marL="0" lvl="0" indent="0" eaLnBrk="1" hangingPunct="1">
              <a:spcBef>
                <a:spcPct val="50000"/>
              </a:spcBef>
              <a:buClrTx/>
              <a:buSzTx/>
              <a:buFontTx/>
              <a:buNone/>
            </a:pPr>
            <a:r>
              <a:rPr lang="zh-CN" altLang="en-US" sz="2800" b="1" dirty="0"/>
              <a:t>完成本单元习题作业</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0125" y="357188"/>
            <a:ext cx="7543800" cy="14319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二维数组的应用</a:t>
            </a:r>
            <a:r>
              <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2</a:t>
            </a:r>
            <a:endPar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1024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endPar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应知</a:t>
            </a:r>
            <a:r>
              <a:rPr kumimoji="0"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学习二维数组编程思路</a:t>
            </a: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endParaRPr kumimoji="0"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应会</a:t>
            </a:r>
            <a:r>
              <a:rPr kumimoji="0"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掌握二维数组的编程实现方法</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难点</a:t>
            </a:r>
            <a:r>
              <a:rPr kumimoji="0"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如何根据实际情况灵活使用二维数组</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提  问</a:t>
            </a:r>
          </a:p>
        </p:txBody>
      </p:sp>
      <p:sp>
        <p:nvSpPr>
          <p:cNvPr id="35843" name="Rectangle 3"/>
          <p:cNvSpPr>
            <a:spLocks noGrp="1" noChangeArrowheads="1"/>
          </p:cNvSpPr>
          <p:nvPr>
            <p:ph idx="1"/>
          </p:nvPr>
        </p:nvSpPr>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二维数组和一维数组有什么区别？</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知识回顾：二维数组的遍历</a:t>
            </a:r>
            <a:endParaRPr kumimoji="0" lang="en-US" altLang="zh-CN"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4819" name="Rectangle 3"/>
          <p:cNvSpPr>
            <a:spLocks noGrp="1" noChangeArrowheads="1"/>
          </p:cNvSpPr>
          <p:nvPr>
            <p:ph idx="1"/>
          </p:nvPr>
        </p:nvSpPr>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for(i=0;i&lt;2;i++)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循环</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2</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次，输出两行数据*</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a:t>
            </a: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a:t>
            </a: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printf("\n");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输出一行数据后换行*</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a:t>
            </a: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for(j=0;j&lt;5;j++)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循环</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5</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次，输出一行</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5</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个*</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a:t>
            </a: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a:t>
            </a: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printf(“%-6d”,iScore[i][j]);  /*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输出每个元素*</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a:t>
            </a: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a:t>
            </a: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试一试</a:t>
            </a:r>
          </a:p>
        </p:txBody>
      </p:sp>
      <p:sp>
        <p:nvSpPr>
          <p:cNvPr id="8192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问题</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4</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新生入校参加军训，</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12</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名同学站成了</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3</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行</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4</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列，请编程序帮助教官从键盘输出</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12</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名同学的身高，并且求出其中个子最高的同学的身高。</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pic>
        <p:nvPicPr>
          <p:cNvPr id="86020" name="Picture 6" descr="5-13"/>
          <p:cNvPicPr>
            <a:picLocks noChangeAspect="1"/>
          </p:cNvPicPr>
          <p:nvPr/>
        </p:nvPicPr>
        <p:blipFill>
          <a:blip r:embed="rId2"/>
          <a:stretch>
            <a:fillRect/>
          </a:stretch>
        </p:blipFill>
        <p:spPr>
          <a:xfrm>
            <a:off x="4356100" y="4292600"/>
            <a:ext cx="4249738" cy="1871663"/>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1066800" y="1052513"/>
            <a:ext cx="7250113" cy="50434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解题思路：</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定义一个</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3</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行</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4</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列的数组存放身高数据</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定义一个变量</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iTallest=0</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存放最大身高</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构造双重循环将</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12</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个身高数据逐个和</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iTallest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比较，如果比</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iTallest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大则存入</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iTallest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并进行下一个比较，否则直接进行下一个比较，直到比较完</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12</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个身高；</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最后的</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iTallest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就是最大身高</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流程图</a:t>
            </a:r>
          </a:p>
        </p:txBody>
      </p:sp>
      <p:pic>
        <p:nvPicPr>
          <p:cNvPr id="88067" name="Picture 5"/>
          <p:cNvPicPr>
            <a:picLocks noChangeAspect="1"/>
          </p:cNvPicPr>
          <p:nvPr/>
        </p:nvPicPr>
        <p:blipFill>
          <a:blip r:embed="rId2"/>
          <a:stretch>
            <a:fillRect/>
          </a:stretch>
        </p:blipFill>
        <p:spPr>
          <a:xfrm>
            <a:off x="4572000" y="1700213"/>
            <a:ext cx="2743200" cy="4867275"/>
          </a:xfrm>
          <a:prstGeom prst="rect">
            <a:avLst/>
          </a:prstGeom>
          <a:noFill/>
          <a:ln w="9525">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chemeClr val="tx2"/>
                </a:solidFill>
                <a:effectLst>
                  <a:outerShdw blurRad="38100" dist="38100" dir="2700000" algn="tl">
                    <a:srgbClr val="000000"/>
                  </a:outerShdw>
                </a:effectLst>
                <a:uLnTx/>
                <a:uFillTx/>
                <a:latin typeface="+mj-lt"/>
                <a:ea typeface="+mj-ea"/>
                <a:cs typeface="+mj-cs"/>
              </a:rPr>
              <a:t>程序代码</a:t>
            </a:r>
          </a:p>
        </p:txBody>
      </p:sp>
      <p:graphicFrame>
        <p:nvGraphicFramePr>
          <p:cNvPr id="89091" name="内容占位符 3"/>
          <p:cNvGraphicFramePr>
            <a:graphicFrameLocks noGrp="1" noChangeAspect="1"/>
          </p:cNvGraphicFramePr>
          <p:nvPr>
            <p:ph idx="1"/>
          </p:nvPr>
        </p:nvGraphicFramePr>
        <p:xfrm>
          <a:off x="1066800" y="1971675"/>
          <a:ext cx="5502275" cy="3986213"/>
        </p:xfrm>
        <a:graphic>
          <a:graphicData uri="http://schemas.openxmlformats.org/presentationml/2006/ole">
            <mc:AlternateContent xmlns:mc="http://schemas.openxmlformats.org/markup-compatibility/2006">
              <mc:Choice xmlns:v="urn:schemas-microsoft-com:vml" Requires="v">
                <p:oleObj spid="_x0000_s7170" r:id="rId3" imgW="5501640" imgH="3985260" progId="Paint.Picture">
                  <p:embed/>
                </p:oleObj>
              </mc:Choice>
              <mc:Fallback>
                <p:oleObj r:id="rId3" imgW="5501640" imgH="3985260" progId="Paint.Picture">
                  <p:embed/>
                  <p:pic>
                    <p:nvPicPr>
                      <p:cNvPr id="0" name="图片 3079"/>
                      <p:cNvPicPr/>
                      <p:nvPr/>
                    </p:nvPicPr>
                    <p:blipFill>
                      <a:blip r:embed="rId4"/>
                      <a:srcRect/>
                      <a:stretch>
                        <a:fillRect/>
                      </a:stretch>
                    </p:blipFill>
                    <p:spPr>
                      <a:xfrm>
                        <a:off x="1066800" y="1971675"/>
                        <a:ext cx="5502275" cy="3986213"/>
                      </a:xfrm>
                      <a:prstGeom prst="rect">
                        <a:avLst/>
                      </a:prstGeom>
                      <a:noFill/>
                      <a:ln w="38100">
                        <a:miter/>
                      </a:ln>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练一练</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问题</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5</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看过电影黑客帝国（</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the Matrix</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）之后，有</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12</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名同学排成</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3</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行</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4</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列准备进行演习，根据他们自编的剧情需要，他们需要进行列交换，在另一个位置上站成</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4</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行</a:t>
            </a: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3</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列，请编写程序实现交换后的站位，每个同学的代号由初始化数据给出。</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800" y="1268413"/>
            <a:ext cx="4791075" cy="482758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解题步骤：</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定义</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iMatrix1[3][4]</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和</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iMatrix2[4][3]</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，并初始化</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iMatrix1[3][4]</a:t>
            </a: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使用双重循环将</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iMatrix1[3][4]</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的每一个元素赋值给</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iMatrix2[4][3]</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，前者的行、列下标分别是后者的列、行下标</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使用双重循环输出</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iMatrix2[4][3]</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pic>
        <p:nvPicPr>
          <p:cNvPr id="91139" name="Picture 5"/>
          <p:cNvPicPr>
            <a:picLocks noChangeAspect="1"/>
          </p:cNvPicPr>
          <p:nvPr/>
        </p:nvPicPr>
        <p:blipFill>
          <a:blip r:embed="rId2"/>
          <a:stretch>
            <a:fillRect/>
          </a:stretch>
        </p:blipFill>
        <p:spPr>
          <a:xfrm>
            <a:off x="6072188" y="1714500"/>
            <a:ext cx="2771775" cy="4638675"/>
          </a:xfrm>
          <a:prstGeom prst="rect">
            <a:avLst/>
          </a:prstGeom>
          <a:noFill/>
          <a:ln w="9525">
            <a:noFill/>
          </a:ln>
        </p:spPr>
      </p:pic>
      <p:sp>
        <p:nvSpPr>
          <p:cNvPr id="13318" name="Rectangle 6"/>
          <p:cNvSpPr>
            <a:spLocks noChangeArrowheads="1"/>
          </p:cNvSpPr>
          <p:nvPr/>
        </p:nvSpPr>
        <p:spPr bwMode="auto">
          <a:xfrm>
            <a:off x="5940425" y="1066800"/>
            <a:ext cx="1606550" cy="5191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流程图</a:t>
            </a:r>
            <a:r>
              <a:rPr kumimoji="0" lang="zh-CN" altLang="en-US" sz="2800" b="1" i="0" u="none" strike="noStrike" kern="1200" cap="none" spc="0" normalizeH="0" baseline="0" noProof="0">
                <a:ln>
                  <a:noFill/>
                </a:ln>
                <a:solidFill>
                  <a:schemeClr val="tx2"/>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r>
            <a:br>
              <a:rPr kumimoji="0" lang="zh-CN" altLang="en-US" sz="40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b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试一试</a:t>
            </a:r>
          </a:p>
        </p:txBody>
      </p:sp>
      <p:sp>
        <p:nvSpPr>
          <p:cNvPr id="52227" name="Rectangle 3"/>
          <p:cNvSpPr>
            <a:spLocks noGrp="1" noChangeArrowheads="1"/>
          </p:cNvSpPr>
          <p:nvPr>
            <p:ph idx="1"/>
          </p:nvPr>
        </p:nvSpPr>
        <p:spPr>
          <a:xfrm>
            <a:off x="1042988" y="2060575"/>
            <a:ext cx="72009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问题</a:t>
            </a:r>
            <a:r>
              <a:rPr kumimoji="0"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：学校举行知识竞赛，有</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10</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个学生参赛，请协助老师编写一个程序把成绩打印出来。</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解题步骤：</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① 定义数组存放成绩</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② 在循环中逐个输出</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流程图：</a:t>
            </a: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p:txBody>
      </p:sp>
      <p:pic>
        <p:nvPicPr>
          <p:cNvPr id="12292" name="Picture 5"/>
          <p:cNvPicPr>
            <a:picLocks noChangeAspect="1"/>
          </p:cNvPicPr>
          <p:nvPr/>
        </p:nvPicPr>
        <p:blipFill>
          <a:blip r:embed="rId2"/>
          <a:stretch>
            <a:fillRect/>
          </a:stretch>
        </p:blipFill>
        <p:spPr>
          <a:xfrm>
            <a:off x="6300788" y="3068638"/>
            <a:ext cx="2500312" cy="3548062"/>
          </a:xfrm>
          <a:prstGeom prst="rect">
            <a:avLst/>
          </a:prstGeom>
          <a:noFill/>
          <a:ln w="9525">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92163" name="图片 3"/>
          <p:cNvPicPr>
            <a:picLocks noChangeAspect="1"/>
          </p:cNvPicPr>
          <p:nvPr/>
        </p:nvPicPr>
        <p:blipFill>
          <a:blip r:embed="rId2"/>
          <a:stretch>
            <a:fillRect/>
          </a:stretch>
        </p:blipFill>
        <p:spPr>
          <a:xfrm>
            <a:off x="1047750" y="1916113"/>
            <a:ext cx="5076825" cy="4629150"/>
          </a:xfrm>
          <a:prstGeom prst="rect">
            <a:avLst/>
          </a:prstGeom>
          <a:noFill/>
          <a:ln w="9525">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学生容易出错的地方</a:t>
            </a:r>
          </a:p>
        </p:txBody>
      </p:sp>
      <p:sp>
        <p:nvSpPr>
          <p:cNvPr id="5529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数组下标越界</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在使用双重循环引用二维数组元素时混淆行、列下标</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问题与讨论</a:t>
            </a:r>
          </a:p>
        </p:txBody>
      </p:sp>
      <p:sp>
        <p:nvSpPr>
          <p:cNvPr id="56323" name="Rectangle 3"/>
          <p:cNvSpPr>
            <a:spLocks noGrp="1" noChangeArrowheads="1"/>
          </p:cNvSpPr>
          <p:nvPr>
            <p:ph idx="1"/>
          </p:nvPr>
        </p:nvSpPr>
        <p:spPr/>
        <p:txBody>
          <a:bodyPr vert="horz" wrap="square" lIns="91440" tIns="45720" rIns="91440" bIns="45720" numCol="1" anchor="t" anchorCtr="0" compatLnSpc="1"/>
          <a:lstStyle/>
          <a:p>
            <a:pPr marL="342900" marR="0" lvl="1"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在数组的使用过程中，数组元素的下标和数组元素的值有什么联系？</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342900" marR="0" lvl="1"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n"/>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342900" marR="0" lvl="1"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n"/>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1" indent="-342900" algn="l" defTabSz="914400" rtl="0" eaLnBrk="1" fontAlgn="base" latinLnBrk="0" hangingPunct="1">
              <a:lnSpc>
                <a:spcPct val="100000"/>
              </a:lnSpc>
              <a:spcBef>
                <a:spcPct val="20000"/>
              </a:spcBef>
              <a:spcAft>
                <a:spcPct val="0"/>
              </a:spcAft>
              <a:buClr>
                <a:schemeClr val="tx1"/>
              </a:buClr>
              <a:buSzTx/>
              <a:buFontTx/>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小结</a:t>
            </a:r>
          </a:p>
        </p:txBody>
      </p:sp>
      <p:sp>
        <p:nvSpPr>
          <p:cNvPr id="8397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二维数组的相关算法编程实现，其思路同一维数组一样，都是通过观察下标的变化，找出下标变化规律从而构建适当的表达式</a:t>
            </a:r>
            <a:endPar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课后任务</a:t>
            </a:r>
          </a:p>
        </p:txBody>
      </p:sp>
      <p:sp>
        <p:nvSpPr>
          <p:cNvPr id="13315" name="Rectangle 3"/>
          <p:cNvSpPr>
            <a:spLocks noGrp="1" noChangeArrowheads="1"/>
          </p:cNvSpPr>
          <p:nvPr>
            <p:ph idx="1"/>
          </p:nvPr>
        </p:nvSpPr>
        <p:spPr>
          <a:xfrm>
            <a:off x="301625" y="1341438"/>
            <a:ext cx="8540750" cy="4681538"/>
          </a:xfrm>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6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p>
        </p:txBody>
      </p:sp>
      <p:sp>
        <p:nvSpPr>
          <p:cNvPr id="96260" name="Text Box 0"/>
          <p:cNvSpPr txBox="1"/>
          <p:nvPr/>
        </p:nvSpPr>
        <p:spPr>
          <a:xfrm>
            <a:off x="1116013" y="2565400"/>
            <a:ext cx="7343775" cy="11604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0" eaLnBrk="1" hangingPunct="1">
              <a:spcBef>
                <a:spcPct val="50000"/>
              </a:spcBef>
              <a:buClrTx/>
              <a:buSzTx/>
              <a:buFontTx/>
              <a:buNone/>
            </a:pPr>
            <a:r>
              <a:rPr lang="zh-CN" altLang="en-US" sz="2800" b="1" dirty="0"/>
              <a:t>整理课堂笔记</a:t>
            </a:r>
          </a:p>
          <a:p>
            <a:pPr marL="0" lvl="0" indent="0" eaLnBrk="1" hangingPunct="1">
              <a:spcBef>
                <a:spcPct val="50000"/>
              </a:spcBef>
              <a:buClrTx/>
              <a:buSzTx/>
              <a:buFontTx/>
              <a:buNone/>
            </a:pPr>
            <a:r>
              <a:rPr lang="zh-CN" altLang="en-US" sz="2800" b="1" dirty="0"/>
              <a:t>完成本单元习题作业</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0125" y="357188"/>
            <a:ext cx="7543800" cy="14319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字符数组与字符串的应用</a:t>
            </a:r>
          </a:p>
        </p:txBody>
      </p:sp>
      <p:sp>
        <p:nvSpPr>
          <p:cNvPr id="10243" name="Rectangle 3"/>
          <p:cNvSpPr>
            <a:spLocks noGrp="1" noChangeArrowheads="1"/>
          </p:cNvSpPr>
          <p:nvPr>
            <p:ph idx="1"/>
          </p:nvPr>
        </p:nvSpPr>
        <p:spPr>
          <a:xfrm>
            <a:off x="1066800" y="1981200"/>
            <a:ext cx="7543800" cy="4519613"/>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endPar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应知</a:t>
            </a: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字符数组的定义</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C</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语言中字符串的表示方法</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endPar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应会</a:t>
            </a: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字符数组的定义、初始化方法</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字符数组元素的引用和输入输出</a:t>
            </a: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None/>
              <a:defRPr/>
            </a:pP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难点</a:t>
            </a: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如何根据实际情况灵活使用字符数组</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80000"/>
              </a:lnSpc>
              <a:spcBef>
                <a:spcPct val="20000"/>
              </a:spcBef>
              <a:spcAft>
                <a:spcPct val="0"/>
              </a:spcAft>
              <a:buClr>
                <a:schemeClr val="tx1"/>
              </a:buClr>
              <a:buSzTx/>
              <a:buFontTx/>
              <a:buChar char="–"/>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常用的字符串处理函数</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提  问</a:t>
            </a:r>
          </a:p>
        </p:txBody>
      </p:sp>
      <p:sp>
        <p:nvSpPr>
          <p:cNvPr id="35843" name="Rectangle 3"/>
          <p:cNvSpPr>
            <a:spLocks noGrp="1" noChangeArrowheads="1"/>
          </p:cNvSpPr>
          <p:nvPr>
            <p:ph idx="1"/>
          </p:nvPr>
        </p:nvSpPr>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990600" marR="0" lvl="1" indent="-53340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一维数组和二维数组有何区别和联系？</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endParaRPr>
          </a:p>
          <a:p>
            <a:pPr marL="990600" marR="0" lvl="1" indent="-533400" algn="l" defTabSz="914400" rtl="0" eaLnBrk="1" fontAlgn="base" latinLnBrk="0" hangingPunct="1">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ea"/>
              </a:rPr>
              <a:t>如果要在数组中保存字符，该如何处理？</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知识回顾：二维数组的使用</a:t>
            </a:r>
            <a:endParaRPr kumimoji="0" lang="en-US" altLang="zh-CN"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4819" name="Rectangle 3"/>
          <p:cNvSpPr>
            <a:spLocks noGrp="1" noChangeArrowheads="1"/>
          </p:cNvSpPr>
          <p:nvPr>
            <p:ph idx="1"/>
          </p:nvPr>
        </p:nvSpPr>
        <p:spPr/>
        <p:txBody>
          <a:bodyPr vert="horz" wrap="square" lIns="91440" tIns="45720" rIns="91440" bIns="45720" numCol="1" anchor="t" anchorCtr="0" compatLnSpc="1"/>
          <a:lstStyle/>
          <a:p>
            <a:pPr marL="1143000" marR="0" lvl="2" indent="-2286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二维数组的遍历：</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for</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i=0</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i&lt;iROW</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i++</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    for (j=0;j&lt;iCOLUMN; j++)</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    {</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        //</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逐一处理</a:t>
            </a: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iArray[i][j]</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itchFamily="49" charset="-122"/>
                <a:ea typeface="隶书" pitchFamily="49" charset="-122"/>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       }</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endParaRPr>
          </a:p>
          <a:p>
            <a:pPr marL="1143000" marR="0" lvl="2" indent="-228600" algn="l" defTabSz="914400" rtl="0" eaLnBrk="1" fontAlgn="base" latinLnBrk="0" hangingPunct="1">
              <a:lnSpc>
                <a:spcPct val="100000"/>
              </a:lnSpc>
              <a:spcBef>
                <a:spcPct val="20000"/>
              </a:spcBef>
              <a:spcAft>
                <a:spcPct val="0"/>
              </a:spcAft>
              <a:buClr>
                <a:srgbClr val="FFFFCC"/>
              </a:buClr>
              <a:buSzPct val="70000"/>
              <a:buFont typeface="Wingdings" panose="05000000000000000000" pitchFamily="2" charset="2"/>
              <a:buChar char="n"/>
              <a:defRPr/>
            </a:pPr>
            <a:r>
              <a:rPr kumimoji="0" lang="zh-CN" altLang="en-US" sz="2400" b="1" i="0" u="none" strike="noStrike" kern="0" cap="none" spc="0" normalizeH="0" baseline="0" noProof="0" smtClean="0">
                <a:ln>
                  <a:noFill/>
                </a:ln>
                <a:solidFill>
                  <a:srgbClr val="FFFFFF"/>
                </a:solidFill>
                <a:effectLst>
                  <a:outerShdw blurRad="38100" dist="38100" dir="2700000" algn="tl">
                    <a:srgbClr val="000000"/>
                  </a:outerShdw>
                </a:effectLst>
                <a:uLnTx/>
                <a:uFillTx/>
                <a:latin typeface="+mn-lt"/>
                <a:ea typeface="+mn-ea"/>
              </a:rPr>
              <a:t>使用二重循环可以解决：二维数组的输入、输出、查找、排序、插入、删除等应用</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endParaRPr kumimoji="0" lang="en-US" altLang="zh-CN"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隶书"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学一学</a:t>
            </a:r>
          </a:p>
        </p:txBody>
      </p:sp>
      <p:sp>
        <p:nvSpPr>
          <p:cNvPr id="79875" name="Rectangle 3"/>
          <p:cNvSpPr>
            <a:spLocks noGrp="1" noChangeArrowheads="1"/>
          </p:cNvSpPr>
          <p:nvPr>
            <p:ph idx="1"/>
          </p:nvPr>
        </p:nvSpPr>
        <p:spPr>
          <a:xfrm>
            <a:off x="1066800" y="1981200"/>
            <a:ext cx="7543800" cy="4162425"/>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字符数组用于存放和处理字符，其定义、输入输出、引用、初始化方法和一维</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二维数组类似。</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字符数组的定义</a:t>
            </a:r>
          </a:p>
          <a:p>
            <a:pPr marL="1143000" marR="0" lvl="2" indent="-2286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r>
              <a:rPr kumimoji="0" lang="en-US" altLang="zh-CN" sz="24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ea"/>
              </a:rPr>
              <a:t>char    </a:t>
            </a:r>
            <a:r>
              <a:rPr kumimoji="0" lang="zh-CN" altLang="en-US" sz="24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ea"/>
              </a:rPr>
              <a:t>数组名</a:t>
            </a:r>
            <a:r>
              <a:rPr kumimoji="0" lang="en-US" altLang="zh-CN" sz="24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ea"/>
              </a:rPr>
              <a:t>[</a:t>
            </a:r>
            <a:r>
              <a:rPr kumimoji="0" lang="zh-CN" altLang="en-US" sz="24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ea"/>
              </a:rPr>
              <a:t>常量表达式</a:t>
            </a:r>
            <a:r>
              <a:rPr kumimoji="0" lang="en-US" altLang="zh-CN" sz="2400" b="0" i="0" u="none" strike="noStrike" kern="0" cap="none" spc="0" normalizeH="0" baseline="0" noProof="0" smtClean="0">
                <a:ln>
                  <a:noFill/>
                </a:ln>
                <a:solidFill>
                  <a:srgbClr val="FF0000"/>
                </a:solidFill>
                <a:effectLst>
                  <a:outerShdw blurRad="38100" dist="38100" dir="2700000" algn="tl">
                    <a:srgbClr val="000000"/>
                  </a:outerShdw>
                </a:effectLst>
                <a:uLnTx/>
                <a:uFillTx/>
                <a:latin typeface="+mn-lt"/>
                <a:ea typeface="+mn-ea"/>
                <a:cs typeface="+mn-ea"/>
              </a:rPr>
              <a:t>];</a:t>
            </a:r>
          </a:p>
          <a:p>
            <a:pPr marL="742950" marR="0" lvl="1" indent="-285750" algn="l" defTabSz="914400" rtl="0" eaLnBrk="1" fontAlgn="base" latinLnBrk="0" hangingPunct="1">
              <a:lnSpc>
                <a:spcPct val="90000"/>
              </a:lnSpc>
              <a:spcBef>
                <a:spcPct val="20000"/>
              </a:spcBef>
              <a:spcAft>
                <a:spcPct val="0"/>
              </a:spcAft>
              <a:buClr>
                <a:schemeClr val="tx1"/>
              </a:buClr>
              <a:buSzTx/>
              <a:buFontTx/>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   </a:t>
            </a:r>
            <a:endPar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70000"/>
              <a:buFont typeface="Wingdings" panose="05000000000000000000" pitchFamily="2" charset="2"/>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r>
            <a:br>
              <a:rPr kumimoji="0" lang="zh-CN" altLang="en-US" sz="40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b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试一试</a:t>
            </a:r>
          </a:p>
        </p:txBody>
      </p:sp>
      <p:sp>
        <p:nvSpPr>
          <p:cNvPr id="52227" name="Rectangle 3"/>
          <p:cNvSpPr>
            <a:spLocks noGrp="1" noChangeArrowheads="1"/>
          </p:cNvSpPr>
          <p:nvPr>
            <p:ph idx="1"/>
          </p:nvPr>
        </p:nvSpPr>
        <p:spPr>
          <a:xfrm>
            <a:off x="1042988" y="2060575"/>
            <a:ext cx="72009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问题</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1</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在程序中经常要涉及到字符串的输入输出操作，从键盘输入</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welcome</a:t>
            </a: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，再显示到屏幕上。（字符数组的输入输出）</a:t>
            </a: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Tx/>
              <a:buFontTx/>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#include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stdio.h</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void main()</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int</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i,iContest</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[10]={90,78,67,98,34,56,75,80,50,92};</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for(</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=0;i&lt;10;i++)</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printf("%d   ",</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iContest</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i</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 </a:t>
            </a:r>
            <a:endParaRPr kumimoji="0" lang="zh-CN" altLang="en-US" sz="20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51500" y="1125538"/>
            <a:ext cx="2719388"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流程图：</a:t>
            </a:r>
            <a:endParaRPr kumimoji="0" lang="zh-CN" altLang="en-US" sz="32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pic>
        <p:nvPicPr>
          <p:cNvPr id="104451" name="Picture 5"/>
          <p:cNvPicPr>
            <a:picLocks noChangeAspect="1"/>
          </p:cNvPicPr>
          <p:nvPr/>
        </p:nvPicPr>
        <p:blipFill>
          <a:blip r:embed="rId2"/>
          <a:stretch>
            <a:fillRect/>
          </a:stretch>
        </p:blipFill>
        <p:spPr>
          <a:xfrm>
            <a:off x="5867400" y="1855788"/>
            <a:ext cx="2495550" cy="5002212"/>
          </a:xfrm>
          <a:prstGeom prst="rect">
            <a:avLst/>
          </a:prstGeom>
          <a:noFill/>
          <a:ln w="9525">
            <a:noFill/>
          </a:ln>
        </p:spPr>
      </p:pic>
      <p:sp>
        <p:nvSpPr>
          <p:cNvPr id="104452" name="Rectangle 6"/>
          <p:cNvSpPr/>
          <p:nvPr/>
        </p:nvSpPr>
        <p:spPr>
          <a:xfrm>
            <a:off x="1116013" y="1208088"/>
            <a:ext cx="4535487" cy="491013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hlink"/>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tx1"/>
              </a:buClr>
              <a:buChar char="–"/>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0" lvl="0" indent="269875" eaLnBrk="1" hangingPunct="1">
              <a:spcBef>
                <a:spcPct val="0"/>
              </a:spcBef>
              <a:buClrTx/>
              <a:buSzTx/>
              <a:buFontTx/>
              <a:buNone/>
            </a:pPr>
            <a:r>
              <a:rPr lang="zh-CN" altLang="en-US" dirty="0"/>
              <a:t>解题步骤：</a:t>
            </a:r>
            <a:endParaRPr lang="en-US" altLang="zh-CN" dirty="0"/>
          </a:p>
          <a:p>
            <a:pPr marL="0" lvl="0" indent="269875" eaLnBrk="1" hangingPunct="1">
              <a:spcBef>
                <a:spcPct val="0"/>
              </a:spcBef>
              <a:buClrTx/>
              <a:buSzTx/>
              <a:buFontTx/>
              <a:buNone/>
            </a:pPr>
            <a:endParaRPr lang="en-US" altLang="zh-CN" dirty="0"/>
          </a:p>
          <a:p>
            <a:pPr marL="0" lvl="0" indent="269875" eaLnBrk="1" hangingPunct="1">
              <a:spcBef>
                <a:spcPct val="0"/>
              </a:spcBef>
              <a:buClrTx/>
              <a:buSzTx/>
              <a:buFontTx/>
              <a:buNone/>
            </a:pPr>
            <a:r>
              <a:rPr lang="en-US" altLang="zh-CN" sz="2800" dirty="0"/>
              <a:t>① </a:t>
            </a:r>
            <a:r>
              <a:rPr lang="zh-CN" altLang="en-US" sz="2800" dirty="0"/>
              <a:t>定义字符数组，用以存放从键盘输入的字符，定义变量作为引用字符数组元素的下标变量</a:t>
            </a:r>
          </a:p>
          <a:p>
            <a:pPr marL="0" lvl="0" indent="269875" eaLnBrk="1" hangingPunct="1">
              <a:spcBef>
                <a:spcPct val="0"/>
              </a:spcBef>
              <a:buClrTx/>
              <a:buSzTx/>
              <a:buFontTx/>
              <a:buNone/>
            </a:pPr>
            <a:r>
              <a:rPr lang="zh-CN" altLang="en-US" sz="2800" dirty="0"/>
              <a:t>② 每次输入一个字符（并且显示在屏幕上），循环输入字符数组，按回车结束输入</a:t>
            </a:r>
          </a:p>
          <a:p>
            <a:pPr marL="0" lvl="0" indent="269875" eaLnBrk="1" hangingPunct="1">
              <a:spcBef>
                <a:spcPct val="0"/>
              </a:spcBef>
              <a:buClrTx/>
              <a:buSzTx/>
              <a:buFontTx/>
              <a:buNone/>
            </a:pPr>
            <a:r>
              <a:rPr lang="zh-CN" altLang="en-US" sz="2800" dirty="0"/>
              <a:t>③ 逐个元素输出字符数组</a:t>
            </a:r>
            <a:endParaRPr lang="zh-CN" alt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105475" name="图片 3"/>
          <p:cNvPicPr>
            <a:picLocks noChangeAspect="1"/>
          </p:cNvPicPr>
          <p:nvPr/>
        </p:nvPicPr>
        <p:blipFill>
          <a:blip r:embed="rId2"/>
          <a:stretch>
            <a:fillRect/>
          </a:stretch>
        </p:blipFill>
        <p:spPr>
          <a:xfrm>
            <a:off x="900113" y="2000250"/>
            <a:ext cx="4657725" cy="3219450"/>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学一学：字符串及其结束标志‘</a:t>
            </a:r>
            <a:r>
              <a:rPr kumimoji="0" lang="en-US" altLang="zh-CN" sz="36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rPr>
              <a:t>\0’</a:t>
            </a:r>
            <a:endParaRPr kumimoji="0" lang="zh-CN" altLang="en-US" sz="3600" b="1" i="0" u="none" strike="noStrike" kern="0" cap="none" spc="0" normalizeH="0" baseline="0" noProof="0" dirty="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1066800" y="1981200"/>
            <a:ext cx="7543800" cy="47339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字符串是用双引号括起来的若干有效字符序列。如：</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I am a student</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一般来讲，字符串是利用字符数组存放的。 为了便于处理，</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语言在每个字符数组的有效字符后面（或字符串末尾）加上一个特殊字符</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其</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ASCII</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码值为</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，在处理字符数组的过程中，一旦遇到结束符</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0</a:t>
            </a: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Arial" panose="020B0604020202020204" pitchFamily="34" charset="0"/>
                <a:ea typeface="+mn-ea"/>
                <a:cs typeface="+mn-cs"/>
              </a:rPr>
              <a:t>’</a:t>
            </a: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，就表示已达到字符串末尾</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同时，</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C</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语言允许用一个简单的字符串常量初始化一个字符数组，如：</a:t>
            </a: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char  chTest[ ]  =  “Happy”</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a:t>
            </a: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等价于</a:t>
            </a: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a:t>
            </a:r>
            <a:r>
              <a:rPr kumimoji="0" lang="en-US" altLang="zh-CN"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char  chTest[ ]  =  {‘H’, ‘a’, ‘p’, ‘p’, ‘y’, ‘\0’}</a:t>
            </a:r>
            <a:r>
              <a:rPr kumimoji="0" lang="zh-CN" altLang="en-US" sz="24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rPr>
              <a:t> </a:t>
            </a: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关于字符数组和字符串</a:t>
            </a:r>
          </a:p>
        </p:txBody>
      </p:sp>
      <p:sp>
        <p:nvSpPr>
          <p:cNvPr id="108547" name="Rectangle 3"/>
          <p:cNvSpPr>
            <a:spLocks noGrp="1"/>
          </p:cNvSpPr>
          <p:nvPr>
            <p:ph idx="1"/>
          </p:nvPr>
        </p:nvSpPr>
        <p:spPr/>
        <p:txBody>
          <a:bodyPr vert="horz" wrap="square" lIns="91440" tIns="45720" rIns="91440" bIns="45720" anchor="t" anchorCtr="0"/>
          <a:lstStyle/>
          <a:p>
            <a:pPr>
              <a:buNone/>
            </a:pPr>
            <a:endParaRPr lang="zh-CN" altLang="sv-SE" dirty="0">
              <a:effectLst/>
            </a:endParaRPr>
          </a:p>
          <a:p>
            <a:pPr>
              <a:buNone/>
            </a:pPr>
            <a:r>
              <a:rPr lang="zh-CN" altLang="sv-SE" dirty="0">
                <a:effectLst/>
              </a:rPr>
              <a:t> ① 字符数组同一维数值型数组一样，要求先定义后使用。</a:t>
            </a:r>
          </a:p>
          <a:p>
            <a:pPr>
              <a:buNone/>
            </a:pPr>
            <a:r>
              <a:rPr lang="zh-CN" altLang="sv-SE" dirty="0">
                <a:effectLst/>
              </a:rPr>
              <a:t> ②</a:t>
            </a:r>
            <a:r>
              <a:rPr lang="zh-CN" altLang="en-US" dirty="0">
                <a:effectLst/>
              </a:rPr>
              <a:t> 字符数组元素也是通过数组名加下标引用的，下标从</a:t>
            </a:r>
            <a:r>
              <a:rPr lang="en-US" altLang="zh-CN" dirty="0">
                <a:effectLst/>
              </a:rPr>
              <a:t>0</a:t>
            </a:r>
            <a:r>
              <a:rPr lang="zh-CN" altLang="en-US" dirty="0">
                <a:effectLst/>
              </a:rPr>
              <a:t>开始。</a:t>
            </a:r>
          </a:p>
          <a:p>
            <a:endParaRPr lang="zh-CN" altLang="en-US" dirty="0">
              <a:effectLst/>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关于字符数组和字符串</a:t>
            </a:r>
          </a:p>
        </p:txBody>
      </p:sp>
      <p:sp>
        <p:nvSpPr>
          <p:cNvPr id="109571" name="Rectangle 3"/>
          <p:cNvSpPr>
            <a:spLocks noGrp="1"/>
          </p:cNvSpPr>
          <p:nvPr>
            <p:ph idx="1"/>
          </p:nvPr>
        </p:nvSpPr>
        <p:spPr/>
        <p:txBody>
          <a:bodyPr vert="horz" wrap="square" lIns="91440" tIns="45720" rIns="91440" bIns="45720" anchor="t" anchorCtr="0"/>
          <a:lstStyle/>
          <a:p>
            <a:pPr>
              <a:buNone/>
            </a:pPr>
            <a:r>
              <a:rPr lang="zh-CN" altLang="en-US" dirty="0">
                <a:effectLst/>
              </a:rPr>
              <a:t>③ 由于函数</a:t>
            </a:r>
            <a:r>
              <a:rPr lang="en-US" altLang="zh-CN" dirty="0">
                <a:effectLst/>
              </a:rPr>
              <a:t>getch()</a:t>
            </a:r>
            <a:r>
              <a:rPr lang="zh-CN" altLang="en-US" dirty="0">
                <a:effectLst/>
              </a:rPr>
              <a:t>只接收从键盘输入的字符，不进行回显，所以，此程序中使用</a:t>
            </a:r>
            <a:r>
              <a:rPr lang="en-US" altLang="zh-CN" dirty="0">
                <a:effectLst/>
              </a:rPr>
              <a:t>putchar()</a:t>
            </a:r>
            <a:r>
              <a:rPr lang="zh-CN" altLang="en-US" dirty="0">
                <a:effectLst/>
              </a:rPr>
              <a:t>将输入的字符显示在屏幕上</a:t>
            </a:r>
          </a:p>
          <a:p>
            <a:pPr>
              <a:buNone/>
            </a:pPr>
            <a:r>
              <a:rPr lang="zh-CN" altLang="en-US" dirty="0">
                <a:effectLst/>
              </a:rPr>
              <a:t>④ 字符数组可以进行初始化，如：</a:t>
            </a:r>
          </a:p>
          <a:p>
            <a:pPr>
              <a:buNone/>
            </a:pPr>
            <a:r>
              <a:rPr lang="en-US" altLang="zh-CN" dirty="0">
                <a:effectLst/>
              </a:rPr>
              <a:t>  char  cTest[8] = {'a'</a:t>
            </a:r>
            <a:r>
              <a:rPr lang="zh-CN" altLang="en-US" dirty="0">
                <a:effectLst/>
              </a:rPr>
              <a:t>，</a:t>
            </a:r>
            <a:r>
              <a:rPr lang="en-US" altLang="zh-CN" dirty="0">
                <a:effectLst/>
              </a:rPr>
              <a:t>'b'</a:t>
            </a:r>
            <a:r>
              <a:rPr lang="zh-CN" altLang="en-US" dirty="0">
                <a:effectLst/>
              </a:rPr>
              <a:t>，</a:t>
            </a:r>
            <a:r>
              <a:rPr lang="en-US" altLang="zh-CN" dirty="0">
                <a:effectLst/>
              </a:rPr>
              <a:t>'c'</a:t>
            </a:r>
            <a:r>
              <a:rPr lang="zh-CN" altLang="en-US" dirty="0">
                <a:effectLst/>
              </a:rPr>
              <a:t>，</a:t>
            </a:r>
            <a:r>
              <a:rPr lang="en-US" altLang="zh-CN" dirty="0">
                <a:effectLst/>
              </a:rPr>
              <a:t>'d'</a:t>
            </a:r>
            <a:r>
              <a:rPr lang="zh-CN" altLang="en-US" dirty="0">
                <a:effectLst/>
              </a:rPr>
              <a:t>，</a:t>
            </a:r>
            <a:r>
              <a:rPr lang="en-US" altLang="zh-CN" dirty="0">
                <a:effectLst/>
              </a:rPr>
              <a:t>'e'</a:t>
            </a:r>
            <a:r>
              <a:rPr lang="zh-CN" altLang="en-US" dirty="0">
                <a:effectLst/>
              </a:rPr>
              <a:t>，</a:t>
            </a:r>
            <a:r>
              <a:rPr lang="en-US" altLang="zh-CN" dirty="0">
                <a:effectLst/>
              </a:rPr>
              <a:t>'f'</a:t>
            </a:r>
            <a:r>
              <a:rPr lang="zh-CN" altLang="en-US" dirty="0">
                <a:effectLst/>
              </a:rPr>
              <a:t>，</a:t>
            </a:r>
            <a:r>
              <a:rPr lang="en-US" altLang="zh-CN" dirty="0">
                <a:effectLst/>
              </a:rPr>
              <a:t>'g'</a:t>
            </a:r>
            <a:r>
              <a:rPr lang="zh-CN" altLang="en-US" dirty="0">
                <a:effectLst/>
              </a:rPr>
              <a:t>，</a:t>
            </a:r>
            <a:r>
              <a:rPr lang="en-US" altLang="zh-CN" dirty="0">
                <a:effectLst/>
              </a:rPr>
              <a:t>'h'}</a:t>
            </a:r>
            <a:r>
              <a:rPr lang="zh-CN" altLang="en-US" dirty="0">
                <a:effectLst/>
              </a:rPr>
              <a:t>；</a:t>
            </a:r>
          </a:p>
          <a:p>
            <a:pPr>
              <a:buNone/>
            </a:pPr>
            <a:r>
              <a:rPr lang="zh-CN" altLang="en-US" dirty="0">
                <a:effectLst/>
              </a:rPr>
              <a:t>  或者：</a:t>
            </a:r>
            <a:r>
              <a:rPr lang="en-US" altLang="zh-CN" dirty="0">
                <a:effectLst/>
              </a:rPr>
              <a:t>char  cTest[8] ="abcdefgh"</a:t>
            </a:r>
            <a:r>
              <a:rPr lang="zh-CN" altLang="en-US" dirty="0">
                <a:effectLst/>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关于字符数组和字符串</a:t>
            </a:r>
          </a:p>
        </p:txBody>
      </p:sp>
      <p:sp>
        <p:nvSpPr>
          <p:cNvPr id="110595" name="Rectangle 3"/>
          <p:cNvSpPr>
            <a:spLocks noGrp="1"/>
          </p:cNvSpPr>
          <p:nvPr>
            <p:ph idx="1"/>
          </p:nvPr>
        </p:nvSpPr>
        <p:spPr>
          <a:xfrm>
            <a:off x="1066800" y="1981200"/>
            <a:ext cx="7543800" cy="4876800"/>
          </a:xfrm>
        </p:spPr>
        <p:txBody>
          <a:bodyPr vert="horz" wrap="square" lIns="91440" tIns="45720" rIns="91440" bIns="45720" anchor="t" anchorCtr="0"/>
          <a:lstStyle/>
          <a:p>
            <a:pPr>
              <a:lnSpc>
                <a:spcPct val="80000"/>
              </a:lnSpc>
            </a:pPr>
            <a:endParaRPr lang="zh-CN" altLang="en-US" sz="2400" dirty="0">
              <a:effectLst/>
            </a:endParaRPr>
          </a:p>
          <a:p>
            <a:pPr>
              <a:lnSpc>
                <a:spcPct val="80000"/>
              </a:lnSpc>
              <a:buNone/>
            </a:pPr>
            <a:r>
              <a:rPr lang="zh-CN" altLang="en-US" sz="2400" dirty="0">
                <a:effectLst/>
              </a:rPr>
              <a:t>⑤ 字符串输入输出的另外两种方法：</a:t>
            </a:r>
          </a:p>
          <a:p>
            <a:pPr>
              <a:lnSpc>
                <a:spcPct val="80000"/>
              </a:lnSpc>
            </a:pPr>
            <a:r>
              <a:rPr lang="zh-CN" altLang="en-US" sz="2400" dirty="0">
                <a:effectLst/>
              </a:rPr>
              <a:t>方法一：</a:t>
            </a:r>
          </a:p>
          <a:p>
            <a:pPr>
              <a:lnSpc>
                <a:spcPct val="80000"/>
              </a:lnSpc>
              <a:buNone/>
            </a:pPr>
            <a:r>
              <a:rPr lang="zh-CN" altLang="en-US" sz="2400" dirty="0">
                <a:effectLst/>
              </a:rPr>
              <a:t>    </a:t>
            </a:r>
            <a:r>
              <a:rPr lang="en-US" altLang="zh-CN" sz="2400" dirty="0">
                <a:effectLst/>
              </a:rPr>
              <a:t>char  cString[80];</a:t>
            </a:r>
          </a:p>
          <a:p>
            <a:pPr>
              <a:lnSpc>
                <a:spcPct val="80000"/>
              </a:lnSpc>
              <a:buNone/>
            </a:pPr>
            <a:r>
              <a:rPr lang="en-US" altLang="zh-CN" sz="2400" dirty="0">
                <a:effectLst/>
              </a:rPr>
              <a:t>    scanf("%s",cString);      </a:t>
            </a:r>
            <a:r>
              <a:rPr lang="sv-SE" altLang="zh-CN" sz="2400" dirty="0">
                <a:effectLst/>
              </a:rPr>
              <a:t>/*</a:t>
            </a:r>
            <a:r>
              <a:rPr lang="zh-CN" altLang="sv-SE" sz="2400" dirty="0">
                <a:effectLst/>
              </a:rPr>
              <a:t>遇到空格或回车认为输入结束。*</a:t>
            </a:r>
            <a:r>
              <a:rPr lang="sv-SE" altLang="zh-CN" sz="2400" dirty="0">
                <a:effectLst/>
              </a:rPr>
              <a:t>/</a:t>
            </a:r>
            <a:endParaRPr lang="en-US" altLang="zh-CN" sz="2400" dirty="0">
              <a:effectLst/>
            </a:endParaRPr>
          </a:p>
          <a:p>
            <a:pPr>
              <a:lnSpc>
                <a:spcPct val="80000"/>
              </a:lnSpc>
              <a:buNone/>
            </a:pPr>
            <a:r>
              <a:rPr lang="en-US" altLang="zh-CN" sz="2400" dirty="0">
                <a:effectLst/>
              </a:rPr>
              <a:t>    printf("%s", cString);</a:t>
            </a:r>
          </a:p>
          <a:p>
            <a:pPr>
              <a:lnSpc>
                <a:spcPct val="80000"/>
              </a:lnSpc>
            </a:pPr>
            <a:endParaRPr lang="zh-CN" altLang="en-US" sz="2400" dirty="0">
              <a:effectLst/>
            </a:endParaRPr>
          </a:p>
          <a:p>
            <a:pPr>
              <a:lnSpc>
                <a:spcPct val="80000"/>
              </a:lnSpc>
            </a:pPr>
            <a:r>
              <a:rPr lang="zh-CN" altLang="en-US" sz="2400" dirty="0">
                <a:effectLst/>
              </a:rPr>
              <a:t>方法二：</a:t>
            </a:r>
          </a:p>
          <a:p>
            <a:pPr>
              <a:lnSpc>
                <a:spcPct val="80000"/>
              </a:lnSpc>
              <a:buNone/>
            </a:pPr>
            <a:r>
              <a:rPr lang="zh-CN" altLang="en-US" sz="2400" dirty="0">
                <a:effectLst/>
              </a:rPr>
              <a:t>    </a:t>
            </a:r>
            <a:r>
              <a:rPr lang="en-US" altLang="zh-CN" sz="2400" dirty="0">
                <a:effectLst/>
              </a:rPr>
              <a:t>char  cString[80];</a:t>
            </a:r>
          </a:p>
          <a:p>
            <a:pPr>
              <a:lnSpc>
                <a:spcPct val="80000"/>
              </a:lnSpc>
              <a:buNone/>
            </a:pPr>
            <a:r>
              <a:rPr lang="en-US" altLang="zh-CN" sz="2400" dirty="0">
                <a:effectLst/>
              </a:rPr>
              <a:t>    gets(cString);           </a:t>
            </a:r>
            <a:r>
              <a:rPr lang="sv-SE" altLang="zh-CN" sz="2400" dirty="0">
                <a:effectLst/>
              </a:rPr>
              <a:t>/* </a:t>
            </a:r>
            <a:r>
              <a:rPr lang="zh-CN" altLang="sv-SE" sz="2400" dirty="0">
                <a:effectLst/>
              </a:rPr>
              <a:t>遇回车符结束输入 *</a:t>
            </a:r>
            <a:r>
              <a:rPr lang="sv-SE" altLang="zh-CN" sz="2400" dirty="0">
                <a:effectLst/>
              </a:rPr>
              <a:t>/</a:t>
            </a:r>
            <a:endParaRPr lang="en-US" altLang="zh-CN" sz="2400" dirty="0">
              <a:effectLst/>
            </a:endParaRPr>
          </a:p>
          <a:p>
            <a:pPr>
              <a:lnSpc>
                <a:spcPct val="80000"/>
              </a:lnSpc>
              <a:buNone/>
            </a:pPr>
            <a:r>
              <a:rPr lang="en-US" altLang="zh-CN" sz="2400" dirty="0">
                <a:effectLst/>
              </a:rPr>
              <a:t>    puts(cString);</a:t>
            </a:r>
            <a:r>
              <a:rPr lang="en-US" altLang="zh-CN" sz="2000" dirty="0">
                <a:effectLst/>
              </a:rPr>
              <a:t> </a:t>
            </a:r>
            <a:endParaRPr lang="zh-CN" altLang="en-US" sz="2000" dirty="0">
              <a:effectLst/>
            </a:endParaRPr>
          </a:p>
          <a:p>
            <a:pPr>
              <a:lnSpc>
                <a:spcPct val="80000"/>
              </a:lnSpc>
            </a:pPr>
            <a:endParaRPr lang="zh-CN" altLang="en-US" sz="2000" dirty="0">
              <a:effectLst/>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pPr eaLnBrk="1" hangingPunct="1">
              <a:defRPr/>
            </a:pPr>
            <a:r>
              <a:rPr lang="zh-CN" altLang="en-US" smtClean="0">
                <a:solidFill>
                  <a:srgbClr val="FFFF00"/>
                </a:solidFill>
              </a:rPr>
              <a:t>练一练</a:t>
            </a:r>
          </a:p>
        </p:txBody>
      </p:sp>
      <p:sp>
        <p:nvSpPr>
          <p:cNvPr id="80899" name="Rectangle 3"/>
          <p:cNvSpPr>
            <a:spLocks noGrp="1" noChangeArrowheads="1"/>
          </p:cNvSpPr>
          <p:nvPr>
            <p:ph type="body" idx="4294967295"/>
          </p:nvPr>
        </p:nvSpPr>
        <p:spPr/>
        <p:txBody>
          <a:bodyPr>
            <a:prstTxWarp prst="textNoShape">
              <a:avLst/>
            </a:prstTxWarp>
          </a:bodyPr>
          <a:lstStyle/>
          <a:p>
            <a:pPr>
              <a:defRPr/>
            </a:pPr>
            <a:r>
              <a:rPr lang="zh-CN" altLang="en-US" smtClean="0"/>
              <a:t>问题</a:t>
            </a:r>
            <a:r>
              <a:rPr lang="en-US" altLang="zh-CN" smtClean="0"/>
              <a:t>2</a:t>
            </a:r>
          </a:p>
          <a:p>
            <a:pPr>
              <a:buFont typeface="Wingdings" panose="05000000000000000000" pitchFamily="2" charset="2"/>
              <a:buNone/>
              <a:defRPr/>
            </a:pPr>
            <a:r>
              <a:rPr lang="zh-CN" altLang="en-US" smtClean="0"/>
              <a:t>   班级举行元旦晚会，要求每位嘉宾都在进门时按任意键一次（回车键除外），终止进场时输入回车键，晚会结束后，举办方希望查看晚会参加人数，试编程实现（该问题是求一个字符串中有多少个有效字符）</a:t>
            </a:r>
          </a:p>
        </p:txBody>
      </p:sp>
    </p:spTree>
    <p:extLst>
      <p:ext uri="{BB962C8B-B14F-4D97-AF65-F5344CB8AC3E}">
        <p14:creationId xmlns:p14="http://schemas.microsoft.com/office/powerpoint/2010/main" val="10481519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6800" y="1125538"/>
            <a:ext cx="4648200" cy="4970463"/>
          </a:xfrm>
        </p:spPr>
        <p:txBody>
          <a:bodyPr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解题步骤：</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1</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．定义字符数组存放嘉宾按键（输入的任意字符）；</a:t>
            </a: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2</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．定义变量</a:t>
            </a: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iCount</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作为计数器；</a:t>
            </a: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3</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．构建循环从字符的第一个元素开始计数，直至字符数组结束；</a:t>
            </a: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4</a:t>
            </a:r>
            <a:r>
              <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．输出结果。</a:t>
            </a:r>
            <a:endPar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742950" marR="0" lvl="1" indent="-285750" algn="l" defTabSz="914400" rtl="0" eaLnBrk="0" fontAlgn="base" latinLnBrk="0" hangingPunct="0">
              <a:lnSpc>
                <a:spcPct val="100000"/>
              </a:lnSpc>
              <a:spcBef>
                <a:spcPct val="20000"/>
              </a:spcBef>
              <a:spcAft>
                <a:spcPct val="0"/>
              </a:spcAft>
              <a:buClr>
                <a:schemeClr val="tx1"/>
              </a:buClr>
              <a:buSzTx/>
              <a:buFontTx/>
              <a:buNone/>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zh-CN" altLang="en-US"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pic>
        <p:nvPicPr>
          <p:cNvPr id="112643" name="Picture 5"/>
          <p:cNvPicPr>
            <a:picLocks noChangeAspect="1"/>
          </p:cNvPicPr>
          <p:nvPr/>
        </p:nvPicPr>
        <p:blipFill>
          <a:blip r:embed="rId2"/>
          <a:stretch>
            <a:fillRect/>
          </a:stretch>
        </p:blipFill>
        <p:spPr>
          <a:xfrm>
            <a:off x="5795963" y="2060575"/>
            <a:ext cx="2971800" cy="4019550"/>
          </a:xfrm>
          <a:prstGeom prst="rect">
            <a:avLst/>
          </a:prstGeom>
          <a:noFill/>
          <a:ln w="9525">
            <a:noFill/>
          </a:ln>
        </p:spPr>
      </p:pic>
      <p:sp>
        <p:nvSpPr>
          <p:cNvPr id="40964" name="Rectangle 4"/>
          <p:cNvSpPr>
            <a:spLocks noChangeArrowheads="1"/>
          </p:cNvSpPr>
          <p:nvPr/>
        </p:nvSpPr>
        <p:spPr bwMode="auto">
          <a:xfrm>
            <a:off x="6443663" y="995363"/>
            <a:ext cx="1606550" cy="519113"/>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000000"/>
                  </a:outerShdw>
                </a:effectLst>
                <a:uLnTx/>
                <a:uFillTx/>
                <a:latin typeface="Tahoma" panose="020B0604030504040204" pitchFamily="34" charset="0"/>
                <a:ea typeface="宋体" panose="02010600030101010101" pitchFamily="2" charset="-122"/>
                <a:cs typeface="+mn-cs"/>
              </a:rPr>
              <a:t>流程图：</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程序代码</a:t>
            </a:r>
            <a:endParaRPr kumimoji="0" lang="zh-CN" altLang="en-US" sz="4400" b="1"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pic>
        <p:nvPicPr>
          <p:cNvPr id="113667" name="内容占位符 3"/>
          <p:cNvPicPr>
            <a:picLocks noGrp="1" noChangeAspect="1"/>
          </p:cNvPicPr>
          <p:nvPr>
            <p:ph idx="1"/>
          </p:nvPr>
        </p:nvPicPr>
        <p:blipFill>
          <a:blip r:embed="rId2"/>
          <a:srcRect/>
          <a:stretch>
            <a:fillRect/>
          </a:stretch>
        </p:blipFill>
        <p:spPr>
          <a:xfrm>
            <a:off x="1187450" y="1989138"/>
            <a:ext cx="4600575" cy="3733800"/>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454410c1-b51b-4dc5-a6fa-2dce648abd7d"/>
  <p:tag name="COMMONDATA" val="eyJoZGlkIjoiOTI3NzBlNjRkYmI3NDdhMDVhNzRhNGMwMGM4MjI2MjY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548,&quot;width&quot;:14681}"/>
</p:tagLst>
</file>

<file path=ppt/theme/theme1.xml><?xml version="1.0" encoding="utf-8"?>
<a:theme xmlns:a="http://schemas.openxmlformats.org/drawingml/2006/main" name="Shimmer">
  <a:themeElements>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fontScheme name="Shimmer">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himmer 1">
        <a:dk1>
          <a:srgbClr val="BD3737"/>
        </a:dk1>
        <a:lt1>
          <a:srgbClr val="FFFFFF"/>
        </a:lt1>
        <a:dk2>
          <a:srgbClr val="721E1E"/>
        </a:dk2>
        <a:lt2>
          <a:srgbClr val="FFCC00"/>
        </a:lt2>
        <a:accent1>
          <a:srgbClr val="FF6600"/>
        </a:accent1>
        <a:accent2>
          <a:srgbClr val="CC3300"/>
        </a:accent2>
        <a:accent3>
          <a:srgbClr val="BCABAB"/>
        </a:accent3>
        <a:accent4>
          <a:srgbClr val="DADADA"/>
        </a:accent4>
        <a:accent5>
          <a:srgbClr val="FFB8AA"/>
        </a:accent5>
        <a:accent6>
          <a:srgbClr val="B92D00"/>
        </a:accent6>
        <a:hlink>
          <a:srgbClr val="F7CC2F"/>
        </a:hlink>
        <a:folHlink>
          <a:srgbClr val="C7C6B1"/>
        </a:folHlink>
      </a:clrScheme>
      <a:clrMap bg1="dk2" tx1="lt1" bg2="dk1" tx2="lt2" accent1="accent1" accent2="accent2" accent3="accent3" accent4="accent4" accent5="accent5" accent6="accent6" hlink="hlink" folHlink="folHlink"/>
    </a:extraClrScheme>
    <a:extraClrScheme>
      <a:clrScheme name="Shimmer 2">
        <a:dk1>
          <a:srgbClr val="000099"/>
        </a:dk1>
        <a:lt1>
          <a:srgbClr val="FFFFFF"/>
        </a:lt1>
        <a:dk2>
          <a:srgbClr val="000066"/>
        </a:dk2>
        <a:lt2>
          <a:srgbClr val="EAEAEA"/>
        </a:lt2>
        <a:accent1>
          <a:srgbClr val="66CCFF"/>
        </a:accent1>
        <a:accent2>
          <a:srgbClr val="0066FF"/>
        </a:accent2>
        <a:accent3>
          <a:srgbClr val="AAAAB8"/>
        </a:accent3>
        <a:accent4>
          <a:srgbClr val="DADADA"/>
        </a:accent4>
        <a:accent5>
          <a:srgbClr val="B8E2FF"/>
        </a:accent5>
        <a:accent6>
          <a:srgbClr val="005CE7"/>
        </a:accent6>
        <a:hlink>
          <a:srgbClr val="FFFFCC"/>
        </a:hlink>
        <a:folHlink>
          <a:srgbClr val="99CC00"/>
        </a:folHlink>
      </a:clrScheme>
      <a:clrMap bg1="dk2" tx1="lt1" bg2="dk1" tx2="lt2" accent1="accent1" accent2="accent2" accent3="accent3" accent4="accent4" accent5="accent5" accent6="accent6" hlink="hlink" folHlink="folHlink"/>
    </a:extraClrScheme>
    <a:extraClrScheme>
      <a:clrScheme name="Shimmer 3">
        <a:dk1>
          <a:srgbClr val="6600CC"/>
        </a:dk1>
        <a:lt1>
          <a:srgbClr val="FFFFFF"/>
        </a:lt1>
        <a:dk2>
          <a:srgbClr val="4B0096"/>
        </a:dk2>
        <a:lt2>
          <a:srgbClr val="CDD7DF"/>
        </a:lt2>
        <a:accent1>
          <a:srgbClr val="9999FF"/>
        </a:accent1>
        <a:accent2>
          <a:srgbClr val="7850BA"/>
        </a:accent2>
        <a:accent3>
          <a:srgbClr val="B1AAC9"/>
        </a:accent3>
        <a:accent4>
          <a:srgbClr val="DADADA"/>
        </a:accent4>
        <a:accent5>
          <a:srgbClr val="CACAFF"/>
        </a:accent5>
        <a:accent6>
          <a:srgbClr val="6C48A8"/>
        </a:accent6>
        <a:hlink>
          <a:srgbClr val="00CCFF"/>
        </a:hlink>
        <a:folHlink>
          <a:srgbClr val="0796B3"/>
        </a:folHlink>
      </a:clrScheme>
      <a:clrMap bg1="dk2" tx1="lt1" bg2="dk1" tx2="lt2" accent1="accent1" accent2="accent2" accent3="accent3" accent4="accent4" accent5="accent5" accent6="accent6" hlink="hlink" folHlink="folHlink"/>
    </a:extraClrScheme>
    <a:extraClrScheme>
      <a:clrScheme name="Shimmer 4">
        <a:dk1>
          <a:srgbClr val="55863C"/>
        </a:dk1>
        <a:lt1>
          <a:srgbClr val="FFFFFF"/>
        </a:lt1>
        <a:dk2>
          <a:srgbClr val="375F2F"/>
        </a:dk2>
        <a:lt2>
          <a:srgbClr val="D1EFB3"/>
        </a:lt2>
        <a:accent1>
          <a:srgbClr val="00CC66"/>
        </a:accent1>
        <a:accent2>
          <a:srgbClr val="8EAC66"/>
        </a:accent2>
        <a:accent3>
          <a:srgbClr val="AEB6AD"/>
        </a:accent3>
        <a:accent4>
          <a:srgbClr val="DADADA"/>
        </a:accent4>
        <a:accent5>
          <a:srgbClr val="AAE2B8"/>
        </a:accent5>
        <a:accent6>
          <a:srgbClr val="809B5C"/>
        </a:accent6>
        <a:hlink>
          <a:srgbClr val="B4EF7F"/>
        </a:hlink>
        <a:folHlink>
          <a:srgbClr val="F8F6AC"/>
        </a:folHlink>
      </a:clrScheme>
      <a:clrMap bg1="dk2" tx1="lt1" bg2="dk1" tx2="lt2" accent1="accent1" accent2="accent2" accent3="accent3" accent4="accent4" accent5="accent5" accent6="accent6" hlink="hlink" folHlink="folHlink"/>
    </a:extraClrScheme>
    <a:extraClrScheme>
      <a:clrScheme name="Shimmer 5">
        <a:dk1>
          <a:srgbClr val="588073"/>
        </a:dk1>
        <a:lt1>
          <a:srgbClr val="FFFFFF"/>
        </a:lt1>
        <a:dk2>
          <a:srgbClr val="486768"/>
        </a:dk2>
        <a:lt2>
          <a:srgbClr val="DDDDDD"/>
        </a:lt2>
        <a:accent1>
          <a:srgbClr val="33CCCC"/>
        </a:accent1>
        <a:accent2>
          <a:srgbClr val="008871"/>
        </a:accent2>
        <a:accent3>
          <a:srgbClr val="B1B8B9"/>
        </a:accent3>
        <a:accent4>
          <a:srgbClr val="DADADA"/>
        </a:accent4>
        <a:accent5>
          <a:srgbClr val="ADE2E2"/>
        </a:accent5>
        <a:accent6>
          <a:srgbClr val="007B66"/>
        </a:accent6>
        <a:hlink>
          <a:srgbClr val="00CC99"/>
        </a:hlink>
        <a:folHlink>
          <a:srgbClr val="A8A8A8"/>
        </a:folHlink>
      </a:clrScheme>
      <a:clrMap bg1="dk2" tx1="lt1" bg2="dk1" tx2="lt2" accent1="accent1" accent2="accent2" accent3="accent3" accent4="accent4" accent5="accent5" accent6="accent6" hlink="hlink" folHlink="folHlink"/>
    </a:extraClrScheme>
    <a:extraClrScheme>
      <a:clrScheme name="Shimmer 6">
        <a:dk1>
          <a:srgbClr val="6B6C75"/>
        </a:dk1>
        <a:lt1>
          <a:srgbClr val="FFFFFF"/>
        </a:lt1>
        <a:dk2>
          <a:srgbClr val="575863"/>
        </a:dk2>
        <a:lt2>
          <a:srgbClr val="FFFFCC"/>
        </a:lt2>
        <a:accent1>
          <a:srgbClr val="677481"/>
        </a:accent1>
        <a:accent2>
          <a:srgbClr val="697E5E"/>
        </a:accent2>
        <a:accent3>
          <a:srgbClr val="B4B4B7"/>
        </a:accent3>
        <a:accent4>
          <a:srgbClr val="DADADA"/>
        </a:accent4>
        <a:accent5>
          <a:srgbClr val="B8BCC1"/>
        </a:accent5>
        <a:accent6>
          <a:srgbClr val="5E7254"/>
        </a:accent6>
        <a:hlink>
          <a:srgbClr val="E9E77F"/>
        </a:hlink>
        <a:folHlink>
          <a:srgbClr val="D3A44F"/>
        </a:folHlink>
      </a:clrScheme>
      <a:clrMap bg1="dk2" tx1="lt1" bg2="dk1" tx2="lt2" accent1="accent1" accent2="accent2" accent3="accent3" accent4="accent4" accent5="accent5" accent6="accent6" hlink="hlink" folHlink="folHlink"/>
    </a:extraClrScheme>
    <a:extraClrScheme>
      <a:clrScheme name="Shimmer 7">
        <a:dk1>
          <a:srgbClr val="000000"/>
        </a:dk1>
        <a:lt1>
          <a:srgbClr val="C4D6BE"/>
        </a:lt1>
        <a:dk2>
          <a:srgbClr val="339966"/>
        </a:dk2>
        <a:lt2>
          <a:srgbClr val="EFFBF0"/>
        </a:lt2>
        <a:accent1>
          <a:srgbClr val="DDDDDD"/>
        </a:accent1>
        <a:accent2>
          <a:srgbClr val="CCFF99"/>
        </a:accent2>
        <a:accent3>
          <a:srgbClr val="DEE8DB"/>
        </a:accent3>
        <a:accent4>
          <a:srgbClr val="000000"/>
        </a:accent4>
        <a:accent5>
          <a:srgbClr val="EBEBEB"/>
        </a:accent5>
        <a:accent6>
          <a:srgbClr val="B9E78A"/>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Shimmer 8">
        <a:dk1>
          <a:srgbClr val="000000"/>
        </a:dk1>
        <a:lt1>
          <a:srgbClr val="D6DAE4"/>
        </a:lt1>
        <a:dk2>
          <a:srgbClr val="000099"/>
        </a:dk2>
        <a:lt2>
          <a:srgbClr val="FFFFFF"/>
        </a:lt2>
        <a:accent1>
          <a:srgbClr val="BFDEE3"/>
        </a:accent1>
        <a:accent2>
          <a:srgbClr val="C0C0C0"/>
        </a:accent2>
        <a:accent3>
          <a:srgbClr val="E8EAEF"/>
        </a:accent3>
        <a:accent4>
          <a:srgbClr val="000000"/>
        </a:accent4>
        <a:accent5>
          <a:srgbClr val="DCECEF"/>
        </a:accent5>
        <a:accent6>
          <a:srgbClr val="AEAEAE"/>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Shimmer 9">
        <a:dk1>
          <a:srgbClr val="4A2500"/>
        </a:dk1>
        <a:lt1>
          <a:srgbClr val="C2C0BA"/>
        </a:lt1>
        <a:dk2>
          <a:srgbClr val="788569"/>
        </a:dk2>
        <a:lt2>
          <a:srgbClr val="F4F4EC"/>
        </a:lt2>
        <a:accent1>
          <a:srgbClr val="E1DFC1"/>
        </a:accent1>
        <a:accent2>
          <a:srgbClr val="A5A7AF"/>
        </a:accent2>
        <a:accent3>
          <a:srgbClr val="DDDCD9"/>
        </a:accent3>
        <a:accent4>
          <a:srgbClr val="3E1E00"/>
        </a:accent4>
        <a:accent5>
          <a:srgbClr val="EEECDD"/>
        </a:accent5>
        <a:accent6>
          <a:srgbClr val="95979E"/>
        </a:accent6>
        <a:hlink>
          <a:srgbClr val="9C9800"/>
        </a:hlink>
        <a:folHlink>
          <a:srgbClr val="66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Shimmer</Template>
  <TotalTime>10</TotalTime>
  <Words>4781</Words>
  <Application>Microsoft Office PowerPoint</Application>
  <PresentationFormat>全屏显示(4:3)</PresentationFormat>
  <Paragraphs>612</Paragraphs>
  <Slides>121</Slides>
  <Notes>12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121</vt:i4>
      </vt:variant>
    </vt:vector>
  </HeadingPairs>
  <TitlesOfParts>
    <vt:vector size="129" baseType="lpstr">
      <vt:lpstr>隶书</vt:lpstr>
      <vt:lpstr>宋体</vt:lpstr>
      <vt:lpstr>Arial</vt:lpstr>
      <vt:lpstr>Tahoma</vt:lpstr>
      <vt:lpstr>Times New Roman</vt:lpstr>
      <vt:lpstr>Wingdings</vt:lpstr>
      <vt:lpstr>Shimmer</vt:lpstr>
      <vt:lpstr>Bitmap Image</vt:lpstr>
      <vt:lpstr>一维数组的应用</vt:lpstr>
      <vt:lpstr>数组相关英文词汇</vt:lpstr>
      <vt:lpstr>提  问</vt:lpstr>
      <vt:lpstr>知识回顾：for循环的使用方法</vt:lpstr>
      <vt:lpstr>知识回顾：条件表达式与逻辑表达式</vt:lpstr>
      <vt:lpstr>学一学</vt:lpstr>
      <vt:lpstr>学一学</vt:lpstr>
      <vt:lpstr> 试一试</vt:lpstr>
      <vt:lpstr>程序代码</vt:lpstr>
      <vt:lpstr>关于数组</vt:lpstr>
      <vt:lpstr>练一练</vt:lpstr>
      <vt:lpstr>PowerPoint 演示文稿</vt:lpstr>
      <vt:lpstr>程序代码</vt:lpstr>
      <vt:lpstr>练一练</vt:lpstr>
      <vt:lpstr>PowerPoint 演示文稿</vt:lpstr>
      <vt:lpstr>程序代码</vt:lpstr>
      <vt:lpstr>学生容易出错的地方</vt:lpstr>
      <vt:lpstr>问题与讨论</vt:lpstr>
      <vt:lpstr>小结</vt:lpstr>
      <vt:lpstr>小结</vt:lpstr>
      <vt:lpstr>课后任务</vt:lpstr>
      <vt:lpstr>一维数组的应用---常用算法</vt:lpstr>
      <vt:lpstr>数组相关英文词汇</vt:lpstr>
      <vt:lpstr>提  问</vt:lpstr>
      <vt:lpstr>知识回顾：关于一维数组</vt:lpstr>
      <vt:lpstr>试一试</vt:lpstr>
      <vt:lpstr>PowerPoint 演示文稿</vt:lpstr>
      <vt:lpstr>程序代码</vt:lpstr>
      <vt:lpstr>程序注解</vt:lpstr>
      <vt:lpstr>练一练，想一想</vt:lpstr>
      <vt:lpstr>问题1参考</vt:lpstr>
      <vt:lpstr>问题二参考</vt:lpstr>
      <vt:lpstr>问题三参考</vt:lpstr>
      <vt:lpstr>试一试</vt:lpstr>
      <vt:lpstr>PowerPoint 演示文稿</vt:lpstr>
      <vt:lpstr>PowerPoint 演示文稿</vt:lpstr>
      <vt:lpstr>程序代码</vt:lpstr>
      <vt:lpstr>程序注解</vt:lpstr>
      <vt:lpstr>练一练</vt:lpstr>
      <vt:lpstr>PowerPoint 演示文稿</vt:lpstr>
      <vt:lpstr>PowerPoint 演示文稿</vt:lpstr>
      <vt:lpstr>程序代码</vt:lpstr>
      <vt:lpstr>想一想</vt:lpstr>
      <vt:lpstr>程序代码</vt:lpstr>
      <vt:lpstr>程序代码</vt:lpstr>
      <vt:lpstr>学生容易出错的地方</vt:lpstr>
      <vt:lpstr>问题与讨论</vt:lpstr>
      <vt:lpstr>小结</vt:lpstr>
      <vt:lpstr>课后任务</vt:lpstr>
      <vt:lpstr>二维数组的应用</vt:lpstr>
      <vt:lpstr>提  问</vt:lpstr>
      <vt:lpstr>知识回顾：一维数组的使用</vt:lpstr>
      <vt:lpstr>学一学</vt:lpstr>
      <vt:lpstr> 试一试</vt:lpstr>
      <vt:lpstr>PowerPoint 演示文稿</vt:lpstr>
      <vt:lpstr>程序代码</vt:lpstr>
      <vt:lpstr>关于二维数组</vt:lpstr>
      <vt:lpstr>关于二维数组</vt:lpstr>
      <vt:lpstr>关于二维数组</vt:lpstr>
      <vt:lpstr>练一练</vt:lpstr>
      <vt:lpstr>参考程序</vt:lpstr>
      <vt:lpstr>练一练</vt:lpstr>
      <vt:lpstr>参考程序</vt:lpstr>
      <vt:lpstr>想一想</vt:lpstr>
      <vt:lpstr>参考程序</vt:lpstr>
      <vt:lpstr>学生容易出错的地方</vt:lpstr>
      <vt:lpstr>问题与讨论</vt:lpstr>
      <vt:lpstr>小结</vt:lpstr>
      <vt:lpstr>小结</vt:lpstr>
      <vt:lpstr>课后任务</vt:lpstr>
      <vt:lpstr>二维数组的应用2</vt:lpstr>
      <vt:lpstr>提  问</vt:lpstr>
      <vt:lpstr>知识回顾：二维数组的遍历</vt:lpstr>
      <vt:lpstr>试一试</vt:lpstr>
      <vt:lpstr>PowerPoint 演示文稿</vt:lpstr>
      <vt:lpstr>流程图</vt:lpstr>
      <vt:lpstr>程序代码</vt:lpstr>
      <vt:lpstr>练一练</vt:lpstr>
      <vt:lpstr>PowerPoint 演示文稿</vt:lpstr>
      <vt:lpstr>程序代码</vt:lpstr>
      <vt:lpstr>学生容易出错的地方</vt:lpstr>
      <vt:lpstr>问题与讨论</vt:lpstr>
      <vt:lpstr>小结</vt:lpstr>
      <vt:lpstr>课后任务</vt:lpstr>
      <vt:lpstr>字符数组与字符串的应用</vt:lpstr>
      <vt:lpstr>提  问</vt:lpstr>
      <vt:lpstr>知识回顾：二维数组的使用</vt:lpstr>
      <vt:lpstr>学一学</vt:lpstr>
      <vt:lpstr> 试一试</vt:lpstr>
      <vt:lpstr>PowerPoint 演示文稿</vt:lpstr>
      <vt:lpstr>程序代码</vt:lpstr>
      <vt:lpstr>学一学：字符串及其结束标志‘\0’</vt:lpstr>
      <vt:lpstr>PowerPoint 演示文稿</vt:lpstr>
      <vt:lpstr>关于字符数组和字符串</vt:lpstr>
      <vt:lpstr>关于字符数组和字符串</vt:lpstr>
      <vt:lpstr>关于字符数组和字符串</vt:lpstr>
      <vt:lpstr>练一练</vt:lpstr>
      <vt:lpstr>PowerPoint 演示文稿</vt:lpstr>
      <vt:lpstr>程序代码</vt:lpstr>
      <vt:lpstr>学生容易错的地方</vt:lpstr>
      <vt:lpstr>问题与讨论</vt:lpstr>
      <vt:lpstr>小结</vt:lpstr>
      <vt:lpstr>小结</vt:lpstr>
      <vt:lpstr>课后任务</vt:lpstr>
      <vt:lpstr>字符数组与字符串的应用2</vt:lpstr>
      <vt:lpstr>提  问</vt:lpstr>
      <vt:lpstr>知识回顾</vt:lpstr>
      <vt:lpstr>试一试</vt:lpstr>
      <vt:lpstr>PowerPoint 演示文稿</vt:lpstr>
      <vt:lpstr>PowerPoint 演示文稿</vt:lpstr>
      <vt:lpstr>程序代码</vt:lpstr>
      <vt:lpstr>学一学：常用的字符串处理函数</vt:lpstr>
      <vt:lpstr>练一练</vt:lpstr>
      <vt:lpstr>解题步骤</vt:lpstr>
      <vt:lpstr>PowerPoint 演示文稿</vt:lpstr>
      <vt:lpstr>程序代码</vt:lpstr>
      <vt:lpstr>学生容易出错的地方</vt:lpstr>
      <vt:lpstr>问题与讨论</vt:lpstr>
      <vt:lpstr>小结</vt:lpstr>
      <vt:lpstr>小结</vt:lpstr>
      <vt:lpstr>课后任务</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chiruinan</dc:creator>
  <cp:lastModifiedBy>User</cp:lastModifiedBy>
  <cp:revision>168</cp:revision>
  <dcterms:created xsi:type="dcterms:W3CDTF">2020-11-23T13:54:00Z</dcterms:created>
  <dcterms:modified xsi:type="dcterms:W3CDTF">2022-11-28T01:31:07Z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4036DF6061024B828817CBBA86F757CA</vt:lpwstr>
  </property>
</Properties>
</file>