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9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1" r:id="rId33"/>
    <p:sldId id="290" r:id="rId34"/>
    <p:sldId id="293" r:id="rId35"/>
    <p:sldId id="310" r:id="rId36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38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B1C2B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26" y="684"/>
      </p:cViewPr>
      <p:guideLst>
        <p:guide orient="horz" pos="2143"/>
        <p:guide pos="382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88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152400"/>
            <a:ext cx="10261600" cy="5334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.png"/><Relationship Id="rId7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tags" Target="../tags/tag15.xml"/><Relationship Id="rId4" Type="http://schemas.openxmlformats.org/officeDocument/2006/relationships/image" Target="../media/image3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tags" Target="../tags/tag20.xml"/><Relationship Id="rId4" Type="http://schemas.openxmlformats.org/officeDocument/2006/relationships/image" Target="../media/image6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../media/image10.png"/><Relationship Id="rId7" Type="http://schemas.openxmlformats.org/officeDocument/2006/relationships/tags" Target="../tags/tag25.xml"/><Relationship Id="rId6" Type="http://schemas.openxmlformats.org/officeDocument/2006/relationships/image" Target="../media/image9.png"/><Relationship Id="rId5" Type="http://schemas.openxmlformats.org/officeDocument/2006/relationships/tags" Target="../tags/tag24.xml"/><Relationship Id="rId4" Type="http://schemas.openxmlformats.org/officeDocument/2006/relationships/image" Target="../media/image8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tags" Target="../tags/tag30.xml"/><Relationship Id="rId4" Type="http://schemas.openxmlformats.org/officeDocument/2006/relationships/image" Target="../media/image12.png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tags" Target="../tags/tag47.xml"/><Relationship Id="rId4" Type="http://schemas.openxmlformats.org/officeDocument/2006/relationships/image" Target="../media/image20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tags" Target="../tags/tag51.xml"/><Relationship Id="rId4" Type="http://schemas.openxmlformats.org/officeDocument/2006/relationships/image" Target="../media/image2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tags" Target="../tags/tag56.xml"/><Relationship Id="rId4" Type="http://schemas.openxmlformats.org/officeDocument/2006/relationships/image" Target="../media/image24.png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7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tags" Target="../tags/tag61.xml"/><Relationship Id="rId4" Type="http://schemas.openxmlformats.org/officeDocument/2006/relationships/image" Target="../media/image26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tags" Target="../tags/tag68.xml"/><Relationship Id="rId4" Type="http://schemas.openxmlformats.org/officeDocument/2006/relationships/image" Target="../media/image29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1.pn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84.xml"/><Relationship Id="rId4" Type="http://schemas.openxmlformats.org/officeDocument/2006/relationships/image" Target="../media/image34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7.xml"/><Relationship Id="rId3" Type="http://schemas.openxmlformats.org/officeDocument/2006/relationships/image" Target="../media/image35.png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18765" y="1482725"/>
            <a:ext cx="6400800" cy="2273300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第二讲</a:t>
            </a:r>
            <a:b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安装与配置Linux操作系统</a:t>
            </a:r>
            <a:endParaRPr kumimoji="0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74065" y="778510"/>
            <a:ext cx="11194415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成功安装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VMware Workstation</a:t>
            </a:r>
            <a:r>
              <a:rPr lang="zh-CN" altLang="zh-CN" sz="2400" kern="100" dirty="0">
                <a:effectLst/>
                <a:latin typeface="+mn-ea"/>
                <a:cs typeface="Times New Roman" panose="02020603050405020304" pitchFamily="18" charset="0"/>
              </a:rPr>
              <a:t>后的界面如图</a:t>
            </a:r>
            <a:r>
              <a:rPr lang="zh-CN" altLang="en-US" sz="2400" kern="100" dirty="0">
                <a:effectLst/>
                <a:latin typeface="+mn-ea"/>
                <a:cs typeface="Times New Roman" panose="02020603050405020304" pitchFamily="18" charset="0"/>
              </a:rPr>
              <a:t>所示。</a:t>
            </a:r>
            <a:endParaRPr lang="en-US" altLang="zh-CN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在图所示的界面中，单击“创建新的虚拟机”选项，并在弹出的“新建虚拟机向导”界面中选择“典型”单选按钮，然后单击“下一步”按钮，如图所示。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选中“稍后安装操作系统”单选按钮，然后单击“下一步”按钮，如图所示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841375" y="3617119"/>
            <a:ext cx="10172701" cy="226177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362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4" y="3745195"/>
            <a:ext cx="3086101" cy="206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图片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984" y="3739041"/>
            <a:ext cx="25019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75" y="3739041"/>
            <a:ext cx="24511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774065" y="778510"/>
            <a:ext cx="10888345" cy="238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+mn-ea"/>
              </a:rPr>
              <a:t>）在图中所示的界面中，将客户机操作系统的类型选择为“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Linux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+mn-ea"/>
              </a:rPr>
              <a:t>，版本为“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Red Hat Enterprise Linux 8 64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+mn-ea"/>
              </a:rPr>
              <a:t>位”，然后单击“下一步”按钮。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+mn-ea"/>
              </a:rPr>
              <a:t>）填写“虚拟机名称”字段，并在选择安装位置之后单击“下一步”按钮，如图所示。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882015" y="3457099"/>
            <a:ext cx="10172701" cy="226177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386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15" y="3536089"/>
            <a:ext cx="250825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图片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815" y="3523026"/>
            <a:ext cx="243205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65108" y="196374"/>
            <a:ext cx="10295982" cy="3569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6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）将虚拟机系统的“最大磁盘大小”设置为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100.0GB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（默认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20GB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），然后单击“下一步”按钮，如图所示。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）单击“自定义硬件”按钮，如图所示。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8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）在出现的图所示的界面中，建议将虚拟机系统内存的可用量设置为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2GB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，最低不应低于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1GB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。根据宿主机的性能设置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CPU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处理器的数量以及每个处理器的核心数量，并开启虚拟化功能，如图所示。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732790" y="4017804"/>
            <a:ext cx="10363200" cy="227113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410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84" y="4086476"/>
            <a:ext cx="2400300" cy="208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图片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85" y="4086476"/>
            <a:ext cx="24003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1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318" y="4072089"/>
            <a:ext cx="2286001" cy="209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图片 1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222" y="4098156"/>
            <a:ext cx="2250927" cy="2071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76889" y="582454"/>
            <a:ext cx="10295982" cy="2384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9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）光驱设备此时应在“使用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ISO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映像文件”中选中了下载好的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RHEL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系统映像文件，如图所示。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VM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虚拟机软件为用户提供了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种可选的网络模式，分别为桥接模式、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NAT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模式与仅主机模式。这里选择“仅主机模式”，如图所示。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684530" y="3248184"/>
            <a:ext cx="10363200" cy="227113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8434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1204"/>
          <a:stretch>
            <a:fillRect/>
          </a:stretch>
        </p:blipFill>
        <p:spPr bwMode="auto">
          <a:xfrm>
            <a:off x="2699067" y="3265068"/>
            <a:ext cx="2419350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图片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30" y="3279651"/>
            <a:ext cx="24384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48264" y="780574"/>
            <a:ext cx="5909991" cy="5154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11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）把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USB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控制器、声卡、打印机设备等不需要的设备统统移除掉。移掉声卡后可以避免在输入错误后发出提示声音，确保自己在今后实验中的思绪不被打扰，然后单击“关闭”→“完成”按钮。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12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）右击刚刚完成的虚拟机，单击“设置”命令，单击“选项”菜单，单击“高级”命令，根据实际情况选择固件类型，如图所示。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909798" y="1050452"/>
            <a:ext cx="4419600" cy="419099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458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748" y="1172373"/>
            <a:ext cx="42037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413464" y="1160304"/>
            <a:ext cx="10024791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13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）单击“确定”按钮，虚拟机的安装和配置顺利完成。当看到图所示的界面时，就说明虚拟机已经配置成功了。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261906" y="2724224"/>
            <a:ext cx="9888772" cy="2737567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482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45" y="2817187"/>
            <a:ext cx="5029200" cy="258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86715" y="1724660"/>
            <a:ext cx="5093970" cy="2938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14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）切换到[优先级]选项卡，将[抓取的输入内容]设置为[高]。</a:t>
            </a:r>
            <a:endParaRPr lang="zh-CN" altLang="en-US" sz="24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  <a:sym typeface="+mn-ea"/>
              </a:rPr>
              <a:t>  15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  <a:sym typeface="+mn-ea"/>
              </a:rPr>
              <a:t>）找到[内存]选项卡,将[额外内存]设置为“调整所有虔拟机内存使其适应顿留的主机RAM(F)。</a:t>
            </a:r>
            <a:endParaRPr lang="zh-CN" altLang="en-US" sz="2400" kern="100" dirty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 descr="屏幕截图 2023-12-13 2005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3265805"/>
            <a:ext cx="4565650" cy="2698750"/>
          </a:xfrm>
          <a:prstGeom prst="rect">
            <a:avLst/>
          </a:prstGeom>
        </p:spPr>
      </p:pic>
      <p:pic>
        <p:nvPicPr>
          <p:cNvPr id="7" name="图片 6" descr="屏幕截图 2023-12-13 2005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770" y="605155"/>
            <a:ext cx="6013450" cy="24796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2350" y="2242185"/>
            <a:ext cx="10673715" cy="1612265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第四小节 安装Red Hat Enterprise Linux 8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12144" y="652939"/>
            <a:ext cx="10024791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）在虚拟机管理界面中单击“开启此虚拟机”按钮后数秒就看到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RHEL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系统安装界面，如图所示。在界面中，“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Test this media &amp; install Red Hat Enterprise Linux 8.2”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和“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Troubleshooting”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的作用分别是校验光盘完整性后再安装以及启动救援模式。此时通过键盘的方向键选择“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Install Red Hat Enterprise Linux 8.2”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选项来直接安装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Linux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系统。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207931" y="3790478"/>
            <a:ext cx="9888772" cy="239267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506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574" y="3897154"/>
            <a:ext cx="3505200" cy="212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01324" y="1829594"/>
            <a:ext cx="5833791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2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）按回车键后开始加载安装映像，所需时间在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30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秒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~60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秒，请耐心等待。选择系统的安装语言（简体中文）后单击“继续”按钮，如图所示。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7254239" y="1166019"/>
            <a:ext cx="3848101" cy="3802009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530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513" y="1487544"/>
            <a:ext cx="3479360" cy="307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02" name="Freeform 706"/>
          <p:cNvSpPr/>
          <p:nvPr>
            <p:custDataLst>
              <p:tags r:id="rId1"/>
            </p:custDataLst>
          </p:nvPr>
        </p:nvSpPr>
        <p:spPr bwMode="auto">
          <a:xfrm>
            <a:off x="2442662" y="2228894"/>
            <a:ext cx="181972" cy="582613"/>
          </a:xfrm>
          <a:custGeom>
            <a:avLst/>
            <a:gdLst>
              <a:gd name="T0" fmla="*/ 187 w 187"/>
              <a:gd name="T1" fmla="*/ 61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1 h 103"/>
              <a:gd name="T8" fmla="*/ 0 w 187"/>
              <a:gd name="T9" fmla="*/ 43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3 h 103"/>
              <a:gd name="T16" fmla="*/ 187 w 187"/>
              <a:gd name="T17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1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3"/>
                </a:cubicBezTo>
                <a:lnTo>
                  <a:pt x="187" y="6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03" name="Freeform 707"/>
          <p:cNvSpPr/>
          <p:nvPr>
            <p:custDataLst>
              <p:tags r:id="rId2"/>
            </p:custDataLst>
          </p:nvPr>
        </p:nvSpPr>
        <p:spPr bwMode="auto">
          <a:xfrm>
            <a:off x="2442662" y="3089319"/>
            <a:ext cx="181972" cy="582613"/>
          </a:xfrm>
          <a:custGeom>
            <a:avLst/>
            <a:gdLst>
              <a:gd name="T0" fmla="*/ 187 w 187"/>
              <a:gd name="T1" fmla="*/ 61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1 h 103"/>
              <a:gd name="T8" fmla="*/ 0 w 187"/>
              <a:gd name="T9" fmla="*/ 43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3 h 103"/>
              <a:gd name="T16" fmla="*/ 187 w 187"/>
              <a:gd name="T17" fmla="*/ 6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1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1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3"/>
                </a:cubicBezTo>
                <a:lnTo>
                  <a:pt x="187" y="61"/>
                </a:lnTo>
                <a:close/>
              </a:path>
            </a:pathLst>
          </a:custGeom>
          <a:solidFill>
            <a:srgbClr val="EBAC07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04" name="Freeform 708"/>
          <p:cNvSpPr/>
          <p:nvPr>
            <p:custDataLst>
              <p:tags r:id="rId3"/>
            </p:custDataLst>
          </p:nvPr>
        </p:nvSpPr>
        <p:spPr bwMode="auto">
          <a:xfrm>
            <a:off x="2442662" y="3956094"/>
            <a:ext cx="181972" cy="582613"/>
          </a:xfrm>
          <a:custGeom>
            <a:avLst/>
            <a:gdLst>
              <a:gd name="T0" fmla="*/ 187 w 187"/>
              <a:gd name="T1" fmla="*/ 60 h 103"/>
              <a:gd name="T2" fmla="*/ 145 w 187"/>
              <a:gd name="T3" fmla="*/ 103 h 103"/>
              <a:gd name="T4" fmla="*/ 43 w 187"/>
              <a:gd name="T5" fmla="*/ 103 h 103"/>
              <a:gd name="T6" fmla="*/ 0 w 187"/>
              <a:gd name="T7" fmla="*/ 60 h 103"/>
              <a:gd name="T8" fmla="*/ 0 w 187"/>
              <a:gd name="T9" fmla="*/ 42 h 103"/>
              <a:gd name="T10" fmla="*/ 43 w 187"/>
              <a:gd name="T11" fmla="*/ 0 h 103"/>
              <a:gd name="T12" fmla="*/ 145 w 187"/>
              <a:gd name="T13" fmla="*/ 0 h 103"/>
              <a:gd name="T14" fmla="*/ 187 w 187"/>
              <a:gd name="T15" fmla="*/ 42 h 103"/>
              <a:gd name="T16" fmla="*/ 187 w 187"/>
              <a:gd name="T17" fmla="*/ 6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" h="103">
                <a:moveTo>
                  <a:pt x="187" y="60"/>
                </a:moveTo>
                <a:cubicBezTo>
                  <a:pt x="187" y="84"/>
                  <a:pt x="168" y="103"/>
                  <a:pt x="145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20" y="103"/>
                  <a:pt x="0" y="84"/>
                  <a:pt x="0" y="60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9"/>
                  <a:pt x="20" y="0"/>
                  <a:pt x="43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8" y="0"/>
                  <a:pt x="187" y="19"/>
                  <a:pt x="187" y="42"/>
                </a:cubicBezTo>
                <a:lnTo>
                  <a:pt x="187" y="60"/>
                </a:lnTo>
                <a:close/>
              </a:path>
            </a:pathLst>
          </a:custGeom>
          <a:solidFill>
            <a:srgbClr val="A2B93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306" name="文本框 335"/>
          <p:cNvSpPr txBox="1"/>
          <p:nvPr>
            <p:custDataLst>
              <p:tags r:id="rId4"/>
            </p:custDataLst>
          </p:nvPr>
        </p:nvSpPr>
        <p:spPr>
          <a:xfrm>
            <a:off x="3073400" y="2189480"/>
            <a:ext cx="51054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8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理解Linux操作系统的体系结构。</a:t>
            </a:r>
            <a:endParaRPr lang="zh-CN" altLang="en-US" sz="280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sp>
        <p:nvSpPr>
          <p:cNvPr id="310" name="文本框 335"/>
          <p:cNvSpPr txBox="1"/>
          <p:nvPr>
            <p:custDataLst>
              <p:tags r:id="rId5"/>
            </p:custDataLst>
          </p:nvPr>
        </p:nvSpPr>
        <p:spPr>
          <a:xfrm>
            <a:off x="3073400" y="3037205"/>
            <a:ext cx="8305165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8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掌握搭建Red Hat Enterprise Linux 8服务器的方法。</a:t>
            </a:r>
            <a:endParaRPr lang="zh-CN" altLang="en-US" sz="280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sp>
        <p:nvSpPr>
          <p:cNvPr id="311" name="文本框 335"/>
          <p:cNvSpPr txBox="1"/>
          <p:nvPr>
            <p:custDataLst>
              <p:tags r:id="rId6"/>
            </p:custDataLst>
          </p:nvPr>
        </p:nvSpPr>
        <p:spPr>
          <a:xfrm>
            <a:off x="3073400" y="3875405"/>
            <a:ext cx="772160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80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掌握登录、退出Linux服务器的方法。</a:t>
            </a:r>
            <a:endParaRPr lang="zh-CN" altLang="en-US" sz="280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2026920" y="550545"/>
            <a:ext cx="8056880" cy="1134110"/>
          </a:xfrm>
        </p:spPr>
        <p:txBody>
          <a:bodyPr/>
          <a:p>
            <a:r>
              <a:rPr lang="zh-CN" altLang="en-US"/>
              <a:t>能力要求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80724" y="782479"/>
            <a:ext cx="10253391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3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）如图所示，＂软件选择＂项按系统默认值，不必更改。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RHEL 8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系统已默认选中“带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GUI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的服务器”单选按钮（如果不选此项，则无法进入图形界面），可以不做任何更改。单击“软件选择”按钮显示图所示的界面。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883240" y="2918620"/>
            <a:ext cx="10083924" cy="289560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554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099" y="3071020"/>
            <a:ext cx="3105339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图片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30" y="3071021"/>
            <a:ext cx="3814054" cy="268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05560" y="301625"/>
            <a:ext cx="960437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 4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）单击“完成”按钮返回到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RHEL 8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系统安装主界面。单击“网络和主机名”选项后，将“主机名”字段设置为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Server01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，将以太网的连接状态改成“打开”状态，然后单击左上角的“完成”按钮，如图所示。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）选择“时间和日期”命令，设置时区为亚洲／上海，单击“完成”按钮返回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RHEL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８系统安装主界面。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6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zh-CN" altLang="zh-CN" sz="2000" dirty="0"/>
              <a:t>单击“安装目的地”选项后，单击“自定义”按钮，然后单击左上角的“完成”按钮，如图所示。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066120" y="3933983"/>
            <a:ext cx="10083924" cy="2057401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4578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97" y="4073027"/>
            <a:ext cx="26860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图片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210" y="4025017"/>
            <a:ext cx="2438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73739" y="478949"/>
            <a:ext cx="10253391" cy="5769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）开始配置分区。磁盘分区允许用户将一个磁盘划分成几个单独的部分，每一部分有自己的盘符。在分区之前，首先规划分区，以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100GB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硬盘为例，做如下规划。</a:t>
            </a:r>
            <a:endParaRPr lang="zh-CN" altLang="en-US" sz="24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/boot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分区大小为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500MB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/boot/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efi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分区大小为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500MB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“/”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分区大小为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10GB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/home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分区大小为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8GB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swap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分区大小为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4GB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usr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分区大小为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8GB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/var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分区大小为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8GB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zh-CN" sz="2400" kern="100" dirty="0" err="1">
                <a:latin typeface="+mn-ea"/>
                <a:cs typeface="Times New Roman" panose="02020603050405020304" pitchFamily="18" charset="0"/>
              </a:rPr>
              <a:t>tmp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分区大小为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1GB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4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预留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60GB</a:t>
            </a: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左右</a:t>
            </a:r>
            <a:endParaRPr lang="zh-CN" altLang="en-US" sz="24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67084" y="1022509"/>
            <a:ext cx="10253391" cy="18846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① 创建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/boot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分区（启动分区）。在“新挂载点将使用以下分区方案”选中“标准分区”。单击“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+”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按钮，如图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所示，选择挂载点为“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/boot”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（也可以直接输入挂载点），容量大小设置为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500MB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，然后单击“添加挂载点”按钮。在图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所示的界面中设置文件系统类型为默认文件系统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xfs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183595" y="3100230"/>
            <a:ext cx="10083924" cy="259080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5602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785" y="3206727"/>
            <a:ext cx="3492108" cy="235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图片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86" y="3206727"/>
            <a:ext cx="3504899" cy="235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14049" y="1459389"/>
            <a:ext cx="10253391" cy="4423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② 创建交换分区。单击“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+”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按钮，创建交换分区。“文件系统”类型中选择“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swap”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，大小一般设置为物理内存的两倍即可。例如，计算机物理内存大小为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2GB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，设置的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swap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分区大小就是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4096MB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4GB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 ③ 创建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EFI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启动分区。用与上面类似的方法创建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EFI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启动分区（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/boot/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efi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）大小为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500MB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 ④ 创建“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/”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分区。用与上面类似的方法创建“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/”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分区大小为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10GB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 ⑤ 用同样方法：创建“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/home”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分区大小为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8GB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，“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usr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”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分区大小为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8GB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，“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/var”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分区大小为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8GB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，“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/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tmp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”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分区大小为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1GB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。文件系统类型全部设置为“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xfs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”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，设置分区类型全部为“标准分区”。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51184" y="1600994"/>
            <a:ext cx="10253391" cy="1961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 8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）返回到安装主界面，如图所示，单击“开始安装”按钮后即可看到安装进度。在此处选择“根密码”，如图所示。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9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）设置根密码的密码。若坚持用弱口令的密码，则需要单击两次“完成”按钮才可以确认。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951185" y="3714957"/>
            <a:ext cx="10083924" cy="2305637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6626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3875201"/>
            <a:ext cx="24066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图片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894970"/>
            <a:ext cx="3060093" cy="1980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22254" y="920909"/>
            <a:ext cx="6062391" cy="49623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10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Linux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系统安装过程在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30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分钟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~60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分钟，用户在安装期间耐心等待即可。安装完成后单击“重启”按钮。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11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）重启系统后将看到系统的初始化界面，单击“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License Information”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选项，如图所示。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12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）选中“我同意许可协议”复选框，然后单击左上角的“完成”按钮。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13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）返回到初始化界面后单击“结束配置”按钮，系统自动重启。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7106841" y="1143794"/>
            <a:ext cx="4021534" cy="388620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7650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008" y="1753394"/>
            <a:ext cx="38481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51184" y="908844"/>
            <a:ext cx="10083924" cy="24232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 14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）重启后，连续单击“前进”或“跳过”按钮，直到出现如图所示的创建一个本地的普通用户界面，输入用户名和密码等信息，例如该账户的用户名为“</a:t>
            </a:r>
            <a:r>
              <a:rPr lang="en-US" altLang="zh-CN" sz="2000" kern="100" dirty="0" err="1">
                <a:latin typeface="+mn-ea"/>
                <a:cs typeface="Times New Roman" panose="02020603050405020304" pitchFamily="18" charset="0"/>
              </a:rPr>
              <a:t>yangyun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”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，密码为“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12345678”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，然后单击两次“前进”按钮。</a:t>
            </a:r>
            <a:endParaRPr lang="en-US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 15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）在界面中，单击“开始使用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Red Hat Enterprise Linux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S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）”按钮后，系统自动重启，出现图所示的登录界面。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069975" y="3712370"/>
            <a:ext cx="9982039" cy="228600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674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3846625"/>
            <a:ext cx="4102100" cy="1999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图片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3856997"/>
            <a:ext cx="2743200" cy="2022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054054" y="1111409"/>
            <a:ext cx="10083924" cy="2577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16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）单击“未列出”命令，出现登录界面，以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root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用户身份登录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RHEL 8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系统。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17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）语言选项选择默认设置“汉语”，然后单击“前进”按钮。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18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）选择系统的键盘布局或输入方式的默认值“汉语”，然后单击“前进”按钮。  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19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）单击“开始使用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Red Hat Enterprise Linux”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按钮后，系统再次自动重启，出现图所示的欢迎界面。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069975" y="3962560"/>
            <a:ext cx="9982039" cy="228600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9698" name="图片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63" y="4039976"/>
            <a:ext cx="4168312" cy="220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951184" y="1315244"/>
            <a:ext cx="10083924" cy="14229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2667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20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）关闭欢迎界面，接着呈现新安装的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RHEL 8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的炫酷界面。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RHEL 8</a:t>
            </a:r>
            <a:r>
              <a:rPr lang="zh-CN" altLang="en-US" sz="2000" kern="100" dirty="0">
                <a:latin typeface="+mn-ea"/>
                <a:cs typeface="Times New Roman" panose="02020603050405020304" pitchFamily="18" charset="0"/>
              </a:rPr>
              <a:t>不像之前版本，右键就可以打开命令行界面，需要在活动菜单中打开需要的应用。单击左上角的“活动”按钮，如图所示。</a:t>
            </a:r>
            <a:endParaRPr lang="zh-CN" altLang="en-US" sz="20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052830" y="2935767"/>
            <a:ext cx="9982039" cy="323087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0722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830" y="3078072"/>
            <a:ext cx="5341037" cy="2936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2350" y="2242185"/>
            <a:ext cx="10673715" cy="1612265"/>
          </a:xfrm>
        </p:spPr>
        <p:txBody>
          <a:bodyPr/>
          <a:lstStyle/>
          <a:p>
            <a:r>
              <a:rPr lang="zh-CN" altLang="en-US"/>
              <a:t>第一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小节</a:t>
            </a:r>
            <a:r>
              <a:rPr lang="zh-CN" altLang="en-US"/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 Hat Enterprise Linux 8</a:t>
            </a:r>
            <a:r>
              <a:rPr lang="zh-CN" altLang="en-US"/>
              <a:t>的简单介绍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2350" y="2242185"/>
            <a:ext cx="10673715" cy="1612265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第五小节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Linuxd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的初体验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70821" y="433823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开启命令行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内容占位符 2"/>
          <p:cNvSpPr txBox="1"/>
          <p:nvPr>
            <p:custDataLst>
              <p:tags r:id="rId2"/>
            </p:custDataLst>
          </p:nvPr>
        </p:nvSpPr>
        <p:spPr>
          <a:xfrm>
            <a:off x="1102995" y="2268220"/>
            <a:ext cx="10680700" cy="3978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altLang="zh-CN" sz="2800" dirty="0" smtClean="0"/>
          </a:p>
          <a:p>
            <a:r>
              <a:rPr lang="en-US" altLang="zh-CN" sz="2800" dirty="0" smtClean="0"/>
              <a:t>root</a:t>
            </a:r>
            <a:r>
              <a:rPr lang="zh-CN" altLang="en-US" sz="2800" dirty="0" smtClean="0"/>
              <a:t>是超级管理员，</a:t>
            </a:r>
            <a:r>
              <a:rPr lang="en-US" altLang="zh-CN" sz="2800" dirty="0" smtClean="0"/>
              <a:t>ysz</a:t>
            </a:r>
            <a:r>
              <a:rPr lang="zh-CN" altLang="en-US" sz="2800" dirty="0" smtClean="0"/>
              <a:t>是普通用户。普通用户转化为</a:t>
            </a:r>
            <a:r>
              <a:rPr lang="en-US" altLang="zh-CN" sz="2800" dirty="0" smtClean="0"/>
              <a:t>root</a:t>
            </a:r>
            <a:r>
              <a:rPr lang="zh-CN" altLang="en-US" sz="2800" dirty="0" smtClean="0"/>
              <a:t>，使用的命令是：</a:t>
            </a:r>
            <a:r>
              <a:rPr lang="en-US" altLang="zh-CN" sz="2800" dirty="0" smtClean="0"/>
              <a:t>sudo su</a:t>
            </a:r>
            <a:endParaRPr lang="en-US" altLang="zh-CN" sz="2800" dirty="0" smtClean="0"/>
          </a:p>
          <a:p>
            <a:r>
              <a:rPr lang="en-US" altLang="zh-CN" sz="2800" dirty="0" smtClean="0"/>
              <a:t>@</a:t>
            </a:r>
            <a:r>
              <a:rPr lang="zh-CN" altLang="en-US" sz="2800" dirty="0" smtClean="0"/>
              <a:t>为分隔符</a:t>
            </a:r>
            <a:endParaRPr lang="en-US" altLang="zh-CN" sz="2800" dirty="0" smtClean="0"/>
          </a:p>
          <a:p>
            <a:r>
              <a:rPr lang="en-US" altLang="zh-CN" sz="2800" dirty="0" smtClean="0"/>
              <a:t>Server01</a:t>
            </a:r>
            <a:r>
              <a:rPr lang="zh-CN" altLang="en-US" sz="2800" dirty="0" smtClean="0"/>
              <a:t>表示主机名</a:t>
            </a:r>
            <a:endParaRPr lang="en-US" altLang="zh-CN" sz="2800" dirty="0" smtClean="0"/>
          </a:p>
          <a:p>
            <a:r>
              <a:rPr lang="en-US" altLang="zh-CN" sz="2800" dirty="0" smtClean="0"/>
              <a:t>~</a:t>
            </a:r>
            <a:r>
              <a:rPr lang="zh-CN" altLang="en-US" sz="2800" dirty="0" smtClean="0"/>
              <a:t>表示当前所在的目录，会发生变化。</a:t>
            </a:r>
            <a:endParaRPr lang="en-US" altLang="zh-CN" sz="2800" dirty="0" smtClean="0"/>
          </a:p>
          <a:p>
            <a:r>
              <a:rPr lang="en-US" altLang="zh-CN" sz="2800" dirty="0" smtClean="0"/>
              <a:t>#</a:t>
            </a:r>
            <a:r>
              <a:rPr lang="zh-CN" altLang="en-US" sz="2800" dirty="0" smtClean="0"/>
              <a:t>提示符，</a:t>
            </a:r>
            <a:r>
              <a:rPr lang="en-US" altLang="zh-CN" sz="2800" dirty="0" smtClean="0"/>
              <a:t>root</a:t>
            </a:r>
            <a:r>
              <a:rPr lang="zh-CN" altLang="en-US" sz="2800" dirty="0" smtClean="0"/>
              <a:t>用户的提示符为</a:t>
            </a:r>
            <a:r>
              <a:rPr lang="en-US" altLang="zh-CN" sz="2800" dirty="0" smtClean="0"/>
              <a:t>#</a:t>
            </a:r>
            <a:r>
              <a:rPr lang="zh-CN" altLang="en-US" sz="2800" dirty="0" smtClean="0"/>
              <a:t>，普通用户的提示符为</a:t>
            </a:r>
            <a:r>
              <a:rPr lang="en-US" altLang="zh-CN" sz="2800" dirty="0" smtClean="0"/>
              <a:t>$</a:t>
            </a:r>
            <a:endParaRPr lang="en-US" altLang="zh-CN" sz="2800" dirty="0"/>
          </a:p>
          <a:p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60650" y="1355725"/>
            <a:ext cx="7019925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70821" y="433823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命令行的</a:t>
            </a:r>
            <a:r>
              <a:rPr lang="zh-CN" altLang="en-US" dirty="0">
                <a:solidFill>
                  <a:schemeClr val="tx1"/>
                </a:solidFill>
              </a:rPr>
              <a:t>特点：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59485" y="1690370"/>
            <a:ext cx="10586720" cy="1219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区分大小写。</a:t>
            </a:r>
            <a:endParaRPr lang="zh-CN" altLang="en-US" sz="3200" dirty="0"/>
          </a:p>
          <a:p>
            <a:r>
              <a:rPr lang="zh-CN" altLang="en-US" sz="3200" dirty="0"/>
              <a:t>可以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zh-CN" altLang="en-US" sz="3200" dirty="0"/>
              <a:t>键补全命令或目录。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849755" y="2910205"/>
            <a:ext cx="8925560" cy="1717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例如，在命令提示符后输入“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mou</a:t>
            </a:r>
            <a:r>
              <a:rPr lang="zh-CN" altLang="en-US" sz="2400"/>
              <a:t>”，然后按“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zh-CN" altLang="en-US" sz="2400"/>
              <a:t>”键，系统将自动补全该命令为“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mount</a:t>
            </a:r>
            <a:r>
              <a:rPr lang="zh-CN" altLang="en-US" sz="2400"/>
              <a:t>”；如果在命令提示符后只输入“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zh-CN" altLang="en-US" sz="2400"/>
              <a:t>”，然后按“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zh-CN" altLang="en-US" sz="2400"/>
              <a:t>”键，此时将警鸣一声，再次按“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zh-CN" altLang="en-US" sz="2400"/>
              <a:t>”键，系统将显示所有以“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</a:t>
            </a:r>
            <a:r>
              <a:rPr lang="zh-CN" altLang="en-US" sz="2400"/>
              <a:t>”开头的命令。</a:t>
            </a:r>
            <a:endParaRPr lang="zh-CN" altLang="en-US" sz="2400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70585" y="4329430"/>
            <a:ext cx="9613900" cy="1553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800" dirty="0"/>
          </a:p>
          <a:p>
            <a:r>
              <a:rPr lang="zh-CN" altLang="en-US" sz="2800" dirty="0"/>
              <a:t>可以使用上下键头找回写过的命令。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70821" y="433823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关闭、重启和注销Linux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179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73322" y="1797050"/>
            <a:ext cx="6361113" cy="3610309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有几种方法：</a:t>
            </a:r>
            <a:endParaRPr kumimoji="0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VMware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菜单中虚拟机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-&gt;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电源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-&gt;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关闭客户机等。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右上角的倒三角图标中，        </a:t>
            </a: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关机和重启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shutdown –h now  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关机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shutdown –h +1   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一分钟后关机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shutdown –h 22:00     22:00</a:t>
            </a:r>
            <a:r>
              <a:rPr kumimoji="0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</a:rPr>
              <a:t>准时关机</a:t>
            </a:r>
            <a:endParaRPr kumimoji="0" lang="en-US" altLang="zh-CN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lang="en-US" altLang="zh-CN" sz="2000" kern="0" smtClean="0"/>
              <a:t>Poweroff   </a:t>
            </a:r>
            <a:r>
              <a:rPr lang="zh-CN" altLang="en-US" sz="2000" kern="0" smtClean="0"/>
              <a:t>关机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pic>
        <p:nvPicPr>
          <p:cNvPr id="49156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51044" y="2773295"/>
            <a:ext cx="531812" cy="50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6352540" y="2802104"/>
            <a:ext cx="5653781" cy="1600438"/>
          </a:xfrm>
          <a:prstGeom prst="rect">
            <a:avLst/>
          </a:prstGeom>
        </p:spPr>
        <p:txBody>
          <a:bodyPr wrap="square">
            <a:spAutoFit/>
          </a:bodyPr>
          <a:p>
            <a:pPr lvl="1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zh-CN" altLang="en-US" sz="2000" kern="0" dirty="0"/>
              <a:t>终端窗口中输入命令：</a:t>
            </a:r>
            <a:r>
              <a:rPr lang="en-US" altLang="zh-CN" sz="2000" kern="0" dirty="0"/>
              <a:t>reboot</a:t>
            </a:r>
            <a:r>
              <a:rPr lang="zh-CN" altLang="en-US" sz="2000" kern="0" dirty="0"/>
              <a:t>，重启。</a:t>
            </a:r>
            <a:endParaRPr lang="en-US" altLang="zh-CN" sz="2000" kern="0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000" kern="0" dirty="0"/>
              <a:t>shutdown –r now   </a:t>
            </a:r>
            <a:r>
              <a:rPr lang="zh-CN" altLang="en-US" sz="2000" kern="0" dirty="0"/>
              <a:t>重启</a:t>
            </a:r>
            <a:r>
              <a:rPr lang="en-US" altLang="zh-CN" sz="2000" kern="0" dirty="0"/>
              <a:t> </a:t>
            </a:r>
            <a:endParaRPr lang="en-US" altLang="zh-CN" sz="2000" kern="0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altLang="zh-CN" sz="2000" kern="0" dirty="0"/>
              <a:t>exit</a:t>
            </a:r>
            <a:r>
              <a:rPr lang="zh-CN" altLang="en-US" sz="2000" kern="0" dirty="0"/>
              <a:t>和</a:t>
            </a:r>
            <a:r>
              <a:rPr lang="en-US" altLang="zh-CN" sz="2000" kern="0" dirty="0"/>
              <a:t>logout</a:t>
            </a:r>
            <a:r>
              <a:rPr lang="zh-CN" altLang="en-US" sz="2000" kern="0" dirty="0"/>
              <a:t>：注销用户</a:t>
            </a:r>
            <a:endParaRPr lang="en-US" altLang="zh-CN" sz="2000" kern="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smtClean="0">
                <a:latin typeface="Comic Sans MS" panose="030F0702030302020204" pitchFamily="66" charset="0"/>
              </a:rPr>
            </a:fld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70821" y="433823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视频学习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35" y="1821974"/>
            <a:ext cx="2362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572635" y="4617879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dirty="0"/>
              <a:t>扫码观看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3" name="标题 2"/>
          <p:cNvSpPr/>
          <p:nvPr>
            <p:ph type="ctrTitle"/>
          </p:nvPr>
        </p:nvSpPr>
        <p:spPr>
          <a:xfrm>
            <a:off x="1688465" y="1177290"/>
            <a:ext cx="9905365" cy="4173220"/>
          </a:xfrm>
        </p:spPr>
        <p:txBody>
          <a:bodyPr>
            <a:normAutofit/>
          </a:bodyPr>
          <a:p>
            <a:pPr algn="l"/>
            <a:r>
              <a:rPr lang="zh-CN" altLang="en-US" sz="2800" kern="100" dirty="0">
                <a:latin typeface="+mn-ea"/>
                <a:sym typeface="+mn-ea"/>
              </a:rPr>
              <a:t>作为面向云环境和企业</a:t>
            </a:r>
            <a:r>
              <a:rPr lang="en-US" altLang="zh-CN" sz="2800" kern="100" dirty="0">
                <a:latin typeface="+mn-ea"/>
                <a:sym typeface="+mn-ea"/>
              </a:rPr>
              <a:t>IT</a:t>
            </a:r>
            <a:r>
              <a:rPr lang="zh-CN" altLang="en-US" sz="2800" kern="100" dirty="0">
                <a:latin typeface="+mn-ea"/>
                <a:sym typeface="+mn-ea"/>
              </a:rPr>
              <a:t>的强大企业级</a:t>
            </a:r>
            <a:r>
              <a:rPr lang="en-US" altLang="zh-CN" sz="2800" kern="100" dirty="0">
                <a:latin typeface="+mn-ea"/>
                <a:sym typeface="+mn-ea"/>
              </a:rPr>
              <a:t>Linux</a:t>
            </a:r>
            <a:r>
              <a:rPr lang="zh-CN" altLang="en-US" sz="2800" kern="100" dirty="0">
                <a:latin typeface="+mn-ea"/>
                <a:sym typeface="+mn-ea"/>
              </a:rPr>
              <a:t>系统，</a:t>
            </a:r>
            <a:r>
              <a:rPr lang="en-US" altLang="zh-CN" sz="2800" kern="100" dirty="0">
                <a:latin typeface="+mn-ea"/>
                <a:sym typeface="+mn-ea"/>
              </a:rPr>
              <a:t>Red Hat Enterprise Linux 8</a:t>
            </a:r>
            <a:r>
              <a:rPr lang="zh-CN" altLang="en-US" sz="2800" kern="100" dirty="0">
                <a:latin typeface="+mn-ea"/>
                <a:sym typeface="+mn-ea"/>
              </a:rPr>
              <a:t>正式版于</a:t>
            </a:r>
            <a:r>
              <a:rPr lang="en-US" altLang="zh-CN" sz="2800" kern="100" dirty="0">
                <a:latin typeface="+mn-ea"/>
                <a:sym typeface="+mn-ea"/>
              </a:rPr>
              <a:t>2019</a:t>
            </a:r>
            <a:r>
              <a:rPr lang="zh-CN" altLang="en-US" sz="2800" kern="100" dirty="0">
                <a:latin typeface="+mn-ea"/>
                <a:sym typeface="+mn-ea"/>
              </a:rPr>
              <a:t>年</a:t>
            </a:r>
            <a:r>
              <a:rPr lang="en-US" altLang="zh-CN" sz="2800" kern="100" dirty="0">
                <a:latin typeface="+mn-ea"/>
                <a:sym typeface="+mn-ea"/>
              </a:rPr>
              <a:t>5</a:t>
            </a:r>
            <a:r>
              <a:rPr lang="zh-CN" altLang="en-US" sz="2800" kern="100" dirty="0">
                <a:latin typeface="+mn-ea"/>
                <a:sym typeface="+mn-ea"/>
              </a:rPr>
              <a:t>月</a:t>
            </a:r>
            <a:r>
              <a:rPr lang="en-US" altLang="zh-CN" sz="2800" kern="100" dirty="0">
                <a:latin typeface="+mn-ea"/>
                <a:sym typeface="+mn-ea"/>
              </a:rPr>
              <a:t>8</a:t>
            </a:r>
            <a:r>
              <a:rPr lang="zh-CN" altLang="en-US" sz="2800" kern="100" dirty="0">
                <a:latin typeface="+mn-ea"/>
                <a:sym typeface="+mn-ea"/>
              </a:rPr>
              <a:t>日正式发布。</a:t>
            </a:r>
            <a:br>
              <a:rPr lang="en-US" altLang="zh-CN" sz="2800" kern="100" dirty="0">
                <a:latin typeface="+mn-ea"/>
              </a:rPr>
            </a:br>
            <a:r>
              <a:rPr lang="en-US" altLang="zh-CN" sz="2800" kern="100" dirty="0">
                <a:latin typeface="+mn-ea"/>
                <a:sym typeface="+mn-ea"/>
              </a:rPr>
              <a:t>   </a:t>
            </a:r>
            <a:br>
              <a:rPr lang="en-US" altLang="zh-CN" sz="2800" kern="100" dirty="0">
                <a:latin typeface="+mn-ea"/>
                <a:sym typeface="+mn-ea"/>
              </a:rPr>
            </a:br>
            <a:r>
              <a:rPr lang="en-US" altLang="zh-CN" sz="2800" kern="100" dirty="0">
                <a:latin typeface="+mn-ea"/>
                <a:sym typeface="+mn-ea"/>
              </a:rPr>
              <a:t>RHEL 8</a:t>
            </a:r>
            <a:r>
              <a:rPr lang="zh-CN" altLang="zh-CN" sz="2800" kern="100" dirty="0">
                <a:latin typeface="+mn-ea"/>
                <a:sym typeface="+mn-ea"/>
              </a:rPr>
              <a:t>为混合云时代的到来引入了大量新功能，包括用于配置、管理、修复和配置</a:t>
            </a:r>
            <a:r>
              <a:rPr lang="en-US" altLang="zh-CN" sz="2800" kern="100" dirty="0">
                <a:latin typeface="+mn-ea"/>
                <a:sym typeface="+mn-ea"/>
              </a:rPr>
              <a:t>RHEL 8</a:t>
            </a:r>
            <a:r>
              <a:rPr lang="zh-CN" altLang="zh-CN" sz="2800" kern="100" dirty="0">
                <a:latin typeface="+mn-ea"/>
                <a:sym typeface="+mn-ea"/>
              </a:rPr>
              <a:t>的</a:t>
            </a:r>
            <a:r>
              <a:rPr lang="en-US" altLang="zh-CN" sz="2800" kern="100" dirty="0">
                <a:latin typeface="+mn-ea"/>
                <a:sym typeface="+mn-ea"/>
              </a:rPr>
              <a:t>Red Hat Smart Management</a:t>
            </a:r>
            <a:r>
              <a:rPr lang="zh-CN" altLang="zh-CN" sz="2800" kern="100" dirty="0">
                <a:latin typeface="+mn-ea"/>
                <a:sym typeface="+mn-ea"/>
              </a:rPr>
              <a:t>扩展程序，以及包含快速迁移框架、编程语言额和诸多开发者工具在内的</a:t>
            </a:r>
            <a:r>
              <a:rPr lang="en-US" altLang="zh-CN" sz="2800" kern="100" dirty="0">
                <a:latin typeface="+mn-ea"/>
                <a:sym typeface="+mn-ea"/>
              </a:rPr>
              <a:t>Application Streams</a:t>
            </a:r>
            <a:r>
              <a:rPr lang="zh-CN" altLang="zh-CN" sz="2800" kern="100" dirty="0">
                <a:latin typeface="+mn-ea"/>
                <a:sym typeface="+mn-ea"/>
              </a:rPr>
              <a:t>。</a:t>
            </a:r>
            <a:br>
              <a:rPr lang="zh-CN" altLang="zh-CN" sz="2800" kern="100" dirty="0">
                <a:latin typeface="+mn-ea"/>
              </a:rPr>
            </a:br>
            <a:r>
              <a:rPr lang="en-US" altLang="zh-CN" sz="2800" kern="100" dirty="0">
                <a:latin typeface="+mn-ea"/>
                <a:sym typeface="+mn-ea"/>
              </a:rPr>
              <a:t>   </a:t>
            </a:r>
            <a:br>
              <a:rPr lang="en-US" altLang="zh-CN" sz="2800" kern="100" dirty="0">
                <a:latin typeface="+mn-ea"/>
                <a:sym typeface="+mn-ea"/>
              </a:rPr>
            </a:br>
            <a:r>
              <a:rPr lang="en-US" altLang="zh-CN" sz="2800" kern="100" dirty="0">
                <a:latin typeface="+mn-ea"/>
                <a:sym typeface="+mn-ea"/>
              </a:rPr>
              <a:t>RHEL 8</a:t>
            </a:r>
            <a:r>
              <a:rPr lang="zh-CN" altLang="zh-CN" sz="2800" kern="100" dirty="0">
                <a:latin typeface="+mn-ea"/>
                <a:sym typeface="+mn-ea"/>
              </a:rPr>
              <a:t>同时对管理员和管理区域进行了改善的，让系统管理员、</a:t>
            </a:r>
            <a:r>
              <a:rPr lang="en-US" altLang="zh-CN" sz="2800" kern="100" dirty="0">
                <a:latin typeface="+mn-ea"/>
                <a:sym typeface="+mn-ea"/>
              </a:rPr>
              <a:t>Windows</a:t>
            </a:r>
            <a:r>
              <a:rPr lang="zh-CN" altLang="zh-CN" sz="2800" kern="100" dirty="0">
                <a:latin typeface="+mn-ea"/>
                <a:sym typeface="+mn-ea"/>
              </a:rPr>
              <a:t>管理员更容易访问</a:t>
            </a:r>
            <a:r>
              <a:rPr lang="zh-CN" altLang="en-US" sz="2800" kern="100" dirty="0">
                <a:latin typeface="+mn-ea"/>
                <a:sym typeface="+mn-ea"/>
              </a:rPr>
              <a:t>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2350" y="2242185"/>
            <a:ext cx="10673715" cy="1612265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第二小节 项目的准备材料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160145" y="441960"/>
            <a:ext cx="10276205" cy="52184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+mn-ea"/>
              </a:rPr>
              <a:t>  </a:t>
            </a:r>
            <a:r>
              <a:rPr lang="zh-CN" altLang="zh-CN" sz="2400" kern="100" dirty="0">
                <a:effectLst/>
                <a:latin typeface="+mn-ea"/>
              </a:rPr>
              <a:t>本项目需要的设备和软件如下：</a:t>
            </a:r>
            <a:endParaRPr lang="zh-CN" altLang="zh-CN" sz="2400" kern="100" dirty="0">
              <a:effectLst/>
              <a:latin typeface="+mn-ea"/>
            </a:endParaRPr>
          </a:p>
          <a:p>
            <a:pPr lvl="0" indent="2667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kern="100" dirty="0">
                <a:latin typeface="+mn-ea"/>
              </a:rPr>
              <a:t>1</a:t>
            </a:r>
            <a:r>
              <a:rPr lang="zh-CN" altLang="zh-CN" sz="2400" kern="100" dirty="0">
                <a:latin typeface="+mn-ea"/>
              </a:rPr>
              <a:t>台安装有</a:t>
            </a:r>
            <a:r>
              <a:rPr lang="en-US" altLang="zh-CN" sz="2400" kern="100" dirty="0">
                <a:latin typeface="+mn-ea"/>
              </a:rPr>
              <a:t>Windows 10</a:t>
            </a:r>
            <a:r>
              <a:rPr lang="zh-CN" altLang="zh-CN" sz="2400" kern="100" dirty="0">
                <a:latin typeface="+mn-ea"/>
              </a:rPr>
              <a:t>操作系统的计算机，名称为</a:t>
            </a:r>
            <a:r>
              <a:rPr lang="en-US" altLang="zh-CN" sz="2400" kern="100" dirty="0">
                <a:latin typeface="+mn-ea"/>
              </a:rPr>
              <a:t>Win10-1</a:t>
            </a:r>
            <a:r>
              <a:rPr lang="zh-CN" altLang="zh-CN" sz="2400" kern="100" dirty="0">
                <a:latin typeface="+mn-ea"/>
              </a:rPr>
              <a:t>，</a:t>
            </a:r>
            <a:r>
              <a:rPr lang="en-US" altLang="zh-CN" sz="2400" kern="100" dirty="0">
                <a:latin typeface="+mn-ea"/>
              </a:rPr>
              <a:t>IP</a:t>
            </a:r>
            <a:r>
              <a:rPr lang="zh-CN" altLang="zh-CN" sz="2400" kern="100" dirty="0">
                <a:latin typeface="+mn-ea"/>
              </a:rPr>
              <a:t>地址为</a:t>
            </a:r>
            <a:r>
              <a:rPr lang="en-US" altLang="zh-CN" sz="2400" kern="100" dirty="0">
                <a:latin typeface="+mn-ea"/>
              </a:rPr>
              <a:t>192.168.10.31/24</a:t>
            </a:r>
            <a:r>
              <a:rPr lang="zh-CN" altLang="zh-CN" sz="2400" kern="100" dirty="0">
                <a:latin typeface="+mn-ea"/>
              </a:rPr>
              <a:t>。</a:t>
            </a:r>
            <a:endParaRPr lang="zh-CN" altLang="zh-CN" sz="2400" kern="100" dirty="0">
              <a:latin typeface="+mn-ea"/>
            </a:endParaRPr>
          </a:p>
          <a:p>
            <a:pPr lvl="0" indent="2667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kern="100" dirty="0">
                <a:latin typeface="+mn-ea"/>
              </a:rPr>
              <a:t>RHEL 8</a:t>
            </a:r>
            <a:r>
              <a:rPr lang="zh-CN" altLang="zh-CN" sz="2400" kern="100" dirty="0">
                <a:latin typeface="+mn-ea"/>
              </a:rPr>
              <a:t>的</a:t>
            </a:r>
            <a:r>
              <a:rPr lang="en-US" altLang="zh-CN" sz="2400" kern="100" dirty="0">
                <a:latin typeface="+mn-ea"/>
              </a:rPr>
              <a:t>ISO</a:t>
            </a:r>
            <a:r>
              <a:rPr lang="zh-CN" altLang="zh-CN" sz="2400" kern="100" dirty="0">
                <a:latin typeface="+mn-ea"/>
              </a:rPr>
              <a:t>映像文件一套。</a:t>
            </a:r>
            <a:endParaRPr lang="zh-CN" altLang="zh-CN" sz="2400" kern="100" dirty="0">
              <a:latin typeface="+mn-ea"/>
            </a:endParaRPr>
          </a:p>
          <a:p>
            <a:pPr lvl="0" indent="2667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kern="100" dirty="0">
                <a:latin typeface="+mn-ea"/>
              </a:rPr>
              <a:t>VMware Workstation 17.0 Pro</a:t>
            </a:r>
            <a:r>
              <a:rPr lang="zh-CN" altLang="zh-CN" sz="2400" kern="100" dirty="0">
                <a:latin typeface="+mn-ea"/>
              </a:rPr>
              <a:t>软件一套。</a:t>
            </a:r>
            <a:endParaRPr lang="en-US" altLang="zh-CN" sz="2400" kern="100" dirty="0"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400" kern="100" dirty="0">
                <a:latin typeface="+mn-ea"/>
              </a:rPr>
              <a:t>  </a:t>
            </a:r>
            <a:r>
              <a:rPr lang="zh-CN" altLang="zh-CN" sz="2400" kern="100" dirty="0">
                <a:latin typeface="+mn-ea"/>
              </a:rPr>
              <a:t>本项目借助虚拟机软件要完成如下</a:t>
            </a:r>
            <a:r>
              <a:rPr lang="en-US" altLang="zh-CN" sz="2400" kern="100" dirty="0">
                <a:latin typeface="+mn-ea"/>
              </a:rPr>
              <a:t>3</a:t>
            </a:r>
            <a:r>
              <a:rPr lang="zh-CN" altLang="zh-CN" sz="2400" kern="100" dirty="0">
                <a:latin typeface="+mn-ea"/>
              </a:rPr>
              <a:t>项任务：</a:t>
            </a:r>
            <a:endParaRPr lang="zh-CN" altLang="zh-CN" sz="2400" kern="100" dirty="0">
              <a:latin typeface="+mn-ea"/>
            </a:endParaRPr>
          </a:p>
          <a:p>
            <a:pPr lvl="0" indent="2667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400" kern="100" dirty="0">
                <a:latin typeface="+mn-ea"/>
              </a:rPr>
              <a:t>安装</a:t>
            </a:r>
            <a:r>
              <a:rPr lang="en-US" altLang="zh-CN" sz="2400" kern="100" dirty="0">
                <a:latin typeface="+mn-ea"/>
              </a:rPr>
              <a:t>VMware Workstation</a:t>
            </a:r>
            <a:r>
              <a:rPr lang="zh-CN" altLang="zh-CN" sz="2400" kern="100" dirty="0">
                <a:latin typeface="+mn-ea"/>
              </a:rPr>
              <a:t>。</a:t>
            </a:r>
            <a:endParaRPr lang="zh-CN" altLang="zh-CN" sz="2400" kern="100" dirty="0">
              <a:latin typeface="+mn-ea"/>
            </a:endParaRPr>
          </a:p>
          <a:p>
            <a:pPr lvl="0" indent="2667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400" kern="100" dirty="0">
                <a:latin typeface="+mn-ea"/>
              </a:rPr>
              <a:t>安装</a:t>
            </a:r>
            <a:r>
              <a:rPr lang="en-US" altLang="zh-CN" sz="2400" kern="100" dirty="0">
                <a:latin typeface="+mn-ea"/>
              </a:rPr>
              <a:t>RHEL 8</a:t>
            </a:r>
            <a:r>
              <a:rPr lang="zh-CN" altLang="zh-CN" sz="2400" kern="100" dirty="0">
                <a:latin typeface="+mn-ea"/>
              </a:rPr>
              <a:t>第一台虚拟机，名称为</a:t>
            </a:r>
            <a:r>
              <a:rPr lang="en-US" altLang="zh-CN" sz="2400" kern="100" dirty="0">
                <a:latin typeface="+mn-ea"/>
              </a:rPr>
              <a:t>Server01</a:t>
            </a:r>
            <a:r>
              <a:rPr lang="zh-CN" altLang="zh-CN" sz="2400" kern="100" dirty="0">
                <a:latin typeface="+mn-ea"/>
              </a:rPr>
              <a:t>。</a:t>
            </a:r>
            <a:endParaRPr lang="zh-CN" altLang="zh-CN" sz="2400" kern="100" dirty="0">
              <a:latin typeface="+mn-ea"/>
            </a:endParaRPr>
          </a:p>
          <a:p>
            <a:pPr lvl="0" indent="2667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400" kern="100" dirty="0">
                <a:latin typeface="+mn-ea"/>
              </a:rPr>
              <a:t>完成对</a:t>
            </a:r>
            <a:r>
              <a:rPr lang="en-US" altLang="zh-CN" sz="2400" kern="100" dirty="0">
                <a:latin typeface="+mn-ea"/>
              </a:rPr>
              <a:t>Server01</a:t>
            </a:r>
            <a:r>
              <a:rPr lang="zh-CN" altLang="zh-CN" sz="2400" kern="100" dirty="0">
                <a:latin typeface="+mn-ea"/>
              </a:rPr>
              <a:t>的基本配置。</a:t>
            </a:r>
            <a:endParaRPr lang="zh-CN" altLang="zh-CN" sz="2400" kern="100" dirty="0">
              <a:latin typeface="+mn-ea"/>
            </a:endParaRPr>
          </a:p>
          <a:p>
            <a:pPr lvl="0" algn="just">
              <a:lnSpc>
                <a:spcPts val="1550"/>
              </a:lnSpc>
            </a:pPr>
            <a:endParaRPr lang="zh-CN" altLang="zh-CN" sz="2400" kern="100" dirty="0">
              <a:effectLst/>
              <a:latin typeface="Times New Roman" panose="02020603050405020304" pitchFamily="18" charset="0"/>
              <a:ea typeface="方正书宋简体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97075" y="5660390"/>
            <a:ext cx="79108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C000"/>
                </a:solidFill>
              </a:rPr>
              <a:t>软件下载的链接：https://pan.baidu.com/s/1u19AhE4bTRgMMTbVJNVHnA?pwd=qd0h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14070" y="598170"/>
            <a:ext cx="10710545" cy="9201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+mn-ea"/>
              </a:rPr>
              <a:t>  </a:t>
            </a:r>
            <a:r>
              <a:rPr lang="zh-CN" altLang="en-US" sz="3200" kern="100" dirty="0">
                <a:effectLst/>
                <a:latin typeface="华文新魏" panose="02010800040101010101" charset="-122"/>
                <a:ea typeface="华文新魏" panose="02010800040101010101" charset="-122"/>
              </a:rPr>
              <a:t>一台电脑同时安装多种不同的操作系统，通常有以下两种方式</a:t>
            </a:r>
            <a:r>
              <a:rPr lang="zh-CN" altLang="zh-CN" sz="3200" kern="100" dirty="0">
                <a:effectLst/>
                <a:latin typeface="华文新魏" panose="02010800040101010101" charset="-122"/>
                <a:ea typeface="华文新魏" panose="02010800040101010101" charset="-122"/>
              </a:rPr>
              <a:t>：</a:t>
            </a:r>
            <a:endParaRPr lang="zh-CN" altLang="zh-CN" sz="2800" kern="100" dirty="0">
              <a:effectLst/>
              <a:latin typeface="+mn-ea"/>
            </a:endParaRPr>
          </a:p>
          <a:p>
            <a:pPr indent="266700" algn="just">
              <a:lnSpc>
                <a:spcPct val="150000"/>
              </a:lnSpc>
            </a:pPr>
            <a:endParaRPr lang="zh-CN" altLang="zh-CN" sz="2000" kern="100" dirty="0">
              <a:effectLst/>
              <a:latin typeface="+mn-ea"/>
            </a:endParaRPr>
          </a:p>
          <a:p>
            <a:pPr lvl="0" algn="just">
              <a:lnSpc>
                <a:spcPts val="1550"/>
              </a:lnSpc>
            </a:pPr>
            <a:endParaRPr lang="zh-CN" altLang="en-US" sz="2800" kern="100" dirty="0">
              <a:effectLst/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7145" y="2697480"/>
            <a:ext cx="1023747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rgbClr val="FF0000"/>
                </a:solidFill>
                <a:latin typeface="+mn-ea"/>
                <a:cs typeface="+mn-ea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</a:rPr>
              <a:t>、</a:t>
            </a:r>
            <a:r>
              <a:rPr sz="2400">
                <a:solidFill>
                  <a:srgbClr val="FF0000"/>
                </a:solidFill>
                <a:latin typeface="+mn-ea"/>
                <a:cs typeface="+mn-ea"/>
              </a:rPr>
              <a:t>多重引导</a:t>
            </a:r>
            <a:r>
              <a:rPr lang="zh-CN" sz="2400">
                <a:solidFill>
                  <a:srgbClr val="FF0000"/>
                </a:solidFill>
                <a:latin typeface="+mn-ea"/>
                <a:cs typeface="+mn-ea"/>
              </a:rPr>
              <a:t>：</a:t>
            </a:r>
            <a:r>
              <a:rPr lang="zh-CN" sz="2400"/>
              <a:t>一个用户可能希望在他们的计算机上既有 Windows 也有 Linux 操作系统，并在启动时决定使用哪一个。请同学们自行谷歌</a:t>
            </a:r>
            <a:r>
              <a:rPr lang="en-US" altLang="zh-CN" sz="2400"/>
              <a:t>“</a:t>
            </a:r>
            <a:r>
              <a:rPr lang="zh-CN" altLang="en-US" sz="2400">
                <a:sym typeface="+mn-ea"/>
              </a:rPr>
              <a:t>Windows</a:t>
            </a:r>
            <a:r>
              <a:rPr lang="zh-CN" altLang="en-US" sz="2400"/>
              <a:t>/</a:t>
            </a:r>
            <a:r>
              <a:rPr lang="zh-CN" altLang="en-US" sz="2400">
                <a:sym typeface="+mn-ea"/>
              </a:rPr>
              <a:t>Ubuntu</a:t>
            </a:r>
            <a:r>
              <a:rPr lang="zh-CN" altLang="en-US" sz="2400"/>
              <a:t>双系统安装</a:t>
            </a:r>
            <a:r>
              <a:rPr lang="en-US" altLang="zh-CN" sz="2400"/>
              <a:t>”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en-US" sz="2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zh-CN" sz="2400">
                <a:solidFill>
                  <a:srgbClr val="FF0000"/>
                </a:solidFill>
                <a:latin typeface="+mn-ea"/>
                <a:cs typeface="+mn-ea"/>
                <a:sym typeface="+mn-ea"/>
              </a:rPr>
              <a:t>虚拟机：</a:t>
            </a:r>
            <a:r>
              <a:rPr sz="2400"/>
              <a:t>模拟计算机硬件，允许您在现有操作系统上运行另一个操作系统。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962400" y="516890"/>
            <a:ext cx="3265805" cy="9201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2667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+mn-ea"/>
              </a:rPr>
              <a:t>  </a:t>
            </a:r>
            <a:r>
              <a:rPr lang="zh-CN" altLang="en-US" sz="3200" b="1" kern="100" dirty="0">
                <a:effectLst/>
                <a:latin typeface="+mn-ea"/>
              </a:rPr>
              <a:t>规划分区</a:t>
            </a:r>
            <a:endParaRPr lang="zh-CN" altLang="zh-CN" sz="2000" kern="100" dirty="0">
              <a:effectLst/>
              <a:latin typeface="+mn-ea"/>
            </a:endParaRPr>
          </a:p>
          <a:p>
            <a:pPr lvl="0" algn="just">
              <a:lnSpc>
                <a:spcPts val="1550"/>
              </a:lnSpc>
            </a:pPr>
            <a:endParaRPr lang="zh-CN" altLang="en-US" sz="2800" kern="100" dirty="0">
              <a:effectLst/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4770" y="1541145"/>
            <a:ext cx="104749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latin typeface="+mn-ea"/>
                <a:cs typeface="+mn-ea"/>
              </a:rPr>
              <a:t> 对于初次接触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sz="2800">
                <a:latin typeface="+mn-ea"/>
                <a:cs typeface="+mn-ea"/>
              </a:rPr>
              <a:t>的用户来说，分区方案越简单越好，所以最好的选择就是为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sz="2800">
                <a:latin typeface="+mn-ea"/>
                <a:cs typeface="+mn-ea"/>
              </a:rPr>
              <a:t>准备三个分区，即用户保存系统和数据的根分区（/）、启动分区（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/boot</a:t>
            </a:r>
            <a:r>
              <a:rPr sz="2800">
                <a:latin typeface="+mn-ea"/>
                <a:cs typeface="+mn-ea"/>
              </a:rPr>
              <a:t>）和交换分区。</a:t>
            </a:r>
            <a:endParaRPr sz="280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437880" y="3029095"/>
            <a:ext cx="3264634" cy="2057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48740" y="3429000"/>
            <a:ext cx="683006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>
                <a:latin typeface="+mn-ea"/>
                <a:cs typeface="+mn-ea"/>
              </a:rPr>
              <a:t>服务器的管理员来说，一般会再创建一个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/usr</a:t>
            </a:r>
            <a:r>
              <a:rPr sz="2800">
                <a:latin typeface="+mn-ea"/>
                <a:cs typeface="+mn-ea"/>
              </a:rPr>
              <a:t>分区，操作系统基本都在这个分区中；还需要创建一个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/home</a:t>
            </a:r>
            <a:r>
              <a:rPr sz="2800">
                <a:latin typeface="+mn-ea"/>
                <a:cs typeface="+mn-ea"/>
              </a:rPr>
              <a:t>分区，所有的用户信息都在这个分区下；还有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/var</a:t>
            </a:r>
            <a:r>
              <a:rPr sz="2800">
                <a:latin typeface="+mn-ea"/>
                <a:cs typeface="+mn-ea"/>
              </a:rPr>
              <a:t>分区，服务器的登录文件、邮件、</a:t>
            </a:r>
            <a:r>
              <a:rPr sz="280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800">
                <a:latin typeface="+mn-ea"/>
                <a:cs typeface="+mn-ea"/>
              </a:rPr>
              <a:t>服务器的数据文件都会放在这个分区中，如图所示。</a:t>
            </a:r>
            <a:endParaRPr sz="280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22350" y="2242185"/>
            <a:ext cx="10673715" cy="1612265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第三小节 安装与配置VM虚拟机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commondata" val="eyJoZGlkIjoiMTZkYjg0N2JiYWNhNTQ5NzI1NWQ0NDkwNzA4NjVlODcifQ==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TM04033921[[fn=花纹]]</Template>
  <TotalTime>0</TotalTime>
  <Words>4353</Words>
  <Application>WPS 演示</Application>
  <PresentationFormat>宽屏</PresentationFormat>
  <Paragraphs>224</Paragraphs>
  <Slides>34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Arial</vt:lpstr>
      <vt:lpstr>宋体</vt:lpstr>
      <vt:lpstr>Wingdings</vt:lpstr>
      <vt:lpstr>Comic Sans MS</vt:lpstr>
      <vt:lpstr>微软雅黑</vt:lpstr>
      <vt:lpstr>Times New Roman</vt:lpstr>
      <vt:lpstr>方正书宋简体</vt:lpstr>
      <vt:lpstr>华文新魏</vt:lpstr>
      <vt:lpstr>Bookman Old Style</vt:lpstr>
      <vt:lpstr>Rockwell</vt:lpstr>
      <vt:lpstr>Arial Unicode MS</vt:lpstr>
      <vt:lpstr>楷体</vt:lpstr>
      <vt:lpstr>Wingdings 3</vt:lpstr>
      <vt:lpstr>Damask</vt:lpstr>
      <vt:lpstr>第二讲  安装与配置Linux操作系统</vt:lpstr>
      <vt:lpstr>能力要求</vt:lpstr>
      <vt:lpstr>第一小节 Red Hat Enterprise Linux 8的简单介绍</vt:lpstr>
      <vt:lpstr>作为面向云环境和企业IT的强大企业级Linux系统，Red Hat Enterprise Linux 8正式版于2019年5月8日正式发布。     RHEL 8为混合云时代的到来引入了大量新功能，包括用于配置、管理、修复和配置RHEL 8的Red Hat Smart Management扩展程序，以及包含快速迁移框架、编程语言额和诸多开发者工具在内的Application Streams。     RHEL 8同时对管理员和管理区域进行了改善的，让系统管理员、Windows管理员更容易访问。</vt:lpstr>
      <vt:lpstr>第二小节 项目的准备材料</vt:lpstr>
      <vt:lpstr>PowerPoint 演示文稿</vt:lpstr>
      <vt:lpstr>PowerPoint 演示文稿</vt:lpstr>
      <vt:lpstr>PowerPoint 演示文稿</vt:lpstr>
      <vt:lpstr>第三小节 安装与配置VM虚拟机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第四小节 安装Red Hat Enterprise Linux 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第五小节 Linuxd的初体验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第一讲  Linux简介</dc:title>
  <dc:creator/>
  <cp:lastModifiedBy>一一</cp:lastModifiedBy>
  <cp:revision>154</cp:revision>
  <dcterms:created xsi:type="dcterms:W3CDTF">2019-06-19T02:08:00Z</dcterms:created>
  <dcterms:modified xsi:type="dcterms:W3CDTF">2023-12-14T11:38:40Z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269BE9519332492FBC1CBC9C769F8274</vt:lpwstr>
  </property>
</Properties>
</file>