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86" r:id="rId3"/>
    <p:sldId id="257" r:id="rId4"/>
    <p:sldId id="280" r:id="rId5"/>
    <p:sldId id="836" r:id="rId6"/>
    <p:sldId id="636" r:id="rId7"/>
    <p:sldId id="366" r:id="rId8"/>
    <p:sldId id="340" r:id="rId9"/>
    <p:sldId id="693" r:id="rId10"/>
    <p:sldId id="694" r:id="rId11"/>
    <p:sldId id="370" r:id="rId12"/>
    <p:sldId id="371" r:id="rId13"/>
    <p:sldId id="695" r:id="rId14"/>
    <p:sldId id="837" r:id="rId15"/>
    <p:sldId id="696" r:id="rId16"/>
    <p:sldId id="698" r:id="rId17"/>
    <p:sldId id="697" r:id="rId18"/>
    <p:sldId id="701" r:id="rId19"/>
    <p:sldId id="703" r:id="rId20"/>
    <p:sldId id="863" r:id="rId21"/>
    <p:sldId id="864" r:id="rId22"/>
    <p:sldId id="865" r:id="rId23"/>
    <p:sldId id="866" r:id="rId24"/>
    <p:sldId id="840" r:id="rId25"/>
    <p:sldId id="841" r:id="rId26"/>
    <p:sldId id="842" r:id="rId27"/>
    <p:sldId id="843" r:id="rId28"/>
    <p:sldId id="844" r:id="rId29"/>
    <p:sldId id="845" r:id="rId30"/>
    <p:sldId id="846" r:id="rId31"/>
    <p:sldId id="859" r:id="rId32"/>
    <p:sldId id="860" r:id="rId33"/>
    <p:sldId id="861" r:id="rId34"/>
    <p:sldId id="268" r:id="rId35"/>
  </p:sldIdLst>
  <p:sldSz cx="12198350" cy="6859270"/>
  <p:notesSz cx="6858000" cy="9144000"/>
  <p:custDataLst>
    <p:tags r:id="rId41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orient="horz" pos="2889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217"/>
        <p:guide orient="horz" pos="2889"/>
        <p:guide pos="866"/>
        <p:guide pos="3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25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5910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tags" Target="../tags/tag19.xml"/><Relationship Id="rId4" Type="http://schemas.openxmlformats.org/officeDocument/2006/relationships/image" Target="../media/image9.png"/><Relationship Id="rId3" Type="http://schemas.openxmlformats.org/officeDocument/2006/relationships/tags" Target="../tags/tag18.xml"/><Relationship Id="rId2" Type="http://schemas.openxmlformats.org/officeDocument/2006/relationships/image" Target="../media/image8.png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10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325870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配置与管理samba服务器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4025141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Samba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942117"/>
            <a:ext cx="10028789" cy="56387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10-1  </a:t>
            </a:r>
            <a:r>
              <a:rPr lang="zh-CN" altLang="en-US" dirty="0"/>
              <a:t>安装并启动</a:t>
            </a:r>
            <a:r>
              <a:rPr lang="en-US" altLang="zh-CN" dirty="0"/>
              <a:t>samba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5243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|grep 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命令检测系统是否安装了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相关性软件包：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rpm -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|grep samba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）挂载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安装映像。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mkdir /iso  ;  mount /dev/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/iso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制作用于安装的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yum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源文件：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vim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yum.repos.d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dvd.repo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[Media]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name=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Meida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baseurl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=file:///iso/BaseOS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gpgcheck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=0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enabled=1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013903"/>
            <a:ext cx="10028789" cy="5638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4039235"/>
            <a:ext cx="10029190" cy="19932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10-1  </a:t>
            </a:r>
            <a:r>
              <a:rPr lang="zh-CN" altLang="en-US" dirty="0"/>
              <a:t>安装并启动</a:t>
            </a:r>
            <a:r>
              <a:rPr lang="en-US" altLang="zh-CN" dirty="0"/>
              <a:t>samba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[rhel8-AppStream]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name=rhel8-AppStream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baseurl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=file:///iso/AppStream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gpgcheck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=0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enabled=1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命令查看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软件包的信息。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info samba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yum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命令安装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clean all 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安装前先清除缓存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install  samba  -y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1753235"/>
            <a:ext cx="10028555" cy="1677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3963035"/>
            <a:ext cx="10028555" cy="623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984885" y="5029835"/>
            <a:ext cx="10028555" cy="108839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10-1  </a:t>
            </a:r>
            <a:r>
              <a:rPr lang="zh-CN" altLang="en-US" dirty="0"/>
              <a:t>安装并启动</a:t>
            </a:r>
            <a:r>
              <a:rPr lang="en-US" altLang="zh-CN" dirty="0"/>
              <a:t>samba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）所有软件包安装完毕，可以使用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rpm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命令再一次进行查询：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rpm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 grep samba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................................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samba-4.11.2-13.el8.x86_64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）启动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服务，设置开机启动该服务，重启服务。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enable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注意：在服务器配置中，更改了配置文件后，一定要记得重启服务，让服务重新加载配置文件，这样新配置才生效。重启的命令是：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reload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058195"/>
            <a:ext cx="10028789" cy="16063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1084580" y="4187825"/>
            <a:ext cx="10028555" cy="5543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10-2  </a:t>
            </a:r>
            <a:r>
              <a:rPr lang="zh-CN" altLang="en-US" dirty="0"/>
              <a:t>主要配置文件</a:t>
            </a:r>
            <a:r>
              <a:rPr lang="en-US" altLang="zh-CN" dirty="0" err="1"/>
              <a:t>smb.conf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服务程序中的参数以及作用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的配置文件一般就放在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目录中，主配置文件名为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配置文件已经简化，只有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行左右。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为了方便配置，建议先备份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，一旦发现错误可以随时从备份文件中恢复主配置文件。操作如下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/samba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samba]# ls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samba]# cp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smb.conf.bak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3902075"/>
            <a:ext cx="10028555" cy="15995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10-2  </a:t>
            </a:r>
            <a:r>
              <a:rPr lang="zh-CN" altLang="en-US" dirty="0"/>
              <a:t>主要配置文件</a:t>
            </a:r>
            <a:r>
              <a:rPr lang="en-US" altLang="zh-CN" dirty="0" err="1"/>
              <a:t>smb.conf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444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 Definitions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共享服务的定义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 Definitions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设置对象为共享目录和打印机，如果想发布共享资源，需要对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 Definitions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部分进行配置。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）设置共享名。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共享名的设置非常简单，格式为：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共享名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）共享资源描述。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=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备注信息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）共享路径。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=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绝对地址路径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4008917"/>
            <a:ext cx="10028789" cy="4724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712" y="4958571"/>
            <a:ext cx="10028789" cy="4724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712" y="5943655"/>
            <a:ext cx="10028789" cy="47243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10-2  </a:t>
            </a:r>
            <a:r>
              <a:rPr lang="zh-CN" altLang="en-US" dirty="0"/>
              <a:t>主要配置文件</a:t>
            </a:r>
            <a:r>
              <a:rPr lang="en-US" altLang="zh-CN" dirty="0" err="1"/>
              <a:t>smb.conf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307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）设置匿名访问。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设置是否允许对共享资源进行匿名访问，可以更改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= yes     #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允许匿名访问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= no      #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禁止匿名访问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）设置访问用户。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如果共享资源存在重要数据的话，需要对访问用户进行审核，我们可以使用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valid users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字段进行设置。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valid users =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valid users = @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组名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3124995"/>
            <a:ext cx="10028789" cy="10258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993775" y="6034405"/>
            <a:ext cx="10028555" cy="7448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10-2  </a:t>
            </a:r>
            <a:r>
              <a:rPr lang="zh-CN" altLang="en-US" dirty="0"/>
              <a:t>主要配置文件</a:t>
            </a:r>
            <a:r>
              <a:rPr lang="en-US" altLang="zh-CN" dirty="0" err="1"/>
              <a:t>smb.conf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875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）设置目录只读。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共享目录如果需要限制用户的读写操作，我们可以通过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only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only = yes    #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only = no     #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）设置过滤主机。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 allow = 192.168.10.   server.abc.com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上述程序表示允许来自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server.abc.com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的访问者访问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服务器资源。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hosts deny = 192.168.2.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上述程序表示不允许来自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192.168.2.0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网络的主机访问当前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服务器资源。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19" y="3082716"/>
            <a:ext cx="10028789" cy="682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9494" y="5609114"/>
            <a:ext cx="10028789" cy="487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6319" y="4191794"/>
            <a:ext cx="10028789" cy="457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10-2  </a:t>
            </a:r>
            <a:r>
              <a:rPr lang="zh-CN" altLang="en-US" dirty="0"/>
              <a:t>主要配置文件</a:t>
            </a:r>
            <a:r>
              <a:rPr lang="en-US" altLang="zh-CN" dirty="0" err="1"/>
              <a:t>smb.conf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767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）设置目录可写。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如果共享目录允许用户写操作，可以使用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writable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list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两个字段进行设置。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writable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writable = yes      #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writable = no       #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list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list =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list = @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19" y="3048794"/>
            <a:ext cx="10028789" cy="114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077" y="4626002"/>
            <a:ext cx="10028789" cy="1143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10-3  samba</a:t>
            </a:r>
            <a:r>
              <a:rPr lang="zh-CN" altLang="en-US" dirty="0"/>
              <a:t>服务的日志文件和密码文件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3813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日志文件对于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非常重要，它存储着客户端访问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服务器的信息，以及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服务的错误提示信息等，可以通过分析日志，帮助解决客户端访问和服务器维护等问题。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/samba/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file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为设置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日志的字段。如下所示：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file = /var/log/samba/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log.%m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服务的日志文件默认存放在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/var/log/samba/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中，其中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会为每个连接到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服务器的计算机分别建立日志文件。使用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-a  /var/log/samba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命令可以查看日志的所有文件。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077" y="3399317"/>
            <a:ext cx="10028789" cy="5638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4025141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项目实录：配置与管理</a:t>
            </a:r>
            <a:r>
              <a:rPr lang="en-US" altLang="zh-CN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Samba</a:t>
            </a: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服务器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10-3  samba</a:t>
            </a:r>
            <a:r>
              <a:rPr lang="zh-CN" altLang="en-US" dirty="0"/>
              <a:t>服务的日志文件和密码文件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33827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服务密码文件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服务器发布共享资源后，客户端访问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服务器，需要提交用户名和密码进行身份验证，验证合格后才可以登录。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服务为了实现客户身份验证功能，将用户名和密码信息存放在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/samba/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中，在客户端访问时，将用户提交的资料与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中存放的信息进行比对，如果相同，并且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服务器其他安全设置允许，客户端与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服务器的连接才能建立成功。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10-3  samba</a:t>
            </a:r>
            <a:r>
              <a:rPr lang="zh-CN" altLang="en-US" dirty="0"/>
              <a:t>服务的日志文件和密码文件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2998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那如何建立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账号呢？首先，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账号并不能直接建立，需要先建立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同名的系统账号。例如，如果要建立一个名为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账号，那么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系统中必须提前存在一个同名的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系统账号。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中添加账号的命令为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，格式为：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smbpasswd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-a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077" y="3551719"/>
            <a:ext cx="10028789" cy="4876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10-3  samba</a:t>
            </a:r>
            <a:r>
              <a:rPr lang="zh-CN" altLang="en-US" dirty="0"/>
              <a:t>服务的日志文件和密码文件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3690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10-4】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服务器中添加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）建立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系统账号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reading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  reading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smbpasswd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-a  reading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1077" y="2545889"/>
            <a:ext cx="10028789" cy="10667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252" y="4191794"/>
            <a:ext cx="10028789" cy="5638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项目实施（实训部分）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samba</a:t>
            </a:r>
            <a:r>
              <a:rPr lang="zh-CN" altLang="en-US" dirty="0"/>
              <a:t>服务器的搭建以及使用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下访问</a:t>
            </a:r>
            <a:r>
              <a:rPr lang="en-US" altLang="zh-CN" dirty="0">
                <a:sym typeface="+mn-ea"/>
              </a:rPr>
              <a:t>samba</a:t>
            </a:r>
            <a:r>
              <a:rPr lang="zh-CN" altLang="en-US" dirty="0">
                <a:sym typeface="+mn-ea"/>
              </a:rPr>
              <a:t>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698480" cy="5372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）将虚拟机的网段设置为和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同一个网段（虚拟机用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桥接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nmcli connection modify ens160 ipv4.addresses 10.1.25.99/24 gw4 10.1.25.254 ipv4.dns 10.1.254.190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nmcli connection up ens160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）挂载ISO安装映像，制作用于安装的yum源文件，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yum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命令安装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服务，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smb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服务（已经在前面进行描述）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创建一个</a:t>
            </a:r>
            <a:r>
              <a:rPr 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用户名，如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saler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，以及通过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smbpasswd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命令来为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saler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设置密码。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 useradd saler; smbpasswd -a saler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Server01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服务器上，创建共享的目录并创建一些文件，并限制只能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saler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读写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 mkdir /share_dir; cd /share_dir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touch test.txt; chown :saler /share_dir/ -R;  chmod 770 /share_dir/ -R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2058035"/>
            <a:ext cx="10028555" cy="153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7575" y="4953635"/>
            <a:ext cx="10028555" cy="528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5944235"/>
            <a:ext cx="10603865" cy="8540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（实训部分）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samba</a:t>
            </a:r>
            <a:r>
              <a:rPr lang="zh-CN" altLang="en-US" dirty="0"/>
              <a:t>服务器的搭建以及使用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下访问</a:t>
            </a:r>
            <a:r>
              <a:rPr lang="en-US" altLang="zh-CN" dirty="0">
                <a:sym typeface="+mn-ea"/>
              </a:rPr>
              <a:t>samba</a:t>
            </a:r>
            <a:r>
              <a:rPr lang="zh-CN" altLang="en-US" dirty="0">
                <a:sym typeface="+mn-ea"/>
              </a:rPr>
              <a:t>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301605" cy="3429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修改samba的配置文件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/etc/samba/smb.conf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share_dir]# vim /etc/samba/smb.conf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[sales]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comment = sales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path = /share_dir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writable = yes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browseable = yes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valid users = saler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2058035"/>
            <a:ext cx="10028555" cy="2906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5563235"/>
            <a:ext cx="10028555" cy="528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3775" y="4956175"/>
            <a:ext cx="10054590" cy="1091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）重新启动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samba服务。</a:t>
            </a:r>
            <a:endParaRPr 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restart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smb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（实训部分）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samba</a:t>
            </a:r>
            <a:r>
              <a:rPr lang="zh-CN" altLang="en-US" dirty="0"/>
              <a:t>服务器的搭建以及使用（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/>
              <a:t>下访问</a:t>
            </a:r>
            <a:r>
              <a:rPr lang="en-US" altLang="zh-CN" dirty="0"/>
              <a:t>samba</a:t>
            </a:r>
            <a:r>
              <a:rPr lang="zh-CN" altLang="en-US" dirty="0"/>
              <a:t>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301605" cy="312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设置防火墙，允许samba服务被访问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，并将SELinux 设置为 Permissive 模式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share_dir]# firewall-cmd --permanent --add-service=samba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share_dir]# firewall-cmd --reload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share_dir]# firewall-cmd --list-all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services: cockpit dhcpv6-client samba ssh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share_dir]# setenforce 0; getenforce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3775" y="2103755"/>
            <a:ext cx="10028555" cy="157353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17575" y="4801235"/>
            <a:ext cx="10301605" cy="610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在本地服务器上，打开运行，用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saler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927975" y="4801235"/>
            <a:ext cx="3237230" cy="18440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4210685"/>
            <a:ext cx="10028555" cy="5327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（实训部分）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samba</a:t>
            </a:r>
            <a:r>
              <a:rPr lang="zh-CN" altLang="en-US" dirty="0"/>
              <a:t>服务器的搭建以及使用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下访问</a:t>
            </a:r>
            <a:r>
              <a:rPr lang="en-US" altLang="zh-CN" dirty="0">
                <a:sym typeface="+mn-ea"/>
              </a:rPr>
              <a:t>samba</a:t>
            </a:r>
            <a:r>
              <a:rPr lang="zh-CN" altLang="en-US" dirty="0">
                <a:sym typeface="+mn-ea"/>
              </a:rPr>
              <a:t>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301605" cy="609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系统上能够访问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系统中的文件。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8975" y="2667635"/>
            <a:ext cx="4855845" cy="2647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18175" y="2820035"/>
            <a:ext cx="5572760" cy="22783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（实训部分）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samba</a:t>
            </a:r>
            <a:r>
              <a:rPr lang="zh-CN" altLang="en-US" dirty="0"/>
              <a:t>服务器的搭建以及使用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下访问</a:t>
            </a:r>
            <a:r>
              <a:rPr lang="en-US" altLang="zh-CN" dirty="0">
                <a:sym typeface="+mn-ea"/>
              </a:rPr>
              <a:t>samba</a:t>
            </a:r>
            <a:r>
              <a:rPr lang="zh-CN" altLang="en-US" dirty="0">
                <a:sym typeface="+mn-ea"/>
              </a:rPr>
              <a:t>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301605" cy="609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上的文件夹映射到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上的硬盘上，做一个驱动器。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4175" y="2515235"/>
            <a:ext cx="3830955" cy="3204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42765" y="2743835"/>
            <a:ext cx="3495040" cy="28136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65440" y="2710815"/>
            <a:ext cx="3642995" cy="28136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（实训部分）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samba</a:t>
            </a:r>
            <a:r>
              <a:rPr lang="zh-CN" altLang="en-US" dirty="0"/>
              <a:t>服务器的搭建以及使用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下访问</a:t>
            </a:r>
            <a:r>
              <a:rPr lang="en-US" altLang="zh-CN" dirty="0">
                <a:sym typeface="+mn-ea"/>
              </a:rPr>
              <a:t>samba</a:t>
            </a:r>
            <a:r>
              <a:rPr lang="zh-CN" altLang="en-US" dirty="0">
                <a:sym typeface="+mn-ea"/>
              </a:rPr>
              <a:t>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301605" cy="609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确保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和samba服务器是在同一个网段。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nmcli connection modify ens160 ipv4.addresses 10.1.25.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/24 gw4 10.1.25.254 ipv4.dns 10.1.254.190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nmcli connection up ens160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2058035"/>
            <a:ext cx="10028555" cy="153289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84885" y="3734435"/>
            <a:ext cx="10301605" cy="2755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安装并启动samba服务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（省略）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安装samba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客户端软件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ysz]# dnf install -y samba-client cifs-utils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终端远程浏览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samba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服务器。</a:t>
            </a:r>
            <a:endParaRPr 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ysz]# smbclient //10.1.25.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/sales -U saler%123456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4801235"/>
            <a:ext cx="10028555" cy="5956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5894070"/>
            <a:ext cx="10028555" cy="5956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（实训部分）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samba</a:t>
            </a:r>
            <a:r>
              <a:rPr lang="zh-CN" altLang="en-US" dirty="0"/>
              <a:t>服务器的搭建以及使用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下访问</a:t>
            </a:r>
            <a:r>
              <a:rPr lang="en-US" altLang="zh-CN" dirty="0">
                <a:sym typeface="+mn-ea"/>
              </a:rPr>
              <a:t>samba</a:t>
            </a:r>
            <a:r>
              <a:rPr lang="zh-CN" altLang="en-US" dirty="0">
                <a:sym typeface="+mn-ea"/>
              </a:rPr>
              <a:t>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837545" cy="1725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将samba服务器服务器挂载到本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ysz]# mkdir /smb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ysz]#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mount -t cifs //10.1.25.99/sales /smb -o username=saler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250" y="2058035"/>
            <a:ext cx="10691495" cy="1138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6175" y="3196590"/>
            <a:ext cx="1052957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/smb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中可看到挂载成功。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/>
              <a:t>samba</a:t>
            </a:r>
            <a:r>
              <a:rPr lang="zh-CN" altLang="en-US" dirty="0"/>
              <a:t>应用环境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4654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文件和打印机共享：文件和打印机共享是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的主要功能，通过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进程实现资源共享，将文件和打印机发布到网络之中，以供用户访问。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身份验证和权限设置：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服务支持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mode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mode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等身份验证和权限设置模式，通过加密方式可以保护共享的文件和打印机。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名称解析：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nmbd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服务可以搭建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NetBIOS Name Service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）服务器，提供名称解析，将计算机的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NetBIOS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名解析为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浏览服务：局域网中，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服务器可以成为本地主浏览服务器（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），保存可用资源列表，当使用客户端访问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网上邻居时，会提供浏览列表，显示共享目录、打印机等资源。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课堂练习</a:t>
            </a:r>
            <a:endParaRPr lang="zh-CN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10-1】samba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服务器中有个目录为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/share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，需要发布该目录成为共享目录，定义共享名为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，要求：允许浏览、允许只读、允许匿名访问。设置如下所示。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560955"/>
            <a:ext cx="10028555" cy="3246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7175" y="2560955"/>
            <a:ext cx="6096000" cy="324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[public]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comment = public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path = /share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browseable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yes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read only = yes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public = yes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>
                <a:sym typeface="+mn-ea"/>
              </a:rPr>
              <a:t>课堂练习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10-2】samba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/share/tech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目录中存放了公司技术部数据，只允许技术部员工和经理访问，技术部组为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tech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，经理账号为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manager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2667635"/>
            <a:ext cx="10028555" cy="1773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5205" y="2694305"/>
            <a:ext cx="10030460" cy="1781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[tech]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comment=tech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path=/share/tech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valid users=@tech,manager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>
                <a:sym typeface="+mn-ea"/>
              </a:rPr>
              <a:t>课堂练习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10-3】samba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服务器公共目录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存放大量共享数据，为保证目录安全，仅允许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网络的主机访问，并且只允许读取，禁止写入。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19" y="2515394"/>
            <a:ext cx="10028789" cy="3172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9975" y="2508250"/>
            <a:ext cx="6096000" cy="31762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[public]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comment=public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path=/public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public=yes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read only=yes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hosts allow = 192.168.10.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dirty="0"/>
              <a:t>Samba的应用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328738" y="1570514"/>
            <a:ext cx="10978515" cy="4572000"/>
          </a:xfrm>
        </p:spPr>
        <p:txBody>
          <a:bodyPr/>
          <a:p>
            <a:pPr lvl="0"/>
            <a:r>
              <a:rPr lang="zh-CN" altLang="en-US" dirty="0" smtClean="0"/>
              <a:t>运行在</a:t>
            </a:r>
            <a:r>
              <a:rPr lang="en-US" dirty="0" smtClean="0"/>
              <a:t>Windows</a:t>
            </a:r>
            <a:r>
              <a:rPr lang="zh-CN" altLang="en-US" dirty="0" smtClean="0"/>
              <a:t>工作组网络并提供文件和打印共享服务。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6562" name="Picture 2" descr="SAMBA-WorkGrou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27249" y="2134390"/>
            <a:ext cx="4429156" cy="348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/>
              <a:t>SMB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18846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Message Block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）通信协议可以看作是局域网上共享文件和打印机的一种协议。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协议搬到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系统上来使用，通过“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NetBIOS over TCP/IP”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不但能与局域网络主机共享资源，而且能与全世界的计算机共享资源。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743994"/>
            <a:ext cx="225194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项目设计与准备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项目实施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4025141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Samba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/>
              <a:t>samba</a:t>
            </a:r>
            <a:r>
              <a:rPr lang="zh-CN" altLang="en-US" dirty="0"/>
              <a:t>服务器配置的工作流程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28079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+mn-ea"/>
              </a:rPr>
              <a:t>1.</a:t>
            </a:r>
            <a:r>
              <a:rPr lang="zh-CN" altLang="en-US" sz="2000" kern="100" dirty="0">
                <a:effectLst/>
                <a:latin typeface="+mn-ea"/>
              </a:rPr>
              <a:t>基本的</a:t>
            </a:r>
            <a:r>
              <a:rPr lang="en-US" altLang="zh-CN" sz="2000" kern="100" dirty="0">
                <a:effectLst/>
                <a:latin typeface="+mn-ea"/>
              </a:rPr>
              <a:t>samba</a:t>
            </a:r>
            <a:r>
              <a:rPr lang="zh-CN" altLang="en-US" sz="2000" kern="100" dirty="0">
                <a:effectLst/>
                <a:latin typeface="+mn-ea"/>
              </a:rPr>
              <a:t>服务器的搭建流程主要分为</a:t>
            </a:r>
            <a:r>
              <a:rPr lang="en-US" altLang="zh-CN" sz="2000" kern="100" dirty="0">
                <a:effectLst/>
                <a:latin typeface="+mn-ea"/>
              </a:rPr>
              <a:t>5</a:t>
            </a:r>
            <a:r>
              <a:rPr lang="zh-CN" altLang="en-US" sz="2000" kern="100" dirty="0">
                <a:effectLst/>
                <a:latin typeface="+mn-ea"/>
              </a:rPr>
              <a:t>个步骤。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1</a:t>
            </a:r>
            <a:r>
              <a:rPr lang="zh-CN" altLang="en-US" sz="2000" kern="100" dirty="0">
                <a:effectLst/>
                <a:latin typeface="+mn-ea"/>
              </a:rPr>
              <a:t>）编辑主配置文件</a:t>
            </a:r>
            <a:r>
              <a:rPr lang="en-US" altLang="zh-CN" sz="2000" kern="100" dirty="0" err="1">
                <a:effectLst/>
                <a:latin typeface="+mn-ea"/>
              </a:rPr>
              <a:t>smb.conf</a:t>
            </a:r>
            <a:r>
              <a:rPr lang="zh-CN" altLang="en-US" sz="2000" kern="100" dirty="0">
                <a:effectLst/>
                <a:latin typeface="+mn-ea"/>
              </a:rPr>
              <a:t>，指定需要共享的目录，并为共享目录设置共享权限。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2</a:t>
            </a:r>
            <a:r>
              <a:rPr lang="zh-CN" altLang="en-US" sz="2000" kern="100" dirty="0">
                <a:effectLst/>
                <a:latin typeface="+mn-ea"/>
              </a:rPr>
              <a:t>）在</a:t>
            </a:r>
            <a:r>
              <a:rPr lang="en-US" altLang="zh-CN" sz="2000" kern="100" dirty="0" err="1">
                <a:effectLst/>
                <a:latin typeface="+mn-ea"/>
              </a:rPr>
              <a:t>smb.conf</a:t>
            </a:r>
            <a:r>
              <a:rPr lang="zh-CN" altLang="en-US" sz="2000" kern="100" dirty="0">
                <a:effectLst/>
                <a:latin typeface="+mn-ea"/>
              </a:rPr>
              <a:t>文件中指定日志文件名称和存放路径。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3</a:t>
            </a:r>
            <a:r>
              <a:rPr lang="zh-CN" altLang="en-US" sz="2000" kern="100" dirty="0">
                <a:effectLst/>
                <a:latin typeface="+mn-ea"/>
              </a:rPr>
              <a:t>）设置共享目录的本地系统权限。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4</a:t>
            </a:r>
            <a:r>
              <a:rPr lang="zh-CN" altLang="en-US" sz="2000" kern="100" dirty="0">
                <a:effectLst/>
                <a:latin typeface="+mn-ea"/>
              </a:rPr>
              <a:t>）重新加载配置文件或重新启动</a:t>
            </a:r>
            <a:r>
              <a:rPr lang="en-US" altLang="zh-CN" sz="2000" kern="100" dirty="0">
                <a:effectLst/>
                <a:latin typeface="+mn-ea"/>
              </a:rPr>
              <a:t>SMB</a:t>
            </a:r>
            <a:r>
              <a:rPr lang="zh-CN" altLang="en-US" sz="2000" kern="100" dirty="0">
                <a:effectLst/>
                <a:latin typeface="+mn-ea"/>
              </a:rPr>
              <a:t>服务，使配置生效。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5</a:t>
            </a:r>
            <a:r>
              <a:rPr lang="zh-CN" altLang="en-US" sz="2000" kern="100" dirty="0">
                <a:effectLst/>
                <a:latin typeface="+mn-ea"/>
              </a:rPr>
              <a:t>）关闭防火墙，同时设置</a:t>
            </a:r>
            <a:r>
              <a:rPr lang="en-US" altLang="zh-CN" sz="2000" kern="100" dirty="0" err="1">
                <a:effectLst/>
                <a:latin typeface="+mn-ea"/>
              </a:rPr>
              <a:t>SELinux</a:t>
            </a:r>
            <a:r>
              <a:rPr lang="zh-CN" altLang="en-US" sz="2000" kern="100" dirty="0">
                <a:effectLst/>
                <a:latin typeface="+mn-ea"/>
              </a:rPr>
              <a:t>为允许。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4962052"/>
            <a:ext cx="4925201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/>
              <a:t>samba</a:t>
            </a:r>
            <a:r>
              <a:rPr lang="zh-CN" altLang="en-US" dirty="0"/>
              <a:t>服务器配置的工作流程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+mn-ea"/>
              </a:rPr>
              <a:t>2. samba</a:t>
            </a:r>
            <a:r>
              <a:rPr lang="zh-CN" altLang="en-US" sz="2000" kern="100" dirty="0">
                <a:effectLst/>
                <a:latin typeface="+mn-ea"/>
              </a:rPr>
              <a:t>的工作流程如图所示。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1</a:t>
            </a:r>
            <a:r>
              <a:rPr lang="zh-CN" altLang="en-US" sz="2000" kern="100" dirty="0">
                <a:effectLst/>
                <a:latin typeface="+mn-ea"/>
              </a:rPr>
              <a:t>）客户端请求访问</a:t>
            </a:r>
            <a:r>
              <a:rPr lang="en-US" altLang="zh-CN" sz="2000" kern="100" dirty="0">
                <a:effectLst/>
                <a:latin typeface="+mn-ea"/>
              </a:rPr>
              <a:t>samba</a:t>
            </a:r>
            <a:r>
              <a:rPr lang="zh-CN" altLang="en-US" sz="2000" kern="100" dirty="0">
                <a:effectLst/>
                <a:latin typeface="+mn-ea"/>
              </a:rPr>
              <a:t>服务器上的共享目录。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2</a:t>
            </a:r>
            <a:r>
              <a:rPr lang="zh-CN" altLang="en-US" sz="2000" kern="100" dirty="0">
                <a:effectLst/>
                <a:latin typeface="+mn-ea"/>
              </a:rPr>
              <a:t>）</a:t>
            </a:r>
            <a:r>
              <a:rPr lang="en-US" altLang="zh-CN" sz="2000" kern="100" dirty="0">
                <a:effectLst/>
                <a:latin typeface="+mn-ea"/>
              </a:rPr>
              <a:t>samba</a:t>
            </a:r>
            <a:r>
              <a:rPr lang="zh-CN" altLang="en-US" sz="2000" kern="100" dirty="0">
                <a:effectLst/>
                <a:latin typeface="+mn-ea"/>
              </a:rPr>
              <a:t>服务器接收到请求后，会查询主配置文件</a:t>
            </a:r>
            <a:r>
              <a:rPr lang="en-US" altLang="zh-CN" sz="2000" kern="100" dirty="0" err="1">
                <a:effectLst/>
                <a:latin typeface="+mn-ea"/>
              </a:rPr>
              <a:t>smb.conf</a:t>
            </a:r>
            <a:r>
              <a:rPr lang="zh-CN" altLang="en-US" sz="2000" kern="100" dirty="0">
                <a:effectLst/>
                <a:latin typeface="+mn-ea"/>
              </a:rPr>
              <a:t>，看是否共享了目录，如果共享了目录则查看客户端是否有权限访问。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3</a:t>
            </a:r>
            <a:r>
              <a:rPr lang="zh-CN" altLang="en-US" sz="2000" kern="100" dirty="0">
                <a:effectLst/>
                <a:latin typeface="+mn-ea"/>
              </a:rPr>
              <a:t>）</a:t>
            </a:r>
            <a:r>
              <a:rPr lang="en-US" altLang="zh-CN" sz="2000" kern="100" dirty="0">
                <a:effectLst/>
                <a:latin typeface="+mn-ea"/>
              </a:rPr>
              <a:t>samba</a:t>
            </a:r>
            <a:r>
              <a:rPr lang="zh-CN" altLang="en-US" sz="2000" kern="100" dirty="0">
                <a:effectLst/>
                <a:latin typeface="+mn-ea"/>
              </a:rPr>
              <a:t>服务器会将本次访问信息记录在日志文件之中，日志文件的名称和路径都需要我们设置。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4</a:t>
            </a:r>
            <a:r>
              <a:rPr lang="zh-CN" altLang="en-US" sz="2000" kern="100" dirty="0">
                <a:effectLst/>
                <a:latin typeface="+mn-ea"/>
              </a:rPr>
              <a:t>）如果客户端满足访问权限设置，则允许客户端进行访问。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6" y="4801394"/>
            <a:ext cx="10119794" cy="19049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设备准备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370" y="1570355"/>
            <a:ext cx="1052004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本项目要用到</a:t>
            </a:r>
            <a:r>
              <a:rPr lang="en-US" altLang="zh-CN" sz="2000" kern="100" dirty="0">
                <a:effectLst/>
                <a:latin typeface="+mn-ea"/>
              </a:rPr>
              <a:t>Server01</a:t>
            </a:r>
            <a:r>
              <a:rPr lang="zh-CN" altLang="en-US" sz="2000" kern="100" dirty="0">
                <a:effectLst/>
                <a:latin typeface="+mn-ea"/>
              </a:rPr>
              <a:t>、</a:t>
            </a:r>
            <a:r>
              <a:rPr lang="en-US" altLang="zh-CN" sz="2000" kern="100" dirty="0">
                <a:effectLst/>
                <a:latin typeface="+mn-ea"/>
              </a:rPr>
              <a:t>Client2</a:t>
            </a:r>
            <a:r>
              <a:rPr lang="zh-CN" altLang="en-US" sz="2000" kern="100" dirty="0">
                <a:effectLst/>
                <a:latin typeface="+mn-ea"/>
              </a:rPr>
              <a:t>和</a:t>
            </a:r>
            <a:r>
              <a:rPr lang="en-US" altLang="zh-CN" sz="2000" kern="100" dirty="0">
                <a:effectLst/>
                <a:latin typeface="+mn-ea"/>
              </a:rPr>
              <a:t>Client1</a:t>
            </a:r>
            <a:r>
              <a:rPr lang="zh-CN" altLang="en-US" sz="2000" kern="100" dirty="0">
                <a:effectLst/>
                <a:latin typeface="+mn-ea"/>
              </a:rPr>
              <a:t>，设备情况如表所示（</a:t>
            </a:r>
            <a:r>
              <a:rPr lang="zh-CN" altLang="en-US" sz="2000" kern="100" dirty="0">
                <a:solidFill>
                  <a:srgbClr val="FF0000"/>
                </a:solidFill>
                <a:effectLst/>
                <a:latin typeface="+mn-ea"/>
              </a:rPr>
              <a:t>本课堂使用桥接模式</a:t>
            </a:r>
            <a:r>
              <a:rPr lang="zh-CN" altLang="en-US" sz="2000" kern="100" dirty="0">
                <a:effectLst/>
                <a:latin typeface="+mn-ea"/>
              </a:rPr>
              <a:t>）</a:t>
            </a:r>
            <a:r>
              <a:rPr lang="en-US" altLang="zh-CN" sz="2000" kern="100" dirty="0">
                <a:effectLst/>
                <a:latin typeface="+mn-ea"/>
              </a:rPr>
              <a:t>: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6" y="2439194"/>
            <a:ext cx="10119794" cy="25908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36775" y="2743994"/>
          <a:ext cx="7086599" cy="19652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30862"/>
                <a:gridCol w="1291178"/>
                <a:gridCol w="1526454"/>
                <a:gridCol w="2038105"/>
              </a:tblGrid>
              <a:tr h="49184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主 机 名 称</a:t>
                      </a:r>
                      <a:endParaRPr lang="zh-CN" sz="14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操 作 系 统</a:t>
                      </a:r>
                      <a:endParaRPr lang="zh-CN" sz="14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IP</a:t>
                      </a:r>
                      <a:r>
                        <a:rPr lang="zh-CN" sz="1400" kern="100" dirty="0">
                          <a:effectLst/>
                        </a:rPr>
                        <a:t>地址</a:t>
                      </a:r>
                      <a:endParaRPr lang="zh-CN" sz="14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网络连接方式</a:t>
                      </a:r>
                      <a:endParaRPr lang="zh-CN" sz="14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114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samba</a:t>
                      </a:r>
                      <a:r>
                        <a:rPr lang="zh-CN" sz="1400" kern="100">
                          <a:effectLst/>
                        </a:rPr>
                        <a:t>共享服务器：</a:t>
                      </a:r>
                      <a:r>
                        <a:rPr lang="en-US" sz="1400" kern="100">
                          <a:effectLst/>
                        </a:rPr>
                        <a:t>Server01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RHEL 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192.168.10.1/24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VMnet1</a:t>
                      </a:r>
                      <a:r>
                        <a:rPr lang="zh-CN" sz="1400" kern="100">
                          <a:effectLst/>
                        </a:rPr>
                        <a:t>（仅主机模式）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49114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Windows</a:t>
                      </a:r>
                      <a:r>
                        <a:rPr lang="zh-CN" sz="1400" kern="100">
                          <a:effectLst/>
                        </a:rPr>
                        <a:t>客户端：</a:t>
                      </a:r>
                      <a:r>
                        <a:rPr lang="en-US" sz="1400" kern="100">
                          <a:effectLst/>
                        </a:rPr>
                        <a:t>Client2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Windows 10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192.168.10.31/24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VMnet1</a:t>
                      </a:r>
                      <a:r>
                        <a:rPr lang="zh-CN" sz="1400" kern="100">
                          <a:effectLst/>
                        </a:rPr>
                        <a:t>（仅主机模式）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49114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Linux</a:t>
                      </a:r>
                      <a:r>
                        <a:rPr lang="zh-CN" sz="1400" kern="100">
                          <a:effectLst/>
                        </a:rPr>
                        <a:t>客户端：</a:t>
                      </a:r>
                      <a:r>
                        <a:rPr lang="en-US" sz="1400" kern="100">
                          <a:effectLst/>
                        </a:rPr>
                        <a:t>Client1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RHEL 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>
                          <a:effectLst/>
                        </a:rPr>
                        <a:t>192.168.10.21/24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VMnet1</a:t>
                      </a:r>
                      <a:r>
                        <a:rPr lang="zh-CN" sz="1400" kern="100" dirty="0">
                          <a:effectLst/>
                        </a:rPr>
                        <a:t>（仅主机模式）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commondata" val="eyJoZGlkIjoiMTZkYjg0N2JiYWNhNTQ5NzI1NWQ0NDkwNzA4NjVlODc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6923</Words>
  <Application>WPS 演示</Application>
  <PresentationFormat>自定义</PresentationFormat>
  <Paragraphs>388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Calibri</vt:lpstr>
      <vt:lpstr>Arial</vt:lpstr>
      <vt:lpstr>方正兰亭黑简体</vt:lpstr>
      <vt:lpstr>黑体</vt:lpstr>
      <vt:lpstr>方正书宋简体</vt:lpstr>
      <vt:lpstr>Arial Unicode MS</vt:lpstr>
      <vt:lpstr>等线</vt:lpstr>
      <vt:lpstr>Office Theme</vt:lpstr>
      <vt:lpstr>PowerPoint 演示文稿</vt:lpstr>
      <vt:lpstr>PowerPoint 演示文稿</vt:lpstr>
      <vt:lpstr>一、项目知识准备</vt:lpstr>
      <vt:lpstr>一、项目知识准备</vt:lpstr>
      <vt:lpstr>一、项目知识准备</vt:lpstr>
      <vt:lpstr>PowerPoint 演示文稿</vt:lpstr>
      <vt:lpstr>二、项目设计与准备</vt:lpstr>
      <vt:lpstr>二、项目设计与准备</vt:lpstr>
      <vt:lpstr>二、项目设计与准备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三、项目实施（实训部分）</vt:lpstr>
      <vt:lpstr>三、项目实施（实训部分）</vt:lpstr>
      <vt:lpstr>三、项目实施（实训部分）</vt:lpstr>
      <vt:lpstr>三、项目实施（实训部分）</vt:lpstr>
      <vt:lpstr>三、项目实施（实训部分）</vt:lpstr>
      <vt:lpstr>三、项目实施（实训部分）</vt:lpstr>
      <vt:lpstr>三、项目实施（实训部分）</vt:lpstr>
      <vt:lpstr>三、项目实施</vt:lpstr>
      <vt:lpstr>三、项目实施</vt:lpstr>
      <vt:lpstr>三、项目实施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626</cp:revision>
  <dcterms:created xsi:type="dcterms:W3CDTF">2006-08-16T00:00:00Z</dcterms:created>
  <dcterms:modified xsi:type="dcterms:W3CDTF">2024-04-06T08:00:18Z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EF4B30450FDE46B98983D399245DF095_12</vt:lpwstr>
  </property>
</Properties>
</file>