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810" r:id="rId3"/>
    <p:sldId id="257" r:id="rId4"/>
    <p:sldId id="280" r:id="rId5"/>
    <p:sldId id="731" r:id="rId6"/>
    <p:sldId id="732" r:id="rId7"/>
    <p:sldId id="733" r:id="rId8"/>
    <p:sldId id="366" r:id="rId9"/>
    <p:sldId id="340" r:id="rId10"/>
    <p:sldId id="693" r:id="rId11"/>
    <p:sldId id="694" r:id="rId12"/>
    <p:sldId id="370" r:id="rId13"/>
    <p:sldId id="371" r:id="rId14"/>
    <p:sldId id="734" r:id="rId15"/>
    <p:sldId id="736" r:id="rId16"/>
    <p:sldId id="735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4" r:id="rId35"/>
    <p:sldId id="755" r:id="rId36"/>
    <p:sldId id="756" r:id="rId37"/>
    <p:sldId id="402" r:id="rId38"/>
    <p:sldId id="459" r:id="rId39"/>
    <p:sldId id="757" r:id="rId40"/>
    <p:sldId id="759" r:id="rId41"/>
    <p:sldId id="760" r:id="rId42"/>
    <p:sldId id="761" r:id="rId43"/>
    <p:sldId id="268" r:id="rId44"/>
  </p:sldIdLst>
  <p:sldSz cx="12198350" cy="6859270"/>
  <p:notesSz cx="6858000" cy="9144000"/>
  <p:custDataLst>
    <p:tags r:id="rId50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160"/>
        <p:guide orient="horz" pos="2928"/>
        <p:guide pos="866"/>
        <p:guide pos="3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5910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11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325870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配置与管理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DHCP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服务器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项目需求准备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5</a:t>
            </a:r>
            <a:r>
              <a:rPr lang="zh-CN" altLang="en-US" sz="2000" kern="100" dirty="0">
                <a:effectLst/>
                <a:latin typeface="+mn-ea"/>
              </a:rPr>
              <a:t>）本项目要用到</a:t>
            </a:r>
            <a:r>
              <a:rPr lang="en-US" altLang="zh-CN" sz="2000" kern="100" dirty="0">
                <a:effectLst/>
                <a:latin typeface="+mn-ea"/>
              </a:rPr>
              <a:t>Server01</a:t>
            </a:r>
            <a:r>
              <a:rPr lang="zh-CN" altLang="en-US" sz="2000" kern="100" dirty="0">
                <a:effectLst/>
                <a:latin typeface="+mn-ea"/>
              </a:rPr>
              <a:t>、</a:t>
            </a:r>
            <a:r>
              <a:rPr lang="en-US" altLang="zh-CN" sz="2000" kern="100" dirty="0">
                <a:effectLst/>
                <a:latin typeface="+mn-ea"/>
              </a:rPr>
              <a:t>Client2</a:t>
            </a:r>
            <a:r>
              <a:rPr lang="zh-CN" altLang="en-US" sz="2000" kern="100" dirty="0">
                <a:effectLst/>
                <a:latin typeface="+mn-ea"/>
              </a:rPr>
              <a:t>和</a:t>
            </a:r>
            <a:r>
              <a:rPr lang="en-US" altLang="zh-CN" sz="2000" kern="100" dirty="0">
                <a:effectLst/>
                <a:latin typeface="+mn-ea"/>
              </a:rPr>
              <a:t>Client1</a:t>
            </a:r>
            <a:r>
              <a:rPr lang="zh-CN" altLang="en-US" sz="2000" kern="100" dirty="0">
                <a:effectLst/>
                <a:latin typeface="+mn-ea"/>
              </a:rPr>
              <a:t>，设备情况如表所示。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6" y="2439194"/>
            <a:ext cx="10119794" cy="25908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0575" y="2896394"/>
          <a:ext cx="7620001" cy="194605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398777"/>
                <a:gridCol w="1388364"/>
                <a:gridCol w="1641348"/>
                <a:gridCol w="2191512"/>
              </a:tblGrid>
              <a:tr h="38940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主 机 名 称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操 作 系 统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地址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网络连接方式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85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DHCP</a:t>
                      </a:r>
                      <a:r>
                        <a:rPr lang="zh-CN" sz="1200" kern="100">
                          <a:effectLst/>
                        </a:rPr>
                        <a:t>服务器：</a:t>
                      </a:r>
                      <a:r>
                        <a:rPr lang="en-US" sz="1200" kern="100">
                          <a:effectLst/>
                        </a:rPr>
                        <a:t>Server01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192.168.10.1/24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VMnet1</a:t>
                      </a:r>
                      <a:r>
                        <a:rPr lang="zh-CN" sz="1200" kern="100">
                          <a:effectLst/>
                        </a:rPr>
                        <a:t>（仅主机模式）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8926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Windows</a:t>
                      </a:r>
                      <a:r>
                        <a:rPr lang="zh-CN" sz="1200" kern="100">
                          <a:effectLst/>
                        </a:rPr>
                        <a:t>客户端：</a:t>
                      </a:r>
                      <a:r>
                        <a:rPr lang="en-US" sz="1200" kern="100">
                          <a:effectLst/>
                        </a:rPr>
                        <a:t>Client2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Windows 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自动获取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VMnet1</a:t>
                      </a:r>
                      <a:r>
                        <a:rPr lang="zh-CN" sz="1200" kern="100">
                          <a:effectLst/>
                        </a:rPr>
                        <a:t>（仅主机模式）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8926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客户端：</a:t>
                      </a:r>
                      <a:r>
                        <a:rPr lang="en-US" sz="1200" kern="100">
                          <a:effectLst/>
                        </a:rPr>
                        <a:t>Client1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自动获取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VMnet1</a:t>
                      </a:r>
                      <a:r>
                        <a:rPr lang="zh-CN" sz="1200" kern="100">
                          <a:effectLst/>
                        </a:rPr>
                        <a:t>（仅主机模式）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8926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客户端：</a:t>
                      </a:r>
                      <a:r>
                        <a:rPr lang="en-US" sz="1200" kern="100">
                          <a:effectLst/>
                        </a:rPr>
                        <a:t>Client3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保留地址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VMnet1</a:t>
                      </a:r>
                      <a:r>
                        <a:rPr lang="zh-CN" sz="1200" kern="100" dirty="0">
                          <a:effectLst/>
                        </a:rPr>
                        <a:t>（仅主机模式）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855223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DHCP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3658954"/>
            <a:ext cx="10028789" cy="5328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11-1  </a:t>
            </a:r>
            <a:r>
              <a:rPr lang="zh-CN" altLang="en-US" dirty="0"/>
              <a:t>在服务器</a:t>
            </a:r>
            <a:r>
              <a:rPr lang="en-US" altLang="zh-CN" dirty="0"/>
              <a:t>Server01</a:t>
            </a:r>
            <a:r>
              <a:rPr lang="zh-CN" altLang="en-US" dirty="0"/>
              <a:t>上安装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3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）检测系统是否已经安装了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相关软件。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rpm 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grep 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）如果系统还没有安装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软件包，可以使用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命令安装所需软件包。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挂载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安装映像。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mount  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/media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制作用于安装的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源文件（详见项目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中的相关内容）。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yum.repos.d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dvd.repo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软件包的信息。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info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013903"/>
            <a:ext cx="10028789" cy="5638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4648994"/>
            <a:ext cx="10028789" cy="6239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5730168"/>
            <a:ext cx="10028789" cy="6239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11-1  </a:t>
            </a:r>
            <a:r>
              <a:rPr lang="zh-CN" altLang="en-US" dirty="0"/>
              <a:t>在服务器</a:t>
            </a:r>
            <a:r>
              <a:rPr lang="en-US" altLang="zh-CN" dirty="0"/>
              <a:t>Server01</a:t>
            </a:r>
            <a:r>
              <a:rPr lang="zh-CN" altLang="en-US" dirty="0"/>
              <a:t>上安装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命令安装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clean all 			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安装前先清除缓存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install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  -y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013903"/>
            <a:ext cx="10028789" cy="162205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115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服务器搭建流程如下。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）编辑主配置文件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作用域（指定一个或多个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地址范围）。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）建立租约数据库文件。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）重新加载配置文件或重新启动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服务使配置生效。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532149"/>
            <a:ext cx="6527468" cy="171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3619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）客户端发送广播向服务器申请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）服务器收到请求后查看主配置文件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，先根据客户端的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地址查看是否为客户端设置了固定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）如果为客户端设置了固定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地址，则将该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地址发送给客户端。如果没有设置固定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地址，则将地址池中的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地址发送给客户端。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）客户端收到服务器回应后，客户端给予服务器回应，告诉服务器已经使用了分配的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）服务器将相关租约信息存入数据库。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4356053"/>
            <a:ext cx="10028789" cy="227414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57626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．主配置文件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主配置文件的整体框架。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包括全局配置和局部配置。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全局配置可以包含参数或选项，该部分对整个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服务器生效。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局部配置通常由声明部分来表示，该部分仅对局部生效，比如只对某个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作用域生效。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文件的格式为：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全局配置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参数或选项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  #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全局生效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局部配置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参数或选项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#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局部生效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5193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．主配置文件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）复制样例文件到主配置文件。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默认主配置文件（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）没有任何实质内容，打开查阅，发现里面有一句话“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/share/doc/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dhcpd.conf.example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。我们以样例文件为例讲解主配置文件。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主配置文件的组成部分。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（参数）。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declarations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（声明）。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（选项）。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4542318"/>
            <a:ext cx="10028789" cy="173735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1038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．常用参数介绍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参数主要用于设置服务器和客户端的动作或者是否执行某些任务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如下表所示。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631742"/>
            <a:ext cx="10028789" cy="364793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08175" y="2829280"/>
          <a:ext cx="7943235" cy="325285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015252"/>
                <a:gridCol w="492798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参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数</a:t>
                      </a:r>
                      <a:endParaRPr lang="zh-CN" sz="9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作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用</a:t>
                      </a:r>
                      <a:endParaRPr lang="zh-CN" sz="9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ddns-update-style [</a:t>
                      </a:r>
                      <a:r>
                        <a:rPr lang="zh-CN" sz="900" kern="100">
                          <a:effectLst/>
                        </a:rPr>
                        <a:t>类型</a:t>
                      </a:r>
                      <a:r>
                        <a:rPr lang="en-US" sz="900" kern="100">
                          <a:effectLst/>
                        </a:rPr>
                        <a:t>]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zh-CN" sz="900" kern="100">
                          <a:effectLst/>
                        </a:rPr>
                        <a:t>定义</a:t>
                      </a:r>
                      <a:r>
                        <a:rPr lang="en-US" sz="900" kern="100">
                          <a:effectLst/>
                        </a:rPr>
                        <a:t>DNS</a:t>
                      </a:r>
                      <a:r>
                        <a:rPr lang="zh-CN" sz="900" kern="100">
                          <a:effectLst/>
                        </a:rPr>
                        <a:t>服务动态更新的类型，类型包括</a:t>
                      </a:r>
                      <a:r>
                        <a:rPr lang="en-US" sz="900" kern="100">
                          <a:effectLst/>
                        </a:rPr>
                        <a:t>none</a:t>
                      </a:r>
                      <a:r>
                        <a:rPr lang="zh-CN" sz="900" kern="100">
                          <a:effectLst/>
                        </a:rPr>
                        <a:t>（不支持动态更新）、</a:t>
                      </a:r>
                      <a:r>
                        <a:rPr lang="en-US" sz="900" kern="100">
                          <a:effectLst/>
                        </a:rPr>
                        <a:t>interim</a:t>
                      </a:r>
                      <a:r>
                        <a:rPr lang="zh-CN" sz="900" kern="100">
                          <a:effectLst/>
                        </a:rPr>
                        <a:t>（互动更新模式）与</a:t>
                      </a:r>
                      <a:r>
                        <a:rPr lang="en-US" sz="900" kern="100">
                          <a:effectLst/>
                        </a:rPr>
                        <a:t>ad-hoc</a:t>
                      </a:r>
                      <a:r>
                        <a:rPr lang="zh-CN" sz="900" kern="100">
                          <a:effectLst/>
                        </a:rPr>
                        <a:t>（特殊更新模式）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 spc="-50">
                          <a:effectLst/>
                        </a:rPr>
                        <a:t>[allow | ignore] client-updates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允许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忽略客户端更新</a:t>
                      </a:r>
                      <a:r>
                        <a:rPr lang="en-US" sz="900" kern="100">
                          <a:effectLst/>
                        </a:rPr>
                        <a:t>DNS</a:t>
                      </a:r>
                      <a:r>
                        <a:rPr lang="zh-CN" sz="900" kern="100">
                          <a:effectLst/>
                        </a:rPr>
                        <a:t>记录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default-lease-time 600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默认超时时间，单位是秒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max-lease-time 7200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最大超时时间，单位是秒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 spc="-60">
                          <a:effectLst/>
                        </a:rPr>
                        <a:t>option domain-name-servers  192.168.10.1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定义</a:t>
                      </a:r>
                      <a:r>
                        <a:rPr lang="en-US" sz="900" kern="100">
                          <a:effectLst/>
                        </a:rPr>
                        <a:t>DNS</a:t>
                      </a:r>
                      <a:r>
                        <a:rPr lang="zh-CN" sz="900" kern="100">
                          <a:effectLst/>
                        </a:rPr>
                        <a:t>服务器地址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 spc="-50">
                          <a:effectLst/>
                        </a:rPr>
                        <a:t>option domain-name "domain.org"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定义</a:t>
                      </a:r>
                      <a:r>
                        <a:rPr lang="en-US" sz="900" kern="100">
                          <a:effectLst/>
                        </a:rPr>
                        <a:t>DNS</a:t>
                      </a:r>
                      <a:r>
                        <a:rPr lang="zh-CN" sz="900" kern="100">
                          <a:effectLst/>
                        </a:rPr>
                        <a:t>域名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range 192.168.10.10  192.168.10.100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定义用于分配的</a:t>
                      </a:r>
                      <a:r>
                        <a:rPr lang="en-US" sz="900" kern="100">
                          <a:effectLst/>
                        </a:rPr>
                        <a:t>IP</a:t>
                      </a:r>
                      <a:r>
                        <a:rPr lang="zh-CN" sz="900" kern="100">
                          <a:effectLst/>
                        </a:rPr>
                        <a:t>地址池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option subnet-mask 255.255.255.0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定义客户端的子网掩码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option routers 192.168.10.254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定义客户端的网关地址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broadcase-address 192.168.10.255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定义客户端的广播地址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ntp-server  192.168.10.1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定义客户端的网络时间服务器（</a:t>
                      </a:r>
                      <a:r>
                        <a:rPr lang="en-US" sz="900" kern="100">
                          <a:effectLst/>
                        </a:rPr>
                        <a:t>NTP</a:t>
                      </a:r>
                      <a:r>
                        <a:rPr lang="zh-CN" sz="90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nis-servers  192.168.10.1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定义客户端的</a:t>
                      </a:r>
                      <a:r>
                        <a:rPr lang="en-US" sz="900" kern="100" dirty="0">
                          <a:effectLst/>
                        </a:rPr>
                        <a:t>NIS</a:t>
                      </a:r>
                      <a:r>
                        <a:rPr lang="zh-CN" sz="900" kern="100" dirty="0">
                          <a:effectLst/>
                        </a:rPr>
                        <a:t>域服务器的地址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Hardware   00:0c:29:03:34:02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指定网卡接口的类型与</a:t>
                      </a:r>
                      <a:r>
                        <a:rPr lang="en-US" sz="900" kern="100">
                          <a:effectLst/>
                        </a:rPr>
                        <a:t>MAC</a:t>
                      </a:r>
                      <a:r>
                        <a:rPr lang="zh-CN" sz="900" kern="100">
                          <a:effectLst/>
                        </a:rPr>
                        <a:t>地址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server-name  mydhcp.smile.com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向</a:t>
                      </a:r>
                      <a:r>
                        <a:rPr lang="en-US" sz="900" kern="100">
                          <a:effectLst/>
                        </a:rPr>
                        <a:t>DHCP</a:t>
                      </a:r>
                      <a:r>
                        <a:rPr lang="zh-CN" sz="900" kern="100">
                          <a:effectLst/>
                        </a:rPr>
                        <a:t>客户端通知</a:t>
                      </a:r>
                      <a:r>
                        <a:rPr lang="en-US" sz="900" kern="100">
                          <a:effectLst/>
                        </a:rPr>
                        <a:t>DHCP</a:t>
                      </a:r>
                      <a:r>
                        <a:rPr lang="zh-CN" sz="900" kern="100">
                          <a:effectLst/>
                        </a:rPr>
                        <a:t>服务器的主机名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fixed-address  192.168.10.105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将某个固定的</a:t>
                      </a:r>
                      <a:r>
                        <a:rPr lang="en-US" sz="900" kern="100">
                          <a:effectLst/>
                        </a:rPr>
                        <a:t>IP</a:t>
                      </a:r>
                      <a:r>
                        <a:rPr lang="zh-CN" sz="900" kern="100">
                          <a:effectLst/>
                        </a:rPr>
                        <a:t>地址分配给指定主机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time-offset [</a:t>
                      </a:r>
                      <a:r>
                        <a:rPr lang="zh-CN" sz="900" kern="100">
                          <a:effectLst/>
                        </a:rPr>
                        <a:t>偏移误差</a:t>
                      </a:r>
                      <a:r>
                        <a:rPr lang="en-US" sz="900" kern="100">
                          <a:effectLst/>
                        </a:rPr>
                        <a:t>]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effectLst/>
                        </a:rPr>
                        <a:t>指定客户端与格林尼治时间的偏移差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3192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．常用声明介绍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声明一般用来指定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作用域、定义为客户端分配的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地址池等。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声明格式如下：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选项或参数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3018317"/>
            <a:ext cx="10028789" cy="179831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855223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项目实录：配置与管理</a:t>
            </a:r>
            <a:r>
              <a:rPr lang="en-US" altLang="zh-CN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DHCP</a:t>
            </a: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服务器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5070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常见声明的使用如下。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netmask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子网掩码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{……}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作用：定义作用域，指定子网。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subnet  192.168.10.0   netmask   255.255.255.0  {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……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}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注意：网络号必须与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服务器的至少一个网络号相同。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 dynamic-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 结束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作用：指定动态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地址范围。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 dynamic-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192.168.10.100   192.168.10.200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3018317"/>
            <a:ext cx="10028789" cy="14020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93" y="5875451"/>
            <a:ext cx="10028789" cy="62139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5808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．常用选项介绍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选项通常用来配置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客户端的可选参数，比如定义客户端的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地址、默认网关等。选项内容都是以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关键字开始的。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常见选项如下。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routers  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作用：为客户端指定默认网关。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routers   192.168.10.254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subnet-mask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子网掩码。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作用：设置客户端的子网掩码。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subnet-mask    255.255.255.0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3775" y="4637198"/>
            <a:ext cx="10028789" cy="529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93" y="6253134"/>
            <a:ext cx="10028789" cy="52946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21154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domain-name-servers  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作用：为客户端指定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 domain-name-servers    192.168.10.1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3775" y="2561116"/>
            <a:ext cx="10028789" cy="5943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4654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地址绑定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地址绑定用于给客户端分配固定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地址。例如，服务器需要使用固定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地址就可以使用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地址绑定，通过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地址的对应关系为指定的物理地址计算机分配固定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整个配置过程需要用到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fixed- address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主机名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{......}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作用：用于定义保留地址。例如：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 computer1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3775" y="5029993"/>
            <a:ext cx="10028789" cy="5638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4731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类型硬件地址。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作用：定义网络接口类型和硬件地址。常用类型为以太网（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 ethernet  3a:b5:cd:32:65:12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fixed-address   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作用：定义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客户端指定的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fixed-address   192.168.10.105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注意：（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）项只能应用于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声明中。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3775" y="3018318"/>
            <a:ext cx="10028789" cy="518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4620957"/>
            <a:ext cx="10028789" cy="51815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36543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．租约数据库文件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租约数据库文件用于保存一系列的租约声明，其中包含客户端的主机名、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地址、分配到的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地址，以及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地址的有效期等相关信息。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刚安装好时，租约数据库文件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dhcpd.leases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是个空文件。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服务正常运行时就可以使用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命令查看租约数据库文件内容了。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/var/lib/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dhcpd.leases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11-2  </a:t>
            </a:r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主配置文件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4039394"/>
            <a:ext cx="10028789" cy="62482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4654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．案例需求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台计算机，各计算机的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地址要求如下。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服务器的地址都是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地址段为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 10.1~192.168.10.254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，子网掩码是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255.255.255.0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192.168.10.254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192.168.10.1~192.168.10.30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网段地址是服务器的固定地址。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）客户端可以使用的地址段为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192.168.10.31~192.168.10.200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192. 168.10.107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为保留地址，其中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模拟所有的其他客户端，采用自动获取方式配置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等地址信息。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4654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．案例需求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台计算机，各计算机的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地址要求如下。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服务器的地址都是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地址段为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 10.1~192.168.10.254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，子网掩码是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255.255.255.0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192.168.10.254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192.168.10.1~192.168.10.30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网段地址是服务器的固定地址。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）客户端可以使用的地址段为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192.168.10.31~192.168.10.200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192. 168.10.107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为保留地址，其中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模拟所有的其他客户端，采用自动获取方式配置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等地址信息。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4192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．网络环境搭建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服务器和客户端的地址及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信息如表所示。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台安装了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的计算机，连网方式都设为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only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VMnet1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），其中，一台作为服务器，另外两台作为客户端使用。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2631743"/>
            <a:ext cx="10028789" cy="2032479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41575" y="2858792"/>
          <a:ext cx="6781800" cy="15616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98904"/>
                <a:gridCol w="1627632"/>
                <a:gridCol w="1627632"/>
                <a:gridCol w="1627632"/>
              </a:tblGrid>
              <a:tr h="39019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主 机 名 称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操 作 系 统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地址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MAC</a:t>
                      </a:r>
                      <a:r>
                        <a:rPr lang="zh-CN" sz="1200" kern="100">
                          <a:effectLst/>
                        </a:rPr>
                        <a:t>地址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0193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DHCP</a:t>
                      </a:r>
                      <a:r>
                        <a:rPr lang="zh-CN" sz="1200" kern="100">
                          <a:effectLst/>
                        </a:rPr>
                        <a:t>服务器：</a:t>
                      </a:r>
                      <a:r>
                        <a:rPr lang="en-US" sz="1200" kern="100">
                          <a:effectLst/>
                        </a:rPr>
                        <a:t>Server01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00:0c:29:2b:88:d8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90608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客户端：</a:t>
                      </a:r>
                      <a:r>
                        <a:rPr lang="en-US" sz="1200" kern="100">
                          <a:effectLst/>
                        </a:rPr>
                        <a:t>Client1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自动获取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00:0c:29:64:08:86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90608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客户端：</a:t>
                      </a:r>
                      <a:r>
                        <a:rPr lang="en-US" sz="1200" kern="100">
                          <a:effectLst/>
                        </a:rPr>
                        <a:t>Client3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保留地址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00:0c:29:08:5b:ca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34235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．服务器端配置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）定制全局配置和局部配置，局部配置需要把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网段声明出来，然后在该声明中指定一个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地址池，范围为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192.168.10.31~192.168.10.200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，但要去掉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，其他分配给客户端使用。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）要保证使用固定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地址，就要在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声明中嵌套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声明，目的是要单独为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设置固定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地址，并在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声明中加入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地址绑定的选项以申请固定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DHCP</a:t>
            </a:r>
            <a:r>
              <a:rPr lang="zh-CN" altLang="en-US" dirty="0"/>
              <a:t>服务概述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基于客户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服务器模式，当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客户端启动时，它会自动与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服务器通信要求提供自动分配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地址的服务，而安装了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服务软件的服务器则会响应要求。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服务器管理动态的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地址分配及其他相关的环境配置工作，如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（网关）的设置。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机制中可以分为服务器和客户端两个部分，服务器使用固定的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地址，在局域网中扮演着给客户端提供动态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配置和网管配置的角色。客户端与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地址相关的配置，都在启动时由服务器自动分配。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59472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dhcpd.conf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命令可以编辑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配置文件，全部配置文件的内容如下。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ddns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-update-style none;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log-facility local7;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subnet 192.168.10.0 netmask 255.255.255.0 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range 192.168.10.31 192.168.10.104;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range 192.168.10.106 192.168.10.106;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range 192.168.10.108 192.168.10.200;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option domain-name-servers 192.168.10.1;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option domain-name "myDHCP.smile.com";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option routers 192.168.10.254;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option broadcast-address 192.168.10.255;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default-lease-time 600;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max-lease-time 7200;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   Client3{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hardware ethernet 00:0c:29:08:5b:ca;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fixed-address 192.168.10.105;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93" y="2439194"/>
            <a:ext cx="10028789" cy="442039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3115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）配置完成保存并退出，重启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服务，并设置开机自动启动。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enable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symlink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/system/multi-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user.target.wants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service to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/system/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dhcpd.service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93" y="2058195"/>
            <a:ext cx="10028789" cy="208787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20385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上进行测试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务必先关闭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VMnet8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VMnet1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服务功能，再进行如下操作：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用户身份登录名为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计算机，依次单击“活动”→“显示应用程序”→“设置”→“网络”，打开“网络”对话框，如图所示。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3586292"/>
            <a:ext cx="10028789" cy="2586701"/>
          </a:xfrm>
          <a:prstGeom prst="rect">
            <a:avLst/>
          </a:prstGeom>
        </p:spPr>
      </p:pic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700591"/>
            <a:ext cx="3514214" cy="235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2423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）单击图所示的齿轮 按钮，在弹出的“有线”对话框架中单击“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并将“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 method”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选项配置为“自动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，最后单击“应用”按钮，如图所示。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）回到上图，在图中先选择“关闭”关闭“有线”，再选择“打开”打开“有线”，再单击 按钮。这时会看到图中所示的结果：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成功获取到了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服务器地址池的一个地址。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3856514"/>
            <a:ext cx="10028789" cy="2468879"/>
          </a:xfrm>
          <a:prstGeom prst="rect">
            <a:avLst/>
          </a:prstGeom>
        </p:spPr>
      </p:pic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2" y="3939382"/>
            <a:ext cx="2470150" cy="229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427" y="3948021"/>
            <a:ext cx="24130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14998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上进行测试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用户身份登录名为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计算机，按上面“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上进行测试”的方法，设置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自动获取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地址，最后的结果如图所示。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3505993"/>
            <a:ext cx="10028789" cy="2819399"/>
          </a:xfrm>
          <a:prstGeom prst="rect">
            <a:avLst/>
          </a:prstGeom>
        </p:spPr>
      </p:pic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633786"/>
            <a:ext cx="27241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5270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客户端配置（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客户端比较简单，在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属性中设置自动获取就可以。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命令提示符下，利用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可以释放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地址后，重新获取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相关命令如下。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   /release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重新申请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   /renew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．在服务器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端查看租约数据库文件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cat   /var/lib/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dhcpd.leases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11-3  </a:t>
            </a:r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的应用案例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4039394"/>
            <a:ext cx="10028789" cy="11627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84793" y="5715792"/>
            <a:ext cx="10028789" cy="5334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08639" y="4234151"/>
            <a:ext cx="4040125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957558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DHCP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2675051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4826984"/>
            <a:ext cx="2905125" cy="200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0249" y="1448594"/>
            <a:ext cx="10496725" cy="38851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）某企业计划构建一台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服务器来解决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地址动态分配的问题，要求能够分配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地址以及网关、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等其他网络属性信息。同时要求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服务器分配固定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地址。该公司的网络拓扑图如图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服务器的域名为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dns.jnrp.cn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；网关地址为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192.168.1.254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；地址范围为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192.168.1.150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，掩码为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255.255.255.0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41375" y="4826984"/>
            <a:ext cx="10363199" cy="190988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4524384"/>
            <a:ext cx="43116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0249" y="1448594"/>
            <a:ext cx="10496725" cy="2961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超级作用域。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企业内部建立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服务器，网络规划采用单作用域的结构，使用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地址。随着公司规模扩大，设备数量增多，现有的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地址无法满足网络的需求，需要添加可用的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地址。这时可以使用超级作用域完成增加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服务器上添加新的作用域，使用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192.168.8.0/24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网段扩展网络地址的范围。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41375" y="4410430"/>
            <a:ext cx="10363199" cy="232643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DHCP</a:t>
            </a:r>
            <a:r>
              <a:rPr lang="zh-CN" altLang="en-US" dirty="0"/>
              <a:t>的工作过程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4654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客户端和服务器端申请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地址、获得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地址的过程一般分为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客户机发送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租约请求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当客户端启动网络时，由于在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网络中的每台机器都需要有一个地址，所以此时的计算机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0.0.0.0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绑定在一起。它会发送一个“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Discover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发现）”广播信息包到本地子网。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服务器提供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本地子网的每一个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服务器都会接收“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Discover”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信息包。每个接收到请求的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服务器都会检查它是否有提供给请求客户端的有效空闲地址，如果有，则以“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Offer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提供）”信息包作为响应。该信息包包括有效的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地址、租用期限，以及其他的有关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范围的详细配置。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4524384"/>
            <a:ext cx="43116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0249" y="1448594"/>
            <a:ext cx="10496725" cy="2961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超级作用域。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企业内部建立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服务器，网络规划采用单作用域的结构，使用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地址。随着公司规模扩大，设备数量增多，现有的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地址无法满足网络的需求，需要添加可用的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地址。这时可以使用超级作用域完成增加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服务器上添加新的作用域，使用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192.168.8.0/24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网段扩展网络地址的范围。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41375" y="4410430"/>
            <a:ext cx="10363199" cy="232643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921498"/>
            <a:ext cx="5676643" cy="257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0249" y="1448594"/>
            <a:ext cx="10496725" cy="20385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中继代理。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公司内部存在两个子网，分别为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192.168.3.0/24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，现在需要使用一台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服务器为这两个子网客户机分配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地址。该公司的网络拓扑图如图所示。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41375" y="3658394"/>
            <a:ext cx="10363199" cy="30784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DHCP</a:t>
            </a:r>
            <a:r>
              <a:rPr lang="zh-CN" altLang="en-US" dirty="0"/>
              <a:t>的工作过程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客户机进行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租用选择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客户端通常对第一个提议产生响应，并以广播的方式发送“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Request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请求）”信息包作为回应。该信息包告诉服务器“是的，我想让你给我提供服务。我接收你给我的租用期限”。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租用认可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当服务器接收到“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Request”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信息包时，它以一个“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Acknowledge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确认）”信息包作为响应。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DHCP</a:t>
            </a:r>
            <a:r>
              <a:rPr lang="zh-CN" altLang="en-US" dirty="0"/>
              <a:t>服务器分配给客户端的</a:t>
            </a:r>
            <a:r>
              <a:rPr lang="en-US" altLang="zh-CN" dirty="0"/>
              <a:t>IP</a:t>
            </a:r>
            <a:r>
              <a:rPr lang="zh-CN" altLang="en-US" dirty="0"/>
              <a:t>地址类型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4192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．动态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服务器那里取得的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地址一般都不是固定的，而是每次都可能不一样。在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地址有限的单位内，动态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地址可以最大化地达到资源的有效利用。它利用并不是每个员工都会同时上线的原理，优先为上线的员工提供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地址，离线之后再收回。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．静态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服务器那里取得的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地址也并不总是动态的。例如，有的单位除了员工用计算机外，还有数量不少的服务器，这些服务器如果也使用动态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地址，不但不利于管理，而且客户端访问起来也不方便。设置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服务器记录特定计算机的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地址，然后为每个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地址分配一个固定的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743994"/>
            <a:ext cx="225194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项目设计与准备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项目实施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855223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DHCP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项目设计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部署</a:t>
            </a:r>
            <a:r>
              <a:rPr lang="en-US" altLang="zh-CN" sz="2000" kern="100" dirty="0">
                <a:effectLst/>
                <a:latin typeface="+mn-ea"/>
              </a:rPr>
              <a:t>DHCP</a:t>
            </a:r>
            <a:r>
              <a:rPr lang="zh-CN" altLang="en-US" sz="2000" kern="100" dirty="0">
                <a:effectLst/>
                <a:latin typeface="+mn-ea"/>
              </a:rPr>
              <a:t>之前应该先进行规划，明确哪些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地址用于自动分配给客户端（即作用域中应包含的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地址），哪些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地址用于手工指定给特定的服务器。例如，在项目中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地址要求如下。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① 适用的网络是</a:t>
            </a:r>
            <a:r>
              <a:rPr lang="en-US" altLang="zh-CN" sz="2000" kern="100" dirty="0">
                <a:effectLst/>
                <a:latin typeface="+mn-ea"/>
              </a:rPr>
              <a:t>192.168.10.0/24</a:t>
            </a:r>
            <a:r>
              <a:rPr lang="zh-CN" altLang="en-US" sz="2000" kern="100" dirty="0">
                <a:effectLst/>
                <a:latin typeface="+mn-ea"/>
              </a:rPr>
              <a:t>，网关为</a:t>
            </a:r>
            <a:r>
              <a:rPr lang="en-US" altLang="zh-CN" sz="2000" kern="100" dirty="0">
                <a:effectLst/>
                <a:latin typeface="+mn-ea"/>
              </a:rPr>
              <a:t>192.168.10.254</a:t>
            </a:r>
            <a:r>
              <a:rPr lang="zh-CN" altLang="en-US" sz="2000" kern="100" dirty="0">
                <a:effectLst/>
                <a:latin typeface="+mn-ea"/>
              </a:rPr>
              <a:t>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② </a:t>
            </a:r>
            <a:r>
              <a:rPr lang="en-US" altLang="zh-CN" sz="2000" kern="100" dirty="0">
                <a:effectLst/>
                <a:latin typeface="+mn-ea"/>
              </a:rPr>
              <a:t>192.168.10.1~192.168.10.30</a:t>
            </a:r>
            <a:r>
              <a:rPr lang="zh-CN" altLang="en-US" sz="2000" kern="100" dirty="0">
                <a:effectLst/>
                <a:latin typeface="+mn-ea"/>
              </a:rPr>
              <a:t>网段地址是服务器的固定地址。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③ 客户端可以使用的地址段为</a:t>
            </a:r>
            <a:r>
              <a:rPr lang="en-US" altLang="zh-CN" sz="2000" kern="100" dirty="0">
                <a:effectLst/>
                <a:latin typeface="+mn-ea"/>
              </a:rPr>
              <a:t>192.168.10.31~192.168.10.200</a:t>
            </a:r>
            <a:r>
              <a:rPr lang="zh-CN" altLang="en-US" sz="2000" kern="100" dirty="0">
                <a:effectLst/>
                <a:latin typeface="+mn-ea"/>
              </a:rPr>
              <a:t>，但</a:t>
            </a:r>
            <a:r>
              <a:rPr lang="en-US" altLang="zh-CN" sz="2000" kern="100" dirty="0">
                <a:effectLst/>
                <a:latin typeface="+mn-ea"/>
              </a:rPr>
              <a:t>192.168.10.105</a:t>
            </a:r>
            <a:r>
              <a:rPr lang="zh-CN" altLang="en-US" sz="2000" kern="100" dirty="0">
                <a:effectLst/>
                <a:latin typeface="+mn-ea"/>
              </a:rPr>
              <a:t>、</a:t>
            </a:r>
            <a:r>
              <a:rPr lang="en-US" altLang="zh-CN" sz="2000" kern="100" dirty="0">
                <a:effectLst/>
                <a:latin typeface="+mn-ea"/>
              </a:rPr>
              <a:t>192.168.10.107</a:t>
            </a:r>
            <a:r>
              <a:rPr lang="zh-CN" altLang="en-US" sz="2000" kern="100" dirty="0">
                <a:effectLst/>
                <a:latin typeface="+mn-ea"/>
              </a:rPr>
              <a:t>为保留地址。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项目需求准备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部署</a:t>
            </a:r>
            <a:r>
              <a:rPr lang="en-US" altLang="zh-CN" sz="2000" kern="100" dirty="0">
                <a:effectLst/>
                <a:latin typeface="+mn-ea"/>
              </a:rPr>
              <a:t>DHCP</a:t>
            </a:r>
            <a:r>
              <a:rPr lang="zh-CN" altLang="en-US" sz="2000" kern="100" dirty="0">
                <a:effectLst/>
                <a:latin typeface="+mn-ea"/>
              </a:rPr>
              <a:t>服务应满足下列需求。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1</a:t>
            </a:r>
            <a:r>
              <a:rPr lang="zh-CN" altLang="en-US" sz="2000" kern="100" dirty="0">
                <a:effectLst/>
                <a:latin typeface="+mn-ea"/>
              </a:rPr>
              <a:t>）安装</a:t>
            </a:r>
            <a:r>
              <a:rPr lang="en-US" altLang="zh-CN" sz="2000" kern="100" dirty="0">
                <a:effectLst/>
                <a:latin typeface="+mn-ea"/>
              </a:rPr>
              <a:t>Linux</a:t>
            </a:r>
            <a:r>
              <a:rPr lang="zh-CN" altLang="en-US" sz="2000" kern="100" dirty="0">
                <a:effectLst/>
                <a:latin typeface="+mn-ea"/>
              </a:rPr>
              <a:t>企业服务器版，用作</a:t>
            </a:r>
            <a:r>
              <a:rPr lang="en-US" altLang="zh-CN" sz="2000" kern="100" dirty="0">
                <a:effectLst/>
                <a:latin typeface="+mn-ea"/>
              </a:rPr>
              <a:t>DHCP</a:t>
            </a:r>
            <a:r>
              <a:rPr lang="zh-CN" altLang="en-US" sz="2000" kern="100" dirty="0">
                <a:effectLst/>
                <a:latin typeface="+mn-ea"/>
              </a:rPr>
              <a:t>服务器。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2</a:t>
            </a:r>
            <a:r>
              <a:rPr lang="zh-CN" altLang="en-US" sz="2000" kern="100" dirty="0">
                <a:effectLst/>
                <a:latin typeface="+mn-ea"/>
              </a:rPr>
              <a:t>）</a:t>
            </a:r>
            <a:r>
              <a:rPr lang="en-US" altLang="zh-CN" sz="2000" kern="100" dirty="0">
                <a:effectLst/>
                <a:latin typeface="+mn-ea"/>
              </a:rPr>
              <a:t>DHCP</a:t>
            </a:r>
            <a:r>
              <a:rPr lang="zh-CN" altLang="en-US" sz="2000" kern="100" dirty="0">
                <a:effectLst/>
                <a:latin typeface="+mn-ea"/>
              </a:rPr>
              <a:t>服务器的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地址、子网掩码、</a:t>
            </a:r>
            <a:r>
              <a:rPr lang="en-US" altLang="zh-CN" sz="2000" kern="100" dirty="0">
                <a:effectLst/>
                <a:latin typeface="+mn-ea"/>
              </a:rPr>
              <a:t>DNS</a:t>
            </a:r>
            <a:r>
              <a:rPr lang="zh-CN" altLang="en-US" sz="2000" kern="100" dirty="0">
                <a:effectLst/>
                <a:latin typeface="+mn-ea"/>
              </a:rPr>
              <a:t>服务器等</a:t>
            </a:r>
            <a:r>
              <a:rPr lang="en-US" altLang="zh-CN" sz="2000" kern="100" dirty="0">
                <a:effectLst/>
                <a:latin typeface="+mn-ea"/>
              </a:rPr>
              <a:t>TCP/IP</a:t>
            </a:r>
            <a:r>
              <a:rPr lang="zh-CN" altLang="en-US" sz="2000" kern="100" dirty="0">
                <a:effectLst/>
                <a:latin typeface="+mn-ea"/>
              </a:rPr>
              <a:t>参数必须手工指定，否则将不能为客户端分配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3</a:t>
            </a:r>
            <a:r>
              <a:rPr lang="zh-CN" altLang="en-US" sz="2000" kern="100" dirty="0">
                <a:effectLst/>
                <a:latin typeface="+mn-ea"/>
              </a:rPr>
              <a:t>）</a:t>
            </a:r>
            <a:r>
              <a:rPr lang="en-US" altLang="zh-CN" sz="2000" kern="100" dirty="0">
                <a:effectLst/>
                <a:latin typeface="+mn-ea"/>
              </a:rPr>
              <a:t>DHCP</a:t>
            </a:r>
            <a:r>
              <a:rPr lang="zh-CN" altLang="en-US" sz="2000" kern="100" dirty="0">
                <a:effectLst/>
                <a:latin typeface="+mn-ea"/>
              </a:rPr>
              <a:t>服务器必须要拥有一组有效的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地址，以便自动分配给客户端。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4</a:t>
            </a:r>
            <a:r>
              <a:rPr lang="zh-CN" altLang="en-US" sz="2000" kern="100" dirty="0">
                <a:effectLst/>
                <a:latin typeface="+mn-ea"/>
              </a:rPr>
              <a:t>）如果不特别指出，所有</a:t>
            </a:r>
            <a:r>
              <a:rPr lang="en-US" altLang="zh-CN" sz="2000" kern="100" dirty="0">
                <a:effectLst/>
                <a:latin typeface="+mn-ea"/>
              </a:rPr>
              <a:t>Linux</a:t>
            </a:r>
            <a:r>
              <a:rPr lang="zh-CN" altLang="en-US" sz="2000" kern="100" dirty="0">
                <a:effectLst/>
                <a:latin typeface="+mn-ea"/>
              </a:rPr>
              <a:t>的虚拟机网络连接方式都选择：自定义，</a:t>
            </a:r>
            <a:r>
              <a:rPr lang="en-US" altLang="zh-CN" sz="2000" kern="100" dirty="0">
                <a:effectLst/>
                <a:latin typeface="+mn-ea"/>
              </a:rPr>
              <a:t>VMnet1</a:t>
            </a:r>
            <a:r>
              <a:rPr lang="zh-CN" altLang="en-US" sz="2000" kern="100" dirty="0">
                <a:effectLst/>
                <a:latin typeface="+mn-ea"/>
              </a:rPr>
              <a:t>（仅主机模式），如图所示。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6" y="4885854"/>
            <a:ext cx="10119794" cy="1820540"/>
          </a:xfrm>
          <a:prstGeom prst="rect">
            <a:avLst/>
          </a:prstGeom>
        </p:spPr>
      </p:pic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879745"/>
            <a:ext cx="1981200" cy="179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9352</Words>
  <Application>WPS 演示</Application>
  <PresentationFormat>自定义</PresentationFormat>
  <Paragraphs>561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方正书宋简体</vt:lpstr>
      <vt:lpstr>Arial</vt:lpstr>
      <vt:lpstr>仿宋</vt:lpstr>
      <vt:lpstr>Calibri</vt:lpstr>
      <vt:lpstr>Arial Unicode MS</vt:lpstr>
      <vt:lpstr>等线</vt:lpstr>
      <vt:lpstr>方正兰亭黑简体</vt:lpstr>
      <vt:lpstr>黑体</vt:lpstr>
      <vt:lpstr>Office Theme</vt:lpstr>
      <vt:lpstr>PowerPoint 演示文稿</vt:lpstr>
      <vt:lpstr>PowerPoint 演示文稿</vt:lpstr>
      <vt:lpstr>一、项目知识准备</vt:lpstr>
      <vt:lpstr>一、项目知识准备</vt:lpstr>
      <vt:lpstr>一、项目知识准备</vt:lpstr>
      <vt:lpstr>一、项目知识准备</vt:lpstr>
      <vt:lpstr>PowerPoint 演示文稿</vt:lpstr>
      <vt:lpstr>二、项目设计与准备</vt:lpstr>
      <vt:lpstr>二、项目设计与准备</vt:lpstr>
      <vt:lpstr>二、项目设计与准备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  <vt:lpstr>四、项目实录</vt:lpstr>
      <vt:lpstr>四、项目实录</vt:lpstr>
      <vt:lpstr>四、项目实录</vt:lpstr>
      <vt:lpstr>四、项目实录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601</cp:revision>
  <dcterms:created xsi:type="dcterms:W3CDTF">2006-08-16T00:00:00Z</dcterms:created>
  <dcterms:modified xsi:type="dcterms:W3CDTF">2023-12-22T01:05:57Z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4D83DCCDA6A54C9A8A9CFF0FACF15B74_12</vt:lpwstr>
  </property>
</Properties>
</file>