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837" r:id="rId3"/>
    <p:sldId id="258" r:id="rId4"/>
    <p:sldId id="257" r:id="rId5"/>
    <p:sldId id="280" r:id="rId6"/>
    <p:sldId id="762" r:id="rId7"/>
    <p:sldId id="763" r:id="rId8"/>
    <p:sldId id="764" r:id="rId9"/>
    <p:sldId id="765" r:id="rId10"/>
    <p:sldId id="366" r:id="rId11"/>
    <p:sldId id="693" r:id="rId12"/>
    <p:sldId id="370" r:id="rId13"/>
    <p:sldId id="371" r:id="rId14"/>
    <p:sldId id="766" r:id="rId15"/>
    <p:sldId id="767" r:id="rId16"/>
    <p:sldId id="768" r:id="rId17"/>
    <p:sldId id="769" r:id="rId18"/>
    <p:sldId id="770" r:id="rId19"/>
    <p:sldId id="771" r:id="rId20"/>
    <p:sldId id="772" r:id="rId21"/>
    <p:sldId id="773" r:id="rId22"/>
    <p:sldId id="774" r:id="rId23"/>
    <p:sldId id="775" r:id="rId24"/>
    <p:sldId id="776" r:id="rId25"/>
    <p:sldId id="777" r:id="rId26"/>
    <p:sldId id="778" r:id="rId27"/>
    <p:sldId id="779" r:id="rId28"/>
    <p:sldId id="780" r:id="rId29"/>
    <p:sldId id="781" r:id="rId30"/>
    <p:sldId id="782" r:id="rId31"/>
    <p:sldId id="783" r:id="rId32"/>
    <p:sldId id="784" r:id="rId33"/>
    <p:sldId id="785" r:id="rId34"/>
    <p:sldId id="786" r:id="rId35"/>
    <p:sldId id="787" r:id="rId36"/>
    <p:sldId id="788" r:id="rId37"/>
    <p:sldId id="789" r:id="rId38"/>
    <p:sldId id="790" r:id="rId39"/>
    <p:sldId id="791" r:id="rId40"/>
    <p:sldId id="402" r:id="rId41"/>
    <p:sldId id="459" r:id="rId42"/>
    <p:sldId id="757" r:id="rId43"/>
    <p:sldId id="792" r:id="rId44"/>
    <p:sldId id="268" r:id="rId45"/>
  </p:sldIdLst>
  <p:sldSz cx="12198350" cy="6859270"/>
  <p:notesSz cx="6858000" cy="9144000"/>
  <p:custDataLst>
    <p:tags r:id="rId51"/>
  </p:custDataLst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880" userDrawn="1">
          <p15:clr>
            <a:srgbClr val="A4A3A4"/>
          </p15:clr>
        </p15:guide>
        <p15:guide id="3" pos="866" userDrawn="1">
          <p15:clr>
            <a:srgbClr val="A4A3A4"/>
          </p15:clr>
        </p15:guide>
        <p15:guide id="4" pos="37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D8D"/>
    <a:srgbClr val="3E5CCC"/>
    <a:srgbClr val="92D050"/>
    <a:srgbClr val="3A4187"/>
    <a:srgbClr val="8C9EE0"/>
    <a:srgbClr val="28A7E1"/>
    <a:srgbClr val="1A8ABC"/>
    <a:srgbClr val="A4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681" autoAdjust="0"/>
  </p:normalViewPr>
  <p:slideViewPr>
    <p:cSldViewPr showGuides="1">
      <p:cViewPr varScale="1">
        <p:scale>
          <a:sx n="58" d="100"/>
          <a:sy n="58" d="100"/>
        </p:scale>
        <p:origin x="-882" y="-78"/>
      </p:cViewPr>
      <p:guideLst>
        <p:guide orient="horz" pos="2160"/>
        <p:guide orient="horz" pos="2880"/>
        <p:guide pos="866"/>
        <p:guide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85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gs" Target="tags/tag1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648A5-1AAC-44C2-A860-4F80AF8A9A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E859-46AC-4E08-A9B0-A4992BE5FD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97D0-0773-4E69-AF7F-C79F2523E1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TextBox 1"/>
          <p:cNvSpPr txBox="1"/>
          <p:nvPr userDrawn="1"/>
        </p:nvSpPr>
        <p:spPr>
          <a:xfrm>
            <a:off x="2172326" y="711365"/>
            <a:ext cx="1359346" cy="886482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内容</a:t>
            </a:r>
            <a:endParaRPr lang="en-US" altLang="zh-CN" sz="53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 userDrawn="1"/>
        </p:nvSpPr>
        <p:spPr>
          <a:xfrm>
            <a:off x="2233987" y="1642914"/>
            <a:ext cx="1274388" cy="266761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>
                <a:solidFill>
                  <a:srgbClr val="4197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zh-CN" sz="1900" dirty="0">
              <a:solidFill>
                <a:srgbClr val="4197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 userDrawn="1"/>
        </p:nvSpPr>
        <p:spPr>
          <a:xfrm>
            <a:off x="3567791" y="762794"/>
            <a:ext cx="718145" cy="946434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28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导航</a:t>
            </a:r>
            <a:endParaRPr lang="en-US" altLang="zh-CN" sz="28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71625" y="828675"/>
            <a:ext cx="488950" cy="985838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51570" y="332656"/>
            <a:ext cx="3591005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与管理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50975" y="2515235"/>
            <a:ext cx="2460625" cy="860425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sz="4800" dirty="0" smtClean="0">
                <a:solidFill>
                  <a:schemeClr val="bg1"/>
                </a:solidFill>
              </a:rPr>
              <a:t>项目</a:t>
            </a:r>
            <a:r>
              <a:rPr lang="en-US" altLang="zh-CN" sz="4800" dirty="0" smtClean="0">
                <a:solidFill>
                  <a:schemeClr val="bg1"/>
                </a:solidFill>
              </a:rPr>
              <a:t>12</a:t>
            </a:r>
            <a:r>
              <a:rPr lang="zh-CN" altLang="en-US" sz="4800" dirty="0" smtClean="0">
                <a:solidFill>
                  <a:schemeClr val="bg1"/>
                </a:solidFill>
              </a:rPr>
              <a:t> 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4175" y="2576830"/>
            <a:ext cx="6325870" cy="73723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配置与管理</a:t>
            </a:r>
            <a:r>
              <a:rPr lang="en-US" altLang="zh-CN" sz="4000" b="1" dirty="0">
                <a:solidFill>
                  <a:schemeClr val="bg1"/>
                </a:solidFill>
                <a:sym typeface="+mn-ea"/>
              </a:rPr>
              <a:t>DNS</a:t>
            </a:r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服务器</a:t>
            </a:r>
            <a:endParaRPr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项目设计与准备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项目需求准备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28187" y="1570517"/>
            <a:ext cx="10276388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一共</a:t>
            </a:r>
            <a:r>
              <a:rPr lang="en-US" altLang="zh-CN" sz="2000" kern="100" dirty="0">
                <a:effectLst/>
                <a:latin typeface="+mn-ea"/>
              </a:rPr>
              <a:t>4</a:t>
            </a:r>
            <a:r>
              <a:rPr lang="zh-CN" altLang="en-US" sz="2000" kern="100" dirty="0">
                <a:effectLst/>
                <a:latin typeface="+mn-ea"/>
              </a:rPr>
              <a:t>台计算机，其中</a:t>
            </a:r>
            <a:r>
              <a:rPr lang="en-US" altLang="zh-CN" sz="2000" kern="100" dirty="0">
                <a:effectLst/>
                <a:latin typeface="+mn-ea"/>
              </a:rPr>
              <a:t>3</a:t>
            </a:r>
            <a:r>
              <a:rPr lang="zh-CN" altLang="en-US" sz="2000" kern="100" dirty="0">
                <a:effectLst/>
                <a:latin typeface="+mn-ea"/>
              </a:rPr>
              <a:t>台是</a:t>
            </a:r>
            <a:r>
              <a:rPr lang="en-US" altLang="zh-CN" sz="2000" kern="100" dirty="0">
                <a:effectLst/>
                <a:latin typeface="+mn-ea"/>
              </a:rPr>
              <a:t>Linux</a:t>
            </a:r>
            <a:r>
              <a:rPr lang="zh-CN" altLang="en-US" sz="2000" kern="100" dirty="0">
                <a:effectLst/>
                <a:latin typeface="+mn-ea"/>
              </a:rPr>
              <a:t>计算机，</a:t>
            </a:r>
            <a:r>
              <a:rPr lang="en-US" altLang="zh-CN" sz="2000" kern="100" dirty="0">
                <a:effectLst/>
                <a:latin typeface="+mn-ea"/>
              </a:rPr>
              <a:t>1</a:t>
            </a:r>
            <a:r>
              <a:rPr lang="zh-CN" altLang="en-US" sz="2000" kern="100" dirty="0">
                <a:effectLst/>
                <a:latin typeface="+mn-ea"/>
              </a:rPr>
              <a:t>台是</a:t>
            </a:r>
            <a:r>
              <a:rPr lang="en-US" altLang="zh-CN" sz="2000" kern="100" dirty="0">
                <a:effectLst/>
                <a:latin typeface="+mn-ea"/>
              </a:rPr>
              <a:t>Windows 10</a:t>
            </a:r>
            <a:r>
              <a:rPr lang="zh-CN" altLang="en-US" sz="2000" kern="100" dirty="0">
                <a:effectLst/>
                <a:latin typeface="+mn-ea"/>
              </a:rPr>
              <a:t>计算机，如表所示。</a:t>
            </a:r>
            <a:endParaRPr lang="zh-CN" altLang="en-US" sz="2000" kern="100" dirty="0">
              <a:effectLst/>
              <a:latin typeface="+mn-ea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6" y="2286794"/>
            <a:ext cx="10119794" cy="28956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84375" y="2527232"/>
          <a:ext cx="7682189" cy="2372139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948204"/>
                <a:gridCol w="1107771"/>
                <a:gridCol w="1356674"/>
                <a:gridCol w="3269540"/>
              </a:tblGrid>
              <a:tr h="234047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主 机 名 称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操 作 系 统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IP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角</a:t>
                      </a:r>
                      <a:r>
                        <a:rPr lang="en-US" sz="1200" kern="100">
                          <a:effectLst/>
                        </a:rPr>
                        <a:t>    </a:t>
                      </a:r>
                      <a:r>
                        <a:rPr lang="zh-CN" sz="1200" kern="100">
                          <a:effectLst/>
                        </a:rPr>
                        <a:t>色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方正黑体简体"/>
                      </a:endParaRPr>
                    </a:p>
                  </a:txBody>
                  <a:tcPr marL="68580" marR="68580" marT="0" marB="0"/>
                </a:tc>
              </a:tr>
              <a:tr h="534523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DNS</a:t>
                      </a:r>
                      <a:r>
                        <a:rPr lang="zh-CN" sz="1200" kern="100">
                          <a:effectLst/>
                        </a:rPr>
                        <a:t>服务器：</a:t>
                      </a:r>
                      <a:r>
                        <a:rPr lang="en-US" sz="1200" kern="100">
                          <a:effectLst/>
                        </a:rPr>
                        <a:t>Server01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RHEL 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192.168.10.1/24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主</a:t>
                      </a:r>
                      <a:r>
                        <a:rPr lang="en-US" sz="1200" kern="100">
                          <a:effectLst/>
                        </a:rPr>
                        <a:t>DNS</a:t>
                      </a:r>
                      <a:r>
                        <a:rPr lang="zh-CN" sz="1200" kern="100">
                          <a:effectLst/>
                        </a:rPr>
                        <a:t>服务器；</a:t>
                      </a:r>
                      <a:r>
                        <a:rPr lang="en-US" sz="1200" kern="100">
                          <a:effectLst/>
                        </a:rPr>
                        <a:t>VMnet1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534523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DNS</a:t>
                      </a:r>
                      <a:r>
                        <a:rPr lang="zh-CN" sz="1200" kern="100">
                          <a:effectLst/>
                        </a:rPr>
                        <a:t>服务器：</a:t>
                      </a:r>
                      <a:r>
                        <a:rPr lang="en-US" sz="1200" kern="100">
                          <a:effectLst/>
                        </a:rPr>
                        <a:t>Server02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RHEL 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192.168.10.2/24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200" kern="100">
                          <a:effectLst/>
                        </a:rPr>
                        <a:t>从</a:t>
                      </a:r>
                      <a:r>
                        <a:rPr lang="en-US" sz="1200" kern="100">
                          <a:effectLst/>
                        </a:rPr>
                        <a:t>DNS</a:t>
                      </a:r>
                      <a:r>
                        <a:rPr lang="zh-CN" sz="1200" kern="100">
                          <a:effectLst/>
                        </a:rPr>
                        <a:t>、缓存</a:t>
                      </a:r>
                      <a:r>
                        <a:rPr lang="en-US" sz="1200" kern="100">
                          <a:effectLst/>
                        </a:rPr>
                        <a:t>DNS</a:t>
                      </a:r>
                      <a:r>
                        <a:rPr lang="zh-CN" sz="1200" kern="100">
                          <a:effectLst/>
                        </a:rPr>
                        <a:t>、转发</a:t>
                      </a:r>
                      <a:r>
                        <a:rPr lang="en-US" sz="1200" kern="100">
                          <a:effectLst/>
                        </a:rPr>
                        <a:t>DNS</a:t>
                      </a:r>
                      <a:r>
                        <a:rPr lang="zh-CN" sz="1200" kern="100">
                          <a:effectLst/>
                        </a:rPr>
                        <a:t>等；</a:t>
                      </a:r>
                      <a:r>
                        <a:rPr lang="en-US" sz="1200" kern="100">
                          <a:effectLst/>
                        </a:rPr>
                        <a:t>VMnet1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534523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Linux</a:t>
                      </a:r>
                      <a:r>
                        <a:rPr lang="zh-CN" sz="1200" kern="100">
                          <a:effectLst/>
                        </a:rPr>
                        <a:t>客户端：</a:t>
                      </a:r>
                      <a:r>
                        <a:rPr lang="en-US" sz="1200" kern="100">
                          <a:effectLst/>
                        </a:rPr>
                        <a:t>Client1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RHEL 8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192.168.10.21/24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Windows</a:t>
                      </a:r>
                      <a:r>
                        <a:rPr lang="zh-CN" sz="1200" kern="100">
                          <a:effectLst/>
                        </a:rPr>
                        <a:t>客户端；</a:t>
                      </a:r>
                      <a:r>
                        <a:rPr lang="en-US" sz="1200" kern="100">
                          <a:effectLst/>
                        </a:rPr>
                        <a:t>VMnet1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534523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Windows</a:t>
                      </a:r>
                      <a:r>
                        <a:rPr lang="zh-CN" sz="1200" kern="100">
                          <a:effectLst/>
                        </a:rPr>
                        <a:t>客户端：</a:t>
                      </a:r>
                      <a:r>
                        <a:rPr lang="en-US" sz="1200" kern="100">
                          <a:effectLst/>
                        </a:rPr>
                        <a:t>Client2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Windows 10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>
                          <a:effectLst/>
                        </a:rPr>
                        <a:t>192.168.10.31/24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Linux</a:t>
                      </a:r>
                      <a:r>
                        <a:rPr lang="zh-CN" sz="1200" kern="100" dirty="0">
                          <a:effectLst/>
                        </a:rPr>
                        <a:t>客户端；</a:t>
                      </a:r>
                      <a:r>
                        <a:rPr lang="en-US" sz="1200" kern="100" dirty="0">
                          <a:effectLst/>
                        </a:rPr>
                        <a:t>VMnet1</a:t>
                      </a:r>
                      <a:endParaRPr lang="zh-C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066429" y="3485577"/>
            <a:ext cx="1772638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项目知识准备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</a:t>
            </a:r>
            <a:r>
              <a:rPr lang="zh-CN" altLang="en-US" sz="1900" dirty="0">
                <a:solidFill>
                  <a:schemeClr val="bg1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实施</a:t>
            </a:r>
            <a:endParaRPr lang="zh-CN" altLang="en-US" sz="1900" dirty="0">
              <a:solidFill>
                <a:schemeClr val="bg1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3449662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项目实录：配置与管理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DNS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服务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56D8D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4039394"/>
            <a:ext cx="10028789" cy="15240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12-1  </a:t>
            </a:r>
            <a:r>
              <a:rPr lang="zh-CN" altLang="en-US" dirty="0"/>
              <a:t>安装与启动</a:t>
            </a:r>
            <a:r>
              <a:rPr lang="en-US" altLang="zh-CN" dirty="0"/>
              <a:t>DNS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577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是一款实现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服务器的开放源码软件。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能够运行在当前大多数的操作系统平台之上。目前，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软件由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软件联合会（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Software Consortium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）这个非营利性机构负责开发和维护。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．安装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命令安装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yum clean all 					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安装前先清除缓存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yum  install  bind  bind-chroot -y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780" y="2058194"/>
            <a:ext cx="10028789" cy="11430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12-1  </a:t>
            </a:r>
            <a:r>
              <a:rPr lang="zh-CN" altLang="en-US" dirty="0"/>
              <a:t>安装与启动</a:t>
            </a:r>
            <a:r>
              <a:rPr lang="en-US" altLang="zh-CN" dirty="0"/>
              <a:t>DNS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21154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服务的启动、停止与重启，加入开机自启动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start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named;systemctl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stop named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restart named;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enable  named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84780" y="3048793"/>
            <a:ext cx="10028789" cy="3765071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12-2  </a:t>
            </a:r>
            <a:r>
              <a:rPr lang="zh-CN" altLang="en-US" dirty="0"/>
              <a:t>掌握</a:t>
            </a:r>
            <a:r>
              <a:rPr lang="en-US" altLang="zh-CN" dirty="0"/>
              <a:t>BIND</a:t>
            </a:r>
            <a:r>
              <a:rPr lang="zh-CN" altLang="en-US" dirty="0"/>
              <a:t>配置文件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9888855" cy="53422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配置文件分为全局配置文件、主配置文件和正反向解析区域声明文件。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认识全局配置文件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全局配置文件位于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目录下，使用命令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命令查看，注意“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是显示行号。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[root@Server01 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cat /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named.conf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-n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	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略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options { 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	listen-on port 53 { 127.0.0.1; };	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侦听的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查询请求的本						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地址及端口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listen-on-v6 port 53 { ::1; };   	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限于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IPv6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directory "/var/named";           	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指定区域配置文件所在的路径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dump-file 	"/var/named/data/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cache_dump.db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statistics-file "/var/named/data/named_stats.txt";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memstatistics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-file "/var/named/data/named_mem_stats.txt";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allow-query { localhost; };      	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指定接收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查询请求的客户端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recursion yes;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dnssec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-enable yes;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dnssec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-validation yes;					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改为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可以忽略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SELinux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dnssec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-lookaside auto;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84780" y="1524794"/>
            <a:ext cx="10028789" cy="32004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12-2  </a:t>
            </a:r>
            <a:r>
              <a:rPr lang="zh-CN" altLang="en-US" dirty="0"/>
              <a:t>掌握</a:t>
            </a:r>
            <a:r>
              <a:rPr lang="en-US" altLang="zh-CN" dirty="0"/>
              <a:t>BIND</a:t>
            </a:r>
            <a:r>
              <a:rPr lang="zh-CN" altLang="en-US" dirty="0"/>
              <a:t>配置文件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2470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以下用于指定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服务的日志参数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 {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channel 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default_debug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file "data/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named.run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severity dynamic;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zone "." IN {				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用于指定根服务器的配置信息，一般不能改动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hint;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file "named.ca";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 "/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named.zones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    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指定主配置文件，一定根据实际修改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 "/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named.root.key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84780" y="1524794"/>
            <a:ext cx="10028789" cy="32004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12-2  </a:t>
            </a:r>
            <a:r>
              <a:rPr lang="zh-CN" altLang="en-US" dirty="0"/>
              <a:t>掌握</a:t>
            </a:r>
            <a:r>
              <a:rPr lang="en-US" altLang="zh-CN" dirty="0"/>
              <a:t>BIND</a:t>
            </a:r>
            <a:r>
              <a:rPr lang="zh-CN" altLang="en-US" dirty="0"/>
              <a:t>配置文件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1552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以下用于指定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服务的日志参数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 {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channel 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default_debug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file "data/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named.run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severity dynamic;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zone "." IN {				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用于指定根服务器的配置信息，一般不能改动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hint;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file "named.ca";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 "/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named.zones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    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指定主配置文件，一定根据实际修改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 "/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named.root.key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options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配置段属于全局性的设置，常用的配置项命令及功能如下。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directory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：用于指定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守护进程的工作目录，各区域正反向搜索解析文件和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根服务器地址列表文件（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named.ca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）应放在该配置项指定的目录中。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allow-query{}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：与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allow-query{localhost;}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功能相同。另外，还可使用地址匹配符来表达允许的主机。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listen-on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守护进程监听的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地址和端口。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forwarders{}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：用于定义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转发器。在设置了转发器后，所有非本域的和在缓存中无法找到的域名查询，可由指定的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转发器来完成解析工作并做缓存。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84780" y="2515394"/>
            <a:ext cx="10028789" cy="4065284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12-2  </a:t>
            </a:r>
            <a:r>
              <a:rPr lang="zh-CN" altLang="en-US" dirty="0"/>
              <a:t>掌握</a:t>
            </a:r>
            <a:r>
              <a:rPr lang="en-US" altLang="zh-CN" dirty="0"/>
              <a:t>BIND</a:t>
            </a:r>
            <a:r>
              <a:rPr lang="zh-CN" altLang="en-US" dirty="0"/>
              <a:t>配置文件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1090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认识主配置文件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主配置文件位于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目录下，可将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named.rfc1912.zones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复制为全局配置文件中指定的主配置文件，本书中是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named.zones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cp -p 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/named.rfc1912.zones  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named.zones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cat 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/named.rfc1912.zones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zone "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localhost.localdomain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IN {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type master; 		//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主要区域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"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named.localhost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          	//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指定正向查询区域配置文件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allow-update { none; };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       									//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略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zone "1.0.0.127.in-addr.arpa" IN { 		//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反向解析区域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master;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file "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named.loopback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			//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指定反向解析区域配置文件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allow-update { none; };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84780" y="2286794"/>
            <a:ext cx="10028789" cy="1844023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12-2  </a:t>
            </a:r>
            <a:r>
              <a:rPr lang="zh-CN" altLang="en-US" dirty="0"/>
              <a:t>掌握</a:t>
            </a:r>
            <a:r>
              <a:rPr lang="en-US" altLang="zh-CN" dirty="0"/>
              <a:t>BIND</a:t>
            </a:r>
            <a:r>
              <a:rPr lang="zh-CN" altLang="en-US" dirty="0"/>
              <a:t>配置文件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53091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Zone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区域声明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主域名服务器的正向解析区域声明格式为（样本文件为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named.localhost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zone  "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区域名称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IN {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type master ;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file  "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实现正向解析的区域文件名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allow-update {none;};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从域名服务器的正向解析区域声明格式为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zone  "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区域名称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IN {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type slave ;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file  "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实现正向解析的区域文件名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masters {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主域名服务器的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;};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84780" y="4556706"/>
            <a:ext cx="10028789" cy="194013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12-2  </a:t>
            </a:r>
            <a:r>
              <a:rPr lang="zh-CN" altLang="en-US" dirty="0"/>
              <a:t>掌握</a:t>
            </a:r>
            <a:r>
              <a:rPr lang="en-US" altLang="zh-CN" dirty="0"/>
              <a:t>BIND</a:t>
            </a:r>
            <a:r>
              <a:rPr lang="zh-CN" altLang="en-US" dirty="0"/>
              <a:t>配置文件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14229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反向解析区域的声明格式与正向相同，只是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所指定的要读的文件不同，另外就是区域的名称不同。若要反向解析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x.y.z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网段的主机，则反向解析的区域名称应设置为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z.y.x.in-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addr.arpa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。（反向解析区域样本文件为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named.loopback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956175" y="967738"/>
            <a:ext cx="6629399" cy="5205255"/>
          </a:xfrm>
          <a:custGeom>
            <a:avLst/>
            <a:gdLst>
              <a:gd name="connsiteX0" fmla="*/ 0 w 7560564"/>
              <a:gd name="connsiteY0" fmla="*/ 282448 h 3275076"/>
              <a:gd name="connsiteX1" fmla="*/ 282473 w 7560564"/>
              <a:gd name="connsiteY1" fmla="*/ 0 h 3275076"/>
              <a:gd name="connsiteX2" fmla="*/ 7278116 w 7560564"/>
              <a:gd name="connsiteY2" fmla="*/ 0 h 3275076"/>
              <a:gd name="connsiteX3" fmla="*/ 7560563 w 7560564"/>
              <a:gd name="connsiteY3" fmla="*/ 282448 h 3275076"/>
              <a:gd name="connsiteX4" fmla="*/ 7560563 w 7560564"/>
              <a:gd name="connsiteY4" fmla="*/ 2992602 h 3275076"/>
              <a:gd name="connsiteX5" fmla="*/ 7278116 w 7560564"/>
              <a:gd name="connsiteY5" fmla="*/ 3275075 h 3275076"/>
              <a:gd name="connsiteX6" fmla="*/ 282473 w 7560564"/>
              <a:gd name="connsiteY6" fmla="*/ 3275075 h 3275076"/>
              <a:gd name="connsiteX7" fmla="*/ 0 w 7560564"/>
              <a:gd name="connsiteY7" fmla="*/ 2992602 h 3275076"/>
              <a:gd name="connsiteX8" fmla="*/ 0 w 7560564"/>
              <a:gd name="connsiteY8" fmla="*/ 282448 h 3275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560564" h="3275076">
                <a:moveTo>
                  <a:pt x="0" y="282448"/>
                </a:moveTo>
                <a:cubicBezTo>
                  <a:pt x="0" y="126492"/>
                  <a:pt x="126466" y="0"/>
                  <a:pt x="282473" y="0"/>
                </a:cubicBezTo>
                <a:lnTo>
                  <a:pt x="7278116" y="0"/>
                </a:lnTo>
                <a:cubicBezTo>
                  <a:pt x="7434071" y="0"/>
                  <a:pt x="7560563" y="126492"/>
                  <a:pt x="7560563" y="282448"/>
                </a:cubicBezTo>
                <a:lnTo>
                  <a:pt x="7560563" y="2992602"/>
                </a:lnTo>
                <a:cubicBezTo>
                  <a:pt x="7560563" y="3148609"/>
                  <a:pt x="7434071" y="3275075"/>
                  <a:pt x="7278116" y="3275075"/>
                </a:cubicBezTo>
                <a:lnTo>
                  <a:pt x="282473" y="3275075"/>
                </a:lnTo>
                <a:cubicBezTo>
                  <a:pt x="126466" y="3275075"/>
                  <a:pt x="0" y="3148609"/>
                  <a:pt x="0" y="2992602"/>
                </a:cubicBezTo>
                <a:lnTo>
                  <a:pt x="0" y="28244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/>
        </p:nvSpPr>
        <p:spPr>
          <a:xfrm>
            <a:off x="2172326" y="711365"/>
            <a:ext cx="1359346" cy="886482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能力</a:t>
            </a:r>
            <a:endParaRPr lang="en-US" altLang="zh-CN" sz="53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233987" y="1642914"/>
            <a:ext cx="1197507" cy="27259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>
                <a:solidFill>
                  <a:srgbClr val="4197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endParaRPr lang="en-US" altLang="zh-CN" sz="1900" dirty="0">
              <a:solidFill>
                <a:srgbClr val="4197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67791" y="762794"/>
            <a:ext cx="718145" cy="81043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28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要求</a:t>
            </a:r>
            <a:endParaRPr lang="en-US" altLang="zh-CN" sz="28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71625" y="828675"/>
            <a:ext cx="488950" cy="985838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200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02" name="Freeform 706"/>
          <p:cNvSpPr/>
          <p:nvPr/>
        </p:nvSpPr>
        <p:spPr bwMode="auto">
          <a:xfrm>
            <a:off x="5620837" y="1835194"/>
            <a:ext cx="181972" cy="582613"/>
          </a:xfrm>
          <a:custGeom>
            <a:avLst/>
            <a:gdLst>
              <a:gd name="T0" fmla="*/ 187 w 187"/>
              <a:gd name="T1" fmla="*/ 61 h 103"/>
              <a:gd name="T2" fmla="*/ 145 w 187"/>
              <a:gd name="T3" fmla="*/ 103 h 103"/>
              <a:gd name="T4" fmla="*/ 43 w 187"/>
              <a:gd name="T5" fmla="*/ 103 h 103"/>
              <a:gd name="T6" fmla="*/ 0 w 187"/>
              <a:gd name="T7" fmla="*/ 61 h 103"/>
              <a:gd name="T8" fmla="*/ 0 w 187"/>
              <a:gd name="T9" fmla="*/ 43 h 103"/>
              <a:gd name="T10" fmla="*/ 43 w 187"/>
              <a:gd name="T11" fmla="*/ 0 h 103"/>
              <a:gd name="T12" fmla="*/ 145 w 187"/>
              <a:gd name="T13" fmla="*/ 0 h 103"/>
              <a:gd name="T14" fmla="*/ 187 w 187"/>
              <a:gd name="T15" fmla="*/ 43 h 103"/>
              <a:gd name="T16" fmla="*/ 187 w 187"/>
              <a:gd name="T17" fmla="*/ 6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03">
                <a:moveTo>
                  <a:pt x="187" y="61"/>
                </a:moveTo>
                <a:cubicBezTo>
                  <a:pt x="187" y="84"/>
                  <a:pt x="168" y="103"/>
                  <a:pt x="145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20" y="103"/>
                  <a:pt x="0" y="84"/>
                  <a:pt x="0" y="6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20" y="0"/>
                  <a:pt x="4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8" y="0"/>
                  <a:pt x="187" y="19"/>
                  <a:pt x="187" y="43"/>
                </a:cubicBezTo>
                <a:lnTo>
                  <a:pt x="187" y="61"/>
                </a:lnTo>
                <a:close/>
              </a:path>
            </a:pathLst>
          </a:custGeom>
          <a:solidFill>
            <a:srgbClr val="F8300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Freeform 707"/>
          <p:cNvSpPr/>
          <p:nvPr/>
        </p:nvSpPr>
        <p:spPr bwMode="auto">
          <a:xfrm>
            <a:off x="5620837" y="2847181"/>
            <a:ext cx="181972" cy="582613"/>
          </a:xfrm>
          <a:custGeom>
            <a:avLst/>
            <a:gdLst>
              <a:gd name="T0" fmla="*/ 187 w 187"/>
              <a:gd name="T1" fmla="*/ 61 h 103"/>
              <a:gd name="T2" fmla="*/ 145 w 187"/>
              <a:gd name="T3" fmla="*/ 103 h 103"/>
              <a:gd name="T4" fmla="*/ 43 w 187"/>
              <a:gd name="T5" fmla="*/ 103 h 103"/>
              <a:gd name="T6" fmla="*/ 0 w 187"/>
              <a:gd name="T7" fmla="*/ 61 h 103"/>
              <a:gd name="T8" fmla="*/ 0 w 187"/>
              <a:gd name="T9" fmla="*/ 43 h 103"/>
              <a:gd name="T10" fmla="*/ 43 w 187"/>
              <a:gd name="T11" fmla="*/ 0 h 103"/>
              <a:gd name="T12" fmla="*/ 145 w 187"/>
              <a:gd name="T13" fmla="*/ 0 h 103"/>
              <a:gd name="T14" fmla="*/ 187 w 187"/>
              <a:gd name="T15" fmla="*/ 43 h 103"/>
              <a:gd name="T16" fmla="*/ 187 w 187"/>
              <a:gd name="T17" fmla="*/ 6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03">
                <a:moveTo>
                  <a:pt x="187" y="61"/>
                </a:moveTo>
                <a:cubicBezTo>
                  <a:pt x="187" y="84"/>
                  <a:pt x="168" y="103"/>
                  <a:pt x="145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20" y="103"/>
                  <a:pt x="0" y="84"/>
                  <a:pt x="0" y="6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20" y="0"/>
                  <a:pt x="4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8" y="0"/>
                  <a:pt x="187" y="19"/>
                  <a:pt x="187" y="43"/>
                </a:cubicBezTo>
                <a:lnTo>
                  <a:pt x="187" y="61"/>
                </a:lnTo>
                <a:close/>
              </a:path>
            </a:pathLst>
          </a:custGeom>
          <a:solidFill>
            <a:srgbClr val="EBAC0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708"/>
          <p:cNvSpPr/>
          <p:nvPr/>
        </p:nvSpPr>
        <p:spPr bwMode="auto">
          <a:xfrm>
            <a:off x="5620837" y="3990181"/>
            <a:ext cx="181972" cy="582613"/>
          </a:xfrm>
          <a:custGeom>
            <a:avLst/>
            <a:gdLst>
              <a:gd name="T0" fmla="*/ 187 w 187"/>
              <a:gd name="T1" fmla="*/ 60 h 103"/>
              <a:gd name="T2" fmla="*/ 145 w 187"/>
              <a:gd name="T3" fmla="*/ 103 h 103"/>
              <a:gd name="T4" fmla="*/ 43 w 187"/>
              <a:gd name="T5" fmla="*/ 103 h 103"/>
              <a:gd name="T6" fmla="*/ 0 w 187"/>
              <a:gd name="T7" fmla="*/ 60 h 103"/>
              <a:gd name="T8" fmla="*/ 0 w 187"/>
              <a:gd name="T9" fmla="*/ 42 h 103"/>
              <a:gd name="T10" fmla="*/ 43 w 187"/>
              <a:gd name="T11" fmla="*/ 0 h 103"/>
              <a:gd name="T12" fmla="*/ 145 w 187"/>
              <a:gd name="T13" fmla="*/ 0 h 103"/>
              <a:gd name="T14" fmla="*/ 187 w 187"/>
              <a:gd name="T15" fmla="*/ 42 h 103"/>
              <a:gd name="T16" fmla="*/ 187 w 187"/>
              <a:gd name="T17" fmla="*/ 6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03">
                <a:moveTo>
                  <a:pt x="187" y="60"/>
                </a:moveTo>
                <a:cubicBezTo>
                  <a:pt x="187" y="84"/>
                  <a:pt x="168" y="103"/>
                  <a:pt x="145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20" y="103"/>
                  <a:pt x="0" y="84"/>
                  <a:pt x="0" y="60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9"/>
                  <a:pt x="20" y="0"/>
                  <a:pt x="4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8" y="0"/>
                  <a:pt x="187" y="19"/>
                  <a:pt x="187" y="42"/>
                </a:cubicBezTo>
                <a:lnTo>
                  <a:pt x="187" y="60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文本框 335"/>
          <p:cNvSpPr txBox="1"/>
          <p:nvPr/>
        </p:nvSpPr>
        <p:spPr>
          <a:xfrm>
            <a:off x="6099175" y="1922842"/>
            <a:ext cx="3958905" cy="430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的域名空间结构</a:t>
            </a:r>
            <a:endParaRPr lang="zh-CN" altLang="zh-CN" sz="1800" kern="100" spc="10" dirty="0">
              <a:effectLst/>
              <a:latin typeface="Times New Roman" panose="02020603050405020304" pitchFamily="18" charset="0"/>
              <a:ea typeface="方正书宋简体"/>
            </a:endParaRPr>
          </a:p>
        </p:txBody>
      </p:sp>
      <p:sp>
        <p:nvSpPr>
          <p:cNvPr id="310" name="文本框 335"/>
          <p:cNvSpPr txBox="1"/>
          <p:nvPr/>
        </p:nvSpPr>
        <p:spPr>
          <a:xfrm>
            <a:off x="6099175" y="2923220"/>
            <a:ext cx="487680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查询模式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1" name="文本框 335"/>
          <p:cNvSpPr txBox="1"/>
          <p:nvPr/>
        </p:nvSpPr>
        <p:spPr>
          <a:xfrm>
            <a:off x="6099175" y="4066220"/>
            <a:ext cx="4876799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域名解析过程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0" name="直接连接符 319"/>
          <p:cNvCxnSpPr/>
          <p:nvPr/>
        </p:nvCxnSpPr>
        <p:spPr>
          <a:xfrm>
            <a:off x="-73026" y="2126500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连接符 320"/>
          <p:cNvCxnSpPr/>
          <p:nvPr/>
        </p:nvCxnSpPr>
        <p:spPr>
          <a:xfrm>
            <a:off x="-73026" y="2297950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/>
          <p:cNvCxnSpPr/>
          <p:nvPr/>
        </p:nvCxnSpPr>
        <p:spPr>
          <a:xfrm>
            <a:off x="-73026" y="2455113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连接符 322"/>
          <p:cNvCxnSpPr/>
          <p:nvPr/>
        </p:nvCxnSpPr>
        <p:spPr>
          <a:xfrm>
            <a:off x="-73026" y="2626563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/>
          <p:cNvCxnSpPr/>
          <p:nvPr/>
        </p:nvCxnSpPr>
        <p:spPr>
          <a:xfrm>
            <a:off x="-73026" y="2820194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/>
          <p:nvPr/>
        </p:nvCxnSpPr>
        <p:spPr>
          <a:xfrm>
            <a:off x="-73026" y="2991644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/>
          <p:cNvCxnSpPr/>
          <p:nvPr/>
        </p:nvCxnSpPr>
        <p:spPr>
          <a:xfrm>
            <a:off x="-73026" y="3148807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/>
          <p:nvPr/>
        </p:nvCxnSpPr>
        <p:spPr>
          <a:xfrm>
            <a:off x="-73026" y="3320257"/>
            <a:ext cx="35814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708"/>
          <p:cNvSpPr/>
          <p:nvPr/>
        </p:nvSpPr>
        <p:spPr bwMode="auto">
          <a:xfrm>
            <a:off x="5619182" y="4985081"/>
            <a:ext cx="181972" cy="582613"/>
          </a:xfrm>
          <a:custGeom>
            <a:avLst/>
            <a:gdLst>
              <a:gd name="T0" fmla="*/ 187 w 187"/>
              <a:gd name="T1" fmla="*/ 60 h 103"/>
              <a:gd name="T2" fmla="*/ 145 w 187"/>
              <a:gd name="T3" fmla="*/ 103 h 103"/>
              <a:gd name="T4" fmla="*/ 43 w 187"/>
              <a:gd name="T5" fmla="*/ 103 h 103"/>
              <a:gd name="T6" fmla="*/ 0 w 187"/>
              <a:gd name="T7" fmla="*/ 60 h 103"/>
              <a:gd name="T8" fmla="*/ 0 w 187"/>
              <a:gd name="T9" fmla="*/ 42 h 103"/>
              <a:gd name="T10" fmla="*/ 43 w 187"/>
              <a:gd name="T11" fmla="*/ 0 h 103"/>
              <a:gd name="T12" fmla="*/ 145 w 187"/>
              <a:gd name="T13" fmla="*/ 0 h 103"/>
              <a:gd name="T14" fmla="*/ 187 w 187"/>
              <a:gd name="T15" fmla="*/ 42 h 103"/>
              <a:gd name="T16" fmla="*/ 187 w 187"/>
              <a:gd name="T17" fmla="*/ 6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03">
                <a:moveTo>
                  <a:pt x="187" y="60"/>
                </a:moveTo>
                <a:cubicBezTo>
                  <a:pt x="187" y="84"/>
                  <a:pt x="168" y="103"/>
                  <a:pt x="145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20" y="103"/>
                  <a:pt x="0" y="84"/>
                  <a:pt x="0" y="60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9"/>
                  <a:pt x="20" y="0"/>
                  <a:pt x="4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8" y="0"/>
                  <a:pt x="187" y="19"/>
                  <a:pt x="187" y="42"/>
                </a:cubicBezTo>
                <a:lnTo>
                  <a:pt x="187" y="6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文本框 335"/>
          <p:cNvSpPr txBox="1"/>
          <p:nvPr/>
        </p:nvSpPr>
        <p:spPr>
          <a:xfrm>
            <a:off x="6077160" y="5033958"/>
            <a:ext cx="4898814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掌握常规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服务器的安装与配置方法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4356943"/>
            <a:ext cx="241300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12-2  </a:t>
            </a:r>
            <a:r>
              <a:rPr lang="zh-CN" altLang="en-US" dirty="0"/>
              <a:t>掌握</a:t>
            </a:r>
            <a:r>
              <a:rPr lang="en-US" altLang="zh-CN" dirty="0"/>
              <a:t>BIND</a:t>
            </a:r>
            <a:r>
              <a:rPr lang="zh-CN" altLang="en-US" dirty="0"/>
              <a:t>配置文件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28848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）根区域文件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/var/named/named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/var/named/named.ca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是一个非常重要的文件，其包含了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的顶级域名服务器的名字和地址。利用该文件可以让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服务器找到根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服务器，并初始化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的缓冲区。当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服务器接到客户端主机的查询请求时，如果在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中找不到相应的数据，就会通过根服务器进行逐级查询。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/var/named/named.ca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文件的主要内容如图所示：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084780" y="4356479"/>
            <a:ext cx="10028789" cy="214036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5193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（一）案例环境及需求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某校园网要架设一台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服务器负责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long90.cn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域的域名解析工作。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FQDN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dns.long90.cn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。要求为以下域名实现正反向域名解析服务。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dns.long90.cn                     192.168.10.1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mail.long90.cn    MX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        	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192.168.10.2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slave.long90.cn                   	192.168.10.3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www.long90.cn                   	192.168.10.4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ftp.long90.cn                     	192.168.10.5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另外，为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www.long90.cn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设置别名为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web.long90.cn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12-3  </a:t>
            </a:r>
            <a:r>
              <a:rPr lang="zh-CN" altLang="en-US" dirty="0"/>
              <a:t>配置主</a:t>
            </a:r>
            <a:r>
              <a:rPr lang="en-US" altLang="zh-CN" dirty="0"/>
              <a:t>DNS</a:t>
            </a:r>
            <a:r>
              <a:rPr lang="zh-CN" altLang="en-US" dirty="0"/>
              <a:t>服务器实例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17575" y="3475514"/>
            <a:ext cx="10028789" cy="269747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30387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（二）配置过程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配置过程包括全局配置文件、主配置文件和正反向区域解析文件的配置。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编辑全局配置文件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/named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该文件在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目录下。把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选项中的侦听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127.0.0.1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）改成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，把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dnssec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-validation yes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；把允许查询网段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allow-query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语句中指定主配置文件为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named.zones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12-3  </a:t>
            </a:r>
            <a:r>
              <a:rPr lang="zh-CN" altLang="en-US" dirty="0"/>
              <a:t>配置主</a:t>
            </a:r>
            <a:r>
              <a:rPr lang="en-US" altLang="zh-CN" dirty="0"/>
              <a:t>DNS</a:t>
            </a:r>
            <a:r>
              <a:rPr lang="zh-CN" altLang="en-US" dirty="0"/>
              <a:t>服务器实例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9888772" cy="47397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修改后相关内容如下：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vim /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named.conf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	listen-on port 53 { any; };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	listen-on-v6 port 53 { ::1; };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	directory       "/var/named";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	dump-file       "/var/named/data/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cache_dump.db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	statistics-file "/var/named/data/named_stats.txt";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	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memstatistics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-file "/var/named/data/named_mem_stats.txt";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	allow-query     { any; };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	recursion yes;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	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dnssec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-enable yes;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  	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dnssec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-validation no;				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	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dnssec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-lookaside auto;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……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 "/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named.zones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					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必须更改！！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 "/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named.root.key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12-3  </a:t>
            </a:r>
            <a:r>
              <a:rPr lang="zh-CN" altLang="en-US" dirty="0"/>
              <a:t>配置主</a:t>
            </a:r>
            <a:r>
              <a:rPr lang="en-US" altLang="zh-CN" dirty="0"/>
              <a:t>DNS</a:t>
            </a:r>
            <a:r>
              <a:rPr lang="zh-CN" altLang="en-US" dirty="0"/>
              <a:t>服务器实例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17575" y="1981994"/>
            <a:ext cx="10028789" cy="419099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10676982" cy="49552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．配置主配置文件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named.zones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named.zones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编辑增加以下内容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在任务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中已将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/named.rfc1912.zones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复制为全局配置文件中指定的主配置文件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named.zones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vim /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named.zones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zone "long90.cn" IN {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type master;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file "long90.cn.zone";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allow-update { none; };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zone "10.168.192.in-addr.arpa" IN {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type master;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file "192.168.10.zone";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allow-update { none; };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};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12-3  </a:t>
            </a:r>
            <a:r>
              <a:rPr lang="zh-CN" altLang="en-US" dirty="0"/>
              <a:t>配置主</a:t>
            </a:r>
            <a:r>
              <a:rPr lang="en-US" altLang="zh-CN" dirty="0"/>
              <a:t>DNS</a:t>
            </a:r>
            <a:r>
              <a:rPr lang="zh-CN" altLang="en-US" dirty="0"/>
              <a:t>服务器实例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17575" y="3018314"/>
            <a:ext cx="10028789" cy="340847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10676982" cy="52937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．修改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的区域配置文件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long90.cn.zone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正向区域文件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正向区域文件位于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/var/named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目录下，为编辑方便可先将样本文件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named.localhost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long90.cn. zone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（加“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参数的目的是保持文件属性），再对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long90.cn.zone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编辑修改。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cd /var/named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named]# cp  -p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named.localhost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long90.cn.zone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named]# vim /var/named/long90.cn.zone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$TTL 1D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      IN SOA   @ root.long90.cn. (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1997022700  ; serial		//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该文件的版本号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12-3  </a:t>
            </a:r>
            <a:r>
              <a:rPr lang="zh-CN" altLang="en-US" dirty="0"/>
              <a:t>配置主</a:t>
            </a:r>
            <a:r>
              <a:rPr lang="en-US" altLang="zh-CN" dirty="0"/>
              <a:t>DNS</a:t>
            </a:r>
            <a:r>
              <a:rPr lang="zh-CN" altLang="en-US" dirty="0"/>
              <a:t>服务器实例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17575" y="3505994"/>
            <a:ext cx="10028789" cy="2545076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10676982" cy="48474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续上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28800        ; refresh		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更新时间间隔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14400        ; retry		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重试时间间隔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3600000      ; expiry		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过期时间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86400  )      ; minimum		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最小时间间隔，单位是秒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	IN			NS		dns.long90.cn.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	IN			MX	10	mail.long90.cn.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IN			A		192.168.10.1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	IN			A		192.168.10.2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	IN			A		192.168.10.3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	IN			A		192.168.10.4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	IN			A		192.168.10.5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	IN			CNAME   		www.long90.cn.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正反向区域文件的名称一定要与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named.zones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zone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区域声明中指定的文件名一致。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正反向区域文件的所有记录行都要顶头写，前面不要留有空格，否则会导致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服务器不能正常工作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12-3  </a:t>
            </a:r>
            <a:r>
              <a:rPr lang="zh-CN" altLang="en-US" dirty="0"/>
              <a:t>配置主</a:t>
            </a:r>
            <a:r>
              <a:rPr lang="en-US" altLang="zh-CN" dirty="0"/>
              <a:t>DNS</a:t>
            </a:r>
            <a:r>
              <a:rPr lang="zh-CN" altLang="en-US" dirty="0"/>
              <a:t>服务器实例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17575" y="1981994"/>
            <a:ext cx="10028789" cy="32766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10372182" cy="43242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说明如下：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第一个有效行为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资源记录。该记录的格式如下：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              IN SOA  origin. contact.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@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是该域的替代符，例如，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long90.cn.zone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文件中的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long90.cn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表示该域的主域名服务器的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FQDN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，用“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.”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结尾表示这是个绝对名称。例如，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long.com.zone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文件中的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dns.long.com.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contact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表示该域的管理员的电子邮件地址。它是正常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E-mail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地址的变通，将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变为“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.”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。例如，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long.com.zone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文件中的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contact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mail.long.com.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。所以上面例子中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有效行（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IN  SOA  @  root.long90.cn.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）可以改为（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IN SOA long90.cn. root.long90.cn.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12-3  </a:t>
            </a:r>
            <a:r>
              <a:rPr lang="zh-CN" altLang="en-US" dirty="0"/>
              <a:t>配置主</a:t>
            </a:r>
            <a:r>
              <a:rPr lang="en-US" altLang="zh-CN" dirty="0"/>
              <a:t>DNS</a:t>
            </a:r>
            <a:r>
              <a:rPr lang="zh-CN" altLang="en-US" dirty="0"/>
              <a:t>服务器实例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10372182" cy="45704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说明如下：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 行“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  IN  NS   dns.long90.cn.”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说明该域的域名服务器，至少应该定义一个。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 行“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   IN  MX  10    mail.long90.cn.”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用于定义邮件交换器，其中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表示优先级别，数字越小，优先级别越高。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192.168.10.zone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反向区域文件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反向区域文件位于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/var/named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目录下，为方便编辑，可先将样本文件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/named/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named.loopback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复制到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192.168.10.zone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，再对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192.168.10.zone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编辑修改。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．设置防火墙放行，设置主配置文件和区域文件的属组为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（前面如果加“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-p”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参数拷贝的，此步骤可省略）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named]# firewall-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--permanent --add-service=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named]# firewall-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--reload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named]#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chgrp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named /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named.conf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named.zones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named]#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chgrp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named long90.cn.zone 192.168.10.zone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．重新启动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服务，添加开机自启动功能。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named]#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restart named ;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enable named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12-3  </a:t>
            </a:r>
            <a:r>
              <a:rPr lang="zh-CN" altLang="en-US" dirty="0"/>
              <a:t>配置主</a:t>
            </a:r>
            <a:r>
              <a:rPr lang="en-US" altLang="zh-CN" dirty="0"/>
              <a:t>DNS</a:t>
            </a:r>
            <a:r>
              <a:rPr lang="zh-CN" altLang="en-US" dirty="0"/>
              <a:t>服务器实例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17575" y="4161315"/>
            <a:ext cx="10372182" cy="10210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17575" y="5487192"/>
            <a:ext cx="10372182" cy="30480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10372182" cy="20159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说明如下：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．在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Client2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10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）上测试（详见任务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将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Client2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属性中的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设置，如图所示。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打开命令提示符，使用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nslookup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来测试，如图所示。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12-3  </a:t>
            </a:r>
            <a:r>
              <a:rPr lang="zh-CN" altLang="en-US" dirty="0"/>
              <a:t>配置主</a:t>
            </a:r>
            <a:r>
              <a:rPr lang="en-US" altLang="zh-CN" dirty="0"/>
              <a:t>DNS</a:t>
            </a:r>
            <a:r>
              <a:rPr lang="zh-CN" altLang="en-US" dirty="0"/>
              <a:t>服务器实例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17575" y="3277394"/>
            <a:ext cx="10372182" cy="2971800"/>
          </a:xfrm>
          <a:prstGeom prst="rect">
            <a:avLst/>
          </a:prstGeom>
        </p:spPr>
      </p:pic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3378799"/>
            <a:ext cx="2209800" cy="273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74" y="3393184"/>
            <a:ext cx="3253963" cy="270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914029" y="2032470"/>
            <a:ext cx="1943718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chemeClr val="bg1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项目知识准备</a:t>
            </a:r>
            <a:endParaRPr lang="zh-CN" altLang="en-US" sz="1900" dirty="0">
              <a:solidFill>
                <a:schemeClr val="bg1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项目实施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3449662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项目实录：配置与管理</a:t>
            </a:r>
            <a:r>
              <a:rPr lang="en-US" altLang="zh-CN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DNS</a:t>
            </a: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服务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10372182" cy="47686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下面是公司内部只作缓存使用的域名服务器（惟缓存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服务器），对外部到达的网络请求一概拒绝，只需要在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上配置好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named.conf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文件中的以下项就可以，其他内容参看任务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相关内容。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在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Server02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上安装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配置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named.conf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配置完成后使用“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/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named.conf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-n”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命令显示，其中参数“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-n”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在显示时自动加上行号。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设置防火墙放行，重新启动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服务，添加开机自启动功能。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将将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Client2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的首选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服务器设置为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192.168.10.2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进行测试。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这样，一个简单的缓存域名服务器就架设成功了。一般缓存域名服务器都是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ISP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Service Provider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，因特网服务提供商）或者大公司才会使用。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任务</a:t>
            </a:r>
            <a:r>
              <a:rPr lang="en-US" altLang="zh-CN" dirty="0"/>
              <a:t>12-4  </a:t>
            </a:r>
            <a:r>
              <a:rPr lang="zh-CN" altLang="en-US" dirty="0"/>
              <a:t>配置惟缓存</a:t>
            </a:r>
            <a:r>
              <a:rPr lang="en-US" altLang="zh-CN" dirty="0"/>
              <a:t>DNS</a:t>
            </a:r>
            <a:r>
              <a:rPr lang="zh-CN" altLang="en-US" dirty="0"/>
              <a:t>服务器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10372182" cy="28758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客户端的配置非常简单，假设本地首选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，备用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客户端的设置如下。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．配置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）”属性对话框，在图所示的对话框中输入首选和备用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地址即可。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12-5  </a:t>
            </a:r>
            <a:r>
              <a:rPr lang="zh-CN" altLang="en-US" dirty="0"/>
              <a:t>配置</a:t>
            </a:r>
            <a:r>
              <a:rPr lang="en-US" altLang="zh-CN" dirty="0"/>
              <a:t>DNS</a:t>
            </a:r>
            <a:r>
              <a:rPr lang="zh-CN" altLang="en-US" dirty="0"/>
              <a:t>客户端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17575" y="3963194"/>
            <a:ext cx="10372182" cy="2286000"/>
          </a:xfrm>
          <a:prstGeom prst="rect">
            <a:avLst/>
          </a:prstGeom>
        </p:spPr>
      </p:pic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3963194"/>
            <a:ext cx="2133600" cy="221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10372182" cy="49533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．配置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系统中可以通过修改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resolv.conf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文件来设置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客户端，如下所示。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[root@Client1 ~]# vim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resolv.conf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nameserver 192.168.10.1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  long90.cn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nameserver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用于指明域名服务器的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地址，可以设置多个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服务器，查询时按照文件中指定的顺序进行域名解析，只有当第一个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服务器没有响应时才向下面的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服务器发出域名解析请求。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用于指明域名搜索顺序，当查询没有域名后缀的主机名时，将会自动附加由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指定的域名。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12-5  </a:t>
            </a:r>
            <a:r>
              <a:rPr lang="zh-CN" altLang="en-US" dirty="0"/>
              <a:t>配置</a:t>
            </a:r>
            <a:r>
              <a:rPr lang="en-US" altLang="zh-CN" dirty="0"/>
              <a:t>DNS</a:t>
            </a:r>
            <a:r>
              <a:rPr lang="zh-CN" altLang="en-US" dirty="0"/>
              <a:t>客户端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17575" y="2637316"/>
            <a:ext cx="10372182" cy="156968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10372182" cy="5722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软件包提供了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测试工具：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nslookup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。其中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是命令行工具，而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nslookup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命令既可以使用命令行模式也可以使用交互模式。下面在客户端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）上进行测试，前提是必须保证与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RHEL 8-1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服务器的通信畅通。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nslookup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[root@Client1 ~]# vim /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resolv.conf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nameserver 192.168.10.1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nameserver 192.168.10.2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search  long90.cn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[root@client1 ~]#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nslookup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nslookup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server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 server: 192.168.10.1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Address: 192.168.10.1#53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www.long90.cn 		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正向查询，查询域名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www.long90.cn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所对应的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Server:		192.168.10.1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Address:	192.168.10.1#53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Name:	www.long90.cn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Address: 192.168.10.4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12-6  </a:t>
            </a:r>
            <a:r>
              <a:rPr lang="zh-CN" altLang="en-US" dirty="0"/>
              <a:t>使用</a:t>
            </a:r>
            <a:r>
              <a:rPr lang="en-US" altLang="zh-CN" dirty="0" err="1"/>
              <a:t>nslookup</a:t>
            </a:r>
            <a:r>
              <a:rPr lang="zh-CN" altLang="en-US" dirty="0"/>
              <a:t>测试</a:t>
            </a:r>
            <a:r>
              <a:rPr lang="en-US" altLang="zh-CN" dirty="0"/>
              <a:t>DNS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2896394"/>
            <a:ext cx="10372182" cy="388619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10372182" cy="479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续上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192.168.10.2		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反向查询，查询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192.168.1.2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所对应的域名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Server:		192.168.10.1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Address:	192.168.10.1#53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2.10.168.192.in-addr.arpa	name = mail.long90.cn.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set all		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显示当前设置的所有值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 server: 192.168.10.1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Address: 192.168.10.1#53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options: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novc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nodebug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nod2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search		recurse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timeout = 0		retry = 3	port = 53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querytype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A       	class = IN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srchlist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long90.cn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12-6  </a:t>
            </a:r>
            <a:r>
              <a:rPr lang="zh-CN" altLang="en-US" dirty="0"/>
              <a:t>使用</a:t>
            </a:r>
            <a:r>
              <a:rPr lang="en-US" altLang="zh-CN" dirty="0" err="1"/>
              <a:t>nslookup</a:t>
            </a:r>
            <a:r>
              <a:rPr lang="zh-CN" altLang="en-US" dirty="0"/>
              <a:t>测试</a:t>
            </a:r>
            <a:r>
              <a:rPr lang="en-US" altLang="zh-CN" dirty="0"/>
              <a:t>DNS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2027718"/>
            <a:ext cx="10372182" cy="387095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10372182" cy="3229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续上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long90.cn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域的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资源记录配置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set type=NS   //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此行中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的取值还可以为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MX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</a:t>
            </a:r>
            <a:r>
              <a:rPr lang="zh-CN" altLang="en-US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long90.cn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Server:		192.168.10.1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Address:	192.168.10.1#53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long90.cn	nameserver = dns.long90.cn.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exit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[root@client1 ~]#</a:t>
            </a: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12-6  </a:t>
            </a:r>
            <a:r>
              <a:rPr lang="zh-CN" altLang="en-US" dirty="0"/>
              <a:t>使用</a:t>
            </a:r>
            <a:r>
              <a:rPr lang="en-US" altLang="zh-CN" dirty="0" err="1"/>
              <a:t>nslookup</a:t>
            </a:r>
            <a:r>
              <a:rPr lang="zh-CN" altLang="en-US" dirty="0"/>
              <a:t>测试</a:t>
            </a:r>
            <a:r>
              <a:rPr lang="en-US" altLang="zh-CN" dirty="0"/>
              <a:t>DNS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1981995"/>
            <a:ext cx="10372182" cy="246887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10372182" cy="45686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domain information groper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）是一个灵活的命令行方式的域名查询工具，常用于从域名服务器获取特定的信息。例如，通过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命令查看域名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www.long90.cn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的信息。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[root@Client1 ~]# dig www.long90.cn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&lt;&lt;&gt;&gt;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9.9.4-RedHat-9.9.4-50.el7 &lt;&lt;&gt;&gt; www.long90.cn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;; global options: +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;; Got answer: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12-6  </a:t>
            </a:r>
            <a:r>
              <a:rPr lang="zh-CN" altLang="en-US" dirty="0"/>
              <a:t>使用</a:t>
            </a:r>
            <a:r>
              <a:rPr lang="en-US" altLang="zh-CN" dirty="0" err="1"/>
              <a:t>nslookup</a:t>
            </a:r>
            <a:r>
              <a:rPr lang="zh-CN" altLang="en-US" dirty="0"/>
              <a:t>测试</a:t>
            </a:r>
            <a:r>
              <a:rPr lang="en-US" altLang="zh-CN" dirty="0"/>
              <a:t>DNS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3048794"/>
            <a:ext cx="10372182" cy="266699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10372182" cy="51072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命令用来做简单的主机名的信息查询。在默认情况下，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只在主机名和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地址之间进行转换。下面是一些常见的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命令的使用方法。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正向查询主机地址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[root@Client1 ~]# host dns.long90.cn        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反向查询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地址对应的域名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[root@Client1 ~]# host 192.168.10.3     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查询不同类型的资源记录配置，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参数后可以为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MX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PTR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[root@Client1 ~]# host -t NS long90.cn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列出整个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long90.cn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域的信息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[root@Client1 ~]# host -l long90.cn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列出与指定的主机资源记录相关的详细信息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[root@Client1 ~]# host -a web.long90.cn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12-6  </a:t>
            </a:r>
            <a:r>
              <a:rPr lang="zh-CN" altLang="en-US" dirty="0"/>
              <a:t>使用</a:t>
            </a:r>
            <a:r>
              <a:rPr lang="en-US" altLang="zh-CN" dirty="0" err="1"/>
              <a:t>nslookup</a:t>
            </a:r>
            <a:r>
              <a:rPr lang="zh-CN" altLang="en-US" dirty="0"/>
              <a:t>测试</a:t>
            </a:r>
            <a:r>
              <a:rPr lang="en-US" altLang="zh-CN" dirty="0"/>
              <a:t>DNS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3048794"/>
            <a:ext cx="10372182" cy="323087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4793" y="1471587"/>
            <a:ext cx="10372182" cy="44916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服务器配置中的常见错误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）配置文件名写错。在这种情况下，运行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nslookup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命令不会出现命令提示符“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）主机域名后面没有“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。这是最常犯的错误。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resolv.conf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文件中的域名服务器的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地址不正确。在这种情况下，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nslookup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命令不出现命令提示符。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）回送地址的数据库文件有问题。同样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nslookup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命令不出现命令提示符。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named.conf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zone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区域声明中定义的文件名与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/var/named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目录下的区域数据库文件名不一致。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12-6  </a:t>
            </a:r>
            <a:r>
              <a:rPr lang="zh-CN" altLang="en-US" dirty="0"/>
              <a:t>使用</a:t>
            </a:r>
            <a:r>
              <a:rPr lang="en-US" altLang="zh-CN" dirty="0" err="1"/>
              <a:t>nslookup</a:t>
            </a:r>
            <a:r>
              <a:rPr lang="zh-CN" altLang="en-US" dirty="0"/>
              <a:t>测试</a:t>
            </a:r>
            <a:r>
              <a:rPr lang="en-US" altLang="zh-CN" dirty="0"/>
              <a:t>DNS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108639" y="4234151"/>
            <a:ext cx="4040125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项目知识准备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项目实施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3449662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项目实录：配置与管理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DNS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服务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认识域名空间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8814" y="1570517"/>
            <a:ext cx="10363200" cy="14229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Domain Name Service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，域名服务）是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Internet/Intranet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中最基础也是非常重要的一项服务，它提供了网络访问中域名和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地址的相互转换。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命名系统采用层次的逻辑结构，如同一棵倒置的树。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3203027"/>
            <a:ext cx="34417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3039194"/>
            <a:ext cx="10210799" cy="323905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视频学习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配置与管理</a:t>
            </a:r>
            <a:r>
              <a:rPr lang="en-US" altLang="zh-CN" dirty="0"/>
              <a:t>DNS</a:t>
            </a:r>
            <a:r>
              <a:rPr lang="zh-CN" altLang="en-US" dirty="0"/>
              <a:t>服务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2591594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5" y="5074444"/>
            <a:ext cx="39687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60249" y="1448594"/>
            <a:ext cx="10496725" cy="4039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．项目实训目的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系统中主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服务器的配置方法。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3429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下辅助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服务器的配置方法。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．项目背景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某企业有一个局域网（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192.168.1.0/24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），网络拓扑如图所示。该企业中已经有自己的网页，员工希望通过域名来进行访问，同时员工也需要访问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上的网站。该企业已经申请了域名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jnrplinux.com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，公司需要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上的用户通过域名访问公司的网页。为了保证可靠，不能因为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的故障，导致网页不能访问。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配置与管理</a:t>
            </a:r>
            <a:r>
              <a:rPr lang="en-US" altLang="zh-CN" dirty="0"/>
              <a:t>DNS</a:t>
            </a:r>
            <a:r>
              <a:rPr lang="zh-CN" altLang="en-US" dirty="0"/>
              <a:t>服务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60249" y="5005500"/>
            <a:ext cx="10363199" cy="180884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039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要求在企业内部构建一台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服务器，为局域网中的计算机提供域名解析服务。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服务器管理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jnrplinux.com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域的域名解析，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服务器的域名为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dns.jnrplinux.com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。辅助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。同时还必须为客户提供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上的主机的域名解析。要求分别能解析以下域名：财务部（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cw.jnrplinux.com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192.168.1.11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）、销售部（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xs.jnrplinux.com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192.168.1.12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）、经理部（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jl.jnrplinux.com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192.168.1.13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系统（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jnrplinux.com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192.168.1.13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．项目实训内容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练习配置在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系统下的主及辅助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配置与管理</a:t>
            </a:r>
            <a:r>
              <a:rPr lang="en-US" altLang="zh-CN" dirty="0"/>
              <a:t>DNS</a:t>
            </a:r>
            <a:r>
              <a:rPr lang="zh-CN" altLang="en-US" dirty="0"/>
              <a:t>服务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DNS</a:t>
            </a:r>
            <a:r>
              <a:rPr lang="zh-CN" altLang="en-US" dirty="0"/>
              <a:t>服务器的分类、根域服务器、中国“雪人计划”和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8814" y="1570517"/>
            <a:ext cx="10363200" cy="23462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服务器分为主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服务器、从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服务器、转发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服务器和惟缓存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根服务器主要用来管理互联网的主目录，最早是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，全球只有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台（这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IPv4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根域名服务器名字分别为“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个为主根服务器在美国。其余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个均为辅根服务器，其中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个在美国，欧洲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个，位于英国和瑞典，亚洲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个位于日本。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掌握域名解析过程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8814" y="1570517"/>
            <a:ext cx="10363200" cy="4423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域名解析的工作原理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域名解析的工作过程如图所示。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假设客户机使用电信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Asymmetric Digital Subscriber Line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，非对称数字用户线路）接入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，电信为其分配的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210.111.110.10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，域名解析过程如下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客户端向本地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210.111.110.10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直接查询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www.163.com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的域名。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本地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无法解析此域名，它先向根域服务器发出请求，查询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.com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根域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.com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.org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等顶级域名的地址解析，它收到请求后，把解析结果返回给本地的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本地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210.111.110.10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得到查询结果后，接着向管理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.com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域的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服务器发出进一步的查询请求，要求得到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163.com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5" y="3710938"/>
            <a:ext cx="3900918" cy="246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掌握域名解析过程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8814" y="1570517"/>
            <a:ext cx="10363200" cy="2577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域名解析的工作原理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 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.com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域把解析结果返回给本地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210.111.110.10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 本地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210.111.110.10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得到查询结果后，接着向管理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163.com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域的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服务器发出查询具体主机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地址的请求（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），要求得到满足要求的主机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⑦ 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163.com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把解析结果返回给本地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210.111.110.10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⑧ 本地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服务器得到了最终的查询结果，它把这个结果返回给客户端，从而使客户端能够和远程主机通信。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3653502"/>
            <a:ext cx="10210799" cy="262474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掌握域名解析过程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88814" y="1570517"/>
            <a:ext cx="10363200" cy="23462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．正向解析与反向解析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）正向解析。正向解析是指域名到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地址的解析过程。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）反向解析。反向解析是从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地址到域名的解析过程。反向解析的作用为服务器的身份验证。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914029" y="2743994"/>
            <a:ext cx="2251946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项目设计与准备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项目知识准备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项目实施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56D8D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3449662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项目实录：配置与管理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DNS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服务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56D8D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commondata" val="eyJoZGlkIjoiMTZkYjg0N2JiYWNhNTQ5NzI1NWQ0NDkwNzA4NjVlODc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12068</Words>
  <Application>WPS 演示</Application>
  <PresentationFormat>自定义</PresentationFormat>
  <Paragraphs>589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Arial Unicode MS</vt:lpstr>
      <vt:lpstr>Microsoft YaHei UI</vt:lpstr>
      <vt:lpstr>Times New Roman</vt:lpstr>
      <vt:lpstr>方正书宋简体</vt:lpstr>
      <vt:lpstr>Calibri</vt:lpstr>
      <vt:lpstr>Arial</vt:lpstr>
      <vt:lpstr>方正黑体简体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一、项目知识准备</vt:lpstr>
      <vt:lpstr>一、项目知识准备</vt:lpstr>
      <vt:lpstr>一、项目知识准备</vt:lpstr>
      <vt:lpstr>一、项目知识准备</vt:lpstr>
      <vt:lpstr>一、项目知识准备</vt:lpstr>
      <vt:lpstr>PowerPoint 演示文稿</vt:lpstr>
      <vt:lpstr>二、项目设计与准备</vt:lpstr>
      <vt:lpstr>PowerPoint 演示文稿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PowerPoint 演示文稿</vt:lpstr>
      <vt:lpstr>四、项目实录</vt:lpstr>
      <vt:lpstr>四、项目实录</vt:lpstr>
      <vt:lpstr>四、项目实录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一一</cp:lastModifiedBy>
  <cp:revision>632</cp:revision>
  <dcterms:created xsi:type="dcterms:W3CDTF">2006-08-16T00:00:00Z</dcterms:created>
  <dcterms:modified xsi:type="dcterms:W3CDTF">2023-12-22T01:07:34Z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CC07355F9AE341288D9A425C6D9C89A2_12</vt:lpwstr>
  </property>
</Properties>
</file>