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873" r:id="rId3"/>
    <p:sldId id="258" r:id="rId4"/>
    <p:sldId id="257" r:id="rId5"/>
    <p:sldId id="280" r:id="rId6"/>
    <p:sldId id="762" r:id="rId7"/>
    <p:sldId id="366" r:id="rId8"/>
    <p:sldId id="693" r:id="rId9"/>
    <p:sldId id="370" r:id="rId10"/>
    <p:sldId id="371" r:id="rId11"/>
    <p:sldId id="793" r:id="rId12"/>
    <p:sldId id="794" r:id="rId13"/>
    <p:sldId id="795" r:id="rId14"/>
    <p:sldId id="796" r:id="rId15"/>
    <p:sldId id="797" r:id="rId16"/>
    <p:sldId id="798" r:id="rId17"/>
    <p:sldId id="799" r:id="rId18"/>
    <p:sldId id="800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2" r:id="rId31"/>
    <p:sldId id="813" r:id="rId32"/>
    <p:sldId id="814" r:id="rId33"/>
    <p:sldId id="918" r:id="rId34"/>
    <p:sldId id="919" r:id="rId35"/>
    <p:sldId id="815" r:id="rId36"/>
    <p:sldId id="816" r:id="rId37"/>
    <p:sldId id="817" r:id="rId38"/>
    <p:sldId id="818" r:id="rId39"/>
    <p:sldId id="819" r:id="rId40"/>
    <p:sldId id="820" r:id="rId41"/>
    <p:sldId id="821" r:id="rId42"/>
    <p:sldId id="822" r:id="rId43"/>
    <p:sldId id="824" r:id="rId44"/>
    <p:sldId id="402" r:id="rId45"/>
    <p:sldId id="459" r:id="rId46"/>
    <p:sldId id="825" r:id="rId47"/>
    <p:sldId id="826" r:id="rId48"/>
    <p:sldId id="268" r:id="rId49"/>
  </p:sldIdLst>
  <p:sldSz cx="12198350" cy="6859270"/>
  <p:notesSz cx="6858000" cy="9144000"/>
  <p:custDataLst>
    <p:tags r:id="rId55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131"/>
        <p:guide orient="horz" pos="2928"/>
        <p:guide pos="866"/>
        <p:guide pos="3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5910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://127.0.0.1/" TargetMode="Externa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http://192.168.10.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13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325870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配置与管理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Apache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服务器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515394"/>
            <a:ext cx="10028789" cy="42672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13-1  </a:t>
            </a:r>
            <a:r>
              <a:rPr lang="zh-CN" altLang="en-US" dirty="0"/>
              <a:t>安装、启动与停止</a:t>
            </a:r>
            <a:r>
              <a:rPr lang="en-US" altLang="zh-CN" dirty="0"/>
              <a:t>Apache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5387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让防火墙放行，并设置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为允许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）使用防火墙命令，放行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--add-service=http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(active)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………………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sources: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services: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dhcpv6-client samba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515394"/>
            <a:ext cx="10028789" cy="152400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13-1  </a:t>
            </a:r>
            <a:r>
              <a:rPr lang="zh-CN" altLang="en-US" dirty="0"/>
              <a:t>安装、启动与停止</a:t>
            </a:r>
            <a:r>
              <a:rPr lang="en-US" altLang="zh-CN" dirty="0"/>
              <a:t>Apache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让防火墙放行，并设置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为允许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fr-FR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fr-FR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）更改当前的</a:t>
            </a: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fr-FR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值，后面可以跟</a:t>
            </a: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Enforcing</a:t>
            </a:r>
            <a:r>
              <a:rPr lang="zh-CN" altLang="fr-FR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Permissive</a:t>
            </a:r>
            <a:r>
              <a:rPr lang="zh-CN" altLang="fr-FR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fr-FR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fr-FR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fr-FR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setenforce 0</a:t>
            </a:r>
            <a:endParaRPr lang="fr-FR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getenforce</a:t>
            </a:r>
            <a:endParaRPr lang="fr-FR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fr-FR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Permissive</a:t>
            </a:r>
            <a:endParaRPr lang="fr-FR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注意：利用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setenforce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值，重启系统后失效，如果再次使用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，则仍需重新设置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，否则客户端无法访问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服务器。如果想长期有效，请修改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sysconfig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文件，按需要赋予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相应的值（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Enforcing|Permissive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，或者“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0”|“1”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）。SELinux 采用 "targeted" 策略，这意味着只有特定的、被认为是高风险或敏感的进程会受到 SELinux 策略的保护。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2515235"/>
            <a:ext cx="10417810" cy="163068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13-1  </a:t>
            </a:r>
            <a:r>
              <a:rPr lang="zh-CN" altLang="en-US" dirty="0"/>
              <a:t>安装、启动与停止</a:t>
            </a:r>
            <a:r>
              <a:rPr lang="en-US" altLang="zh-CN" dirty="0"/>
              <a:t>Apache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725150" cy="4316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服务是否安装成功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装完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服务器后，启动它，并设置开机自动加载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 httpd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enable httpd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http://127.0.0.1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或者：curl http://127.0.0.1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可以用另外一台机器登录：http://10.1.25.99/。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b-NO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nb-NO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试成功后将</a:t>
            </a:r>
            <a:r>
              <a:rPr lang="nb-NO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nb-NO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值恢复到初始状态。</a:t>
            </a:r>
            <a:endParaRPr lang="zh-CN" altLang="nb-NO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b-NO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setenforce 1</a:t>
            </a:r>
            <a:endParaRPr lang="nb-NO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5258594"/>
            <a:ext cx="10028789" cy="533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515394"/>
            <a:ext cx="10028789" cy="216407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13-2  </a:t>
            </a:r>
            <a:r>
              <a:rPr lang="zh-CN" altLang="en-US" dirty="0"/>
              <a:t>认识</a:t>
            </a:r>
            <a:r>
              <a:rPr lang="en-US" altLang="zh-CN" dirty="0"/>
              <a:t>Apache</a:t>
            </a:r>
            <a:r>
              <a:rPr lang="zh-CN" altLang="en-US" dirty="0"/>
              <a:t>服务器的配置文件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系统中配置服务，其实就是修改服务的配置文件，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服务程序的主要配置文件及存放位置如表所示。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670175" y="2782092"/>
          <a:ext cx="6038236" cy="163067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019118"/>
                <a:gridCol w="3019118"/>
              </a:tblGrid>
              <a:tr h="27185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配置文件的名称</a:t>
                      </a:r>
                      <a:endParaRPr lang="zh-CN" sz="14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存 放 位 置</a:t>
                      </a:r>
                      <a:endParaRPr lang="zh-CN" sz="14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176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服务目录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/etc/httpd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7176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主配置文件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/etc/httpd/conf/httpd.conf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7176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网站数据目录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/var/www/html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7176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访问日志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/var/log/httpd/access_log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7176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>
                          <a:effectLst/>
                        </a:rPr>
                        <a:t>错误日志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/var/log/httpd/</a:t>
                      </a:r>
                      <a:r>
                        <a:rPr lang="en-US" sz="1400" kern="100" dirty="0" err="1">
                          <a:effectLst/>
                        </a:rPr>
                        <a:t>error_log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515394"/>
            <a:ext cx="10028789" cy="35052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13-2  </a:t>
            </a:r>
            <a:r>
              <a:rPr lang="zh-CN" altLang="en-US" dirty="0"/>
              <a:t>认识</a:t>
            </a:r>
            <a:r>
              <a:rPr lang="en-US" altLang="zh-CN" dirty="0"/>
              <a:t>Apache</a:t>
            </a:r>
            <a:r>
              <a:rPr lang="zh-CN" altLang="en-US" dirty="0"/>
              <a:t>服务器的配置文件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服务程序的主配置文件中，存在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种类型的信息：注释行信息、全局配置、区域配置。在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服务程序主配置文件中，最为常用的参数如表所示。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7775" y="2624255"/>
          <a:ext cx="6419236" cy="31623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209618"/>
                <a:gridCol w="3209618"/>
              </a:tblGrid>
              <a:tr h="24306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参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数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用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途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ServerRoot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服务目录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ServerAdmin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管理员邮箱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运行服务的用户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Group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运行服务的用户组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ServerName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网站服务器的域名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DocumentRoot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文档根目录（网站数据目录）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Directory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网站数据目录的权限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24306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Listen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监听的</a:t>
                      </a: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地址与端口号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DirectoryIndex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默认的索引页页面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ErrorLog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错误日志文件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31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CustomLog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访问日志文件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4306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Timeout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网页超时时间，默认为</a:t>
                      </a:r>
                      <a:r>
                        <a:rPr lang="en-US" sz="1200" kern="100" dirty="0">
                          <a:effectLst/>
                        </a:rPr>
                        <a:t>300</a:t>
                      </a:r>
                      <a:r>
                        <a:rPr lang="zh-CN" sz="1200" kern="100" dirty="0">
                          <a:effectLst/>
                        </a:rPr>
                        <a:t>秒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94" y="3429795"/>
            <a:ext cx="10128776" cy="9144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13-2  </a:t>
            </a:r>
            <a:r>
              <a:rPr lang="zh-CN" altLang="en-US" dirty="0"/>
              <a:t>认识</a:t>
            </a:r>
            <a:r>
              <a:rPr lang="en-US" altLang="zh-CN" dirty="0"/>
              <a:t>Apache</a:t>
            </a:r>
            <a:r>
              <a:rPr lang="zh-CN" altLang="en-US" dirty="0"/>
              <a:t>服务器的配置文件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315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从上表可以发现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参数用于定义网站数据的保存路径，其参数的默认值是把网站数据存放到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目录中；而当前网站普遍的首页面名称是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，因此可以向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目录中写入一个文件，替换掉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服务程序的默认首页面，该操作会立即生效。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"Welcome To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MyWeb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&gt; /var/www/html/index.html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http://127.0.0.1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4503851"/>
            <a:ext cx="5508411" cy="199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794" y="4409995"/>
            <a:ext cx="10128776" cy="22366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13-3  </a:t>
            </a:r>
            <a:r>
              <a:rPr lang="zh-CN" altLang="en-US" dirty="0"/>
              <a:t>设置文档根目录和首页文件的实例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13-1】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默认情况下，网站的文档根目录保存在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中，如果想把保存网站文档的根目录修改为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，并且将首页文件修改为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myweb.html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，那么该如何操作呢？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）分析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根目录是一个较为重要的设置，一般来说，网站上的内容都保存在文档根目录中。在默认情形下，除了记号和别名将改指它处以外，所有的请求都从这里开始。而打开网站时所显示的页面即该网站的首页（主页）。首页的文件名是由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DirectoryIndex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字段来定义的。在默认情况下，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的默认首页名称为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。当然也可以根据实际情况进行更改。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13-3  </a:t>
            </a:r>
            <a:r>
              <a:rPr lang="zh-CN" altLang="en-US" dirty="0"/>
              <a:t>设置文档根目录和首页文件的实例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4240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）解决方案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上修改文档的根据目录为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，并创建首页文件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myweb.html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/home/www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~]#echo "The Web's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" &gt; /home/www/myweb.html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上，先备份主配置文件，然后打开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服务程序的主配置文件，将约第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行用于定义网站数据保存路径的参数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，同时还需要将约第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行用于定义目录权限的参数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后面的路径也修改为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行修改为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DirectoryIndex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myweb.html index.html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。配置文件修改完毕即可保存并退出。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399" y="2942116"/>
            <a:ext cx="10128776" cy="15544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13-3  </a:t>
            </a:r>
            <a:r>
              <a:rPr lang="zh-CN" altLang="en-US" dirty="0"/>
              <a:t>设置文档根目录和首页文件的实例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278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续上：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/httpd/conf/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httpd.conf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122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"/home/www"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 #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 # Relax access to content within /var/www.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 #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 &lt;Directory "/home/www"&gt;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AllowOverride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	# Allow open access: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 	Require all granted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131 &lt;/Directory&gt;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166 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IfModule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dir_module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167 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DirectoryIndex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index.html myweb.html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168 &lt;/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IfModule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799117"/>
            <a:ext cx="10128776" cy="484752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13-3  </a:t>
            </a:r>
            <a:r>
              <a:rPr lang="zh-CN" altLang="en-US" dirty="0"/>
              <a:t>设置文档根目录和首页文件的实例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24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让防火墙放行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协议，重启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--add-service=http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httpd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VMnet1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连接，保证互相通信）。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http://127.0.0.1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故障排除。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服务程序的默认首页面，问题何在？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解决方法是在服务器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setenforce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为允许：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getenforce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Enforcing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setenforce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getenforce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Permissive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905796"/>
            <a:ext cx="10128776" cy="1127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3368832"/>
            <a:ext cx="10128776" cy="3505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4877594"/>
            <a:ext cx="10128776" cy="1524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561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能力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233987" y="1642914"/>
            <a:ext cx="1197507" cy="27259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67791" y="762794"/>
            <a:ext cx="718145" cy="81043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要求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02" name="Freeform 706"/>
          <p:cNvSpPr/>
          <p:nvPr/>
        </p:nvSpPr>
        <p:spPr bwMode="auto">
          <a:xfrm>
            <a:off x="5620837" y="1835194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707"/>
          <p:cNvSpPr/>
          <p:nvPr/>
        </p:nvSpPr>
        <p:spPr bwMode="auto">
          <a:xfrm>
            <a:off x="5620837" y="2847181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708"/>
          <p:cNvSpPr/>
          <p:nvPr/>
        </p:nvSpPr>
        <p:spPr bwMode="auto">
          <a:xfrm>
            <a:off x="5620837" y="3990181"/>
            <a:ext cx="181972" cy="582613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文本框 335"/>
          <p:cNvSpPr txBox="1"/>
          <p:nvPr/>
        </p:nvSpPr>
        <p:spPr>
          <a:xfrm>
            <a:off x="6099175" y="1922842"/>
            <a:ext cx="4191000" cy="43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服务的安装与启动方法</a:t>
            </a:r>
            <a:endParaRPr lang="zh-CN" altLang="zh-CN" sz="1800" kern="100" spc="10" dirty="0">
              <a:effectLst/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310" name="文本框 335"/>
          <p:cNvSpPr txBox="1"/>
          <p:nvPr/>
        </p:nvSpPr>
        <p:spPr>
          <a:xfrm>
            <a:off x="6099175" y="2923220"/>
            <a:ext cx="48768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服务的主配置文件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文本框 335"/>
          <p:cNvSpPr txBox="1"/>
          <p:nvPr/>
        </p:nvSpPr>
        <p:spPr>
          <a:xfrm>
            <a:off x="6099175" y="4066220"/>
            <a:ext cx="487679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掌握各种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服务器的配置方法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0" name="直接连接符 319"/>
          <p:cNvCxnSpPr/>
          <p:nvPr/>
        </p:nvCxnSpPr>
        <p:spPr>
          <a:xfrm>
            <a:off x="-73026" y="2126500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-73026" y="2297950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-73026" y="2455113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/>
          <p:nvPr/>
        </p:nvCxnSpPr>
        <p:spPr>
          <a:xfrm>
            <a:off x="-73026" y="2626563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/>
          <p:nvPr/>
        </p:nvCxnSpPr>
        <p:spPr>
          <a:xfrm>
            <a:off x="-73026" y="2820194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>
            <a:off x="-73026" y="2991644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>
            <a:off x="-73026" y="3148807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/>
          <p:nvPr/>
        </p:nvCxnSpPr>
        <p:spPr>
          <a:xfrm>
            <a:off x="-73026" y="3320257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708"/>
          <p:cNvSpPr/>
          <p:nvPr/>
        </p:nvSpPr>
        <p:spPr bwMode="auto">
          <a:xfrm>
            <a:off x="5619182" y="4985081"/>
            <a:ext cx="181972" cy="582613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文本框 335"/>
          <p:cNvSpPr txBox="1"/>
          <p:nvPr/>
        </p:nvSpPr>
        <p:spPr>
          <a:xfrm>
            <a:off x="6077160" y="5033958"/>
            <a:ext cx="489881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网站和虚拟主机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13-4  </a:t>
            </a:r>
            <a:r>
              <a:rPr lang="zh-CN" altLang="en-US" dirty="0"/>
              <a:t>用户个人主页实例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400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现在许多网站（如网易）都允许用户拥有自己的主页空间，而用户可以很容易地管理自己的主页空间。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可以实现用户的个人主页。客户端在浏览器中浏览个人主页的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地址的格式一般为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/~username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~username”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服务器来实现时，是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系统的合法用户名。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972594"/>
            <a:ext cx="10128776" cy="5638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13-4  </a:t>
            </a:r>
            <a:r>
              <a:rPr lang="zh-CN" altLang="en-US" dirty="0"/>
              <a:t>用户个人主页实例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9862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13-2】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服务器中，为系统中的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用户设置个人主页空间。该用户的家目录为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/home/long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，个人主页空间所在的目录为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public_html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）修改用户的家目录权限，使其他用户具有读取和执行的权限。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long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 long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705  /home/long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）创建存放用户个人主页空间的目录。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/home/long/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public_html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）创建个人主页空间的默认首页文件。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  /home/long/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public_html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public_html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echo "this is long's web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"&gt;&gt;index.html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3963194"/>
            <a:ext cx="10128776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5334793"/>
            <a:ext cx="10128776" cy="3757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6208455"/>
            <a:ext cx="10128776" cy="65113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13-4  </a:t>
            </a:r>
            <a:r>
              <a:rPr lang="zh-CN" altLang="en-US" dirty="0"/>
              <a:t>用户个人主页实例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647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服务程序中，默认没有开启个人用户主页功能。为此，我们需要编辑配置文件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conf.d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userdir.conf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。然后在第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disabled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参数前面加上井号（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），表示让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服务程序开启个人用户主页功能。同时，需把第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public_html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参数前面的井号（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）去掉（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UserDir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参数表示网站数据在用户家目录中的保存目录名称，即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public_html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目录）。修改完毕保存退出。（在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编辑状态记得使用“：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nu”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，显示行号）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conf.d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userdir.conf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17 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disabled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24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public_html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344194"/>
            <a:ext cx="10128776" cy="23621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13-4  </a:t>
            </a:r>
            <a:r>
              <a:rPr lang="zh-CN" altLang="en-US" dirty="0"/>
              <a:t>用户个人主页实例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设置为允许，让防火墙放行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服务，重启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setenforce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--add-service=http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allt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httpd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）在客户端的浏览器中输入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http://192.168.10.1/~long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，看到的个人空间的访问效果如图所示。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074357"/>
            <a:ext cx="10128776" cy="1888837"/>
          </a:xfrm>
          <a:prstGeom prst="rect">
            <a:avLst/>
          </a:prstGeom>
        </p:spPr>
      </p:pic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5090518"/>
            <a:ext cx="3334893" cy="161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893757"/>
            <a:ext cx="10128776" cy="188883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13-5  </a:t>
            </a:r>
            <a:r>
              <a:rPr lang="zh-CN" altLang="en-US" dirty="0"/>
              <a:t>虚拟目录实例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40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站点主目录以外的其他目录发布站点，可以使用虚拟目录实现。虚拟目录是一个位于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服务器主目录之外的目录，它不包含在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服务器的主目录中，但在访问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站点的用户看来，它与位于主目录中的子目录是一样的。每一个虚拟目录都有一个别名，客户端可以通过此别名来访问虚拟目录。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每个虚拟目录都可以分别设置不同的访问权限，所以非常适合不同用户对不同目录拥有不同权限的情况。另外，只有知道虚拟目录名的用户才可以访问此虚拟目录，除此之外的其他用户将无法访问此虚拟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服务器的主配置文件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指令设置虚拟目录。Alias允许将服务器上的任何目录呈现为网站上的一个路径，而不需要该目录物理上位于网站的文档根目录下。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13-5  </a:t>
            </a:r>
            <a:r>
              <a:rPr lang="zh-CN" altLang="en-US" dirty="0"/>
              <a:t>虚拟目录实例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731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13-3】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服务器中，创建名为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/test/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的虚拟目录，它对应的物理路径是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，并在客户端测试。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）创建物理目录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-p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）创建虚拟目录中的默认首页文件。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echo "This is Virtual Directory sample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"&gt;&gt;index.html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）修改默认文件的权限，使其他用户具有读和执行权限。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705 index.html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3018319"/>
            <a:ext cx="10128776" cy="548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039394"/>
            <a:ext cx="10128776" cy="160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6112040"/>
            <a:ext cx="10128776" cy="59435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13-5  </a:t>
            </a:r>
            <a:r>
              <a:rPr lang="zh-CN" altLang="en-US" dirty="0"/>
              <a:t>虚拟目录实例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5779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/httpd/conf/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文件，添加下面的语句。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 /test  "/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&lt;Directory "/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AllowOverride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Require all granted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&lt;/Directory&gt;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设置为允许，让防火墙放行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服务，重启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setenforce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--add-service=http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allt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httpd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058194"/>
            <a:ext cx="10128776" cy="18592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527070"/>
            <a:ext cx="10128776" cy="202692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713518"/>
            <a:ext cx="10128776" cy="2773666"/>
          </a:xfrm>
          <a:prstGeom prst="rect">
            <a:avLst/>
          </a:prstGeom>
        </p:spPr>
      </p:pic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3060872"/>
            <a:ext cx="4484124" cy="21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13-5  </a:t>
            </a:r>
            <a:r>
              <a:rPr lang="zh-CN" altLang="en-US" dirty="0"/>
              <a:t>虚拟目录实例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的浏览器中输入“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http://192.168.10.1/test”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后，看到的虚拟目录的访问效果如图所示。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13-6  </a:t>
            </a:r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地址的虚拟主机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423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虚拟主机在一台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服务器上，可以为多个独立的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地址、域名或端口号提供不同的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地址的虚拟主机的配置需要在服务器上绑定多个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地址，然后配置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，把多个网站绑定在不同的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地址上，访问服务器上不同的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地址，就可以看到不同的网站。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749002"/>
            <a:ext cx="10128776" cy="195739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13-6  </a:t>
            </a:r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地址的虚拟主机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808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13-4】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服务器具有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地址（提前在服务器中配置这两个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地址）。现需要利用这两个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地址分别创建两个基于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地址的虚拟主机，要求不同的虚拟主机对应的主目录不同，默认文档的内容也不同。配置步骤如下。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的桌面上依次单击“活动”→“显示应用程序”→“设置”→“网络”命令，单击设置按钮 ，打开图所示的“有线”对话框，再增加一个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，完成后单击“应用”按钮。这样可以在一块网卡上配置多个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地址，当然也可以直接在多块网卡上配置多个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4749001"/>
            <a:ext cx="2057400" cy="19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70306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项目实录：配置与管理</a:t>
            </a:r>
            <a:r>
              <a:rPr lang="en-US" altLang="zh-CN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Web</a:t>
            </a: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服务器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3704119"/>
            <a:ext cx="10128776" cy="10210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13-6  </a:t>
            </a:r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地址的虚拟主机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599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）分别创建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/var/www/ip1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/var/www/ip2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两个主目录和默认文件。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/var/www/ip1   /var/www/ip2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"this is 192.168.10.1's web."&gt;/var/www/ip1/index.html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"this is 192.168.10.10's web."&gt;/var/www/ip2/index.html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）新建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conf.d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vhost.conf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文件。该文件的内容如下。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设置基于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的虚拟主机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192.168.10.1&gt;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/var/www/ip1       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设置基于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的虚拟主机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192.168.10.10&gt;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/var/www/ip2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5104979"/>
            <a:ext cx="10128776" cy="1021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981995"/>
            <a:ext cx="10128776" cy="96760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008917"/>
            <a:ext cx="10128776" cy="254507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13-6  </a:t>
            </a:r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地址的虚拟主机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5151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设置为允许，让防火墙放行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服务，重启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）在客户端浏览器中可以看到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http://192.168.10.10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两个网站的浏览效果如图所示。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解决方法是在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/httpd/conf/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httpd.conf</a:t>
            </a:r>
            <a:r>
              <a:rPr lang="zh-CN" altLang="en-US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（主配置文件）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中添加有关两个网站目录权限的内容：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&lt;Directory "/var/www/ip1"&gt;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AllowOverride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 all granted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&lt;/Directory&gt;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&lt;Directory "/var/www/ip2"&gt;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AllowOverride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 all granted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&lt;/Directory&gt;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4175777"/>
            <a:ext cx="3921392" cy="221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058035"/>
            <a:ext cx="10078085" cy="45561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13-6  </a:t>
            </a:r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地址的虚拟主机（禁止某些</a:t>
            </a:r>
            <a:r>
              <a:rPr lang="en-US" altLang="zh-CN" dirty="0"/>
              <a:t>IP/</a:t>
            </a:r>
            <a:r>
              <a:rPr lang="zh-CN" altLang="en-US" dirty="0"/>
              <a:t>域名访问）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4099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修改/etc/httpd/conf.d/vhost.conf文件，使得部分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无法访问虚拟主机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&lt;Virtualhost 10.1.25.99&gt;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DocumentRoot  /var/www/ip1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&lt;Directory "/var/www/ip1"&gt;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Order allow,deny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Allow from all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Deny from 10.1.25.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&lt;/Directory&gt;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&lt;/Virtualhost&gt;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&lt;Virtualhost 10.1.25.100&gt;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DocumentRoot  /var/www/ip2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&lt;Directory "/var/www/ip2"&gt;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Order allow,deny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Allow from all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Deny from 10.1.25.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&lt;/Directory&gt;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&lt;/Virtualhost&gt;</a:t>
            </a:r>
            <a:endParaRPr lang="zh-CN" sz="8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591435"/>
            <a:ext cx="10078085" cy="255968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13-6  </a:t>
            </a:r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地址的虚拟主机（全局禁止某些</a:t>
            </a:r>
            <a:r>
              <a:rPr lang="en-US" altLang="zh-CN" dirty="0"/>
              <a:t>IP/</a:t>
            </a:r>
            <a:r>
              <a:rPr lang="zh-CN" altLang="en-US" dirty="0"/>
              <a:t>域名访问）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4099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修改/etc/httpd/conf/httpd.conf文件，增加以下内容，使得部分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无法访问虚拟主机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&lt;Directory "/"&gt;</a:t>
            </a:r>
            <a:endParaRPr lang="zh-CN" sz="20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Order allow,deny</a:t>
            </a:r>
            <a:endParaRPr lang="zh-CN" sz="20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Allow from all</a:t>
            </a:r>
            <a:endParaRPr lang="zh-CN" sz="20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Deny from 10.1.25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sz="20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&lt;/Directory&gt;</a:t>
            </a:r>
            <a:endParaRPr lang="zh-CN" sz="20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3429795"/>
            <a:ext cx="10128776" cy="124967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13-7  </a:t>
            </a:r>
            <a:r>
              <a:rPr lang="zh-CN" altLang="en-US" dirty="0"/>
              <a:t>配置基于域名的虚拟主机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it-IT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基于域名的虚拟主机的配置只需服务器有一个</a:t>
            </a:r>
            <a:r>
              <a:rPr lang="it-IT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it-IT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地址即可，所有的虚拟主机共享同一个</a:t>
            </a:r>
            <a:r>
              <a:rPr lang="it-IT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it-IT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，各虚拟主机之间通过域名进行区分。</a:t>
            </a:r>
            <a:endParaRPr lang="zh-CN" altLang="it-IT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it-IT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要建立基于域名的虚拟主机，</a:t>
            </a:r>
            <a:r>
              <a:rPr lang="it-IT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it-IT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服务器中应建立多个主机资源记录，使它们解析到同一个</a:t>
            </a:r>
            <a:r>
              <a:rPr lang="it-IT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it-IT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地址。例如：</a:t>
            </a:r>
            <a:endParaRPr lang="zh-CN" altLang="it-IT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it-IT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www.smile90.cn.   	IN    A    192.168.10.1</a:t>
            </a:r>
            <a:endParaRPr lang="it-IT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it-IT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www.long90.cn.    	IN    A    192.168.10.1</a:t>
            </a:r>
            <a:endParaRPr lang="it-IT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3704115"/>
            <a:ext cx="10128776" cy="86867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13-7  </a:t>
            </a:r>
            <a:r>
              <a:rPr lang="zh-CN" altLang="en-US" dirty="0"/>
              <a:t>配置基于域名的虚拟主机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13-5】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。在本地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服务器中，该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地址对应的域名分别为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www1.long90.cn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www2.long90.cn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。现需要创建基于域名的虚拟主机，要求不同的虚拟主机对应的主目录不同，默认文档的内容也不同。配置步骤如下。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）分别创建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/var/www/smile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/var/www/long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两个主目录和默认文件。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/var/www/www1   /var/www/www2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"www1.long90.cn's web."&gt;/var/www/www1/index.html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"www2.long90.cn's web."&gt;/var/www/www2/index.html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httpd.conf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文件。添加目录权限内容如下。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&lt;Directory "/var/www"&gt;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AllowOverride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 all granted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&lt;/Directory&gt;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847115"/>
            <a:ext cx="10128776" cy="124967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439194"/>
            <a:ext cx="10128776" cy="259079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13-7  </a:t>
            </a:r>
            <a:r>
              <a:rPr lang="zh-CN" altLang="en-US" dirty="0"/>
              <a:t>配置基于域名的虚拟主机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4014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/etc/httpd/conf.d/vhost.conf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文件。该文件的内容如下（原来内容清空）。</a:t>
            </a:r>
            <a:endParaRPr lang="zh-CN" altLang="nl-NL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&lt;Virtualhost 192.168.10.1&gt;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DocumentRoot  /var/www/www1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ServerName  www1.long90.cn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&lt;/Virtualhost&gt;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&lt;Virtualhost 192.168.10.1&gt;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DocumentRoot /var/www/www2 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ServerName  www2.long90.cn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nl-NL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&lt;/Virtualhost&gt;</a:t>
            </a:r>
            <a:endParaRPr lang="nl-NL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SELnux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设置为允许，让防火墙放行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服务，重启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服务。在客户端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上测试。要确保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服务器解析正确、确保给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设置正确的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服务器地址（</a:t>
            </a: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etc/resolv.conf</a:t>
            </a:r>
            <a:r>
              <a:rPr lang="zh-CN" altLang="nl-NL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nl-NL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13-8  </a:t>
            </a:r>
            <a:r>
              <a:rPr lang="zh-CN" altLang="en-US" dirty="0"/>
              <a:t>配置基于端口号的虚拟主机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1422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基于端口号的虚拟主机的配置只需服务器有一个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地址即可，所有的虚拟主机共享同一个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，各虚拟主机之间通过不同的端口号进行区分。在设置基于端口号的虚拟主机的配置时，需要利用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语句设置所监听的端口。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3505994"/>
            <a:ext cx="10128776" cy="161918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13-8  </a:t>
            </a:r>
            <a:r>
              <a:rPr lang="zh-CN" altLang="en-US" dirty="0"/>
              <a:t>配置基于端口号的虚拟主机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13-6】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。现需要创建基于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8088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8089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两个不同端口号的虚拟主机，要求不同的虚拟主机对应的主目录不同，默认文档的内容也不同，如何配置？配置步骤如下。</a:t>
            </a:r>
            <a:endParaRPr lang="zh-CN" altLang="pt-BR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）分别创建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/var/www/8088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/var/www/8089</a:t>
            </a:r>
            <a:r>
              <a:rPr lang="zh-CN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两个主目录和默认文件。</a:t>
            </a:r>
            <a:endParaRPr lang="zh-CN" altLang="pt-BR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mkdir   /var/www/8088   /var/www/8089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"8088 port</a:t>
            </a:r>
            <a:r>
              <a:rPr lang="en-US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web."&gt;/var/www/8088/index.html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"8089 port</a:t>
            </a:r>
            <a:r>
              <a:rPr lang="en-US" altLang="pt-B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web."&gt;/var/www/8089/index.html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2439194"/>
            <a:ext cx="10128776" cy="328704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13-8  </a:t>
            </a:r>
            <a:r>
              <a:rPr lang="zh-CN" altLang="en-US" dirty="0"/>
              <a:t>配置基于端口号的虚拟主机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178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/httpd/conf/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文件。该文件的修改内容如下（行号是大体值）。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		Listen 80                   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		Listen 8088                   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		Listen 8089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	&lt;Directory "/home/www"&gt;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129     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AllowOverride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     	# Allow open access: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131     	Require all granted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132 	&lt;/Directory&gt;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服务的概述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服务是描述一系列操作的接口，它使用标准的、规范的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，可扩展标记语言）描述接口。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上被广泛应用的一种信息服务技术。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采用的是客户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服务器结构，整理和储存各种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资源，并响应客户端软件的请求，把所需的信息资源通过浏览器传送给用户。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服务通常可以分为两种：静态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服务和动态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2439194"/>
            <a:ext cx="10128776" cy="328704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13-8  </a:t>
            </a:r>
            <a:r>
              <a:rPr lang="zh-CN" altLang="en-US" dirty="0"/>
              <a:t>配置基于端口号的虚拟主机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178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/httpd/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conf.d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vhost.conf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文件。该文件的内容如下（原来内容清空）。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192.168.10.1:8088&gt;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/var/www/8088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192.168.10.1:8089&gt;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/var/www/8089   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3917806"/>
            <a:ext cx="10128776" cy="294178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13-8  </a:t>
            </a:r>
            <a:r>
              <a:rPr lang="zh-CN" altLang="en-US" dirty="0"/>
              <a:t>配置基于端口号的虚拟主机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5384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）关闭防火墙和允许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服务。然后在客户端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）处理故障。这是因为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防火墙检测到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端口原本不属于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服务应该需要的资源，但现在却以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服务程序的名义监听使用了，所以防火墙会拒绝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服务使用这两个端口。我们可以使用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命令永久添加需要的端口到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区域，并重启防火墙。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(active)  ……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services: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dhcpv6-client samba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ports: 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--zone=public --add-port=8088/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--zone=public --add-port</a:t>
            </a:r>
            <a:r>
              <a:rPr lang="en-US" altLang="zh-CN" sz="10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=8089/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(active)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 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services: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dhcpv6-client samba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ports: 8089/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8088/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2286794"/>
            <a:ext cx="10128776" cy="219455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13-8  </a:t>
            </a:r>
            <a:r>
              <a:rPr lang="zh-CN" altLang="en-US" dirty="0"/>
              <a:t>配置基于端口号的虚拟主机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1038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）再次在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上测试，结果如图所示。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563027"/>
            <a:ext cx="3886200" cy="17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67" y="2563027"/>
            <a:ext cx="3923808" cy="17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08639" y="4234151"/>
            <a:ext cx="4040125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70306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Web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667794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3577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假如你是某学校的网络管理员，学校的域名为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www.king.com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，学校计划为每位教师开通个人主页服务，为教师与学生之间建立沟通的平台。该学校的网络拓扑图如图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13-11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学校计划为每位教师开通个人主页服务，要求实现如下功能。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）网页文件上传完成后，立即自动发布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http://www.king.com/~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服务器中建立一个名为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的虚拟目录，其对应的物理路径是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/data/private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服务器对该虚拟目录启用用户认证，只允许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kingma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用户访问。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860249" y="5005500"/>
            <a:ext cx="10363199" cy="1808843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5027076"/>
            <a:ext cx="2679700" cy="179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346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服务器中建立一个名为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的虚拟目录，其对应的物理路径是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/dir1 /test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服务器仅允许来自网络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jnrp.net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网段的客户机访问该虚拟目录。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地址，创建基于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地址的虚拟主机，其中，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的虚拟主机对应的主目录为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/var/www/ip2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的虚拟主机对应的主目录为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/var/www/ip3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）创建基于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www.mlx.com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www.king.com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两个域名的虚拟主机，域名为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www.mlx.com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的虚拟主机对应的主目录为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/var/www/mlx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，域名为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www.king.com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的虚拟主机对应的主目录为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/var/www/king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1422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 Transfer Protocol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，超文本传输协议）可以算得上是目前国际互联网基础上的一个重要组成部分。而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协议的服务器软件，微软的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Explorer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Mozilla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协议的客户端实现。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743994"/>
            <a:ext cx="225194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项目设计与准备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项目实施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70306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Web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项目需求准备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18846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利用</a:t>
            </a:r>
            <a:r>
              <a:rPr lang="en-US" altLang="zh-CN" sz="2000" kern="100" dirty="0">
                <a:effectLst/>
                <a:latin typeface="+mn-ea"/>
              </a:rPr>
              <a:t>Apache</a:t>
            </a:r>
            <a:r>
              <a:rPr lang="zh-CN" altLang="en-US" sz="2000" kern="100" dirty="0">
                <a:effectLst/>
                <a:latin typeface="+mn-ea"/>
              </a:rPr>
              <a:t>服务建立普通</a:t>
            </a:r>
            <a:r>
              <a:rPr lang="en-US" altLang="zh-CN" sz="2000" kern="100" dirty="0">
                <a:effectLst/>
                <a:latin typeface="+mn-ea"/>
              </a:rPr>
              <a:t>Web</a:t>
            </a:r>
            <a:r>
              <a:rPr lang="zh-CN" altLang="en-US" sz="2000" kern="100" dirty="0">
                <a:effectLst/>
                <a:latin typeface="+mn-ea"/>
              </a:rPr>
              <a:t>站点、基于主机和用户认证的访问控制。</a:t>
            </a:r>
            <a:endParaRPr lang="en-US" altLang="zh-CN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安装有企业服务器版</a:t>
            </a:r>
            <a:r>
              <a:rPr lang="en-US" altLang="zh-CN" sz="2000" kern="100" dirty="0">
                <a:effectLst/>
                <a:latin typeface="+mn-ea"/>
              </a:rPr>
              <a:t>Linux</a:t>
            </a:r>
            <a:r>
              <a:rPr lang="zh-CN" altLang="en-US" sz="2000" kern="100" dirty="0">
                <a:effectLst/>
                <a:latin typeface="+mn-ea"/>
              </a:rPr>
              <a:t>的</a:t>
            </a:r>
            <a:r>
              <a:rPr lang="en-US" altLang="zh-CN" sz="2000" kern="100" dirty="0">
                <a:effectLst/>
                <a:latin typeface="+mn-ea"/>
              </a:rPr>
              <a:t>PC</a:t>
            </a:r>
            <a:r>
              <a:rPr lang="zh-CN" altLang="en-US" sz="2000" kern="100" dirty="0">
                <a:effectLst/>
                <a:latin typeface="+mn-ea"/>
              </a:rPr>
              <a:t>一台、测试用计算机</a:t>
            </a:r>
            <a:r>
              <a:rPr lang="en-US" altLang="zh-CN" sz="2000" kern="100" dirty="0">
                <a:effectLst/>
                <a:latin typeface="+mn-ea"/>
              </a:rPr>
              <a:t>2</a:t>
            </a:r>
            <a:r>
              <a:rPr lang="zh-CN" altLang="en-US" sz="2000" kern="100" dirty="0">
                <a:effectLst/>
                <a:latin typeface="+mn-ea"/>
              </a:rPr>
              <a:t>台（</a:t>
            </a:r>
            <a:r>
              <a:rPr lang="en-US" altLang="zh-CN" sz="2000" kern="100" dirty="0">
                <a:effectLst/>
                <a:latin typeface="+mn-ea"/>
              </a:rPr>
              <a:t>Windows 10</a:t>
            </a:r>
            <a:r>
              <a:rPr lang="zh-CN" altLang="en-US" sz="2000" kern="100" dirty="0">
                <a:effectLst/>
                <a:latin typeface="+mn-ea"/>
              </a:rPr>
              <a:t>、</a:t>
            </a:r>
            <a:r>
              <a:rPr lang="en-US" altLang="zh-CN" sz="2000" kern="100" dirty="0">
                <a:effectLst/>
                <a:latin typeface="+mn-ea"/>
              </a:rPr>
              <a:t>Linux</a:t>
            </a:r>
            <a:r>
              <a:rPr lang="zh-CN" altLang="en-US" sz="2000" kern="100" dirty="0">
                <a:effectLst/>
                <a:latin typeface="+mn-ea"/>
              </a:rPr>
              <a:t>），并且两台计算机都在连入局域网。该环境也可以用虚拟机实现。规划好各台主机的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地址，如表所示。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3776" y="3455135"/>
            <a:ext cx="10119794" cy="2641659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746374" y="3582194"/>
          <a:ext cx="6019801" cy="236733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04103"/>
                <a:gridCol w="1004103"/>
                <a:gridCol w="1507359"/>
                <a:gridCol w="2504236"/>
              </a:tblGrid>
              <a:tr h="456558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主机名称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操作系统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角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色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</a:tr>
              <a:tr h="997665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Server01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192.168.10.1/24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192.168.10.10/24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Web</a:t>
                      </a:r>
                      <a:r>
                        <a:rPr lang="zh-CN" sz="1200" kern="100">
                          <a:effectLst/>
                        </a:rPr>
                        <a:t>服务器、</a:t>
                      </a:r>
                      <a:r>
                        <a:rPr lang="en-US" sz="1200" kern="100">
                          <a:effectLst/>
                        </a:rPr>
                        <a:t>DNS</a:t>
                      </a:r>
                      <a:r>
                        <a:rPr lang="zh-CN" sz="1200" kern="100">
                          <a:effectLst/>
                        </a:rPr>
                        <a:t>服务器；</a:t>
                      </a:r>
                      <a:r>
                        <a:rPr lang="en-US" sz="1200" kern="100">
                          <a:effectLst/>
                        </a:rPr>
                        <a:t>VMnet1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56558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Client1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192.168.10.21/24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客户端；</a:t>
                      </a:r>
                      <a:r>
                        <a:rPr lang="en-US" sz="1200" kern="100">
                          <a:effectLst/>
                        </a:rPr>
                        <a:t>VMnet1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456558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Client2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Windows 10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192.168.10.31/24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Windows</a:t>
                      </a:r>
                      <a:r>
                        <a:rPr lang="zh-CN" sz="1200" kern="100" dirty="0">
                          <a:effectLst/>
                        </a:rPr>
                        <a:t>客户端；</a:t>
                      </a:r>
                      <a:r>
                        <a:rPr lang="en-US" sz="1200" kern="100" dirty="0">
                          <a:effectLst/>
                        </a:rPr>
                        <a:t>VMnet1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70306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Web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1997240"/>
            <a:ext cx="10028789" cy="274317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13-1  </a:t>
            </a:r>
            <a:r>
              <a:rPr lang="zh-CN" altLang="en-US" dirty="0"/>
              <a:t>安装、启动与停止</a:t>
            </a:r>
            <a:r>
              <a:rPr lang="en-US" altLang="zh-CN" dirty="0"/>
              <a:t>Apache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86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相关软件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rpm -q httpd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mount 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/iso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clean all 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安装前先清除缓存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yum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httpd firefox -y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rpm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qa|grep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httpd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检查安装组件是否成功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服务的命令如下（重新启动和停止的命令分别是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restart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  httpd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955" y="5266063"/>
            <a:ext cx="10028789" cy="52593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12877</Words>
  <Application>WPS 演示</Application>
  <PresentationFormat>自定义</PresentationFormat>
  <Paragraphs>648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方正书宋简体</vt:lpstr>
      <vt:lpstr>Calibri</vt:lpstr>
      <vt:lpstr>Arial</vt:lpstr>
      <vt:lpstr>方正黑体简体</vt:lpstr>
      <vt:lpstr>Arial Unicode MS</vt:lpstr>
      <vt:lpstr>等线</vt:lpstr>
      <vt:lpstr>方正兰亭黑简体</vt:lpstr>
      <vt:lpstr>黑体</vt:lpstr>
      <vt:lpstr>Office Theme</vt:lpstr>
      <vt:lpstr>PowerPoint 演示文稿</vt:lpstr>
      <vt:lpstr>PowerPoint 演示文稿</vt:lpstr>
      <vt:lpstr>PowerPoint 演示文稿</vt:lpstr>
      <vt:lpstr>一、项目知识准备</vt:lpstr>
      <vt:lpstr>一、项目知识准备</vt:lpstr>
      <vt:lpstr>PowerPoint 演示文稿</vt:lpstr>
      <vt:lpstr>二、项目设计与准备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  <vt:lpstr>四、项目实录</vt:lpstr>
      <vt:lpstr>四、项目实录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684</cp:revision>
  <dcterms:created xsi:type="dcterms:W3CDTF">2006-08-16T00:00:00Z</dcterms:created>
  <dcterms:modified xsi:type="dcterms:W3CDTF">2024-04-09T08:45:40Z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43220E794C084B9D8E1C804312B63729_12</vt:lpwstr>
  </property>
</Properties>
</file>