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handoutMasterIdLst>
    <p:handoutMasterId r:id="rId63"/>
  </p:handoutMasterIdLst>
  <p:sldIdLst>
    <p:sldId id="869" r:id="rId3"/>
    <p:sldId id="258" r:id="rId4"/>
    <p:sldId id="257" r:id="rId5"/>
    <p:sldId id="280" r:id="rId6"/>
    <p:sldId id="827" r:id="rId7"/>
    <p:sldId id="828" r:id="rId8"/>
    <p:sldId id="366" r:id="rId9"/>
    <p:sldId id="693" r:id="rId10"/>
    <p:sldId id="370" r:id="rId11"/>
    <p:sldId id="371" r:id="rId12"/>
    <p:sldId id="829" r:id="rId13"/>
    <p:sldId id="830" r:id="rId14"/>
    <p:sldId id="831" r:id="rId15"/>
    <p:sldId id="832" r:id="rId16"/>
    <p:sldId id="833" r:id="rId17"/>
    <p:sldId id="834" r:id="rId18"/>
    <p:sldId id="835" r:id="rId19"/>
    <p:sldId id="836" r:id="rId20"/>
    <p:sldId id="837" r:id="rId21"/>
    <p:sldId id="838" r:id="rId22"/>
    <p:sldId id="840" r:id="rId23"/>
    <p:sldId id="841" r:id="rId24"/>
    <p:sldId id="843" r:id="rId25"/>
    <p:sldId id="844" r:id="rId26"/>
    <p:sldId id="845" r:id="rId27"/>
    <p:sldId id="846" r:id="rId28"/>
    <p:sldId id="847" r:id="rId29"/>
    <p:sldId id="848" r:id="rId30"/>
    <p:sldId id="914" r:id="rId31"/>
    <p:sldId id="933" r:id="rId32"/>
    <p:sldId id="934" r:id="rId33"/>
    <p:sldId id="849" r:id="rId34"/>
    <p:sldId id="850" r:id="rId35"/>
    <p:sldId id="932" r:id="rId36"/>
    <p:sldId id="851" r:id="rId37"/>
    <p:sldId id="852" r:id="rId38"/>
    <p:sldId id="935" r:id="rId39"/>
    <p:sldId id="853" r:id="rId40"/>
    <p:sldId id="854" r:id="rId41"/>
    <p:sldId id="855" r:id="rId42"/>
    <p:sldId id="856" r:id="rId43"/>
    <p:sldId id="858" r:id="rId44"/>
    <p:sldId id="936" r:id="rId45"/>
    <p:sldId id="859" r:id="rId46"/>
    <p:sldId id="955" r:id="rId47"/>
    <p:sldId id="860" r:id="rId48"/>
    <p:sldId id="964" r:id="rId49"/>
    <p:sldId id="956" r:id="rId50"/>
    <p:sldId id="965" r:id="rId51"/>
    <p:sldId id="966" r:id="rId52"/>
    <p:sldId id="967" r:id="rId53"/>
    <p:sldId id="968" r:id="rId54"/>
    <p:sldId id="969" r:id="rId55"/>
    <p:sldId id="861" r:id="rId56"/>
    <p:sldId id="402" r:id="rId57"/>
    <p:sldId id="459" r:id="rId58"/>
    <p:sldId id="825" r:id="rId59"/>
    <p:sldId id="826" r:id="rId60"/>
    <p:sldId id="268" r:id="rId61"/>
  </p:sldIdLst>
  <p:sldSz cx="12198350" cy="6859270"/>
  <p:notesSz cx="6858000" cy="9144000"/>
  <p:custDataLst>
    <p:tags r:id="rId67"/>
  </p:custDataLst>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835"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9270"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8705"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890" userDrawn="1">
          <p15:clr>
            <a:srgbClr val="A4A3A4"/>
          </p15:clr>
        </p15:guide>
        <p15:guide id="3" pos="866" userDrawn="1">
          <p15:clr>
            <a:srgbClr val="A4A3A4"/>
          </p15:clr>
        </p15:guide>
        <p15:guide id="4" pos="3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6D8D"/>
    <a:srgbClr val="3E5CCC"/>
    <a:srgbClr val="92D050"/>
    <a:srgbClr val="3A4187"/>
    <a:srgbClr val="8C9EE0"/>
    <a:srgbClr val="28A7E1"/>
    <a:srgbClr val="1A8ABC"/>
    <a:srgbClr val="A4B3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27" autoAdjust="0"/>
    <p:restoredTop sz="95681" autoAdjust="0"/>
  </p:normalViewPr>
  <p:slideViewPr>
    <p:cSldViewPr showGuides="1">
      <p:cViewPr varScale="1">
        <p:scale>
          <a:sx n="58" d="100"/>
          <a:sy n="58" d="100"/>
        </p:scale>
        <p:origin x="-888" y="-78"/>
      </p:cViewPr>
      <p:guideLst>
        <p:guide orient="horz" pos="2160"/>
        <p:guide orient="horz" pos="2890"/>
        <p:guide pos="866"/>
        <p:guide pos="37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3" d="100"/>
          <a:sy n="73" d="100"/>
        </p:scale>
        <p:origin x="2852" y="3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tags" Target="tags/tag3.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notesMaster" Target="notesMasters/notesMaster1.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3648A5-1AAC-44C2-A860-4F80AF8A9A2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4BE859-46AC-4E08-A9B0-A4992BE5FD0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BF97D0-0773-4E69-AF7F-C79F2523E17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C1F428-825D-447D-9C0B-75CC2874064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endParaRPr lang="en-US" dirty="0"/>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835"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9270" indent="0" algn="ctr">
              <a:buNone/>
              <a:defRPr>
                <a:solidFill>
                  <a:schemeClr val="tx1">
                    <a:tint val="75000"/>
                  </a:schemeClr>
                </a:solidFill>
              </a:defRPr>
            </a:lvl6pPr>
            <a:lvl7pPr marL="3658870" indent="0" algn="ctr">
              <a:buNone/>
              <a:defRPr>
                <a:solidFill>
                  <a:schemeClr val="tx1">
                    <a:tint val="75000"/>
                  </a:schemeClr>
                </a:solidFill>
              </a:defRPr>
            </a:lvl7pPr>
            <a:lvl8pPr marL="4268470" indent="0" algn="ctr">
              <a:buNone/>
              <a:defRPr>
                <a:solidFill>
                  <a:schemeClr val="tx1">
                    <a:tint val="75000"/>
                  </a:schemeClr>
                </a:solidFill>
              </a:defRPr>
            </a:lvl8pPr>
            <a:lvl9pPr marL="4878705"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endParaRPr lang="en-US" dirty="0"/>
          </a:p>
        </p:txBody>
      </p:sp>
      <p:sp>
        <p:nvSpPr>
          <p:cNvPr id="3" name="Content Placeholder 2"/>
          <p:cNvSpPr>
            <a:spLocks noGrp="1"/>
          </p:cNvSpPr>
          <p:nvPr>
            <p:ph idx="1"/>
          </p:nvPr>
        </p:nvSpPr>
        <p:spPr>
          <a:xfrm>
            <a:off x="609918" y="1143795"/>
            <a:ext cx="10978515" cy="5029200"/>
          </a:xfrm>
          <a:prstGeom prst="rect">
            <a:avLst/>
          </a:prstGeom>
        </p:spPr>
        <p:txBody>
          <a:bodyPr/>
          <a:lstStyle>
            <a:lvl1pPr marL="457200" indent="-457200">
              <a:lnSpc>
                <a:spcPct val="120000"/>
              </a:lnSpc>
              <a:buSzPct val="80000"/>
              <a:buFont typeface="Wingdings" panose="05000000000000000000"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p>
            <a:r>
              <a:rPr lang="en-US" dirty="0"/>
              <a:t>Click to edit Master title style</a:t>
            </a:r>
            <a:endParaRPr lang="en-US" dirty="0"/>
          </a:p>
        </p:txBody>
      </p:sp>
      <p:sp>
        <p:nvSpPr>
          <p:cNvPr id="3" name="Content Placeholder 2"/>
          <p:cNvSpPr>
            <a:spLocks noGrp="1"/>
          </p:cNvSpPr>
          <p:nvPr>
            <p:ph idx="1"/>
          </p:nvPr>
        </p:nvSpPr>
        <p:spPr>
          <a:xfrm>
            <a:off x="609918" y="1600994"/>
            <a:ext cx="10978515" cy="4572000"/>
          </a:xfrm>
          <a:prstGeom prst="rect">
            <a:avLst/>
          </a:prstGeom>
        </p:spPr>
        <p:txBody>
          <a:bodyPr/>
          <a:lstStyle>
            <a:lvl1pPr marL="457200" indent="-457200">
              <a:lnSpc>
                <a:spcPct val="120000"/>
              </a:lnSpc>
              <a:buSzPct val="80000"/>
              <a:buFont typeface="Wingdings" panose="05000000000000000000"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Content Placeholder 2"/>
          <p:cNvSpPr>
            <a:spLocks noGrp="1"/>
          </p:cNvSpPr>
          <p:nvPr>
            <p:ph idx="13"/>
          </p:nvPr>
        </p:nvSpPr>
        <p:spPr>
          <a:xfrm>
            <a:off x="841375" y="984137"/>
            <a:ext cx="10747058" cy="464458"/>
          </a:xfrm>
          <a:prstGeom prst="rect">
            <a:avLst/>
          </a:prstGeom>
        </p:spPr>
        <p:txBody>
          <a:bodyPr/>
          <a:lstStyle>
            <a:lvl1pPr marL="0" indent="0">
              <a:lnSpc>
                <a:spcPct val="120000"/>
              </a:lnSpc>
              <a:buSzPct val="80000"/>
              <a:buFont typeface="Wingdings" panose="05000000000000000000" pitchFamily="2" charset="2"/>
              <a:buNone/>
              <a:defRPr b="0">
                <a:solidFill>
                  <a:schemeClr val="tx1">
                    <a:lumMod val="95000"/>
                    <a:lumOff val="5000"/>
                  </a:schemeClr>
                </a:solidFill>
              </a:defRPr>
            </a:lvl1pPr>
          </a:lstStyle>
          <a:p>
            <a:pPr lvl="0"/>
            <a:r>
              <a:rPr lang="en-US" dirty="0"/>
              <a:t>Click to edit Master text styles</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10" name="TextBox 1"/>
          <p:cNvSpPr txBox="1"/>
          <p:nvPr userDrawn="1"/>
        </p:nvSpPr>
        <p:spPr>
          <a:xfrm>
            <a:off x="2172326" y="711365"/>
            <a:ext cx="1359346" cy="886482"/>
          </a:xfrm>
          <a:prstGeom prst="rect">
            <a:avLst/>
          </a:prstGeom>
          <a:noFill/>
        </p:spPr>
        <p:txBody>
          <a:bodyPr wrap="none" lIns="0" tIns="0" rIns="0" bIns="60981" rtlCol="0">
            <a:spAutoFit/>
          </a:bodyPr>
          <a:lstStyle/>
          <a:p>
            <a:pPr>
              <a:lnSpc>
                <a:spcPts val="6935"/>
              </a:lnSpc>
            </a:pPr>
            <a:r>
              <a:rPr lang="zh-CN" altLang="en-US" sz="5300" dirty="0">
                <a:solidFill>
                  <a:srgbClr val="4197DF"/>
                </a:solidFill>
                <a:latin typeface="Microsoft YaHei UI" panose="020B0503020204020204" pitchFamily="18" charset="-122"/>
                <a:cs typeface="Microsoft YaHei UI" panose="020B0503020204020204" pitchFamily="18" charset="-122"/>
              </a:rPr>
              <a:t>内容</a:t>
            </a:r>
            <a:endParaRPr lang="en-US" altLang="zh-CN" sz="5300" dirty="0">
              <a:solidFill>
                <a:srgbClr val="4197DF"/>
              </a:solidFill>
              <a:latin typeface="Microsoft YaHei UI" panose="020B0503020204020204" pitchFamily="18" charset="-122"/>
              <a:cs typeface="Microsoft YaHei UI" panose="020B0503020204020204" pitchFamily="18" charset="-122"/>
            </a:endParaRPr>
          </a:p>
        </p:txBody>
      </p:sp>
      <p:sp>
        <p:nvSpPr>
          <p:cNvPr id="11" name="TextBox 1"/>
          <p:cNvSpPr txBox="1"/>
          <p:nvPr userDrawn="1"/>
        </p:nvSpPr>
        <p:spPr>
          <a:xfrm>
            <a:off x="2233987" y="1642914"/>
            <a:ext cx="1274388" cy="266761"/>
          </a:xfrm>
          <a:prstGeom prst="rect">
            <a:avLst/>
          </a:prstGeom>
          <a:noFill/>
        </p:spPr>
        <p:txBody>
          <a:bodyPr wrap="none" lIns="0" tIns="0" rIns="0" bIns="60981" rtlCol="0">
            <a:spAutoFit/>
          </a:bodyPr>
          <a:lstStyle/>
          <a:p>
            <a:pPr>
              <a:lnSpc>
                <a:spcPts val="1600"/>
              </a:lnSpc>
            </a:pPr>
            <a:r>
              <a:rPr lang="en-US" altLang="zh-CN" sz="1900" dirty="0">
                <a:solidFill>
                  <a:srgbClr val="4197DF"/>
                </a:solidFill>
                <a:latin typeface="Times New Roman" panose="02020603050405020304" pitchFamily="18" charset="0"/>
                <a:cs typeface="Times New Roman" panose="02020603050405020304" pitchFamily="18" charset="0"/>
              </a:rPr>
              <a:t>CONTENTS</a:t>
            </a:r>
            <a:endParaRPr lang="en-US" altLang="zh-CN" sz="1900" dirty="0">
              <a:solidFill>
                <a:srgbClr val="4197DF"/>
              </a:solidFill>
              <a:latin typeface="Times New Roman" panose="02020603050405020304" pitchFamily="18" charset="0"/>
              <a:cs typeface="Times New Roman" panose="02020603050405020304" pitchFamily="18" charset="0"/>
            </a:endParaRPr>
          </a:p>
        </p:txBody>
      </p:sp>
      <p:sp>
        <p:nvSpPr>
          <p:cNvPr id="12" name="TextBox 1"/>
          <p:cNvSpPr txBox="1"/>
          <p:nvPr userDrawn="1"/>
        </p:nvSpPr>
        <p:spPr>
          <a:xfrm>
            <a:off x="3567791" y="762794"/>
            <a:ext cx="718145" cy="946434"/>
          </a:xfrm>
          <a:prstGeom prst="rect">
            <a:avLst/>
          </a:prstGeom>
          <a:noFill/>
        </p:spPr>
        <p:txBody>
          <a:bodyPr wrap="none" lIns="0" tIns="0" rIns="0" bIns="60981" rtlCol="0">
            <a:spAutoFit/>
          </a:bodyPr>
          <a:lstStyle/>
          <a:p>
            <a:pPr>
              <a:lnSpc>
                <a:spcPts val="6935"/>
              </a:lnSpc>
            </a:pPr>
            <a:r>
              <a:rPr lang="zh-CN" altLang="en-US" sz="2800" dirty="0">
                <a:solidFill>
                  <a:srgbClr val="4197DF"/>
                </a:solidFill>
                <a:latin typeface="Microsoft YaHei UI" panose="020B0503020204020204" pitchFamily="18" charset="-122"/>
                <a:cs typeface="Microsoft YaHei UI" panose="020B0503020204020204" pitchFamily="18" charset="-122"/>
              </a:rPr>
              <a:t>导航</a:t>
            </a:r>
            <a:endParaRPr lang="en-US" altLang="zh-CN" sz="2800" dirty="0">
              <a:solidFill>
                <a:srgbClr val="4197DF"/>
              </a:solidFill>
              <a:latin typeface="Microsoft YaHei UI" panose="020B0503020204020204" pitchFamily="18" charset="-122"/>
              <a:cs typeface="Microsoft YaHei UI" panose="020B0503020204020204" pitchFamily="18" charset="-122"/>
            </a:endParaRPr>
          </a:p>
        </p:txBody>
      </p:sp>
      <p:sp>
        <p:nvSpPr>
          <p:cNvPr id="13" name="矩形 12"/>
          <p:cNvSpPr/>
          <p:nvPr userDrawn="1"/>
        </p:nvSpPr>
        <p:spPr>
          <a:xfrm>
            <a:off x="1571625" y="828675"/>
            <a:ext cx="488950" cy="985838"/>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endParaRPr lang="en-US"/>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endParaRPr lang="en-US"/>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endParaRPr lang="en-US"/>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endParaRPr lang="en-US"/>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endParaRPr lang="en-US"/>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600" indent="0">
              <a:buNone/>
              <a:defRPr sz="3700"/>
            </a:lvl2pPr>
            <a:lvl3pPr marL="1219835" indent="0">
              <a:buNone/>
              <a:defRPr sz="3200"/>
            </a:lvl3pPr>
            <a:lvl4pPr marL="1829435" indent="0">
              <a:buNone/>
              <a:defRPr sz="2700"/>
            </a:lvl4pPr>
            <a:lvl5pPr marL="2439035" indent="0">
              <a:buNone/>
              <a:defRPr sz="2700"/>
            </a:lvl5pPr>
            <a:lvl6pPr marL="3049270" indent="0">
              <a:buNone/>
              <a:defRPr sz="2700"/>
            </a:lvl6pPr>
            <a:lvl7pPr marL="3658870" indent="0">
              <a:buNone/>
              <a:defRPr sz="2700"/>
            </a:lvl7pPr>
            <a:lvl8pPr marL="4268470" indent="0">
              <a:buNone/>
              <a:defRPr sz="2700"/>
            </a:lvl8pPr>
            <a:lvl9pPr marL="4878705" indent="0">
              <a:buNone/>
              <a:defRPr sz="2700"/>
            </a:lvl9pPr>
          </a:lstStyle>
          <a:p>
            <a:endParaRPr lang="en-US"/>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917" y="8477096"/>
            <a:ext cx="2846282" cy="486946"/>
          </a:xfrm>
          <a:prstGeom prst="rect">
            <a:avLst/>
          </a:prstGeom>
        </p:spPr>
        <p:txBody>
          <a:bodyPr vert="horz" lIns="121963" tIns="60981" rIns="121963" bIns="60981" rtlCol="0" anchor="ctr"/>
          <a:lstStyle>
            <a:lvl1pPr algn="l">
              <a:defRPr sz="16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4167770" y="8477096"/>
            <a:ext cx="3862811" cy="486946"/>
          </a:xfrm>
          <a:prstGeom prst="rect">
            <a:avLst/>
          </a:prstGeom>
        </p:spPr>
        <p:txBody>
          <a:bodyPr vert="horz" lIns="121963" tIns="60981" rIns="121963" bIns="60981"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42151" y="8477096"/>
            <a:ext cx="2846282" cy="486946"/>
          </a:xfrm>
          <a:prstGeom prst="rect">
            <a:avLst/>
          </a:prstGeom>
        </p:spPr>
        <p:txBody>
          <a:bodyPr vert="horz" lIns="121963" tIns="60981" rIns="121963" bIns="60981" rtlCol="0" anchor="ctr"/>
          <a:lstStyle>
            <a:lvl1pPr algn="r">
              <a:defRPr sz="1600">
                <a:solidFill>
                  <a:schemeClr val="tx1">
                    <a:tint val="75000"/>
                  </a:schemeClr>
                </a:solidFill>
              </a:defRPr>
            </a:lvl1pPr>
          </a:lstStyle>
          <a:p>
            <a:fld id="{B6F15528-21DE-4FAA-801E-634DDDAF4B2B}" type="slidenum">
              <a:rPr lang="en-US" smtClean="0"/>
            </a:fld>
            <a:endParaRPr lang="en-US"/>
          </a:p>
        </p:txBody>
      </p:sp>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4" name="矩形 23"/>
          <p:cNvSpPr/>
          <p:nvPr/>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anose="020B0503020204020204" pitchFamily="34" charset="-122"/>
              <a:ea typeface="微软雅黑" panose="020B0503020204020204" pitchFamily="34" charset="-122"/>
            </a:endParaRPr>
          </a:p>
        </p:txBody>
      </p:sp>
      <p:sp>
        <p:nvSpPr>
          <p:cNvPr id="27" name="TextBox 15"/>
          <p:cNvSpPr txBox="1"/>
          <p:nvPr/>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itchFamily="34" charset="-122"/>
                <a:ea typeface="Arial Unicode MS" pitchFamily="34" charset="-122"/>
                <a:cs typeface="Arial Unicode MS" pitchFamily="34" charset="-122"/>
              </a:rPr>
            </a:fld>
            <a:r>
              <a:rPr lang="zh-CN" altLang="en-US" sz="1600" dirty="0">
                <a:solidFill>
                  <a:schemeClr val="bg1"/>
                </a:solidFill>
                <a:latin typeface="Arial Unicode MS" pitchFamily="34" charset="-122"/>
                <a:ea typeface="Arial Unicode MS" pitchFamily="34" charset="-122"/>
                <a:cs typeface="Arial Unicode MS" pitchFamily="34" charset="-122"/>
              </a:rPr>
              <a:t> </a:t>
            </a:r>
            <a:endParaRPr lang="zh-CN" altLang="en-US" sz="1600" b="0" dirty="0">
              <a:solidFill>
                <a:schemeClr val="bg1"/>
              </a:solidFill>
              <a:latin typeface="Arial Unicode MS" pitchFamily="34" charset="-122"/>
              <a:ea typeface="Arial Unicode MS" pitchFamily="34" charset="-122"/>
              <a:cs typeface="Arial Unicode MS" pitchFamily="34" charset="-122"/>
            </a:endParaRPr>
          </a:p>
        </p:txBody>
      </p:sp>
      <p:sp>
        <p:nvSpPr>
          <p:cNvPr id="29" name="矩形 28"/>
          <p:cNvSpPr/>
          <p:nvPr/>
        </p:nvSpPr>
        <p:spPr>
          <a:xfrm>
            <a:off x="6851570" y="332656"/>
            <a:ext cx="3591005"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0" dirty="0" smtClean="0">
                <a:latin typeface="微软雅黑" panose="020B0503020204020204" pitchFamily="34" charset="-122"/>
                <a:ea typeface="微软雅黑" panose="020B0503020204020204" pitchFamily="34" charset="-122"/>
              </a:rPr>
              <a:t>项目</a:t>
            </a:r>
            <a:r>
              <a:rPr lang="en-US" altLang="zh-CN" sz="1800" b="0" dirty="0" smtClean="0">
                <a:latin typeface="微软雅黑" panose="020B0503020204020204" pitchFamily="34" charset="-122"/>
                <a:ea typeface="微软雅黑" panose="020B0503020204020204" pitchFamily="34" charset="-122"/>
              </a:rPr>
              <a:t>14</a:t>
            </a:r>
            <a:r>
              <a:rPr lang="zh-CN" altLang="en-US" sz="1800" b="0" dirty="0" smtClean="0">
                <a:latin typeface="微软雅黑" panose="020B0503020204020204" pitchFamily="34" charset="-122"/>
                <a:ea typeface="微软雅黑" panose="020B0503020204020204" pitchFamily="34" charset="-122"/>
              </a:rPr>
              <a:t>配置</a:t>
            </a:r>
            <a:r>
              <a:rPr lang="zh-CN" altLang="en-US" sz="1800" b="0" dirty="0">
                <a:latin typeface="微软雅黑" panose="020B0503020204020204" pitchFamily="34" charset="-122"/>
                <a:ea typeface="微软雅黑" panose="020B0503020204020204" pitchFamily="34" charset="-122"/>
              </a:rPr>
              <a:t>与管理</a:t>
            </a:r>
            <a:r>
              <a:rPr lang="en-US" altLang="zh-CN" sz="1800" b="0" dirty="0">
                <a:latin typeface="微软雅黑" panose="020B0503020204020204" pitchFamily="34" charset="-122"/>
                <a:ea typeface="微软雅黑" panose="020B0503020204020204" pitchFamily="34" charset="-122"/>
              </a:rPr>
              <a:t>FTP</a:t>
            </a:r>
            <a:r>
              <a:rPr lang="zh-CN" altLang="en-US" sz="1800" b="0" dirty="0">
                <a:latin typeface="微软雅黑" panose="020B0503020204020204" pitchFamily="34" charset="-122"/>
                <a:ea typeface="微软雅黑" panose="020B0503020204020204" pitchFamily="34" charset="-122"/>
              </a:rPr>
              <a:t>服务器</a:t>
            </a:r>
            <a:endParaRPr lang="zh-CN" altLang="en-US" sz="1800" b="0" dirty="0">
              <a:latin typeface="微软雅黑" panose="020B0503020204020204" pitchFamily="34" charset="-122"/>
              <a:ea typeface="微软雅黑" panose="020B0503020204020204" pitchFamily="34" charset="-122"/>
            </a:endParaRP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endParaRPr lang="en-US" dirty="0"/>
          </a:p>
        </p:txBody>
      </p:sp>
      <p:sp>
        <p:nvSpPr>
          <p:cNvPr id="40" name="等腰三角形 39">
            <a:hlinkClick r:id="" action="ppaction://hlinkshowjump?jump=previousslide"/>
          </p:cNvPr>
          <p:cNvSpPr/>
          <p:nvPr/>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200" rtl="0" eaLnBrk="1" latinLnBrk="0" hangingPunct="1">
        <a:spcBef>
          <a:spcPct val="0"/>
        </a:spcBef>
        <a:buNone/>
        <a:defRPr sz="2200" kern="1200">
          <a:solidFill>
            <a:schemeClr val="bg1"/>
          </a:solidFill>
          <a:latin typeface="+mj-lt"/>
          <a:ea typeface="+mj-ea"/>
          <a:cs typeface="+mj-cs"/>
        </a:defRPr>
      </a:lvl1pPr>
    </p:titleStyle>
    <p:bodyStyle>
      <a:lvl1pPr marL="457200" indent="-457200" algn="l" defTabSz="1219200" rtl="0" eaLnBrk="1" latinLnBrk="0" hangingPunct="1">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835"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9270"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870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18" name="TextBox 17"/>
          <p:cNvSpPr txBox="1"/>
          <p:nvPr/>
        </p:nvSpPr>
        <p:spPr>
          <a:xfrm>
            <a:off x="1450975" y="2515235"/>
            <a:ext cx="2460625" cy="860425"/>
          </a:xfrm>
          <a:prstGeom prst="rect">
            <a:avLst/>
          </a:prstGeom>
          <a:solidFill>
            <a:srgbClr val="28A7E1"/>
          </a:solidFill>
        </p:spPr>
        <p:txBody>
          <a:bodyPr wrap="square" lIns="121963" tIns="60981" rIns="121963" bIns="60981" rtlCol="0">
            <a:spAutoFit/>
          </a:bodyPr>
          <a:lstStyle/>
          <a:p>
            <a:pPr algn="ctr"/>
            <a:r>
              <a:rPr lang="zh-CN" sz="4800" dirty="0" smtClean="0">
                <a:solidFill>
                  <a:schemeClr val="bg1"/>
                </a:solidFill>
              </a:rPr>
              <a:t>项目</a:t>
            </a:r>
            <a:r>
              <a:rPr lang="en-US" altLang="zh-CN" sz="4800" dirty="0" smtClean="0">
                <a:solidFill>
                  <a:schemeClr val="bg1"/>
                </a:solidFill>
              </a:rPr>
              <a:t>14</a:t>
            </a:r>
            <a:r>
              <a:rPr lang="zh-CN" altLang="en-US" sz="4800" dirty="0" smtClean="0">
                <a:solidFill>
                  <a:schemeClr val="bg1"/>
                </a:solidFill>
              </a:rPr>
              <a:t> </a:t>
            </a:r>
            <a:endParaRPr lang="zh-CN" altLang="en-US" sz="4800" dirty="0">
              <a:solidFill>
                <a:schemeClr val="bg1"/>
              </a:solidFill>
            </a:endParaRPr>
          </a:p>
        </p:txBody>
      </p:sp>
      <p:sp>
        <p:nvSpPr>
          <p:cNvPr id="19" name="TextBox 18"/>
          <p:cNvSpPr txBox="1"/>
          <p:nvPr/>
        </p:nvSpPr>
        <p:spPr>
          <a:xfrm>
            <a:off x="4194175" y="2576830"/>
            <a:ext cx="6325870" cy="737235"/>
          </a:xfrm>
          <a:prstGeom prst="rect">
            <a:avLst/>
          </a:prstGeom>
          <a:noFill/>
        </p:spPr>
        <p:txBody>
          <a:bodyPr wrap="square" lIns="121963" tIns="60981" rIns="121963" bIns="60981" rtlCol="0">
            <a:spAutoFit/>
          </a:bodyPr>
          <a:lstStyle/>
          <a:p>
            <a:r>
              <a:rPr sz="4000" b="1" dirty="0">
                <a:solidFill>
                  <a:schemeClr val="bg1"/>
                </a:solidFill>
                <a:sym typeface="+mn-ea"/>
              </a:rPr>
              <a:t>配置与管理FTP服务器</a:t>
            </a:r>
            <a:endParaRPr sz="4000" b="1" dirty="0">
              <a:solidFill>
                <a:schemeClr val="bg1"/>
              </a:solidFill>
              <a:sym typeface="+mn-ea"/>
            </a:endParaRPr>
          </a:p>
        </p:txBody>
      </p:sp>
    </p:spTree>
  </p:cSld>
  <p:clrMapOvr>
    <a:masterClrMapping/>
  </p:clrMapOvr>
  <p:transition spd="slow">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084780" y="1997239"/>
            <a:ext cx="10028789" cy="3218303"/>
          </a:xfrm>
          <a:prstGeom prst="rect">
            <a:avLst/>
          </a:prstGeom>
        </p:spPr>
      </p:pic>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14-1  </a:t>
            </a:r>
            <a:r>
              <a:rPr lang="zh-CN" altLang="en-US" dirty="0"/>
              <a:t>安装、启动与停止</a:t>
            </a:r>
            <a:r>
              <a:rPr lang="en-US" altLang="zh-CN" dirty="0" err="1"/>
              <a:t>vsftpd</a:t>
            </a:r>
            <a:r>
              <a:rPr lang="zh-CN" altLang="en-US" dirty="0"/>
              <a:t>服务</a:t>
            </a:r>
            <a:endParaRPr lang="zh-CN" altLang="en-US" b="0" dirty="0"/>
          </a:p>
        </p:txBody>
      </p:sp>
      <p:sp>
        <p:nvSpPr>
          <p:cNvPr id="2" name="文本框 1"/>
          <p:cNvSpPr txBox="1"/>
          <p:nvPr/>
        </p:nvSpPr>
        <p:spPr>
          <a:xfrm>
            <a:off x="984793" y="1471587"/>
            <a:ext cx="9888772" cy="4323080"/>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．安装</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zh-CN" altLang="en-US" sz="2000" dirty="0">
                <a:solidFill>
                  <a:srgbClr val="4C6062"/>
                </a:solidFill>
                <a:latin typeface="微软雅黑" panose="020B0503020204020204" pitchFamily="34" charset="-122"/>
                <a:ea typeface="微软雅黑" panose="020B0503020204020204" pitchFamily="34" charset="-122"/>
              </a:rPr>
              <a:t>服务</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rpm -q </a:t>
            </a:r>
            <a:r>
              <a:rPr lang="en-US" altLang="zh-CN" sz="2000" dirty="0" err="1">
                <a:solidFill>
                  <a:srgbClr val="4C6062"/>
                </a:solidFill>
                <a:latin typeface="微软雅黑" panose="020B0503020204020204" pitchFamily="34" charset="-122"/>
                <a:ea typeface="微软雅黑" panose="020B0503020204020204" pitchFamily="34" charset="-122"/>
              </a:rPr>
              <a:t>vsftpd</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mount /dev/</a:t>
            </a:r>
            <a:r>
              <a:rPr lang="en-US" altLang="zh-CN" sz="2000" dirty="0" err="1">
                <a:solidFill>
                  <a:srgbClr val="4C6062"/>
                </a:solidFill>
                <a:latin typeface="微软雅黑" panose="020B0503020204020204" pitchFamily="34" charset="-122"/>
                <a:ea typeface="微软雅黑" panose="020B0503020204020204" pitchFamily="34" charset="-122"/>
              </a:rPr>
              <a:t>cdrom</a:t>
            </a:r>
            <a:r>
              <a:rPr lang="en-US" altLang="zh-CN" sz="2000" dirty="0">
                <a:solidFill>
                  <a:srgbClr val="4C6062"/>
                </a:solidFill>
                <a:latin typeface="微软雅黑" panose="020B0503020204020204" pitchFamily="34" charset="-122"/>
                <a:ea typeface="微软雅黑" panose="020B0503020204020204" pitchFamily="34" charset="-122"/>
              </a:rPr>
              <a:t> /iso</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yum</a:t>
            </a:r>
            <a:r>
              <a:rPr lang="en-US" altLang="zh-CN" sz="2000" dirty="0">
                <a:solidFill>
                  <a:srgbClr val="4C6062"/>
                </a:solidFill>
                <a:latin typeface="微软雅黑" panose="020B0503020204020204" pitchFamily="34" charset="-122"/>
                <a:ea typeface="微软雅黑" panose="020B0503020204020204" pitchFamily="34" charset="-122"/>
              </a:rPr>
              <a:t> clean all 		//</a:t>
            </a:r>
            <a:r>
              <a:rPr lang="zh-CN" altLang="en-US" sz="2000" dirty="0">
                <a:solidFill>
                  <a:srgbClr val="4C6062"/>
                </a:solidFill>
                <a:latin typeface="微软雅黑" panose="020B0503020204020204" pitchFamily="34" charset="-122"/>
                <a:ea typeface="微软雅黑" panose="020B0503020204020204" pitchFamily="34" charset="-122"/>
              </a:rPr>
              <a:t>安装前先清除缓存</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sym typeface="+mn-ea"/>
              </a:rPr>
              <a:t>yum</a:t>
            </a:r>
            <a:r>
              <a:rPr lang="en-US" altLang="zh-CN" sz="2000" dirty="0">
                <a:solidFill>
                  <a:srgbClr val="4C6062"/>
                </a:solidFill>
                <a:latin typeface="微软雅黑" panose="020B0503020204020204" pitchFamily="34" charset="-122"/>
                <a:ea typeface="微软雅黑" panose="020B0503020204020204" pitchFamily="34" charset="-122"/>
              </a:rPr>
              <a:t> install </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en-US" altLang="zh-CN" sz="2000" dirty="0">
                <a:solidFill>
                  <a:srgbClr val="4C6062"/>
                </a:solidFill>
                <a:latin typeface="微软雅黑" panose="020B0503020204020204" pitchFamily="34" charset="-122"/>
                <a:ea typeface="微软雅黑" panose="020B0503020204020204" pitchFamily="34" charset="-122"/>
              </a:rPr>
              <a:t> -y</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sym typeface="+mn-ea"/>
              </a:rPr>
              <a:t>yum</a:t>
            </a:r>
            <a:r>
              <a:rPr lang="en-US" altLang="zh-CN" sz="2000" dirty="0">
                <a:solidFill>
                  <a:srgbClr val="4C6062"/>
                </a:solidFill>
                <a:latin typeface="微软雅黑" panose="020B0503020204020204" pitchFamily="34" charset="-122"/>
                <a:ea typeface="微软雅黑" panose="020B0503020204020204" pitchFamily="34" charset="-122"/>
              </a:rPr>
              <a:t> install ftp -y	//</a:t>
            </a:r>
            <a:r>
              <a:rPr lang="zh-CN" altLang="en-US" sz="2000" dirty="0">
                <a:solidFill>
                  <a:srgbClr val="4C6062"/>
                </a:solidFill>
                <a:latin typeface="微软雅黑" panose="020B0503020204020204" pitchFamily="34" charset="-122"/>
                <a:ea typeface="微软雅黑" panose="020B0503020204020204" pitchFamily="34" charset="-122"/>
              </a:rPr>
              <a:t>同时安装</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软件包</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rpm -</a:t>
            </a:r>
            <a:r>
              <a:rPr lang="en-US" altLang="zh-CN" sz="2000" dirty="0" err="1">
                <a:solidFill>
                  <a:srgbClr val="4C6062"/>
                </a:solidFill>
                <a:latin typeface="微软雅黑" panose="020B0503020204020204" pitchFamily="34" charset="-122"/>
                <a:ea typeface="微软雅黑" panose="020B0503020204020204" pitchFamily="34" charset="-122"/>
              </a:rPr>
              <a:t>qa|grep</a:t>
            </a:r>
            <a:r>
              <a:rPr lang="en-US" altLang="zh-CN" sz="2000" dirty="0">
                <a:solidFill>
                  <a:srgbClr val="4C6062"/>
                </a:solidFill>
                <a:latin typeface="微软雅黑" panose="020B0503020204020204" pitchFamily="34" charset="-122"/>
                <a:ea typeface="微软雅黑" panose="020B0503020204020204" pitchFamily="34" charset="-122"/>
              </a:rPr>
              <a:t> </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en-US" altLang="zh-CN" sz="2000" dirty="0">
                <a:solidFill>
                  <a:srgbClr val="4C6062"/>
                </a:solidFill>
                <a:latin typeface="微软雅黑" panose="020B0503020204020204" pitchFamily="34" charset="-122"/>
                <a:ea typeface="微软雅黑" panose="020B0503020204020204" pitchFamily="34" charset="-122"/>
              </a:rPr>
              <a:t>	//</a:t>
            </a:r>
            <a:r>
              <a:rPr lang="zh-CN" altLang="en-US" sz="2000" dirty="0">
                <a:solidFill>
                  <a:srgbClr val="4C6062"/>
                </a:solidFill>
                <a:latin typeface="微软雅黑" panose="020B0503020204020204" pitchFamily="34" charset="-122"/>
                <a:ea typeface="微软雅黑" panose="020B0503020204020204" pitchFamily="34" charset="-122"/>
              </a:rPr>
              <a:t>检查安装组件是否成功</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flipV="1">
            <a:off x="993775" y="3582194"/>
            <a:ext cx="10028789" cy="2438400"/>
          </a:xfrm>
          <a:prstGeom prst="rect">
            <a:avLst/>
          </a:prstGeom>
        </p:spPr>
      </p:pic>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14-1  </a:t>
            </a:r>
            <a:r>
              <a:rPr lang="zh-CN" altLang="en-US" dirty="0"/>
              <a:t>安装、启动与停止</a:t>
            </a:r>
            <a:r>
              <a:rPr lang="en-US" altLang="zh-CN" dirty="0" err="1"/>
              <a:t>vsftpd</a:t>
            </a:r>
            <a:r>
              <a:rPr lang="zh-CN" altLang="en-US" dirty="0"/>
              <a:t>服务</a:t>
            </a:r>
            <a:endParaRPr lang="zh-CN" altLang="en-US" b="0" dirty="0"/>
          </a:p>
        </p:txBody>
      </p:sp>
      <p:sp>
        <p:nvSpPr>
          <p:cNvPr id="2" name="文本框 1"/>
          <p:cNvSpPr txBox="1"/>
          <p:nvPr/>
        </p:nvSpPr>
        <p:spPr>
          <a:xfrm>
            <a:off x="984793" y="1471587"/>
            <a:ext cx="9888772" cy="5039328"/>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zh-CN" altLang="en-US" sz="2000" dirty="0">
                <a:solidFill>
                  <a:srgbClr val="4C6062"/>
                </a:solidFill>
                <a:latin typeface="微软雅黑" panose="020B0503020204020204" pitchFamily="34" charset="-122"/>
                <a:ea typeface="微软雅黑" panose="020B0503020204020204" pitchFamily="34" charset="-122"/>
              </a:rPr>
              <a:t>服务启动、重启、随系统启动、停止</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安装完</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zh-CN" altLang="en-US" sz="2000" dirty="0">
                <a:solidFill>
                  <a:srgbClr val="4C6062"/>
                </a:solidFill>
                <a:latin typeface="微软雅黑" panose="020B0503020204020204" pitchFamily="34" charset="-122"/>
                <a:ea typeface="微软雅黑" panose="020B0503020204020204" pitchFamily="34" charset="-122"/>
              </a:rPr>
              <a:t>服务后，下一步就是启动了。</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zh-CN" altLang="en-US" sz="2000" dirty="0">
                <a:solidFill>
                  <a:srgbClr val="4C6062"/>
                </a:solidFill>
                <a:latin typeface="微软雅黑" panose="020B0503020204020204" pitchFamily="34" charset="-122"/>
                <a:ea typeface="微软雅黑" panose="020B0503020204020204" pitchFamily="34" charset="-122"/>
              </a:rPr>
              <a:t>服务可以以独立或被动方式启动。在</a:t>
            </a:r>
            <a:r>
              <a:rPr lang="en-US" altLang="zh-CN" sz="2000" dirty="0">
                <a:solidFill>
                  <a:srgbClr val="4C6062"/>
                </a:solidFill>
                <a:latin typeface="微软雅黑" panose="020B0503020204020204" pitchFamily="34" charset="-122"/>
                <a:ea typeface="微软雅黑" panose="020B0503020204020204" pitchFamily="34" charset="-122"/>
              </a:rPr>
              <a:t>Red Hat Enterprise Linux 8</a:t>
            </a:r>
            <a:r>
              <a:rPr lang="zh-CN" altLang="en-US" sz="2000" dirty="0">
                <a:solidFill>
                  <a:srgbClr val="4C6062"/>
                </a:solidFill>
                <a:latin typeface="微软雅黑" panose="020B0503020204020204" pitchFamily="34" charset="-122"/>
                <a:ea typeface="微软雅黑" panose="020B0503020204020204" pitchFamily="34" charset="-122"/>
              </a:rPr>
              <a:t>中，默认以独立方式启动。</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重新启动</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zh-CN" altLang="en-US" sz="2000" dirty="0">
                <a:solidFill>
                  <a:srgbClr val="4C6062"/>
                </a:solidFill>
                <a:latin typeface="微软雅黑" panose="020B0503020204020204" pitchFamily="34" charset="-122"/>
                <a:ea typeface="微软雅黑" panose="020B0503020204020204" pitchFamily="34" charset="-122"/>
              </a:rPr>
              <a:t>服务、随系统启动，开放防火墙，开放</a:t>
            </a:r>
            <a:r>
              <a:rPr lang="en-US" altLang="zh-CN" sz="2000" dirty="0" err="1">
                <a:solidFill>
                  <a:srgbClr val="4C6062"/>
                </a:solidFill>
                <a:latin typeface="微软雅黑" panose="020B0503020204020204" pitchFamily="34" charset="-122"/>
                <a:ea typeface="微软雅黑" panose="020B0503020204020204" pitchFamily="34" charset="-122"/>
              </a:rPr>
              <a:t>SELinux</a:t>
            </a:r>
            <a:r>
              <a:rPr lang="zh-CN" altLang="en-US" sz="2000" dirty="0">
                <a:solidFill>
                  <a:srgbClr val="4C6062"/>
                </a:solidFill>
                <a:latin typeface="微软雅黑" panose="020B0503020204020204" pitchFamily="34" charset="-122"/>
                <a:ea typeface="微软雅黑" panose="020B0503020204020204" pitchFamily="34" charset="-122"/>
              </a:rPr>
              <a:t>，输入下面的命令：</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[root@Server01 ~]# </a:t>
            </a:r>
            <a:r>
              <a:rPr lang="en-US" altLang="zh-CN" sz="1800" dirty="0" err="1">
                <a:solidFill>
                  <a:srgbClr val="4C6062"/>
                </a:solidFill>
                <a:latin typeface="微软雅黑" panose="020B0503020204020204" pitchFamily="34" charset="-122"/>
                <a:ea typeface="微软雅黑" panose="020B0503020204020204" pitchFamily="34" charset="-122"/>
              </a:rPr>
              <a:t>systemctl</a:t>
            </a:r>
            <a:r>
              <a:rPr lang="en-US" altLang="zh-CN" sz="1800" dirty="0">
                <a:solidFill>
                  <a:srgbClr val="4C6062"/>
                </a:solidFill>
                <a:latin typeface="微软雅黑" panose="020B0503020204020204" pitchFamily="34" charset="-122"/>
                <a:ea typeface="微软雅黑" panose="020B0503020204020204" pitchFamily="34" charset="-122"/>
              </a:rPr>
              <a:t> restart </a:t>
            </a:r>
            <a:r>
              <a:rPr lang="en-US" altLang="zh-CN" sz="1800" dirty="0" err="1">
                <a:solidFill>
                  <a:srgbClr val="4C6062"/>
                </a:solidFill>
                <a:latin typeface="微软雅黑" panose="020B0503020204020204" pitchFamily="34" charset="-122"/>
                <a:ea typeface="微软雅黑" panose="020B0503020204020204" pitchFamily="34" charset="-122"/>
              </a:rPr>
              <a:t>vsftpd</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[root@Server01 ~]# </a:t>
            </a:r>
            <a:r>
              <a:rPr lang="en-US" altLang="zh-CN" sz="1800" dirty="0" err="1">
                <a:solidFill>
                  <a:srgbClr val="4C6062"/>
                </a:solidFill>
                <a:latin typeface="微软雅黑" panose="020B0503020204020204" pitchFamily="34" charset="-122"/>
                <a:ea typeface="微软雅黑" panose="020B0503020204020204" pitchFamily="34" charset="-122"/>
              </a:rPr>
              <a:t>systemctl</a:t>
            </a:r>
            <a:r>
              <a:rPr lang="en-US" altLang="zh-CN" sz="1800" dirty="0">
                <a:solidFill>
                  <a:srgbClr val="4C6062"/>
                </a:solidFill>
                <a:latin typeface="微软雅黑" panose="020B0503020204020204" pitchFamily="34" charset="-122"/>
                <a:ea typeface="微软雅黑" panose="020B0503020204020204" pitchFamily="34" charset="-122"/>
              </a:rPr>
              <a:t> enable </a:t>
            </a:r>
            <a:r>
              <a:rPr lang="en-US" altLang="zh-CN" sz="1800" dirty="0" err="1">
                <a:solidFill>
                  <a:srgbClr val="4C6062"/>
                </a:solidFill>
                <a:latin typeface="微软雅黑" panose="020B0503020204020204" pitchFamily="34" charset="-122"/>
                <a:ea typeface="微软雅黑" panose="020B0503020204020204" pitchFamily="34" charset="-122"/>
              </a:rPr>
              <a:t>vsftpd</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[root@Server01 ~]# firewall-</a:t>
            </a:r>
            <a:r>
              <a:rPr lang="en-US" altLang="zh-CN" sz="1800" dirty="0" err="1">
                <a:solidFill>
                  <a:srgbClr val="4C6062"/>
                </a:solidFill>
                <a:latin typeface="微软雅黑" panose="020B0503020204020204" pitchFamily="34" charset="-122"/>
                <a:ea typeface="微软雅黑" panose="020B0503020204020204" pitchFamily="34" charset="-122"/>
              </a:rPr>
              <a:t>cmd</a:t>
            </a:r>
            <a:r>
              <a:rPr lang="en-US" altLang="zh-CN" sz="1800" dirty="0">
                <a:solidFill>
                  <a:srgbClr val="4C6062"/>
                </a:solidFill>
                <a:latin typeface="微软雅黑" panose="020B0503020204020204" pitchFamily="34" charset="-122"/>
                <a:ea typeface="微软雅黑" panose="020B0503020204020204" pitchFamily="34" charset="-122"/>
              </a:rPr>
              <a:t> --permanent --add-service=ftp</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[root@Server01 ~]# firewall-</a:t>
            </a:r>
            <a:r>
              <a:rPr lang="en-US" altLang="zh-CN" sz="1800" dirty="0" err="1">
                <a:solidFill>
                  <a:srgbClr val="4C6062"/>
                </a:solidFill>
                <a:latin typeface="微软雅黑" panose="020B0503020204020204" pitchFamily="34" charset="-122"/>
                <a:ea typeface="微软雅黑" panose="020B0503020204020204" pitchFamily="34" charset="-122"/>
              </a:rPr>
              <a:t>cmd</a:t>
            </a:r>
            <a:r>
              <a:rPr lang="en-US" altLang="zh-CN" sz="1800" dirty="0">
                <a:solidFill>
                  <a:srgbClr val="4C6062"/>
                </a:solidFill>
                <a:latin typeface="微软雅黑" panose="020B0503020204020204" pitchFamily="34" charset="-122"/>
                <a:ea typeface="微软雅黑" panose="020B0503020204020204" pitchFamily="34" charset="-122"/>
              </a:rPr>
              <a:t> --reload</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[root@Server01 ~]# </a:t>
            </a:r>
            <a:r>
              <a:rPr lang="en-US" altLang="zh-CN" sz="1800" dirty="0" err="1">
                <a:solidFill>
                  <a:srgbClr val="4C6062"/>
                </a:solidFill>
                <a:latin typeface="微软雅黑" panose="020B0503020204020204" pitchFamily="34" charset="-122"/>
                <a:ea typeface="微软雅黑" panose="020B0503020204020204" pitchFamily="34" charset="-122"/>
              </a:rPr>
              <a:t>setsebool</a:t>
            </a:r>
            <a:r>
              <a:rPr lang="en-US" altLang="zh-CN" sz="1800" dirty="0">
                <a:solidFill>
                  <a:srgbClr val="4C6062"/>
                </a:solidFill>
                <a:latin typeface="微软雅黑" panose="020B0503020204020204" pitchFamily="34" charset="-122"/>
                <a:ea typeface="微软雅黑" panose="020B0503020204020204" pitchFamily="34" charset="-122"/>
              </a:rPr>
              <a:t> -P </a:t>
            </a:r>
            <a:r>
              <a:rPr lang="en-US" altLang="zh-CN" sz="1800" dirty="0" err="1">
                <a:solidFill>
                  <a:srgbClr val="4C6062"/>
                </a:solidFill>
                <a:latin typeface="微软雅黑" panose="020B0503020204020204" pitchFamily="34" charset="-122"/>
                <a:ea typeface="微软雅黑" panose="020B0503020204020204" pitchFamily="34" charset="-122"/>
              </a:rPr>
              <a:t>ftpd_full_access</a:t>
            </a:r>
            <a:r>
              <a:rPr lang="en-US" altLang="zh-CN" sz="1800" dirty="0">
                <a:solidFill>
                  <a:srgbClr val="4C6062"/>
                </a:solidFill>
                <a:latin typeface="微软雅黑" panose="020B0503020204020204" pitchFamily="34" charset="-122"/>
                <a:ea typeface="微软雅黑" panose="020B0503020204020204" pitchFamily="34" charset="-122"/>
              </a:rPr>
              <a:t>=on</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14-2  </a:t>
            </a:r>
            <a:r>
              <a:rPr lang="zh-CN" altLang="en-US" dirty="0"/>
              <a:t>认识</a:t>
            </a:r>
            <a:r>
              <a:rPr lang="en-US" altLang="zh-CN" dirty="0" err="1"/>
              <a:t>vsftpd</a:t>
            </a:r>
            <a:r>
              <a:rPr lang="zh-CN" altLang="en-US" dirty="0"/>
              <a:t>的配置文件</a:t>
            </a:r>
            <a:endParaRPr lang="zh-CN" altLang="en-US" b="0" dirty="0"/>
          </a:p>
        </p:txBody>
      </p:sp>
      <p:sp>
        <p:nvSpPr>
          <p:cNvPr id="2" name="文本框 1"/>
          <p:cNvSpPr txBox="1"/>
          <p:nvPr/>
        </p:nvSpPr>
        <p:spPr>
          <a:xfrm>
            <a:off x="984793" y="1471587"/>
            <a:ext cx="9888772" cy="2961836"/>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．主配置文件</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err="1">
                <a:solidFill>
                  <a:srgbClr val="4C6062"/>
                </a:solidFill>
                <a:latin typeface="微软雅黑" panose="020B0503020204020204" pitchFamily="34" charset="-122"/>
                <a:ea typeface="微软雅黑" panose="020B0503020204020204" pitchFamily="34" charset="-122"/>
              </a:rPr>
              <a:t>vsftpd</a:t>
            </a:r>
            <a:r>
              <a:rPr lang="zh-CN" altLang="en-US" sz="2000" dirty="0">
                <a:solidFill>
                  <a:srgbClr val="4C6062"/>
                </a:solidFill>
                <a:latin typeface="微软雅黑" panose="020B0503020204020204" pitchFamily="34" charset="-122"/>
                <a:ea typeface="微软雅黑" panose="020B0503020204020204" pitchFamily="34" charset="-122"/>
              </a:rPr>
              <a:t>服务程序的主配置文件（</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vsftpd.conf</a:t>
            </a:r>
            <a:r>
              <a:rPr lang="zh-CN" altLang="en-US" sz="2000" dirty="0">
                <a:solidFill>
                  <a:srgbClr val="4C6062"/>
                </a:solidFill>
                <a:latin typeface="微软雅黑" panose="020B0503020204020204" pitchFamily="34" charset="-122"/>
                <a:ea typeface="微软雅黑" panose="020B0503020204020204" pitchFamily="34" charset="-122"/>
              </a:rPr>
              <a:t>）的内容总长度达到</a:t>
            </a:r>
            <a:r>
              <a:rPr lang="en-US" altLang="zh-CN" sz="2000" dirty="0">
                <a:solidFill>
                  <a:srgbClr val="4C6062"/>
                </a:solidFill>
                <a:latin typeface="微软雅黑" panose="020B0503020204020204" pitchFamily="34" charset="-122"/>
                <a:ea typeface="微软雅黑" panose="020B0503020204020204" pitchFamily="34" charset="-122"/>
              </a:rPr>
              <a:t>127</a:t>
            </a:r>
            <a:r>
              <a:rPr lang="zh-CN" altLang="en-US" sz="2000" dirty="0">
                <a:solidFill>
                  <a:srgbClr val="4C6062"/>
                </a:solidFill>
                <a:latin typeface="微软雅黑" panose="020B0503020204020204" pitchFamily="34" charset="-122"/>
                <a:ea typeface="微软雅黑" panose="020B0503020204020204" pitchFamily="34" charset="-122"/>
              </a:rPr>
              <a:t>行，但其中大多数参数在开头都添加了井号（</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），从而成为注释信息。</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可以使用</a:t>
            </a:r>
            <a:r>
              <a:rPr lang="en-US" altLang="zh-CN" sz="2000" dirty="0">
                <a:solidFill>
                  <a:srgbClr val="4C6062"/>
                </a:solidFill>
                <a:latin typeface="微软雅黑" panose="020B0503020204020204" pitchFamily="34" charset="-122"/>
                <a:ea typeface="微软雅黑" panose="020B0503020204020204" pitchFamily="34" charset="-122"/>
              </a:rPr>
              <a:t>grep</a:t>
            </a:r>
            <a:r>
              <a:rPr lang="zh-CN" altLang="en-US" sz="2000" dirty="0">
                <a:solidFill>
                  <a:srgbClr val="4C6062"/>
                </a:solidFill>
                <a:latin typeface="微软雅黑" panose="020B0503020204020204" pitchFamily="34" charset="-122"/>
                <a:ea typeface="微软雅黑" panose="020B0503020204020204" pitchFamily="34" charset="-122"/>
              </a:rPr>
              <a:t>命令添加</a:t>
            </a:r>
            <a:r>
              <a:rPr lang="en-US" altLang="zh-CN" sz="2000" dirty="0">
                <a:solidFill>
                  <a:srgbClr val="4C6062"/>
                </a:solidFill>
                <a:latin typeface="微软雅黑" panose="020B0503020204020204" pitchFamily="34" charset="-122"/>
                <a:ea typeface="微软雅黑" panose="020B0503020204020204" pitchFamily="34" charset="-122"/>
              </a:rPr>
              <a:t>-v</a:t>
            </a:r>
            <a:r>
              <a:rPr lang="zh-CN" altLang="en-US" sz="2000" dirty="0">
                <a:solidFill>
                  <a:srgbClr val="4C6062"/>
                </a:solidFill>
                <a:latin typeface="微软雅黑" panose="020B0503020204020204" pitchFamily="34" charset="-122"/>
                <a:ea typeface="微软雅黑" panose="020B0503020204020204" pitchFamily="34" charset="-122"/>
              </a:rPr>
              <a:t>参数，过滤并反选出没有包含井号（</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）的参数行（即过滤掉所有的注释信息），然后将过滤后的参数行通过输出重定向符写回原始的主配置文件中（为了安全起见，请先备份主配置文件）。</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flipV="1">
            <a:off x="993775" y="1570355"/>
            <a:ext cx="10028555" cy="4850130"/>
          </a:xfrm>
          <a:prstGeom prst="rect">
            <a:avLst/>
          </a:prstGeom>
        </p:spPr>
      </p:pic>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14-2  </a:t>
            </a:r>
            <a:r>
              <a:rPr lang="zh-CN" altLang="en-US" dirty="0"/>
              <a:t>认识</a:t>
            </a:r>
            <a:r>
              <a:rPr lang="en-US" altLang="zh-CN" dirty="0" err="1"/>
              <a:t>vsftpd</a:t>
            </a:r>
            <a:r>
              <a:rPr lang="zh-CN" altLang="en-US" dirty="0"/>
              <a:t>的配置文件</a:t>
            </a:r>
            <a:endParaRPr lang="zh-CN" altLang="en-US" b="0" dirty="0"/>
          </a:p>
        </p:txBody>
      </p:sp>
      <p:sp>
        <p:nvSpPr>
          <p:cNvPr id="2" name="文本框 1"/>
          <p:cNvSpPr txBox="1"/>
          <p:nvPr/>
        </p:nvSpPr>
        <p:spPr>
          <a:xfrm>
            <a:off x="984793" y="1471587"/>
            <a:ext cx="9888772" cy="4907915"/>
          </a:xfrm>
          <a:prstGeom prst="rect">
            <a:avLst/>
          </a:prstGeom>
          <a:noFill/>
        </p:spPr>
        <p:txBody>
          <a:bodyPr wrap="square" rtlCol="0" anchor="t">
            <a:spAutoFit/>
          </a:bodyPr>
          <a:lstStyle/>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[root@Server01 ~]# mv /</a:t>
            </a:r>
            <a:r>
              <a:rPr lang="en-US" altLang="zh-CN" sz="1400" dirty="0" err="1">
                <a:solidFill>
                  <a:srgbClr val="4C6062"/>
                </a:solidFill>
                <a:latin typeface="微软雅黑" panose="020B0503020204020204" pitchFamily="34" charset="-122"/>
                <a:ea typeface="微软雅黑" panose="020B0503020204020204" pitchFamily="34" charset="-122"/>
              </a:rPr>
              <a:t>etc</a:t>
            </a:r>
            <a:r>
              <a:rPr lang="en-US" altLang="zh-CN" sz="1400" dirty="0">
                <a:solidFill>
                  <a:srgbClr val="4C6062"/>
                </a:solidFill>
                <a:latin typeface="微软雅黑" panose="020B0503020204020204" pitchFamily="34" charset="-122"/>
                <a:ea typeface="微软雅黑" panose="020B0503020204020204" pitchFamily="34" charset="-122"/>
              </a:rPr>
              <a:t>/</a:t>
            </a:r>
            <a:r>
              <a:rPr lang="en-US" altLang="zh-CN" sz="1400" dirty="0" err="1">
                <a:solidFill>
                  <a:srgbClr val="4C6062"/>
                </a:solidFill>
                <a:latin typeface="微软雅黑" panose="020B0503020204020204" pitchFamily="34" charset="-122"/>
                <a:ea typeface="微软雅黑" panose="020B0503020204020204" pitchFamily="34" charset="-122"/>
              </a:rPr>
              <a:t>vsftpd</a:t>
            </a:r>
            <a:r>
              <a:rPr lang="en-US" altLang="zh-CN" sz="1400" dirty="0">
                <a:solidFill>
                  <a:srgbClr val="4C6062"/>
                </a:solidFill>
                <a:latin typeface="微软雅黑" panose="020B0503020204020204" pitchFamily="34" charset="-122"/>
                <a:ea typeface="微软雅黑" panose="020B0503020204020204" pitchFamily="34" charset="-122"/>
              </a:rPr>
              <a:t>/</a:t>
            </a:r>
            <a:r>
              <a:rPr lang="en-US" altLang="zh-CN" sz="1400" dirty="0" err="1">
                <a:solidFill>
                  <a:srgbClr val="4C6062"/>
                </a:solidFill>
                <a:latin typeface="微软雅黑" panose="020B0503020204020204" pitchFamily="34" charset="-122"/>
                <a:ea typeface="微软雅黑" panose="020B0503020204020204" pitchFamily="34" charset="-122"/>
              </a:rPr>
              <a:t>vsftpd.conf</a:t>
            </a:r>
            <a:r>
              <a:rPr lang="en-US" altLang="zh-CN" sz="1400" dirty="0">
                <a:solidFill>
                  <a:srgbClr val="4C6062"/>
                </a:solidFill>
                <a:latin typeface="微软雅黑" panose="020B0503020204020204" pitchFamily="34" charset="-122"/>
                <a:ea typeface="微软雅黑" panose="020B0503020204020204" pitchFamily="34" charset="-122"/>
              </a:rPr>
              <a:t> /</a:t>
            </a:r>
            <a:r>
              <a:rPr lang="en-US" altLang="zh-CN" sz="1400" dirty="0" err="1">
                <a:solidFill>
                  <a:srgbClr val="4C6062"/>
                </a:solidFill>
                <a:latin typeface="微软雅黑" panose="020B0503020204020204" pitchFamily="34" charset="-122"/>
                <a:ea typeface="微软雅黑" panose="020B0503020204020204" pitchFamily="34" charset="-122"/>
              </a:rPr>
              <a:t>etc</a:t>
            </a:r>
            <a:r>
              <a:rPr lang="en-US" altLang="zh-CN" sz="1400" dirty="0">
                <a:solidFill>
                  <a:srgbClr val="4C6062"/>
                </a:solidFill>
                <a:latin typeface="微软雅黑" panose="020B0503020204020204" pitchFamily="34" charset="-122"/>
                <a:ea typeface="微软雅黑" panose="020B0503020204020204" pitchFamily="34" charset="-122"/>
              </a:rPr>
              <a:t>/</a:t>
            </a:r>
            <a:r>
              <a:rPr lang="en-US" altLang="zh-CN" sz="1400" dirty="0" err="1">
                <a:solidFill>
                  <a:srgbClr val="4C6062"/>
                </a:solidFill>
                <a:latin typeface="微软雅黑" panose="020B0503020204020204" pitchFamily="34" charset="-122"/>
                <a:ea typeface="微软雅黑" panose="020B0503020204020204" pitchFamily="34" charset="-122"/>
              </a:rPr>
              <a:t>vsftpd</a:t>
            </a:r>
            <a:r>
              <a:rPr lang="en-US" altLang="zh-CN" sz="1400" dirty="0">
                <a:solidFill>
                  <a:srgbClr val="4C6062"/>
                </a:solidFill>
                <a:latin typeface="微软雅黑" panose="020B0503020204020204" pitchFamily="34" charset="-122"/>
                <a:ea typeface="微软雅黑" panose="020B0503020204020204" pitchFamily="34" charset="-122"/>
              </a:rPr>
              <a:t>/</a:t>
            </a:r>
            <a:r>
              <a:rPr lang="en-US" altLang="zh-CN" sz="1400" dirty="0" err="1">
                <a:solidFill>
                  <a:srgbClr val="4C6062"/>
                </a:solidFill>
                <a:latin typeface="微软雅黑" panose="020B0503020204020204" pitchFamily="34" charset="-122"/>
                <a:ea typeface="微软雅黑" panose="020B0503020204020204" pitchFamily="34" charset="-122"/>
              </a:rPr>
              <a:t>vsftpd.conf.bak</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[root@Server01 ~]#  grep -v "#" /</a:t>
            </a:r>
            <a:r>
              <a:rPr lang="en-US" altLang="zh-CN" sz="1400" dirty="0" err="1">
                <a:solidFill>
                  <a:srgbClr val="4C6062"/>
                </a:solidFill>
                <a:latin typeface="微软雅黑" panose="020B0503020204020204" pitchFamily="34" charset="-122"/>
                <a:ea typeface="微软雅黑" panose="020B0503020204020204" pitchFamily="34" charset="-122"/>
              </a:rPr>
              <a:t>etc</a:t>
            </a:r>
            <a:r>
              <a:rPr lang="en-US" altLang="zh-CN" sz="1400" dirty="0">
                <a:solidFill>
                  <a:srgbClr val="4C6062"/>
                </a:solidFill>
                <a:latin typeface="微软雅黑" panose="020B0503020204020204" pitchFamily="34" charset="-122"/>
                <a:ea typeface="微软雅黑" panose="020B0503020204020204" pitchFamily="34" charset="-122"/>
              </a:rPr>
              <a:t>/</a:t>
            </a:r>
            <a:r>
              <a:rPr lang="en-US" altLang="zh-CN" sz="1400" dirty="0" err="1">
                <a:solidFill>
                  <a:srgbClr val="4C6062"/>
                </a:solidFill>
                <a:latin typeface="微软雅黑" panose="020B0503020204020204" pitchFamily="34" charset="-122"/>
                <a:ea typeface="微软雅黑" panose="020B0503020204020204" pitchFamily="34" charset="-122"/>
              </a:rPr>
              <a:t>vsftpd</a:t>
            </a:r>
            <a:r>
              <a:rPr lang="en-US" altLang="zh-CN" sz="1400" dirty="0">
                <a:solidFill>
                  <a:srgbClr val="4C6062"/>
                </a:solidFill>
                <a:latin typeface="微软雅黑" panose="020B0503020204020204" pitchFamily="34" charset="-122"/>
                <a:ea typeface="微软雅黑" panose="020B0503020204020204" pitchFamily="34" charset="-122"/>
              </a:rPr>
              <a:t>/</a:t>
            </a:r>
            <a:r>
              <a:rPr lang="en-US" altLang="zh-CN" sz="1400" dirty="0" err="1">
                <a:solidFill>
                  <a:srgbClr val="4C6062"/>
                </a:solidFill>
                <a:latin typeface="微软雅黑" panose="020B0503020204020204" pitchFamily="34" charset="-122"/>
                <a:ea typeface="微软雅黑" panose="020B0503020204020204" pitchFamily="34" charset="-122"/>
              </a:rPr>
              <a:t>vsftpd.conf.bak</a:t>
            </a:r>
            <a:r>
              <a:rPr lang="en-US" altLang="zh-CN" sz="1400" dirty="0">
                <a:solidFill>
                  <a:srgbClr val="4C6062"/>
                </a:solidFill>
                <a:latin typeface="微软雅黑" panose="020B0503020204020204" pitchFamily="34" charset="-122"/>
                <a:ea typeface="微软雅黑" panose="020B0503020204020204" pitchFamily="34" charset="-122"/>
              </a:rPr>
              <a:t> &gt; /</a:t>
            </a:r>
            <a:r>
              <a:rPr lang="en-US" altLang="zh-CN" sz="1400" dirty="0" err="1">
                <a:solidFill>
                  <a:srgbClr val="4C6062"/>
                </a:solidFill>
                <a:latin typeface="微软雅黑" panose="020B0503020204020204" pitchFamily="34" charset="-122"/>
                <a:ea typeface="微软雅黑" panose="020B0503020204020204" pitchFamily="34" charset="-122"/>
              </a:rPr>
              <a:t>etc</a:t>
            </a:r>
            <a:r>
              <a:rPr lang="en-US" altLang="zh-CN" sz="1400" dirty="0">
                <a:solidFill>
                  <a:srgbClr val="4C6062"/>
                </a:solidFill>
                <a:latin typeface="微软雅黑" panose="020B0503020204020204" pitchFamily="34" charset="-122"/>
                <a:ea typeface="微软雅黑" panose="020B0503020204020204" pitchFamily="34" charset="-122"/>
              </a:rPr>
              <a:t>/</a:t>
            </a:r>
            <a:r>
              <a:rPr lang="en-US" altLang="zh-CN" sz="1400" dirty="0" err="1">
                <a:solidFill>
                  <a:srgbClr val="4C6062"/>
                </a:solidFill>
                <a:latin typeface="微软雅黑" panose="020B0503020204020204" pitchFamily="34" charset="-122"/>
                <a:ea typeface="微软雅黑" panose="020B0503020204020204" pitchFamily="34" charset="-122"/>
              </a:rPr>
              <a:t>vsftpd</a:t>
            </a:r>
            <a:r>
              <a:rPr lang="en-US" altLang="zh-CN" sz="1400" dirty="0">
                <a:solidFill>
                  <a:srgbClr val="4C6062"/>
                </a:solidFill>
                <a:latin typeface="微软雅黑" panose="020B0503020204020204" pitchFamily="34" charset="-122"/>
                <a:ea typeface="微软雅黑" panose="020B0503020204020204" pitchFamily="34" charset="-122"/>
              </a:rPr>
              <a:t>/</a:t>
            </a:r>
            <a:r>
              <a:rPr lang="en-US" altLang="zh-CN" sz="1400" dirty="0" err="1">
                <a:solidFill>
                  <a:srgbClr val="4C6062"/>
                </a:solidFill>
                <a:latin typeface="微软雅黑" panose="020B0503020204020204" pitchFamily="34" charset="-122"/>
                <a:ea typeface="微软雅黑" panose="020B0503020204020204" pitchFamily="34" charset="-122"/>
              </a:rPr>
              <a:t>vsftpd.conf</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[root@Server01 ~]# cat /</a:t>
            </a:r>
            <a:r>
              <a:rPr lang="en-US" altLang="zh-CN" sz="1400" dirty="0" err="1">
                <a:solidFill>
                  <a:srgbClr val="4C6062"/>
                </a:solidFill>
                <a:latin typeface="微软雅黑" panose="020B0503020204020204" pitchFamily="34" charset="-122"/>
                <a:ea typeface="微软雅黑" panose="020B0503020204020204" pitchFamily="34" charset="-122"/>
              </a:rPr>
              <a:t>etc</a:t>
            </a:r>
            <a:r>
              <a:rPr lang="en-US" altLang="zh-CN" sz="1400" dirty="0">
                <a:solidFill>
                  <a:srgbClr val="4C6062"/>
                </a:solidFill>
                <a:latin typeface="微软雅黑" panose="020B0503020204020204" pitchFamily="34" charset="-122"/>
                <a:ea typeface="微软雅黑" panose="020B0503020204020204" pitchFamily="34" charset="-122"/>
              </a:rPr>
              <a:t>/</a:t>
            </a:r>
            <a:r>
              <a:rPr lang="en-US" altLang="zh-CN" sz="1400" dirty="0" err="1">
                <a:solidFill>
                  <a:srgbClr val="4C6062"/>
                </a:solidFill>
                <a:latin typeface="微软雅黑" panose="020B0503020204020204" pitchFamily="34" charset="-122"/>
                <a:ea typeface="微软雅黑" panose="020B0503020204020204" pitchFamily="34" charset="-122"/>
              </a:rPr>
              <a:t>vsftpd</a:t>
            </a:r>
            <a:r>
              <a:rPr lang="en-US" altLang="zh-CN" sz="1400" dirty="0">
                <a:solidFill>
                  <a:srgbClr val="4C6062"/>
                </a:solidFill>
                <a:latin typeface="微软雅黑" panose="020B0503020204020204" pitchFamily="34" charset="-122"/>
                <a:ea typeface="微软雅黑" panose="020B0503020204020204" pitchFamily="34" charset="-122"/>
              </a:rPr>
              <a:t>/</a:t>
            </a:r>
            <a:r>
              <a:rPr lang="en-US" altLang="zh-CN" sz="1400" dirty="0" err="1">
                <a:solidFill>
                  <a:srgbClr val="4C6062"/>
                </a:solidFill>
                <a:latin typeface="微软雅黑" panose="020B0503020204020204" pitchFamily="34" charset="-122"/>
                <a:ea typeface="微软雅黑" panose="020B0503020204020204" pitchFamily="34" charset="-122"/>
              </a:rPr>
              <a:t>vsftpd.conf</a:t>
            </a:r>
            <a:r>
              <a:rPr lang="en-US" altLang="zh-CN" sz="1400" dirty="0">
                <a:solidFill>
                  <a:srgbClr val="4C6062"/>
                </a:solidFill>
                <a:latin typeface="微软雅黑" panose="020B0503020204020204" pitchFamily="34" charset="-122"/>
                <a:ea typeface="微软雅黑" panose="020B0503020204020204" pitchFamily="34" charset="-122"/>
              </a:rPr>
              <a:t> -n</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     1	</a:t>
            </a:r>
            <a:r>
              <a:rPr lang="en-US" altLang="zh-CN" sz="1400" dirty="0" err="1">
                <a:solidFill>
                  <a:srgbClr val="4C6062"/>
                </a:solidFill>
                <a:latin typeface="微软雅黑" panose="020B0503020204020204" pitchFamily="34" charset="-122"/>
                <a:ea typeface="微软雅黑" panose="020B0503020204020204" pitchFamily="34" charset="-122"/>
              </a:rPr>
              <a:t>anonymous_enable</a:t>
            </a:r>
            <a:r>
              <a:rPr lang="en-US" altLang="zh-CN" sz="1400" dirty="0">
                <a:solidFill>
                  <a:srgbClr val="4C6062"/>
                </a:solidFill>
                <a:latin typeface="微软雅黑" panose="020B0503020204020204" pitchFamily="34" charset="-122"/>
                <a:ea typeface="微软雅黑" panose="020B0503020204020204" pitchFamily="34" charset="-122"/>
              </a:rPr>
              <a:t>=YES   # 设置为 YES 表示匿名用户可以访问 FTP 服务器。</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     2	</a:t>
            </a:r>
            <a:r>
              <a:rPr lang="en-US" altLang="zh-CN" sz="1400" dirty="0" err="1">
                <a:solidFill>
                  <a:srgbClr val="4C6062"/>
                </a:solidFill>
                <a:latin typeface="微软雅黑" panose="020B0503020204020204" pitchFamily="34" charset="-122"/>
                <a:ea typeface="微软雅黑" panose="020B0503020204020204" pitchFamily="34" charset="-122"/>
              </a:rPr>
              <a:t>local_enable</a:t>
            </a:r>
            <a:r>
              <a:rPr lang="en-US" altLang="zh-CN" sz="1400" dirty="0">
                <a:solidFill>
                  <a:srgbClr val="4C6062"/>
                </a:solidFill>
                <a:latin typeface="微软雅黑" panose="020B0503020204020204" pitchFamily="34" charset="-122"/>
                <a:ea typeface="微软雅黑" panose="020B0503020204020204" pitchFamily="34" charset="-122"/>
              </a:rPr>
              <a:t>=YES   # 允许本地用户使用其系统用户名和密码登录 FTP 服务器。</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     3	</a:t>
            </a:r>
            <a:r>
              <a:rPr lang="en-US" altLang="zh-CN" sz="1400" dirty="0" err="1">
                <a:solidFill>
                  <a:srgbClr val="4C6062"/>
                </a:solidFill>
                <a:latin typeface="微软雅黑" panose="020B0503020204020204" pitchFamily="34" charset="-122"/>
                <a:ea typeface="微软雅黑" panose="020B0503020204020204" pitchFamily="34" charset="-122"/>
              </a:rPr>
              <a:t>write_enable</a:t>
            </a:r>
            <a:r>
              <a:rPr lang="en-US" altLang="zh-CN" sz="1400" dirty="0">
                <a:solidFill>
                  <a:srgbClr val="4C6062"/>
                </a:solidFill>
                <a:latin typeface="微软雅黑" panose="020B0503020204020204" pitchFamily="34" charset="-122"/>
                <a:ea typeface="微软雅黑" panose="020B0503020204020204" pitchFamily="34" charset="-122"/>
              </a:rPr>
              <a:t>=YES  # 允许 FTP 用户上传和删除文件，即提供写入权限。</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     4	</a:t>
            </a:r>
            <a:r>
              <a:rPr lang="en-US" altLang="zh-CN" sz="1400" dirty="0" err="1">
                <a:solidFill>
                  <a:srgbClr val="4C6062"/>
                </a:solidFill>
                <a:latin typeface="微软雅黑" panose="020B0503020204020204" pitchFamily="34" charset="-122"/>
                <a:ea typeface="微软雅黑" panose="020B0503020204020204" pitchFamily="34" charset="-122"/>
              </a:rPr>
              <a:t>local_umask</a:t>
            </a:r>
            <a:r>
              <a:rPr lang="en-US" altLang="zh-CN" sz="1400" dirty="0">
                <a:solidFill>
                  <a:srgbClr val="4C6062"/>
                </a:solidFill>
                <a:latin typeface="微软雅黑" panose="020B0503020204020204" pitchFamily="34" charset="-122"/>
                <a:ea typeface="微软雅黑" panose="020B0503020204020204" pitchFamily="34" charset="-122"/>
              </a:rPr>
              <a:t>=022  # 设置新上传的文件和目录的默认权限。umask 022 表示新文件的默认权限是 755</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     5	</a:t>
            </a:r>
            <a:r>
              <a:rPr lang="en-US" altLang="zh-CN" sz="1400" dirty="0" err="1">
                <a:solidFill>
                  <a:srgbClr val="4C6062"/>
                </a:solidFill>
                <a:latin typeface="微软雅黑" panose="020B0503020204020204" pitchFamily="34" charset="-122"/>
                <a:ea typeface="微软雅黑" panose="020B0503020204020204" pitchFamily="34" charset="-122"/>
              </a:rPr>
              <a:t>dirmessage_enable</a:t>
            </a:r>
            <a:r>
              <a:rPr lang="en-US" altLang="zh-CN" sz="1400" dirty="0">
                <a:solidFill>
                  <a:srgbClr val="4C6062"/>
                </a:solidFill>
                <a:latin typeface="微软雅黑" panose="020B0503020204020204" pitchFamily="34" charset="-122"/>
                <a:ea typeface="微软雅黑" panose="020B0503020204020204" pitchFamily="34" charset="-122"/>
              </a:rPr>
              <a:t>=YES # 当用户切换到新目录时，显示该目录的 .message 文件内容（如果存在）。</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     6	</a:t>
            </a:r>
            <a:r>
              <a:rPr lang="en-US" altLang="zh-CN" sz="1400" dirty="0" err="1">
                <a:solidFill>
                  <a:srgbClr val="4C6062"/>
                </a:solidFill>
                <a:latin typeface="微软雅黑" panose="020B0503020204020204" pitchFamily="34" charset="-122"/>
                <a:ea typeface="微软雅黑" panose="020B0503020204020204" pitchFamily="34" charset="-122"/>
              </a:rPr>
              <a:t>xferlog_enable</a:t>
            </a:r>
            <a:r>
              <a:rPr lang="en-US" altLang="zh-CN" sz="1400" dirty="0">
                <a:solidFill>
                  <a:srgbClr val="4C6062"/>
                </a:solidFill>
                <a:latin typeface="微软雅黑" panose="020B0503020204020204" pitchFamily="34" charset="-122"/>
                <a:ea typeface="微软雅黑" panose="020B0503020204020204" pitchFamily="34" charset="-122"/>
              </a:rPr>
              <a:t>=YES # 启用传输日志功能，记录所有上传和下载操作的详细信息。</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     7	connect_from_port_20=YES # 使用传统的 FTP 数据端口 20 进行数据连接。</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     8	</a:t>
            </a:r>
            <a:r>
              <a:rPr lang="en-US" altLang="zh-CN" sz="1400" dirty="0" err="1">
                <a:solidFill>
                  <a:srgbClr val="4C6062"/>
                </a:solidFill>
                <a:latin typeface="微软雅黑" panose="020B0503020204020204" pitchFamily="34" charset="-122"/>
                <a:ea typeface="微软雅黑" panose="020B0503020204020204" pitchFamily="34" charset="-122"/>
              </a:rPr>
              <a:t>xferlog_std_format</a:t>
            </a:r>
            <a:r>
              <a:rPr lang="en-US" altLang="zh-CN" sz="1400" dirty="0">
                <a:solidFill>
                  <a:srgbClr val="4C6062"/>
                </a:solidFill>
                <a:latin typeface="微软雅黑" panose="020B0503020204020204" pitchFamily="34" charset="-122"/>
                <a:ea typeface="微软雅黑" panose="020B0503020204020204" pitchFamily="34" charset="-122"/>
              </a:rPr>
              <a:t>=YES # 使用标准的 xferlog 格式记录文件传输日志。</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     9	listen=NO # 关闭对 IPv4 的监听。通常与 listen_ipv6=YES 结合使用，表示服务器只监听 IPv6 地址。</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    10	listen_ipv6=YES # 开启对 IPv6 的监听。当 listen=NO 和 listen_ipv6=YES 一起使用时，服务器只接受 IPv6 连接。</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    11	</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    12	</a:t>
            </a:r>
            <a:r>
              <a:rPr lang="en-US" altLang="zh-CN" sz="1400" dirty="0" err="1">
                <a:solidFill>
                  <a:srgbClr val="4C6062"/>
                </a:solidFill>
                <a:latin typeface="微软雅黑" panose="020B0503020204020204" pitchFamily="34" charset="-122"/>
                <a:ea typeface="微软雅黑" panose="020B0503020204020204" pitchFamily="34" charset="-122"/>
              </a:rPr>
              <a:t>pam_service_name</a:t>
            </a:r>
            <a:r>
              <a:rPr lang="en-US" altLang="zh-CN" sz="1400" dirty="0">
                <a:solidFill>
                  <a:srgbClr val="4C6062"/>
                </a:solidFill>
                <a:latin typeface="微软雅黑" panose="020B0503020204020204" pitchFamily="34" charset="-122"/>
                <a:ea typeface="微软雅黑" panose="020B0503020204020204" pitchFamily="34" charset="-122"/>
              </a:rPr>
              <a:t>=</a:t>
            </a:r>
            <a:r>
              <a:rPr lang="en-US" altLang="zh-CN" sz="1400" dirty="0" err="1">
                <a:solidFill>
                  <a:srgbClr val="4C6062"/>
                </a:solidFill>
                <a:latin typeface="微软雅黑" panose="020B0503020204020204" pitchFamily="34" charset="-122"/>
                <a:ea typeface="微软雅黑" panose="020B0503020204020204" pitchFamily="34" charset="-122"/>
              </a:rPr>
              <a:t>vsftpd # 指定 PAM（可插拔认证模块）服务的名称，用于身份验证过程。</a:t>
            </a:r>
            <a:endParaRPr lang="en-US" altLang="zh-CN" sz="1400" dirty="0" err="1">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    13	</a:t>
            </a:r>
            <a:r>
              <a:rPr lang="en-US" altLang="zh-CN" sz="1400" dirty="0" err="1">
                <a:solidFill>
                  <a:srgbClr val="4C6062"/>
                </a:solidFill>
                <a:latin typeface="微软雅黑" panose="020B0503020204020204" pitchFamily="34" charset="-122"/>
                <a:ea typeface="微软雅黑" panose="020B0503020204020204" pitchFamily="34" charset="-122"/>
              </a:rPr>
              <a:t>userlist_enable</a:t>
            </a:r>
            <a:r>
              <a:rPr lang="en-US" altLang="zh-CN" sz="1400" dirty="0">
                <a:solidFill>
                  <a:srgbClr val="4C6062"/>
                </a:solidFill>
                <a:latin typeface="微软雅黑" panose="020B0503020204020204" pitchFamily="34" charset="-122"/>
                <a:ea typeface="微软雅黑" panose="020B0503020204020204" pitchFamily="34" charset="-122"/>
              </a:rPr>
              <a:t>=YES # 启用用户列表功能，控制哪些用户可以或不能访问 FTP 服务。</a:t>
            </a:r>
            <a:r>
              <a:rPr lang="zh-CN" altLang="en-US" sz="1400" dirty="0">
                <a:solidFill>
                  <a:srgbClr val="4C6062"/>
                </a:solidFill>
                <a:latin typeface="微软雅黑" panose="020B0503020204020204" pitchFamily="34" charset="-122"/>
                <a:ea typeface="微软雅黑" panose="020B0503020204020204" pitchFamily="34" charset="-122"/>
              </a:rPr>
              <a:t>默认为</a:t>
            </a:r>
            <a:r>
              <a:rPr lang="en-US" altLang="zh-CN" sz="1400" dirty="0">
                <a:solidFill>
                  <a:srgbClr val="4C6062"/>
                </a:solidFill>
                <a:latin typeface="微软雅黑" panose="020B0503020204020204" pitchFamily="34" charset="-122"/>
                <a:ea typeface="微软雅黑" panose="020B0503020204020204" pitchFamily="34" charset="-122"/>
              </a:rPr>
              <a:t>YES</a:t>
            </a:r>
            <a:r>
              <a:rPr lang="en-US" altLang="zh-CN" sz="1400" dirty="0">
                <a:solidFill>
                  <a:srgbClr val="4C6062"/>
                </a:solidFill>
                <a:latin typeface="微软雅黑" panose="020B0503020204020204" pitchFamily="34" charset="-122"/>
                <a:ea typeface="微软雅黑" panose="020B0503020204020204" pitchFamily="34" charset="-122"/>
              </a:rPr>
              <a:t> </a:t>
            </a:r>
            <a:endParaRPr lang="en-US" altLang="zh-CN" sz="14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flipV="1">
            <a:off x="917575" y="1924904"/>
            <a:ext cx="10104989" cy="4240274"/>
          </a:xfrm>
          <a:prstGeom prst="rect">
            <a:avLst/>
          </a:prstGeom>
        </p:spPr>
      </p:pic>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14-2  </a:t>
            </a:r>
            <a:r>
              <a:rPr lang="zh-CN" altLang="en-US" dirty="0"/>
              <a:t>认识</a:t>
            </a:r>
            <a:r>
              <a:rPr lang="en-US" altLang="zh-CN" dirty="0" err="1"/>
              <a:t>vsftpd</a:t>
            </a:r>
            <a:r>
              <a:rPr lang="zh-CN" altLang="en-US" dirty="0"/>
              <a:t>的配置文件</a:t>
            </a:r>
            <a:endParaRPr lang="zh-CN" altLang="en-US" b="0" dirty="0"/>
          </a:p>
        </p:txBody>
      </p:sp>
      <p:sp>
        <p:nvSpPr>
          <p:cNvPr id="2" name="文本框 1"/>
          <p:cNvSpPr txBox="1"/>
          <p:nvPr/>
        </p:nvSpPr>
        <p:spPr>
          <a:xfrm>
            <a:off x="984793" y="1471587"/>
            <a:ext cx="9888772" cy="400110"/>
          </a:xfrm>
          <a:prstGeom prst="rect">
            <a:avLst/>
          </a:prstGeom>
          <a:noFill/>
        </p:spPr>
        <p:txBody>
          <a:bodyPr wrap="square" rtlCol="0" anchor="t">
            <a:spAutoFit/>
          </a:bodyPr>
          <a:lstStyle/>
          <a:p>
            <a:pPr indent="457200">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表中列举了</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zh-CN" altLang="en-US" sz="2000" dirty="0">
                <a:solidFill>
                  <a:srgbClr val="4C6062"/>
                </a:solidFill>
                <a:latin typeface="微软雅黑" panose="020B0503020204020204" pitchFamily="34" charset="-122"/>
                <a:ea typeface="微软雅黑" panose="020B0503020204020204" pitchFamily="34" charset="-122"/>
              </a:rPr>
              <a:t>服务程序主配置文件中常用的参数以及作用。</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aphicFrame>
        <p:nvGraphicFramePr>
          <p:cNvPr id="3" name="表格 2"/>
          <p:cNvGraphicFramePr>
            <a:graphicFrameLocks noGrp="1"/>
          </p:cNvGraphicFramePr>
          <p:nvPr/>
        </p:nvGraphicFramePr>
        <p:xfrm>
          <a:off x="1984375" y="1999521"/>
          <a:ext cx="7333635" cy="4294108"/>
        </p:xfrm>
        <a:graphic>
          <a:graphicData uri="http://schemas.openxmlformats.org/drawingml/2006/table">
            <a:tbl>
              <a:tblPr firstRow="1" firstCol="1" bandRow="1" bandCol="1">
                <a:tableStyleId>{5C22544A-7EE6-4342-B048-85BDC9FD1C3A}</a:tableStyleId>
              </a:tblPr>
              <a:tblGrid>
                <a:gridCol w="2588773"/>
                <a:gridCol w="4744862"/>
              </a:tblGrid>
              <a:tr h="190631">
                <a:tc>
                  <a:txBody>
                    <a:bodyPr/>
                    <a:lstStyle/>
                    <a:p>
                      <a:pPr algn="ctr">
                        <a:lnSpc>
                          <a:spcPts val="1600"/>
                        </a:lnSpc>
                        <a:spcBef>
                          <a:spcPts val="120"/>
                        </a:spcBef>
                        <a:spcAft>
                          <a:spcPts val="120"/>
                        </a:spcAft>
                      </a:pPr>
                      <a:r>
                        <a:rPr lang="zh-CN" sz="1100" kern="100">
                          <a:effectLst/>
                        </a:rPr>
                        <a:t>参</a:t>
                      </a:r>
                      <a:r>
                        <a:rPr lang="en-US" sz="1100" kern="100">
                          <a:effectLst/>
                        </a:rPr>
                        <a:t>    </a:t>
                      </a:r>
                      <a:r>
                        <a:rPr lang="zh-CN" sz="1100" kern="100">
                          <a:effectLst/>
                        </a:rPr>
                        <a:t>数</a:t>
                      </a:r>
                      <a:endParaRPr lang="zh-CN" sz="1100" kern="100">
                        <a:solidFill>
                          <a:srgbClr val="FFFFFF"/>
                        </a:solidFill>
                        <a:effectLst/>
                        <a:latin typeface="方正兰亭黑简体"/>
                        <a:cs typeface="Times New Roman" panose="02020603050405020304" pitchFamily="18" charset="0"/>
                      </a:endParaRPr>
                    </a:p>
                  </a:txBody>
                  <a:tcPr marL="68580" marR="68580" marT="0" marB="0" anchor="ctr"/>
                </a:tc>
                <a:tc>
                  <a:txBody>
                    <a:bodyPr/>
                    <a:lstStyle/>
                    <a:p>
                      <a:pPr algn="ctr">
                        <a:lnSpc>
                          <a:spcPts val="1600"/>
                        </a:lnSpc>
                        <a:spcBef>
                          <a:spcPts val="120"/>
                        </a:spcBef>
                        <a:spcAft>
                          <a:spcPts val="120"/>
                        </a:spcAft>
                      </a:pPr>
                      <a:r>
                        <a:rPr lang="zh-CN" sz="1100" kern="100">
                          <a:effectLst/>
                        </a:rPr>
                        <a:t>作</a:t>
                      </a:r>
                      <a:r>
                        <a:rPr lang="en-US" sz="1100" kern="100">
                          <a:effectLst/>
                        </a:rPr>
                        <a:t>    </a:t>
                      </a:r>
                      <a:r>
                        <a:rPr lang="zh-CN" sz="1100" kern="100">
                          <a:effectLst/>
                        </a:rPr>
                        <a:t>用</a:t>
                      </a:r>
                      <a:endParaRPr lang="zh-CN" sz="1100" kern="100">
                        <a:solidFill>
                          <a:srgbClr val="FFFFFF"/>
                        </a:solidFill>
                        <a:effectLst/>
                        <a:latin typeface="方正兰亭黑简体"/>
                        <a:cs typeface="Times New Roman" panose="02020603050405020304" pitchFamily="18" charset="0"/>
                      </a:endParaRPr>
                    </a:p>
                  </a:txBody>
                  <a:tcPr marL="68580" marR="68580" marT="0" marB="0" anchor="ctr"/>
                </a:tc>
              </a:tr>
              <a:tr h="190834">
                <a:tc>
                  <a:txBody>
                    <a:bodyPr/>
                    <a:lstStyle/>
                    <a:p>
                      <a:pPr>
                        <a:lnSpc>
                          <a:spcPts val="1600"/>
                        </a:lnSpc>
                        <a:spcBef>
                          <a:spcPts val="120"/>
                        </a:spcBef>
                        <a:spcAft>
                          <a:spcPts val="120"/>
                        </a:spcAft>
                      </a:pPr>
                      <a:r>
                        <a:rPr lang="en-US" sz="1100" kern="100">
                          <a:effectLst/>
                        </a:rPr>
                        <a:t>listen=[YES|NO]</a:t>
                      </a:r>
                      <a:endParaRPr lang="zh-CN" sz="11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100" kern="100">
                          <a:effectLst/>
                        </a:rPr>
                        <a:t>是否以独立运行的方式监听服务</a:t>
                      </a:r>
                      <a:endParaRPr lang="zh-CN" sz="1100" kern="100">
                        <a:effectLst/>
                        <a:latin typeface="Times New Roman" panose="02020603050405020304" pitchFamily="18" charset="0"/>
                        <a:ea typeface="方正书宋简体"/>
                      </a:endParaRPr>
                    </a:p>
                  </a:txBody>
                  <a:tcPr marL="68580" marR="68580" marT="0" marB="0" anchor="ctr"/>
                </a:tc>
              </a:tr>
              <a:tr h="190631">
                <a:tc>
                  <a:txBody>
                    <a:bodyPr/>
                    <a:lstStyle/>
                    <a:p>
                      <a:pPr>
                        <a:lnSpc>
                          <a:spcPts val="1600"/>
                        </a:lnSpc>
                        <a:spcBef>
                          <a:spcPts val="120"/>
                        </a:spcBef>
                        <a:spcAft>
                          <a:spcPts val="120"/>
                        </a:spcAft>
                      </a:pPr>
                      <a:r>
                        <a:rPr lang="en-US" sz="1100" kern="100">
                          <a:effectLst/>
                        </a:rPr>
                        <a:t>listen_address=IP</a:t>
                      </a:r>
                      <a:r>
                        <a:rPr lang="zh-CN" sz="1100" kern="100">
                          <a:effectLst/>
                        </a:rPr>
                        <a:t>地址</a:t>
                      </a:r>
                      <a:endParaRPr lang="zh-CN" sz="11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100" kern="100">
                          <a:effectLst/>
                        </a:rPr>
                        <a:t>设置要监听的</a:t>
                      </a:r>
                      <a:r>
                        <a:rPr lang="en-US" sz="1100" kern="100">
                          <a:effectLst/>
                        </a:rPr>
                        <a:t>IP</a:t>
                      </a:r>
                      <a:r>
                        <a:rPr lang="zh-CN" sz="1100" kern="100">
                          <a:effectLst/>
                        </a:rPr>
                        <a:t>地址</a:t>
                      </a:r>
                      <a:endParaRPr lang="zh-CN" sz="1100" kern="100">
                        <a:effectLst/>
                        <a:latin typeface="Times New Roman" panose="02020603050405020304" pitchFamily="18" charset="0"/>
                        <a:ea typeface="方正书宋简体"/>
                      </a:endParaRPr>
                    </a:p>
                  </a:txBody>
                  <a:tcPr marL="68580" marR="68580" marT="0" marB="0" anchor="ctr"/>
                </a:tc>
              </a:tr>
              <a:tr h="190631">
                <a:tc>
                  <a:txBody>
                    <a:bodyPr/>
                    <a:lstStyle/>
                    <a:p>
                      <a:pPr>
                        <a:lnSpc>
                          <a:spcPts val="1600"/>
                        </a:lnSpc>
                        <a:spcBef>
                          <a:spcPts val="120"/>
                        </a:spcBef>
                        <a:spcAft>
                          <a:spcPts val="120"/>
                        </a:spcAft>
                      </a:pPr>
                      <a:r>
                        <a:rPr lang="en-US" sz="1100" kern="100">
                          <a:effectLst/>
                        </a:rPr>
                        <a:t>listen_port=21</a:t>
                      </a:r>
                      <a:endParaRPr lang="zh-CN" sz="11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100" kern="100">
                          <a:effectLst/>
                        </a:rPr>
                        <a:t>设置</a:t>
                      </a:r>
                      <a:r>
                        <a:rPr lang="en-US" sz="1100" kern="100">
                          <a:effectLst/>
                        </a:rPr>
                        <a:t>FTP</a:t>
                      </a:r>
                      <a:r>
                        <a:rPr lang="zh-CN" sz="1100" kern="100">
                          <a:effectLst/>
                        </a:rPr>
                        <a:t>服务的监听端口</a:t>
                      </a:r>
                      <a:endParaRPr lang="zh-CN" sz="1100" kern="100">
                        <a:effectLst/>
                        <a:latin typeface="Times New Roman" panose="02020603050405020304" pitchFamily="18" charset="0"/>
                        <a:ea typeface="方正书宋简体"/>
                      </a:endParaRPr>
                    </a:p>
                  </a:txBody>
                  <a:tcPr marL="68580" marR="68580" marT="0" marB="0" anchor="ctr"/>
                </a:tc>
              </a:tr>
              <a:tr h="190834">
                <a:tc>
                  <a:txBody>
                    <a:bodyPr/>
                    <a:lstStyle/>
                    <a:p>
                      <a:pPr>
                        <a:lnSpc>
                          <a:spcPts val="1600"/>
                        </a:lnSpc>
                        <a:spcBef>
                          <a:spcPts val="120"/>
                        </a:spcBef>
                        <a:spcAft>
                          <a:spcPts val="120"/>
                        </a:spcAft>
                      </a:pPr>
                      <a:r>
                        <a:rPr lang="en-US" sz="1100" kern="100">
                          <a:effectLst/>
                        </a:rPr>
                        <a:t>download_enable</a:t>
                      </a:r>
                      <a:r>
                        <a:rPr lang="zh-CN" sz="1100" kern="100">
                          <a:effectLst/>
                        </a:rPr>
                        <a:t>＝</a:t>
                      </a:r>
                      <a:r>
                        <a:rPr lang="en-US" sz="1100" kern="100">
                          <a:effectLst/>
                        </a:rPr>
                        <a:t>[YES|NO]</a:t>
                      </a:r>
                      <a:endParaRPr lang="zh-CN" sz="11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100" kern="100">
                          <a:effectLst/>
                        </a:rPr>
                        <a:t>是否允许下载文件</a:t>
                      </a:r>
                      <a:endParaRPr lang="zh-CN" sz="1100" kern="100">
                        <a:effectLst/>
                        <a:latin typeface="Times New Roman" panose="02020603050405020304" pitchFamily="18" charset="0"/>
                        <a:ea typeface="方正书宋简体"/>
                      </a:endParaRPr>
                    </a:p>
                  </a:txBody>
                  <a:tcPr marL="68580" marR="68580" marT="0" marB="0" anchor="ctr"/>
                </a:tc>
              </a:tr>
              <a:tr h="433308">
                <a:tc>
                  <a:txBody>
                    <a:bodyPr/>
                    <a:lstStyle/>
                    <a:p>
                      <a:pPr>
                        <a:lnSpc>
                          <a:spcPts val="1600"/>
                        </a:lnSpc>
                        <a:spcBef>
                          <a:spcPts val="120"/>
                        </a:spcBef>
                        <a:spcAft>
                          <a:spcPts val="120"/>
                        </a:spcAft>
                      </a:pPr>
                      <a:r>
                        <a:rPr lang="en-US" sz="1100" kern="100">
                          <a:effectLst/>
                        </a:rPr>
                        <a:t>userlist_enable=[YES|NO]</a:t>
                      </a:r>
                      <a:endParaRPr lang="zh-CN" sz="1100" kern="100">
                        <a:effectLst/>
                      </a:endParaRPr>
                    </a:p>
                    <a:p>
                      <a:pPr>
                        <a:lnSpc>
                          <a:spcPts val="1600"/>
                        </a:lnSpc>
                        <a:spcBef>
                          <a:spcPts val="120"/>
                        </a:spcBef>
                        <a:spcAft>
                          <a:spcPts val="120"/>
                        </a:spcAft>
                      </a:pPr>
                      <a:r>
                        <a:rPr lang="en-US" sz="1100" kern="100">
                          <a:effectLst/>
                        </a:rPr>
                        <a:t>userlist_deny=[YES|NO]</a:t>
                      </a:r>
                      <a:endParaRPr lang="zh-CN" sz="11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100" kern="100">
                          <a:effectLst/>
                        </a:rPr>
                        <a:t>设置用户列表为“允许”还是“禁止”操作</a:t>
                      </a:r>
                      <a:endParaRPr lang="zh-CN" sz="1100" kern="100">
                        <a:effectLst/>
                        <a:latin typeface="Times New Roman" panose="02020603050405020304" pitchFamily="18" charset="0"/>
                        <a:ea typeface="方正书宋简体"/>
                      </a:endParaRPr>
                    </a:p>
                  </a:txBody>
                  <a:tcPr marL="68580" marR="68580" marT="0" marB="0" anchor="ctr"/>
                </a:tc>
              </a:tr>
              <a:tr h="190631">
                <a:tc>
                  <a:txBody>
                    <a:bodyPr/>
                    <a:lstStyle/>
                    <a:p>
                      <a:pPr>
                        <a:lnSpc>
                          <a:spcPts val="1600"/>
                        </a:lnSpc>
                        <a:spcBef>
                          <a:spcPts val="120"/>
                        </a:spcBef>
                        <a:spcAft>
                          <a:spcPts val="120"/>
                        </a:spcAft>
                      </a:pPr>
                      <a:r>
                        <a:rPr lang="en-US" sz="1100" kern="100">
                          <a:effectLst/>
                        </a:rPr>
                        <a:t>max_clients=0</a:t>
                      </a:r>
                      <a:endParaRPr lang="zh-CN" sz="11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100" kern="100">
                          <a:effectLst/>
                        </a:rPr>
                        <a:t>最大客户端连接数，</a:t>
                      </a:r>
                      <a:r>
                        <a:rPr lang="en-US" sz="1100" kern="100">
                          <a:effectLst/>
                        </a:rPr>
                        <a:t>0</a:t>
                      </a:r>
                      <a:r>
                        <a:rPr lang="zh-CN" sz="1100" kern="100">
                          <a:effectLst/>
                        </a:rPr>
                        <a:t>为不限制</a:t>
                      </a:r>
                      <a:endParaRPr lang="zh-CN" sz="1100" kern="100">
                        <a:effectLst/>
                        <a:latin typeface="Times New Roman" panose="02020603050405020304" pitchFamily="18" charset="0"/>
                        <a:ea typeface="方正书宋简体"/>
                      </a:endParaRPr>
                    </a:p>
                  </a:txBody>
                  <a:tcPr marL="68580" marR="68580" marT="0" marB="0" anchor="ctr"/>
                </a:tc>
              </a:tr>
              <a:tr h="190631">
                <a:tc>
                  <a:txBody>
                    <a:bodyPr/>
                    <a:lstStyle/>
                    <a:p>
                      <a:pPr>
                        <a:lnSpc>
                          <a:spcPts val="1600"/>
                        </a:lnSpc>
                        <a:spcBef>
                          <a:spcPts val="120"/>
                        </a:spcBef>
                        <a:spcAft>
                          <a:spcPts val="120"/>
                        </a:spcAft>
                      </a:pPr>
                      <a:r>
                        <a:rPr lang="en-US" sz="1100" kern="100">
                          <a:effectLst/>
                        </a:rPr>
                        <a:t>max_per_ip=0</a:t>
                      </a:r>
                      <a:endParaRPr lang="zh-CN" sz="11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100" kern="100">
                          <a:effectLst/>
                        </a:rPr>
                        <a:t>同一</a:t>
                      </a:r>
                      <a:r>
                        <a:rPr lang="en-US" sz="1100" kern="100">
                          <a:effectLst/>
                        </a:rPr>
                        <a:t>IP</a:t>
                      </a:r>
                      <a:r>
                        <a:rPr lang="zh-CN" sz="1100" kern="100">
                          <a:effectLst/>
                        </a:rPr>
                        <a:t>地址的最大连接数，</a:t>
                      </a:r>
                      <a:r>
                        <a:rPr lang="en-US" sz="1100" kern="100">
                          <a:effectLst/>
                        </a:rPr>
                        <a:t>0</a:t>
                      </a:r>
                      <a:r>
                        <a:rPr lang="zh-CN" sz="1100" kern="100">
                          <a:effectLst/>
                        </a:rPr>
                        <a:t>为不限制</a:t>
                      </a:r>
                      <a:endParaRPr lang="zh-CN" sz="1100" kern="100">
                        <a:effectLst/>
                        <a:latin typeface="Times New Roman" panose="02020603050405020304" pitchFamily="18" charset="0"/>
                        <a:ea typeface="方正书宋简体"/>
                      </a:endParaRPr>
                    </a:p>
                  </a:txBody>
                  <a:tcPr marL="68580" marR="68580" marT="0" marB="0" anchor="ctr"/>
                </a:tc>
              </a:tr>
              <a:tr h="190834">
                <a:tc>
                  <a:txBody>
                    <a:bodyPr/>
                    <a:lstStyle/>
                    <a:p>
                      <a:pPr>
                        <a:lnSpc>
                          <a:spcPts val="1600"/>
                        </a:lnSpc>
                        <a:spcBef>
                          <a:spcPts val="120"/>
                        </a:spcBef>
                        <a:spcAft>
                          <a:spcPts val="120"/>
                        </a:spcAft>
                      </a:pPr>
                      <a:r>
                        <a:rPr lang="en-US" sz="1100" kern="100">
                          <a:effectLst/>
                        </a:rPr>
                        <a:t>anonymous_enable=[YES|NO]</a:t>
                      </a:r>
                      <a:endParaRPr lang="zh-CN" sz="11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100" kern="100">
                          <a:effectLst/>
                        </a:rPr>
                        <a:t>是否允许匿名用户访问</a:t>
                      </a:r>
                      <a:endParaRPr lang="zh-CN" sz="1100" kern="100">
                        <a:effectLst/>
                        <a:latin typeface="Times New Roman" panose="02020603050405020304" pitchFamily="18" charset="0"/>
                        <a:ea typeface="方正书宋简体"/>
                      </a:endParaRPr>
                    </a:p>
                  </a:txBody>
                  <a:tcPr marL="68580" marR="68580" marT="0" marB="0" anchor="ctr"/>
                </a:tc>
              </a:tr>
              <a:tr h="190834">
                <a:tc>
                  <a:txBody>
                    <a:bodyPr/>
                    <a:lstStyle/>
                    <a:p>
                      <a:pPr>
                        <a:lnSpc>
                          <a:spcPts val="1600"/>
                        </a:lnSpc>
                        <a:spcBef>
                          <a:spcPts val="120"/>
                        </a:spcBef>
                        <a:spcAft>
                          <a:spcPts val="120"/>
                        </a:spcAft>
                      </a:pPr>
                      <a:r>
                        <a:rPr lang="en-US" sz="1100" kern="100">
                          <a:effectLst/>
                        </a:rPr>
                        <a:t>anon_upload_enable=[YES|NO]</a:t>
                      </a:r>
                      <a:endParaRPr lang="zh-CN" sz="11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100" kern="100">
                          <a:effectLst/>
                        </a:rPr>
                        <a:t>是否允许匿名用户上传文件</a:t>
                      </a:r>
                      <a:endParaRPr lang="zh-CN" sz="1100" kern="100">
                        <a:effectLst/>
                        <a:latin typeface="Times New Roman" panose="02020603050405020304" pitchFamily="18" charset="0"/>
                        <a:ea typeface="方正书宋简体"/>
                      </a:endParaRPr>
                    </a:p>
                  </a:txBody>
                  <a:tcPr marL="68580" marR="68580" marT="0" marB="0" anchor="ctr"/>
                </a:tc>
              </a:tr>
              <a:tr h="190631">
                <a:tc>
                  <a:txBody>
                    <a:bodyPr/>
                    <a:lstStyle/>
                    <a:p>
                      <a:pPr>
                        <a:lnSpc>
                          <a:spcPts val="1600"/>
                        </a:lnSpc>
                        <a:spcBef>
                          <a:spcPts val="120"/>
                        </a:spcBef>
                        <a:spcAft>
                          <a:spcPts val="120"/>
                        </a:spcAft>
                      </a:pPr>
                      <a:r>
                        <a:rPr lang="en-US" sz="1100" kern="100">
                          <a:effectLst/>
                        </a:rPr>
                        <a:t>anon_umask=022</a:t>
                      </a:r>
                      <a:endParaRPr lang="zh-CN" sz="11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100" kern="100">
                          <a:effectLst/>
                        </a:rPr>
                        <a:t>匿名用户上传文件的</a:t>
                      </a:r>
                      <a:r>
                        <a:rPr lang="en-US" sz="1100" kern="100">
                          <a:effectLst/>
                        </a:rPr>
                        <a:t>umask</a:t>
                      </a:r>
                      <a:r>
                        <a:rPr lang="zh-CN" sz="1100" kern="100">
                          <a:effectLst/>
                        </a:rPr>
                        <a:t>值</a:t>
                      </a:r>
                      <a:endParaRPr lang="zh-CN" sz="1100" kern="100">
                        <a:effectLst/>
                        <a:latin typeface="Times New Roman" panose="02020603050405020304" pitchFamily="18" charset="0"/>
                        <a:ea typeface="方正书宋简体"/>
                      </a:endParaRPr>
                    </a:p>
                  </a:txBody>
                  <a:tcPr marL="68580" marR="68580" marT="0" marB="0" anchor="ctr"/>
                </a:tc>
              </a:tr>
              <a:tr h="190631">
                <a:tc>
                  <a:txBody>
                    <a:bodyPr/>
                    <a:lstStyle/>
                    <a:p>
                      <a:pPr>
                        <a:lnSpc>
                          <a:spcPts val="1600"/>
                        </a:lnSpc>
                        <a:spcBef>
                          <a:spcPts val="120"/>
                        </a:spcBef>
                        <a:spcAft>
                          <a:spcPts val="120"/>
                        </a:spcAft>
                      </a:pPr>
                      <a:r>
                        <a:rPr lang="en-US" sz="1100" kern="100">
                          <a:effectLst/>
                        </a:rPr>
                        <a:t>anon_root=/var/ftp</a:t>
                      </a:r>
                      <a:endParaRPr lang="zh-CN" sz="11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100" kern="100">
                          <a:effectLst/>
                        </a:rPr>
                        <a:t>匿名用户的</a:t>
                      </a:r>
                      <a:r>
                        <a:rPr lang="en-US" sz="1100" kern="100">
                          <a:effectLst/>
                        </a:rPr>
                        <a:t>FTP</a:t>
                      </a:r>
                      <a:r>
                        <a:rPr lang="zh-CN" sz="1100" kern="100">
                          <a:effectLst/>
                        </a:rPr>
                        <a:t>根目录</a:t>
                      </a:r>
                      <a:endParaRPr lang="zh-CN" sz="1100" kern="100">
                        <a:effectLst/>
                        <a:latin typeface="Times New Roman" panose="02020603050405020304" pitchFamily="18" charset="0"/>
                        <a:ea typeface="方正书宋简体"/>
                      </a:endParaRPr>
                    </a:p>
                  </a:txBody>
                  <a:tcPr marL="68580" marR="68580" marT="0" marB="0" anchor="ctr"/>
                </a:tc>
              </a:tr>
              <a:tr h="190834">
                <a:tc>
                  <a:txBody>
                    <a:bodyPr/>
                    <a:lstStyle/>
                    <a:p>
                      <a:pPr>
                        <a:lnSpc>
                          <a:spcPts val="1600"/>
                        </a:lnSpc>
                        <a:spcBef>
                          <a:spcPts val="120"/>
                        </a:spcBef>
                        <a:spcAft>
                          <a:spcPts val="120"/>
                        </a:spcAft>
                      </a:pPr>
                      <a:r>
                        <a:rPr lang="en-US" sz="1100" kern="100">
                          <a:effectLst/>
                        </a:rPr>
                        <a:t>anon_mkdir_write_enable=[YES|NO]</a:t>
                      </a:r>
                      <a:endParaRPr lang="zh-CN" sz="11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100" kern="100">
                          <a:effectLst/>
                        </a:rPr>
                        <a:t>是否允许匿名用户创建目录</a:t>
                      </a:r>
                      <a:endParaRPr lang="zh-CN" sz="1100" kern="100">
                        <a:effectLst/>
                        <a:latin typeface="Times New Roman" panose="02020603050405020304" pitchFamily="18" charset="0"/>
                        <a:ea typeface="方正书宋简体"/>
                      </a:endParaRPr>
                    </a:p>
                  </a:txBody>
                  <a:tcPr marL="68580" marR="68580" marT="0" marB="0" anchor="ctr"/>
                </a:tc>
              </a:tr>
              <a:tr h="190834">
                <a:tc>
                  <a:txBody>
                    <a:bodyPr/>
                    <a:lstStyle/>
                    <a:p>
                      <a:pPr>
                        <a:lnSpc>
                          <a:spcPts val="1600"/>
                        </a:lnSpc>
                        <a:spcBef>
                          <a:spcPts val="120"/>
                        </a:spcBef>
                        <a:spcAft>
                          <a:spcPts val="120"/>
                        </a:spcAft>
                      </a:pPr>
                      <a:r>
                        <a:rPr lang="en-US" sz="1100" kern="100">
                          <a:effectLst/>
                        </a:rPr>
                        <a:t>anon_other_write_enable=[YES|NO]</a:t>
                      </a:r>
                      <a:endParaRPr lang="zh-CN" sz="11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100" kern="100">
                          <a:effectLst/>
                        </a:rPr>
                        <a:t>是否开放匿名用户的其他写入权限（包括重命名、删除等操作权限）</a:t>
                      </a:r>
                      <a:endParaRPr lang="zh-CN" sz="1100" kern="100">
                        <a:effectLst/>
                        <a:latin typeface="Times New Roman" panose="02020603050405020304" pitchFamily="18" charset="0"/>
                        <a:ea typeface="方正书宋简体"/>
                      </a:endParaRPr>
                    </a:p>
                  </a:txBody>
                  <a:tcPr marL="68580" marR="68580" marT="0" marB="0" anchor="ctr"/>
                </a:tc>
              </a:tr>
              <a:tr h="190631">
                <a:tc>
                  <a:txBody>
                    <a:bodyPr/>
                    <a:lstStyle/>
                    <a:p>
                      <a:pPr>
                        <a:lnSpc>
                          <a:spcPts val="1600"/>
                        </a:lnSpc>
                        <a:spcBef>
                          <a:spcPts val="120"/>
                        </a:spcBef>
                        <a:spcAft>
                          <a:spcPts val="120"/>
                        </a:spcAft>
                      </a:pPr>
                      <a:r>
                        <a:rPr lang="en-US" sz="1100" kern="100">
                          <a:effectLst/>
                        </a:rPr>
                        <a:t>anon_max_rate=0</a:t>
                      </a:r>
                      <a:endParaRPr lang="zh-CN" sz="11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100" kern="100">
                          <a:effectLst/>
                        </a:rPr>
                        <a:t>匿名用户的最大传输速率（字节</a:t>
                      </a:r>
                      <a:r>
                        <a:rPr lang="en-US" sz="1100" kern="100">
                          <a:effectLst/>
                        </a:rPr>
                        <a:t>/</a:t>
                      </a:r>
                      <a:r>
                        <a:rPr lang="zh-CN" sz="1100" kern="100">
                          <a:effectLst/>
                        </a:rPr>
                        <a:t>秒），</a:t>
                      </a:r>
                      <a:r>
                        <a:rPr lang="en-US" sz="1100" kern="100">
                          <a:effectLst/>
                        </a:rPr>
                        <a:t>0</a:t>
                      </a:r>
                      <a:r>
                        <a:rPr lang="zh-CN" sz="1100" kern="100">
                          <a:effectLst/>
                        </a:rPr>
                        <a:t>为不限制</a:t>
                      </a:r>
                      <a:endParaRPr lang="zh-CN" sz="1100" kern="100">
                        <a:effectLst/>
                        <a:latin typeface="Times New Roman" panose="02020603050405020304" pitchFamily="18" charset="0"/>
                        <a:ea typeface="方正书宋简体"/>
                      </a:endParaRPr>
                    </a:p>
                  </a:txBody>
                  <a:tcPr marL="68580" marR="68580" marT="0" marB="0" anchor="ctr"/>
                </a:tc>
              </a:tr>
              <a:tr h="190631">
                <a:tc>
                  <a:txBody>
                    <a:bodyPr/>
                    <a:lstStyle/>
                    <a:p>
                      <a:pPr>
                        <a:lnSpc>
                          <a:spcPts val="1600"/>
                        </a:lnSpc>
                        <a:spcBef>
                          <a:spcPts val="120"/>
                        </a:spcBef>
                        <a:spcAft>
                          <a:spcPts val="120"/>
                        </a:spcAft>
                      </a:pPr>
                      <a:r>
                        <a:rPr lang="en-US" sz="1100" kern="100">
                          <a:effectLst/>
                        </a:rPr>
                        <a:t>local_enable=[YES|NO]</a:t>
                      </a:r>
                      <a:endParaRPr lang="zh-CN" sz="11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100" kern="100">
                          <a:effectLst/>
                        </a:rPr>
                        <a:t>是否允许本地用户登录</a:t>
                      </a:r>
                      <a:r>
                        <a:rPr lang="en-US" sz="1100" kern="100">
                          <a:effectLst/>
                        </a:rPr>
                        <a:t>FTP</a:t>
                      </a:r>
                      <a:endParaRPr lang="zh-CN" sz="1100" kern="100">
                        <a:effectLst/>
                        <a:latin typeface="Times New Roman" panose="02020603050405020304" pitchFamily="18" charset="0"/>
                        <a:ea typeface="方正书宋简体"/>
                      </a:endParaRPr>
                    </a:p>
                  </a:txBody>
                  <a:tcPr marL="68580" marR="68580" marT="0" marB="0" anchor="ctr"/>
                </a:tc>
              </a:tr>
              <a:tr h="190631">
                <a:tc>
                  <a:txBody>
                    <a:bodyPr/>
                    <a:lstStyle/>
                    <a:p>
                      <a:pPr>
                        <a:lnSpc>
                          <a:spcPts val="1600"/>
                        </a:lnSpc>
                        <a:spcBef>
                          <a:spcPts val="120"/>
                        </a:spcBef>
                        <a:spcAft>
                          <a:spcPts val="120"/>
                        </a:spcAft>
                      </a:pPr>
                      <a:r>
                        <a:rPr lang="en-US" sz="1100" kern="100">
                          <a:effectLst/>
                        </a:rPr>
                        <a:t>local_umask=022</a:t>
                      </a:r>
                      <a:endParaRPr lang="zh-CN" sz="11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100" kern="100">
                          <a:effectLst/>
                        </a:rPr>
                        <a:t>本地用户上传文件的</a:t>
                      </a:r>
                      <a:r>
                        <a:rPr lang="en-US" sz="1100" kern="100">
                          <a:effectLst/>
                        </a:rPr>
                        <a:t>umask</a:t>
                      </a:r>
                      <a:r>
                        <a:rPr lang="zh-CN" sz="1100" kern="100">
                          <a:effectLst/>
                        </a:rPr>
                        <a:t>值</a:t>
                      </a:r>
                      <a:endParaRPr lang="zh-CN" sz="1100" kern="100">
                        <a:effectLst/>
                        <a:latin typeface="Times New Roman" panose="02020603050405020304" pitchFamily="18" charset="0"/>
                        <a:ea typeface="方正书宋简体"/>
                      </a:endParaRPr>
                    </a:p>
                  </a:txBody>
                  <a:tcPr marL="68580" marR="68580" marT="0" marB="0" anchor="ctr"/>
                </a:tc>
              </a:tr>
              <a:tr h="190631">
                <a:tc>
                  <a:txBody>
                    <a:bodyPr/>
                    <a:lstStyle/>
                    <a:p>
                      <a:pPr>
                        <a:lnSpc>
                          <a:spcPts val="1600"/>
                        </a:lnSpc>
                        <a:spcBef>
                          <a:spcPts val="120"/>
                        </a:spcBef>
                        <a:spcAft>
                          <a:spcPts val="120"/>
                        </a:spcAft>
                      </a:pPr>
                      <a:r>
                        <a:rPr lang="en-US" sz="1100" kern="100">
                          <a:effectLst/>
                        </a:rPr>
                        <a:t>local_root=/var/ftp</a:t>
                      </a:r>
                      <a:endParaRPr lang="zh-CN" sz="11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100" kern="100">
                          <a:effectLst/>
                        </a:rPr>
                        <a:t>本地用户的</a:t>
                      </a:r>
                      <a:r>
                        <a:rPr lang="en-US" sz="1100" kern="100">
                          <a:effectLst/>
                        </a:rPr>
                        <a:t>FTP</a:t>
                      </a:r>
                      <a:r>
                        <a:rPr lang="zh-CN" sz="1100" kern="100">
                          <a:effectLst/>
                        </a:rPr>
                        <a:t>根目录</a:t>
                      </a:r>
                      <a:endParaRPr lang="zh-CN" sz="1100" kern="100">
                        <a:effectLst/>
                        <a:latin typeface="Times New Roman" panose="02020603050405020304" pitchFamily="18" charset="0"/>
                        <a:ea typeface="方正书宋简体"/>
                      </a:endParaRPr>
                    </a:p>
                  </a:txBody>
                  <a:tcPr marL="68580" marR="68580" marT="0" marB="0" anchor="ctr"/>
                </a:tc>
              </a:tr>
              <a:tr h="190631">
                <a:tc>
                  <a:txBody>
                    <a:bodyPr/>
                    <a:lstStyle/>
                    <a:p>
                      <a:pPr>
                        <a:lnSpc>
                          <a:spcPts val="1600"/>
                        </a:lnSpc>
                        <a:spcBef>
                          <a:spcPts val="120"/>
                        </a:spcBef>
                        <a:spcAft>
                          <a:spcPts val="120"/>
                        </a:spcAft>
                      </a:pPr>
                      <a:r>
                        <a:rPr lang="en-US" sz="1100" kern="100">
                          <a:effectLst/>
                        </a:rPr>
                        <a:t>chroot_local_user=[YES|NO]</a:t>
                      </a:r>
                      <a:endParaRPr lang="zh-CN" sz="11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100" kern="100">
                          <a:effectLst/>
                        </a:rPr>
                        <a:t>是否将用户权限禁锢在</a:t>
                      </a:r>
                      <a:r>
                        <a:rPr lang="en-US" sz="1100" kern="100">
                          <a:effectLst/>
                        </a:rPr>
                        <a:t>FTP</a:t>
                      </a:r>
                      <a:r>
                        <a:rPr lang="zh-CN" sz="1100" kern="100">
                          <a:effectLst/>
                        </a:rPr>
                        <a:t>目录，以确保安全</a:t>
                      </a:r>
                      <a:endParaRPr lang="zh-CN" sz="1100" kern="100">
                        <a:effectLst/>
                        <a:latin typeface="Times New Roman" panose="02020603050405020304" pitchFamily="18" charset="0"/>
                        <a:ea typeface="方正书宋简体"/>
                      </a:endParaRPr>
                    </a:p>
                  </a:txBody>
                  <a:tcPr marL="68580" marR="68580" marT="0" marB="0" anchor="ctr"/>
                </a:tc>
              </a:tr>
              <a:tr h="190631">
                <a:tc>
                  <a:txBody>
                    <a:bodyPr/>
                    <a:lstStyle/>
                    <a:p>
                      <a:pPr>
                        <a:lnSpc>
                          <a:spcPts val="1600"/>
                        </a:lnSpc>
                        <a:spcBef>
                          <a:spcPts val="120"/>
                        </a:spcBef>
                        <a:spcAft>
                          <a:spcPts val="120"/>
                        </a:spcAft>
                      </a:pPr>
                      <a:r>
                        <a:rPr lang="en-US" sz="1100" kern="100">
                          <a:effectLst/>
                        </a:rPr>
                        <a:t>local_max_rate=0</a:t>
                      </a:r>
                      <a:endParaRPr lang="zh-CN" sz="11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100" kern="100" dirty="0">
                          <a:effectLst/>
                        </a:rPr>
                        <a:t>本地用户最大传输速率（字节</a:t>
                      </a:r>
                      <a:r>
                        <a:rPr lang="en-US" sz="1100" kern="100" dirty="0">
                          <a:effectLst/>
                        </a:rPr>
                        <a:t>/</a:t>
                      </a:r>
                      <a:r>
                        <a:rPr lang="zh-CN" sz="1100" kern="100" dirty="0">
                          <a:effectLst/>
                        </a:rPr>
                        <a:t>秒），</a:t>
                      </a:r>
                      <a:r>
                        <a:rPr lang="en-US" sz="1100" kern="100" dirty="0">
                          <a:effectLst/>
                        </a:rPr>
                        <a:t>0</a:t>
                      </a:r>
                      <a:r>
                        <a:rPr lang="zh-CN" sz="1100" kern="100" dirty="0">
                          <a:effectLst/>
                        </a:rPr>
                        <a:t>为不限制</a:t>
                      </a:r>
                      <a:endParaRPr lang="zh-CN" sz="1100" kern="100" dirty="0">
                        <a:effectLst/>
                        <a:latin typeface="Times New Roman" panose="02020603050405020304" pitchFamily="18" charset="0"/>
                        <a:ea typeface="方正书宋简体"/>
                      </a:endParaRPr>
                    </a:p>
                  </a:txBody>
                  <a:tcPr marL="68580" marR="68580" marT="0" marB="0" anchor="ctr"/>
                </a:tc>
              </a:tr>
            </a:tbl>
          </a:graphicData>
        </a:graphic>
      </p:graphicFrame>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14-2  </a:t>
            </a:r>
            <a:r>
              <a:rPr lang="zh-CN" altLang="en-US" dirty="0"/>
              <a:t>认识</a:t>
            </a:r>
            <a:r>
              <a:rPr lang="en-US" altLang="zh-CN" dirty="0" err="1"/>
              <a:t>vsftpd</a:t>
            </a:r>
            <a:r>
              <a:rPr lang="zh-CN" altLang="en-US" dirty="0"/>
              <a:t>的配置文件</a:t>
            </a:r>
            <a:endParaRPr lang="zh-CN" altLang="en-US" b="0" dirty="0"/>
          </a:p>
        </p:txBody>
      </p:sp>
      <p:sp>
        <p:nvSpPr>
          <p:cNvPr id="2" name="文本框 1"/>
          <p:cNvSpPr txBox="1"/>
          <p:nvPr/>
        </p:nvSpPr>
        <p:spPr>
          <a:xfrm>
            <a:off x="984793" y="1471587"/>
            <a:ext cx="9888772" cy="4015105"/>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pam.d</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vsftpd</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err="1">
                <a:solidFill>
                  <a:srgbClr val="4C6062"/>
                </a:solidFill>
                <a:latin typeface="微软雅黑" panose="020B0503020204020204" pitchFamily="34" charset="-122"/>
                <a:ea typeface="微软雅黑" panose="020B0503020204020204" pitchFamily="34" charset="-122"/>
              </a:rPr>
              <a:t>vsftpd</a:t>
            </a:r>
            <a:r>
              <a:rPr lang="zh-CN" altLang="en-US" sz="2000" dirty="0">
                <a:solidFill>
                  <a:srgbClr val="4C6062"/>
                </a:solidFill>
                <a:latin typeface="微软雅黑" panose="020B0503020204020204" pitchFamily="34" charset="-122"/>
                <a:ea typeface="微软雅黑" panose="020B0503020204020204" pitchFamily="34" charset="-122"/>
              </a:rPr>
              <a:t>的</a:t>
            </a:r>
            <a:r>
              <a:rPr lang="en-US" altLang="zh-CN" sz="2000" dirty="0">
                <a:solidFill>
                  <a:srgbClr val="4C6062"/>
                </a:solidFill>
                <a:latin typeface="微软雅黑" panose="020B0503020204020204" pitchFamily="34" charset="-122"/>
                <a:ea typeface="微软雅黑" panose="020B0503020204020204" pitchFamily="34" charset="-122"/>
              </a:rPr>
              <a:t>Pluggable Authentication Modules</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PAM</a:t>
            </a:r>
            <a:r>
              <a:rPr lang="zh-CN" altLang="en-US" sz="2000" dirty="0">
                <a:solidFill>
                  <a:srgbClr val="4C6062"/>
                </a:solidFill>
                <a:latin typeface="微软雅黑" panose="020B0503020204020204" pitchFamily="34" charset="-122"/>
                <a:ea typeface="微软雅黑" panose="020B0503020204020204" pitchFamily="34" charset="-122"/>
              </a:rPr>
              <a:t>）配置文件，主要用来加强</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zh-CN" altLang="en-US" sz="2000" dirty="0">
                <a:solidFill>
                  <a:srgbClr val="4C6062"/>
                </a:solidFill>
                <a:latin typeface="微软雅黑" panose="020B0503020204020204" pitchFamily="34" charset="-122"/>
                <a:ea typeface="微软雅黑" panose="020B0503020204020204" pitchFamily="34" charset="-122"/>
              </a:rPr>
              <a:t>服务器的用户认证。PAM 提供了一种机制，允许系统通过各种方法对用户进行认证，如通过LDAP, 数据库, 或者使用系统标准的密码等。如果你的服务器需要与企业的用户认证系统集成，这个配置文件就非常重要。</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ftpusers</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所有位于此文件内的用户都不能访问</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zh-CN" altLang="en-US" sz="2000" dirty="0">
                <a:solidFill>
                  <a:srgbClr val="4C6062"/>
                </a:solidFill>
                <a:latin typeface="微软雅黑" panose="020B0503020204020204" pitchFamily="34" charset="-122"/>
                <a:ea typeface="微软雅黑" panose="020B0503020204020204" pitchFamily="34" charset="-122"/>
              </a:rPr>
              <a:t>服务，也成为用户黑名单文件。当然，为了安全起见，这个文件中默认已经包括了</a:t>
            </a:r>
            <a:r>
              <a:rPr lang="en-US" altLang="zh-CN" sz="2000" dirty="0">
                <a:solidFill>
                  <a:srgbClr val="4C6062"/>
                </a:solidFill>
                <a:latin typeface="微软雅黑" panose="020B0503020204020204" pitchFamily="34" charset="-122"/>
                <a:ea typeface="微软雅黑" panose="020B0503020204020204" pitchFamily="34" charset="-122"/>
              </a:rPr>
              <a:t>root</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bin</a:t>
            </a:r>
            <a:r>
              <a:rPr lang="zh-CN" altLang="en-US" sz="2000" dirty="0">
                <a:solidFill>
                  <a:srgbClr val="4C6062"/>
                </a:solidFill>
                <a:latin typeface="微软雅黑" panose="020B0503020204020204" pitchFamily="34" charset="-122"/>
                <a:ea typeface="微软雅黑" panose="020B0503020204020204" pitchFamily="34" charset="-122"/>
              </a:rPr>
              <a:t>和</a:t>
            </a:r>
            <a:r>
              <a:rPr lang="en-US" altLang="zh-CN" sz="2000" dirty="0">
                <a:solidFill>
                  <a:srgbClr val="4C6062"/>
                </a:solidFill>
                <a:latin typeface="微软雅黑" panose="020B0503020204020204" pitchFamily="34" charset="-122"/>
                <a:ea typeface="微软雅黑" panose="020B0503020204020204" pitchFamily="34" charset="-122"/>
              </a:rPr>
              <a:t>daemon</a:t>
            </a:r>
            <a:r>
              <a:rPr lang="zh-CN" altLang="en-US" sz="2000" dirty="0">
                <a:solidFill>
                  <a:srgbClr val="4C6062"/>
                </a:solidFill>
                <a:latin typeface="微软雅黑" panose="020B0503020204020204" pitchFamily="34" charset="-122"/>
                <a:ea typeface="微软雅黑" panose="020B0503020204020204" pitchFamily="34" charset="-122"/>
              </a:rPr>
              <a:t>等系统账号。</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14-2  </a:t>
            </a:r>
            <a:r>
              <a:rPr lang="zh-CN" altLang="en-US" dirty="0"/>
              <a:t>认识</a:t>
            </a:r>
            <a:r>
              <a:rPr lang="en-US" altLang="zh-CN" dirty="0" err="1"/>
              <a:t>vsftpd</a:t>
            </a:r>
            <a:r>
              <a:rPr lang="zh-CN" altLang="en-US" dirty="0"/>
              <a:t>的配置文件</a:t>
            </a:r>
            <a:endParaRPr lang="zh-CN" altLang="en-US" b="0" dirty="0"/>
          </a:p>
        </p:txBody>
      </p:sp>
      <p:sp>
        <p:nvSpPr>
          <p:cNvPr id="2" name="文本框 1"/>
          <p:cNvSpPr txBox="1"/>
          <p:nvPr/>
        </p:nvSpPr>
        <p:spPr>
          <a:xfrm>
            <a:off x="984885" y="1471295"/>
            <a:ext cx="10417810" cy="5092700"/>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user_list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 用户控制列表文件。这个文件中包括的用户有可能是被拒绝访问</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zh-CN" altLang="en-US" sz="2000" dirty="0">
                <a:solidFill>
                  <a:srgbClr val="4C6062"/>
                </a:solidFill>
                <a:latin typeface="微软雅黑" panose="020B0503020204020204" pitchFamily="34" charset="-122"/>
                <a:ea typeface="微软雅黑" panose="020B0503020204020204" pitchFamily="34" charset="-122"/>
              </a:rPr>
              <a:t>服务的，也可能是允许访问的，这主要取决于</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zh-CN" altLang="en-US" sz="2000" dirty="0">
                <a:solidFill>
                  <a:srgbClr val="4C6062"/>
                </a:solidFill>
                <a:latin typeface="微软雅黑" panose="020B0503020204020204" pitchFamily="34" charset="-122"/>
                <a:ea typeface="微软雅黑" panose="020B0503020204020204" pitchFamily="34" charset="-122"/>
              </a:rPr>
              <a:t>的主配置文件</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vsftpd.conf</a:t>
            </a:r>
            <a:r>
              <a:rPr lang="zh-CN" altLang="en-US" sz="2000" dirty="0">
                <a:solidFill>
                  <a:srgbClr val="4C6062"/>
                </a:solidFill>
                <a:latin typeface="微软雅黑" panose="020B0503020204020204" pitchFamily="34" charset="-122"/>
                <a:ea typeface="微软雅黑" panose="020B0503020204020204" pitchFamily="34" charset="-122"/>
              </a:rPr>
              <a:t>中的“</a:t>
            </a:r>
            <a:r>
              <a:rPr lang="en-US" altLang="zh-CN" sz="2000" dirty="0" err="1">
                <a:solidFill>
                  <a:srgbClr val="4C6062"/>
                </a:solidFill>
                <a:latin typeface="微软雅黑" panose="020B0503020204020204" pitchFamily="34" charset="-122"/>
                <a:ea typeface="微软雅黑" panose="020B0503020204020204" pitchFamily="34" charset="-122"/>
              </a:rPr>
              <a:t>userlist_deny</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参数是设置为“</a:t>
            </a:r>
            <a:r>
              <a:rPr lang="en-US" altLang="zh-CN" sz="2000" dirty="0">
                <a:solidFill>
                  <a:srgbClr val="4C6062"/>
                </a:solidFill>
                <a:latin typeface="微软雅黑" panose="020B0503020204020204" pitchFamily="34" charset="-122"/>
                <a:ea typeface="微软雅黑" panose="020B0503020204020204" pitchFamily="34" charset="-122"/>
              </a:rPr>
              <a:t>YES”</a:t>
            </a:r>
            <a:r>
              <a:rPr lang="zh-CN" altLang="en-US" sz="2000" dirty="0">
                <a:solidFill>
                  <a:srgbClr val="4C6062"/>
                </a:solidFill>
                <a:latin typeface="微软雅黑" panose="020B0503020204020204" pitchFamily="34" charset="-122"/>
                <a:ea typeface="微软雅黑" panose="020B0503020204020204" pitchFamily="34" charset="-122"/>
              </a:rPr>
              <a:t>（默认值）还是“</a:t>
            </a:r>
            <a:r>
              <a:rPr lang="en-US" altLang="zh-CN" sz="2000" dirty="0">
                <a:solidFill>
                  <a:srgbClr val="4C6062"/>
                </a:solidFill>
                <a:latin typeface="微软雅黑" panose="020B0503020204020204" pitchFamily="34" charset="-122"/>
                <a:ea typeface="微软雅黑" panose="020B0503020204020204" pitchFamily="34" charset="-122"/>
              </a:rPr>
              <a:t>NO”</a:t>
            </a:r>
            <a:r>
              <a:rPr lang="zh-CN" altLang="en-US" sz="2000" dirty="0">
                <a:solidFill>
                  <a:srgbClr val="4C6062"/>
                </a:solidFill>
                <a:latin typeface="微软雅黑" panose="020B0503020204020204" pitchFamily="34" charset="-122"/>
                <a:ea typeface="微软雅黑" panose="020B0503020204020204" pitchFamily="34" charset="-122"/>
              </a:rPr>
              <a:t>。</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spcBef>
                <a:spcPts val="360"/>
              </a:spcBef>
              <a:spcAft>
                <a:spcPts val="240"/>
              </a:spcAft>
              <a:buFont typeface="Arial" panose="020B0604020202020204" pitchFamily="34" charset="0"/>
              <a:buChar char="•"/>
            </a:pPr>
            <a:r>
              <a:rPr lang="zh-CN" altLang="en-US" sz="2000" dirty="0">
                <a:solidFill>
                  <a:srgbClr val="4C6062"/>
                </a:solidFill>
                <a:latin typeface="微软雅黑" panose="020B0503020204020204" pitchFamily="34" charset="-122"/>
                <a:ea typeface="微软雅黑" panose="020B0503020204020204" pitchFamily="34" charset="-122"/>
              </a:rPr>
              <a:t>当</a:t>
            </a:r>
            <a:r>
              <a:rPr lang="en-US" altLang="zh-CN" sz="2000" dirty="0" err="1">
                <a:solidFill>
                  <a:srgbClr val="4C6062"/>
                </a:solidFill>
                <a:latin typeface="微软雅黑" panose="020B0503020204020204" pitchFamily="34" charset="-122"/>
                <a:ea typeface="微软雅黑" panose="020B0503020204020204" pitchFamily="34" charset="-122"/>
              </a:rPr>
              <a:t>userlist_deny</a:t>
            </a:r>
            <a:r>
              <a:rPr lang="en-US" altLang="zh-CN" sz="2000" dirty="0">
                <a:solidFill>
                  <a:srgbClr val="4C6062"/>
                </a:solidFill>
                <a:latin typeface="微软雅黑" panose="020B0503020204020204" pitchFamily="34" charset="-122"/>
                <a:ea typeface="微软雅黑" panose="020B0503020204020204" pitchFamily="34" charset="-122"/>
              </a:rPr>
              <a:t>=NO</a:t>
            </a:r>
            <a:r>
              <a:rPr lang="zh-CN" altLang="en-US" sz="2000" dirty="0">
                <a:solidFill>
                  <a:srgbClr val="4C6062"/>
                </a:solidFill>
                <a:latin typeface="微软雅黑" panose="020B0503020204020204" pitchFamily="34" charset="-122"/>
                <a:ea typeface="微软雅黑" panose="020B0503020204020204" pitchFamily="34" charset="-122"/>
              </a:rPr>
              <a:t>时，仅允许文件列表中的用户访问</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服务器。</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spcBef>
                <a:spcPts val="360"/>
              </a:spcBef>
              <a:spcAft>
                <a:spcPts val="240"/>
              </a:spcAft>
              <a:buFont typeface="Arial" panose="020B0604020202020204" pitchFamily="34" charset="0"/>
              <a:buChar char="•"/>
            </a:pPr>
            <a:r>
              <a:rPr lang="zh-CN" altLang="en-US" sz="2000" dirty="0">
                <a:solidFill>
                  <a:srgbClr val="4C6062"/>
                </a:solidFill>
                <a:latin typeface="微软雅黑" panose="020B0503020204020204" pitchFamily="34" charset="-122"/>
                <a:ea typeface="微软雅黑" panose="020B0503020204020204" pitchFamily="34" charset="-122"/>
              </a:rPr>
              <a:t>当</a:t>
            </a:r>
            <a:r>
              <a:rPr lang="en-US" altLang="zh-CN" sz="2000" dirty="0" err="1">
                <a:solidFill>
                  <a:srgbClr val="4C6062"/>
                </a:solidFill>
                <a:latin typeface="微软雅黑" panose="020B0503020204020204" pitchFamily="34" charset="-122"/>
                <a:ea typeface="微软雅黑" panose="020B0503020204020204" pitchFamily="34" charset="-122"/>
              </a:rPr>
              <a:t>userlist_deny</a:t>
            </a:r>
            <a:r>
              <a:rPr lang="en-US" altLang="zh-CN" sz="2000" dirty="0">
                <a:solidFill>
                  <a:srgbClr val="4C6062"/>
                </a:solidFill>
                <a:latin typeface="微软雅黑" panose="020B0503020204020204" pitchFamily="34" charset="-122"/>
                <a:ea typeface="微软雅黑" panose="020B0503020204020204" pitchFamily="34" charset="-122"/>
              </a:rPr>
              <a:t>=YES</a:t>
            </a:r>
            <a:r>
              <a:rPr lang="zh-CN" altLang="en-US" sz="2000" dirty="0">
                <a:solidFill>
                  <a:srgbClr val="4C6062"/>
                </a:solidFill>
                <a:latin typeface="微软雅黑" panose="020B0503020204020204" pitchFamily="34" charset="-122"/>
                <a:ea typeface="微软雅黑" panose="020B0503020204020204" pitchFamily="34" charset="-122"/>
              </a:rPr>
              <a:t>时，这也是默认值，拒绝文件列表中的用户访问</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服务器。</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5</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/var/ftp</a:t>
            </a:r>
            <a:r>
              <a:rPr lang="zh-CN" altLang="en-US" sz="2000" dirty="0">
                <a:solidFill>
                  <a:srgbClr val="4C6062"/>
                </a:solidFill>
                <a:latin typeface="微软雅黑" panose="020B0503020204020204" pitchFamily="34" charset="-122"/>
                <a:ea typeface="微软雅黑" panose="020B0503020204020204" pitchFamily="34" charset="-122"/>
              </a:rPr>
              <a:t>文件夹</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sz="2000">
                <a:solidFill>
                  <a:srgbClr val="4C6062"/>
                </a:solidFill>
                <a:latin typeface="微软雅黑" panose="020B0503020204020204" pitchFamily="34" charset="-122"/>
                <a:ea typeface="微软雅黑" panose="020B0503020204020204" pitchFamily="34" charset="-122"/>
              </a:rPr>
              <a:t>这个目录是 vsftpd 的默认文件共享目录。通常情况下，/var/ftp/pub 子目录用于存放可供所有用户公开访问的文件。这个目录结构适用于公共文件下载区，如软件下载。管理员可以配置该目录为只读，防止未授权修改，同时允许特定用户上传文件到其他指定目录。</a:t>
            </a:r>
            <a:endParaRPr sz="200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14-3  </a:t>
            </a:r>
            <a:r>
              <a:rPr lang="zh-CN" altLang="en-US" dirty="0"/>
              <a:t>配置匿名用户</a:t>
            </a:r>
            <a:r>
              <a:rPr lang="en-US" altLang="zh-CN" dirty="0"/>
              <a:t>FTP</a:t>
            </a:r>
            <a:r>
              <a:rPr lang="zh-CN" altLang="en-US" dirty="0"/>
              <a:t>实例</a:t>
            </a:r>
            <a:endParaRPr lang="zh-CN" altLang="en-US" b="0" dirty="0"/>
          </a:p>
        </p:txBody>
      </p:sp>
      <p:sp>
        <p:nvSpPr>
          <p:cNvPr id="2" name="文本框 1"/>
          <p:cNvSpPr txBox="1"/>
          <p:nvPr/>
        </p:nvSpPr>
        <p:spPr>
          <a:xfrm>
            <a:off x="984793" y="1471587"/>
            <a:ext cx="9888772" cy="4500719"/>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zh-CN" altLang="en-US" sz="2000" dirty="0">
                <a:solidFill>
                  <a:srgbClr val="4C6062"/>
                </a:solidFill>
                <a:latin typeface="微软雅黑" panose="020B0503020204020204" pitchFamily="34" charset="-122"/>
                <a:ea typeface="微软雅黑" panose="020B0503020204020204" pitchFamily="34" charset="-122"/>
              </a:rPr>
              <a:t>的认证模式</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err="1">
                <a:solidFill>
                  <a:srgbClr val="4C6062"/>
                </a:solidFill>
                <a:latin typeface="微软雅黑" panose="020B0503020204020204" pitchFamily="34" charset="-122"/>
                <a:ea typeface="微软雅黑" panose="020B0503020204020204" pitchFamily="34" charset="-122"/>
              </a:rPr>
              <a:t>vsftpd</a:t>
            </a:r>
            <a:r>
              <a:rPr lang="zh-CN" altLang="en-US" sz="2000" dirty="0">
                <a:solidFill>
                  <a:srgbClr val="4C6062"/>
                </a:solidFill>
                <a:latin typeface="微软雅黑" panose="020B0503020204020204" pitchFamily="34" charset="-122"/>
                <a:ea typeface="微软雅黑" panose="020B0503020204020204" pitchFamily="34" charset="-122"/>
              </a:rPr>
              <a:t>允许用户以</a:t>
            </a: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种认证模式登录到</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服务器上。</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）匿名开放模式：是一种最不安全的认证模式，任何人都无须密码验证而直接登录</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服务器。</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）本地用户模式：是通过</a:t>
            </a:r>
            <a:r>
              <a:rPr lang="en-US" altLang="zh-CN" sz="2000" dirty="0">
                <a:solidFill>
                  <a:srgbClr val="4C6062"/>
                </a:solidFill>
                <a:latin typeface="微软雅黑" panose="020B0503020204020204" pitchFamily="34" charset="-122"/>
                <a:ea typeface="微软雅黑" panose="020B0503020204020204" pitchFamily="34" charset="-122"/>
              </a:rPr>
              <a:t>Linux</a:t>
            </a:r>
            <a:r>
              <a:rPr lang="zh-CN" altLang="en-US" sz="2000" dirty="0">
                <a:solidFill>
                  <a:srgbClr val="4C6062"/>
                </a:solidFill>
                <a:latin typeface="微软雅黑" panose="020B0503020204020204" pitchFamily="34" charset="-122"/>
                <a:ea typeface="微软雅黑" panose="020B0503020204020204" pitchFamily="34" charset="-122"/>
              </a:rPr>
              <a:t>系统本地的账户密码信息进行认证的模式，相较于匿名开放模式，该模式更安全，而且配置起来也很简单。</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）虚拟用户模式：是这</a:t>
            </a: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种模式中最安全的一种认证模式，它需要为</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服务单独建立用户数据库文件，虚拟映射用来进行口令验证的账户信息，而这些账户信息在服务器系统中实际上是不存在的，仅供</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服务程序进行认证使用。</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14-3  </a:t>
            </a:r>
            <a:r>
              <a:rPr lang="zh-CN" altLang="en-US" dirty="0"/>
              <a:t>配置匿名用户</a:t>
            </a:r>
            <a:r>
              <a:rPr lang="en-US" altLang="zh-CN" dirty="0"/>
              <a:t>FTP</a:t>
            </a:r>
            <a:r>
              <a:rPr lang="zh-CN" altLang="en-US" dirty="0"/>
              <a:t>实例</a:t>
            </a:r>
            <a:endParaRPr lang="zh-CN" altLang="en-US" b="0" dirty="0"/>
          </a:p>
        </p:txBody>
      </p:sp>
      <p:sp>
        <p:nvSpPr>
          <p:cNvPr id="2" name="文本框 1"/>
          <p:cNvSpPr txBox="1"/>
          <p:nvPr/>
        </p:nvSpPr>
        <p:spPr>
          <a:xfrm>
            <a:off x="984793" y="1471587"/>
            <a:ext cx="9888772" cy="499624"/>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．匿名用户登录的参数说明</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917575" y="1994202"/>
            <a:ext cx="10104989" cy="3294868"/>
          </a:xfrm>
          <a:prstGeom prst="rect">
            <a:avLst/>
          </a:prstGeom>
        </p:spPr>
      </p:pic>
      <p:graphicFrame>
        <p:nvGraphicFramePr>
          <p:cNvPr id="3" name="表格 2"/>
          <p:cNvGraphicFramePr>
            <a:graphicFrameLocks noGrp="1"/>
          </p:cNvGraphicFramePr>
          <p:nvPr/>
        </p:nvGraphicFramePr>
        <p:xfrm>
          <a:off x="2212975" y="2267330"/>
          <a:ext cx="7239000" cy="2686464"/>
        </p:xfrm>
        <a:graphic>
          <a:graphicData uri="http://schemas.openxmlformats.org/drawingml/2006/table">
            <a:tbl>
              <a:tblPr firstRow="1" firstCol="1" bandRow="1" bandCol="1">
                <a:tableStyleId>{5C22544A-7EE6-4342-B048-85BDC9FD1C3A}</a:tableStyleId>
              </a:tblPr>
              <a:tblGrid>
                <a:gridCol w="3619500"/>
                <a:gridCol w="3619500"/>
              </a:tblGrid>
              <a:tr h="447426">
                <a:tc>
                  <a:txBody>
                    <a:bodyPr/>
                    <a:lstStyle/>
                    <a:p>
                      <a:pPr algn="ctr">
                        <a:lnSpc>
                          <a:spcPts val="1600"/>
                        </a:lnSpc>
                        <a:spcBef>
                          <a:spcPts val="120"/>
                        </a:spcBef>
                        <a:spcAft>
                          <a:spcPts val="120"/>
                        </a:spcAft>
                      </a:pPr>
                      <a:r>
                        <a:rPr lang="zh-CN" sz="1600" kern="100">
                          <a:effectLst/>
                        </a:rPr>
                        <a:t>参</a:t>
                      </a:r>
                      <a:r>
                        <a:rPr lang="en-US" sz="1600" kern="100">
                          <a:effectLst/>
                        </a:rPr>
                        <a:t>    </a:t>
                      </a:r>
                      <a:r>
                        <a:rPr lang="zh-CN" sz="1600" kern="100">
                          <a:effectLst/>
                        </a:rPr>
                        <a:t>数</a:t>
                      </a:r>
                      <a:endParaRPr lang="zh-CN" sz="1600" kern="100">
                        <a:solidFill>
                          <a:srgbClr val="FFFFFF"/>
                        </a:solidFill>
                        <a:effectLst/>
                        <a:latin typeface="方正兰亭黑简体"/>
                        <a:cs typeface="Times New Roman" panose="02020603050405020304" pitchFamily="18" charset="0"/>
                      </a:endParaRPr>
                    </a:p>
                  </a:txBody>
                  <a:tcPr marL="68580" marR="68580" marT="0" marB="0"/>
                </a:tc>
                <a:tc>
                  <a:txBody>
                    <a:bodyPr/>
                    <a:lstStyle/>
                    <a:p>
                      <a:pPr algn="ctr">
                        <a:lnSpc>
                          <a:spcPts val="1600"/>
                        </a:lnSpc>
                        <a:spcBef>
                          <a:spcPts val="120"/>
                        </a:spcBef>
                        <a:spcAft>
                          <a:spcPts val="120"/>
                        </a:spcAft>
                      </a:pPr>
                      <a:r>
                        <a:rPr lang="zh-CN" sz="1600" kern="100">
                          <a:effectLst/>
                        </a:rPr>
                        <a:t>作</a:t>
                      </a:r>
                      <a:r>
                        <a:rPr lang="en-US" sz="1600" kern="100">
                          <a:effectLst/>
                        </a:rPr>
                        <a:t>    </a:t>
                      </a:r>
                      <a:r>
                        <a:rPr lang="zh-CN" sz="1600" kern="100">
                          <a:effectLst/>
                        </a:rPr>
                        <a:t>用</a:t>
                      </a:r>
                      <a:endParaRPr lang="zh-CN" sz="1600" kern="100">
                        <a:solidFill>
                          <a:srgbClr val="FFFFFF"/>
                        </a:solidFill>
                        <a:effectLst/>
                        <a:latin typeface="方正兰亭黑简体"/>
                        <a:cs typeface="Times New Roman" panose="02020603050405020304" pitchFamily="18" charset="0"/>
                      </a:endParaRPr>
                    </a:p>
                  </a:txBody>
                  <a:tcPr marL="68580" marR="68580" marT="0" marB="0"/>
                </a:tc>
              </a:tr>
              <a:tr h="447903">
                <a:tc>
                  <a:txBody>
                    <a:bodyPr/>
                    <a:lstStyle/>
                    <a:p>
                      <a:pPr>
                        <a:lnSpc>
                          <a:spcPts val="1600"/>
                        </a:lnSpc>
                        <a:spcBef>
                          <a:spcPts val="120"/>
                        </a:spcBef>
                        <a:spcAft>
                          <a:spcPts val="120"/>
                        </a:spcAft>
                      </a:pPr>
                      <a:r>
                        <a:rPr lang="en-US" sz="1600" kern="100">
                          <a:effectLst/>
                        </a:rPr>
                        <a:t>anonymous_enable=YES</a:t>
                      </a:r>
                      <a:endParaRPr lang="zh-CN" sz="16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600" kern="100">
                          <a:effectLst/>
                        </a:rPr>
                        <a:t>允许匿名访问模式</a:t>
                      </a:r>
                      <a:endParaRPr lang="zh-CN" sz="1600" kern="100">
                        <a:effectLst/>
                        <a:latin typeface="Times New Roman" panose="02020603050405020304" pitchFamily="18" charset="0"/>
                        <a:ea typeface="方正书宋简体"/>
                      </a:endParaRPr>
                    </a:p>
                  </a:txBody>
                  <a:tcPr marL="68580" marR="68580" marT="0" marB="0" anchor="ctr"/>
                </a:tc>
              </a:tr>
              <a:tr h="447426">
                <a:tc>
                  <a:txBody>
                    <a:bodyPr/>
                    <a:lstStyle/>
                    <a:p>
                      <a:pPr>
                        <a:lnSpc>
                          <a:spcPts val="1600"/>
                        </a:lnSpc>
                        <a:spcBef>
                          <a:spcPts val="120"/>
                        </a:spcBef>
                        <a:spcAft>
                          <a:spcPts val="120"/>
                        </a:spcAft>
                      </a:pPr>
                      <a:r>
                        <a:rPr lang="en-US" sz="1600" kern="100">
                          <a:effectLst/>
                        </a:rPr>
                        <a:t>anon_umask=022</a:t>
                      </a:r>
                      <a:endParaRPr lang="zh-CN" sz="16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600" kern="100">
                          <a:effectLst/>
                        </a:rPr>
                        <a:t>匿名用户上传文件的</a:t>
                      </a:r>
                      <a:r>
                        <a:rPr lang="en-US" sz="1600" kern="100">
                          <a:effectLst/>
                        </a:rPr>
                        <a:t>umask</a:t>
                      </a:r>
                      <a:r>
                        <a:rPr lang="zh-CN" sz="1600" kern="100">
                          <a:effectLst/>
                        </a:rPr>
                        <a:t>值</a:t>
                      </a:r>
                      <a:endParaRPr lang="zh-CN" sz="1600" kern="100">
                        <a:effectLst/>
                        <a:latin typeface="Times New Roman" panose="02020603050405020304" pitchFamily="18" charset="0"/>
                        <a:ea typeface="方正书宋简体"/>
                      </a:endParaRPr>
                    </a:p>
                  </a:txBody>
                  <a:tcPr marL="68580" marR="68580" marT="0" marB="0" anchor="ctr"/>
                </a:tc>
              </a:tr>
              <a:tr h="447903">
                <a:tc>
                  <a:txBody>
                    <a:bodyPr/>
                    <a:lstStyle/>
                    <a:p>
                      <a:pPr>
                        <a:lnSpc>
                          <a:spcPts val="1600"/>
                        </a:lnSpc>
                        <a:spcBef>
                          <a:spcPts val="120"/>
                        </a:spcBef>
                        <a:spcAft>
                          <a:spcPts val="120"/>
                        </a:spcAft>
                      </a:pPr>
                      <a:r>
                        <a:rPr lang="en-US" sz="1600" kern="100">
                          <a:effectLst/>
                        </a:rPr>
                        <a:t>anon_upload_enable=YES</a:t>
                      </a:r>
                      <a:endParaRPr lang="zh-CN" sz="16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600" kern="100">
                          <a:effectLst/>
                        </a:rPr>
                        <a:t>允许匿名用户上传文件</a:t>
                      </a:r>
                      <a:endParaRPr lang="zh-CN" sz="1600" kern="100">
                        <a:effectLst/>
                        <a:latin typeface="Times New Roman" panose="02020603050405020304" pitchFamily="18" charset="0"/>
                        <a:ea typeface="方正书宋简体"/>
                      </a:endParaRPr>
                    </a:p>
                  </a:txBody>
                  <a:tcPr marL="68580" marR="68580" marT="0" marB="0" anchor="ctr"/>
                </a:tc>
              </a:tr>
              <a:tr h="447903">
                <a:tc>
                  <a:txBody>
                    <a:bodyPr/>
                    <a:lstStyle/>
                    <a:p>
                      <a:pPr>
                        <a:lnSpc>
                          <a:spcPts val="1600"/>
                        </a:lnSpc>
                        <a:spcBef>
                          <a:spcPts val="120"/>
                        </a:spcBef>
                        <a:spcAft>
                          <a:spcPts val="120"/>
                        </a:spcAft>
                      </a:pPr>
                      <a:r>
                        <a:rPr lang="en-US" sz="1600" kern="100">
                          <a:effectLst/>
                        </a:rPr>
                        <a:t>anon_mkdir_write_enable=YES</a:t>
                      </a:r>
                      <a:endParaRPr lang="zh-CN" sz="16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600" kern="100">
                          <a:effectLst/>
                        </a:rPr>
                        <a:t>允许匿名用户创建目录</a:t>
                      </a:r>
                      <a:endParaRPr lang="zh-CN" sz="1600" kern="100">
                        <a:effectLst/>
                        <a:latin typeface="Times New Roman" panose="02020603050405020304" pitchFamily="18" charset="0"/>
                        <a:ea typeface="方正书宋简体"/>
                      </a:endParaRPr>
                    </a:p>
                  </a:txBody>
                  <a:tcPr marL="68580" marR="68580" marT="0" marB="0" anchor="ctr"/>
                </a:tc>
              </a:tr>
              <a:tr h="447903">
                <a:tc>
                  <a:txBody>
                    <a:bodyPr/>
                    <a:lstStyle/>
                    <a:p>
                      <a:pPr>
                        <a:lnSpc>
                          <a:spcPts val="1600"/>
                        </a:lnSpc>
                        <a:spcBef>
                          <a:spcPts val="120"/>
                        </a:spcBef>
                        <a:spcAft>
                          <a:spcPts val="120"/>
                        </a:spcAft>
                      </a:pPr>
                      <a:r>
                        <a:rPr lang="en-US" sz="1600" kern="100">
                          <a:effectLst/>
                        </a:rPr>
                        <a:t>anon_other_write_enable=YES</a:t>
                      </a:r>
                      <a:endParaRPr lang="zh-CN" sz="16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600" kern="100" dirty="0">
                          <a:effectLst/>
                        </a:rPr>
                        <a:t>允许匿名用户修改目录名称或删除目录</a:t>
                      </a:r>
                      <a:endParaRPr lang="zh-CN" sz="1600" kern="100" dirty="0">
                        <a:effectLst/>
                        <a:latin typeface="Times New Roman" panose="02020603050405020304" pitchFamily="18" charset="0"/>
                        <a:ea typeface="方正书宋简体"/>
                      </a:endParaRPr>
                    </a:p>
                  </a:txBody>
                  <a:tcPr marL="68580" marR="68580" marT="0" marB="0" anchor="ctr"/>
                </a:tc>
              </a:tr>
            </a:tbl>
          </a:graphicData>
        </a:graphic>
      </p:graphicFrame>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14-3  </a:t>
            </a:r>
            <a:r>
              <a:rPr lang="zh-CN" altLang="en-US" dirty="0"/>
              <a:t>配置匿名用户</a:t>
            </a:r>
            <a:r>
              <a:rPr lang="en-US" altLang="zh-CN" dirty="0"/>
              <a:t>FTP</a:t>
            </a:r>
            <a:r>
              <a:rPr lang="zh-CN" altLang="en-US" dirty="0"/>
              <a:t>实例</a:t>
            </a:r>
            <a:endParaRPr lang="zh-CN" altLang="en-US" b="0" dirty="0"/>
          </a:p>
        </p:txBody>
      </p:sp>
      <p:sp>
        <p:nvSpPr>
          <p:cNvPr id="2" name="文本框 1"/>
          <p:cNvSpPr txBox="1"/>
          <p:nvPr/>
        </p:nvSpPr>
        <p:spPr>
          <a:xfrm>
            <a:off x="984793" y="1471587"/>
            <a:ext cx="9888772" cy="3115725"/>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．配置匿名用户登录</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服务器实例</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例</a:t>
            </a:r>
            <a:r>
              <a:rPr lang="en-US" altLang="zh-CN" sz="2000" dirty="0">
                <a:solidFill>
                  <a:srgbClr val="4C6062"/>
                </a:solidFill>
                <a:latin typeface="微软雅黑" panose="020B0503020204020204" pitchFamily="34" charset="-122"/>
                <a:ea typeface="微软雅黑" panose="020B0503020204020204" pitchFamily="34" charset="-122"/>
              </a:rPr>
              <a:t>14-1】</a:t>
            </a:r>
            <a:r>
              <a:rPr lang="zh-CN" altLang="en-US" sz="2000" dirty="0">
                <a:solidFill>
                  <a:srgbClr val="4C6062"/>
                </a:solidFill>
                <a:latin typeface="微软雅黑" panose="020B0503020204020204" pitchFamily="34" charset="-122"/>
                <a:ea typeface="微软雅黑" panose="020B0503020204020204" pitchFamily="34" charset="-122"/>
              </a:rPr>
              <a:t>搭建一台</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服务器，允许匿名用户上传和下载文件，匿名用户的根目录设置为</a:t>
            </a:r>
            <a:r>
              <a:rPr lang="en-US" altLang="zh-CN" sz="2000" dirty="0">
                <a:solidFill>
                  <a:srgbClr val="4C6062"/>
                </a:solidFill>
                <a:latin typeface="微软雅黑" panose="020B0503020204020204" pitchFamily="34" charset="-122"/>
                <a:ea typeface="微软雅黑" panose="020B0503020204020204" pitchFamily="34" charset="-122"/>
              </a:rPr>
              <a:t>/var/ftp</a:t>
            </a:r>
            <a:r>
              <a:rPr lang="zh-CN" altLang="en-US" sz="2000" dirty="0">
                <a:solidFill>
                  <a:srgbClr val="4C6062"/>
                </a:solidFill>
                <a:latin typeface="微软雅黑" panose="020B0503020204020204" pitchFamily="34" charset="-122"/>
                <a:ea typeface="微软雅黑" panose="020B0503020204020204" pitchFamily="34" charset="-122"/>
              </a:rPr>
              <a:t>。</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）新建测试文件，编辑</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vsftpd.conf</a:t>
            </a:r>
            <a:r>
              <a:rPr lang="zh-CN" altLang="en-US" sz="2000" dirty="0">
                <a:solidFill>
                  <a:srgbClr val="4C6062"/>
                </a:solidFill>
                <a:latin typeface="微软雅黑" panose="020B0503020204020204" pitchFamily="34" charset="-122"/>
                <a:ea typeface="微软雅黑" panose="020B0503020204020204" pitchFamily="34" charset="-122"/>
              </a:rPr>
              <a:t>。</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touch /var/ftp/pub/sample.tar</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vim  /</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vsftpd.conf</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917575" y="3551716"/>
            <a:ext cx="10104989" cy="1158230"/>
          </a:xfrm>
          <a:prstGeom prst="rect">
            <a:avLst/>
          </a:prstGeom>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dirty="0"/>
          </a:p>
        </p:txBody>
      </p:sp>
      <p:sp>
        <p:nvSpPr>
          <p:cNvPr id="3" name="内容占位符 2"/>
          <p:cNvSpPr>
            <a:spLocks noGrp="1"/>
          </p:cNvSpPr>
          <p:nvPr>
            <p:ph idx="1"/>
          </p:nvPr>
        </p:nvSpPr>
        <p:spPr/>
        <p:txBody>
          <a:bodyPr/>
          <a:lstStyle/>
          <a:p>
            <a:endParaRPr lang="zh-CN" altLang="en-US"/>
          </a:p>
        </p:txBody>
      </p:sp>
      <p:sp>
        <p:nvSpPr>
          <p:cNvPr id="4" name="Freeform 3"/>
          <p:cNvSpPr/>
          <p:nvPr/>
        </p:nvSpPr>
        <p:spPr>
          <a:xfrm>
            <a:off x="-73026" y="0"/>
            <a:ext cx="12344401"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4956175" y="2058195"/>
            <a:ext cx="6629399" cy="315847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1"/>
          <p:cNvSpPr txBox="1"/>
          <p:nvPr/>
        </p:nvSpPr>
        <p:spPr>
          <a:xfrm>
            <a:off x="2172326" y="711365"/>
            <a:ext cx="1359346" cy="886482"/>
          </a:xfrm>
          <a:prstGeom prst="rect">
            <a:avLst/>
          </a:prstGeom>
          <a:noFill/>
        </p:spPr>
        <p:txBody>
          <a:bodyPr wrap="none" lIns="0" tIns="0" rIns="0" bIns="60981" rtlCol="0">
            <a:spAutoFit/>
          </a:bodyPr>
          <a:lstStyle/>
          <a:p>
            <a:pPr>
              <a:lnSpc>
                <a:spcPts val="6935"/>
              </a:lnSpc>
            </a:pPr>
            <a:r>
              <a:rPr lang="zh-CN" altLang="en-US" sz="5300" dirty="0">
                <a:solidFill>
                  <a:srgbClr val="4197DF"/>
                </a:solidFill>
                <a:latin typeface="Microsoft YaHei UI" panose="020B0503020204020204" pitchFamily="18" charset="-122"/>
                <a:cs typeface="Microsoft YaHei UI" panose="020B0503020204020204" pitchFamily="18" charset="-122"/>
              </a:rPr>
              <a:t>能力</a:t>
            </a:r>
            <a:endParaRPr lang="en-US" altLang="zh-CN" sz="5300" dirty="0">
              <a:solidFill>
                <a:srgbClr val="4197DF"/>
              </a:solidFill>
              <a:latin typeface="Microsoft YaHei UI" panose="020B0503020204020204" pitchFamily="18" charset="-122"/>
              <a:cs typeface="Microsoft YaHei UI" panose="020B0503020204020204" pitchFamily="18" charset="-122"/>
            </a:endParaRPr>
          </a:p>
        </p:txBody>
      </p:sp>
      <p:sp>
        <p:nvSpPr>
          <p:cNvPr id="9" name="TextBox 1"/>
          <p:cNvSpPr txBox="1"/>
          <p:nvPr/>
        </p:nvSpPr>
        <p:spPr>
          <a:xfrm>
            <a:off x="2233987" y="1642914"/>
            <a:ext cx="1197507" cy="272596"/>
          </a:xfrm>
          <a:prstGeom prst="rect">
            <a:avLst/>
          </a:prstGeom>
          <a:noFill/>
        </p:spPr>
        <p:txBody>
          <a:bodyPr wrap="none" lIns="0" tIns="0" rIns="0" bIns="60981" rtlCol="0">
            <a:spAutoFit/>
          </a:bodyPr>
          <a:lstStyle/>
          <a:p>
            <a:pPr>
              <a:lnSpc>
                <a:spcPts val="1600"/>
              </a:lnSpc>
            </a:pPr>
            <a:r>
              <a:rPr lang="en-US" altLang="zh-CN" sz="1900" dirty="0">
                <a:solidFill>
                  <a:srgbClr val="4197DF"/>
                </a:solidFill>
                <a:latin typeface="Times New Roman" panose="02020603050405020304" pitchFamily="18" charset="0"/>
                <a:cs typeface="Times New Roman" panose="02020603050405020304" pitchFamily="18" charset="0"/>
              </a:rPr>
              <a:t>CAPACITY</a:t>
            </a:r>
            <a:endParaRPr lang="en-US" altLang="zh-CN" sz="1900" dirty="0">
              <a:solidFill>
                <a:srgbClr val="4197DF"/>
              </a:solidFill>
              <a:latin typeface="Times New Roman" panose="02020603050405020304" pitchFamily="18" charset="0"/>
              <a:cs typeface="Times New Roman" panose="02020603050405020304" pitchFamily="18" charset="0"/>
            </a:endParaRPr>
          </a:p>
        </p:txBody>
      </p:sp>
      <p:sp>
        <p:nvSpPr>
          <p:cNvPr id="10" name="TextBox 1"/>
          <p:cNvSpPr txBox="1"/>
          <p:nvPr/>
        </p:nvSpPr>
        <p:spPr>
          <a:xfrm>
            <a:off x="3567791" y="762794"/>
            <a:ext cx="718145" cy="810436"/>
          </a:xfrm>
          <a:prstGeom prst="rect">
            <a:avLst/>
          </a:prstGeom>
          <a:noFill/>
        </p:spPr>
        <p:txBody>
          <a:bodyPr wrap="none" lIns="0" tIns="0" rIns="0" bIns="60981" rtlCol="0">
            <a:spAutoFit/>
          </a:bodyPr>
          <a:lstStyle/>
          <a:p>
            <a:pPr>
              <a:lnSpc>
                <a:spcPts val="6935"/>
              </a:lnSpc>
            </a:pPr>
            <a:r>
              <a:rPr lang="zh-CN" altLang="en-US" sz="2800" dirty="0">
                <a:solidFill>
                  <a:srgbClr val="4197DF"/>
                </a:solidFill>
                <a:latin typeface="Microsoft YaHei UI" panose="020B0503020204020204" pitchFamily="18" charset="-122"/>
                <a:cs typeface="Microsoft YaHei UI" panose="020B0503020204020204" pitchFamily="18" charset="-122"/>
              </a:rPr>
              <a:t>要求</a:t>
            </a:r>
            <a:endParaRPr lang="en-US" altLang="zh-CN" sz="2800" dirty="0">
              <a:solidFill>
                <a:srgbClr val="4197DF"/>
              </a:solidFill>
              <a:latin typeface="Microsoft YaHei UI" panose="020B0503020204020204" pitchFamily="18" charset="-122"/>
              <a:cs typeface="Microsoft YaHei UI" panose="020B0503020204020204" pitchFamily="18" charset="-122"/>
            </a:endParaRPr>
          </a:p>
        </p:txBody>
      </p:sp>
      <p:sp>
        <p:nvSpPr>
          <p:cNvPr id="11" name="矩形 10"/>
          <p:cNvSpPr/>
          <p:nvPr/>
        </p:nvSpPr>
        <p:spPr>
          <a:xfrm>
            <a:off x="1571625" y="828675"/>
            <a:ext cx="488950" cy="985838"/>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Rectangle 3"/>
          <p:cNvSpPr txBox="1">
            <a:spLocks noRot="1" noChangeArrowheads="1"/>
          </p:cNvSpPr>
          <p:nvPr/>
        </p:nvSpPr>
        <p:spPr>
          <a:xfrm>
            <a:off x="-85726" y="1642914"/>
            <a:ext cx="5797549" cy="4270375"/>
          </a:xfrm>
          <a:prstGeom prst="rect">
            <a:avLst/>
          </a:prstGeom>
        </p:spPr>
        <p:txBody>
          <a:bodyPr vert="horz" lIns="121917" tIns="60958" rIns="121917" bIns="60958" rtlCol="0">
            <a:normAutofit/>
          </a:bodyPr>
          <a:lstStyle>
            <a:lvl1pPr marL="457200" indent="-457200" algn="l" defTabSz="1219200" rtl="0" eaLnBrk="1" latinLnBrk="0" hangingPunct="1">
              <a:spcBef>
                <a:spcPct val="20000"/>
              </a:spcBef>
              <a:buSzPct val="80000"/>
              <a:buFont typeface="Wingdings" panose="05000000000000000000" pitchFamily="2" charset="2"/>
              <a:buChar char="l"/>
              <a:defRPr sz="2000" kern="1200">
                <a:solidFill>
                  <a:schemeClr val="tx1"/>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endParaRPr lang="zh-CN" altLang="en-US" dirty="0"/>
          </a:p>
        </p:txBody>
      </p:sp>
      <p:sp>
        <p:nvSpPr>
          <p:cNvPr id="303" name="Freeform 707"/>
          <p:cNvSpPr/>
          <p:nvPr/>
        </p:nvSpPr>
        <p:spPr bwMode="auto">
          <a:xfrm>
            <a:off x="5620837" y="2847181"/>
            <a:ext cx="181972" cy="582613"/>
          </a:xfrm>
          <a:custGeom>
            <a:avLst/>
            <a:gdLst>
              <a:gd name="T0" fmla="*/ 187 w 187"/>
              <a:gd name="T1" fmla="*/ 61 h 103"/>
              <a:gd name="T2" fmla="*/ 145 w 187"/>
              <a:gd name="T3" fmla="*/ 103 h 103"/>
              <a:gd name="T4" fmla="*/ 43 w 187"/>
              <a:gd name="T5" fmla="*/ 103 h 103"/>
              <a:gd name="T6" fmla="*/ 0 w 187"/>
              <a:gd name="T7" fmla="*/ 61 h 103"/>
              <a:gd name="T8" fmla="*/ 0 w 187"/>
              <a:gd name="T9" fmla="*/ 43 h 103"/>
              <a:gd name="T10" fmla="*/ 43 w 187"/>
              <a:gd name="T11" fmla="*/ 0 h 103"/>
              <a:gd name="T12" fmla="*/ 145 w 187"/>
              <a:gd name="T13" fmla="*/ 0 h 103"/>
              <a:gd name="T14" fmla="*/ 187 w 187"/>
              <a:gd name="T15" fmla="*/ 43 h 103"/>
              <a:gd name="T16" fmla="*/ 187 w 187"/>
              <a:gd name="T17"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03">
                <a:moveTo>
                  <a:pt x="187" y="61"/>
                </a:moveTo>
                <a:cubicBezTo>
                  <a:pt x="187" y="84"/>
                  <a:pt x="168" y="103"/>
                  <a:pt x="145" y="103"/>
                </a:cubicBezTo>
                <a:cubicBezTo>
                  <a:pt x="43" y="103"/>
                  <a:pt x="43" y="103"/>
                  <a:pt x="43" y="103"/>
                </a:cubicBezTo>
                <a:cubicBezTo>
                  <a:pt x="20" y="103"/>
                  <a:pt x="0" y="84"/>
                  <a:pt x="0" y="61"/>
                </a:cubicBezTo>
                <a:cubicBezTo>
                  <a:pt x="0" y="43"/>
                  <a:pt x="0" y="43"/>
                  <a:pt x="0" y="43"/>
                </a:cubicBezTo>
                <a:cubicBezTo>
                  <a:pt x="0" y="19"/>
                  <a:pt x="20" y="0"/>
                  <a:pt x="43" y="0"/>
                </a:cubicBezTo>
                <a:cubicBezTo>
                  <a:pt x="145" y="0"/>
                  <a:pt x="145" y="0"/>
                  <a:pt x="145" y="0"/>
                </a:cubicBezTo>
                <a:cubicBezTo>
                  <a:pt x="168" y="0"/>
                  <a:pt x="187" y="19"/>
                  <a:pt x="187" y="43"/>
                </a:cubicBezTo>
                <a:lnTo>
                  <a:pt x="187" y="61"/>
                </a:lnTo>
                <a:close/>
              </a:path>
            </a:pathLst>
          </a:custGeom>
          <a:solidFill>
            <a:srgbClr val="EBAC07"/>
          </a:solidFill>
          <a:ln>
            <a:noFill/>
          </a:ln>
        </p:spPr>
        <p:txBody>
          <a:bodyPr vert="horz" wrap="square" lIns="91440" tIns="45720" rIns="91440" bIns="45720" numCol="1" anchor="t" anchorCtr="0" compatLnSpc="1"/>
          <a:lstStyle/>
          <a:p>
            <a:endParaRPr lang="zh-CN" altLang="en-US"/>
          </a:p>
        </p:txBody>
      </p:sp>
      <p:sp>
        <p:nvSpPr>
          <p:cNvPr id="304" name="Freeform 708"/>
          <p:cNvSpPr/>
          <p:nvPr/>
        </p:nvSpPr>
        <p:spPr bwMode="auto">
          <a:xfrm>
            <a:off x="5620837" y="3990181"/>
            <a:ext cx="181972" cy="582613"/>
          </a:xfrm>
          <a:custGeom>
            <a:avLst/>
            <a:gdLst>
              <a:gd name="T0" fmla="*/ 187 w 187"/>
              <a:gd name="T1" fmla="*/ 60 h 103"/>
              <a:gd name="T2" fmla="*/ 145 w 187"/>
              <a:gd name="T3" fmla="*/ 103 h 103"/>
              <a:gd name="T4" fmla="*/ 43 w 187"/>
              <a:gd name="T5" fmla="*/ 103 h 103"/>
              <a:gd name="T6" fmla="*/ 0 w 187"/>
              <a:gd name="T7" fmla="*/ 60 h 103"/>
              <a:gd name="T8" fmla="*/ 0 w 187"/>
              <a:gd name="T9" fmla="*/ 42 h 103"/>
              <a:gd name="T10" fmla="*/ 43 w 187"/>
              <a:gd name="T11" fmla="*/ 0 h 103"/>
              <a:gd name="T12" fmla="*/ 145 w 187"/>
              <a:gd name="T13" fmla="*/ 0 h 103"/>
              <a:gd name="T14" fmla="*/ 187 w 187"/>
              <a:gd name="T15" fmla="*/ 42 h 103"/>
              <a:gd name="T16" fmla="*/ 187 w 187"/>
              <a:gd name="T17" fmla="*/ 6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03">
                <a:moveTo>
                  <a:pt x="187" y="60"/>
                </a:moveTo>
                <a:cubicBezTo>
                  <a:pt x="187" y="84"/>
                  <a:pt x="168" y="103"/>
                  <a:pt x="145" y="103"/>
                </a:cubicBezTo>
                <a:cubicBezTo>
                  <a:pt x="43" y="103"/>
                  <a:pt x="43" y="103"/>
                  <a:pt x="43" y="103"/>
                </a:cubicBezTo>
                <a:cubicBezTo>
                  <a:pt x="20" y="103"/>
                  <a:pt x="0" y="84"/>
                  <a:pt x="0" y="60"/>
                </a:cubicBezTo>
                <a:cubicBezTo>
                  <a:pt x="0" y="42"/>
                  <a:pt x="0" y="42"/>
                  <a:pt x="0" y="42"/>
                </a:cubicBezTo>
                <a:cubicBezTo>
                  <a:pt x="0" y="19"/>
                  <a:pt x="20" y="0"/>
                  <a:pt x="43" y="0"/>
                </a:cubicBezTo>
                <a:cubicBezTo>
                  <a:pt x="145" y="0"/>
                  <a:pt x="145" y="0"/>
                  <a:pt x="145" y="0"/>
                </a:cubicBezTo>
                <a:cubicBezTo>
                  <a:pt x="168" y="0"/>
                  <a:pt x="187" y="19"/>
                  <a:pt x="187" y="42"/>
                </a:cubicBezTo>
                <a:lnTo>
                  <a:pt x="187" y="60"/>
                </a:lnTo>
                <a:close/>
              </a:path>
            </a:pathLst>
          </a:custGeom>
          <a:solidFill>
            <a:srgbClr val="A2B932"/>
          </a:solidFill>
          <a:ln>
            <a:noFill/>
          </a:ln>
        </p:spPr>
        <p:txBody>
          <a:bodyPr vert="horz" wrap="square" lIns="91440" tIns="45720" rIns="91440" bIns="45720" numCol="1" anchor="t" anchorCtr="0" compatLnSpc="1"/>
          <a:lstStyle/>
          <a:p>
            <a:endParaRPr lang="zh-CN" altLang="en-US"/>
          </a:p>
        </p:txBody>
      </p:sp>
      <p:sp>
        <p:nvSpPr>
          <p:cNvPr id="310" name="文本框 335"/>
          <p:cNvSpPr txBox="1"/>
          <p:nvPr/>
        </p:nvSpPr>
        <p:spPr>
          <a:xfrm>
            <a:off x="6099175" y="2923220"/>
            <a:ext cx="4876800" cy="430374"/>
          </a:xfrm>
          <a:prstGeom prst="rect">
            <a:avLst/>
          </a:prstGeom>
          <a:noFill/>
        </p:spPr>
        <p:txBody>
          <a:bodyPr wrap="square" rtlCol="0">
            <a:spAutoFit/>
          </a:bodyPr>
          <a:lstStyle/>
          <a:p>
            <a:pPr>
              <a:lnSpc>
                <a:spcPct val="120000"/>
              </a:lnSpc>
            </a:pPr>
            <a:r>
              <a:rPr lang="zh-CN" altLang="en-US" sz="2000" dirty="0">
                <a:solidFill>
                  <a:srgbClr val="4C6062"/>
                </a:solidFill>
                <a:latin typeface="微软雅黑" panose="020B0503020204020204" pitchFamily="34" charset="-122"/>
                <a:ea typeface="微软雅黑" panose="020B0503020204020204" pitchFamily="34" charset="-122"/>
              </a:rPr>
              <a:t>掌握</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服务的工作原理</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11" name="文本框 335"/>
          <p:cNvSpPr txBox="1"/>
          <p:nvPr/>
        </p:nvSpPr>
        <p:spPr>
          <a:xfrm>
            <a:off x="6099175" y="4066220"/>
            <a:ext cx="4876799" cy="430374"/>
          </a:xfrm>
          <a:prstGeom prst="rect">
            <a:avLst/>
          </a:prstGeom>
          <a:noFill/>
        </p:spPr>
        <p:txBody>
          <a:bodyPr wrap="square" rtlCol="0">
            <a:spAutoFit/>
          </a:bodyPr>
          <a:lstStyle/>
          <a:p>
            <a:pPr>
              <a:lnSpc>
                <a:spcPct val="120000"/>
              </a:lnSpc>
            </a:pPr>
            <a:r>
              <a:rPr lang="zh-CN" altLang="en-US" sz="2000" dirty="0">
                <a:solidFill>
                  <a:srgbClr val="4C6062"/>
                </a:solidFill>
                <a:latin typeface="微软雅黑" panose="020B0503020204020204" pitchFamily="34" charset="-122"/>
                <a:ea typeface="微软雅黑" panose="020B0503020204020204" pitchFamily="34" charset="-122"/>
              </a:rPr>
              <a:t>学会配置</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zh-CN" altLang="en-US" sz="2000" dirty="0">
                <a:solidFill>
                  <a:srgbClr val="4C6062"/>
                </a:solidFill>
                <a:latin typeface="微软雅黑" panose="020B0503020204020204" pitchFamily="34" charset="-122"/>
                <a:ea typeface="微软雅黑" panose="020B0503020204020204" pitchFamily="34" charset="-122"/>
              </a:rPr>
              <a:t>服务器</a:t>
            </a:r>
            <a:endParaRPr lang="zh-CN" altLang="en-US" sz="2000" dirty="0">
              <a:solidFill>
                <a:srgbClr val="4C6062"/>
              </a:solidFill>
              <a:latin typeface="微软雅黑" panose="020B0503020204020204" pitchFamily="34" charset="-122"/>
              <a:ea typeface="微软雅黑" panose="020B0503020204020204" pitchFamily="34" charset="-122"/>
            </a:endParaRPr>
          </a:p>
        </p:txBody>
      </p:sp>
      <p:cxnSp>
        <p:nvCxnSpPr>
          <p:cNvPr id="320" name="直接连接符 319"/>
          <p:cNvCxnSpPr/>
          <p:nvPr/>
        </p:nvCxnSpPr>
        <p:spPr>
          <a:xfrm>
            <a:off x="-73026" y="2126500"/>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1" name="直接连接符 320"/>
          <p:cNvCxnSpPr/>
          <p:nvPr/>
        </p:nvCxnSpPr>
        <p:spPr>
          <a:xfrm>
            <a:off x="-73026" y="2297950"/>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a:off x="-73026" y="2455113"/>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3" name="直接连接符 322"/>
          <p:cNvCxnSpPr/>
          <p:nvPr/>
        </p:nvCxnSpPr>
        <p:spPr>
          <a:xfrm>
            <a:off x="-73026" y="2626563"/>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4" name="直接连接符 323"/>
          <p:cNvCxnSpPr/>
          <p:nvPr/>
        </p:nvCxnSpPr>
        <p:spPr>
          <a:xfrm>
            <a:off x="-73026" y="2820194"/>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a:off x="-73026" y="2991644"/>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6" name="直接连接符 325"/>
          <p:cNvCxnSpPr/>
          <p:nvPr/>
        </p:nvCxnSpPr>
        <p:spPr>
          <a:xfrm>
            <a:off x="-73026" y="3148807"/>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7" name="直接连接符 326"/>
          <p:cNvCxnSpPr/>
          <p:nvPr/>
        </p:nvCxnSpPr>
        <p:spPr>
          <a:xfrm>
            <a:off x="-73026" y="3320257"/>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14-3  </a:t>
            </a:r>
            <a:r>
              <a:rPr lang="zh-CN" altLang="en-US" dirty="0"/>
              <a:t>配置匿名用户</a:t>
            </a:r>
            <a:r>
              <a:rPr lang="en-US" altLang="zh-CN" dirty="0"/>
              <a:t>FTP</a:t>
            </a:r>
            <a:r>
              <a:rPr lang="zh-CN" altLang="en-US" dirty="0"/>
              <a:t>实例</a:t>
            </a:r>
            <a:endParaRPr lang="zh-CN" altLang="en-US" b="0" dirty="0"/>
          </a:p>
        </p:txBody>
      </p:sp>
      <p:sp>
        <p:nvSpPr>
          <p:cNvPr id="2" name="文本框 1"/>
          <p:cNvSpPr txBox="1"/>
          <p:nvPr/>
        </p:nvSpPr>
        <p:spPr>
          <a:xfrm>
            <a:off x="984793" y="1471587"/>
            <a:ext cx="9888772" cy="4632037"/>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．配置匿名用户登录</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服务器实例</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）在文件后面添加如下</a:t>
            </a: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行（语句前后一定不要带空格，若有重复的语句请删除或直接在其上更改，“</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及后面的内容不要写到文件里）。</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err="1">
                <a:solidFill>
                  <a:srgbClr val="4C6062"/>
                </a:solidFill>
                <a:latin typeface="微软雅黑" panose="020B0503020204020204" pitchFamily="34" charset="-122"/>
                <a:ea typeface="微软雅黑" panose="020B0503020204020204" pitchFamily="34" charset="-122"/>
              </a:rPr>
              <a:t>anonymous_enable</a:t>
            </a:r>
            <a:r>
              <a:rPr lang="en-US" altLang="zh-CN" sz="2000" dirty="0">
                <a:solidFill>
                  <a:srgbClr val="4C6062"/>
                </a:solidFill>
                <a:latin typeface="微软雅黑" panose="020B0503020204020204" pitchFamily="34" charset="-122"/>
                <a:ea typeface="微软雅黑" panose="020B0503020204020204" pitchFamily="34" charset="-122"/>
              </a:rPr>
              <a:t>=YES</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允许匿名用户登录</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err="1">
                <a:solidFill>
                  <a:srgbClr val="4C6062"/>
                </a:solidFill>
                <a:latin typeface="微软雅黑" panose="020B0503020204020204" pitchFamily="34" charset="-122"/>
                <a:ea typeface="微软雅黑" panose="020B0503020204020204" pitchFamily="34" charset="-122"/>
              </a:rPr>
              <a:t>anon_root</a:t>
            </a:r>
            <a:r>
              <a:rPr lang="en-US" altLang="zh-CN" sz="2000" dirty="0">
                <a:solidFill>
                  <a:srgbClr val="4C6062"/>
                </a:solidFill>
                <a:latin typeface="微软雅黑" panose="020B0503020204020204" pitchFamily="34" charset="-122"/>
                <a:ea typeface="微软雅黑" panose="020B0503020204020204" pitchFamily="34" charset="-122"/>
              </a:rPr>
              <a:t>=/var/ftp</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设置匿名用户的根目录为</a:t>
            </a:r>
            <a:r>
              <a:rPr lang="en-US" altLang="zh-CN" sz="2000" dirty="0">
                <a:solidFill>
                  <a:srgbClr val="4C6062"/>
                </a:solidFill>
                <a:latin typeface="微软雅黑" panose="020B0503020204020204" pitchFamily="34" charset="-122"/>
                <a:ea typeface="微软雅黑" panose="020B0503020204020204" pitchFamily="34" charset="-122"/>
              </a:rPr>
              <a:t>/var/ftp</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err="1">
                <a:solidFill>
                  <a:srgbClr val="4C6062"/>
                </a:solidFill>
                <a:latin typeface="微软雅黑" panose="020B0503020204020204" pitchFamily="34" charset="-122"/>
                <a:ea typeface="微软雅黑" panose="020B0503020204020204" pitchFamily="34" charset="-122"/>
              </a:rPr>
              <a:t>anon_upload_enable</a:t>
            </a:r>
            <a:r>
              <a:rPr lang="en-US" altLang="zh-CN" sz="2000" dirty="0">
                <a:solidFill>
                  <a:srgbClr val="4C6062"/>
                </a:solidFill>
                <a:latin typeface="微软雅黑" panose="020B0503020204020204" pitchFamily="34" charset="-122"/>
                <a:ea typeface="微软雅黑" panose="020B0503020204020204" pitchFamily="34" charset="-122"/>
              </a:rPr>
              <a:t>=YES</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允许匿名用户上传文件</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err="1">
                <a:solidFill>
                  <a:srgbClr val="4C6062"/>
                </a:solidFill>
                <a:latin typeface="微软雅黑" panose="020B0503020204020204" pitchFamily="34" charset="-122"/>
                <a:ea typeface="微软雅黑" panose="020B0503020204020204" pitchFamily="34" charset="-122"/>
              </a:rPr>
              <a:t>anon_mkdir_write_enable</a:t>
            </a:r>
            <a:r>
              <a:rPr lang="en-US" altLang="zh-CN" sz="2000" dirty="0">
                <a:solidFill>
                  <a:srgbClr val="4C6062"/>
                </a:solidFill>
                <a:latin typeface="微软雅黑" panose="020B0503020204020204" pitchFamily="34" charset="-122"/>
                <a:ea typeface="微软雅黑" panose="020B0503020204020204" pitchFamily="34" charset="-122"/>
              </a:rPr>
              <a:t>=YES</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允许匿名用户创建文件夹</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917575" y="2972594"/>
            <a:ext cx="10104989" cy="3154022"/>
          </a:xfrm>
          <a:prstGeom prst="rect">
            <a:avLst/>
          </a:prstGeom>
        </p:spPr>
      </p:pic>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14-3  </a:t>
            </a:r>
            <a:r>
              <a:rPr lang="zh-CN" altLang="en-US" dirty="0"/>
              <a:t>配置匿名用户</a:t>
            </a:r>
            <a:r>
              <a:rPr lang="en-US" altLang="zh-CN" dirty="0"/>
              <a:t>FTP</a:t>
            </a:r>
            <a:r>
              <a:rPr lang="zh-CN" altLang="en-US" dirty="0"/>
              <a:t>实例</a:t>
            </a:r>
            <a:endParaRPr lang="zh-CN" altLang="en-US" b="0" dirty="0"/>
          </a:p>
        </p:txBody>
      </p:sp>
      <p:sp>
        <p:nvSpPr>
          <p:cNvPr id="2" name="文本框 1"/>
          <p:cNvSpPr txBox="1"/>
          <p:nvPr/>
        </p:nvSpPr>
        <p:spPr>
          <a:xfrm>
            <a:off x="984793" y="1471587"/>
            <a:ext cx="9888772" cy="3731278"/>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．配置匿名用户登录</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服务器实例</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）允许</a:t>
            </a:r>
            <a:r>
              <a:rPr lang="en-US" altLang="zh-CN" sz="2000" dirty="0" err="1">
                <a:solidFill>
                  <a:srgbClr val="4C6062"/>
                </a:solidFill>
                <a:latin typeface="微软雅黑" panose="020B0503020204020204" pitchFamily="34" charset="-122"/>
                <a:ea typeface="微软雅黑" panose="020B0503020204020204" pitchFamily="34" charset="-122"/>
              </a:rPr>
              <a:t>SELinux</a:t>
            </a:r>
            <a:r>
              <a:rPr lang="zh-CN" altLang="en-US" sz="2000" dirty="0">
                <a:solidFill>
                  <a:srgbClr val="4C6062"/>
                </a:solidFill>
                <a:latin typeface="微软雅黑" panose="020B0503020204020204" pitchFamily="34" charset="-122"/>
                <a:ea typeface="微软雅黑" panose="020B0503020204020204" pitchFamily="34" charset="-122"/>
              </a:rPr>
              <a:t>，让防火墙放行</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服务，重启</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zh-CN" altLang="en-US" sz="2000" dirty="0">
                <a:solidFill>
                  <a:srgbClr val="4C6062"/>
                </a:solidFill>
                <a:latin typeface="微软雅黑" panose="020B0503020204020204" pitchFamily="34" charset="-122"/>
                <a:ea typeface="微软雅黑" panose="020B0503020204020204" pitchFamily="34" charset="-122"/>
              </a:rPr>
              <a:t>服务。</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setenforce</a:t>
            </a:r>
            <a:r>
              <a:rPr lang="en-US" altLang="zh-CN" sz="2000" dirty="0">
                <a:solidFill>
                  <a:srgbClr val="4C6062"/>
                </a:solidFill>
                <a:latin typeface="微软雅黑" panose="020B0503020204020204" pitchFamily="34" charset="-122"/>
                <a:ea typeface="微软雅黑" panose="020B0503020204020204" pitchFamily="34" charset="-122"/>
              </a:rPr>
              <a:t> 0</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firewall-</a:t>
            </a:r>
            <a:r>
              <a:rPr lang="en-US" altLang="zh-CN" sz="2000" dirty="0" err="1">
                <a:solidFill>
                  <a:srgbClr val="4C6062"/>
                </a:solidFill>
                <a:latin typeface="微软雅黑" panose="020B0503020204020204" pitchFamily="34" charset="-122"/>
                <a:ea typeface="微软雅黑" panose="020B0503020204020204" pitchFamily="34" charset="-122"/>
              </a:rPr>
              <a:t>cmd</a:t>
            </a:r>
            <a:r>
              <a:rPr lang="en-US" altLang="zh-CN" sz="2000" dirty="0">
                <a:solidFill>
                  <a:srgbClr val="4C6062"/>
                </a:solidFill>
                <a:latin typeface="微软雅黑" panose="020B0503020204020204" pitchFamily="34" charset="-122"/>
                <a:ea typeface="微软雅黑" panose="020B0503020204020204" pitchFamily="34" charset="-122"/>
              </a:rPr>
              <a:t> --permanent --add-service=ftp</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firewall-</a:t>
            </a:r>
            <a:r>
              <a:rPr lang="en-US" altLang="zh-CN" sz="2000" dirty="0" err="1">
                <a:solidFill>
                  <a:srgbClr val="4C6062"/>
                </a:solidFill>
                <a:latin typeface="微软雅黑" panose="020B0503020204020204" pitchFamily="34" charset="-122"/>
                <a:ea typeface="微软雅黑" panose="020B0503020204020204" pitchFamily="34" charset="-122"/>
              </a:rPr>
              <a:t>cmd</a:t>
            </a:r>
            <a:r>
              <a:rPr lang="en-US" altLang="zh-CN" sz="2000" dirty="0">
                <a:solidFill>
                  <a:srgbClr val="4C6062"/>
                </a:solidFill>
                <a:latin typeface="微软雅黑" panose="020B0503020204020204" pitchFamily="34" charset="-122"/>
                <a:ea typeface="微软雅黑" panose="020B0503020204020204" pitchFamily="34" charset="-122"/>
              </a:rPr>
              <a:t> --reload</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firewall-</a:t>
            </a:r>
            <a:r>
              <a:rPr lang="en-US" altLang="zh-CN" sz="2000" dirty="0" err="1">
                <a:solidFill>
                  <a:srgbClr val="4C6062"/>
                </a:solidFill>
                <a:latin typeface="微软雅黑" panose="020B0503020204020204" pitchFamily="34" charset="-122"/>
                <a:ea typeface="微软雅黑" panose="020B0503020204020204" pitchFamily="34" charset="-122"/>
              </a:rPr>
              <a:t>cmd</a:t>
            </a:r>
            <a:r>
              <a:rPr lang="en-US" altLang="zh-CN" sz="2000" dirty="0">
                <a:solidFill>
                  <a:srgbClr val="4C6062"/>
                </a:solidFill>
                <a:latin typeface="微软雅黑" panose="020B0503020204020204" pitchFamily="34" charset="-122"/>
                <a:ea typeface="微软雅黑" panose="020B0503020204020204" pitchFamily="34" charset="-122"/>
              </a:rPr>
              <a:t> --list-all</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systemctl</a:t>
            </a:r>
            <a:r>
              <a:rPr lang="en-US" altLang="zh-CN" sz="2000" dirty="0">
                <a:solidFill>
                  <a:srgbClr val="4C6062"/>
                </a:solidFill>
                <a:latin typeface="微软雅黑" panose="020B0503020204020204" pitchFamily="34" charset="-122"/>
                <a:ea typeface="微软雅黑" panose="020B0503020204020204" pitchFamily="34" charset="-122"/>
              </a:rPr>
              <a:t> restart </a:t>
            </a:r>
            <a:r>
              <a:rPr lang="en-US" altLang="zh-CN" sz="2000" dirty="0" err="1">
                <a:solidFill>
                  <a:srgbClr val="4C6062"/>
                </a:solidFill>
                <a:latin typeface="微软雅黑" panose="020B0503020204020204" pitchFamily="34" charset="-122"/>
                <a:ea typeface="微软雅黑" panose="020B0503020204020204" pitchFamily="34" charset="-122"/>
              </a:rPr>
              <a:t>vsftpd</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917575" y="2667794"/>
            <a:ext cx="10104989" cy="2588278"/>
          </a:xfrm>
          <a:prstGeom prst="rect">
            <a:avLst/>
          </a:prstGeom>
        </p:spPr>
      </p:pic>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14-3  </a:t>
            </a:r>
            <a:r>
              <a:rPr lang="zh-CN" altLang="en-US" dirty="0"/>
              <a:t>配置匿名用户</a:t>
            </a:r>
            <a:r>
              <a:rPr lang="en-US" altLang="zh-CN" dirty="0"/>
              <a:t>FTP</a:t>
            </a:r>
            <a:r>
              <a:rPr lang="zh-CN" altLang="en-US" dirty="0"/>
              <a:t>实例</a:t>
            </a:r>
            <a:endParaRPr lang="zh-CN" altLang="en-US" b="0" dirty="0"/>
          </a:p>
        </p:txBody>
      </p:sp>
      <p:sp>
        <p:nvSpPr>
          <p:cNvPr id="2" name="文本框 1"/>
          <p:cNvSpPr txBox="1"/>
          <p:nvPr/>
        </p:nvSpPr>
        <p:spPr>
          <a:xfrm>
            <a:off x="984793" y="1471587"/>
            <a:ext cx="9888772" cy="961289"/>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在</a:t>
            </a:r>
            <a:r>
              <a:rPr lang="en-US" altLang="zh-CN" sz="2000" dirty="0">
                <a:solidFill>
                  <a:srgbClr val="4C6062"/>
                </a:solidFill>
                <a:latin typeface="微软雅黑" panose="020B0503020204020204" pitchFamily="34" charset="-122"/>
                <a:ea typeface="微软雅黑" panose="020B0503020204020204" pitchFamily="34" charset="-122"/>
              </a:rPr>
              <a:t>Windows 10</a:t>
            </a:r>
            <a:r>
              <a:rPr lang="zh-CN" altLang="en-US" sz="2000" dirty="0">
                <a:solidFill>
                  <a:srgbClr val="4C6062"/>
                </a:solidFill>
                <a:latin typeface="微软雅黑" panose="020B0503020204020204" pitchFamily="34" charset="-122"/>
                <a:ea typeface="微软雅黑" panose="020B0503020204020204" pitchFamily="34" charset="-122"/>
              </a:rPr>
              <a:t>客户端的资源管理器中输入</a:t>
            </a:r>
            <a:r>
              <a:rPr lang="en-US" altLang="zh-CN" sz="2000" dirty="0">
                <a:solidFill>
                  <a:srgbClr val="4C6062"/>
                </a:solidFill>
                <a:latin typeface="微软雅黑" panose="020B0503020204020204" pitchFamily="34" charset="-122"/>
                <a:ea typeface="微软雅黑" panose="020B0503020204020204" pitchFamily="34" charset="-122"/>
              </a:rPr>
              <a:t>ftp://192.168.10.1</a:t>
            </a:r>
            <a:r>
              <a:rPr lang="zh-CN" altLang="en-US" sz="2000" dirty="0">
                <a:solidFill>
                  <a:srgbClr val="4C6062"/>
                </a:solidFill>
                <a:latin typeface="微软雅黑" panose="020B0503020204020204" pitchFamily="34" charset="-122"/>
                <a:ea typeface="微软雅黑" panose="020B0503020204020204" pitchFamily="34" charset="-122"/>
              </a:rPr>
              <a:t>，打开</a:t>
            </a:r>
            <a:r>
              <a:rPr lang="en-US" altLang="zh-CN" sz="2000" dirty="0">
                <a:solidFill>
                  <a:srgbClr val="4C6062"/>
                </a:solidFill>
                <a:latin typeface="微软雅黑" panose="020B0503020204020204" pitchFamily="34" charset="-122"/>
                <a:ea typeface="微软雅黑" panose="020B0503020204020204" pitchFamily="34" charset="-122"/>
              </a:rPr>
              <a:t>pub</a:t>
            </a:r>
            <a:r>
              <a:rPr lang="zh-CN" altLang="en-US" sz="2000" dirty="0">
                <a:solidFill>
                  <a:srgbClr val="4C6062"/>
                </a:solidFill>
                <a:latin typeface="微软雅黑" panose="020B0503020204020204" pitchFamily="34" charset="-122"/>
                <a:ea typeface="微软雅黑" panose="020B0503020204020204" pitchFamily="34" charset="-122"/>
              </a:rPr>
              <a:t>目录，新建一个文件夹，结果出错了，如图所示。</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917575" y="2667794"/>
            <a:ext cx="10104989" cy="2588278"/>
          </a:xfrm>
          <a:prstGeom prst="rect">
            <a:avLst/>
          </a:prstGeom>
        </p:spPr>
      </p:pic>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l="648" r="868"/>
          <a:stretch>
            <a:fillRect/>
          </a:stretch>
        </p:blipFill>
        <p:spPr bwMode="auto">
          <a:xfrm>
            <a:off x="4346575" y="2789716"/>
            <a:ext cx="3278035" cy="2316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14-3  </a:t>
            </a:r>
            <a:r>
              <a:rPr lang="zh-CN" altLang="en-US" dirty="0"/>
              <a:t>配置匿名用户</a:t>
            </a:r>
            <a:r>
              <a:rPr lang="en-US" altLang="zh-CN" dirty="0"/>
              <a:t>FTP</a:t>
            </a:r>
            <a:r>
              <a:rPr lang="zh-CN" altLang="en-US" dirty="0"/>
              <a:t>实例</a:t>
            </a:r>
            <a:endParaRPr lang="zh-CN" altLang="en-US" b="0" dirty="0"/>
          </a:p>
        </p:txBody>
      </p:sp>
      <p:sp>
        <p:nvSpPr>
          <p:cNvPr id="2" name="文本框 1"/>
          <p:cNvSpPr txBox="1"/>
          <p:nvPr/>
        </p:nvSpPr>
        <p:spPr>
          <a:xfrm>
            <a:off x="984793" y="1471587"/>
            <a:ext cx="9888772" cy="3061335"/>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什么原因呢？系统的本地权限没有设置！</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）设置本地系统权限，将属主设为</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，或者对</a:t>
            </a:r>
            <a:r>
              <a:rPr lang="en-US" altLang="zh-CN" sz="2000" dirty="0">
                <a:solidFill>
                  <a:srgbClr val="4C6062"/>
                </a:solidFill>
                <a:latin typeface="微软雅黑" panose="020B0503020204020204" pitchFamily="34" charset="-122"/>
                <a:ea typeface="微软雅黑" panose="020B0503020204020204" pitchFamily="34" charset="-122"/>
              </a:rPr>
              <a:t>pub</a:t>
            </a:r>
            <a:r>
              <a:rPr lang="zh-CN" altLang="en-US" sz="2000" dirty="0">
                <a:solidFill>
                  <a:srgbClr val="4C6062"/>
                </a:solidFill>
                <a:latin typeface="微软雅黑" panose="020B0503020204020204" pitchFamily="34" charset="-122"/>
                <a:ea typeface="微软雅黑" panose="020B0503020204020204" pitchFamily="34" charset="-122"/>
              </a:rPr>
              <a:t>目录赋予其他用户写的权限。</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800" dirty="0">
                <a:solidFill>
                  <a:srgbClr val="4C6062"/>
                </a:solidFill>
                <a:latin typeface="微软雅黑" panose="020B0503020204020204" pitchFamily="34" charset="-122"/>
                <a:ea typeface="微软雅黑" panose="020B0503020204020204" pitchFamily="34" charset="-122"/>
              </a:rPr>
              <a:t> </a:t>
            </a:r>
            <a:r>
              <a:rPr lang="en-US" altLang="zh-CN" sz="1800" dirty="0">
                <a:solidFill>
                  <a:srgbClr val="4C6062"/>
                </a:solidFill>
                <a:latin typeface="微软雅黑" panose="020B0503020204020204" pitchFamily="34" charset="-122"/>
                <a:ea typeface="微软雅黑" panose="020B0503020204020204" pitchFamily="34" charset="-122"/>
              </a:rPr>
              <a:t>[root@Server01 ~]# </a:t>
            </a:r>
            <a:r>
              <a:rPr lang="en-US" altLang="zh-CN" sz="1800" dirty="0" err="1">
                <a:solidFill>
                  <a:srgbClr val="4C6062"/>
                </a:solidFill>
                <a:latin typeface="微软雅黑" panose="020B0503020204020204" pitchFamily="34" charset="-122"/>
                <a:ea typeface="微软雅黑" panose="020B0503020204020204" pitchFamily="34" charset="-122"/>
              </a:rPr>
              <a:t>ll</a:t>
            </a:r>
            <a:r>
              <a:rPr lang="en-US" altLang="zh-CN" sz="1800" dirty="0">
                <a:solidFill>
                  <a:srgbClr val="4C6062"/>
                </a:solidFill>
                <a:latin typeface="微软雅黑" panose="020B0503020204020204" pitchFamily="34" charset="-122"/>
                <a:ea typeface="微软雅黑" panose="020B0503020204020204" pitchFamily="34" charset="-122"/>
              </a:rPr>
              <a:t> -</a:t>
            </a:r>
            <a:r>
              <a:rPr lang="en-US" altLang="zh-CN" sz="1800" dirty="0" err="1">
                <a:solidFill>
                  <a:srgbClr val="4C6062"/>
                </a:solidFill>
                <a:latin typeface="微软雅黑" panose="020B0503020204020204" pitchFamily="34" charset="-122"/>
                <a:ea typeface="微软雅黑" panose="020B0503020204020204" pitchFamily="34" charset="-122"/>
              </a:rPr>
              <a:t>ld</a:t>
            </a:r>
            <a:r>
              <a:rPr lang="en-US" altLang="zh-CN" sz="1800" dirty="0">
                <a:solidFill>
                  <a:srgbClr val="4C6062"/>
                </a:solidFill>
                <a:latin typeface="微软雅黑" panose="020B0503020204020204" pitchFamily="34" charset="-122"/>
                <a:ea typeface="微软雅黑" panose="020B0503020204020204" pitchFamily="34" charset="-122"/>
              </a:rPr>
              <a:t> /var/ftp/pub</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err="1">
                <a:solidFill>
                  <a:srgbClr val="4C6062"/>
                </a:solidFill>
                <a:latin typeface="微软雅黑" panose="020B0503020204020204" pitchFamily="34" charset="-122"/>
                <a:ea typeface="微软雅黑" panose="020B0503020204020204" pitchFamily="34" charset="-122"/>
              </a:rPr>
              <a:t>drwxr</a:t>
            </a:r>
            <a:r>
              <a:rPr lang="en-US" altLang="zh-CN" sz="1800" dirty="0">
                <a:solidFill>
                  <a:srgbClr val="4C6062"/>
                </a:solidFill>
                <a:latin typeface="微软雅黑" panose="020B0503020204020204" pitchFamily="34" charset="-122"/>
                <a:ea typeface="微软雅黑" panose="020B0503020204020204" pitchFamily="34" charset="-122"/>
              </a:rPr>
              <a:t>-</a:t>
            </a:r>
            <a:r>
              <a:rPr lang="en-US" altLang="zh-CN" sz="1800" dirty="0" err="1">
                <a:solidFill>
                  <a:srgbClr val="4C6062"/>
                </a:solidFill>
                <a:latin typeface="微软雅黑" panose="020B0503020204020204" pitchFamily="34" charset="-122"/>
                <a:ea typeface="微软雅黑" panose="020B0503020204020204" pitchFamily="34" charset="-122"/>
              </a:rPr>
              <a:t>xr</a:t>
            </a:r>
            <a:r>
              <a:rPr lang="en-US" altLang="zh-CN" sz="1800" dirty="0">
                <a:solidFill>
                  <a:srgbClr val="4C6062"/>
                </a:solidFill>
                <a:latin typeface="微软雅黑" panose="020B0503020204020204" pitchFamily="34" charset="-122"/>
                <a:ea typeface="微软雅黑" panose="020B0503020204020204" pitchFamily="34" charset="-122"/>
              </a:rPr>
              <a:t>-x. 2 root </a:t>
            </a:r>
            <a:r>
              <a:rPr lang="en-US" altLang="zh-CN" sz="1800" dirty="0" err="1">
                <a:solidFill>
                  <a:srgbClr val="4C6062"/>
                </a:solidFill>
                <a:latin typeface="微软雅黑" panose="020B0503020204020204" pitchFamily="34" charset="-122"/>
                <a:ea typeface="微软雅黑" panose="020B0503020204020204" pitchFamily="34" charset="-122"/>
              </a:rPr>
              <a:t>root</a:t>
            </a:r>
            <a:r>
              <a:rPr lang="en-US" altLang="zh-CN" sz="1800" dirty="0">
                <a:solidFill>
                  <a:srgbClr val="4C6062"/>
                </a:solidFill>
                <a:latin typeface="微软雅黑" panose="020B0503020204020204" pitchFamily="34" charset="-122"/>
                <a:ea typeface="微软雅黑" panose="020B0503020204020204" pitchFamily="34" charset="-122"/>
              </a:rPr>
              <a:t> 6 Mar 23  2017 /var/ftp/pub	//</a:t>
            </a:r>
            <a:r>
              <a:rPr lang="zh-CN" altLang="en-US" sz="1800" dirty="0">
                <a:solidFill>
                  <a:srgbClr val="4C6062"/>
                </a:solidFill>
                <a:latin typeface="微软雅黑" panose="020B0503020204020204" pitchFamily="34" charset="-122"/>
                <a:ea typeface="微软雅黑" panose="020B0503020204020204" pitchFamily="34" charset="-122"/>
              </a:rPr>
              <a:t>其他用户没有写入权限</a:t>
            </a:r>
            <a:endParaRPr lang="zh-CN" altLang="en-US"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[root@Server01 ~]#  </a:t>
            </a:r>
            <a:r>
              <a:rPr lang="en-US" altLang="zh-CN" sz="1800" dirty="0" err="1">
                <a:solidFill>
                  <a:srgbClr val="4C6062"/>
                </a:solidFill>
                <a:latin typeface="微软雅黑" panose="020B0503020204020204" pitchFamily="34" charset="-122"/>
                <a:ea typeface="微软雅黑" panose="020B0503020204020204" pitchFamily="34" charset="-122"/>
              </a:rPr>
              <a:t>chown</a:t>
            </a:r>
            <a:r>
              <a:rPr lang="en-US" altLang="zh-CN" sz="1800" dirty="0">
                <a:solidFill>
                  <a:srgbClr val="4C6062"/>
                </a:solidFill>
                <a:latin typeface="微软雅黑" panose="020B0503020204020204" pitchFamily="34" charset="-122"/>
                <a:ea typeface="微软雅黑" panose="020B0503020204020204" pitchFamily="34" charset="-122"/>
              </a:rPr>
              <a:t> ftp /var/ftp/pub	//</a:t>
            </a:r>
            <a:r>
              <a:rPr lang="zh-CN" altLang="en-US" sz="1800" dirty="0">
                <a:solidFill>
                  <a:srgbClr val="4C6062"/>
                </a:solidFill>
                <a:latin typeface="微软雅黑" panose="020B0503020204020204" pitchFamily="34" charset="-122"/>
                <a:ea typeface="微软雅黑" panose="020B0503020204020204" pitchFamily="34" charset="-122"/>
              </a:rPr>
              <a:t>将属主改为匿名用户</a:t>
            </a:r>
            <a:r>
              <a:rPr lang="en-US" altLang="zh-CN" sz="1800" dirty="0">
                <a:solidFill>
                  <a:srgbClr val="4C6062"/>
                </a:solidFill>
                <a:latin typeface="微软雅黑" panose="020B0503020204020204" pitchFamily="34" charset="-122"/>
                <a:ea typeface="微软雅黑" panose="020B0503020204020204" pitchFamily="34" charset="-122"/>
              </a:rPr>
              <a:t>ftp</a:t>
            </a:r>
            <a:r>
              <a:rPr lang="zh-CN" altLang="en-US" sz="1800" dirty="0">
                <a:solidFill>
                  <a:srgbClr val="4C6062"/>
                </a:solidFill>
                <a:latin typeface="微软雅黑" panose="020B0503020204020204" pitchFamily="34" charset="-122"/>
                <a:ea typeface="微软雅黑" panose="020B0503020204020204" pitchFamily="34" charset="-122"/>
              </a:rPr>
              <a:t>，</a:t>
            </a:r>
            <a:r>
              <a:rPr lang="en-US" altLang="zh-CN" sz="1800" dirty="0">
                <a:solidFill>
                  <a:srgbClr val="4C6062"/>
                </a:solidFill>
                <a:latin typeface="微软雅黑" panose="020B0503020204020204" pitchFamily="34" charset="-122"/>
                <a:ea typeface="微软雅黑" panose="020B0503020204020204" pitchFamily="34" charset="-122"/>
              </a:rPr>
              <a:t>ftp</a:t>
            </a:r>
            <a:r>
              <a:rPr lang="zh-CN" altLang="en-US" sz="1800" dirty="0">
                <a:solidFill>
                  <a:srgbClr val="4C6062"/>
                </a:solidFill>
                <a:latin typeface="微软雅黑" panose="020B0503020204020204" pitchFamily="34" charset="-122"/>
                <a:ea typeface="微软雅黑" panose="020B0503020204020204" pitchFamily="34" charset="-122"/>
              </a:rPr>
              <a:t>是</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800" dirty="0">
                <a:solidFill>
                  <a:srgbClr val="4C6062"/>
                </a:solidFill>
                <a:latin typeface="微软雅黑" panose="020B0503020204020204" pitchFamily="34" charset="-122"/>
                <a:ea typeface="微软雅黑" panose="020B0503020204020204" pitchFamily="34" charset="-122"/>
              </a:rPr>
              <a:t>（</a:t>
            </a:r>
            <a:r>
              <a:rPr lang="en-US" altLang="zh-CN" sz="1800" dirty="0">
                <a:solidFill>
                  <a:srgbClr val="4C6062"/>
                </a:solidFill>
                <a:latin typeface="微软雅黑" panose="020B0503020204020204" pitchFamily="34" charset="-122"/>
                <a:ea typeface="微软雅黑" panose="020B0503020204020204" pitchFamily="34" charset="-122"/>
              </a:rPr>
              <a:t>5</a:t>
            </a:r>
            <a:r>
              <a:rPr lang="zh-CN" altLang="en-US" sz="1800" dirty="0">
                <a:solidFill>
                  <a:srgbClr val="4C6062"/>
                </a:solidFill>
                <a:latin typeface="微软雅黑" panose="020B0503020204020204" pitchFamily="34" charset="-122"/>
                <a:ea typeface="微软雅黑" panose="020B0503020204020204" pitchFamily="34" charset="-122"/>
              </a:rPr>
              <a:t>）在</a:t>
            </a:r>
            <a:r>
              <a:rPr lang="en-US" altLang="zh-CN" sz="1800" dirty="0">
                <a:solidFill>
                  <a:srgbClr val="4C6062"/>
                </a:solidFill>
                <a:latin typeface="微软雅黑" panose="020B0503020204020204" pitchFamily="34" charset="-122"/>
                <a:ea typeface="微软雅黑" panose="020B0503020204020204" pitchFamily="34" charset="-122"/>
              </a:rPr>
              <a:t>Windows 10</a:t>
            </a:r>
            <a:r>
              <a:rPr lang="zh-CN" altLang="en-US" sz="1800" dirty="0">
                <a:solidFill>
                  <a:srgbClr val="4C6062"/>
                </a:solidFill>
                <a:latin typeface="微软雅黑" panose="020B0503020204020204" pitchFamily="34" charset="-122"/>
                <a:ea typeface="微软雅黑" panose="020B0503020204020204" pitchFamily="34" charset="-122"/>
              </a:rPr>
              <a:t>客户端再次测试，在</a:t>
            </a:r>
            <a:r>
              <a:rPr lang="en-US" altLang="zh-CN" sz="1800" dirty="0">
                <a:solidFill>
                  <a:srgbClr val="4C6062"/>
                </a:solidFill>
                <a:latin typeface="微软雅黑" panose="020B0503020204020204" pitchFamily="34" charset="-122"/>
                <a:ea typeface="微软雅黑" panose="020B0503020204020204" pitchFamily="34" charset="-122"/>
              </a:rPr>
              <a:t>pub</a:t>
            </a:r>
            <a:r>
              <a:rPr lang="zh-CN" altLang="en-US" sz="1800" dirty="0">
                <a:solidFill>
                  <a:srgbClr val="4C6062"/>
                </a:solidFill>
                <a:latin typeface="微软雅黑" panose="020B0503020204020204" pitchFamily="34" charset="-122"/>
                <a:ea typeface="微软雅黑" panose="020B0503020204020204" pitchFamily="34" charset="-122"/>
              </a:rPr>
              <a:t>目录下能够建立新文件夹。</a:t>
            </a:r>
            <a:endParaRPr lang="en-US" altLang="zh-CN" sz="18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917575" y="2591593"/>
            <a:ext cx="10104989" cy="1447800"/>
          </a:xfrm>
          <a:prstGeom prst="rect">
            <a:avLst/>
          </a:prstGeom>
        </p:spPr>
      </p:pic>
      <p:sp>
        <p:nvSpPr>
          <p:cNvPr id="3" name="文本框 2"/>
          <p:cNvSpPr txBox="1"/>
          <p:nvPr/>
        </p:nvSpPr>
        <p:spPr>
          <a:xfrm>
            <a:off x="1527175" y="4953635"/>
            <a:ext cx="8963025" cy="1357630"/>
          </a:xfrm>
          <a:prstGeom prst="rect">
            <a:avLst/>
          </a:prstGeom>
          <a:noFill/>
        </p:spPr>
        <p:txBody>
          <a:bodyPr wrap="square" rtlCol="0" anchor="t">
            <a:noAutofit/>
          </a:bodyPr>
          <a:p>
            <a:r>
              <a:rPr lang="zh-CN" altLang="en-US" sz="1800" dirty="0">
                <a:solidFill>
                  <a:srgbClr val="4C6062"/>
                </a:solidFill>
                <a:latin typeface="微软雅黑" panose="020B0503020204020204" pitchFamily="34" charset="-122"/>
                <a:ea typeface="微软雅黑" panose="020B0503020204020204" pitchFamily="34" charset="-122"/>
              </a:rPr>
              <a:t>当匿名用户登录时，他们通常以 ftp 用户的身份运行。在默认情况下，如果 /var/ftp/pub 目录属于 root 用户，并且权限设置为 drwxr-xr-x，则除 root 用户外，其他用户只有读取和执行权限，无法在该目录中创建新文件或目录。改变属主为 ftp 后，可以通过调整目录权限来允许或限制特定行为，例如写入权限。</a:t>
            </a:r>
            <a:endParaRPr lang="zh-CN" altLang="en-US" sz="1800" dirty="0">
              <a:solidFill>
                <a:srgbClr val="4C6062"/>
              </a:solidFill>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14-4  </a:t>
            </a:r>
            <a:r>
              <a:rPr lang="zh-CN" altLang="en-US" dirty="0"/>
              <a:t>配置本地模式的常规</a:t>
            </a:r>
            <a:r>
              <a:rPr lang="en-US" altLang="zh-CN" dirty="0"/>
              <a:t>FTP</a:t>
            </a:r>
            <a:r>
              <a:rPr lang="zh-CN" altLang="en-US" dirty="0"/>
              <a:t>服务器案例</a:t>
            </a:r>
            <a:endParaRPr lang="zh-CN" altLang="en-US" b="0" dirty="0"/>
          </a:p>
        </p:txBody>
      </p:sp>
      <p:sp>
        <p:nvSpPr>
          <p:cNvPr id="2" name="文本框 1"/>
          <p:cNvSpPr txBox="1"/>
          <p:nvPr/>
        </p:nvSpPr>
        <p:spPr>
          <a:xfrm>
            <a:off x="984793" y="1471587"/>
            <a:ext cx="9888772" cy="5885714"/>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服务器配置要求</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公司内部现在有一台</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服务器和</a:t>
            </a:r>
            <a:r>
              <a:rPr lang="en-US" altLang="zh-CN" sz="2000" dirty="0">
                <a:solidFill>
                  <a:srgbClr val="4C6062"/>
                </a:solidFill>
                <a:latin typeface="微软雅黑" panose="020B0503020204020204" pitchFamily="34" charset="-122"/>
                <a:ea typeface="微软雅黑" panose="020B0503020204020204" pitchFamily="34" charset="-122"/>
              </a:rPr>
              <a:t>Web</a:t>
            </a:r>
            <a:r>
              <a:rPr lang="zh-CN" altLang="en-US" sz="2000" dirty="0">
                <a:solidFill>
                  <a:srgbClr val="4C6062"/>
                </a:solidFill>
                <a:latin typeface="微软雅黑" panose="020B0503020204020204" pitchFamily="34" charset="-122"/>
                <a:ea typeface="微软雅黑" panose="020B0503020204020204" pitchFamily="34" charset="-122"/>
              </a:rPr>
              <a:t>服务器，</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主要用于维护公司的网站内容，包括上传文件、创建目录、更新网页等。公司现有两个部门负责维护任务，两者分别适用</a:t>
            </a:r>
            <a:r>
              <a:rPr lang="en-US" altLang="zh-CN" sz="2000" dirty="0">
                <a:solidFill>
                  <a:srgbClr val="4C6062"/>
                </a:solidFill>
                <a:latin typeface="微软雅黑" panose="020B0503020204020204" pitchFamily="34" charset="-122"/>
                <a:ea typeface="微软雅黑" panose="020B0503020204020204" pitchFamily="34" charset="-122"/>
              </a:rPr>
              <a:t>team1</a:t>
            </a:r>
            <a:r>
              <a:rPr lang="zh-CN" altLang="en-US" sz="2000" dirty="0">
                <a:solidFill>
                  <a:srgbClr val="4C6062"/>
                </a:solidFill>
                <a:latin typeface="微软雅黑" panose="020B0503020204020204" pitchFamily="34" charset="-122"/>
                <a:ea typeface="微软雅黑" panose="020B0503020204020204" pitchFamily="34" charset="-122"/>
              </a:rPr>
              <a:t>和</a:t>
            </a:r>
            <a:r>
              <a:rPr lang="en-US" altLang="zh-CN" sz="2000" dirty="0">
                <a:solidFill>
                  <a:srgbClr val="4C6062"/>
                </a:solidFill>
                <a:latin typeface="微软雅黑" panose="020B0503020204020204" pitchFamily="34" charset="-122"/>
                <a:ea typeface="微软雅黑" panose="020B0503020204020204" pitchFamily="34" charset="-122"/>
              </a:rPr>
              <a:t>team2</a:t>
            </a:r>
            <a:r>
              <a:rPr lang="zh-CN" altLang="en-US" sz="2000" dirty="0">
                <a:solidFill>
                  <a:srgbClr val="4C6062"/>
                </a:solidFill>
                <a:latin typeface="微软雅黑" panose="020B0503020204020204" pitchFamily="34" charset="-122"/>
                <a:ea typeface="微软雅黑" panose="020B0503020204020204" pitchFamily="34" charset="-122"/>
              </a:rPr>
              <a:t>账号进行管理。先要求仅允许</a:t>
            </a:r>
            <a:r>
              <a:rPr lang="en-US" altLang="zh-CN" sz="2000" dirty="0">
                <a:solidFill>
                  <a:srgbClr val="4C6062"/>
                </a:solidFill>
                <a:latin typeface="微软雅黑" panose="020B0503020204020204" pitchFamily="34" charset="-122"/>
                <a:ea typeface="微软雅黑" panose="020B0503020204020204" pitchFamily="34" charset="-122"/>
              </a:rPr>
              <a:t>team1</a:t>
            </a:r>
            <a:r>
              <a:rPr lang="zh-CN" altLang="en-US" sz="2000" dirty="0">
                <a:solidFill>
                  <a:srgbClr val="4C6062"/>
                </a:solidFill>
                <a:latin typeface="微软雅黑" panose="020B0503020204020204" pitchFamily="34" charset="-122"/>
                <a:ea typeface="微软雅黑" panose="020B0503020204020204" pitchFamily="34" charset="-122"/>
              </a:rPr>
              <a:t>和</a:t>
            </a:r>
            <a:r>
              <a:rPr lang="en-US" altLang="zh-CN" sz="2000" dirty="0">
                <a:solidFill>
                  <a:srgbClr val="4C6062"/>
                </a:solidFill>
                <a:latin typeface="微软雅黑" panose="020B0503020204020204" pitchFamily="34" charset="-122"/>
                <a:ea typeface="微软雅黑" panose="020B0503020204020204" pitchFamily="34" charset="-122"/>
              </a:rPr>
              <a:t>team2</a:t>
            </a:r>
            <a:r>
              <a:rPr lang="zh-CN" altLang="en-US" sz="2000" dirty="0">
                <a:solidFill>
                  <a:srgbClr val="4C6062"/>
                </a:solidFill>
                <a:latin typeface="微软雅黑" panose="020B0503020204020204" pitchFamily="34" charset="-122"/>
                <a:ea typeface="微软雅黑" panose="020B0503020204020204" pitchFamily="34" charset="-122"/>
              </a:rPr>
              <a:t>账号登录</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服务器，但不能登录本地系统，并将这两个账号的根目录限制为</a:t>
            </a:r>
            <a:r>
              <a:rPr lang="en-US" altLang="zh-CN" sz="2000" dirty="0">
                <a:solidFill>
                  <a:srgbClr val="4C6062"/>
                </a:solidFill>
                <a:latin typeface="微软雅黑" panose="020B0503020204020204" pitchFamily="34" charset="-122"/>
                <a:ea typeface="微软雅黑" panose="020B0503020204020204" pitchFamily="34" charset="-122"/>
              </a:rPr>
              <a:t>/web/www/html</a:t>
            </a:r>
            <a:r>
              <a:rPr lang="zh-CN" altLang="en-US" sz="2000" dirty="0">
                <a:solidFill>
                  <a:srgbClr val="4C6062"/>
                </a:solidFill>
                <a:latin typeface="微软雅黑" panose="020B0503020204020204" pitchFamily="34" charset="-122"/>
                <a:ea typeface="微软雅黑" panose="020B0503020204020204" pitchFamily="34" charset="-122"/>
              </a:rPr>
              <a:t>，不能进入该目录以外的任何目录。</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．需求分析</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将</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服务器和</a:t>
            </a:r>
            <a:r>
              <a:rPr lang="en-US" altLang="zh-CN" sz="2000" dirty="0">
                <a:solidFill>
                  <a:srgbClr val="4C6062"/>
                </a:solidFill>
                <a:latin typeface="微软雅黑" panose="020B0503020204020204" pitchFamily="34" charset="-122"/>
                <a:ea typeface="微软雅黑" panose="020B0503020204020204" pitchFamily="34" charset="-122"/>
              </a:rPr>
              <a:t>Web</a:t>
            </a:r>
            <a:r>
              <a:rPr lang="zh-CN" altLang="en-US" sz="2000" dirty="0">
                <a:solidFill>
                  <a:srgbClr val="4C6062"/>
                </a:solidFill>
                <a:latin typeface="微软雅黑" panose="020B0503020204020204" pitchFamily="34" charset="-122"/>
                <a:ea typeface="微软雅黑" panose="020B0503020204020204" pitchFamily="34" charset="-122"/>
              </a:rPr>
              <a:t>服务器放在一起是企业经常采用的方法，这样方便实现对网站的维护。为了增强安全性，首先需要仅允许本地用户访问，并禁止匿名用户登录。其次，使用</a:t>
            </a:r>
            <a:r>
              <a:rPr lang="en-US" altLang="zh-CN" sz="2000" dirty="0">
                <a:solidFill>
                  <a:srgbClr val="4C6062"/>
                </a:solidFill>
                <a:latin typeface="微软雅黑" panose="020B0503020204020204" pitchFamily="34" charset="-122"/>
                <a:ea typeface="微软雅黑" panose="020B0503020204020204" pitchFamily="34" charset="-122"/>
              </a:rPr>
              <a:t>chroot</a:t>
            </a:r>
            <a:r>
              <a:rPr lang="zh-CN" altLang="en-US" sz="2000" dirty="0">
                <a:solidFill>
                  <a:srgbClr val="4C6062"/>
                </a:solidFill>
                <a:latin typeface="微软雅黑" panose="020B0503020204020204" pitchFamily="34" charset="-122"/>
                <a:ea typeface="微软雅黑" panose="020B0503020204020204" pitchFamily="34" charset="-122"/>
              </a:rPr>
              <a:t>功能将</a:t>
            </a:r>
            <a:r>
              <a:rPr lang="en-US" altLang="zh-CN" sz="2000" dirty="0">
                <a:solidFill>
                  <a:srgbClr val="4C6062"/>
                </a:solidFill>
                <a:latin typeface="微软雅黑" panose="020B0503020204020204" pitchFamily="34" charset="-122"/>
                <a:ea typeface="微软雅黑" panose="020B0503020204020204" pitchFamily="34" charset="-122"/>
              </a:rPr>
              <a:t>team1</a:t>
            </a:r>
            <a:r>
              <a:rPr lang="zh-CN" altLang="en-US" sz="2000" dirty="0">
                <a:solidFill>
                  <a:srgbClr val="4C6062"/>
                </a:solidFill>
                <a:latin typeface="微软雅黑" panose="020B0503020204020204" pitchFamily="34" charset="-122"/>
                <a:ea typeface="微软雅黑" panose="020B0503020204020204" pitchFamily="34" charset="-122"/>
              </a:rPr>
              <a:t>和</a:t>
            </a:r>
            <a:r>
              <a:rPr lang="en-US" altLang="zh-CN" sz="2000" dirty="0">
                <a:solidFill>
                  <a:srgbClr val="4C6062"/>
                </a:solidFill>
                <a:latin typeface="微软雅黑" panose="020B0503020204020204" pitchFamily="34" charset="-122"/>
                <a:ea typeface="微软雅黑" panose="020B0503020204020204" pitchFamily="34" charset="-122"/>
              </a:rPr>
              <a:t>team2</a:t>
            </a:r>
            <a:r>
              <a:rPr lang="zh-CN" altLang="en-US" sz="2000" dirty="0">
                <a:solidFill>
                  <a:srgbClr val="4C6062"/>
                </a:solidFill>
                <a:latin typeface="微软雅黑" panose="020B0503020204020204" pitchFamily="34" charset="-122"/>
                <a:ea typeface="微软雅黑" panose="020B0503020204020204" pitchFamily="34" charset="-122"/>
              </a:rPr>
              <a:t>锁定在</a:t>
            </a:r>
            <a:r>
              <a:rPr lang="en-US" altLang="zh-CN" sz="2000" dirty="0">
                <a:solidFill>
                  <a:srgbClr val="4C6062"/>
                </a:solidFill>
                <a:latin typeface="微软雅黑" panose="020B0503020204020204" pitchFamily="34" charset="-122"/>
                <a:ea typeface="微软雅黑" panose="020B0503020204020204" pitchFamily="34" charset="-122"/>
              </a:rPr>
              <a:t>/web/www/html</a:t>
            </a:r>
            <a:r>
              <a:rPr lang="zh-CN" altLang="en-US" sz="2000" dirty="0">
                <a:solidFill>
                  <a:srgbClr val="4C6062"/>
                </a:solidFill>
                <a:latin typeface="微软雅黑" panose="020B0503020204020204" pitchFamily="34" charset="-122"/>
                <a:ea typeface="微软雅黑" panose="020B0503020204020204" pitchFamily="34" charset="-122"/>
              </a:rPr>
              <a:t>目录下。如果需要删除文件，则还需要注意本地权限。</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14-4  </a:t>
            </a:r>
            <a:r>
              <a:rPr lang="zh-CN" altLang="en-US" dirty="0"/>
              <a:t>配置本地模式的常规</a:t>
            </a:r>
            <a:r>
              <a:rPr lang="en-US" altLang="zh-CN" dirty="0"/>
              <a:t>FTP</a:t>
            </a:r>
            <a:r>
              <a:rPr lang="zh-CN" altLang="en-US" dirty="0"/>
              <a:t>服务器案例</a:t>
            </a:r>
            <a:endParaRPr lang="zh-CN" altLang="en-US" b="0" dirty="0"/>
          </a:p>
        </p:txBody>
      </p:sp>
      <p:sp>
        <p:nvSpPr>
          <p:cNvPr id="2" name="文本框 1"/>
          <p:cNvSpPr txBox="1"/>
          <p:nvPr/>
        </p:nvSpPr>
        <p:spPr>
          <a:xfrm>
            <a:off x="984793" y="1471587"/>
            <a:ext cx="9888772" cy="3192669"/>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．解决方案</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）建立维护网站内容的</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账号</a:t>
            </a:r>
            <a:r>
              <a:rPr lang="en-US" altLang="zh-CN" sz="2000" dirty="0">
                <a:solidFill>
                  <a:srgbClr val="4C6062"/>
                </a:solidFill>
                <a:latin typeface="微软雅黑" panose="020B0503020204020204" pitchFamily="34" charset="-122"/>
                <a:ea typeface="微软雅黑" panose="020B0503020204020204" pitchFamily="34" charset="-122"/>
              </a:rPr>
              <a:t>team1</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team2</a:t>
            </a:r>
            <a:r>
              <a:rPr lang="zh-CN" altLang="en-US" sz="2000" dirty="0">
                <a:solidFill>
                  <a:srgbClr val="4C6062"/>
                </a:solidFill>
                <a:latin typeface="微软雅黑" panose="020B0503020204020204" pitchFamily="34" charset="-122"/>
                <a:ea typeface="微软雅黑" panose="020B0503020204020204" pitchFamily="34" charset="-122"/>
              </a:rPr>
              <a:t>，并为其设置密码。</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useradd</a:t>
            </a:r>
            <a:r>
              <a:rPr lang="en-US" altLang="zh-CN" sz="2000" dirty="0">
                <a:solidFill>
                  <a:srgbClr val="4C6062"/>
                </a:solidFill>
                <a:latin typeface="微软雅黑" panose="020B0503020204020204" pitchFamily="34" charset="-122"/>
                <a:ea typeface="微软雅黑" panose="020B0503020204020204" pitchFamily="34" charset="-122"/>
              </a:rPr>
              <a:t>   team1; </a:t>
            </a:r>
            <a:r>
              <a:rPr lang="en-US" altLang="zh-CN" sz="2000" dirty="0" err="1">
                <a:solidFill>
                  <a:srgbClr val="4C6062"/>
                </a:solidFill>
                <a:latin typeface="微软雅黑" panose="020B0503020204020204" pitchFamily="34" charset="-122"/>
                <a:ea typeface="微软雅黑" panose="020B0503020204020204" pitchFamily="34" charset="-122"/>
              </a:rPr>
              <a:t>useradd</a:t>
            </a:r>
            <a:r>
              <a:rPr lang="en-US" altLang="zh-CN" sz="2000" dirty="0">
                <a:solidFill>
                  <a:srgbClr val="4C6062"/>
                </a:solidFill>
                <a:latin typeface="微软雅黑" panose="020B0503020204020204" pitchFamily="34" charset="-122"/>
                <a:ea typeface="微软雅黑" panose="020B0503020204020204" pitchFamily="34" charset="-122"/>
              </a:rPr>
              <a:t> team2; </a:t>
            </a:r>
            <a:r>
              <a:rPr lang="en-US" altLang="zh-CN" sz="2000" dirty="0" err="1">
                <a:solidFill>
                  <a:srgbClr val="4C6062"/>
                </a:solidFill>
                <a:latin typeface="微软雅黑" panose="020B0503020204020204" pitchFamily="34" charset="-122"/>
                <a:ea typeface="微软雅黑" panose="020B0503020204020204" pitchFamily="34" charset="-122"/>
              </a:rPr>
              <a:t>useradd</a:t>
            </a:r>
            <a:r>
              <a:rPr lang="en-US" altLang="zh-CN" sz="2000" dirty="0">
                <a:solidFill>
                  <a:srgbClr val="4C6062"/>
                </a:solidFill>
                <a:latin typeface="微软雅黑" panose="020B0503020204020204" pitchFamily="34" charset="-122"/>
                <a:ea typeface="微软雅黑" panose="020B0503020204020204" pitchFamily="34" charset="-122"/>
              </a:rPr>
              <a:t>   user1</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passwd   team1</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passwd   team2</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passwd   user1</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917575" y="2591594"/>
            <a:ext cx="10104989" cy="2072662"/>
          </a:xfrm>
          <a:prstGeom prst="rect">
            <a:avLst/>
          </a:prstGeom>
        </p:spPr>
      </p:pic>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14-4  </a:t>
            </a:r>
            <a:r>
              <a:rPr lang="zh-CN" altLang="en-US" dirty="0"/>
              <a:t>配置本地模式的常规</a:t>
            </a:r>
            <a:r>
              <a:rPr lang="en-US" altLang="zh-CN" dirty="0"/>
              <a:t>FTP</a:t>
            </a:r>
            <a:r>
              <a:rPr lang="zh-CN" altLang="en-US" dirty="0"/>
              <a:t>服务器案例</a:t>
            </a:r>
            <a:endParaRPr lang="zh-CN" altLang="en-US" b="0" dirty="0"/>
          </a:p>
        </p:txBody>
      </p:sp>
      <p:sp>
        <p:nvSpPr>
          <p:cNvPr id="2" name="文本框 1"/>
          <p:cNvSpPr txBox="1"/>
          <p:nvPr/>
        </p:nvSpPr>
        <p:spPr>
          <a:xfrm>
            <a:off x="984885" y="1471295"/>
            <a:ext cx="9888855" cy="4947285"/>
          </a:xfrm>
          <a:prstGeom prst="rect">
            <a:avLst/>
          </a:prstGeom>
          <a:noFill/>
        </p:spPr>
        <p:txBody>
          <a:bodyPr wrap="square" rtlCol="0" anchor="t">
            <a:no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）配置</a:t>
            </a:r>
            <a:r>
              <a:rPr lang="en-US" altLang="zh-CN" sz="2000" dirty="0" err="1">
                <a:solidFill>
                  <a:srgbClr val="4C6062"/>
                </a:solidFill>
                <a:latin typeface="微软雅黑" panose="020B0503020204020204" pitchFamily="34" charset="-122"/>
                <a:ea typeface="微软雅黑" panose="020B0503020204020204" pitchFamily="34" charset="-122"/>
              </a:rPr>
              <a:t>vsftpd.conf</a:t>
            </a:r>
            <a:r>
              <a:rPr lang="zh-CN" altLang="en-US" sz="2000" dirty="0">
                <a:solidFill>
                  <a:srgbClr val="4C6062"/>
                </a:solidFill>
                <a:latin typeface="微软雅黑" panose="020B0503020204020204" pitchFamily="34" charset="-122"/>
                <a:ea typeface="微软雅黑" panose="020B0503020204020204" pitchFamily="34" charset="-122"/>
              </a:rPr>
              <a:t>主配置文件并做相应修改写入配置文件时，下面的注释一定去掉，语句前后不要加空格。</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 vim  /</a:t>
            </a:r>
            <a:r>
              <a:rPr lang="en-US" altLang="zh-CN" sz="1200" dirty="0" err="1">
                <a:solidFill>
                  <a:srgbClr val="4C6062"/>
                </a:solidFill>
                <a:latin typeface="微软雅黑" panose="020B0503020204020204" pitchFamily="34" charset="-122"/>
                <a:ea typeface="微软雅黑" panose="020B0503020204020204" pitchFamily="34" charset="-122"/>
              </a:rPr>
              <a:t>etc</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vsftpd</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vsftpd.conf</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err="1">
                <a:solidFill>
                  <a:srgbClr val="4C6062"/>
                </a:solidFill>
                <a:latin typeface="微软雅黑" panose="020B0503020204020204" pitchFamily="34" charset="-122"/>
                <a:ea typeface="微软雅黑" panose="020B0503020204020204" pitchFamily="34" charset="-122"/>
              </a:rPr>
              <a:t>anonymous_enable</a:t>
            </a:r>
            <a:r>
              <a:rPr lang="en-US" altLang="zh-CN" sz="1200" dirty="0">
                <a:solidFill>
                  <a:srgbClr val="4C6062"/>
                </a:solidFill>
                <a:latin typeface="微软雅黑" panose="020B0503020204020204" pitchFamily="34" charset="-122"/>
                <a:ea typeface="微软雅黑" panose="020B0503020204020204" pitchFamily="34" charset="-122"/>
              </a:rPr>
              <a:t>=NO</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a:t>
            </a:r>
            <a:r>
              <a:rPr lang="zh-CN" altLang="en-US" sz="1200" dirty="0">
                <a:solidFill>
                  <a:srgbClr val="4C6062"/>
                </a:solidFill>
                <a:latin typeface="微软雅黑" panose="020B0503020204020204" pitchFamily="34" charset="-122"/>
                <a:ea typeface="微软雅黑" panose="020B0503020204020204" pitchFamily="34" charset="-122"/>
              </a:rPr>
              <a:t>禁止匿名用户登录</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err="1">
                <a:solidFill>
                  <a:srgbClr val="4C6062"/>
                </a:solidFill>
                <a:latin typeface="微软雅黑" panose="020B0503020204020204" pitchFamily="34" charset="-122"/>
                <a:ea typeface="微软雅黑" panose="020B0503020204020204" pitchFamily="34" charset="-122"/>
              </a:rPr>
              <a:t>local_enable</a:t>
            </a:r>
            <a:r>
              <a:rPr lang="en-US" altLang="zh-CN" sz="1200" dirty="0">
                <a:solidFill>
                  <a:srgbClr val="4C6062"/>
                </a:solidFill>
                <a:latin typeface="微软雅黑" panose="020B0503020204020204" pitchFamily="34" charset="-122"/>
                <a:ea typeface="微软雅黑" panose="020B0503020204020204" pitchFamily="34" charset="-122"/>
              </a:rPr>
              <a:t>=YES</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a:t>
            </a:r>
            <a:r>
              <a:rPr lang="zh-CN" altLang="en-US" sz="1200" dirty="0">
                <a:solidFill>
                  <a:srgbClr val="4C6062"/>
                </a:solidFill>
                <a:latin typeface="微软雅黑" panose="020B0503020204020204" pitchFamily="34" charset="-122"/>
                <a:ea typeface="微软雅黑" panose="020B0503020204020204" pitchFamily="34" charset="-122"/>
              </a:rPr>
              <a:t>允许本地用户登录</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err="1">
                <a:solidFill>
                  <a:srgbClr val="4C6062"/>
                </a:solidFill>
                <a:latin typeface="微软雅黑" panose="020B0503020204020204" pitchFamily="34" charset="-122"/>
                <a:ea typeface="微软雅黑" panose="020B0503020204020204" pitchFamily="34" charset="-122"/>
              </a:rPr>
              <a:t>local_root</a:t>
            </a:r>
            <a:r>
              <a:rPr lang="en-US" altLang="zh-CN" sz="1200" dirty="0">
                <a:solidFill>
                  <a:srgbClr val="4C6062"/>
                </a:solidFill>
                <a:latin typeface="微软雅黑" panose="020B0503020204020204" pitchFamily="34" charset="-122"/>
                <a:ea typeface="微软雅黑" panose="020B0503020204020204" pitchFamily="34" charset="-122"/>
              </a:rPr>
              <a:t>=/web/www/html</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a:t>
            </a:r>
            <a:r>
              <a:rPr lang="zh-CN" altLang="en-US" sz="1200" dirty="0">
                <a:solidFill>
                  <a:srgbClr val="4C6062"/>
                </a:solidFill>
                <a:latin typeface="微软雅黑" panose="020B0503020204020204" pitchFamily="34" charset="-122"/>
                <a:ea typeface="微软雅黑" panose="020B0503020204020204" pitchFamily="34" charset="-122"/>
              </a:rPr>
              <a:t>设置本地用户的根目录为</a:t>
            </a:r>
            <a:r>
              <a:rPr lang="en-US" altLang="zh-CN" sz="1200" dirty="0">
                <a:solidFill>
                  <a:srgbClr val="4C6062"/>
                </a:solidFill>
                <a:latin typeface="微软雅黑" panose="020B0503020204020204" pitchFamily="34" charset="-122"/>
                <a:ea typeface="微软雅黑" panose="020B0503020204020204" pitchFamily="34" charset="-122"/>
              </a:rPr>
              <a:t>/web/www/html</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err="1">
                <a:solidFill>
                  <a:srgbClr val="4C6062"/>
                </a:solidFill>
                <a:latin typeface="微软雅黑" panose="020B0503020204020204" pitchFamily="34" charset="-122"/>
                <a:ea typeface="微软雅黑" panose="020B0503020204020204" pitchFamily="34" charset="-122"/>
              </a:rPr>
              <a:t>chroot_local_user</a:t>
            </a:r>
            <a:r>
              <a:rPr lang="en-US" altLang="zh-CN" sz="1200" dirty="0">
                <a:solidFill>
                  <a:srgbClr val="4C6062"/>
                </a:solidFill>
                <a:latin typeface="微软雅黑" panose="020B0503020204020204" pitchFamily="34" charset="-122"/>
                <a:ea typeface="微软雅黑" panose="020B0503020204020204" pitchFamily="34" charset="-122"/>
              </a:rPr>
              <a:t>=NO</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a:t>
            </a:r>
            <a:r>
              <a:rPr lang="zh-CN" altLang="en-US" sz="1200" dirty="0">
                <a:solidFill>
                  <a:srgbClr val="4C6062"/>
                </a:solidFill>
                <a:latin typeface="微软雅黑" panose="020B0503020204020204" pitchFamily="34" charset="-122"/>
                <a:ea typeface="微软雅黑" panose="020B0503020204020204" pitchFamily="34" charset="-122"/>
              </a:rPr>
              <a:t>是否限制本地用户，这也是默认值，可以省略</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err="1">
                <a:solidFill>
                  <a:srgbClr val="4C6062"/>
                </a:solidFill>
                <a:latin typeface="微软雅黑" panose="020B0503020204020204" pitchFamily="34" charset="-122"/>
                <a:ea typeface="微软雅黑" panose="020B0503020204020204" pitchFamily="34" charset="-122"/>
              </a:rPr>
              <a:t>chroot_list_enable</a:t>
            </a:r>
            <a:r>
              <a:rPr lang="en-US" altLang="zh-CN" sz="1200" dirty="0">
                <a:solidFill>
                  <a:srgbClr val="4C6062"/>
                </a:solidFill>
                <a:latin typeface="微软雅黑" panose="020B0503020204020204" pitchFamily="34" charset="-122"/>
                <a:ea typeface="微软雅黑" panose="020B0503020204020204" pitchFamily="34" charset="-122"/>
              </a:rPr>
              <a:t>=YES</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a:t>
            </a:r>
            <a:r>
              <a:rPr lang="zh-CN" altLang="en-US" sz="1200" dirty="0">
                <a:solidFill>
                  <a:srgbClr val="4C6062"/>
                </a:solidFill>
                <a:latin typeface="微软雅黑" panose="020B0503020204020204" pitchFamily="34" charset="-122"/>
                <a:ea typeface="微软雅黑" panose="020B0503020204020204" pitchFamily="34" charset="-122"/>
              </a:rPr>
              <a:t>激活</a:t>
            </a:r>
            <a:r>
              <a:rPr lang="en-US" altLang="zh-CN" sz="1200" dirty="0">
                <a:solidFill>
                  <a:srgbClr val="4C6062"/>
                </a:solidFill>
                <a:latin typeface="微软雅黑" panose="020B0503020204020204" pitchFamily="34" charset="-122"/>
                <a:ea typeface="微软雅黑" panose="020B0503020204020204" pitchFamily="34" charset="-122"/>
              </a:rPr>
              <a:t>chroot</a:t>
            </a:r>
            <a:r>
              <a:rPr lang="zh-CN" altLang="en-US" sz="1200" dirty="0">
                <a:solidFill>
                  <a:srgbClr val="4C6062"/>
                </a:solidFill>
                <a:latin typeface="微软雅黑" panose="020B0503020204020204" pitchFamily="34" charset="-122"/>
                <a:ea typeface="微软雅黑" panose="020B0503020204020204" pitchFamily="34" charset="-122"/>
              </a:rPr>
              <a:t>功能 </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err="1">
                <a:solidFill>
                  <a:srgbClr val="4C6062"/>
                </a:solidFill>
                <a:latin typeface="微软雅黑" panose="020B0503020204020204" pitchFamily="34" charset="-122"/>
                <a:ea typeface="微软雅黑" panose="020B0503020204020204" pitchFamily="34" charset="-122"/>
              </a:rPr>
              <a:t>chroot_list_file</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etc</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vsftpd</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chroot_list</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a:t>
            </a:r>
            <a:r>
              <a:rPr lang="zh-CN" altLang="en-US" sz="1200" dirty="0">
                <a:solidFill>
                  <a:srgbClr val="4C6062"/>
                </a:solidFill>
                <a:latin typeface="微软雅黑" panose="020B0503020204020204" pitchFamily="34" charset="-122"/>
                <a:ea typeface="微软雅黑" panose="020B0503020204020204" pitchFamily="34" charset="-122"/>
              </a:rPr>
              <a:t>设置锁定用户在根目录中的列表文件</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err="1">
                <a:solidFill>
                  <a:srgbClr val="4C6062"/>
                </a:solidFill>
                <a:latin typeface="微软雅黑" panose="020B0503020204020204" pitchFamily="34" charset="-122"/>
                <a:ea typeface="微软雅黑" panose="020B0503020204020204" pitchFamily="34" charset="-122"/>
              </a:rPr>
              <a:t>allow_writeable_chroot</a:t>
            </a:r>
            <a:r>
              <a:rPr lang="en-US" altLang="zh-CN" sz="1200" dirty="0">
                <a:solidFill>
                  <a:srgbClr val="4C6062"/>
                </a:solidFill>
                <a:latin typeface="微软雅黑" panose="020B0503020204020204" pitchFamily="34" charset="-122"/>
                <a:ea typeface="微软雅黑" panose="020B0503020204020204" pitchFamily="34" charset="-122"/>
              </a:rPr>
              <a:t>=YES</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a:t>
            </a:r>
            <a:r>
              <a:rPr lang="zh-CN" altLang="en-US" sz="1200" dirty="0">
                <a:solidFill>
                  <a:srgbClr val="4C6062"/>
                </a:solidFill>
                <a:latin typeface="微软雅黑" panose="020B0503020204020204" pitchFamily="34" charset="-122"/>
                <a:ea typeface="微软雅黑" panose="020B0503020204020204" pitchFamily="34" charset="-122"/>
              </a:rPr>
              <a:t>只要启用</a:t>
            </a:r>
            <a:r>
              <a:rPr lang="en-US" altLang="zh-CN" sz="1200" dirty="0">
                <a:solidFill>
                  <a:srgbClr val="4C6062"/>
                </a:solidFill>
                <a:latin typeface="微软雅黑" panose="020B0503020204020204" pitchFamily="34" charset="-122"/>
                <a:ea typeface="微软雅黑" panose="020B0503020204020204" pitchFamily="34" charset="-122"/>
              </a:rPr>
              <a:t>chroot</a:t>
            </a:r>
            <a:r>
              <a:rPr lang="zh-CN" altLang="en-US" sz="1200" dirty="0">
                <a:solidFill>
                  <a:srgbClr val="4C6062"/>
                </a:solidFill>
                <a:latin typeface="微软雅黑" panose="020B0503020204020204" pitchFamily="34" charset="-122"/>
                <a:ea typeface="微软雅黑" panose="020B0503020204020204" pitchFamily="34" charset="-122"/>
              </a:rPr>
              <a:t>就一定加入这条：允许</a:t>
            </a:r>
            <a:r>
              <a:rPr lang="en-US" altLang="zh-CN" sz="1200" dirty="0">
                <a:solidFill>
                  <a:srgbClr val="4C6062"/>
                </a:solidFill>
                <a:latin typeface="微软雅黑" panose="020B0503020204020204" pitchFamily="34" charset="-122"/>
                <a:ea typeface="微软雅黑" panose="020B0503020204020204" pitchFamily="34" charset="-122"/>
              </a:rPr>
              <a:t>chroot</a:t>
            </a:r>
            <a:r>
              <a:rPr lang="zh-CN" altLang="en-US" sz="1200" dirty="0">
                <a:solidFill>
                  <a:srgbClr val="4C6062"/>
                </a:solidFill>
                <a:latin typeface="微软雅黑" panose="020B0503020204020204" pitchFamily="34" charset="-122"/>
                <a:ea typeface="微软雅黑" panose="020B0503020204020204" pitchFamily="34" charset="-122"/>
              </a:rPr>
              <a:t>限制，否则出现连接错误。</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flipV="1">
            <a:off x="1146175" y="2439194"/>
            <a:ext cx="10104989" cy="4057650"/>
          </a:xfrm>
          <a:prstGeom prst="rect">
            <a:avLst/>
          </a:prstGeom>
        </p:spPr>
      </p:pic>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14-4  </a:t>
            </a:r>
            <a:r>
              <a:rPr lang="zh-CN" altLang="en-US" dirty="0"/>
              <a:t>配置本地模式的常规</a:t>
            </a:r>
            <a:r>
              <a:rPr lang="en-US" altLang="zh-CN" dirty="0"/>
              <a:t>FTP</a:t>
            </a:r>
            <a:r>
              <a:rPr lang="zh-CN" altLang="en-US" dirty="0"/>
              <a:t>服务器案例</a:t>
            </a:r>
            <a:endParaRPr lang="zh-CN" altLang="en-US" b="0" dirty="0"/>
          </a:p>
        </p:txBody>
      </p:sp>
      <p:sp>
        <p:nvSpPr>
          <p:cNvPr id="2" name="文本框 1"/>
          <p:cNvSpPr txBox="1"/>
          <p:nvPr/>
        </p:nvSpPr>
        <p:spPr>
          <a:xfrm>
            <a:off x="984885" y="1471295"/>
            <a:ext cx="11154410" cy="5631180"/>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注意：chroot 设置用来锁定用户在他们的主目录，通常用于防止用户访问全局文件系统。</a:t>
            </a:r>
            <a:r>
              <a:rPr lang="en-US" altLang="zh-CN" sz="2000" dirty="0">
                <a:solidFill>
                  <a:srgbClr val="4C6062"/>
                </a:solidFill>
                <a:latin typeface="微软雅黑" panose="020B0503020204020204" pitchFamily="34" charset="-122"/>
                <a:ea typeface="微软雅黑" panose="020B0503020204020204" pitchFamily="34" charset="-122"/>
              </a:rPr>
              <a:t>chroot</a:t>
            </a:r>
            <a:r>
              <a:rPr lang="zh-CN" altLang="en-US" sz="2000" dirty="0">
                <a:solidFill>
                  <a:srgbClr val="4C6062"/>
                </a:solidFill>
                <a:latin typeface="微软雅黑" panose="020B0503020204020204" pitchFamily="34" charset="-122"/>
                <a:ea typeface="微软雅黑" panose="020B0503020204020204" pitchFamily="34" charset="-122"/>
              </a:rPr>
              <a:t>是靠例外列表来实现的，列表内用户即是例外的用户。所以根据是否启用本地用户转换，可设置不同目的的例外列表，从而实现</a:t>
            </a:r>
            <a:r>
              <a:rPr lang="en-US" altLang="zh-CN" sz="2000" dirty="0">
                <a:solidFill>
                  <a:srgbClr val="4C6062"/>
                </a:solidFill>
                <a:latin typeface="微软雅黑" panose="020B0503020204020204" pitchFamily="34" charset="-122"/>
                <a:ea typeface="微软雅黑" panose="020B0503020204020204" pitchFamily="34" charset="-122"/>
              </a:rPr>
              <a:t>chroot</a:t>
            </a:r>
            <a:r>
              <a:rPr lang="zh-CN" altLang="en-US" sz="2000" dirty="0">
                <a:solidFill>
                  <a:srgbClr val="4C6062"/>
                </a:solidFill>
                <a:latin typeface="微软雅黑" panose="020B0503020204020204" pitchFamily="34" charset="-122"/>
                <a:ea typeface="微软雅黑" panose="020B0503020204020204" pitchFamily="34" charset="-122"/>
              </a:rPr>
              <a:t>功能。因此实现锁定目录有两种实现方法。第一种是除列表内的用户外，其他用户都被限定在固定目录内，即列表内用户自由，列表外用户受限制。这时启用</a:t>
            </a:r>
            <a:r>
              <a:rPr lang="en-US" altLang="zh-CN" sz="2000" dirty="0" err="1">
                <a:solidFill>
                  <a:srgbClr val="4C6062"/>
                </a:solidFill>
                <a:latin typeface="微软雅黑" panose="020B0503020204020204" pitchFamily="34" charset="-122"/>
                <a:ea typeface="微软雅黑" panose="020B0503020204020204" pitchFamily="34" charset="-122"/>
              </a:rPr>
              <a:t>chroot_local_user</a:t>
            </a:r>
            <a:r>
              <a:rPr lang="en-US" altLang="zh-CN" sz="2000" dirty="0">
                <a:solidFill>
                  <a:srgbClr val="4C6062"/>
                </a:solidFill>
                <a:latin typeface="微软雅黑" panose="020B0503020204020204" pitchFamily="34" charset="-122"/>
                <a:ea typeface="微软雅黑" panose="020B0503020204020204" pitchFamily="34" charset="-122"/>
              </a:rPr>
              <a:t>=YES</a:t>
            </a:r>
            <a:r>
              <a:rPr lang="zh-CN" altLang="en-US" sz="2000" dirty="0">
                <a:solidFill>
                  <a:srgbClr val="4C6062"/>
                </a:solidFill>
                <a:latin typeface="微软雅黑" panose="020B0503020204020204" pitchFamily="34" charset="-122"/>
                <a:ea typeface="微软雅黑" panose="020B0503020204020204" pitchFamily="34" charset="-122"/>
              </a:rPr>
              <a: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① 第一种表示。</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err="1">
                <a:solidFill>
                  <a:srgbClr val="4C6062"/>
                </a:solidFill>
                <a:latin typeface="微软雅黑" panose="020B0503020204020204" pitchFamily="34" charset="-122"/>
                <a:ea typeface="微软雅黑" panose="020B0503020204020204" pitchFamily="34" charset="-122"/>
              </a:rPr>
              <a:t>chroot_local_user</a:t>
            </a:r>
            <a:r>
              <a:rPr lang="en-US" altLang="zh-CN" sz="2000" dirty="0">
                <a:solidFill>
                  <a:srgbClr val="4C6062"/>
                </a:solidFill>
                <a:latin typeface="微软雅黑" panose="020B0503020204020204" pitchFamily="34" charset="-122"/>
                <a:ea typeface="微软雅黑" panose="020B0503020204020204" pitchFamily="34" charset="-122"/>
              </a:rPr>
              <a:t>=YES # 使得所有本地用户在登录 FTP 后被限制在他们的主目录内。</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err="1">
                <a:solidFill>
                  <a:srgbClr val="4C6062"/>
                </a:solidFill>
                <a:latin typeface="微软雅黑" panose="020B0503020204020204" pitchFamily="34" charset="-122"/>
                <a:ea typeface="微软雅黑" panose="020B0503020204020204" pitchFamily="34" charset="-122"/>
              </a:rPr>
              <a:t>chroot_list_enable</a:t>
            </a:r>
            <a:r>
              <a:rPr lang="en-US" altLang="zh-CN" sz="2000" dirty="0">
                <a:solidFill>
                  <a:srgbClr val="4C6062"/>
                </a:solidFill>
                <a:latin typeface="微软雅黑" panose="020B0503020204020204" pitchFamily="34" charset="-122"/>
                <a:ea typeface="微软雅黑" panose="020B0503020204020204" pitchFamily="34" charset="-122"/>
              </a:rPr>
              <a:t>=YES # 定义哪些用户不受 chroot_local_user 设置的影响。</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err="1">
                <a:solidFill>
                  <a:srgbClr val="4C6062"/>
                </a:solidFill>
                <a:latin typeface="微软雅黑" panose="020B0503020204020204" pitchFamily="34" charset="-122"/>
                <a:ea typeface="微软雅黑" panose="020B0503020204020204" pitchFamily="34" charset="-122"/>
              </a:rPr>
              <a:t>chroot_list_file</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chroot_list# 指定了不被 chroot 限制的用户列表的文件路径。</a:t>
            </a:r>
            <a:endParaRPr lang="en-US" altLang="zh-CN" sz="2000" dirty="0" err="1">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err="1">
                <a:solidFill>
                  <a:srgbClr val="4C6062"/>
                </a:solidFill>
                <a:latin typeface="微软雅黑" panose="020B0503020204020204" pitchFamily="34" charset="-122"/>
                <a:ea typeface="微软雅黑" panose="020B0503020204020204" pitchFamily="34" charset="-122"/>
              </a:rPr>
              <a:t>allow_writeable_chroot</a:t>
            </a:r>
            <a:r>
              <a:rPr lang="en-US" altLang="zh-CN" sz="2000" dirty="0">
                <a:solidFill>
                  <a:srgbClr val="4C6062"/>
                </a:solidFill>
                <a:latin typeface="微软雅黑" panose="020B0503020204020204" pitchFamily="34" charset="-122"/>
                <a:ea typeface="微软雅黑" panose="020B0503020204020204" pitchFamily="34" charset="-122"/>
              </a:rPr>
              <a:t>=YES</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flipV="1">
            <a:off x="917575" y="4420235"/>
            <a:ext cx="11015345" cy="2133600"/>
          </a:xfrm>
          <a:prstGeom prst="rect">
            <a:avLst/>
          </a:prstGeom>
        </p:spPr>
      </p:pic>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14-4  </a:t>
            </a:r>
            <a:r>
              <a:rPr lang="zh-CN" altLang="en-US" dirty="0"/>
              <a:t>配置本地模式的常规</a:t>
            </a:r>
            <a:r>
              <a:rPr lang="en-US" altLang="zh-CN" dirty="0"/>
              <a:t>FTP</a:t>
            </a:r>
            <a:r>
              <a:rPr lang="zh-CN" altLang="en-US" dirty="0"/>
              <a:t>服务器案例</a:t>
            </a:r>
            <a:endParaRPr lang="zh-CN" altLang="en-US" b="0" dirty="0"/>
          </a:p>
        </p:txBody>
      </p:sp>
      <p:sp>
        <p:nvSpPr>
          <p:cNvPr id="2" name="文本框 1"/>
          <p:cNvSpPr txBox="1"/>
          <p:nvPr/>
        </p:nvSpPr>
        <p:spPr>
          <a:xfrm>
            <a:off x="984885" y="1471295"/>
            <a:ext cx="11092815" cy="3186430"/>
          </a:xfrm>
          <a:prstGeom prst="rect">
            <a:avLst/>
          </a:prstGeom>
          <a:noFill/>
        </p:spPr>
        <p:txBody>
          <a:bodyPr wrap="square" rtlCol="0" anchor="t">
            <a:no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② 第二种是除列表内的用户外，其他用户都可自由转换目录。即列表内用户受限制，列表外用户自由。这时启用</a:t>
            </a:r>
            <a:r>
              <a:rPr lang="en-US" altLang="zh-CN" sz="2000" dirty="0" err="1">
                <a:solidFill>
                  <a:srgbClr val="4C6062"/>
                </a:solidFill>
                <a:latin typeface="微软雅黑" panose="020B0503020204020204" pitchFamily="34" charset="-122"/>
                <a:ea typeface="微软雅黑" panose="020B0503020204020204" pitchFamily="34" charset="-122"/>
              </a:rPr>
              <a:t>chroot_local_user</a:t>
            </a:r>
            <a:r>
              <a:rPr lang="en-US" altLang="zh-CN" sz="2000" dirty="0">
                <a:solidFill>
                  <a:srgbClr val="4C6062"/>
                </a:solidFill>
                <a:latin typeface="微软雅黑" panose="020B0503020204020204" pitchFamily="34" charset="-122"/>
                <a:ea typeface="微软雅黑" panose="020B0503020204020204" pitchFamily="34" charset="-122"/>
              </a:rPr>
              <a:t>=NO</a:t>
            </a:r>
            <a:r>
              <a:rPr lang="zh-CN" altLang="en-US" sz="2000" dirty="0">
                <a:solidFill>
                  <a:srgbClr val="4C6062"/>
                </a:solidFill>
                <a:latin typeface="微软雅黑" panose="020B0503020204020204" pitchFamily="34" charset="-122"/>
                <a:ea typeface="微软雅黑" panose="020B0503020204020204" pitchFamily="34" charset="-122"/>
              </a:rPr>
              <a:t>。本例使用第二种。</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err="1">
                <a:solidFill>
                  <a:srgbClr val="4C6062"/>
                </a:solidFill>
                <a:latin typeface="微软雅黑" panose="020B0503020204020204" pitchFamily="34" charset="-122"/>
                <a:ea typeface="微软雅黑" panose="020B0503020204020204" pitchFamily="34" charset="-122"/>
              </a:rPr>
              <a:t>chroot_local_user</a:t>
            </a:r>
            <a:r>
              <a:rPr lang="en-US" altLang="zh-CN" sz="2000" dirty="0">
                <a:solidFill>
                  <a:srgbClr val="4C6062"/>
                </a:solidFill>
                <a:latin typeface="微软雅黑" panose="020B0503020204020204" pitchFamily="34" charset="-122"/>
                <a:ea typeface="微软雅黑" panose="020B0503020204020204" pitchFamily="34" charset="-122"/>
              </a:rPr>
              <a:t>=NO # 默认情况下，本地用户不会被锁定在他们的主目录中。</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err="1">
                <a:solidFill>
                  <a:srgbClr val="4C6062"/>
                </a:solidFill>
                <a:latin typeface="微软雅黑" panose="020B0503020204020204" pitchFamily="34" charset="-122"/>
                <a:ea typeface="微软雅黑" panose="020B0503020204020204" pitchFamily="34" charset="-122"/>
              </a:rPr>
              <a:t>chroot_list_enable</a:t>
            </a:r>
            <a:r>
              <a:rPr lang="en-US" altLang="zh-CN" sz="2000" dirty="0">
                <a:solidFill>
                  <a:srgbClr val="4C6062"/>
                </a:solidFill>
                <a:latin typeface="微软雅黑" panose="020B0503020204020204" pitchFamily="34" charset="-122"/>
                <a:ea typeface="微软雅黑" panose="020B0503020204020204" pitchFamily="34" charset="-122"/>
              </a:rPr>
              <a:t>=YES # 列表中的用户将受到特别的目录访问约束。</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err="1">
                <a:solidFill>
                  <a:srgbClr val="4C6062"/>
                </a:solidFill>
                <a:latin typeface="微软雅黑" panose="020B0503020204020204" pitchFamily="34" charset="-122"/>
                <a:ea typeface="微软雅黑" panose="020B0503020204020204" pitchFamily="34" charset="-122"/>
              </a:rPr>
              <a:t>chroot_list_file</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chroot_list # 包含被 chroot 约束的用户的列表文件的路径。</a:t>
            </a:r>
            <a:endParaRPr lang="en-US" altLang="zh-CN" sz="2000" dirty="0" err="1">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err="1">
                <a:solidFill>
                  <a:srgbClr val="4C6062"/>
                </a:solidFill>
                <a:latin typeface="微软雅黑" panose="020B0503020204020204" pitchFamily="34" charset="-122"/>
                <a:ea typeface="微软雅黑" panose="020B0503020204020204" pitchFamily="34" charset="-122"/>
              </a:rPr>
              <a:t>allow_writeable_chroot</a:t>
            </a:r>
            <a:r>
              <a:rPr lang="en-US" altLang="zh-CN" sz="2000" dirty="0">
                <a:solidFill>
                  <a:srgbClr val="4C6062"/>
                </a:solidFill>
                <a:latin typeface="微软雅黑" panose="020B0503020204020204" pitchFamily="34" charset="-122"/>
                <a:ea typeface="微软雅黑" panose="020B0503020204020204" pitchFamily="34" charset="-122"/>
              </a:rPr>
              <a:t>=YES</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flipV="1">
            <a:off x="917575" y="2515235"/>
            <a:ext cx="10855960" cy="2133600"/>
          </a:xfrm>
          <a:prstGeom prst="rect">
            <a:avLst/>
          </a:prstGeom>
        </p:spPr>
      </p:pic>
      <p:sp>
        <p:nvSpPr>
          <p:cNvPr id="3" name="文本框 2"/>
          <p:cNvSpPr txBox="1"/>
          <p:nvPr/>
        </p:nvSpPr>
        <p:spPr>
          <a:xfrm>
            <a:off x="1069975" y="4953635"/>
            <a:ext cx="10257155" cy="1322070"/>
          </a:xfrm>
          <a:prstGeom prst="rect">
            <a:avLst/>
          </a:prstGeom>
          <a:noFill/>
        </p:spPr>
        <p:txBody>
          <a:bodyPr wrap="square" rtlCol="0" anchor="t">
            <a:spAutoFit/>
          </a:bodyPr>
          <a:p>
            <a:r>
              <a:rPr lang="zh-CN" altLang="en-US" sz="2000" dirty="0">
                <a:solidFill>
                  <a:srgbClr val="4C6062"/>
                </a:solidFill>
                <a:latin typeface="微软雅黑" panose="020B0503020204020204" pitchFamily="34" charset="-122"/>
                <a:ea typeface="微软雅黑" panose="020B0503020204020204" pitchFamily="34" charset="-122"/>
              </a:rPr>
              <a:t>allow_writeable_chroot=YES 这一设置是对 vsftpd 配置的一个扩展，用来解决上述问题。这个选项的作用是允许用户在其 chroot 目录具有写权限的情况下仍然能够成功登录。通常，如果不启用这个选项，当你尝试将用户锁定在一个可写的目录中时，用户可能会因为安全检查而无法登录。</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14-4  </a:t>
            </a:r>
            <a:r>
              <a:rPr lang="zh-CN" altLang="en-US" dirty="0"/>
              <a:t>配置本地模式的常规</a:t>
            </a:r>
            <a:r>
              <a:rPr lang="en-US" altLang="zh-CN" dirty="0"/>
              <a:t>FTP</a:t>
            </a:r>
            <a:r>
              <a:rPr lang="zh-CN" altLang="en-US" dirty="0"/>
              <a:t>服务器案例</a:t>
            </a:r>
            <a:endParaRPr lang="zh-CN" altLang="en-US" b="0" dirty="0"/>
          </a:p>
        </p:txBody>
      </p:sp>
      <p:sp>
        <p:nvSpPr>
          <p:cNvPr id="2" name="文本框 1"/>
          <p:cNvSpPr txBox="1"/>
          <p:nvPr/>
        </p:nvSpPr>
        <p:spPr>
          <a:xfrm>
            <a:off x="984793" y="1471587"/>
            <a:ext cx="9888772" cy="5393055"/>
          </a:xfrm>
          <a:prstGeom prst="rect">
            <a:avLst/>
          </a:prstGeom>
          <a:noFill/>
        </p:spPr>
        <p:txBody>
          <a:bodyPr wrap="square" rtlCol="0" anchor="t">
            <a:spAutoFit/>
          </a:bodyPr>
          <a:lstStyle/>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注意原来的配置直接修改就好，不用删除，不然可能会引起错误。第一种：</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anonymous_enable=NO</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local_enable=YES</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write_enable=YES</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local_umask=022</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dirmessage_enable=YES</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xferlog_enable=YES</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connect_from_port_20=YES</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xferlog_std_format=YES</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listen=NO</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listen_ipv6=YES</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pam_service_name=vsftpd</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userlist_enable=YES</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local_root=/web/www/html</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chroot_local_user=NO</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chroot_list_enable=YES</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chroot_list_file=/etc/vsftpd/chroot_list</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allow_writeable_chroot=YES</a:t>
            </a:r>
            <a:endParaRPr lang="en-US" altLang="zh-CN" sz="90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3" name="图片 2"/>
          <p:cNvPicPr>
            <a:picLocks noChangeAspect="1"/>
          </p:cNvPicPr>
          <p:nvPr>
            <p:custDataLst>
              <p:tags r:id="rId1"/>
            </p:custDataLst>
          </p:nvPr>
        </p:nvPicPr>
        <p:blipFill>
          <a:blip r:embed="rId2"/>
          <a:stretch>
            <a:fillRect/>
          </a:stretch>
        </p:blipFill>
        <p:spPr>
          <a:xfrm flipV="1">
            <a:off x="917575" y="2058035"/>
            <a:ext cx="10104755" cy="4737735"/>
          </a:xfrm>
          <a:prstGeom prst="rect">
            <a:avLst/>
          </a:prstGeom>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4914029" y="2032470"/>
            <a:ext cx="1943718" cy="36935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5133472" y="2777709"/>
            <a:ext cx="1705595" cy="350886"/>
          </a:xfrm>
          <a:prstGeom prst="rect">
            <a:avLst/>
          </a:prstGeom>
          <a:noFill/>
        </p:spPr>
        <p:txBody>
          <a:bodyPr wrap="none" lIns="0" tIns="0" rIns="0" bIns="60981" rtlCol="0">
            <a:spAutoFit/>
          </a:bodyPr>
          <a:lstStyle/>
          <a:p>
            <a:pPr>
              <a:lnSpc>
                <a:spcPts val="2400"/>
              </a:lnSpc>
            </a:pPr>
            <a:r>
              <a:rPr lang="zh-CN" altLang="en-US" sz="1900" dirty="0">
                <a:solidFill>
                  <a:srgbClr val="656D8D"/>
                </a:solidFill>
                <a:latin typeface="Microsoft YaHei UI" panose="020B0503020204020204" pitchFamily="18" charset="-122"/>
                <a:cs typeface="Microsoft YaHei UI" panose="020B0503020204020204" pitchFamily="18" charset="-122"/>
              </a:rPr>
              <a:t>项目设计与准备</a:t>
            </a:r>
            <a:endParaRPr lang="zh-CN" altLang="en-US" sz="1900" dirty="0">
              <a:solidFill>
                <a:srgbClr val="656D8D"/>
              </a:solidFill>
              <a:latin typeface="Microsoft YaHei UI" panose="020B0503020204020204" pitchFamily="18" charset="-122"/>
              <a:cs typeface="Microsoft YaHei UI" panose="020B0503020204020204" pitchFamily="18" charset="-122"/>
            </a:endParaRPr>
          </a:p>
        </p:txBody>
      </p:sp>
      <p:sp>
        <p:nvSpPr>
          <p:cNvPr id="18" name="TextBox 1"/>
          <p:cNvSpPr txBox="1"/>
          <p:nvPr/>
        </p:nvSpPr>
        <p:spPr>
          <a:xfrm>
            <a:off x="5133472" y="2069841"/>
            <a:ext cx="1461939" cy="350886"/>
          </a:xfrm>
          <a:prstGeom prst="rect">
            <a:avLst/>
          </a:prstGeom>
          <a:noFill/>
        </p:spPr>
        <p:txBody>
          <a:bodyPr wrap="none" lIns="0" tIns="0" rIns="0" bIns="60981" rtlCol="0">
            <a:spAutoFit/>
          </a:bodyPr>
          <a:lstStyle/>
          <a:p>
            <a:pPr>
              <a:lnSpc>
                <a:spcPts val="2400"/>
              </a:lnSpc>
            </a:pPr>
            <a:r>
              <a:rPr lang="zh-CN" altLang="en-US" sz="1900" dirty="0">
                <a:solidFill>
                  <a:schemeClr val="bg1"/>
                </a:solidFill>
                <a:latin typeface="Microsoft YaHei UI" panose="020B0503020204020204" pitchFamily="18" charset="-122"/>
                <a:cs typeface="Microsoft YaHei UI" panose="020B0503020204020204" pitchFamily="18" charset="-122"/>
              </a:rPr>
              <a:t>项目知识准备</a:t>
            </a:r>
            <a:endParaRPr lang="zh-CN" altLang="en-US" sz="1900" dirty="0">
              <a:solidFill>
                <a:schemeClr val="bg1"/>
              </a:solidFill>
              <a:latin typeface="Microsoft YaHei UI" panose="020B0503020204020204" pitchFamily="18" charset="-122"/>
              <a:cs typeface="Microsoft YaHei UI" panose="020B0503020204020204" pitchFamily="18" charset="-122"/>
            </a:endParaRPr>
          </a:p>
        </p:txBody>
      </p:sp>
      <p:sp>
        <p:nvSpPr>
          <p:cNvPr id="48" name="TextBox 1"/>
          <p:cNvSpPr txBox="1"/>
          <p:nvPr/>
        </p:nvSpPr>
        <p:spPr>
          <a:xfrm>
            <a:off x="5176004" y="3531486"/>
            <a:ext cx="974626" cy="350886"/>
          </a:xfrm>
          <a:prstGeom prst="rect">
            <a:avLst/>
          </a:prstGeom>
          <a:noFill/>
        </p:spPr>
        <p:txBody>
          <a:bodyPr wrap="none" lIns="0" tIns="0" rIns="0" bIns="60981" rtlCol="0">
            <a:spAutoFit/>
          </a:bodyPr>
          <a:lstStyle/>
          <a:p>
            <a:pPr>
              <a:lnSpc>
                <a:spcPts val="2400"/>
              </a:lnSpc>
            </a:pPr>
            <a:r>
              <a:rPr lang="zh-CN" altLang="en-US" sz="1900" dirty="0">
                <a:solidFill>
                  <a:srgbClr val="656D8D"/>
                </a:solidFill>
                <a:latin typeface="Microsoft YaHei UI" panose="020B0503020204020204" pitchFamily="18" charset="-122"/>
                <a:cs typeface="Microsoft YaHei UI" panose="020B0503020204020204" pitchFamily="18" charset="-122"/>
              </a:rPr>
              <a:t>项目实施</a:t>
            </a:r>
            <a:endParaRPr lang="zh-CN" altLang="en-US" sz="1900" dirty="0">
              <a:solidFill>
                <a:srgbClr val="656D8D"/>
              </a:solidFill>
              <a:latin typeface="Microsoft YaHei UI" panose="020B0503020204020204" pitchFamily="18" charset="-122"/>
              <a:cs typeface="Microsoft YaHei UI" panose="020B0503020204020204" pitchFamily="18" charset="-122"/>
            </a:endParaRPr>
          </a:p>
        </p:txBody>
      </p:sp>
      <p:sp>
        <p:nvSpPr>
          <p:cNvPr id="50" name="TextBox 1"/>
          <p:cNvSpPr txBox="1"/>
          <p:nvPr/>
        </p:nvSpPr>
        <p:spPr>
          <a:xfrm>
            <a:off x="5123624" y="4281352"/>
            <a:ext cx="3587713" cy="350886"/>
          </a:xfrm>
          <a:prstGeom prst="rect">
            <a:avLst/>
          </a:prstGeom>
          <a:noFill/>
        </p:spPr>
        <p:txBody>
          <a:bodyPr wrap="none" lIns="0" tIns="0" rIns="0" bIns="60981" rtlCol="0">
            <a:spAutoFit/>
          </a:bodyPr>
          <a:lstStyle/>
          <a:p>
            <a:pPr>
              <a:lnSpc>
                <a:spcPts val="2400"/>
              </a:lnSpc>
            </a:pPr>
            <a:r>
              <a:rPr lang="zh-CN" altLang="en-US" sz="1900" dirty="0">
                <a:solidFill>
                  <a:srgbClr val="656D8D"/>
                </a:solidFill>
                <a:latin typeface="Microsoft YaHei UI" panose="020B0503020204020204" pitchFamily="18" charset="-122"/>
                <a:cs typeface="Microsoft YaHei UI" panose="020B0503020204020204" pitchFamily="18" charset="-122"/>
              </a:rPr>
              <a:t>项目实录：配置与管理</a:t>
            </a:r>
            <a:r>
              <a:rPr lang="en-US" altLang="zh-CN" sz="1900" dirty="0">
                <a:solidFill>
                  <a:srgbClr val="656D8D"/>
                </a:solidFill>
                <a:latin typeface="Microsoft YaHei UI" panose="020B0503020204020204" pitchFamily="18" charset="-122"/>
                <a:cs typeface="Microsoft YaHei UI" panose="020B0503020204020204" pitchFamily="18" charset="-122"/>
              </a:rPr>
              <a:t>FTP</a:t>
            </a:r>
            <a:r>
              <a:rPr lang="zh-CN" altLang="en-US" sz="1900" dirty="0">
                <a:solidFill>
                  <a:srgbClr val="656D8D"/>
                </a:solidFill>
                <a:latin typeface="Microsoft YaHei UI" panose="020B0503020204020204" pitchFamily="18" charset="-122"/>
                <a:cs typeface="Microsoft YaHei UI" panose="020B0503020204020204" pitchFamily="18" charset="-122"/>
              </a:rPr>
              <a:t>服务器</a:t>
            </a:r>
            <a:endParaRPr lang="zh-CN" altLang="en-US" sz="1900" dirty="0">
              <a:solidFill>
                <a:srgbClr val="656D8D"/>
              </a:solidFill>
              <a:latin typeface="Microsoft YaHei UI" panose="020B0503020204020204" pitchFamily="18" charset="-122"/>
              <a:cs typeface="Microsoft YaHei UI" panose="020B0503020204020204" pitchFamily="18" charset="-122"/>
            </a:endParaRPr>
          </a:p>
        </p:txBody>
      </p:sp>
      <p:sp>
        <p:nvSpPr>
          <p:cNvPr id="51" name="Freeform 3"/>
          <p:cNvSpPr/>
          <p:nvPr/>
        </p:nvSpPr>
        <p:spPr>
          <a:xfrm>
            <a:off x="4700092" y="1642913"/>
            <a:ext cx="79628" cy="361568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4637406" y="215848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4637406" y="2902368"/>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4637406" y="363579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4637406" y="435969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14-4  </a:t>
            </a:r>
            <a:r>
              <a:rPr lang="zh-CN" altLang="en-US" dirty="0"/>
              <a:t>配置本地模式的常规</a:t>
            </a:r>
            <a:r>
              <a:rPr lang="en-US" altLang="zh-CN" dirty="0"/>
              <a:t>FTP</a:t>
            </a:r>
            <a:r>
              <a:rPr lang="zh-CN" altLang="en-US" dirty="0"/>
              <a:t>服务器案例</a:t>
            </a:r>
            <a:endParaRPr lang="zh-CN" altLang="en-US" b="0" dirty="0"/>
          </a:p>
        </p:txBody>
      </p:sp>
      <p:sp>
        <p:nvSpPr>
          <p:cNvPr id="2" name="文本框 1"/>
          <p:cNvSpPr txBox="1"/>
          <p:nvPr/>
        </p:nvSpPr>
        <p:spPr>
          <a:xfrm>
            <a:off x="984793" y="1471587"/>
            <a:ext cx="9888772" cy="5393055"/>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以下配置同时保留原来的匿名服务器，第二种：</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write_enable=YES</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local_umask=022</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dirmessage_enable=YES</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xferlog_enable=YES</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connect_from_port_20=YES</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xferlog_std_format=YES</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listen=NO</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listen_ipv6=YES</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pam_service_name=vsftpd</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anonymous_enable=NO</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local_enable=YES</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local_root=/web/www/html</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chroot_local_user=NO</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chroot_list_enable=YES</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chroot_list_file=/etc/vsftpd/chroot_list</a:t>
            </a:r>
            <a:endParaRPr lang="en-US" altLang="zh-CN" sz="9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900">
                <a:solidFill>
                  <a:srgbClr val="4C6062"/>
                </a:solidFill>
                <a:latin typeface="微软雅黑" panose="020B0503020204020204" pitchFamily="34" charset="-122"/>
                <a:ea typeface="微软雅黑" panose="020B0503020204020204" pitchFamily="34" charset="-122"/>
              </a:rPr>
              <a:t>allow_writeable_chroot=YES</a:t>
            </a:r>
            <a:endParaRPr lang="en-US" altLang="zh-CN" sz="90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3" name="图片 2"/>
          <p:cNvPicPr>
            <a:picLocks noChangeAspect="1"/>
          </p:cNvPicPr>
          <p:nvPr>
            <p:custDataLst>
              <p:tags r:id="rId1"/>
            </p:custDataLst>
          </p:nvPr>
        </p:nvPicPr>
        <p:blipFill>
          <a:blip r:embed="rId2"/>
          <a:stretch>
            <a:fillRect/>
          </a:stretch>
        </p:blipFill>
        <p:spPr>
          <a:xfrm flipV="1">
            <a:off x="917575" y="1981835"/>
            <a:ext cx="10104755" cy="4801235"/>
          </a:xfrm>
          <a:prstGeom prst="rect">
            <a:avLst/>
          </a:prstGeom>
        </p:spPr>
      </p:pic>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14-4  </a:t>
            </a:r>
            <a:r>
              <a:rPr lang="zh-CN" altLang="en-US" dirty="0"/>
              <a:t>配置本地模式的常规</a:t>
            </a:r>
            <a:r>
              <a:rPr lang="en-US" altLang="zh-CN" dirty="0"/>
              <a:t>FTP</a:t>
            </a:r>
            <a:r>
              <a:rPr lang="zh-CN" altLang="en-US" dirty="0"/>
              <a:t>服务器案例</a:t>
            </a:r>
            <a:endParaRPr lang="zh-CN" altLang="en-US" b="0" dirty="0"/>
          </a:p>
        </p:txBody>
      </p:sp>
      <p:sp>
        <p:nvSpPr>
          <p:cNvPr id="2" name="文本框 1"/>
          <p:cNvSpPr txBox="1"/>
          <p:nvPr/>
        </p:nvSpPr>
        <p:spPr>
          <a:xfrm>
            <a:off x="984885" y="1471295"/>
            <a:ext cx="9888855" cy="563245"/>
          </a:xfrm>
          <a:prstGeom prst="rect">
            <a:avLst/>
          </a:prstGeom>
          <a:noFill/>
        </p:spPr>
        <p:txBody>
          <a:bodyPr wrap="square" rtlCol="0" anchor="t">
            <a:noAutofit/>
          </a:bodyPr>
          <a:lstStyle/>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第一种多了一个：userlist_enable=YES</a:t>
            </a:r>
            <a:endParaRPr 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当你移除或禁用userlist_enable，vsftpd不再查看user_list来决定用户登录权限。因此，只要local_enable=YES并且没有其他限制，team1和team2就可以使用它们的用户名和密码正常登录，不受user_list的限制。</a:t>
            </a:r>
            <a:endParaRPr 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90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14-4  </a:t>
            </a:r>
            <a:r>
              <a:rPr lang="zh-CN" altLang="en-US" dirty="0"/>
              <a:t>配置本地模式的常规</a:t>
            </a:r>
            <a:r>
              <a:rPr lang="en-US" altLang="zh-CN" dirty="0"/>
              <a:t>FTP</a:t>
            </a:r>
            <a:r>
              <a:rPr lang="zh-CN" altLang="en-US" dirty="0"/>
              <a:t>服务器案例</a:t>
            </a:r>
            <a:endParaRPr lang="zh-CN" altLang="en-US" b="0" dirty="0"/>
          </a:p>
        </p:txBody>
      </p:sp>
      <p:sp>
        <p:nvSpPr>
          <p:cNvPr id="2" name="文本框 1"/>
          <p:cNvSpPr txBox="1"/>
          <p:nvPr/>
        </p:nvSpPr>
        <p:spPr>
          <a:xfrm>
            <a:off x="984793" y="1471587"/>
            <a:ext cx="9888772" cy="5347105"/>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）建立</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chroot_list</a:t>
            </a:r>
            <a:r>
              <a:rPr lang="zh-CN" altLang="en-US" sz="2000" dirty="0">
                <a:solidFill>
                  <a:srgbClr val="4C6062"/>
                </a:solidFill>
                <a:latin typeface="微软雅黑" panose="020B0503020204020204" pitchFamily="34" charset="-122"/>
                <a:ea typeface="微软雅黑" panose="020B0503020204020204" pitchFamily="34" charset="-122"/>
              </a:rPr>
              <a:t>文件，添加</a:t>
            </a:r>
            <a:r>
              <a:rPr lang="en-US" altLang="zh-CN" sz="2000" dirty="0">
                <a:solidFill>
                  <a:srgbClr val="4C6062"/>
                </a:solidFill>
                <a:latin typeface="微软雅黑" panose="020B0503020204020204" pitchFamily="34" charset="-122"/>
                <a:ea typeface="微软雅黑" panose="020B0503020204020204" pitchFamily="34" charset="-122"/>
              </a:rPr>
              <a:t>team1</a:t>
            </a:r>
            <a:r>
              <a:rPr lang="zh-CN" altLang="en-US" sz="2000" dirty="0">
                <a:solidFill>
                  <a:srgbClr val="4C6062"/>
                </a:solidFill>
                <a:latin typeface="微软雅黑" panose="020B0503020204020204" pitchFamily="34" charset="-122"/>
                <a:ea typeface="微软雅黑" panose="020B0503020204020204" pitchFamily="34" charset="-122"/>
              </a:rPr>
              <a:t>和</a:t>
            </a:r>
            <a:r>
              <a:rPr lang="en-US" altLang="zh-CN" sz="2000" dirty="0">
                <a:solidFill>
                  <a:srgbClr val="4C6062"/>
                </a:solidFill>
                <a:latin typeface="微软雅黑" panose="020B0503020204020204" pitchFamily="34" charset="-122"/>
                <a:ea typeface="微软雅黑" panose="020B0503020204020204" pitchFamily="34" charset="-122"/>
              </a:rPr>
              <a:t>team2</a:t>
            </a:r>
            <a:r>
              <a:rPr lang="zh-CN" altLang="en-US" sz="2000" dirty="0">
                <a:solidFill>
                  <a:srgbClr val="4C6062"/>
                </a:solidFill>
                <a:latin typeface="微软雅黑" panose="020B0503020204020204" pitchFamily="34" charset="-122"/>
                <a:ea typeface="微软雅黑" panose="020B0503020204020204" pitchFamily="34" charset="-122"/>
              </a:rPr>
              <a:t>账号。</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vim  /</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chroot_list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team1</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team2</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）防火墙放行和</a:t>
            </a:r>
            <a:r>
              <a:rPr lang="en-US" altLang="zh-CN" sz="2000" dirty="0" err="1">
                <a:solidFill>
                  <a:srgbClr val="4C6062"/>
                </a:solidFill>
                <a:latin typeface="微软雅黑" panose="020B0503020204020204" pitchFamily="34" charset="-122"/>
                <a:ea typeface="微软雅黑" panose="020B0503020204020204" pitchFamily="34" charset="-122"/>
              </a:rPr>
              <a:t>SELinux</a:t>
            </a:r>
            <a:r>
              <a:rPr lang="zh-CN" altLang="en-US" sz="2000" dirty="0">
                <a:solidFill>
                  <a:srgbClr val="4C6062"/>
                </a:solidFill>
                <a:latin typeface="微软雅黑" panose="020B0503020204020204" pitchFamily="34" charset="-122"/>
                <a:ea typeface="微软雅黑" panose="020B0503020204020204" pitchFamily="34" charset="-122"/>
              </a:rPr>
              <a:t>允许！重启</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firewall-</a:t>
            </a:r>
            <a:r>
              <a:rPr lang="en-US" altLang="zh-CN" sz="2000" dirty="0" err="1">
                <a:solidFill>
                  <a:srgbClr val="4C6062"/>
                </a:solidFill>
                <a:latin typeface="微软雅黑" panose="020B0503020204020204" pitchFamily="34" charset="-122"/>
                <a:ea typeface="微软雅黑" panose="020B0503020204020204" pitchFamily="34" charset="-122"/>
              </a:rPr>
              <a:t>cmd</a:t>
            </a:r>
            <a:r>
              <a:rPr lang="en-US" altLang="zh-CN" sz="2000" dirty="0">
                <a:solidFill>
                  <a:srgbClr val="4C6062"/>
                </a:solidFill>
                <a:latin typeface="微软雅黑" panose="020B0503020204020204" pitchFamily="34" charset="-122"/>
                <a:ea typeface="微软雅黑" panose="020B0503020204020204" pitchFamily="34" charset="-122"/>
              </a:rPr>
              <a:t> --permanent --add-service=ftp</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firewall-</a:t>
            </a:r>
            <a:r>
              <a:rPr lang="en-US" altLang="zh-CN" sz="2000" dirty="0" err="1">
                <a:solidFill>
                  <a:srgbClr val="4C6062"/>
                </a:solidFill>
                <a:latin typeface="微软雅黑" panose="020B0503020204020204" pitchFamily="34" charset="-122"/>
                <a:ea typeface="微软雅黑" panose="020B0503020204020204" pitchFamily="34" charset="-122"/>
              </a:rPr>
              <a:t>cmd</a:t>
            </a:r>
            <a:r>
              <a:rPr lang="en-US" altLang="zh-CN" sz="2000" dirty="0">
                <a:solidFill>
                  <a:srgbClr val="4C6062"/>
                </a:solidFill>
                <a:latin typeface="微软雅黑" panose="020B0503020204020204" pitchFamily="34" charset="-122"/>
                <a:ea typeface="微软雅黑" panose="020B0503020204020204" pitchFamily="34" charset="-122"/>
              </a:rPr>
              <a:t> --reload</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setenforce</a:t>
            </a:r>
            <a:r>
              <a:rPr lang="en-US" altLang="zh-CN" sz="2000" dirty="0">
                <a:solidFill>
                  <a:srgbClr val="4C6062"/>
                </a:solidFill>
                <a:latin typeface="微软雅黑" panose="020B0503020204020204" pitchFamily="34" charset="-122"/>
                <a:ea typeface="微软雅黑" panose="020B0503020204020204" pitchFamily="34" charset="-122"/>
              </a:rPr>
              <a:t> 0</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systemctl</a:t>
            </a:r>
            <a:r>
              <a:rPr lang="en-US" altLang="zh-CN" sz="2000" dirty="0">
                <a:solidFill>
                  <a:srgbClr val="4C6062"/>
                </a:solidFill>
                <a:latin typeface="微软雅黑" panose="020B0503020204020204" pitchFamily="34" charset="-122"/>
                <a:ea typeface="微软雅黑" panose="020B0503020204020204" pitchFamily="34" charset="-122"/>
              </a:rPr>
              <a:t> restart </a:t>
            </a:r>
            <a:r>
              <a:rPr lang="en-US" altLang="zh-CN" sz="2000" dirty="0" err="1">
                <a:solidFill>
                  <a:srgbClr val="4C6062"/>
                </a:solidFill>
                <a:latin typeface="微软雅黑" panose="020B0503020204020204" pitchFamily="34" charset="-122"/>
                <a:ea typeface="微软雅黑" panose="020B0503020204020204" pitchFamily="34" charset="-122"/>
              </a:rPr>
              <a:t>vsftpd</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flipV="1">
            <a:off x="917575" y="2058192"/>
            <a:ext cx="10104989" cy="1554477"/>
          </a:xfrm>
          <a:prstGeom prst="rect">
            <a:avLst/>
          </a:prstGeom>
        </p:spPr>
      </p:pic>
      <p:pic>
        <p:nvPicPr>
          <p:cNvPr id="7" name="图片 6"/>
          <p:cNvPicPr>
            <a:picLocks noChangeAspect="1"/>
          </p:cNvPicPr>
          <p:nvPr/>
        </p:nvPicPr>
        <p:blipFill>
          <a:blip r:embed="rId1"/>
          <a:stretch>
            <a:fillRect/>
          </a:stretch>
        </p:blipFill>
        <p:spPr>
          <a:xfrm flipV="1">
            <a:off x="917575" y="4232752"/>
            <a:ext cx="10104989" cy="2092641"/>
          </a:xfrm>
          <a:prstGeom prst="rect">
            <a:avLst/>
          </a:prstGeom>
        </p:spPr>
      </p:pic>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14-4  </a:t>
            </a:r>
            <a:r>
              <a:rPr lang="zh-CN" altLang="en-US" dirty="0"/>
              <a:t>配置本地模式的常规</a:t>
            </a:r>
            <a:r>
              <a:rPr lang="en-US" altLang="zh-CN" dirty="0"/>
              <a:t>FTP</a:t>
            </a:r>
            <a:r>
              <a:rPr lang="zh-CN" altLang="en-US" dirty="0"/>
              <a:t>服务器案例</a:t>
            </a:r>
            <a:endParaRPr lang="zh-CN" altLang="en-US" b="0" dirty="0"/>
          </a:p>
        </p:txBody>
      </p:sp>
      <p:sp>
        <p:nvSpPr>
          <p:cNvPr id="2" name="文本框 1"/>
          <p:cNvSpPr txBox="1"/>
          <p:nvPr/>
        </p:nvSpPr>
        <p:spPr>
          <a:xfrm>
            <a:off x="984885" y="1471295"/>
            <a:ext cx="9888855" cy="5245735"/>
          </a:xfrm>
          <a:prstGeom prst="rect">
            <a:avLst/>
          </a:prstGeom>
          <a:noFill/>
        </p:spPr>
        <p:txBody>
          <a:bodyPr wrap="square" rtlCol="0" anchor="t">
            <a:no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5</a:t>
            </a:r>
            <a:r>
              <a:rPr lang="zh-CN" altLang="en-US" sz="2000" dirty="0">
                <a:solidFill>
                  <a:srgbClr val="4C6062"/>
                </a:solidFill>
                <a:latin typeface="微软雅黑" panose="020B0503020204020204" pitchFamily="34" charset="-122"/>
                <a:ea typeface="微软雅黑" panose="020B0503020204020204" pitchFamily="34" charset="-122"/>
              </a:rPr>
              <a:t>）修改本地权限。</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[root@Server01 ~]# </a:t>
            </a:r>
            <a:r>
              <a:rPr lang="en-US" altLang="zh-CN" sz="1600" dirty="0" err="1">
                <a:solidFill>
                  <a:srgbClr val="4C6062"/>
                </a:solidFill>
                <a:latin typeface="微软雅黑" panose="020B0503020204020204" pitchFamily="34" charset="-122"/>
                <a:ea typeface="微软雅黑" panose="020B0503020204020204" pitchFamily="34" charset="-122"/>
              </a:rPr>
              <a:t>mkdir</a:t>
            </a:r>
            <a:r>
              <a:rPr lang="en-US" altLang="zh-CN" sz="1600" dirty="0">
                <a:solidFill>
                  <a:srgbClr val="4C6062"/>
                </a:solidFill>
                <a:latin typeface="微软雅黑" panose="020B0503020204020204" pitchFamily="34" charset="-122"/>
                <a:ea typeface="微软雅黑" panose="020B0503020204020204" pitchFamily="34" charset="-122"/>
              </a:rPr>
              <a:t>  /web/www/html -p</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[root@Server01 ~]# touch  /web/www/html/</a:t>
            </a:r>
            <a:r>
              <a:rPr lang="en-US" altLang="zh-CN" sz="1600" dirty="0" err="1">
                <a:solidFill>
                  <a:srgbClr val="4C6062"/>
                </a:solidFill>
                <a:latin typeface="微软雅黑" panose="020B0503020204020204" pitchFamily="34" charset="-122"/>
                <a:ea typeface="微软雅黑" panose="020B0503020204020204" pitchFamily="34" charset="-122"/>
              </a:rPr>
              <a:t>test.sample</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[root@Server01 ~]# </a:t>
            </a:r>
            <a:r>
              <a:rPr lang="en-US" altLang="zh-CN" sz="1600" dirty="0" err="1">
                <a:solidFill>
                  <a:srgbClr val="4C6062"/>
                </a:solidFill>
                <a:latin typeface="微软雅黑" panose="020B0503020204020204" pitchFamily="34" charset="-122"/>
                <a:ea typeface="微软雅黑" panose="020B0503020204020204" pitchFamily="34" charset="-122"/>
              </a:rPr>
              <a:t>ll</a:t>
            </a:r>
            <a:r>
              <a:rPr lang="en-US" altLang="zh-CN" sz="1600" dirty="0">
                <a:solidFill>
                  <a:srgbClr val="4C6062"/>
                </a:solidFill>
                <a:latin typeface="微软雅黑" panose="020B0503020204020204" pitchFamily="34" charset="-122"/>
                <a:ea typeface="微软雅黑" panose="020B0503020204020204" pitchFamily="34" charset="-122"/>
              </a:rPr>
              <a:t>   -d   /web/www/html</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[root@Server01 ~]# </a:t>
            </a:r>
            <a:r>
              <a:rPr lang="en-US" altLang="zh-CN" sz="1600" dirty="0" err="1">
                <a:solidFill>
                  <a:srgbClr val="4C6062"/>
                </a:solidFill>
                <a:latin typeface="微软雅黑" panose="020B0503020204020204" pitchFamily="34" charset="-122"/>
                <a:ea typeface="微软雅黑" panose="020B0503020204020204" pitchFamily="34" charset="-122"/>
              </a:rPr>
              <a:t>chmod</a:t>
            </a:r>
            <a:r>
              <a:rPr lang="en-US" altLang="zh-CN" sz="1600" dirty="0">
                <a:solidFill>
                  <a:srgbClr val="4C6062"/>
                </a:solidFill>
                <a:latin typeface="微软雅黑" panose="020B0503020204020204" pitchFamily="34" charset="-122"/>
                <a:ea typeface="微软雅黑" panose="020B0503020204020204" pitchFamily="34" charset="-122"/>
              </a:rPr>
              <a:t>   -R   </a:t>
            </a:r>
            <a:r>
              <a:rPr lang="en-US" altLang="zh-CN" sz="1600" dirty="0" err="1">
                <a:solidFill>
                  <a:srgbClr val="4C6062"/>
                </a:solidFill>
                <a:latin typeface="微软雅黑" panose="020B0503020204020204" pitchFamily="34" charset="-122"/>
                <a:ea typeface="微软雅黑" panose="020B0503020204020204" pitchFamily="34" charset="-122"/>
              </a:rPr>
              <a:t>o+w</a:t>
            </a:r>
            <a:r>
              <a:rPr lang="en-US" altLang="zh-CN" sz="1600" dirty="0">
                <a:solidFill>
                  <a:srgbClr val="4C6062"/>
                </a:solidFill>
                <a:latin typeface="微软雅黑" panose="020B0503020204020204" pitchFamily="34" charset="-122"/>
                <a:ea typeface="微软雅黑" panose="020B0503020204020204" pitchFamily="34" charset="-122"/>
              </a:rPr>
              <a:t>   /web/www/html		//</a:t>
            </a:r>
            <a:r>
              <a:rPr lang="zh-CN" altLang="en-US" sz="1600" dirty="0">
                <a:solidFill>
                  <a:srgbClr val="4C6062"/>
                </a:solidFill>
                <a:latin typeface="微软雅黑" panose="020B0503020204020204" pitchFamily="34" charset="-122"/>
                <a:ea typeface="微软雅黑" panose="020B0503020204020204" pitchFamily="34" charset="-122"/>
              </a:rPr>
              <a:t>其他用户可以写入！</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[root@Server01 ~]# </a:t>
            </a:r>
            <a:r>
              <a:rPr lang="en-US" altLang="zh-CN" sz="1600" dirty="0" err="1">
                <a:solidFill>
                  <a:srgbClr val="4C6062"/>
                </a:solidFill>
                <a:latin typeface="微软雅黑" panose="020B0503020204020204" pitchFamily="34" charset="-122"/>
                <a:ea typeface="微软雅黑" panose="020B0503020204020204" pitchFamily="34" charset="-122"/>
              </a:rPr>
              <a:t>ll</a:t>
            </a:r>
            <a:r>
              <a:rPr lang="en-US" altLang="zh-CN" sz="1600" dirty="0">
                <a:solidFill>
                  <a:srgbClr val="4C6062"/>
                </a:solidFill>
                <a:latin typeface="微软雅黑" panose="020B0503020204020204" pitchFamily="34" charset="-122"/>
                <a:ea typeface="微软雅黑" panose="020B0503020204020204" pitchFamily="34" charset="-122"/>
              </a:rPr>
              <a:t>   -d   /web/www/html</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6</a:t>
            </a:r>
            <a:r>
              <a:rPr lang="zh-CN" altLang="en-US" sz="2000" dirty="0">
                <a:solidFill>
                  <a:srgbClr val="4C6062"/>
                </a:solidFill>
                <a:latin typeface="微软雅黑" panose="020B0503020204020204" pitchFamily="34" charset="-122"/>
                <a:ea typeface="微软雅黑" panose="020B0503020204020204" pitchFamily="34" charset="-122"/>
              </a:rPr>
              <a:t>）在</a:t>
            </a:r>
            <a:r>
              <a:rPr lang="en-US" altLang="zh-CN" sz="2000" dirty="0">
                <a:solidFill>
                  <a:srgbClr val="4C6062"/>
                </a:solidFill>
                <a:latin typeface="微软雅黑" panose="020B0503020204020204" pitchFamily="34" charset="-122"/>
                <a:ea typeface="微软雅黑" panose="020B0503020204020204" pitchFamily="34" charset="-122"/>
              </a:rPr>
              <a:t>window</a:t>
            </a:r>
            <a:r>
              <a:rPr lang="zh-CN" altLang="en-US" sz="2000" dirty="0">
                <a:solidFill>
                  <a:srgbClr val="4C6062"/>
                </a:solidFill>
                <a:latin typeface="微软雅黑" panose="020B0503020204020204" pitchFamily="34" charset="-122"/>
                <a:ea typeface="微软雅黑" panose="020B0503020204020204" pitchFamily="34" charset="-122"/>
              </a:rPr>
              <a:t>系统的地址栏上，输入</a:t>
            </a:r>
            <a:r>
              <a:rPr sz="2000" dirty="0">
                <a:solidFill>
                  <a:srgbClr val="4C6062"/>
                </a:solidFill>
                <a:latin typeface="微软雅黑" panose="020B0503020204020204" pitchFamily="34" charset="-122"/>
                <a:ea typeface="微软雅黑" panose="020B0503020204020204" pitchFamily="34" charset="-122"/>
              </a:rPr>
              <a:t>ftp://</a:t>
            </a:r>
            <a:r>
              <a:rPr lang="zh-CN" sz="2000" dirty="0">
                <a:solidFill>
                  <a:srgbClr val="4C6062"/>
                </a:solidFill>
                <a:latin typeface="微软雅黑" panose="020B0503020204020204" pitchFamily="34" charset="-122"/>
                <a:ea typeface="微软雅黑" panose="020B0503020204020204" pitchFamily="34" charset="-122"/>
              </a:rPr>
              <a:t>用户名</a:t>
            </a:r>
            <a:r>
              <a:rPr sz="2000" dirty="0">
                <a:solidFill>
                  <a:srgbClr val="4C6062"/>
                </a:solidFill>
                <a:latin typeface="微软雅黑" panose="020B0503020204020204" pitchFamily="34" charset="-122"/>
                <a:ea typeface="微软雅黑" panose="020B0503020204020204" pitchFamily="34" charset="-122"/>
              </a:rPr>
              <a:t>:密码@</a:t>
            </a:r>
            <a:r>
              <a:rPr lang="en-US" sz="2000" dirty="0">
                <a:solidFill>
                  <a:srgbClr val="4C6062"/>
                </a:solidFill>
                <a:latin typeface="微软雅黑" panose="020B0503020204020204" pitchFamily="34" charset="-122"/>
                <a:ea typeface="微软雅黑" panose="020B0503020204020204" pitchFamily="34" charset="-122"/>
              </a:rPr>
              <a:t>IP</a:t>
            </a:r>
            <a:r>
              <a:rPr lang="zh-CN" altLang="en-US" sz="2000" dirty="0">
                <a:solidFill>
                  <a:srgbClr val="4C6062"/>
                </a:solidFill>
                <a:latin typeface="微软雅黑" panose="020B0503020204020204" pitchFamily="34" charset="-122"/>
                <a:ea typeface="微软雅黑" panose="020B0503020204020204" pitchFamily="34" charset="-122"/>
              </a:rPr>
              <a:t>地址，</a:t>
            </a:r>
            <a:r>
              <a:rPr lang="zh-CN" sz="2000" dirty="0">
                <a:solidFill>
                  <a:srgbClr val="4C6062"/>
                </a:solidFill>
                <a:latin typeface="微软雅黑" panose="020B0503020204020204" pitchFamily="34" charset="-122"/>
                <a:ea typeface="微软雅黑" panose="020B0503020204020204" pitchFamily="34" charset="-122"/>
              </a:rPr>
              <a:t>即可访问。</a:t>
            </a:r>
            <a:endParaRPr 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如：ftp://team1:123456@10.1.25.99/</a:t>
            </a:r>
            <a:endParaRPr 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flipV="1">
            <a:off x="917575" y="2058193"/>
            <a:ext cx="10104989" cy="2092641"/>
          </a:xfrm>
          <a:prstGeom prst="rect">
            <a:avLst/>
          </a:prstGeom>
        </p:spPr>
      </p:pic>
      <p:pic>
        <p:nvPicPr>
          <p:cNvPr id="3" name="图片 2"/>
          <p:cNvPicPr>
            <a:picLocks noChangeAspect="1"/>
          </p:cNvPicPr>
          <p:nvPr/>
        </p:nvPicPr>
        <p:blipFill>
          <a:blip r:embed="rId2"/>
          <a:stretch>
            <a:fillRect/>
          </a:stretch>
        </p:blipFill>
        <p:spPr>
          <a:xfrm>
            <a:off x="3508375" y="5334635"/>
            <a:ext cx="6474460" cy="1415415"/>
          </a:xfrm>
          <a:prstGeom prst="rect">
            <a:avLst/>
          </a:prstGeom>
        </p:spPr>
      </p:pic>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14-4  </a:t>
            </a:r>
            <a:r>
              <a:rPr lang="zh-CN" altLang="en-US" dirty="0"/>
              <a:t>配置本地模式的常规</a:t>
            </a:r>
            <a:r>
              <a:rPr lang="en-US" altLang="zh-CN" dirty="0"/>
              <a:t>FTP</a:t>
            </a:r>
            <a:r>
              <a:rPr lang="zh-CN" altLang="en-US" dirty="0"/>
              <a:t>服务器案例</a:t>
            </a:r>
            <a:endParaRPr lang="zh-CN" altLang="en-US" b="0" dirty="0"/>
          </a:p>
        </p:txBody>
      </p:sp>
      <p:sp>
        <p:nvSpPr>
          <p:cNvPr id="2" name="文本框 1"/>
          <p:cNvSpPr txBox="1"/>
          <p:nvPr/>
        </p:nvSpPr>
        <p:spPr>
          <a:xfrm>
            <a:off x="984885" y="1471295"/>
            <a:ext cx="9888855" cy="5245735"/>
          </a:xfrm>
          <a:prstGeom prst="rect">
            <a:avLst/>
          </a:prstGeom>
          <a:noFill/>
        </p:spPr>
        <p:txBody>
          <a:bodyPr wrap="square" rtlCol="0" anchor="t">
            <a:no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6</a:t>
            </a:r>
            <a:r>
              <a:rPr lang="zh-CN" altLang="en-US" sz="2000" dirty="0">
                <a:solidFill>
                  <a:srgbClr val="4C6062"/>
                </a:solidFill>
                <a:latin typeface="微软雅黑" panose="020B0503020204020204" pitchFamily="34" charset="-122"/>
                <a:ea typeface="微软雅黑" panose="020B0503020204020204" pitchFamily="34" charset="-122"/>
              </a:rPr>
              <a:t>）在</a:t>
            </a:r>
            <a:r>
              <a:rPr lang="en-US" altLang="zh-CN" sz="2000" dirty="0">
                <a:solidFill>
                  <a:srgbClr val="4C6062"/>
                </a:solidFill>
                <a:latin typeface="微软雅黑" panose="020B0503020204020204" pitchFamily="34" charset="-122"/>
                <a:ea typeface="微软雅黑" panose="020B0503020204020204" pitchFamily="34" charset="-122"/>
              </a:rPr>
              <a:t>Linux</a:t>
            </a:r>
            <a:r>
              <a:rPr lang="zh-CN" altLang="en-US" sz="2000" dirty="0">
                <a:solidFill>
                  <a:srgbClr val="4C6062"/>
                </a:solidFill>
                <a:latin typeface="微软雅黑" panose="020B0503020204020204" pitchFamily="34" charset="-122"/>
                <a:ea typeface="微软雅黑" panose="020B0503020204020204" pitchFamily="34" charset="-122"/>
              </a:rPr>
              <a:t>客户端</a:t>
            </a:r>
            <a:r>
              <a:rPr lang="en-US" altLang="zh-CN" sz="2000" dirty="0">
                <a:solidFill>
                  <a:srgbClr val="4C6062"/>
                </a:solidFill>
                <a:latin typeface="微软雅黑" panose="020B0503020204020204" pitchFamily="34" charset="-122"/>
                <a:ea typeface="微软雅黑" panose="020B0503020204020204" pitchFamily="34" charset="-122"/>
              </a:rPr>
              <a:t>client1</a:t>
            </a:r>
            <a:r>
              <a:rPr lang="zh-CN" altLang="en-US" sz="2000" dirty="0">
                <a:solidFill>
                  <a:srgbClr val="4C6062"/>
                </a:solidFill>
                <a:latin typeface="微软雅黑" panose="020B0503020204020204" pitchFamily="34" charset="-122"/>
                <a:ea typeface="微软雅黑" panose="020B0503020204020204" pitchFamily="34" charset="-122"/>
              </a:rPr>
              <a:t>上先安装</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工具，然后测试。</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[root@client1 ~]# mount /dev/</a:t>
            </a:r>
            <a:r>
              <a:rPr lang="en-US" altLang="zh-CN" sz="1600" dirty="0" err="1">
                <a:solidFill>
                  <a:srgbClr val="4C6062"/>
                </a:solidFill>
                <a:latin typeface="微软雅黑" panose="020B0503020204020204" pitchFamily="34" charset="-122"/>
                <a:ea typeface="微软雅黑" panose="020B0503020204020204" pitchFamily="34" charset="-122"/>
              </a:rPr>
              <a:t>cdrom</a:t>
            </a:r>
            <a:r>
              <a:rPr lang="en-US" altLang="zh-CN" sz="1600" dirty="0">
                <a:solidFill>
                  <a:srgbClr val="4C6062"/>
                </a:solidFill>
                <a:latin typeface="微软雅黑" panose="020B0503020204020204" pitchFamily="34" charset="-122"/>
                <a:ea typeface="微软雅黑" panose="020B0503020204020204" pitchFamily="34" charset="-122"/>
              </a:rPr>
              <a:t> /iso</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[root@client1 ~]# yum clean all</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[root@client1 ~]# yum install ftp -y</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sym typeface="+mn-ea"/>
              </a:rPr>
              <a:t>[root@client1 ~]# yum install lftp -y    # 基于命令行的文件传输软件（也被称为FTP客户端）</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7</a:t>
            </a:r>
            <a:r>
              <a:rPr lang="zh-CN" altLang="en-US"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sym typeface="+mn-ea"/>
              </a:rPr>
              <a:t>在</a:t>
            </a:r>
            <a:r>
              <a:rPr lang="en-US" altLang="zh-CN" sz="2000" dirty="0">
                <a:solidFill>
                  <a:srgbClr val="4C6062"/>
                </a:solidFill>
                <a:latin typeface="微软雅黑" panose="020B0503020204020204" pitchFamily="34" charset="-122"/>
                <a:ea typeface="微软雅黑" panose="020B0503020204020204" pitchFamily="34" charset="-122"/>
                <a:sym typeface="+mn-ea"/>
              </a:rPr>
              <a:t>linux</a:t>
            </a:r>
            <a:r>
              <a:rPr lang="zh-CN" altLang="en-US" sz="2000" dirty="0">
                <a:solidFill>
                  <a:srgbClr val="4C6062"/>
                </a:solidFill>
                <a:latin typeface="微软雅黑" panose="020B0503020204020204" pitchFamily="34" charset="-122"/>
                <a:ea typeface="微软雅黑" panose="020B0503020204020204" pitchFamily="34" charset="-122"/>
                <a:sym typeface="+mn-ea"/>
              </a:rPr>
              <a:t>系统的地址栏上，输入</a:t>
            </a:r>
            <a:r>
              <a:rPr lang="zh-CN" sz="2000" dirty="0">
                <a:solidFill>
                  <a:srgbClr val="4C6062"/>
                </a:solidFill>
                <a:latin typeface="微软雅黑" panose="020B0503020204020204" pitchFamily="34" charset="-122"/>
                <a:ea typeface="微软雅黑" panose="020B0503020204020204" pitchFamily="34" charset="-122"/>
                <a:sym typeface="+mn-ea"/>
              </a:rPr>
              <a:t>lftp </a:t>
            </a:r>
            <a:r>
              <a:rPr sz="2000" dirty="0">
                <a:solidFill>
                  <a:srgbClr val="4C6062"/>
                </a:solidFill>
                <a:latin typeface="微软雅黑" panose="020B0503020204020204" pitchFamily="34" charset="-122"/>
                <a:ea typeface="微软雅黑" panose="020B0503020204020204" pitchFamily="34" charset="-122"/>
                <a:sym typeface="+mn-ea"/>
              </a:rPr>
              <a:t>ftp://</a:t>
            </a:r>
            <a:r>
              <a:rPr lang="zh-CN" sz="2000" dirty="0">
                <a:solidFill>
                  <a:srgbClr val="4C6062"/>
                </a:solidFill>
                <a:latin typeface="微软雅黑" panose="020B0503020204020204" pitchFamily="34" charset="-122"/>
                <a:ea typeface="微软雅黑" panose="020B0503020204020204" pitchFamily="34" charset="-122"/>
                <a:sym typeface="+mn-ea"/>
              </a:rPr>
              <a:t>用户名</a:t>
            </a:r>
            <a:r>
              <a:rPr sz="2000" dirty="0">
                <a:solidFill>
                  <a:srgbClr val="4C6062"/>
                </a:solidFill>
                <a:latin typeface="微软雅黑" panose="020B0503020204020204" pitchFamily="34" charset="-122"/>
                <a:ea typeface="微软雅黑" panose="020B0503020204020204" pitchFamily="34" charset="-122"/>
                <a:sym typeface="+mn-ea"/>
              </a:rPr>
              <a:t>:密码@</a:t>
            </a:r>
            <a:r>
              <a:rPr lang="en-US" sz="2000" dirty="0">
                <a:solidFill>
                  <a:srgbClr val="4C6062"/>
                </a:solidFill>
                <a:latin typeface="微软雅黑" panose="020B0503020204020204" pitchFamily="34" charset="-122"/>
                <a:ea typeface="微软雅黑" panose="020B0503020204020204" pitchFamily="34" charset="-122"/>
                <a:sym typeface="+mn-ea"/>
              </a:rPr>
              <a:t>IP</a:t>
            </a:r>
            <a:r>
              <a:rPr lang="zh-CN" altLang="en-US" sz="2000" dirty="0">
                <a:solidFill>
                  <a:srgbClr val="4C6062"/>
                </a:solidFill>
                <a:latin typeface="微软雅黑" panose="020B0503020204020204" pitchFamily="34" charset="-122"/>
                <a:ea typeface="微软雅黑" panose="020B0503020204020204" pitchFamily="34" charset="-122"/>
                <a:sym typeface="+mn-ea"/>
              </a:rPr>
              <a:t>地址，</a:t>
            </a:r>
            <a:r>
              <a:rPr lang="zh-CN" sz="2000" dirty="0">
                <a:solidFill>
                  <a:srgbClr val="4C6062"/>
                </a:solidFill>
                <a:latin typeface="微软雅黑" panose="020B0503020204020204" pitchFamily="34" charset="-122"/>
                <a:ea typeface="微软雅黑" panose="020B0503020204020204" pitchFamily="34" charset="-122"/>
                <a:sym typeface="+mn-ea"/>
              </a:rPr>
              <a:t>即可访问。</a:t>
            </a:r>
            <a:endParaRPr 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sym typeface="+mn-ea"/>
              </a:rPr>
              <a:t>如：lftp ftp://team1:123456@10.1.25.99/</a:t>
            </a:r>
            <a:endParaRPr lang="zh-CN" sz="20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endParaRPr 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20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sym typeface="+mn-ea"/>
              </a:rPr>
              <a:t>（</a:t>
            </a:r>
            <a:r>
              <a:rPr lang="en-US" altLang="zh-CN" sz="2000" dirty="0">
                <a:solidFill>
                  <a:srgbClr val="4C6062"/>
                </a:solidFill>
                <a:latin typeface="微软雅黑" panose="020B0503020204020204" pitchFamily="34" charset="-122"/>
                <a:ea typeface="微软雅黑" panose="020B0503020204020204" pitchFamily="34" charset="-122"/>
                <a:sym typeface="+mn-ea"/>
              </a:rPr>
              <a:t>8</a:t>
            </a:r>
            <a:r>
              <a:rPr lang="zh-CN" altLang="en-US" sz="2000" dirty="0">
                <a:solidFill>
                  <a:srgbClr val="4C6062"/>
                </a:solidFill>
                <a:latin typeface="微软雅黑" panose="020B0503020204020204" pitchFamily="34" charset="-122"/>
                <a:ea typeface="微软雅黑" panose="020B0503020204020204" pitchFamily="34" charset="-122"/>
                <a:sym typeface="+mn-ea"/>
              </a:rPr>
              <a:t>）</a:t>
            </a:r>
            <a:r>
              <a:rPr lang="zh-CN" altLang="en-US" sz="2000" dirty="0">
                <a:solidFill>
                  <a:srgbClr val="4C6062"/>
                </a:solidFill>
                <a:latin typeface="微软雅黑" panose="020B0503020204020204" pitchFamily="34" charset="-122"/>
                <a:ea typeface="微软雅黑" panose="020B0503020204020204" pitchFamily="34" charset="-122"/>
              </a:rPr>
              <a:t>最后，在</a:t>
            </a:r>
            <a:r>
              <a:rPr lang="en-US" altLang="zh-CN" sz="2000" dirty="0">
                <a:solidFill>
                  <a:srgbClr val="4C6062"/>
                </a:solidFill>
                <a:latin typeface="微软雅黑" panose="020B0503020204020204" pitchFamily="34" charset="-122"/>
                <a:ea typeface="微软雅黑" panose="020B0503020204020204" pitchFamily="34" charset="-122"/>
              </a:rPr>
              <a:t>Server01</a:t>
            </a:r>
            <a:r>
              <a:rPr lang="zh-CN" altLang="en-US" sz="2000" dirty="0">
                <a:solidFill>
                  <a:srgbClr val="4C6062"/>
                </a:solidFill>
                <a:latin typeface="微软雅黑" panose="020B0503020204020204" pitchFamily="34" charset="-122"/>
                <a:ea typeface="微软雅黑" panose="020B0503020204020204" pitchFamily="34" charset="-122"/>
              </a:rPr>
              <a:t>上把该任务的配置文件新增语句前面加上“</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注释掉。</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flipV="1">
            <a:off x="1222375" y="2061845"/>
            <a:ext cx="10104755" cy="1842770"/>
          </a:xfrm>
          <a:prstGeom prst="rect">
            <a:avLst/>
          </a:prstGeom>
        </p:spPr>
      </p:pic>
      <p:pic>
        <p:nvPicPr>
          <p:cNvPr id="3" name="图片 2"/>
          <p:cNvPicPr>
            <a:picLocks noChangeAspect="1"/>
          </p:cNvPicPr>
          <p:nvPr/>
        </p:nvPicPr>
        <p:blipFill>
          <a:blip r:embed="rId2"/>
          <a:stretch>
            <a:fillRect/>
          </a:stretch>
        </p:blipFill>
        <p:spPr>
          <a:xfrm>
            <a:off x="1031240" y="5029835"/>
            <a:ext cx="10003790" cy="754380"/>
          </a:xfrm>
          <a:prstGeom prst="rect">
            <a:avLst/>
          </a:prstGeom>
        </p:spPr>
      </p:pic>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14-5  </a:t>
            </a:r>
            <a:r>
              <a:rPr lang="zh-CN" altLang="en-US" dirty="0"/>
              <a:t>设置</a:t>
            </a:r>
            <a:r>
              <a:rPr lang="en-US" altLang="zh-CN" dirty="0" err="1"/>
              <a:t>vsftp</a:t>
            </a:r>
            <a:r>
              <a:rPr lang="zh-CN" altLang="en-US" dirty="0"/>
              <a:t>虚拟账号</a:t>
            </a:r>
            <a:endParaRPr lang="zh-CN" altLang="en-US" b="0" dirty="0"/>
          </a:p>
        </p:txBody>
      </p:sp>
      <p:sp>
        <p:nvSpPr>
          <p:cNvPr id="2" name="文本框 1"/>
          <p:cNvSpPr txBox="1"/>
          <p:nvPr/>
        </p:nvSpPr>
        <p:spPr>
          <a:xfrm>
            <a:off x="984793" y="1471587"/>
            <a:ext cx="9888772" cy="3038781"/>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为了</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服务器的安全，可以使用虚拟用户验证方式，也就是将虚拟的账号映射为服务器的实体账号，客户端使用虚拟账号访问</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服务器。</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要求：使用虚拟用户</a:t>
            </a:r>
            <a:r>
              <a:rPr lang="en-US" altLang="zh-CN" sz="2000" dirty="0">
                <a:solidFill>
                  <a:srgbClr val="4C6062"/>
                </a:solidFill>
                <a:latin typeface="微软雅黑" panose="020B0503020204020204" pitchFamily="34" charset="-122"/>
                <a:ea typeface="微软雅黑" panose="020B0503020204020204" pitchFamily="34" charset="-122"/>
              </a:rPr>
              <a:t>user2</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user3</a:t>
            </a:r>
            <a:r>
              <a:rPr lang="zh-CN" altLang="en-US" sz="2000" dirty="0">
                <a:solidFill>
                  <a:srgbClr val="4C6062"/>
                </a:solidFill>
                <a:latin typeface="微软雅黑" panose="020B0503020204020204" pitchFamily="34" charset="-122"/>
                <a:ea typeface="微软雅黑" panose="020B0503020204020204" pitchFamily="34" charset="-122"/>
              </a:rPr>
              <a:t>登录</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服务器，访问主目录是</a:t>
            </a:r>
            <a:r>
              <a:rPr lang="en-US" altLang="zh-CN" sz="2000" dirty="0">
                <a:solidFill>
                  <a:srgbClr val="4C6062"/>
                </a:solidFill>
                <a:latin typeface="微软雅黑" panose="020B0503020204020204" pitchFamily="34" charset="-122"/>
                <a:ea typeface="微软雅黑" panose="020B0503020204020204" pitchFamily="34" charset="-122"/>
              </a:rPr>
              <a:t>/var/ftp/</a:t>
            </a:r>
            <a:r>
              <a:rPr lang="en-US" altLang="zh-CN" sz="2000" dirty="0" err="1">
                <a:solidFill>
                  <a:srgbClr val="4C6062"/>
                </a:solidFill>
                <a:latin typeface="微软雅黑" panose="020B0503020204020204" pitchFamily="34" charset="-122"/>
                <a:ea typeface="微软雅黑" panose="020B0503020204020204" pitchFamily="34" charset="-122"/>
              </a:rPr>
              <a:t>vuser</a:t>
            </a:r>
            <a:r>
              <a:rPr lang="zh-CN" altLang="en-US" sz="2000" dirty="0">
                <a:solidFill>
                  <a:srgbClr val="4C6062"/>
                </a:solidFill>
                <a:latin typeface="微软雅黑" panose="020B0503020204020204" pitchFamily="34" charset="-122"/>
                <a:ea typeface="微软雅黑" panose="020B0503020204020204" pitchFamily="34" charset="-122"/>
              </a:rPr>
              <a:t>，用户只允许查看文件，不允许上传、修改等操作。</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14-5  </a:t>
            </a:r>
            <a:r>
              <a:rPr lang="zh-CN" altLang="en-US" dirty="0"/>
              <a:t>设置</a:t>
            </a:r>
            <a:r>
              <a:rPr lang="en-US" altLang="zh-CN" dirty="0" err="1"/>
              <a:t>vsftp</a:t>
            </a:r>
            <a:r>
              <a:rPr lang="zh-CN" altLang="en-US" dirty="0"/>
              <a:t>虚拟账号</a:t>
            </a:r>
            <a:endParaRPr lang="zh-CN" altLang="en-US" b="0" dirty="0"/>
          </a:p>
        </p:txBody>
      </p:sp>
      <p:sp>
        <p:nvSpPr>
          <p:cNvPr id="2" name="文本框 1"/>
          <p:cNvSpPr txBox="1"/>
          <p:nvPr/>
        </p:nvSpPr>
        <p:spPr>
          <a:xfrm>
            <a:off x="984885" y="1471295"/>
            <a:ext cx="9888855" cy="5238750"/>
          </a:xfrm>
          <a:prstGeom prst="rect">
            <a:avLst/>
          </a:prstGeom>
          <a:noFill/>
        </p:spPr>
        <p:txBody>
          <a:bodyPr wrap="square" rtlCol="0" anchor="t">
            <a:no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对于</a:t>
            </a:r>
            <a:r>
              <a:rPr lang="en-US" altLang="zh-CN" sz="2000" dirty="0" err="1">
                <a:solidFill>
                  <a:srgbClr val="4C6062"/>
                </a:solidFill>
                <a:latin typeface="微软雅黑" panose="020B0503020204020204" pitchFamily="34" charset="-122"/>
                <a:ea typeface="微软雅黑" panose="020B0503020204020204" pitchFamily="34" charset="-122"/>
              </a:rPr>
              <a:t>vsftp</a:t>
            </a:r>
            <a:r>
              <a:rPr lang="zh-CN" altLang="en-US" sz="2000" dirty="0">
                <a:solidFill>
                  <a:srgbClr val="4C6062"/>
                </a:solidFill>
                <a:latin typeface="微软雅黑" panose="020B0503020204020204" pitchFamily="34" charset="-122"/>
                <a:ea typeface="微软雅黑" panose="020B0503020204020204" pitchFamily="34" charset="-122"/>
              </a:rPr>
              <a:t>虚拟账号的配置主要有以下几个步骤。</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．创建用户数据库</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）创建用户文本文件。首先需要创建一个文本文件来保存虚拟账户的用户名和密码。这样做的目的是为了后续能将这些文本信息转换成数据库格式，这样vsFTPd才能有效读取。文本格式简单，便于管理和修改。</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首先，建立保存虚拟账号和密码的文本文件，格式如下。</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虚拟账号</a:t>
            </a:r>
            <a:r>
              <a:rPr lang="en-US" altLang="zh-CN" sz="2000" dirty="0">
                <a:solidFill>
                  <a:srgbClr val="4C6062"/>
                </a:solidFill>
                <a:latin typeface="微软雅黑" panose="020B0503020204020204" pitchFamily="34" charset="-122"/>
                <a:ea typeface="微软雅黑" panose="020B0503020204020204" pitchFamily="34" charset="-122"/>
              </a:rPr>
              <a:t>1</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密码</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虚拟账号</a:t>
            </a:r>
            <a:r>
              <a:rPr lang="en-US" altLang="zh-CN" sz="2000" dirty="0">
                <a:solidFill>
                  <a:srgbClr val="4C6062"/>
                </a:solidFill>
                <a:latin typeface="微软雅黑" panose="020B0503020204020204" pitchFamily="34" charset="-122"/>
                <a:ea typeface="微软雅黑" panose="020B0503020204020204" pitchFamily="34" charset="-122"/>
              </a:rPr>
              <a:t>2</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密码</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917575" y="4648994"/>
            <a:ext cx="10104989" cy="2125613"/>
          </a:xfrm>
          <a:prstGeom prst="rect">
            <a:avLst/>
          </a:prstGeom>
        </p:spPr>
      </p:pic>
    </p:spTree>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14-5  </a:t>
            </a:r>
            <a:r>
              <a:rPr lang="zh-CN" altLang="en-US" dirty="0"/>
              <a:t>设置</a:t>
            </a:r>
            <a:r>
              <a:rPr lang="en-US" altLang="zh-CN" dirty="0" err="1"/>
              <a:t>vsftp</a:t>
            </a:r>
            <a:r>
              <a:rPr lang="zh-CN" altLang="en-US" dirty="0"/>
              <a:t>虚拟账号</a:t>
            </a:r>
            <a:endParaRPr lang="zh-CN" altLang="en-US" b="0" dirty="0"/>
          </a:p>
        </p:txBody>
      </p:sp>
      <p:sp>
        <p:nvSpPr>
          <p:cNvPr id="2" name="文本框 1"/>
          <p:cNvSpPr txBox="1"/>
          <p:nvPr/>
        </p:nvSpPr>
        <p:spPr>
          <a:xfrm>
            <a:off x="984793" y="1471587"/>
            <a:ext cx="9888772" cy="4323080"/>
          </a:xfrm>
          <a:prstGeom prst="rect">
            <a:avLst/>
          </a:prstGeom>
          <a:noFill/>
        </p:spPr>
        <p:txBody>
          <a:bodyPr wrap="square" rtlCol="0" anchor="t">
            <a:spAutoFit/>
          </a:bodyPr>
          <a:lstStyle/>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使用</a:t>
            </a:r>
            <a:r>
              <a:rPr lang="en-US" altLang="zh-CN" sz="2000" dirty="0">
                <a:solidFill>
                  <a:srgbClr val="4C6062"/>
                </a:solidFill>
                <a:latin typeface="微软雅黑" panose="020B0503020204020204" pitchFamily="34" charset="-122"/>
                <a:ea typeface="微软雅黑" panose="020B0503020204020204" pitchFamily="34" charset="-122"/>
              </a:rPr>
              <a:t>vim</a:t>
            </a:r>
            <a:r>
              <a:rPr lang="zh-CN" altLang="en-US" sz="2000" dirty="0">
                <a:solidFill>
                  <a:srgbClr val="4C6062"/>
                </a:solidFill>
                <a:latin typeface="微软雅黑" panose="020B0503020204020204" pitchFamily="34" charset="-122"/>
                <a:ea typeface="微软雅黑" panose="020B0503020204020204" pitchFamily="34" charset="-122"/>
              </a:rPr>
              <a:t>编辑器</a:t>
            </a:r>
            <a:r>
              <a:rPr lang="zh-CN" sz="2000" dirty="0">
                <a:solidFill>
                  <a:srgbClr val="4C6062"/>
                </a:solidFill>
                <a:latin typeface="微软雅黑" panose="020B0503020204020204" pitchFamily="34" charset="-122"/>
                <a:ea typeface="微软雅黑" panose="020B0503020204020204" pitchFamily="34" charset="-122"/>
              </a:rPr>
              <a:t>创建用户文件</a:t>
            </a:r>
            <a:r>
              <a:rPr lang="en-US" altLang="zh-CN" sz="2000" dirty="0">
                <a:solidFill>
                  <a:srgbClr val="4C6062"/>
                </a:solidFill>
                <a:latin typeface="微软雅黑" panose="020B0503020204020204" pitchFamily="34" charset="-122"/>
                <a:ea typeface="微软雅黑" panose="020B0503020204020204" pitchFamily="34" charset="-122"/>
              </a:rPr>
              <a:t>vuser.txt</a:t>
            </a:r>
            <a:r>
              <a:rPr lang="zh-CN" altLang="en-US" sz="2000" dirty="0">
                <a:solidFill>
                  <a:srgbClr val="4C6062"/>
                </a:solidFill>
                <a:latin typeface="微软雅黑" panose="020B0503020204020204" pitchFamily="34" charset="-122"/>
                <a:ea typeface="微软雅黑" panose="020B0503020204020204" pitchFamily="34" charset="-122"/>
              </a:rPr>
              <a:t>，添加虚拟账号</a:t>
            </a:r>
            <a:r>
              <a:rPr lang="en-US" altLang="zh-CN" sz="2000" dirty="0">
                <a:solidFill>
                  <a:srgbClr val="4C6062"/>
                </a:solidFill>
                <a:latin typeface="微软雅黑" panose="020B0503020204020204" pitchFamily="34" charset="-122"/>
                <a:ea typeface="微软雅黑" panose="020B0503020204020204" pitchFamily="34" charset="-122"/>
              </a:rPr>
              <a:t>user2</a:t>
            </a:r>
            <a:r>
              <a:rPr lang="zh-CN" altLang="en-US" sz="2000" dirty="0">
                <a:solidFill>
                  <a:srgbClr val="4C6062"/>
                </a:solidFill>
                <a:latin typeface="微软雅黑" panose="020B0503020204020204" pitchFamily="34" charset="-122"/>
                <a:ea typeface="微软雅黑" panose="020B0503020204020204" pitchFamily="34" charset="-122"/>
              </a:rPr>
              <a:t>和</a:t>
            </a:r>
            <a:r>
              <a:rPr lang="en-US" altLang="zh-CN" sz="2000" dirty="0">
                <a:solidFill>
                  <a:srgbClr val="4C6062"/>
                </a:solidFill>
                <a:latin typeface="微软雅黑" panose="020B0503020204020204" pitchFamily="34" charset="-122"/>
                <a:ea typeface="微软雅黑" panose="020B0503020204020204" pitchFamily="34" charset="-122"/>
              </a:rPr>
              <a:t>user3</a:t>
            </a:r>
            <a:r>
              <a:rPr lang="zh-CN" altLang="en-US" sz="2000" dirty="0">
                <a:solidFill>
                  <a:srgbClr val="4C6062"/>
                </a:solidFill>
                <a:latin typeface="微软雅黑" panose="020B0503020204020204" pitchFamily="34" charset="-122"/>
                <a:ea typeface="微软雅黑" panose="020B0503020204020204" pitchFamily="34" charset="-122"/>
              </a:rPr>
              <a:t>。如下所示</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sz="2000" dirty="0">
                <a:solidFill>
                  <a:srgbClr val="4C6062"/>
                </a:solidFill>
                <a:latin typeface="微软雅黑" panose="020B0503020204020204" pitchFamily="34" charset="-122"/>
                <a:ea typeface="微软雅黑" panose="020B0503020204020204" pitchFamily="34" charset="-122"/>
              </a:rPr>
              <a:t>[root@Server01 </a:t>
            </a:r>
            <a:r>
              <a:rPr lang="en-US" sz="2000" dirty="0">
                <a:solidFill>
                  <a:srgbClr val="4C6062"/>
                </a:solidFill>
                <a:latin typeface="微软雅黑" panose="020B0503020204020204" pitchFamily="34" charset="-122"/>
                <a:ea typeface="微软雅黑" panose="020B0503020204020204" pitchFamily="34" charset="-122"/>
              </a:rPr>
              <a:t>~</a:t>
            </a:r>
            <a:r>
              <a:rPr sz="2000" dirty="0">
                <a:solidFill>
                  <a:srgbClr val="4C6062"/>
                </a:solidFill>
                <a:latin typeface="微软雅黑" panose="020B0503020204020204" pitchFamily="34" charset="-122"/>
                <a:ea typeface="微软雅黑" panose="020B0503020204020204" pitchFamily="34" charset="-122"/>
              </a:rPr>
              <a:t>]# mkdir  /vftp</a:t>
            </a:r>
            <a:endParaRPr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sz="2000" dirty="0">
                <a:solidFill>
                  <a:srgbClr val="4C6062"/>
                </a:solidFill>
                <a:latin typeface="微软雅黑" panose="020B0503020204020204" pitchFamily="34" charset="-122"/>
                <a:ea typeface="微软雅黑" panose="020B0503020204020204" pitchFamily="34" charset="-122"/>
              </a:rPr>
              <a:t>[root@Server01 </a:t>
            </a:r>
            <a:r>
              <a:rPr lang="en-US" sz="2000" dirty="0">
                <a:solidFill>
                  <a:srgbClr val="4C6062"/>
                </a:solidFill>
                <a:latin typeface="微软雅黑" panose="020B0503020204020204" pitchFamily="34" charset="-122"/>
                <a:ea typeface="微软雅黑" panose="020B0503020204020204" pitchFamily="34" charset="-122"/>
              </a:rPr>
              <a:t>~</a:t>
            </a:r>
            <a:r>
              <a:rPr sz="2000" dirty="0">
                <a:solidFill>
                  <a:srgbClr val="4C6062"/>
                </a:solidFill>
                <a:latin typeface="微软雅黑" panose="020B0503020204020204" pitchFamily="34" charset="-122"/>
                <a:ea typeface="微软雅黑" panose="020B0503020204020204" pitchFamily="34" charset="-122"/>
              </a:rPr>
              <a:t>]# vim /vftp/vuser.txt</a:t>
            </a:r>
            <a:endParaRPr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sz="2000" dirty="0">
                <a:solidFill>
                  <a:srgbClr val="4C6062"/>
                </a:solidFill>
                <a:latin typeface="微软雅黑" panose="020B0503020204020204" pitchFamily="34" charset="-122"/>
                <a:ea typeface="微软雅黑" panose="020B0503020204020204" pitchFamily="34" charset="-122"/>
              </a:rPr>
              <a:t>user2</a:t>
            </a:r>
            <a:endParaRPr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sz="2000" dirty="0">
                <a:solidFill>
                  <a:srgbClr val="4C6062"/>
                </a:solidFill>
                <a:latin typeface="微软雅黑" panose="020B0503020204020204" pitchFamily="34" charset="-122"/>
                <a:ea typeface="微软雅黑" panose="020B0503020204020204" pitchFamily="34" charset="-122"/>
              </a:rPr>
              <a:t>123456</a:t>
            </a:r>
            <a:endParaRPr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sz="2000" dirty="0">
                <a:solidFill>
                  <a:srgbClr val="4C6062"/>
                </a:solidFill>
                <a:latin typeface="微软雅黑" panose="020B0503020204020204" pitchFamily="34" charset="-122"/>
                <a:ea typeface="微软雅黑" panose="020B0503020204020204" pitchFamily="34" charset="-122"/>
              </a:rPr>
              <a:t>user3</a:t>
            </a:r>
            <a:endParaRPr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sz="2000" dirty="0">
                <a:solidFill>
                  <a:srgbClr val="4C6062"/>
                </a:solidFill>
                <a:latin typeface="微软雅黑" panose="020B0503020204020204" pitchFamily="34" charset="-122"/>
                <a:ea typeface="微软雅黑" panose="020B0503020204020204" pitchFamily="34" charset="-122"/>
              </a:rPr>
              <a:t>123456</a:t>
            </a:r>
            <a:endParaRPr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765175" y="1981835"/>
            <a:ext cx="10104755" cy="3435985"/>
          </a:xfrm>
          <a:prstGeom prst="rect">
            <a:avLst/>
          </a:prstGeom>
        </p:spPr>
      </p:pic>
    </p:spTree>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14-5  </a:t>
            </a:r>
            <a:r>
              <a:rPr lang="zh-CN" altLang="en-US" dirty="0"/>
              <a:t>设置</a:t>
            </a:r>
            <a:r>
              <a:rPr lang="en-US" altLang="zh-CN" dirty="0" err="1"/>
              <a:t>vsftp</a:t>
            </a:r>
            <a:r>
              <a:rPr lang="zh-CN" altLang="en-US" dirty="0"/>
              <a:t>虚拟账号</a:t>
            </a:r>
            <a:endParaRPr lang="zh-CN" altLang="en-US" b="0" dirty="0"/>
          </a:p>
        </p:txBody>
      </p:sp>
      <p:sp>
        <p:nvSpPr>
          <p:cNvPr id="2" name="文本框 1"/>
          <p:cNvSpPr txBox="1"/>
          <p:nvPr/>
        </p:nvSpPr>
        <p:spPr>
          <a:xfrm>
            <a:off x="984793" y="1471587"/>
            <a:ext cx="9888772" cy="5246370"/>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）生成数据库。</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将文本文件转换为数据库格式，这样做的理由是出于安全性和性能的考虑。数据库文件比文本文件更难直接查看和编辑，而且vsFTPd在处理数据库文件时更高效。</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保存虚拟账号及密码的文本文件无法被系统账号直接调用，需要使用</a:t>
            </a:r>
            <a:r>
              <a:rPr lang="en-US" altLang="zh-CN" sz="2000" dirty="0" err="1">
                <a:solidFill>
                  <a:srgbClr val="4C6062"/>
                </a:solidFill>
                <a:latin typeface="微软雅黑" panose="020B0503020204020204" pitchFamily="34" charset="-122"/>
                <a:ea typeface="微软雅黑" panose="020B0503020204020204" pitchFamily="34" charset="-122"/>
              </a:rPr>
              <a:t>db_load</a:t>
            </a:r>
            <a:r>
              <a:rPr lang="zh-CN" altLang="en-US" sz="2000" dirty="0">
                <a:solidFill>
                  <a:srgbClr val="4C6062"/>
                </a:solidFill>
                <a:latin typeface="微软雅黑" panose="020B0503020204020204" pitchFamily="34" charset="-122"/>
                <a:ea typeface="微软雅黑" panose="020B0503020204020204" pitchFamily="34" charset="-122"/>
              </a:rPr>
              <a:t>命令生成</a:t>
            </a:r>
            <a:r>
              <a:rPr lang="en-US" altLang="zh-CN" sz="2000" dirty="0" err="1">
                <a:solidFill>
                  <a:srgbClr val="4C6062"/>
                </a:solidFill>
                <a:latin typeface="微软雅黑" panose="020B0503020204020204" pitchFamily="34" charset="-122"/>
                <a:ea typeface="微软雅黑" panose="020B0503020204020204" pitchFamily="34" charset="-122"/>
              </a:rPr>
              <a:t>db</a:t>
            </a:r>
            <a:r>
              <a:rPr lang="zh-CN" altLang="en-US" sz="2000" dirty="0">
                <a:solidFill>
                  <a:srgbClr val="4C6062"/>
                </a:solidFill>
                <a:latin typeface="微软雅黑" panose="020B0503020204020204" pitchFamily="34" charset="-122"/>
                <a:ea typeface="微软雅黑" panose="020B0503020204020204" pitchFamily="34" charset="-122"/>
              </a:rPr>
              <a:t>数据库文件。</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db_load</a:t>
            </a:r>
            <a:r>
              <a:rPr lang="en-US" altLang="zh-CN" sz="2000" dirty="0">
                <a:solidFill>
                  <a:srgbClr val="4C6062"/>
                </a:solidFill>
                <a:latin typeface="微软雅黑" panose="020B0503020204020204" pitchFamily="34" charset="-122"/>
                <a:ea typeface="微软雅黑" panose="020B0503020204020204" pitchFamily="34" charset="-122"/>
              </a:rPr>
              <a:t>  -T  -t  hash  -f  /</a:t>
            </a:r>
            <a:r>
              <a:rPr lang="en-US" altLang="zh-CN" sz="2000" dirty="0" err="1">
                <a:solidFill>
                  <a:srgbClr val="4C6062"/>
                </a:solidFill>
                <a:latin typeface="微软雅黑" panose="020B0503020204020204" pitchFamily="34" charset="-122"/>
                <a:ea typeface="微软雅黑" panose="020B0503020204020204" pitchFamily="34" charset="-122"/>
              </a:rPr>
              <a:t>vftp</a:t>
            </a:r>
            <a:r>
              <a:rPr lang="en-US" altLang="zh-CN" sz="2000" dirty="0">
                <a:solidFill>
                  <a:srgbClr val="4C6062"/>
                </a:solidFill>
                <a:latin typeface="微软雅黑" panose="020B0503020204020204" pitchFamily="34" charset="-122"/>
                <a:ea typeface="微软雅黑" panose="020B0503020204020204" pitchFamily="34" charset="-122"/>
              </a:rPr>
              <a:t>/vuser.txt  /</a:t>
            </a:r>
            <a:r>
              <a:rPr lang="en-US" altLang="zh-CN" sz="2000" dirty="0" err="1">
                <a:solidFill>
                  <a:srgbClr val="4C6062"/>
                </a:solidFill>
                <a:latin typeface="微软雅黑" panose="020B0503020204020204" pitchFamily="34" charset="-122"/>
                <a:ea typeface="微软雅黑" panose="020B0503020204020204" pitchFamily="34" charset="-122"/>
              </a:rPr>
              <a:t>vftp</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vuser.db</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ls   /</a:t>
            </a:r>
            <a:r>
              <a:rPr lang="en-US" altLang="zh-CN" sz="2000" dirty="0" err="1">
                <a:solidFill>
                  <a:srgbClr val="4C6062"/>
                </a:solidFill>
                <a:latin typeface="微软雅黑" panose="020B0503020204020204" pitchFamily="34" charset="-122"/>
                <a:ea typeface="微软雅黑" panose="020B0503020204020204" pitchFamily="34" charset="-122"/>
              </a:rPr>
              <a:t>vftp</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err="1">
                <a:solidFill>
                  <a:srgbClr val="4C6062"/>
                </a:solidFill>
                <a:latin typeface="微软雅黑" panose="020B0503020204020204" pitchFamily="34" charset="-122"/>
                <a:ea typeface="微软雅黑" panose="020B0503020204020204" pitchFamily="34" charset="-122"/>
              </a:rPr>
              <a:t>vuser.db</a:t>
            </a:r>
            <a:r>
              <a:rPr lang="en-US" altLang="zh-CN" sz="2000" dirty="0">
                <a:solidFill>
                  <a:srgbClr val="4C6062"/>
                </a:solidFill>
                <a:latin typeface="微软雅黑" panose="020B0503020204020204" pitchFamily="34" charset="-122"/>
                <a:ea typeface="微软雅黑" panose="020B0503020204020204" pitchFamily="34" charset="-122"/>
              </a:rPr>
              <a:t>   vuser.txt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1038225" y="4039392"/>
            <a:ext cx="10104989" cy="1630677"/>
          </a:xfrm>
          <a:prstGeom prst="rect">
            <a:avLst/>
          </a:prstGeom>
        </p:spPr>
      </p:pic>
    </p:spTree>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14-5  </a:t>
            </a:r>
            <a:r>
              <a:rPr lang="zh-CN" altLang="en-US" dirty="0"/>
              <a:t>设置</a:t>
            </a:r>
            <a:r>
              <a:rPr lang="en-US" altLang="zh-CN" dirty="0" err="1"/>
              <a:t>vsftp</a:t>
            </a:r>
            <a:r>
              <a:rPr lang="zh-CN" altLang="en-US" dirty="0"/>
              <a:t>虚拟账号</a:t>
            </a:r>
            <a:endParaRPr lang="zh-CN" altLang="en-US" b="0" dirty="0"/>
          </a:p>
        </p:txBody>
      </p:sp>
      <p:sp>
        <p:nvSpPr>
          <p:cNvPr id="2" name="文本框 1"/>
          <p:cNvSpPr txBox="1"/>
          <p:nvPr/>
        </p:nvSpPr>
        <p:spPr>
          <a:xfrm>
            <a:off x="984793" y="1471587"/>
            <a:ext cx="9888772" cy="3115725"/>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）修改数据库文件访问权限。</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数据库文件中保存着虚拟账号和密码信息，为了防止非法用户盗取，可以修改该文件的访问权限。</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chmod</a:t>
            </a:r>
            <a:r>
              <a:rPr lang="en-US" altLang="zh-CN" sz="2000" dirty="0">
                <a:solidFill>
                  <a:srgbClr val="4C6062"/>
                </a:solidFill>
                <a:latin typeface="微软雅黑" panose="020B0503020204020204" pitchFamily="34" charset="-122"/>
                <a:ea typeface="微软雅黑" panose="020B0503020204020204" pitchFamily="34" charset="-122"/>
              </a:rPr>
              <a:t>   700  /</a:t>
            </a:r>
            <a:r>
              <a:rPr lang="en-US" altLang="zh-CN" sz="2000" dirty="0" err="1">
                <a:solidFill>
                  <a:srgbClr val="4C6062"/>
                </a:solidFill>
                <a:latin typeface="微软雅黑" panose="020B0503020204020204" pitchFamily="34" charset="-122"/>
                <a:ea typeface="微软雅黑" panose="020B0503020204020204" pitchFamily="34" charset="-122"/>
              </a:rPr>
              <a:t>vftp</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vuser.db</a:t>
            </a:r>
            <a:r>
              <a:rPr lang="en-US" altLang="zh-CN" sz="2000" dirty="0">
                <a:solidFill>
                  <a:srgbClr val="4C6062"/>
                </a:solidFill>
                <a:latin typeface="微软雅黑" panose="020B0503020204020204" pitchFamily="34" charset="-122"/>
                <a:ea typeface="微软雅黑" panose="020B0503020204020204" pitchFamily="34" charset="-122"/>
              </a:rPr>
              <a:t>; </a:t>
            </a:r>
            <a:r>
              <a:rPr lang="en-US" altLang="zh-CN" sz="2000" dirty="0" err="1">
                <a:solidFill>
                  <a:srgbClr val="4C6062"/>
                </a:solidFill>
                <a:latin typeface="微软雅黑" panose="020B0503020204020204" pitchFamily="34" charset="-122"/>
                <a:ea typeface="微软雅黑" panose="020B0503020204020204" pitchFamily="34" charset="-122"/>
              </a:rPr>
              <a:t>ll</a:t>
            </a:r>
            <a:r>
              <a:rPr lang="en-US" altLang="zh-CN" sz="2000" dirty="0">
                <a:solidFill>
                  <a:srgbClr val="4C6062"/>
                </a:solidFill>
                <a:latin typeface="微软雅黑" panose="020B0503020204020204" pitchFamily="34" charset="-122"/>
                <a:ea typeface="微软雅黑" panose="020B0503020204020204" pitchFamily="34" charset="-122"/>
              </a:rPr>
              <a:t>   /</a:t>
            </a:r>
            <a:r>
              <a:rPr lang="en-US" altLang="zh-CN" sz="2000" dirty="0" err="1">
                <a:solidFill>
                  <a:srgbClr val="4C6062"/>
                </a:solidFill>
                <a:latin typeface="微软雅黑" panose="020B0503020204020204" pitchFamily="34" charset="-122"/>
                <a:ea typeface="微软雅黑" panose="020B0503020204020204" pitchFamily="34" charset="-122"/>
              </a:rPr>
              <a:t>vftp</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917575" y="3048792"/>
            <a:ext cx="10104989" cy="533402"/>
          </a:xfrm>
          <a:prstGeom prst="rect">
            <a:avLst/>
          </a:prstGeom>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一、</a:t>
            </a:r>
            <a:r>
              <a:rPr lang="zh-CN" altLang="en-US" dirty="0">
                <a:latin typeface="Microsoft YaHei UI" panose="020B0503020204020204" pitchFamily="18" charset="-122"/>
                <a:cs typeface="Microsoft YaHei UI" panose="020B0503020204020204" pitchFamily="18" charset="-122"/>
                <a:sym typeface="+mn-ea"/>
              </a:rPr>
              <a:t>项目知识准备</a:t>
            </a:r>
            <a:endParaRPr lang="zh-CN" altLang="en-US" dirty="0"/>
          </a:p>
        </p:txBody>
      </p:sp>
      <p:sp>
        <p:nvSpPr>
          <p:cNvPr id="6" name="内容占位符 5"/>
          <p:cNvSpPr>
            <a:spLocks noGrp="1"/>
          </p:cNvSpPr>
          <p:nvPr>
            <p:ph idx="13"/>
          </p:nvPr>
        </p:nvSpPr>
        <p:spPr/>
        <p:txBody>
          <a:bodyPr>
            <a:noAutofit/>
          </a:bodyPr>
          <a:lstStyle/>
          <a:p>
            <a:r>
              <a:rPr lang="en-US" altLang="zh-CN" dirty="0"/>
              <a:t>FTP</a:t>
            </a:r>
            <a:r>
              <a:rPr lang="zh-CN" altLang="en-US" dirty="0"/>
              <a:t>的工作原理</a:t>
            </a:r>
            <a:endParaRPr lang="zh-CN" altLang="en-US" dirty="0"/>
          </a:p>
        </p:txBody>
      </p:sp>
      <p:sp>
        <p:nvSpPr>
          <p:cNvPr id="2" name="文本框 1"/>
          <p:cNvSpPr txBox="1"/>
          <p:nvPr/>
        </p:nvSpPr>
        <p:spPr>
          <a:xfrm>
            <a:off x="688814" y="1570517"/>
            <a:ext cx="6400961" cy="3731278"/>
          </a:xfrm>
          <a:prstGeom prst="rect">
            <a:avLst/>
          </a:prstGeom>
          <a:noFill/>
        </p:spPr>
        <p:txBody>
          <a:bodyPr wrap="square" rtlCol="0" anchor="t">
            <a:spAutoFit/>
          </a:bodyPr>
          <a:lstStyle/>
          <a:p>
            <a:pPr marL="342900" indent="457200">
              <a:lnSpc>
                <a:spcPct val="150000"/>
              </a:lnSpc>
            </a:pP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大大简化了文件传输的复杂性，它能够使文件通过网络从一台主机传送到另外一台计算机上却不受计算机和操作系统类型的限制。</a:t>
            </a:r>
            <a:endParaRPr lang="en-US" altLang="zh-CN" sz="2000" dirty="0">
              <a:solidFill>
                <a:srgbClr val="4C6062"/>
              </a:solidFill>
              <a:latin typeface="微软雅黑" panose="020B0503020204020204" pitchFamily="34" charset="-122"/>
              <a:ea typeface="微软雅黑" panose="020B0503020204020204" pitchFamily="34" charset="-122"/>
            </a:endParaRPr>
          </a:p>
          <a:p>
            <a:pPr marL="342900" indent="457200">
              <a:lnSpc>
                <a:spcPct val="150000"/>
              </a:lnSpc>
            </a:pP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服务的具体工作过程如图所示。</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457200">
              <a:lnSpc>
                <a:spcPct val="150000"/>
              </a:lnSpc>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）客户端向服务器发出连接请求，同时客户端系统动态地打开一个大于</a:t>
            </a:r>
            <a:r>
              <a:rPr lang="en-US" altLang="zh-CN" sz="2000" dirty="0">
                <a:solidFill>
                  <a:srgbClr val="4C6062"/>
                </a:solidFill>
                <a:latin typeface="微软雅黑" panose="020B0503020204020204" pitchFamily="34" charset="-122"/>
                <a:ea typeface="微软雅黑" panose="020B0503020204020204" pitchFamily="34" charset="-122"/>
              </a:rPr>
              <a:t>1024</a:t>
            </a:r>
            <a:r>
              <a:rPr lang="zh-CN" altLang="en-US" sz="2000" dirty="0">
                <a:solidFill>
                  <a:srgbClr val="4C6062"/>
                </a:solidFill>
                <a:latin typeface="微软雅黑" panose="020B0503020204020204" pitchFamily="34" charset="-122"/>
                <a:ea typeface="微软雅黑" panose="020B0503020204020204" pitchFamily="34" charset="-122"/>
              </a:rPr>
              <a:t>的端口等候服务器连接（如</a:t>
            </a:r>
            <a:r>
              <a:rPr lang="en-US" altLang="zh-CN" sz="2000" dirty="0">
                <a:solidFill>
                  <a:srgbClr val="4C6062"/>
                </a:solidFill>
                <a:latin typeface="微软雅黑" panose="020B0503020204020204" pitchFamily="34" charset="-122"/>
                <a:ea typeface="微软雅黑" panose="020B0503020204020204" pitchFamily="34" charset="-122"/>
              </a:rPr>
              <a:t>1031</a:t>
            </a:r>
            <a:r>
              <a:rPr lang="zh-CN" altLang="en-US" sz="2000" dirty="0">
                <a:solidFill>
                  <a:srgbClr val="4C6062"/>
                </a:solidFill>
                <a:latin typeface="微软雅黑" panose="020B0503020204020204" pitchFamily="34" charset="-122"/>
                <a:ea typeface="微软雅黑" panose="020B0503020204020204" pitchFamily="34" charset="-122"/>
              </a:rPr>
              <a:t>端口）。</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457200">
              <a:lnSpc>
                <a:spcPct val="150000"/>
              </a:lnSpc>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pic>
        <p:nvPicPr>
          <p:cNvPr id="10" name="图片 9"/>
          <p:cNvPicPr>
            <a:picLocks noChangeAspect="1"/>
          </p:cNvPicPr>
          <p:nvPr/>
        </p:nvPicPr>
        <p:blipFill>
          <a:blip r:embed="rId1"/>
          <a:stretch>
            <a:fillRect/>
          </a:stretch>
        </p:blipFill>
        <p:spPr>
          <a:xfrm flipV="1">
            <a:off x="7470774" y="1707042"/>
            <a:ext cx="3642795" cy="4571203"/>
          </a:xfrm>
          <a:prstGeom prst="rect">
            <a:avLst/>
          </a:prstGeom>
        </p:spPr>
      </p:pic>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5575" y="2323680"/>
            <a:ext cx="3048000" cy="3667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14-5  </a:t>
            </a:r>
            <a:r>
              <a:rPr lang="zh-CN" altLang="en-US" dirty="0"/>
              <a:t>设置</a:t>
            </a:r>
            <a:r>
              <a:rPr lang="en-US" altLang="zh-CN" dirty="0" err="1"/>
              <a:t>vsftp</a:t>
            </a:r>
            <a:r>
              <a:rPr lang="zh-CN" altLang="en-US" dirty="0"/>
              <a:t>虚拟账号</a:t>
            </a:r>
            <a:endParaRPr lang="zh-CN" altLang="en-US" b="0" dirty="0"/>
          </a:p>
        </p:txBody>
      </p:sp>
      <p:sp>
        <p:nvSpPr>
          <p:cNvPr id="2" name="文本框 1"/>
          <p:cNvSpPr txBox="1"/>
          <p:nvPr/>
        </p:nvSpPr>
        <p:spPr>
          <a:xfrm>
            <a:off x="984793" y="1471587"/>
            <a:ext cx="9888772" cy="5892800"/>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．配置</a:t>
            </a:r>
            <a:r>
              <a:rPr lang="en-US" altLang="zh-CN" sz="2000" dirty="0">
                <a:solidFill>
                  <a:srgbClr val="4C6062"/>
                </a:solidFill>
                <a:latin typeface="微软雅黑" panose="020B0503020204020204" pitchFamily="34" charset="-122"/>
                <a:ea typeface="微软雅黑" panose="020B0503020204020204" pitchFamily="34" charset="-122"/>
              </a:rPr>
              <a:t>PAM</a:t>
            </a:r>
            <a:r>
              <a:rPr lang="zh-CN" altLang="en-US" sz="2000" dirty="0">
                <a:solidFill>
                  <a:srgbClr val="4C6062"/>
                </a:solidFill>
                <a:latin typeface="微软雅黑" panose="020B0503020204020204" pitchFamily="34" charset="-122"/>
                <a:ea typeface="微软雅黑" panose="020B0503020204020204" pitchFamily="34" charset="-122"/>
              </a:rPr>
              <a:t>文件</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为了使服务器能够使用数据库文件，对客户端进行身份验证，需要调用系统的</a:t>
            </a:r>
            <a:r>
              <a:rPr lang="en-US" altLang="zh-CN" sz="2000" dirty="0">
                <a:solidFill>
                  <a:srgbClr val="4C6062"/>
                </a:solidFill>
                <a:latin typeface="微软雅黑" panose="020B0503020204020204" pitchFamily="34" charset="-122"/>
                <a:ea typeface="微软雅黑" panose="020B0503020204020204" pitchFamily="34" charset="-122"/>
              </a:rPr>
              <a:t>PAM</a:t>
            </a:r>
            <a:r>
              <a:rPr lang="zh-CN" altLang="en-US" sz="2000" dirty="0">
                <a:solidFill>
                  <a:srgbClr val="4C6062"/>
                </a:solidFill>
                <a:latin typeface="微软雅黑" panose="020B0503020204020204" pitchFamily="34" charset="-122"/>
                <a:ea typeface="微软雅黑" panose="020B0503020204020204" pitchFamily="34" charset="-122"/>
              </a:rPr>
              <a:t>模块。下面修改</a:t>
            </a:r>
            <a:r>
              <a:rPr lang="en-US" altLang="zh-CN" sz="2000" dirty="0" err="1">
                <a:solidFill>
                  <a:srgbClr val="4C6062"/>
                </a:solidFill>
                <a:latin typeface="微软雅黑" panose="020B0503020204020204" pitchFamily="34" charset="-122"/>
                <a:ea typeface="微软雅黑" panose="020B0503020204020204" pitchFamily="34" charset="-122"/>
              </a:rPr>
              <a:t>vsftp</a:t>
            </a:r>
            <a:r>
              <a:rPr lang="zh-CN" altLang="en-US" sz="2000" dirty="0">
                <a:solidFill>
                  <a:srgbClr val="4C6062"/>
                </a:solidFill>
                <a:latin typeface="微软雅黑" panose="020B0503020204020204" pitchFamily="34" charset="-122"/>
                <a:ea typeface="微软雅黑" panose="020B0503020204020204" pitchFamily="34" charset="-122"/>
              </a:rPr>
              <a:t>对应的</a:t>
            </a:r>
            <a:r>
              <a:rPr lang="en-US" altLang="zh-CN" sz="2000" dirty="0">
                <a:solidFill>
                  <a:srgbClr val="4C6062"/>
                </a:solidFill>
                <a:latin typeface="微软雅黑" panose="020B0503020204020204" pitchFamily="34" charset="-122"/>
                <a:ea typeface="微软雅黑" panose="020B0503020204020204" pitchFamily="34" charset="-122"/>
              </a:rPr>
              <a:t>PAM</a:t>
            </a:r>
            <a:r>
              <a:rPr lang="zh-CN" altLang="en-US" sz="2000" dirty="0">
                <a:solidFill>
                  <a:srgbClr val="4C6062"/>
                </a:solidFill>
                <a:latin typeface="微软雅黑" panose="020B0503020204020204" pitchFamily="34" charset="-122"/>
                <a:ea typeface="微软雅黑" panose="020B0503020204020204" pitchFamily="34" charset="-122"/>
              </a:rPr>
              <a:t>配置文件</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pam.d</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zh-CN" altLang="en-US" sz="2000" dirty="0">
                <a:solidFill>
                  <a:srgbClr val="4C6062"/>
                </a:solidFill>
                <a:latin typeface="微软雅黑" panose="020B0503020204020204" pitchFamily="34" charset="-122"/>
                <a:ea typeface="微软雅黑" panose="020B0503020204020204" pitchFamily="34" charset="-122"/>
              </a:rPr>
              <a:t>，将默认配置使用“</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全部注释，添加相应字段，如下所示。这里的修改确保了虚拟用户的身份验证流程通过您创建的用户数据库来完成，而不是系统用户数据库。</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 vim   /</a:t>
            </a:r>
            <a:r>
              <a:rPr lang="en-US" altLang="zh-CN" sz="1200" dirty="0" err="1">
                <a:solidFill>
                  <a:srgbClr val="4C6062"/>
                </a:solidFill>
                <a:latin typeface="微软雅黑" panose="020B0503020204020204" pitchFamily="34" charset="-122"/>
                <a:ea typeface="微软雅黑" panose="020B0503020204020204" pitchFamily="34" charset="-122"/>
              </a:rPr>
              <a:t>etc</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pam.d</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vsftpd</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#%PAM-1.0</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#session    optional     pam_keyinit.so    force revoke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#auth required pam_listfile.so item=user sense=deny file=/</a:t>
            </a:r>
            <a:r>
              <a:rPr lang="en-US" altLang="zh-CN" sz="1200" dirty="0" err="1">
                <a:solidFill>
                  <a:srgbClr val="4C6062"/>
                </a:solidFill>
                <a:latin typeface="微软雅黑" panose="020B0503020204020204" pitchFamily="34" charset="-122"/>
                <a:ea typeface="微软雅黑" panose="020B0503020204020204" pitchFamily="34" charset="-122"/>
              </a:rPr>
              <a:t>etc</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vsftpd</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ftpusers</a:t>
            </a:r>
            <a:r>
              <a:rPr lang="en-US" altLang="zh-CN" sz="1200" dirty="0">
                <a:solidFill>
                  <a:srgbClr val="4C6062"/>
                </a:solidFill>
                <a:latin typeface="微软雅黑" panose="020B0503020204020204" pitchFamily="34" charset="-122"/>
                <a:ea typeface="微软雅黑" panose="020B0503020204020204" pitchFamily="34" charset="-122"/>
              </a:rPr>
              <a:t> </a:t>
            </a:r>
            <a:r>
              <a:rPr lang="en-US" altLang="zh-CN" sz="1200" dirty="0" err="1">
                <a:solidFill>
                  <a:srgbClr val="4C6062"/>
                </a:solidFill>
                <a:latin typeface="微软雅黑" panose="020B0503020204020204" pitchFamily="34" charset="-122"/>
                <a:ea typeface="微软雅黑" panose="020B0503020204020204" pitchFamily="34" charset="-122"/>
              </a:rPr>
              <a:t>onerr</a:t>
            </a:r>
            <a:r>
              <a:rPr lang="en-US" altLang="zh-CN" sz="1200" dirty="0">
                <a:solidFill>
                  <a:srgbClr val="4C6062"/>
                </a:solidFill>
                <a:latin typeface="微软雅黑" panose="020B0503020204020204" pitchFamily="34" charset="-122"/>
                <a:ea typeface="微软雅黑" panose="020B0503020204020204" pitchFamily="34" charset="-122"/>
              </a:rPr>
              <a:t>=succeed</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#auth       required    pam_shells.so</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#auth       include     password-auth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#account    include     password-auth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#session    required     pam_loginuid.so</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#session    include     password-auth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auth			required		pam_userdb.so	</a:t>
            </a:r>
            <a:r>
              <a:rPr lang="en-US" altLang="zh-CN" sz="1200" dirty="0" err="1">
                <a:solidFill>
                  <a:srgbClr val="4C6062"/>
                </a:solidFill>
                <a:latin typeface="微软雅黑" panose="020B0503020204020204" pitchFamily="34" charset="-122"/>
                <a:ea typeface="微软雅黑" panose="020B0503020204020204" pitchFamily="34" charset="-122"/>
              </a:rPr>
              <a:t>db</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vftp</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vuser</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account			required		pam_userdb.so 	</a:t>
            </a:r>
            <a:r>
              <a:rPr lang="en-US" altLang="zh-CN" sz="1200" dirty="0" err="1">
                <a:solidFill>
                  <a:srgbClr val="4C6062"/>
                </a:solidFill>
                <a:latin typeface="微软雅黑" panose="020B0503020204020204" pitchFamily="34" charset="-122"/>
                <a:ea typeface="微软雅黑" panose="020B0503020204020204" pitchFamily="34" charset="-122"/>
              </a:rPr>
              <a:t>db</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vftp</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vuser</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1069975" y="3886994"/>
            <a:ext cx="10104989" cy="2926077"/>
          </a:xfrm>
          <a:prstGeom prst="rect">
            <a:avLst/>
          </a:prstGeom>
        </p:spPr>
      </p:pic>
    </p:spTree>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14-5  </a:t>
            </a:r>
            <a:r>
              <a:rPr lang="zh-CN" altLang="en-US" dirty="0"/>
              <a:t>设置</a:t>
            </a:r>
            <a:r>
              <a:rPr lang="en-US" altLang="zh-CN" dirty="0" err="1"/>
              <a:t>vsftp</a:t>
            </a:r>
            <a:r>
              <a:rPr lang="zh-CN" altLang="en-US" dirty="0"/>
              <a:t>虚拟账号</a:t>
            </a:r>
            <a:endParaRPr lang="zh-CN" altLang="en-US" b="0" dirty="0"/>
          </a:p>
        </p:txBody>
      </p:sp>
      <p:sp>
        <p:nvSpPr>
          <p:cNvPr id="2" name="文本框 1"/>
          <p:cNvSpPr txBox="1"/>
          <p:nvPr/>
        </p:nvSpPr>
        <p:spPr>
          <a:xfrm>
            <a:off x="984793" y="1471587"/>
            <a:ext cx="9888772" cy="3992888"/>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．创建虚拟账户对应系统用户，并建立测试文件和目录。</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[root@Server01 ~]# </a:t>
            </a:r>
            <a:r>
              <a:rPr lang="en-US" altLang="zh-CN" sz="1800" dirty="0" err="1">
                <a:solidFill>
                  <a:srgbClr val="4C6062"/>
                </a:solidFill>
                <a:latin typeface="微软雅黑" panose="020B0503020204020204" pitchFamily="34" charset="-122"/>
                <a:ea typeface="微软雅黑" panose="020B0503020204020204" pitchFamily="34" charset="-122"/>
              </a:rPr>
              <a:t>useradd</a:t>
            </a:r>
            <a:r>
              <a:rPr lang="en-US" altLang="zh-CN" sz="1800" dirty="0">
                <a:solidFill>
                  <a:srgbClr val="4C6062"/>
                </a:solidFill>
                <a:latin typeface="微软雅黑" panose="020B0503020204020204" pitchFamily="34" charset="-122"/>
                <a:ea typeface="微软雅黑" panose="020B0503020204020204" pitchFamily="34" charset="-122"/>
              </a:rPr>
              <a:t>  -d  /var/ftp/</a:t>
            </a:r>
            <a:r>
              <a:rPr lang="en-US" altLang="zh-CN" sz="1800" dirty="0" err="1">
                <a:solidFill>
                  <a:srgbClr val="4C6062"/>
                </a:solidFill>
                <a:latin typeface="微软雅黑" panose="020B0503020204020204" pitchFamily="34" charset="-122"/>
                <a:ea typeface="微软雅黑" panose="020B0503020204020204" pitchFamily="34" charset="-122"/>
              </a:rPr>
              <a:t>vuser</a:t>
            </a:r>
            <a:r>
              <a:rPr lang="en-US" altLang="zh-CN" sz="1800" dirty="0">
                <a:solidFill>
                  <a:srgbClr val="4C6062"/>
                </a:solidFill>
                <a:latin typeface="微软雅黑" panose="020B0503020204020204" pitchFamily="34" charset="-122"/>
                <a:ea typeface="微软雅黑" panose="020B0503020204020204" pitchFamily="34" charset="-122"/>
              </a:rPr>
              <a:t>  </a:t>
            </a:r>
            <a:r>
              <a:rPr lang="en-US" altLang="zh-CN" sz="1800" dirty="0" err="1">
                <a:solidFill>
                  <a:srgbClr val="4C6062"/>
                </a:solidFill>
                <a:latin typeface="微软雅黑" panose="020B0503020204020204" pitchFamily="34" charset="-122"/>
                <a:ea typeface="微软雅黑" panose="020B0503020204020204" pitchFamily="34" charset="-122"/>
              </a:rPr>
              <a:t>vuser</a:t>
            </a:r>
            <a:r>
              <a:rPr lang="en-US" altLang="zh-CN" sz="1800" dirty="0">
                <a:solidFill>
                  <a:srgbClr val="4C6062"/>
                </a:solidFill>
                <a:latin typeface="微软雅黑" panose="020B0503020204020204" pitchFamily="34" charset="-122"/>
                <a:ea typeface="微软雅黑" panose="020B0503020204020204" pitchFamily="34" charset="-122"/>
              </a:rPr>
              <a:t>		①</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[root@Server01 ~]# </a:t>
            </a:r>
            <a:r>
              <a:rPr lang="en-US" altLang="zh-CN" sz="1800" dirty="0" err="1">
                <a:solidFill>
                  <a:srgbClr val="4C6062"/>
                </a:solidFill>
                <a:latin typeface="微软雅黑" panose="020B0503020204020204" pitchFamily="34" charset="-122"/>
                <a:ea typeface="微软雅黑" panose="020B0503020204020204" pitchFamily="34" charset="-122"/>
              </a:rPr>
              <a:t>chown</a:t>
            </a:r>
            <a:r>
              <a:rPr lang="en-US" altLang="zh-CN" sz="1800" dirty="0">
                <a:solidFill>
                  <a:srgbClr val="4C6062"/>
                </a:solidFill>
                <a:latin typeface="微软雅黑" panose="020B0503020204020204" pitchFamily="34" charset="-122"/>
                <a:ea typeface="微软雅黑" panose="020B0503020204020204" pitchFamily="34" charset="-122"/>
              </a:rPr>
              <a:t>  </a:t>
            </a:r>
            <a:r>
              <a:rPr lang="en-US" altLang="zh-CN" sz="1800" dirty="0" err="1">
                <a:solidFill>
                  <a:srgbClr val="4C6062"/>
                </a:solidFill>
                <a:latin typeface="微软雅黑" panose="020B0503020204020204" pitchFamily="34" charset="-122"/>
                <a:ea typeface="微软雅黑" panose="020B0503020204020204" pitchFamily="34" charset="-122"/>
              </a:rPr>
              <a:t>vuser.vuser</a:t>
            </a:r>
            <a:r>
              <a:rPr lang="en-US" altLang="zh-CN" sz="1800" dirty="0">
                <a:solidFill>
                  <a:srgbClr val="4C6062"/>
                </a:solidFill>
                <a:latin typeface="微软雅黑" panose="020B0503020204020204" pitchFamily="34" charset="-122"/>
                <a:ea typeface="微软雅黑" panose="020B0503020204020204" pitchFamily="34" charset="-122"/>
              </a:rPr>
              <a:t>  /var/ftp/</a:t>
            </a:r>
            <a:r>
              <a:rPr lang="en-US" altLang="zh-CN" sz="1800" dirty="0" err="1">
                <a:solidFill>
                  <a:srgbClr val="4C6062"/>
                </a:solidFill>
                <a:latin typeface="微软雅黑" panose="020B0503020204020204" pitchFamily="34" charset="-122"/>
                <a:ea typeface="微软雅黑" panose="020B0503020204020204" pitchFamily="34" charset="-122"/>
              </a:rPr>
              <a:t>vuser</a:t>
            </a:r>
            <a:r>
              <a:rPr lang="en-US" altLang="zh-CN" sz="1800" dirty="0">
                <a:solidFill>
                  <a:srgbClr val="4C6062"/>
                </a:solidFill>
                <a:latin typeface="微软雅黑" panose="020B0503020204020204" pitchFamily="34" charset="-122"/>
                <a:ea typeface="微软雅黑" panose="020B0503020204020204" pitchFamily="34" charset="-122"/>
              </a:rPr>
              <a:t>		②</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[root@Server01 ~]# </a:t>
            </a:r>
            <a:r>
              <a:rPr lang="en-US" altLang="zh-CN" sz="1800" dirty="0" err="1">
                <a:solidFill>
                  <a:srgbClr val="4C6062"/>
                </a:solidFill>
                <a:latin typeface="微软雅黑" panose="020B0503020204020204" pitchFamily="34" charset="-122"/>
                <a:ea typeface="微软雅黑" panose="020B0503020204020204" pitchFamily="34" charset="-122"/>
              </a:rPr>
              <a:t>chmod</a:t>
            </a:r>
            <a:r>
              <a:rPr lang="en-US" altLang="zh-CN" sz="1800" dirty="0">
                <a:solidFill>
                  <a:srgbClr val="4C6062"/>
                </a:solidFill>
                <a:latin typeface="微软雅黑" panose="020B0503020204020204" pitchFamily="34" charset="-122"/>
                <a:ea typeface="微软雅黑" panose="020B0503020204020204" pitchFamily="34" charset="-122"/>
              </a:rPr>
              <a:t>  555  /var/ftp/</a:t>
            </a:r>
            <a:r>
              <a:rPr lang="en-US" altLang="zh-CN" sz="1800" dirty="0" err="1">
                <a:solidFill>
                  <a:srgbClr val="4C6062"/>
                </a:solidFill>
                <a:latin typeface="微软雅黑" panose="020B0503020204020204" pitchFamily="34" charset="-122"/>
                <a:ea typeface="微软雅黑" panose="020B0503020204020204" pitchFamily="34" charset="-122"/>
              </a:rPr>
              <a:t>vuser</a:t>
            </a:r>
            <a:r>
              <a:rPr lang="en-US" altLang="zh-CN" sz="1800" dirty="0">
                <a:solidFill>
                  <a:srgbClr val="4C6062"/>
                </a:solidFill>
                <a:latin typeface="微软雅黑" panose="020B0503020204020204" pitchFamily="34" charset="-122"/>
                <a:ea typeface="微软雅黑" panose="020B0503020204020204" pitchFamily="34" charset="-122"/>
              </a:rPr>
              <a:t>			③</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[root@Server01 ~]# touch /var/ftp/</a:t>
            </a:r>
            <a:r>
              <a:rPr lang="en-US" altLang="zh-CN" sz="1800" dirty="0" err="1">
                <a:solidFill>
                  <a:srgbClr val="4C6062"/>
                </a:solidFill>
                <a:latin typeface="微软雅黑" panose="020B0503020204020204" pitchFamily="34" charset="-122"/>
                <a:ea typeface="微软雅黑" panose="020B0503020204020204" pitchFamily="34" charset="-122"/>
              </a:rPr>
              <a:t>vuser</a:t>
            </a:r>
            <a:r>
              <a:rPr lang="en-US" altLang="zh-CN" sz="1800" dirty="0">
                <a:solidFill>
                  <a:srgbClr val="4C6062"/>
                </a:solidFill>
                <a:latin typeface="微软雅黑" panose="020B0503020204020204" pitchFamily="34" charset="-122"/>
                <a:ea typeface="微软雅黑" panose="020B0503020204020204" pitchFamily="34" charset="-122"/>
              </a:rPr>
              <a:t>/file1; </a:t>
            </a:r>
            <a:r>
              <a:rPr lang="en-US" altLang="zh-CN" sz="1800" dirty="0" err="1">
                <a:solidFill>
                  <a:srgbClr val="4C6062"/>
                </a:solidFill>
                <a:latin typeface="微软雅黑" panose="020B0503020204020204" pitchFamily="34" charset="-122"/>
                <a:ea typeface="微软雅黑" panose="020B0503020204020204" pitchFamily="34" charset="-122"/>
              </a:rPr>
              <a:t>mkdir</a:t>
            </a:r>
            <a:r>
              <a:rPr lang="en-US" altLang="zh-CN" sz="1800" dirty="0">
                <a:solidFill>
                  <a:srgbClr val="4C6062"/>
                </a:solidFill>
                <a:latin typeface="微软雅黑" panose="020B0503020204020204" pitchFamily="34" charset="-122"/>
                <a:ea typeface="微软雅黑" panose="020B0503020204020204" pitchFamily="34" charset="-122"/>
              </a:rPr>
              <a:t> /var/ftp/</a:t>
            </a:r>
            <a:r>
              <a:rPr lang="en-US" altLang="zh-CN" sz="1800" dirty="0" err="1">
                <a:solidFill>
                  <a:srgbClr val="4C6062"/>
                </a:solidFill>
                <a:latin typeface="微软雅黑" panose="020B0503020204020204" pitchFamily="34" charset="-122"/>
                <a:ea typeface="微软雅黑" panose="020B0503020204020204" pitchFamily="34" charset="-122"/>
              </a:rPr>
              <a:t>vuser</a:t>
            </a:r>
            <a:r>
              <a:rPr lang="en-US" altLang="zh-CN" sz="1800" dirty="0">
                <a:solidFill>
                  <a:srgbClr val="4C6062"/>
                </a:solidFill>
                <a:latin typeface="微软雅黑" panose="020B0503020204020204" pitchFamily="34" charset="-122"/>
                <a:ea typeface="微软雅黑" panose="020B0503020204020204" pitchFamily="34" charset="-122"/>
              </a:rPr>
              <a:t>/dir1</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[root@Server01 ~]# ls  -</a:t>
            </a:r>
            <a:r>
              <a:rPr lang="en-US" altLang="zh-CN" sz="1800" dirty="0" err="1">
                <a:solidFill>
                  <a:srgbClr val="4C6062"/>
                </a:solidFill>
                <a:latin typeface="微软雅黑" panose="020B0503020204020204" pitchFamily="34" charset="-122"/>
                <a:ea typeface="微软雅黑" panose="020B0503020204020204" pitchFamily="34" charset="-122"/>
              </a:rPr>
              <a:t>ld</a:t>
            </a:r>
            <a:r>
              <a:rPr lang="en-US" altLang="zh-CN" sz="1800" dirty="0">
                <a:solidFill>
                  <a:srgbClr val="4C6062"/>
                </a:solidFill>
                <a:latin typeface="微软雅黑" panose="020B0503020204020204" pitchFamily="34" charset="-122"/>
                <a:ea typeface="微软雅黑" panose="020B0503020204020204" pitchFamily="34" charset="-122"/>
              </a:rPr>
              <a:t>  /var/ftp/</a:t>
            </a:r>
            <a:r>
              <a:rPr lang="en-US" altLang="zh-CN" sz="1800" dirty="0" err="1">
                <a:solidFill>
                  <a:srgbClr val="4C6062"/>
                </a:solidFill>
                <a:latin typeface="微软雅黑" panose="020B0503020204020204" pitchFamily="34" charset="-122"/>
                <a:ea typeface="微软雅黑" panose="020B0503020204020204" pitchFamily="34" charset="-122"/>
              </a:rPr>
              <a:t>vuser</a:t>
            </a:r>
            <a:r>
              <a:rPr lang="en-US" altLang="zh-CN" sz="1800" dirty="0">
                <a:solidFill>
                  <a:srgbClr val="4C6062"/>
                </a:solidFill>
                <a:latin typeface="微软雅黑" panose="020B0503020204020204" pitchFamily="34" charset="-122"/>
                <a:ea typeface="微软雅黑" panose="020B0503020204020204" pitchFamily="34" charset="-122"/>
              </a:rPr>
              <a:t>			④</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err="1">
                <a:solidFill>
                  <a:srgbClr val="4C6062"/>
                </a:solidFill>
                <a:latin typeface="微软雅黑" panose="020B0503020204020204" pitchFamily="34" charset="-122"/>
                <a:ea typeface="微软雅黑" panose="020B0503020204020204" pitchFamily="34" charset="-122"/>
              </a:rPr>
              <a:t>dr</a:t>
            </a:r>
            <a:r>
              <a:rPr lang="en-US" altLang="zh-CN" sz="1800" dirty="0">
                <a:solidFill>
                  <a:srgbClr val="4C6062"/>
                </a:solidFill>
                <a:latin typeface="微软雅黑" panose="020B0503020204020204" pitchFamily="34" charset="-122"/>
                <a:ea typeface="微软雅黑" panose="020B0503020204020204" pitchFamily="34" charset="-122"/>
              </a:rPr>
              <a:t>-</a:t>
            </a:r>
            <a:r>
              <a:rPr lang="en-US" altLang="zh-CN" sz="1800" dirty="0" err="1">
                <a:solidFill>
                  <a:srgbClr val="4C6062"/>
                </a:solidFill>
                <a:latin typeface="微软雅黑" panose="020B0503020204020204" pitchFamily="34" charset="-122"/>
                <a:ea typeface="微软雅黑" panose="020B0503020204020204" pitchFamily="34" charset="-122"/>
              </a:rPr>
              <a:t>xr</a:t>
            </a:r>
            <a:r>
              <a:rPr lang="en-US" altLang="zh-CN" sz="1800" dirty="0">
                <a:solidFill>
                  <a:srgbClr val="4C6062"/>
                </a:solidFill>
                <a:latin typeface="微软雅黑" panose="020B0503020204020204" pitchFamily="34" charset="-122"/>
                <a:ea typeface="微软雅黑" panose="020B0503020204020204" pitchFamily="34" charset="-122"/>
              </a:rPr>
              <a:t>-</a:t>
            </a:r>
            <a:r>
              <a:rPr lang="en-US" altLang="zh-CN" sz="1800" dirty="0" err="1">
                <a:solidFill>
                  <a:srgbClr val="4C6062"/>
                </a:solidFill>
                <a:latin typeface="微软雅黑" panose="020B0503020204020204" pitchFamily="34" charset="-122"/>
                <a:ea typeface="微软雅黑" panose="020B0503020204020204" pitchFamily="34" charset="-122"/>
              </a:rPr>
              <a:t>xr</a:t>
            </a:r>
            <a:r>
              <a:rPr lang="en-US" altLang="zh-CN" sz="1800" dirty="0">
                <a:solidFill>
                  <a:srgbClr val="4C6062"/>
                </a:solidFill>
                <a:latin typeface="微软雅黑" panose="020B0503020204020204" pitchFamily="34" charset="-122"/>
                <a:ea typeface="微软雅黑" panose="020B0503020204020204" pitchFamily="34" charset="-122"/>
              </a:rPr>
              <a:t>-x. 6 </a:t>
            </a:r>
            <a:r>
              <a:rPr lang="en-US" altLang="zh-CN" sz="1800" dirty="0" err="1">
                <a:solidFill>
                  <a:srgbClr val="4C6062"/>
                </a:solidFill>
                <a:latin typeface="微软雅黑" panose="020B0503020204020204" pitchFamily="34" charset="-122"/>
                <a:ea typeface="微软雅黑" panose="020B0503020204020204" pitchFamily="34" charset="-122"/>
              </a:rPr>
              <a:t>vuser</a:t>
            </a:r>
            <a:r>
              <a:rPr lang="en-US" altLang="zh-CN" sz="1800" dirty="0">
                <a:solidFill>
                  <a:srgbClr val="4C6062"/>
                </a:solidFill>
                <a:latin typeface="微软雅黑" panose="020B0503020204020204" pitchFamily="34" charset="-122"/>
                <a:ea typeface="微软雅黑" panose="020B0503020204020204" pitchFamily="34" charset="-122"/>
              </a:rPr>
              <a:t> </a:t>
            </a:r>
            <a:r>
              <a:rPr lang="en-US" altLang="zh-CN" sz="1800" dirty="0" err="1">
                <a:solidFill>
                  <a:srgbClr val="4C6062"/>
                </a:solidFill>
                <a:latin typeface="微软雅黑" panose="020B0503020204020204" pitchFamily="34" charset="-122"/>
                <a:ea typeface="微软雅黑" panose="020B0503020204020204" pitchFamily="34" charset="-122"/>
              </a:rPr>
              <a:t>vuser</a:t>
            </a:r>
            <a:r>
              <a:rPr lang="en-US" altLang="zh-CN" sz="1800" dirty="0">
                <a:solidFill>
                  <a:srgbClr val="4C6062"/>
                </a:solidFill>
                <a:latin typeface="微软雅黑" panose="020B0503020204020204" pitchFamily="34" charset="-122"/>
                <a:ea typeface="微软雅黑" panose="020B0503020204020204" pitchFamily="34" charset="-122"/>
              </a:rPr>
              <a:t> 127 Jul 21 14:28 /var/ftp/</a:t>
            </a:r>
            <a:r>
              <a:rPr lang="en-US" altLang="zh-CN" sz="1800" dirty="0" err="1">
                <a:solidFill>
                  <a:srgbClr val="4C6062"/>
                </a:solidFill>
                <a:latin typeface="微软雅黑" panose="020B0503020204020204" pitchFamily="34" charset="-122"/>
                <a:ea typeface="微软雅黑" panose="020B0503020204020204" pitchFamily="34" charset="-122"/>
              </a:rPr>
              <a:t>vuser</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917575" y="2103919"/>
            <a:ext cx="10104989" cy="2849866"/>
          </a:xfrm>
          <a:prstGeom prst="rect">
            <a:avLst/>
          </a:prstGeom>
        </p:spPr>
      </p:pic>
      <p:sp>
        <p:nvSpPr>
          <p:cNvPr id="3" name="文本框 2"/>
          <p:cNvSpPr txBox="1"/>
          <p:nvPr/>
        </p:nvSpPr>
        <p:spPr>
          <a:xfrm>
            <a:off x="765175" y="5258435"/>
            <a:ext cx="10350500" cy="1229995"/>
          </a:xfrm>
          <a:prstGeom prst="rect">
            <a:avLst/>
          </a:prstGeom>
          <a:noFill/>
        </p:spPr>
        <p:txBody>
          <a:bodyPr wrap="square" rtlCol="0" anchor="t">
            <a:spAutoFit/>
          </a:bodyPr>
          <a:p>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a:t>
            </a:r>
            <a:r>
              <a:rPr lang="zh-CN" altLang="en-US" sz="1800" dirty="0">
                <a:solidFill>
                  <a:srgbClr val="4C6062"/>
                </a:solidFill>
                <a:latin typeface="微软雅黑" panose="020B0503020204020204" pitchFamily="34" charset="-122"/>
                <a:ea typeface="微软雅黑" panose="020B0503020204020204" pitchFamily="34" charset="-122"/>
              </a:rPr>
              <a:t>创建一个普通的系统用户，但这个用户在系统中并不是用于直接登录，而是作为所有虚拟用户的映射对象。这样做的目的是所有虚拟用户都共享同一个系统用户的权限和环境设置，便于管理。</a:t>
            </a:r>
            <a:endParaRPr lang="zh-CN" altLang="en-US" sz="1800" dirty="0">
              <a:solidFill>
                <a:srgbClr val="4C6062"/>
              </a:solidFill>
              <a:latin typeface="微软雅黑" panose="020B0503020204020204" pitchFamily="34" charset="-122"/>
              <a:ea typeface="微软雅黑" panose="020B0503020204020204" pitchFamily="34" charset="-122"/>
            </a:endParaRPr>
          </a:p>
          <a:p>
            <a:r>
              <a:rPr lang="en-US" altLang="zh-CN" sz="1800" dirty="0">
                <a:solidFill>
                  <a:srgbClr val="4C6062"/>
                </a:solidFill>
                <a:latin typeface="微软雅黑" panose="020B0503020204020204" pitchFamily="34" charset="-122"/>
                <a:ea typeface="微软雅黑" panose="020B0503020204020204" pitchFamily="34" charset="-122"/>
              </a:rPr>
              <a:t>2</a:t>
            </a:r>
            <a:r>
              <a:rPr lang="zh-CN" altLang="en-US" sz="1800" dirty="0">
                <a:solidFill>
                  <a:srgbClr val="4C6062"/>
                </a:solidFill>
                <a:latin typeface="微软雅黑" panose="020B0503020204020204" pitchFamily="34" charset="-122"/>
                <a:ea typeface="微软雅黑" panose="020B0503020204020204" pitchFamily="34" charset="-122"/>
              </a:rPr>
              <a:t>、设定文件夹和文件权限，确保虚拟用户只有读取权限，符合题目的需求“用户只允许查看文件，不允许上传、修改等操作”。</a:t>
            </a:r>
            <a:endParaRPr lang="zh-CN" altLang="en-US" sz="1800" dirty="0">
              <a:solidFill>
                <a:srgbClr val="4C6062"/>
              </a:solidFill>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14-5  </a:t>
            </a:r>
            <a:r>
              <a:rPr lang="zh-CN" altLang="en-US" dirty="0"/>
              <a:t>设置</a:t>
            </a:r>
            <a:r>
              <a:rPr lang="en-US" altLang="zh-CN" dirty="0" err="1"/>
              <a:t>vsftp</a:t>
            </a:r>
            <a:r>
              <a:rPr lang="zh-CN" altLang="en-US" dirty="0"/>
              <a:t>虚拟账号</a:t>
            </a:r>
            <a:endParaRPr lang="zh-CN" altLang="en-US" b="0" dirty="0"/>
          </a:p>
        </p:txBody>
      </p:sp>
      <p:sp>
        <p:nvSpPr>
          <p:cNvPr id="2" name="文本框 1"/>
          <p:cNvSpPr txBox="1"/>
          <p:nvPr/>
        </p:nvSpPr>
        <p:spPr>
          <a:xfrm>
            <a:off x="984793" y="1471587"/>
            <a:ext cx="9888772" cy="4839273"/>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．修改</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vsftpd.conf</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err="1">
                <a:solidFill>
                  <a:srgbClr val="4C6062"/>
                </a:solidFill>
                <a:latin typeface="微软雅黑" panose="020B0503020204020204" pitchFamily="34" charset="-122"/>
                <a:ea typeface="微软雅黑" panose="020B0503020204020204" pitchFamily="34" charset="-122"/>
              </a:rPr>
              <a:t>anonymous_enable</a:t>
            </a:r>
            <a:r>
              <a:rPr lang="en-US" altLang="zh-CN" sz="1400" dirty="0">
                <a:solidFill>
                  <a:srgbClr val="4C6062"/>
                </a:solidFill>
                <a:latin typeface="微软雅黑" panose="020B0503020204020204" pitchFamily="34" charset="-122"/>
                <a:ea typeface="微软雅黑" panose="020B0503020204020204" pitchFamily="34" charset="-122"/>
              </a:rPr>
              <a:t>=NO			①</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err="1">
                <a:solidFill>
                  <a:srgbClr val="4C6062"/>
                </a:solidFill>
                <a:latin typeface="微软雅黑" panose="020B0503020204020204" pitchFamily="34" charset="-122"/>
                <a:ea typeface="微软雅黑" panose="020B0503020204020204" pitchFamily="34" charset="-122"/>
              </a:rPr>
              <a:t>anon_upload_enable</a:t>
            </a:r>
            <a:r>
              <a:rPr lang="en-US" altLang="zh-CN" sz="1400" dirty="0">
                <a:solidFill>
                  <a:srgbClr val="4C6062"/>
                </a:solidFill>
                <a:latin typeface="微软雅黑" panose="020B0503020204020204" pitchFamily="34" charset="-122"/>
                <a:ea typeface="微软雅黑" panose="020B0503020204020204" pitchFamily="34" charset="-122"/>
              </a:rPr>
              <a:t>=NO</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err="1">
                <a:solidFill>
                  <a:srgbClr val="4C6062"/>
                </a:solidFill>
                <a:latin typeface="微软雅黑" panose="020B0503020204020204" pitchFamily="34" charset="-122"/>
                <a:ea typeface="微软雅黑" panose="020B0503020204020204" pitchFamily="34" charset="-122"/>
              </a:rPr>
              <a:t>anon_mkdir_write_enable</a:t>
            </a:r>
            <a:r>
              <a:rPr lang="en-US" altLang="zh-CN" sz="1400" dirty="0">
                <a:solidFill>
                  <a:srgbClr val="4C6062"/>
                </a:solidFill>
                <a:latin typeface="微软雅黑" panose="020B0503020204020204" pitchFamily="34" charset="-122"/>
                <a:ea typeface="微软雅黑" panose="020B0503020204020204" pitchFamily="34" charset="-122"/>
              </a:rPr>
              <a:t>=NO</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err="1">
                <a:solidFill>
                  <a:srgbClr val="4C6062"/>
                </a:solidFill>
                <a:latin typeface="微软雅黑" panose="020B0503020204020204" pitchFamily="34" charset="-122"/>
                <a:ea typeface="微软雅黑" panose="020B0503020204020204" pitchFamily="34" charset="-122"/>
              </a:rPr>
              <a:t>anon_other_write_enable</a:t>
            </a:r>
            <a:r>
              <a:rPr lang="en-US" altLang="zh-CN" sz="1400" dirty="0">
                <a:solidFill>
                  <a:srgbClr val="4C6062"/>
                </a:solidFill>
                <a:latin typeface="微软雅黑" panose="020B0503020204020204" pitchFamily="34" charset="-122"/>
                <a:ea typeface="微软雅黑" panose="020B0503020204020204" pitchFamily="34" charset="-122"/>
              </a:rPr>
              <a:t>=NO</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err="1">
                <a:solidFill>
                  <a:srgbClr val="4C6062"/>
                </a:solidFill>
                <a:latin typeface="微软雅黑" panose="020B0503020204020204" pitchFamily="34" charset="-122"/>
                <a:ea typeface="微软雅黑" panose="020B0503020204020204" pitchFamily="34" charset="-122"/>
              </a:rPr>
              <a:t>local_enable</a:t>
            </a:r>
            <a:r>
              <a:rPr lang="en-US" altLang="zh-CN" sz="1400" dirty="0">
                <a:solidFill>
                  <a:srgbClr val="4C6062"/>
                </a:solidFill>
                <a:latin typeface="微软雅黑" panose="020B0503020204020204" pitchFamily="34" charset="-122"/>
                <a:ea typeface="微软雅黑" panose="020B0503020204020204" pitchFamily="34" charset="-122"/>
              </a:rPr>
              <a:t>=YES				②</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err="1">
                <a:solidFill>
                  <a:srgbClr val="4C6062"/>
                </a:solidFill>
                <a:latin typeface="微软雅黑" panose="020B0503020204020204" pitchFamily="34" charset="-122"/>
                <a:ea typeface="微软雅黑" panose="020B0503020204020204" pitchFamily="34" charset="-122"/>
              </a:rPr>
              <a:t>chroot_local_user</a:t>
            </a:r>
            <a:r>
              <a:rPr lang="en-US" altLang="zh-CN" sz="1400" dirty="0">
                <a:solidFill>
                  <a:srgbClr val="4C6062"/>
                </a:solidFill>
                <a:latin typeface="微软雅黑" panose="020B0503020204020204" pitchFamily="34" charset="-122"/>
                <a:ea typeface="微软雅黑" panose="020B0503020204020204" pitchFamily="34" charset="-122"/>
              </a:rPr>
              <a:t>=YES				③</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err="1">
                <a:solidFill>
                  <a:srgbClr val="4C6062"/>
                </a:solidFill>
                <a:latin typeface="微软雅黑" panose="020B0503020204020204" pitchFamily="34" charset="-122"/>
                <a:ea typeface="微软雅黑" panose="020B0503020204020204" pitchFamily="34" charset="-122"/>
              </a:rPr>
              <a:t>allow_writeable_chroot</a:t>
            </a:r>
            <a:r>
              <a:rPr lang="en-US" altLang="zh-CN" sz="1400" dirty="0">
                <a:solidFill>
                  <a:srgbClr val="4C6062"/>
                </a:solidFill>
                <a:latin typeface="微软雅黑" panose="020B0503020204020204" pitchFamily="34" charset="-122"/>
                <a:ea typeface="微软雅黑" panose="020B0503020204020204" pitchFamily="34" charset="-122"/>
              </a:rPr>
              <a:t>=YES</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err="1">
                <a:solidFill>
                  <a:srgbClr val="4C6062"/>
                </a:solidFill>
                <a:latin typeface="微软雅黑" panose="020B0503020204020204" pitchFamily="34" charset="-122"/>
                <a:ea typeface="微软雅黑" panose="020B0503020204020204" pitchFamily="34" charset="-122"/>
              </a:rPr>
              <a:t>write_enable</a:t>
            </a:r>
            <a:r>
              <a:rPr lang="en-US" altLang="zh-CN" sz="1400" dirty="0">
                <a:solidFill>
                  <a:srgbClr val="4C6062"/>
                </a:solidFill>
                <a:latin typeface="微软雅黑" panose="020B0503020204020204" pitchFamily="34" charset="-122"/>
                <a:ea typeface="微软雅黑" panose="020B0503020204020204" pitchFamily="34" charset="-122"/>
              </a:rPr>
              <a:t>=NO				④</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err="1">
                <a:solidFill>
                  <a:srgbClr val="4C6062"/>
                </a:solidFill>
                <a:latin typeface="微软雅黑" panose="020B0503020204020204" pitchFamily="34" charset="-122"/>
                <a:ea typeface="微软雅黑" panose="020B0503020204020204" pitchFamily="34" charset="-122"/>
              </a:rPr>
              <a:t>guest_enable</a:t>
            </a:r>
            <a:r>
              <a:rPr lang="en-US" altLang="zh-CN" sz="1400" dirty="0">
                <a:solidFill>
                  <a:srgbClr val="4C6062"/>
                </a:solidFill>
                <a:latin typeface="微软雅黑" panose="020B0503020204020204" pitchFamily="34" charset="-122"/>
                <a:ea typeface="微软雅黑" panose="020B0503020204020204" pitchFamily="34" charset="-122"/>
              </a:rPr>
              <a:t>=YES				⑤</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err="1">
                <a:solidFill>
                  <a:srgbClr val="4C6062"/>
                </a:solidFill>
                <a:latin typeface="微软雅黑" panose="020B0503020204020204" pitchFamily="34" charset="-122"/>
                <a:ea typeface="微软雅黑" panose="020B0503020204020204" pitchFamily="34" charset="-122"/>
              </a:rPr>
              <a:t>guest_username</a:t>
            </a:r>
            <a:r>
              <a:rPr lang="en-US" altLang="zh-CN" sz="1400" dirty="0">
                <a:solidFill>
                  <a:srgbClr val="4C6062"/>
                </a:solidFill>
                <a:latin typeface="微软雅黑" panose="020B0503020204020204" pitchFamily="34" charset="-122"/>
                <a:ea typeface="微软雅黑" panose="020B0503020204020204" pitchFamily="34" charset="-122"/>
              </a:rPr>
              <a:t>=</a:t>
            </a:r>
            <a:r>
              <a:rPr lang="en-US" altLang="zh-CN" sz="1400" dirty="0" err="1">
                <a:solidFill>
                  <a:srgbClr val="4C6062"/>
                </a:solidFill>
                <a:latin typeface="微软雅黑" panose="020B0503020204020204" pitchFamily="34" charset="-122"/>
                <a:ea typeface="微软雅黑" panose="020B0503020204020204" pitchFamily="34" charset="-122"/>
              </a:rPr>
              <a:t>vuser</a:t>
            </a:r>
            <a:r>
              <a:rPr lang="en-US" altLang="zh-CN" sz="1400" dirty="0">
                <a:solidFill>
                  <a:srgbClr val="4C6062"/>
                </a:solidFill>
                <a:latin typeface="微软雅黑" panose="020B0503020204020204" pitchFamily="34" charset="-122"/>
                <a:ea typeface="微软雅黑" panose="020B0503020204020204" pitchFamily="34" charset="-122"/>
              </a:rPr>
              <a:t>				⑥</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listen=YES				⑦</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Listen_ipv6=NO 				⑧</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err="1">
                <a:solidFill>
                  <a:srgbClr val="4C6062"/>
                </a:solidFill>
                <a:latin typeface="微软雅黑" panose="020B0503020204020204" pitchFamily="34" charset="-122"/>
                <a:ea typeface="微软雅黑" panose="020B0503020204020204" pitchFamily="34" charset="-122"/>
              </a:rPr>
              <a:t>pam_service_name</a:t>
            </a:r>
            <a:r>
              <a:rPr lang="en-US" altLang="zh-CN" sz="1400" dirty="0">
                <a:solidFill>
                  <a:srgbClr val="4C6062"/>
                </a:solidFill>
                <a:latin typeface="微软雅黑" panose="020B0503020204020204" pitchFamily="34" charset="-122"/>
                <a:ea typeface="微软雅黑" panose="020B0503020204020204" pitchFamily="34" charset="-122"/>
              </a:rPr>
              <a:t>=</a:t>
            </a:r>
            <a:r>
              <a:rPr lang="en-US" altLang="zh-CN" sz="1400" dirty="0" err="1">
                <a:solidFill>
                  <a:srgbClr val="4C6062"/>
                </a:solidFill>
                <a:latin typeface="微软雅黑" panose="020B0503020204020204" pitchFamily="34" charset="-122"/>
                <a:ea typeface="微软雅黑" panose="020B0503020204020204" pitchFamily="34" charset="-122"/>
              </a:rPr>
              <a:t>vsftpd</a:t>
            </a:r>
            <a:r>
              <a:rPr lang="en-US" altLang="zh-CN" sz="1400" dirty="0">
                <a:solidFill>
                  <a:srgbClr val="4C6062"/>
                </a:solidFill>
                <a:latin typeface="微软雅黑" panose="020B0503020204020204" pitchFamily="34" charset="-122"/>
                <a:ea typeface="微软雅黑" panose="020B0503020204020204" pitchFamily="34" charset="-122"/>
              </a:rPr>
              <a:t>			9</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984885" y="2058195"/>
            <a:ext cx="10104989" cy="3878215"/>
          </a:xfrm>
          <a:prstGeom prst="rect">
            <a:avLst/>
          </a:prstGeom>
        </p:spPr>
      </p:pic>
    </p:spTree>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14-5  </a:t>
            </a:r>
            <a:r>
              <a:rPr lang="zh-CN" altLang="en-US" dirty="0"/>
              <a:t>设置</a:t>
            </a:r>
            <a:r>
              <a:rPr lang="en-US" altLang="zh-CN" dirty="0" err="1"/>
              <a:t>vsftp</a:t>
            </a:r>
            <a:r>
              <a:rPr lang="zh-CN" altLang="en-US" dirty="0"/>
              <a:t>虚拟账号</a:t>
            </a:r>
            <a:endParaRPr lang="zh-CN" altLang="en-US" b="0" dirty="0"/>
          </a:p>
        </p:txBody>
      </p:sp>
      <p:sp>
        <p:nvSpPr>
          <p:cNvPr id="2" name="文本框 1"/>
          <p:cNvSpPr txBox="1"/>
          <p:nvPr/>
        </p:nvSpPr>
        <p:spPr>
          <a:xfrm>
            <a:off x="984793" y="1471587"/>
            <a:ext cx="9888772" cy="4954270"/>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．修改</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vsftpd.conf</a:t>
            </a:r>
            <a:r>
              <a:rPr lang="zh-CN" altLang="en-US" sz="2000" dirty="0" err="1">
                <a:solidFill>
                  <a:srgbClr val="4C6062"/>
                </a:solidFill>
                <a:latin typeface="微软雅黑" panose="020B0503020204020204" pitchFamily="34" charset="-122"/>
                <a:ea typeface="微软雅黑" panose="020B0503020204020204" pitchFamily="34" charset="-122"/>
              </a:rPr>
              <a:t>，修改后如下：</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800">
                <a:solidFill>
                  <a:srgbClr val="4C6062"/>
                </a:solidFill>
                <a:latin typeface="微软雅黑" panose="020B0503020204020204" pitchFamily="34" charset="-122"/>
                <a:ea typeface="微软雅黑" panose="020B0503020204020204" pitchFamily="34" charset="-122"/>
              </a:rPr>
              <a:t>anonymous_enable=NO</a:t>
            </a:r>
            <a:endParaRPr lang="en-US" altLang="zh-CN" sz="80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800">
                <a:solidFill>
                  <a:srgbClr val="4C6062"/>
                </a:solidFill>
                <a:latin typeface="微软雅黑" panose="020B0503020204020204" pitchFamily="34" charset="-122"/>
                <a:ea typeface="微软雅黑" panose="020B0503020204020204" pitchFamily="34" charset="-122"/>
              </a:rPr>
              <a:t>local_enable=YES</a:t>
            </a:r>
            <a:endParaRPr lang="en-US" altLang="zh-CN" sz="80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800">
                <a:solidFill>
                  <a:srgbClr val="4C6062"/>
                </a:solidFill>
                <a:latin typeface="微软雅黑" panose="020B0503020204020204" pitchFamily="34" charset="-122"/>
                <a:ea typeface="微软雅黑" panose="020B0503020204020204" pitchFamily="34" charset="-122"/>
              </a:rPr>
              <a:t>write_enable=YES</a:t>
            </a:r>
            <a:endParaRPr lang="en-US" altLang="zh-CN" sz="80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800">
                <a:solidFill>
                  <a:srgbClr val="4C6062"/>
                </a:solidFill>
                <a:latin typeface="微软雅黑" panose="020B0503020204020204" pitchFamily="34" charset="-122"/>
                <a:ea typeface="微软雅黑" panose="020B0503020204020204" pitchFamily="34" charset="-122"/>
              </a:rPr>
              <a:t>local_umask=022</a:t>
            </a:r>
            <a:endParaRPr lang="en-US" altLang="zh-CN" sz="80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800">
                <a:solidFill>
                  <a:srgbClr val="4C6062"/>
                </a:solidFill>
                <a:latin typeface="微软雅黑" panose="020B0503020204020204" pitchFamily="34" charset="-122"/>
                <a:ea typeface="微软雅黑" panose="020B0503020204020204" pitchFamily="34" charset="-122"/>
              </a:rPr>
              <a:t>dirmessage_enable=YES</a:t>
            </a:r>
            <a:endParaRPr lang="en-US" altLang="zh-CN" sz="80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800">
                <a:solidFill>
                  <a:srgbClr val="4C6062"/>
                </a:solidFill>
                <a:latin typeface="微软雅黑" panose="020B0503020204020204" pitchFamily="34" charset="-122"/>
                <a:ea typeface="微软雅黑" panose="020B0503020204020204" pitchFamily="34" charset="-122"/>
              </a:rPr>
              <a:t>xferlog_enable=YES</a:t>
            </a:r>
            <a:endParaRPr lang="en-US" altLang="zh-CN" sz="80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800">
                <a:solidFill>
                  <a:srgbClr val="4C6062"/>
                </a:solidFill>
                <a:latin typeface="微软雅黑" panose="020B0503020204020204" pitchFamily="34" charset="-122"/>
                <a:ea typeface="微软雅黑" panose="020B0503020204020204" pitchFamily="34" charset="-122"/>
              </a:rPr>
              <a:t>connect_from_port_20=YES</a:t>
            </a:r>
            <a:endParaRPr lang="en-US" altLang="zh-CN" sz="80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800">
                <a:solidFill>
                  <a:srgbClr val="4C6062"/>
                </a:solidFill>
                <a:latin typeface="微软雅黑" panose="020B0503020204020204" pitchFamily="34" charset="-122"/>
                <a:ea typeface="微软雅黑" panose="020B0503020204020204" pitchFamily="34" charset="-122"/>
              </a:rPr>
              <a:t>xferlog_std_format=YES</a:t>
            </a:r>
            <a:endParaRPr lang="en-US" altLang="zh-CN" sz="80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800">
                <a:solidFill>
                  <a:srgbClr val="4C6062"/>
                </a:solidFill>
                <a:latin typeface="微软雅黑" panose="020B0503020204020204" pitchFamily="34" charset="-122"/>
                <a:ea typeface="微软雅黑" panose="020B0503020204020204" pitchFamily="34" charset="-122"/>
              </a:rPr>
              <a:t>listen=Yes</a:t>
            </a:r>
            <a:endParaRPr lang="en-US" altLang="zh-CN" sz="80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800">
                <a:solidFill>
                  <a:srgbClr val="4C6062"/>
                </a:solidFill>
                <a:latin typeface="微软雅黑" panose="020B0503020204020204" pitchFamily="34" charset="-122"/>
                <a:ea typeface="微软雅黑" panose="020B0503020204020204" pitchFamily="34" charset="-122"/>
              </a:rPr>
              <a:t>listen_ipv6=NO</a:t>
            </a:r>
            <a:endParaRPr lang="en-US" altLang="zh-CN" sz="80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endParaRPr lang="en-US" altLang="zh-CN" sz="80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800">
                <a:solidFill>
                  <a:srgbClr val="4C6062"/>
                </a:solidFill>
                <a:latin typeface="微软雅黑" panose="020B0503020204020204" pitchFamily="34" charset="-122"/>
                <a:ea typeface="微软雅黑" panose="020B0503020204020204" pitchFamily="34" charset="-122"/>
              </a:rPr>
              <a:t>pam_service_name=vsftpd</a:t>
            </a:r>
            <a:endParaRPr lang="en-US" altLang="zh-CN" sz="80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800">
                <a:solidFill>
                  <a:srgbClr val="4C6062"/>
                </a:solidFill>
                <a:latin typeface="微软雅黑" panose="020B0503020204020204" pitchFamily="34" charset="-122"/>
                <a:ea typeface="微软雅黑" panose="020B0503020204020204" pitchFamily="34" charset="-122"/>
              </a:rPr>
              <a:t>userlist_enable=YES</a:t>
            </a:r>
            <a:endParaRPr lang="en-US" altLang="zh-CN" sz="80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endParaRPr lang="en-US" altLang="zh-CN" sz="80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800">
                <a:solidFill>
                  <a:srgbClr val="4C6062"/>
                </a:solidFill>
                <a:latin typeface="微软雅黑" panose="020B0503020204020204" pitchFamily="34" charset="-122"/>
                <a:ea typeface="微软雅黑" panose="020B0503020204020204" pitchFamily="34" charset="-122"/>
              </a:rPr>
              <a:t>anon_upload_enable=NO</a:t>
            </a:r>
            <a:endParaRPr lang="en-US" altLang="zh-CN" sz="80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800">
                <a:solidFill>
                  <a:srgbClr val="4C6062"/>
                </a:solidFill>
                <a:latin typeface="微软雅黑" panose="020B0503020204020204" pitchFamily="34" charset="-122"/>
                <a:ea typeface="微软雅黑" panose="020B0503020204020204" pitchFamily="34" charset="-122"/>
              </a:rPr>
              <a:t>anon_mkdir_write_enable=NO</a:t>
            </a:r>
            <a:endParaRPr lang="en-US" altLang="zh-CN" sz="80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800">
                <a:solidFill>
                  <a:srgbClr val="4C6062"/>
                </a:solidFill>
                <a:latin typeface="微软雅黑" panose="020B0503020204020204" pitchFamily="34" charset="-122"/>
                <a:ea typeface="微软雅黑" panose="020B0503020204020204" pitchFamily="34" charset="-122"/>
              </a:rPr>
              <a:t>anon_other_write_enable=NO</a:t>
            </a:r>
            <a:endParaRPr lang="en-US" altLang="zh-CN" sz="80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800">
                <a:solidFill>
                  <a:srgbClr val="4C6062"/>
                </a:solidFill>
                <a:latin typeface="微软雅黑" panose="020B0503020204020204" pitchFamily="34" charset="-122"/>
                <a:ea typeface="微软雅黑" panose="020B0503020204020204" pitchFamily="34" charset="-122"/>
              </a:rPr>
              <a:t>chroot_local_user=YES</a:t>
            </a:r>
            <a:endParaRPr lang="en-US" altLang="zh-CN" sz="80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800">
                <a:solidFill>
                  <a:srgbClr val="4C6062"/>
                </a:solidFill>
                <a:latin typeface="微软雅黑" panose="020B0503020204020204" pitchFamily="34" charset="-122"/>
                <a:ea typeface="微软雅黑" panose="020B0503020204020204" pitchFamily="34" charset="-122"/>
              </a:rPr>
              <a:t>allow_writeable_chroot=YES</a:t>
            </a:r>
            <a:endParaRPr lang="en-US" altLang="zh-CN" sz="80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800">
                <a:solidFill>
                  <a:srgbClr val="4C6062"/>
                </a:solidFill>
                <a:latin typeface="微软雅黑" panose="020B0503020204020204" pitchFamily="34" charset="-122"/>
                <a:ea typeface="微软雅黑" panose="020B0503020204020204" pitchFamily="34" charset="-122"/>
              </a:rPr>
              <a:t>write_enable=NO</a:t>
            </a:r>
            <a:endParaRPr lang="en-US" altLang="zh-CN" sz="80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800">
                <a:solidFill>
                  <a:srgbClr val="4C6062"/>
                </a:solidFill>
                <a:latin typeface="微软雅黑" panose="020B0503020204020204" pitchFamily="34" charset="-122"/>
                <a:ea typeface="微软雅黑" panose="020B0503020204020204" pitchFamily="34" charset="-122"/>
              </a:rPr>
              <a:t>guest_enable=YES</a:t>
            </a:r>
            <a:endParaRPr lang="en-US" altLang="zh-CN" sz="80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800">
                <a:solidFill>
                  <a:srgbClr val="4C6062"/>
                </a:solidFill>
                <a:latin typeface="微软雅黑" panose="020B0503020204020204" pitchFamily="34" charset="-122"/>
                <a:ea typeface="微软雅黑" panose="020B0503020204020204" pitchFamily="34" charset="-122"/>
              </a:rPr>
              <a:t>guest_username=vuser</a:t>
            </a:r>
            <a:endParaRPr lang="en-US" altLang="zh-CN" sz="80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841375" y="2058670"/>
            <a:ext cx="10104755" cy="4366260"/>
          </a:xfrm>
          <a:prstGeom prst="rect">
            <a:avLst/>
          </a:prstGeom>
        </p:spPr>
      </p:pic>
    </p:spTree>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14-5  </a:t>
            </a:r>
            <a:r>
              <a:rPr lang="zh-CN" altLang="en-US" dirty="0"/>
              <a:t>设置</a:t>
            </a:r>
            <a:r>
              <a:rPr lang="en-US" altLang="zh-CN" dirty="0" err="1"/>
              <a:t>vsftp</a:t>
            </a:r>
            <a:r>
              <a:rPr lang="zh-CN" altLang="en-US" dirty="0"/>
              <a:t>虚拟账号</a:t>
            </a:r>
            <a:endParaRPr lang="zh-CN" altLang="en-US" b="0" dirty="0"/>
          </a:p>
        </p:txBody>
      </p:sp>
      <p:sp>
        <p:nvSpPr>
          <p:cNvPr id="2" name="文本框 1"/>
          <p:cNvSpPr txBox="1"/>
          <p:nvPr/>
        </p:nvSpPr>
        <p:spPr>
          <a:xfrm>
            <a:off x="984793" y="1471587"/>
            <a:ext cx="9888772" cy="5347105"/>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以上代码中其后带序号的各行功能说明如下。</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① 为了保证服务器的安全，关闭匿名访问，以及其他匿名相关设置。</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② 虚拟账号会映射为服务器的系统账号，所以需要开启本地账号的支持。</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③ 锁定账户的根目录。</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④ 关闭用户的写权限。</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⑤ 开启虚拟账号访问功能。</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⑥ 设置虚拟账号对应的系统账号为</a:t>
            </a:r>
            <a:r>
              <a:rPr lang="en-US" altLang="zh-CN" sz="2000" dirty="0" err="1">
                <a:solidFill>
                  <a:srgbClr val="4C6062"/>
                </a:solidFill>
                <a:latin typeface="微软雅黑" panose="020B0503020204020204" pitchFamily="34" charset="-122"/>
                <a:ea typeface="微软雅黑" panose="020B0503020204020204" pitchFamily="34" charset="-122"/>
              </a:rPr>
              <a:t>vuser</a:t>
            </a:r>
            <a:r>
              <a:rPr lang="zh-CN" altLang="en-US" sz="2000" dirty="0">
                <a:solidFill>
                  <a:srgbClr val="4C6062"/>
                </a:solidFill>
                <a:latin typeface="微软雅黑" panose="020B0503020204020204" pitchFamily="34" charset="-122"/>
                <a:ea typeface="微软雅黑" panose="020B0503020204020204" pitchFamily="34" charset="-122"/>
              </a:rPr>
              <a:t>。</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⑦ 设置</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服务器为独立运行。</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⑧ 配置</a:t>
            </a:r>
            <a:r>
              <a:rPr lang="en-US" altLang="zh-CN" sz="2000" dirty="0" err="1">
                <a:solidFill>
                  <a:srgbClr val="4C6062"/>
                </a:solidFill>
                <a:latin typeface="微软雅黑" panose="020B0503020204020204" pitchFamily="34" charset="-122"/>
                <a:ea typeface="微软雅黑" panose="020B0503020204020204" pitchFamily="34" charset="-122"/>
              </a:rPr>
              <a:t>vsftp</a:t>
            </a:r>
            <a:r>
              <a:rPr lang="zh-CN" altLang="en-US" sz="2000" dirty="0">
                <a:solidFill>
                  <a:srgbClr val="4C6062"/>
                </a:solidFill>
                <a:latin typeface="微软雅黑" panose="020B0503020204020204" pitchFamily="34" charset="-122"/>
                <a:ea typeface="微软雅黑" panose="020B0503020204020204" pitchFamily="34" charset="-122"/>
              </a:rPr>
              <a:t>使用的</a:t>
            </a:r>
            <a:r>
              <a:rPr lang="en-US" altLang="zh-CN" sz="2000" dirty="0">
                <a:solidFill>
                  <a:srgbClr val="4C6062"/>
                </a:solidFill>
                <a:latin typeface="微软雅黑" panose="020B0503020204020204" pitchFamily="34" charset="-122"/>
                <a:ea typeface="微软雅黑" panose="020B0503020204020204" pitchFamily="34" charset="-122"/>
              </a:rPr>
              <a:t>PAM</a:t>
            </a:r>
            <a:r>
              <a:rPr lang="zh-CN" altLang="en-US" sz="2000" dirty="0">
                <a:solidFill>
                  <a:srgbClr val="4C6062"/>
                </a:solidFill>
                <a:latin typeface="微软雅黑" panose="020B0503020204020204" pitchFamily="34" charset="-122"/>
                <a:ea typeface="微软雅黑" panose="020B0503020204020204" pitchFamily="34" charset="-122"/>
              </a:rPr>
              <a:t>模块为</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zh-CN" altLang="en-US" sz="2000" dirty="0">
                <a:solidFill>
                  <a:srgbClr val="4C6062"/>
                </a:solidFill>
                <a:latin typeface="微软雅黑" panose="020B0503020204020204" pitchFamily="34" charset="-122"/>
                <a:ea typeface="微软雅黑" panose="020B0503020204020204" pitchFamily="34" charset="-122"/>
              </a:rPr>
              <a:t>。</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14-5  </a:t>
            </a:r>
            <a:r>
              <a:rPr lang="zh-CN" altLang="en-US" dirty="0"/>
              <a:t>设置</a:t>
            </a:r>
            <a:r>
              <a:rPr lang="en-US" altLang="zh-CN" dirty="0" err="1"/>
              <a:t>vsftp</a:t>
            </a:r>
            <a:r>
              <a:rPr lang="zh-CN" altLang="en-US" dirty="0"/>
              <a:t>虚拟账号</a:t>
            </a:r>
            <a:endParaRPr lang="zh-CN" altLang="en-US" b="0" dirty="0"/>
          </a:p>
        </p:txBody>
      </p:sp>
      <p:sp>
        <p:nvSpPr>
          <p:cNvPr id="2" name="文本框 1"/>
          <p:cNvSpPr txBox="1"/>
          <p:nvPr/>
        </p:nvSpPr>
        <p:spPr>
          <a:xfrm>
            <a:off x="984885" y="1471295"/>
            <a:ext cx="10069830" cy="4631055"/>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修改/etc/vsftpd/vsftpd.conf文件是核心配置，涉及许多关键设置：</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、关闭匿名访问 (anonymous_enable=NO)：提高安全性，因为匿名访问通常被认为是不安全的。</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sym typeface="+mn-ea"/>
              </a:rPr>
              <a:t>2</a:t>
            </a:r>
            <a:r>
              <a:rPr lang="zh-CN" altLang="en-US" sz="2000" dirty="0">
                <a:solidFill>
                  <a:srgbClr val="4C6062"/>
                </a:solidFill>
                <a:latin typeface="微软雅黑" panose="020B0503020204020204" pitchFamily="34" charset="-122"/>
                <a:ea typeface="微软雅黑" panose="020B0503020204020204" pitchFamily="34" charset="-122"/>
                <a:sym typeface="+mn-ea"/>
              </a:rPr>
              <a:t>、</a:t>
            </a:r>
            <a:r>
              <a:rPr lang="zh-CN" altLang="en-US" sz="2000" dirty="0">
                <a:solidFill>
                  <a:srgbClr val="4C6062"/>
                </a:solidFill>
                <a:latin typeface="微软雅黑" panose="020B0503020204020204" pitchFamily="34" charset="-122"/>
                <a:ea typeface="微软雅黑" panose="020B0503020204020204" pitchFamily="34" charset="-122"/>
              </a:rPr>
              <a:t>启用本地账户支持 (local_enable=YES)：允许使用虚拟映射的本地系统账户登录。</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sym typeface="+mn-ea"/>
              </a:rPr>
              <a:t>3</a:t>
            </a:r>
            <a:r>
              <a:rPr lang="zh-CN" altLang="en-US" sz="2000" dirty="0">
                <a:solidFill>
                  <a:srgbClr val="4C6062"/>
                </a:solidFill>
                <a:latin typeface="微软雅黑" panose="020B0503020204020204" pitchFamily="34" charset="-122"/>
                <a:ea typeface="微软雅黑" panose="020B0503020204020204" pitchFamily="34" charset="-122"/>
                <a:sym typeface="+mn-ea"/>
              </a:rPr>
              <a:t>、</a:t>
            </a:r>
            <a:r>
              <a:rPr lang="zh-CN" altLang="en-US" sz="2000" dirty="0">
                <a:solidFill>
                  <a:srgbClr val="4C6062"/>
                </a:solidFill>
                <a:latin typeface="微软雅黑" panose="020B0503020204020204" pitchFamily="34" charset="-122"/>
                <a:ea typeface="微软雅黑" panose="020B0503020204020204" pitchFamily="34" charset="-122"/>
              </a:rPr>
              <a:t>禁止文件写入 (write_enable=NO)：符合您的需求，只允许用户查看文件。</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sym typeface="+mn-ea"/>
              </a:rPr>
              <a:t>4</a:t>
            </a:r>
            <a:r>
              <a:rPr lang="zh-CN" altLang="en-US" sz="2000" dirty="0">
                <a:solidFill>
                  <a:srgbClr val="4C6062"/>
                </a:solidFill>
                <a:latin typeface="微软雅黑" panose="020B0503020204020204" pitchFamily="34" charset="-122"/>
                <a:ea typeface="微软雅黑" panose="020B0503020204020204" pitchFamily="34" charset="-122"/>
                <a:sym typeface="+mn-ea"/>
              </a:rPr>
              <a:t>、</a:t>
            </a:r>
            <a:r>
              <a:rPr lang="zh-CN" altLang="en-US" sz="2000" dirty="0">
                <a:solidFill>
                  <a:srgbClr val="4C6062"/>
                </a:solidFill>
                <a:latin typeface="微软雅黑" panose="020B0503020204020204" pitchFamily="34" charset="-122"/>
                <a:ea typeface="微软雅黑" panose="020B0503020204020204" pitchFamily="34" charset="-122"/>
              </a:rPr>
              <a:t>启用虚拟用户模式 (guest_enable=YES) 和设置虚拟用户的系统账号 (guest_username=vuser)：确保所有虚拟用户的行为都映射到指定的系统用户。</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sym typeface="+mn-ea"/>
              </a:rPr>
              <a:t>5</a:t>
            </a:r>
            <a:r>
              <a:rPr lang="zh-CN" altLang="en-US" sz="2000" dirty="0">
                <a:solidFill>
                  <a:srgbClr val="4C6062"/>
                </a:solidFill>
                <a:latin typeface="微软雅黑" panose="020B0503020204020204" pitchFamily="34" charset="-122"/>
                <a:ea typeface="微软雅黑" panose="020B0503020204020204" pitchFamily="34" charset="-122"/>
                <a:sym typeface="+mn-ea"/>
              </a:rPr>
              <a:t>、</a:t>
            </a:r>
            <a:r>
              <a:rPr lang="zh-CN" altLang="en-US" sz="2000" dirty="0">
                <a:solidFill>
                  <a:srgbClr val="4C6062"/>
                </a:solidFill>
                <a:latin typeface="微软雅黑" panose="020B0503020204020204" pitchFamily="34" charset="-122"/>
                <a:ea typeface="微软雅黑" panose="020B0503020204020204" pitchFamily="34" charset="-122"/>
              </a:rPr>
              <a:t>锁定用户到其根目录 (chroot_local_user=YES)：增强安全性，用户无法访问主目录之外的任何内容。</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14-5  </a:t>
            </a:r>
            <a:r>
              <a:rPr lang="zh-CN" altLang="en-US" dirty="0"/>
              <a:t>设置</a:t>
            </a:r>
            <a:r>
              <a:rPr lang="en-US" altLang="zh-CN" dirty="0" err="1"/>
              <a:t>vsftp</a:t>
            </a:r>
            <a:r>
              <a:rPr lang="zh-CN" altLang="en-US" dirty="0"/>
              <a:t>虚拟账号</a:t>
            </a:r>
            <a:endParaRPr lang="zh-CN" altLang="en-US" b="0" dirty="0"/>
          </a:p>
        </p:txBody>
      </p:sp>
      <p:sp>
        <p:nvSpPr>
          <p:cNvPr id="2" name="文本框 1"/>
          <p:cNvSpPr txBox="1"/>
          <p:nvPr/>
        </p:nvSpPr>
        <p:spPr>
          <a:xfrm>
            <a:off x="984793" y="1471587"/>
            <a:ext cx="9888772" cy="4784725"/>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5</a:t>
            </a:r>
            <a:r>
              <a:rPr lang="zh-CN" altLang="en-US" sz="2000" dirty="0">
                <a:solidFill>
                  <a:srgbClr val="4C6062"/>
                </a:solidFill>
                <a:latin typeface="微软雅黑" panose="020B0503020204020204" pitchFamily="34" charset="-122"/>
                <a:ea typeface="微软雅黑" panose="020B0503020204020204" pitchFamily="34" charset="-122"/>
              </a:rPr>
              <a:t>．设置防火墙放行和</a:t>
            </a:r>
            <a:r>
              <a:rPr lang="en-US" altLang="zh-CN" sz="2000" dirty="0" err="1">
                <a:solidFill>
                  <a:srgbClr val="4C6062"/>
                </a:solidFill>
                <a:latin typeface="微软雅黑" panose="020B0503020204020204" pitchFamily="34" charset="-122"/>
                <a:ea typeface="微软雅黑" panose="020B0503020204020204" pitchFamily="34" charset="-122"/>
              </a:rPr>
              <a:t>SELinux</a:t>
            </a:r>
            <a:r>
              <a:rPr lang="zh-CN" altLang="en-US" sz="2000" dirty="0">
                <a:solidFill>
                  <a:srgbClr val="4C6062"/>
                </a:solidFill>
                <a:latin typeface="微软雅黑" panose="020B0503020204020204" pitchFamily="34" charset="-122"/>
                <a:ea typeface="微软雅黑" panose="020B0503020204020204" pitchFamily="34" charset="-122"/>
              </a:rPr>
              <a:t>允许，重启</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zh-CN" altLang="en-US" sz="2000" dirty="0">
                <a:solidFill>
                  <a:srgbClr val="4C6062"/>
                </a:solidFill>
                <a:latin typeface="微软雅黑" panose="020B0503020204020204" pitchFamily="34" charset="-122"/>
                <a:ea typeface="微软雅黑" panose="020B0503020204020204" pitchFamily="34" charset="-122"/>
              </a:rPr>
              <a:t>服务</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6</a:t>
            </a:r>
            <a:r>
              <a:rPr lang="zh-CN" altLang="en-US" sz="2000" dirty="0">
                <a:solidFill>
                  <a:srgbClr val="4C6062"/>
                </a:solidFill>
                <a:latin typeface="微软雅黑" panose="020B0503020204020204" pitchFamily="34" charset="-122"/>
                <a:ea typeface="微软雅黑" panose="020B0503020204020204" pitchFamily="34" charset="-122"/>
              </a:rPr>
              <a:t>．在</a:t>
            </a:r>
            <a:r>
              <a:rPr lang="en-US" altLang="zh-CN" sz="2000" dirty="0">
                <a:solidFill>
                  <a:srgbClr val="4C6062"/>
                </a:solidFill>
                <a:latin typeface="微软雅黑" panose="020B0503020204020204" pitchFamily="34" charset="-122"/>
                <a:ea typeface="微软雅黑" panose="020B0503020204020204" pitchFamily="34" charset="-122"/>
              </a:rPr>
              <a:t>Client1</a:t>
            </a:r>
            <a:r>
              <a:rPr lang="zh-CN" altLang="en-US" sz="2000" dirty="0">
                <a:solidFill>
                  <a:srgbClr val="4C6062"/>
                </a:solidFill>
                <a:latin typeface="微软雅黑" panose="020B0503020204020204" pitchFamily="34" charset="-122"/>
                <a:ea typeface="微软雅黑" panose="020B0503020204020204" pitchFamily="34" charset="-122"/>
              </a:rPr>
              <a:t>上测试</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使用虚拟账号</a:t>
            </a:r>
            <a:r>
              <a:rPr lang="en-US" altLang="zh-CN" sz="2000" dirty="0">
                <a:solidFill>
                  <a:srgbClr val="4C6062"/>
                </a:solidFill>
                <a:latin typeface="微软雅黑" panose="020B0503020204020204" pitchFamily="34" charset="-122"/>
                <a:ea typeface="微软雅黑" panose="020B0503020204020204" pitchFamily="34" charset="-122"/>
              </a:rPr>
              <a:t>user2</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user3</a:t>
            </a:r>
            <a:r>
              <a:rPr lang="zh-CN" altLang="en-US" sz="2000" dirty="0">
                <a:solidFill>
                  <a:srgbClr val="4C6062"/>
                </a:solidFill>
                <a:latin typeface="微软雅黑" panose="020B0503020204020204" pitchFamily="34" charset="-122"/>
                <a:ea typeface="微软雅黑" panose="020B0503020204020204" pitchFamily="34" charset="-122"/>
              </a:rPr>
              <a:t>登录</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服务器，进行测试，会发现虚拟账号登录成功，并显示</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服务器目录信息。</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[root@Client1 ~]# ftp 192.168.10.1  </a:t>
            </a:r>
            <a:r>
              <a:rPr lang="zh-CN" altLang="en-US" sz="2000" dirty="0">
                <a:solidFill>
                  <a:srgbClr val="4C6062"/>
                </a:solidFill>
                <a:latin typeface="微软雅黑" panose="020B0503020204020204" pitchFamily="34" charset="-122"/>
                <a:ea typeface="微软雅黑" panose="020B0503020204020204" pitchFamily="34" charset="-122"/>
              </a:rPr>
              <a:t>或</a:t>
            </a:r>
            <a:r>
              <a:rPr lang="en-US" altLang="zh-CN" sz="2000" dirty="0">
                <a:solidFill>
                  <a:srgbClr val="4C6062"/>
                </a:solidFill>
                <a:latin typeface="微软雅黑" panose="020B0503020204020204" pitchFamily="34" charset="-122"/>
                <a:ea typeface="微软雅黑" panose="020B0503020204020204" pitchFamily="34" charset="-122"/>
              </a:rPr>
              <a:t> </a:t>
            </a:r>
            <a:r>
              <a:rPr lang="zh-CN" altLang="en-US" sz="2000" dirty="0">
                <a:solidFill>
                  <a:srgbClr val="4C6062"/>
                </a:solidFill>
                <a:latin typeface="微软雅黑" panose="020B0503020204020204" pitchFamily="34" charset="-122"/>
                <a:ea typeface="微软雅黑" panose="020B0503020204020204" pitchFamily="34" charset="-122"/>
              </a:rPr>
              <a:t>lftp ftp://team1:123456@10.1.25.99</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Connected to 192.168.10.1 (192.168.10.1).</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220 (</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en-US" altLang="zh-CN" sz="2000" dirty="0">
                <a:solidFill>
                  <a:srgbClr val="4C6062"/>
                </a:solidFill>
                <a:latin typeface="微软雅黑" panose="020B0503020204020204" pitchFamily="34" charset="-122"/>
                <a:ea typeface="微软雅黑" panose="020B0503020204020204" pitchFamily="34" charset="-122"/>
              </a:rPr>
              <a:t> 3.0.2)</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Name (192.168.10.1:root): user2</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917575" y="3551713"/>
            <a:ext cx="10104989" cy="2651425"/>
          </a:xfrm>
          <a:prstGeom prst="rect">
            <a:avLst/>
          </a:prstGeom>
        </p:spPr>
      </p:pic>
    </p:spTree>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dirty="0"/>
              <a:t>课堂练习</a:t>
            </a:r>
            <a:endParaRPr lang="zh-CN" b="0" dirty="0"/>
          </a:p>
        </p:txBody>
      </p:sp>
      <p:sp>
        <p:nvSpPr>
          <p:cNvPr id="2" name="文本框 1"/>
          <p:cNvSpPr txBox="1"/>
          <p:nvPr/>
        </p:nvSpPr>
        <p:spPr>
          <a:xfrm>
            <a:off x="984793" y="1471587"/>
            <a:ext cx="9888772" cy="4169410"/>
          </a:xfrm>
          <a:prstGeom prst="rect">
            <a:avLst/>
          </a:prstGeom>
          <a:noFill/>
        </p:spPr>
        <p:txBody>
          <a:bodyPr wrap="square" rtlCol="0" anchor="t">
            <a:spAutoFit/>
          </a:bodyPr>
          <a:lstStyle/>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题目要求：在VMWare虚拟机中启动一台Linux服务器作为vsftpd服务器，在该系统中添加用户user1和user2。</a:t>
            </a:r>
            <a:endParaRPr 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（1）确保系统安装了vsftpd软件包。</a:t>
            </a:r>
            <a:endParaRPr 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（2）设置匿名账号具有上传、创建目录的权限。</a:t>
            </a:r>
            <a:endParaRPr 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（3）利用/etc/vsftpd/ftpusers文件设置禁止本地user1用户登录ftp服务器。</a:t>
            </a:r>
            <a:endParaRPr 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（4）设置本地用户user2登录FTP服务器之后，在进入dir目录时显示提示信息“welcome to user's dir!”。</a:t>
            </a:r>
            <a:endParaRPr 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（5）设置将所有本地用户都锁定在/home目录中。</a:t>
            </a:r>
            <a:endParaRPr 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dirty="0"/>
              <a:t>课堂练习</a:t>
            </a:r>
            <a:endParaRPr lang="zh-CN" b="0" dirty="0"/>
          </a:p>
        </p:txBody>
      </p:sp>
      <p:sp>
        <p:nvSpPr>
          <p:cNvPr id="2" name="文本框 1"/>
          <p:cNvSpPr txBox="1"/>
          <p:nvPr/>
        </p:nvSpPr>
        <p:spPr>
          <a:xfrm>
            <a:off x="984793" y="1471587"/>
            <a:ext cx="9888772" cy="2091690"/>
          </a:xfrm>
          <a:prstGeom prst="rect">
            <a:avLst/>
          </a:prstGeom>
          <a:noFill/>
        </p:spPr>
        <p:txBody>
          <a:bodyPr wrap="square" rtlCol="0" anchor="t">
            <a:spAutoFit/>
          </a:bodyPr>
          <a:lstStyle/>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（6）设置只有在/etc/vsftpd/user_list文件中指定本地用户user2可以访问FTP服务器，其他用户都不可以。</a:t>
            </a:r>
            <a:endParaRPr 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（7）配置基于主机的访问控制，实现如下功能：</a:t>
            </a:r>
            <a:endParaRPr 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拒绝</a:t>
            </a:r>
            <a:r>
              <a:rPr lang="en-US" altLang="zh-CN" sz="2000" dirty="0">
                <a:solidFill>
                  <a:srgbClr val="4C6062"/>
                </a:solidFill>
                <a:latin typeface="微软雅黑" panose="020B0503020204020204" pitchFamily="34" charset="-122"/>
                <a:ea typeface="微软雅黑" panose="020B0503020204020204" pitchFamily="34" charset="-122"/>
              </a:rPr>
              <a:t>10.1.25.</a:t>
            </a:r>
            <a:r>
              <a:rPr lang="zh-CN" altLang="en-US" sz="2000" dirty="0">
                <a:solidFill>
                  <a:srgbClr val="4C6062"/>
                </a:solidFill>
                <a:latin typeface="微软雅黑" panose="020B0503020204020204" pitchFamily="34" charset="-122"/>
                <a:ea typeface="微软雅黑" panose="020B0503020204020204" pitchFamily="34" charset="-122"/>
              </a:rPr>
              <a:t>该网段的所有</a:t>
            </a:r>
            <a:r>
              <a:rPr lang="en-US" altLang="zh-CN" sz="2000" dirty="0">
                <a:solidFill>
                  <a:srgbClr val="4C6062"/>
                </a:solidFill>
                <a:latin typeface="微软雅黑" panose="020B0503020204020204" pitchFamily="34" charset="-122"/>
                <a:ea typeface="微软雅黑" panose="020B0503020204020204" pitchFamily="34" charset="-122"/>
              </a:rPr>
              <a:t>IP</a:t>
            </a:r>
            <a:r>
              <a:rPr lang="zh-CN" sz="2000" dirty="0">
                <a:solidFill>
                  <a:srgbClr val="4C6062"/>
                </a:solidFill>
                <a:latin typeface="微软雅黑" panose="020B0503020204020204" pitchFamily="34" charset="-122"/>
                <a:ea typeface="微软雅黑" panose="020B0503020204020204" pitchFamily="34" charset="-122"/>
              </a:rPr>
              <a:t>访问。</a:t>
            </a:r>
            <a:endParaRPr 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dirty="0"/>
              <a:t>课堂练习（参考答案）</a:t>
            </a:r>
            <a:endParaRPr lang="zh-CN" b="0" dirty="0"/>
          </a:p>
        </p:txBody>
      </p:sp>
      <p:sp>
        <p:nvSpPr>
          <p:cNvPr id="2" name="文本框 1"/>
          <p:cNvSpPr txBox="1"/>
          <p:nvPr/>
        </p:nvSpPr>
        <p:spPr>
          <a:xfrm>
            <a:off x="984793" y="1471587"/>
            <a:ext cx="9888772" cy="5015865"/>
          </a:xfrm>
          <a:prstGeom prst="rect">
            <a:avLst/>
          </a:prstGeom>
          <a:noFill/>
        </p:spPr>
        <p:txBody>
          <a:bodyPr wrap="square" rtlCol="0" anchor="t">
            <a:spAutoFit/>
          </a:bodyPr>
          <a:lstStyle/>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（1）</a:t>
            </a:r>
            <a:r>
              <a:rPr lang="en-US" altLang="zh-CN" sz="2000" dirty="0">
                <a:solidFill>
                  <a:srgbClr val="4C6062"/>
                </a:solidFill>
                <a:latin typeface="微软雅黑" panose="020B0503020204020204" pitchFamily="34" charset="-122"/>
                <a:ea typeface="微软雅黑" panose="020B0503020204020204" pitchFamily="34" charset="-122"/>
              </a:rPr>
              <a:t>安装和设置用户</a:t>
            </a:r>
            <a:r>
              <a:rPr lang="zh-CN" altLang="en-US" sz="2000" dirty="0">
                <a:solidFill>
                  <a:srgbClr val="4C6062"/>
                </a:solidFill>
                <a:latin typeface="微软雅黑" panose="020B0503020204020204" pitchFamily="34" charset="-122"/>
                <a:ea typeface="微软雅黑" panose="020B0503020204020204" pitchFamily="34" charset="-122"/>
              </a:rPr>
              <a:t>：</a:t>
            </a:r>
            <a:endParaRPr lang="zh-CN" altLang="en-US" sz="2000" dirty="0">
              <a:solidFill>
                <a:srgbClr val="4C6062"/>
              </a:solidFill>
              <a:latin typeface="微软雅黑" panose="020B0503020204020204" pitchFamily="34" charset="-122"/>
              <a:ea typeface="微软雅黑" panose="020B0503020204020204" pitchFamily="34" charset="-122"/>
            </a:endParaRPr>
          </a:p>
          <a:p>
            <a:pPr lvl="0" indent="457200">
              <a:lnSpc>
                <a:spcPct val="150000"/>
              </a:lnSpc>
              <a:spcBef>
                <a:spcPts val="360"/>
              </a:spcBef>
              <a:spcAft>
                <a:spcPts val="240"/>
              </a:spcAft>
            </a:pPr>
            <a:r>
              <a:rPr lang="en-US" altLang="zh-CN" sz="800" dirty="0">
                <a:solidFill>
                  <a:srgbClr val="4C6062"/>
                </a:solidFill>
                <a:latin typeface="微软雅黑" panose="020B0503020204020204" pitchFamily="34" charset="-122"/>
                <a:ea typeface="微软雅黑" panose="020B0503020204020204" pitchFamily="34" charset="-122"/>
              </a:rPr>
              <a:t>dnf install vsftpd -y</a:t>
            </a:r>
            <a:endParaRPr lang="en-US" altLang="zh-CN" sz="800" dirty="0">
              <a:solidFill>
                <a:srgbClr val="4C6062"/>
              </a:solidFill>
              <a:latin typeface="微软雅黑" panose="020B0503020204020204" pitchFamily="34" charset="-122"/>
              <a:ea typeface="微软雅黑" panose="020B0503020204020204" pitchFamily="34" charset="-122"/>
            </a:endParaRPr>
          </a:p>
          <a:p>
            <a:pPr lvl="0" indent="457200">
              <a:lnSpc>
                <a:spcPct val="150000"/>
              </a:lnSpc>
              <a:spcBef>
                <a:spcPts val="360"/>
              </a:spcBef>
              <a:spcAft>
                <a:spcPts val="240"/>
              </a:spcAft>
            </a:pPr>
            <a:r>
              <a:rPr lang="en-US" altLang="zh-CN" sz="800" dirty="0">
                <a:solidFill>
                  <a:srgbClr val="4C6062"/>
                </a:solidFill>
                <a:latin typeface="微软雅黑" panose="020B0503020204020204" pitchFamily="34" charset="-122"/>
                <a:ea typeface="微软雅黑" panose="020B0503020204020204" pitchFamily="34" charset="-122"/>
              </a:rPr>
              <a:t>useradd user1</a:t>
            </a:r>
            <a:endParaRPr lang="en-US" altLang="zh-CN" sz="800" dirty="0">
              <a:solidFill>
                <a:srgbClr val="4C6062"/>
              </a:solidFill>
              <a:latin typeface="微软雅黑" panose="020B0503020204020204" pitchFamily="34" charset="-122"/>
              <a:ea typeface="微软雅黑" panose="020B0503020204020204" pitchFamily="34" charset="-122"/>
            </a:endParaRPr>
          </a:p>
          <a:p>
            <a:pPr lvl="0" indent="457200">
              <a:lnSpc>
                <a:spcPct val="150000"/>
              </a:lnSpc>
              <a:spcBef>
                <a:spcPts val="360"/>
              </a:spcBef>
              <a:spcAft>
                <a:spcPts val="240"/>
              </a:spcAft>
            </a:pPr>
            <a:r>
              <a:rPr lang="en-US" altLang="zh-CN" sz="800" dirty="0">
                <a:solidFill>
                  <a:srgbClr val="4C6062"/>
                </a:solidFill>
                <a:latin typeface="微软雅黑" panose="020B0503020204020204" pitchFamily="34" charset="-122"/>
                <a:ea typeface="微软雅黑" panose="020B0503020204020204" pitchFamily="34" charset="-122"/>
              </a:rPr>
              <a:t>passwd user1</a:t>
            </a:r>
            <a:endParaRPr lang="en-US" altLang="zh-CN" sz="800" dirty="0">
              <a:solidFill>
                <a:srgbClr val="4C6062"/>
              </a:solidFill>
              <a:latin typeface="微软雅黑" panose="020B0503020204020204" pitchFamily="34" charset="-122"/>
              <a:ea typeface="微软雅黑" panose="020B0503020204020204" pitchFamily="34" charset="-122"/>
            </a:endParaRPr>
          </a:p>
          <a:p>
            <a:pPr lvl="0" indent="457200">
              <a:lnSpc>
                <a:spcPct val="150000"/>
              </a:lnSpc>
              <a:spcBef>
                <a:spcPts val="360"/>
              </a:spcBef>
              <a:spcAft>
                <a:spcPts val="240"/>
              </a:spcAft>
            </a:pPr>
            <a:r>
              <a:rPr lang="en-US" altLang="zh-CN" sz="800" dirty="0">
                <a:solidFill>
                  <a:srgbClr val="4C6062"/>
                </a:solidFill>
                <a:latin typeface="微软雅黑" panose="020B0503020204020204" pitchFamily="34" charset="-122"/>
                <a:ea typeface="微软雅黑" panose="020B0503020204020204" pitchFamily="34" charset="-122"/>
              </a:rPr>
              <a:t>useradd user2</a:t>
            </a:r>
            <a:endParaRPr lang="en-US" altLang="zh-CN" sz="800" dirty="0">
              <a:solidFill>
                <a:srgbClr val="4C6062"/>
              </a:solidFill>
              <a:latin typeface="微软雅黑" panose="020B0503020204020204" pitchFamily="34" charset="-122"/>
              <a:ea typeface="微软雅黑" panose="020B0503020204020204" pitchFamily="34" charset="-122"/>
            </a:endParaRPr>
          </a:p>
          <a:p>
            <a:pPr lvl="0" indent="457200">
              <a:lnSpc>
                <a:spcPct val="150000"/>
              </a:lnSpc>
              <a:spcBef>
                <a:spcPts val="360"/>
              </a:spcBef>
              <a:spcAft>
                <a:spcPts val="240"/>
              </a:spcAft>
            </a:pPr>
            <a:r>
              <a:rPr lang="en-US" altLang="zh-CN" sz="800" dirty="0">
                <a:solidFill>
                  <a:srgbClr val="4C6062"/>
                </a:solidFill>
                <a:latin typeface="微软雅黑" panose="020B0503020204020204" pitchFamily="34" charset="-122"/>
                <a:ea typeface="微软雅黑" panose="020B0503020204020204" pitchFamily="34" charset="-122"/>
              </a:rPr>
              <a:t>passwd user2</a:t>
            </a:r>
            <a:endParaRPr 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（2）首先，恢复原始的配置文件：grep -v "#" /etc/vsftpd/vsftpd.conf.bak &gt; /etc/vsftpd/vsftpd.conf</a:t>
            </a:r>
            <a:endParaRPr 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接下来编辑 /etc/vsftpd/vsftpd.conf，下面是要求的一些关键配置项：</a:t>
            </a:r>
            <a:endParaRPr 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anonymous_enable=YES</a:t>
            </a:r>
            <a:endParaRPr 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anon_upload_enable=YES</a:t>
            </a:r>
            <a:endParaRPr 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anon_mkdir_write_enable=YES</a:t>
            </a:r>
            <a:endParaRPr 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a:off x="841375" y="1981994"/>
            <a:ext cx="10104989" cy="1366687"/>
          </a:xfrm>
          <a:prstGeom prst="rect">
            <a:avLst/>
          </a:prstGeom>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一、</a:t>
            </a:r>
            <a:r>
              <a:rPr lang="zh-CN" altLang="en-US" dirty="0">
                <a:latin typeface="Microsoft YaHei UI" panose="020B0503020204020204" pitchFamily="18" charset="-122"/>
                <a:cs typeface="Microsoft YaHei UI" panose="020B0503020204020204" pitchFamily="18" charset="-122"/>
                <a:sym typeface="+mn-ea"/>
              </a:rPr>
              <a:t>项目知识准备</a:t>
            </a:r>
            <a:endParaRPr lang="zh-CN" altLang="en-US" dirty="0"/>
          </a:p>
        </p:txBody>
      </p:sp>
      <p:sp>
        <p:nvSpPr>
          <p:cNvPr id="6" name="内容占位符 5"/>
          <p:cNvSpPr>
            <a:spLocks noGrp="1"/>
          </p:cNvSpPr>
          <p:nvPr>
            <p:ph idx="13"/>
          </p:nvPr>
        </p:nvSpPr>
        <p:spPr/>
        <p:txBody>
          <a:bodyPr>
            <a:noAutofit/>
          </a:bodyPr>
          <a:lstStyle/>
          <a:p>
            <a:r>
              <a:rPr lang="en-US" altLang="zh-CN" dirty="0"/>
              <a:t>FTP</a:t>
            </a:r>
            <a:r>
              <a:rPr lang="zh-CN" altLang="en-US" dirty="0"/>
              <a:t>的工作原理</a:t>
            </a:r>
            <a:endParaRPr lang="zh-CN" altLang="en-US" dirty="0"/>
          </a:p>
        </p:txBody>
      </p:sp>
      <p:sp>
        <p:nvSpPr>
          <p:cNvPr id="2" name="文本框 1"/>
          <p:cNvSpPr txBox="1"/>
          <p:nvPr/>
        </p:nvSpPr>
        <p:spPr>
          <a:xfrm>
            <a:off x="688814" y="1570517"/>
            <a:ext cx="10378601" cy="4654608"/>
          </a:xfrm>
          <a:prstGeom prst="rect">
            <a:avLst/>
          </a:prstGeom>
          <a:noFill/>
        </p:spPr>
        <p:txBody>
          <a:bodyPr wrap="square" rtlCol="0" anchor="t">
            <a:spAutoFit/>
          </a:bodyPr>
          <a:lstStyle/>
          <a:p>
            <a:pPr marL="342900" indent="457200">
              <a:lnSpc>
                <a:spcPct val="150000"/>
              </a:lnSpc>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）若</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服务器在端口</a:t>
            </a:r>
            <a:r>
              <a:rPr lang="en-US" altLang="zh-CN" sz="2000" dirty="0">
                <a:solidFill>
                  <a:srgbClr val="4C6062"/>
                </a:solidFill>
                <a:latin typeface="微软雅黑" panose="020B0503020204020204" pitchFamily="34" charset="-122"/>
                <a:ea typeface="微软雅黑" panose="020B0503020204020204" pitchFamily="34" charset="-122"/>
              </a:rPr>
              <a:t>21</a:t>
            </a:r>
            <a:r>
              <a:rPr lang="zh-CN" altLang="en-US" sz="2000" dirty="0">
                <a:solidFill>
                  <a:srgbClr val="4C6062"/>
                </a:solidFill>
                <a:latin typeface="微软雅黑" panose="020B0503020204020204" pitchFamily="34" charset="-122"/>
                <a:ea typeface="微软雅黑" panose="020B0503020204020204" pitchFamily="34" charset="-122"/>
              </a:rPr>
              <a:t>侦听到该请求，则会在客户端</a:t>
            </a:r>
            <a:r>
              <a:rPr lang="en-US" altLang="zh-CN" sz="2000" dirty="0">
                <a:solidFill>
                  <a:srgbClr val="4C6062"/>
                </a:solidFill>
                <a:latin typeface="微软雅黑" panose="020B0503020204020204" pitchFamily="34" charset="-122"/>
                <a:ea typeface="微软雅黑" panose="020B0503020204020204" pitchFamily="34" charset="-122"/>
              </a:rPr>
              <a:t>1031</a:t>
            </a:r>
            <a:r>
              <a:rPr lang="zh-CN" altLang="en-US" sz="2000" dirty="0">
                <a:solidFill>
                  <a:srgbClr val="4C6062"/>
                </a:solidFill>
                <a:latin typeface="微软雅黑" panose="020B0503020204020204" pitchFamily="34" charset="-122"/>
                <a:ea typeface="微软雅黑" panose="020B0503020204020204" pitchFamily="34" charset="-122"/>
              </a:rPr>
              <a:t>端口和服务器的</a:t>
            </a:r>
            <a:r>
              <a:rPr lang="en-US" altLang="zh-CN" sz="2000" dirty="0">
                <a:solidFill>
                  <a:srgbClr val="4C6062"/>
                </a:solidFill>
                <a:latin typeface="微软雅黑" panose="020B0503020204020204" pitchFamily="34" charset="-122"/>
                <a:ea typeface="微软雅黑" panose="020B0503020204020204" pitchFamily="34" charset="-122"/>
              </a:rPr>
              <a:t>21</a:t>
            </a:r>
            <a:r>
              <a:rPr lang="zh-CN" altLang="en-US" sz="2000" dirty="0">
                <a:solidFill>
                  <a:srgbClr val="4C6062"/>
                </a:solidFill>
                <a:latin typeface="微软雅黑" panose="020B0503020204020204" pitchFamily="34" charset="-122"/>
                <a:ea typeface="微软雅黑" panose="020B0503020204020204" pitchFamily="34" charset="-122"/>
              </a:rPr>
              <a:t>端口之间建立起一个</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会话连接。</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457200">
              <a:lnSpc>
                <a:spcPct val="150000"/>
              </a:lnSpc>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）当需要传输数据时，</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客户端再动态地打开一个大于</a:t>
            </a:r>
            <a:r>
              <a:rPr lang="en-US" altLang="zh-CN" sz="2000" dirty="0">
                <a:solidFill>
                  <a:srgbClr val="4C6062"/>
                </a:solidFill>
                <a:latin typeface="微软雅黑" panose="020B0503020204020204" pitchFamily="34" charset="-122"/>
                <a:ea typeface="微软雅黑" panose="020B0503020204020204" pitchFamily="34" charset="-122"/>
              </a:rPr>
              <a:t>1024</a:t>
            </a:r>
            <a:r>
              <a:rPr lang="zh-CN" altLang="en-US" sz="2000" dirty="0">
                <a:solidFill>
                  <a:srgbClr val="4C6062"/>
                </a:solidFill>
                <a:latin typeface="微软雅黑" panose="020B0503020204020204" pitchFamily="34" charset="-122"/>
                <a:ea typeface="微软雅黑" panose="020B0503020204020204" pitchFamily="34" charset="-122"/>
              </a:rPr>
              <a:t>的端口（如</a:t>
            </a:r>
            <a:r>
              <a:rPr lang="en-US" altLang="zh-CN" sz="2000" dirty="0">
                <a:solidFill>
                  <a:srgbClr val="4C6062"/>
                </a:solidFill>
                <a:latin typeface="微软雅黑" panose="020B0503020204020204" pitchFamily="34" charset="-122"/>
                <a:ea typeface="微软雅黑" panose="020B0503020204020204" pitchFamily="34" charset="-122"/>
              </a:rPr>
              <a:t>1032</a:t>
            </a:r>
            <a:r>
              <a:rPr lang="zh-CN" altLang="en-US" sz="2000" dirty="0">
                <a:solidFill>
                  <a:srgbClr val="4C6062"/>
                </a:solidFill>
                <a:latin typeface="微软雅黑" panose="020B0503020204020204" pitchFamily="34" charset="-122"/>
                <a:ea typeface="微软雅黑" panose="020B0503020204020204" pitchFamily="34" charset="-122"/>
              </a:rPr>
              <a:t>端口）连接到服务器的</a:t>
            </a:r>
            <a:r>
              <a:rPr lang="en-US" altLang="zh-CN" sz="2000" dirty="0">
                <a:solidFill>
                  <a:srgbClr val="4C6062"/>
                </a:solidFill>
                <a:latin typeface="微软雅黑" panose="020B0503020204020204" pitchFamily="34" charset="-122"/>
                <a:ea typeface="微软雅黑" panose="020B0503020204020204" pitchFamily="34" charset="-122"/>
              </a:rPr>
              <a:t>20</a:t>
            </a:r>
            <a:r>
              <a:rPr lang="zh-CN" altLang="en-US" sz="2000" dirty="0">
                <a:solidFill>
                  <a:srgbClr val="4C6062"/>
                </a:solidFill>
                <a:latin typeface="微软雅黑" panose="020B0503020204020204" pitchFamily="34" charset="-122"/>
                <a:ea typeface="微软雅黑" panose="020B0503020204020204" pitchFamily="34" charset="-122"/>
              </a:rPr>
              <a:t>端口，并在这两个端口之间进行数据的传输。当数据传输完毕，这两个端口会自动关闭。</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457200">
              <a:lnSpc>
                <a:spcPct val="150000"/>
              </a:lnSpc>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）当</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客户端断开与</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服务器的连接时，客户端上动态分配的端口将自动释放。</a:t>
            </a:r>
            <a:endParaRPr lang="en-US" altLang="zh-CN" sz="2000" dirty="0">
              <a:solidFill>
                <a:srgbClr val="4C6062"/>
              </a:solidFill>
              <a:latin typeface="微软雅黑" panose="020B0503020204020204" pitchFamily="34" charset="-122"/>
              <a:ea typeface="微软雅黑" panose="020B0503020204020204" pitchFamily="34" charset="-122"/>
            </a:endParaRPr>
          </a:p>
          <a:p>
            <a:pPr marL="342900" indent="457200">
              <a:lnSpc>
                <a:spcPct val="150000"/>
              </a:lnSpc>
            </a:pP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服务有两种工作模式：主动传输模式（</a:t>
            </a:r>
            <a:r>
              <a:rPr lang="en-US" altLang="zh-CN" sz="2000" dirty="0">
                <a:solidFill>
                  <a:srgbClr val="4C6062"/>
                </a:solidFill>
                <a:latin typeface="微软雅黑" panose="020B0503020204020204" pitchFamily="34" charset="-122"/>
                <a:ea typeface="微软雅黑" panose="020B0503020204020204" pitchFamily="34" charset="-122"/>
              </a:rPr>
              <a:t>Active FTP</a:t>
            </a:r>
            <a:r>
              <a:rPr lang="zh-CN" altLang="en-US" sz="2000" dirty="0">
                <a:solidFill>
                  <a:srgbClr val="4C6062"/>
                </a:solidFill>
                <a:latin typeface="微软雅黑" panose="020B0503020204020204" pitchFamily="34" charset="-122"/>
                <a:ea typeface="微软雅黑" panose="020B0503020204020204" pitchFamily="34" charset="-122"/>
              </a:rPr>
              <a:t>）和被动传输模式（</a:t>
            </a:r>
            <a:r>
              <a:rPr lang="en-US" altLang="zh-CN" sz="2000" dirty="0">
                <a:solidFill>
                  <a:srgbClr val="4C6062"/>
                </a:solidFill>
                <a:latin typeface="微软雅黑" panose="020B0503020204020204" pitchFamily="34" charset="-122"/>
                <a:ea typeface="微软雅黑" panose="020B0503020204020204" pitchFamily="34" charset="-122"/>
              </a:rPr>
              <a:t>Passive FTP</a:t>
            </a:r>
            <a:r>
              <a:rPr lang="zh-CN" altLang="en-US" sz="2000" dirty="0">
                <a:solidFill>
                  <a:srgbClr val="4C6062"/>
                </a:solidFill>
                <a:latin typeface="微软雅黑" panose="020B0503020204020204" pitchFamily="34" charset="-122"/>
                <a:ea typeface="微软雅黑" panose="020B0503020204020204" pitchFamily="34" charset="-122"/>
              </a:rPr>
              <a:t>）。</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457200">
              <a:lnSpc>
                <a:spcPct val="150000"/>
              </a:lnSpc>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cSld>
  <p:clrMapOvr>
    <a:masterClrMapping/>
  </p:clrMapOvr>
  <p:transition spd="slow">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dirty="0"/>
              <a:t>课堂练习（参考答案）</a:t>
            </a:r>
            <a:endParaRPr lang="zh-CN" b="0" dirty="0"/>
          </a:p>
        </p:txBody>
      </p:sp>
      <p:sp>
        <p:nvSpPr>
          <p:cNvPr id="2" name="文本框 1"/>
          <p:cNvSpPr txBox="1"/>
          <p:nvPr/>
        </p:nvSpPr>
        <p:spPr>
          <a:xfrm>
            <a:off x="984793" y="1471587"/>
            <a:ext cx="9888772" cy="5323205"/>
          </a:xfrm>
          <a:prstGeom prst="rect">
            <a:avLst/>
          </a:prstGeom>
          <a:noFill/>
        </p:spPr>
        <p:txBody>
          <a:bodyPr wrap="square" rtlCol="0" anchor="t">
            <a:spAutoFit/>
          </a:bodyPr>
          <a:lstStyle/>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3</a:t>
            </a:r>
            <a:r>
              <a:rPr lang="zh-CN"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禁止特定用户登录</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/etc/vsftpd/ftpusers 文件中默认列出的用户将被禁止登录FTP。确保该文件包含 user1</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 </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echo "user1" &gt;&gt; /etc/vsftpd/ftpusers</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4</a:t>
            </a:r>
            <a:r>
              <a:rPr lang="zh-CN" sz="2000" dirty="0">
                <a:solidFill>
                  <a:srgbClr val="4C6062"/>
                </a:solidFill>
                <a:latin typeface="微软雅黑" panose="020B0503020204020204" pitchFamily="34" charset="-122"/>
                <a:ea typeface="微软雅黑" panose="020B0503020204020204" pitchFamily="34" charset="-122"/>
              </a:rPr>
              <a:t>）创建一个目录并设置欢迎信息：</a:t>
            </a:r>
            <a:endParaRPr 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1600" dirty="0">
                <a:solidFill>
                  <a:srgbClr val="4C6062"/>
                </a:solidFill>
                <a:latin typeface="微软雅黑" panose="020B0503020204020204" pitchFamily="34" charset="-122"/>
                <a:ea typeface="微软雅黑" panose="020B0503020204020204" pitchFamily="34" charset="-122"/>
              </a:rPr>
              <a:t>mkdir /home/dir</a:t>
            </a:r>
            <a:endParaRPr 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1600" dirty="0">
                <a:solidFill>
                  <a:srgbClr val="4C6062"/>
                </a:solidFill>
                <a:latin typeface="微软雅黑" panose="020B0503020204020204" pitchFamily="34" charset="-122"/>
                <a:ea typeface="微软雅黑" panose="020B0503020204020204" pitchFamily="34" charset="-122"/>
              </a:rPr>
              <a:t>echo "welcome to user's dir!" &gt; /home/dir/.message</a:t>
            </a:r>
            <a:endParaRPr 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在 /etc/vsftpd/vsftpd.conf 中添加以下内容，以使欢迎信息在用户进入目录时显示：</a:t>
            </a:r>
            <a:r>
              <a:rPr lang="zh-CN" sz="1600" dirty="0">
                <a:solidFill>
                  <a:srgbClr val="4C6062"/>
                </a:solidFill>
                <a:latin typeface="微软雅黑" panose="020B0503020204020204" pitchFamily="34" charset="-122"/>
                <a:ea typeface="微软雅黑" panose="020B0503020204020204" pitchFamily="34" charset="-122"/>
              </a:rPr>
              <a:t>dirmessage_enable=YES</a:t>
            </a:r>
            <a:endParaRPr 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5</a:t>
            </a:r>
            <a:r>
              <a:rPr lang="zh-CN" sz="2000" dirty="0">
                <a:solidFill>
                  <a:srgbClr val="4C6062"/>
                </a:solidFill>
                <a:latin typeface="微软雅黑" panose="020B0503020204020204" pitchFamily="34" charset="-122"/>
                <a:ea typeface="微软雅黑" panose="020B0503020204020204" pitchFamily="34" charset="-122"/>
              </a:rPr>
              <a:t>）</a:t>
            </a:r>
            <a:r>
              <a:rPr lang="zh-CN" sz="2000" dirty="0">
                <a:solidFill>
                  <a:srgbClr val="4C6062"/>
                </a:solidFill>
                <a:latin typeface="微软雅黑" panose="020B0503020204020204" pitchFamily="34" charset="-122"/>
                <a:ea typeface="微软雅黑" panose="020B0503020204020204" pitchFamily="34" charset="-122"/>
                <a:sym typeface="+mn-ea"/>
              </a:rPr>
              <a:t>在 /etc/vsftpd/vsftpd.conf 中添加以下内容：</a:t>
            </a:r>
            <a:endParaRPr lang="zh-CN" sz="20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sz="1600" dirty="0">
                <a:solidFill>
                  <a:srgbClr val="4C6062"/>
                </a:solidFill>
                <a:latin typeface="微软雅黑" panose="020B0503020204020204" pitchFamily="34" charset="-122"/>
                <a:ea typeface="微软雅黑" panose="020B0503020204020204" pitchFamily="34" charset="-122"/>
                <a:sym typeface="+mn-ea"/>
              </a:rPr>
              <a:t>chroot_local_user=YES</a:t>
            </a:r>
            <a:endParaRPr lang="zh-CN"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sz="1600" dirty="0">
                <a:solidFill>
                  <a:srgbClr val="4C6062"/>
                </a:solidFill>
                <a:latin typeface="微软雅黑" panose="020B0503020204020204" pitchFamily="34" charset="-122"/>
                <a:ea typeface="微软雅黑" panose="020B0503020204020204" pitchFamily="34" charset="-122"/>
              </a:rPr>
              <a:t>allow_writeable_chroot=YES</a:t>
            </a:r>
            <a:endParaRPr lang="zh-CN" sz="16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dirty="0"/>
              <a:t>课堂练习（参考答案）</a:t>
            </a:r>
            <a:endParaRPr lang="zh-CN" b="0" dirty="0"/>
          </a:p>
        </p:txBody>
      </p:sp>
      <p:sp>
        <p:nvSpPr>
          <p:cNvPr id="2" name="文本框 1"/>
          <p:cNvSpPr txBox="1"/>
          <p:nvPr/>
        </p:nvSpPr>
        <p:spPr>
          <a:xfrm>
            <a:off x="984793" y="1471587"/>
            <a:ext cx="9888772" cy="5400675"/>
          </a:xfrm>
          <a:prstGeom prst="rect">
            <a:avLst/>
          </a:prstGeom>
          <a:noFill/>
        </p:spPr>
        <p:txBody>
          <a:bodyPr wrap="square" rtlCol="0" anchor="t">
            <a:spAutoFit/>
          </a:bodyPr>
          <a:lstStyle/>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a:t>
            </a:r>
            <a:r>
              <a:rPr lang="en-US" sz="2000" dirty="0">
                <a:solidFill>
                  <a:srgbClr val="4C6062"/>
                </a:solidFill>
                <a:latin typeface="微软雅黑" panose="020B0503020204020204" pitchFamily="34" charset="-122"/>
                <a:ea typeface="微软雅黑" panose="020B0503020204020204" pitchFamily="34" charset="-122"/>
              </a:rPr>
              <a:t>6</a:t>
            </a:r>
            <a:r>
              <a:rPr lang="zh-CN" sz="2000" dirty="0">
                <a:solidFill>
                  <a:srgbClr val="4C6062"/>
                </a:solidFill>
                <a:latin typeface="微软雅黑" panose="020B0503020204020204" pitchFamily="34" charset="-122"/>
                <a:ea typeface="微软雅黑" panose="020B0503020204020204" pitchFamily="34" charset="-122"/>
              </a:rPr>
              <a:t>）</a:t>
            </a:r>
            <a:r>
              <a:rPr lang="zh-CN" sz="2000" dirty="0">
                <a:solidFill>
                  <a:srgbClr val="4C6062"/>
                </a:solidFill>
                <a:latin typeface="微软雅黑" panose="020B0503020204020204" pitchFamily="34" charset="-122"/>
                <a:ea typeface="微软雅黑" panose="020B0503020204020204" pitchFamily="34" charset="-122"/>
                <a:sym typeface="+mn-ea"/>
              </a:rPr>
              <a:t>在 /etc/vsftpd/vsftpd.conf 中添加以下内容：</a:t>
            </a:r>
            <a:endParaRPr lang="zh-CN" sz="20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sz="1600" dirty="0">
                <a:solidFill>
                  <a:srgbClr val="4C6062"/>
                </a:solidFill>
                <a:latin typeface="微软雅黑" panose="020B0503020204020204" pitchFamily="34" charset="-122"/>
                <a:ea typeface="微软雅黑" panose="020B0503020204020204" pitchFamily="34" charset="-122"/>
                <a:sym typeface="+mn-ea"/>
              </a:rPr>
              <a:t>userlist_enable=yes</a:t>
            </a:r>
            <a:endParaRPr lang="zh-CN"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sz="1600" dirty="0">
                <a:solidFill>
                  <a:srgbClr val="4C6062"/>
                </a:solidFill>
                <a:latin typeface="微软雅黑" panose="020B0503020204020204" pitchFamily="34" charset="-122"/>
                <a:ea typeface="微软雅黑" panose="020B0503020204020204" pitchFamily="34" charset="-122"/>
                <a:sym typeface="+mn-ea"/>
              </a:rPr>
              <a:t>userlist_deny=no</a:t>
            </a:r>
            <a:endParaRPr lang="zh-CN"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sz="1600" dirty="0">
                <a:solidFill>
                  <a:srgbClr val="4C6062"/>
                </a:solidFill>
                <a:latin typeface="微软雅黑" panose="020B0503020204020204" pitchFamily="34" charset="-122"/>
                <a:ea typeface="微软雅黑" panose="020B0503020204020204" pitchFamily="34" charset="-122"/>
                <a:sym typeface="+mn-ea"/>
              </a:rPr>
              <a:t>userlist_file=/etc/vsftpd.user_list</a:t>
            </a:r>
            <a:endParaRPr lang="zh-CN"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sym typeface="+mn-ea"/>
              </a:rPr>
              <a:t>修改/etc/vsftpd.user_list文件，增加以下内容：</a:t>
            </a:r>
            <a:endParaRPr lang="zh-CN" sz="20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sz="1600" dirty="0">
                <a:solidFill>
                  <a:srgbClr val="4C6062"/>
                </a:solidFill>
                <a:latin typeface="微软雅黑" panose="020B0503020204020204" pitchFamily="34" charset="-122"/>
                <a:ea typeface="微软雅黑" panose="020B0503020204020204" pitchFamily="34" charset="-122"/>
                <a:sym typeface="+mn-ea"/>
              </a:rPr>
              <a:t>user2</a:t>
            </a:r>
            <a:endParaRPr lang="zh-CN"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sym typeface="+mn-ea"/>
              </a:rPr>
              <a:t>（</a:t>
            </a:r>
            <a:r>
              <a:rPr lang="en-US" altLang="zh-CN" sz="2000" dirty="0">
                <a:solidFill>
                  <a:srgbClr val="4C6062"/>
                </a:solidFill>
                <a:latin typeface="微软雅黑" panose="020B0503020204020204" pitchFamily="34" charset="-122"/>
                <a:ea typeface="微软雅黑" panose="020B0503020204020204" pitchFamily="34" charset="-122"/>
                <a:sym typeface="+mn-ea"/>
              </a:rPr>
              <a:t>7</a:t>
            </a:r>
            <a:r>
              <a:rPr lang="zh-CN" sz="2000" dirty="0">
                <a:solidFill>
                  <a:srgbClr val="4C6062"/>
                </a:solidFill>
                <a:latin typeface="微软雅黑" panose="020B0503020204020204" pitchFamily="34" charset="-122"/>
                <a:ea typeface="微软雅黑" panose="020B0503020204020204" pitchFamily="34" charset="-122"/>
                <a:sym typeface="+mn-ea"/>
              </a:rPr>
              <a:t>）在 /etc/vsftpd/vsftpd.conf 中添加：</a:t>
            </a:r>
            <a:endParaRPr lang="zh-CN" sz="20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sz="1600" dirty="0">
                <a:solidFill>
                  <a:srgbClr val="4C6062"/>
                </a:solidFill>
                <a:latin typeface="微软雅黑" panose="020B0503020204020204" pitchFamily="34" charset="-122"/>
                <a:ea typeface="微软雅黑" panose="020B0503020204020204" pitchFamily="34" charset="-122"/>
                <a:sym typeface="+mn-ea"/>
              </a:rPr>
              <a:t>tcp_wrappers=YES</a:t>
            </a:r>
            <a:endParaRPr lang="zh-CN"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sym typeface="+mn-ea"/>
              </a:rPr>
              <a:t>编辑 vim /etc/hosts.deny，添加以下行来拒绝 10.1.25.0/24 网段的所有 IP 访问 vsftpd：</a:t>
            </a:r>
            <a:endParaRPr lang="zh-CN" sz="20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sym typeface="+mn-ea"/>
              </a:rPr>
              <a:t>vsftpd: 10.1.25.</a:t>
            </a:r>
            <a:endParaRPr 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a:off x="876935" y="1981994"/>
            <a:ext cx="10104989" cy="1366687"/>
          </a:xfrm>
          <a:prstGeom prst="rect">
            <a:avLst/>
          </a:prstGeom>
        </p:spPr>
      </p:pic>
      <p:pic>
        <p:nvPicPr>
          <p:cNvPr id="3" name="图片 2"/>
          <p:cNvPicPr>
            <a:picLocks noChangeAspect="1"/>
          </p:cNvPicPr>
          <p:nvPr/>
        </p:nvPicPr>
        <p:blipFill>
          <a:blip r:embed="rId1"/>
          <a:stretch>
            <a:fillRect/>
          </a:stretch>
        </p:blipFill>
        <p:spPr>
          <a:xfrm>
            <a:off x="876935" y="3882390"/>
            <a:ext cx="10104755" cy="450215"/>
          </a:xfrm>
          <a:prstGeom prst="rect">
            <a:avLst/>
          </a:prstGeom>
        </p:spPr>
      </p:pic>
      <p:pic>
        <p:nvPicPr>
          <p:cNvPr id="5" name="图片 4"/>
          <p:cNvPicPr>
            <a:picLocks noChangeAspect="1"/>
          </p:cNvPicPr>
          <p:nvPr/>
        </p:nvPicPr>
        <p:blipFill>
          <a:blip r:embed="rId1"/>
          <a:stretch>
            <a:fillRect/>
          </a:stretch>
        </p:blipFill>
        <p:spPr>
          <a:xfrm>
            <a:off x="841375" y="4866005"/>
            <a:ext cx="10104755" cy="450215"/>
          </a:xfrm>
          <a:prstGeom prst="rect">
            <a:avLst/>
          </a:prstGeom>
        </p:spPr>
      </p:pic>
      <p:pic>
        <p:nvPicPr>
          <p:cNvPr id="7" name="图片 6"/>
          <p:cNvPicPr>
            <a:picLocks noChangeAspect="1"/>
          </p:cNvPicPr>
          <p:nvPr/>
        </p:nvPicPr>
        <p:blipFill>
          <a:blip r:embed="rId1"/>
          <a:stretch>
            <a:fillRect/>
          </a:stretch>
        </p:blipFill>
        <p:spPr>
          <a:xfrm>
            <a:off x="774700" y="6325235"/>
            <a:ext cx="10104755" cy="450215"/>
          </a:xfrm>
          <a:prstGeom prst="rect">
            <a:avLst/>
          </a:prstGeom>
        </p:spPr>
      </p:pic>
    </p:spTree>
  </p:cSld>
  <p:clrMapOvr>
    <a:masterClrMapping/>
  </p:clrMapOvr>
  <p:transition spd="slow">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dirty="0"/>
              <a:t>课堂练习（参考答案）</a:t>
            </a:r>
            <a:endParaRPr lang="zh-CN" b="0" dirty="0"/>
          </a:p>
        </p:txBody>
      </p:sp>
      <p:sp>
        <p:nvSpPr>
          <p:cNvPr id="2" name="文本框 1"/>
          <p:cNvSpPr txBox="1"/>
          <p:nvPr/>
        </p:nvSpPr>
        <p:spPr>
          <a:xfrm>
            <a:off x="984885" y="1448435"/>
            <a:ext cx="9888855" cy="4889500"/>
          </a:xfrm>
          <a:prstGeom prst="rect">
            <a:avLst/>
          </a:prstGeom>
          <a:noFill/>
        </p:spPr>
        <p:txBody>
          <a:bodyPr wrap="square" rtlCol="0" anchor="t">
            <a:noAutofit/>
          </a:bodyPr>
          <a:lstStyle/>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完整的</a:t>
            </a:r>
            <a:r>
              <a:rPr lang="zh-CN" sz="2000" dirty="0">
                <a:solidFill>
                  <a:srgbClr val="4C6062"/>
                </a:solidFill>
                <a:latin typeface="微软雅黑" panose="020B0503020204020204" pitchFamily="34" charset="-122"/>
                <a:ea typeface="微软雅黑" panose="020B0503020204020204" pitchFamily="34" charset="-122"/>
                <a:sym typeface="+mn-ea"/>
              </a:rPr>
              <a:t> /etc/vsftpd/vsftpd.conf 配置：</a:t>
            </a:r>
            <a:endParaRPr lang="zh-CN" sz="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sz="600" dirty="0">
                <a:solidFill>
                  <a:srgbClr val="4C6062"/>
                </a:solidFill>
                <a:latin typeface="微软雅黑" panose="020B0503020204020204" pitchFamily="34" charset="-122"/>
                <a:ea typeface="微软雅黑" panose="020B0503020204020204" pitchFamily="34" charset="-122"/>
              </a:rPr>
              <a:t>anonymous_enable=YES</a:t>
            </a:r>
            <a:endParaRPr lang="zh-CN" sz="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600" dirty="0">
                <a:solidFill>
                  <a:srgbClr val="4C6062"/>
                </a:solidFill>
                <a:latin typeface="微软雅黑" panose="020B0503020204020204" pitchFamily="34" charset="-122"/>
                <a:ea typeface="微软雅黑" panose="020B0503020204020204" pitchFamily="34" charset="-122"/>
              </a:rPr>
              <a:t>local_enable=YES</a:t>
            </a:r>
            <a:endParaRPr lang="zh-CN" sz="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600" dirty="0">
                <a:solidFill>
                  <a:srgbClr val="4C6062"/>
                </a:solidFill>
                <a:latin typeface="微软雅黑" panose="020B0503020204020204" pitchFamily="34" charset="-122"/>
                <a:ea typeface="微软雅黑" panose="020B0503020204020204" pitchFamily="34" charset="-122"/>
              </a:rPr>
              <a:t>write_enable=YES</a:t>
            </a:r>
            <a:endParaRPr lang="zh-CN" sz="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600" dirty="0">
                <a:solidFill>
                  <a:srgbClr val="4C6062"/>
                </a:solidFill>
                <a:latin typeface="微软雅黑" panose="020B0503020204020204" pitchFamily="34" charset="-122"/>
                <a:ea typeface="微软雅黑" panose="020B0503020204020204" pitchFamily="34" charset="-122"/>
              </a:rPr>
              <a:t>local_umask=022</a:t>
            </a:r>
            <a:endParaRPr lang="zh-CN" sz="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600" dirty="0">
                <a:solidFill>
                  <a:srgbClr val="4C6062"/>
                </a:solidFill>
                <a:latin typeface="微软雅黑" panose="020B0503020204020204" pitchFamily="34" charset="-122"/>
                <a:ea typeface="微软雅黑" panose="020B0503020204020204" pitchFamily="34" charset="-122"/>
              </a:rPr>
              <a:t>dirmessage_enable=YES</a:t>
            </a:r>
            <a:endParaRPr lang="zh-CN" sz="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600" dirty="0">
                <a:solidFill>
                  <a:srgbClr val="4C6062"/>
                </a:solidFill>
                <a:latin typeface="微软雅黑" panose="020B0503020204020204" pitchFamily="34" charset="-122"/>
                <a:ea typeface="微软雅黑" panose="020B0503020204020204" pitchFamily="34" charset="-122"/>
              </a:rPr>
              <a:t>xferlog_enable=YES</a:t>
            </a:r>
            <a:endParaRPr lang="zh-CN" sz="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600" dirty="0">
                <a:solidFill>
                  <a:srgbClr val="4C6062"/>
                </a:solidFill>
                <a:latin typeface="微软雅黑" panose="020B0503020204020204" pitchFamily="34" charset="-122"/>
                <a:ea typeface="微软雅黑" panose="020B0503020204020204" pitchFamily="34" charset="-122"/>
              </a:rPr>
              <a:t>connect_from_port_20=YES</a:t>
            </a:r>
            <a:endParaRPr lang="zh-CN" sz="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600" dirty="0">
                <a:solidFill>
                  <a:srgbClr val="4C6062"/>
                </a:solidFill>
                <a:latin typeface="微软雅黑" panose="020B0503020204020204" pitchFamily="34" charset="-122"/>
                <a:ea typeface="微软雅黑" panose="020B0503020204020204" pitchFamily="34" charset="-122"/>
              </a:rPr>
              <a:t>xferlog_std_format=YES</a:t>
            </a:r>
            <a:endParaRPr lang="zh-CN" sz="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600" dirty="0">
                <a:solidFill>
                  <a:srgbClr val="4C6062"/>
                </a:solidFill>
                <a:latin typeface="微软雅黑" panose="020B0503020204020204" pitchFamily="34" charset="-122"/>
                <a:ea typeface="微软雅黑" panose="020B0503020204020204" pitchFamily="34" charset="-122"/>
              </a:rPr>
              <a:t>listen=NO</a:t>
            </a:r>
            <a:endParaRPr lang="zh-CN" sz="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600" dirty="0">
                <a:solidFill>
                  <a:srgbClr val="4C6062"/>
                </a:solidFill>
                <a:latin typeface="微软雅黑" panose="020B0503020204020204" pitchFamily="34" charset="-122"/>
                <a:ea typeface="微软雅黑" panose="020B0503020204020204" pitchFamily="34" charset="-122"/>
              </a:rPr>
              <a:t>listen_ipv6=YES</a:t>
            </a:r>
            <a:endParaRPr lang="zh-CN" sz="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600" dirty="0">
                <a:solidFill>
                  <a:srgbClr val="4C6062"/>
                </a:solidFill>
                <a:latin typeface="微软雅黑" panose="020B0503020204020204" pitchFamily="34" charset="-122"/>
                <a:ea typeface="微软雅黑" panose="020B0503020204020204" pitchFamily="34" charset="-122"/>
              </a:rPr>
              <a:t>pam_service_name=vsftpd</a:t>
            </a:r>
            <a:endParaRPr lang="zh-CN" sz="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600" dirty="0">
                <a:solidFill>
                  <a:srgbClr val="4C6062"/>
                </a:solidFill>
                <a:latin typeface="微软雅黑" panose="020B0503020204020204" pitchFamily="34" charset="-122"/>
                <a:ea typeface="微软雅黑" panose="020B0503020204020204" pitchFamily="34" charset="-122"/>
              </a:rPr>
              <a:t>userlist_enable=YES</a:t>
            </a:r>
            <a:endParaRPr lang="zh-CN" sz="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600" dirty="0">
                <a:solidFill>
                  <a:srgbClr val="4C6062"/>
                </a:solidFill>
                <a:latin typeface="微软雅黑" panose="020B0503020204020204" pitchFamily="34" charset="-122"/>
                <a:ea typeface="微软雅黑" panose="020B0503020204020204" pitchFamily="34" charset="-122"/>
              </a:rPr>
              <a:t>anon_upload_enable=YES</a:t>
            </a:r>
            <a:endParaRPr lang="zh-CN" sz="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600" dirty="0">
                <a:solidFill>
                  <a:srgbClr val="4C6062"/>
                </a:solidFill>
                <a:latin typeface="微软雅黑" panose="020B0503020204020204" pitchFamily="34" charset="-122"/>
                <a:ea typeface="微软雅黑" panose="020B0503020204020204" pitchFamily="34" charset="-122"/>
              </a:rPr>
              <a:t>anon_mkdir_write_enable=YES</a:t>
            </a:r>
            <a:endParaRPr lang="zh-CN" sz="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600" dirty="0">
                <a:solidFill>
                  <a:srgbClr val="4C6062"/>
                </a:solidFill>
                <a:latin typeface="微软雅黑" panose="020B0503020204020204" pitchFamily="34" charset="-122"/>
                <a:ea typeface="微软雅黑" panose="020B0503020204020204" pitchFamily="34" charset="-122"/>
              </a:rPr>
              <a:t>chroot_local_user=YES</a:t>
            </a:r>
            <a:endParaRPr lang="zh-CN" sz="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600" dirty="0">
                <a:solidFill>
                  <a:srgbClr val="4C6062"/>
                </a:solidFill>
                <a:latin typeface="微软雅黑" panose="020B0503020204020204" pitchFamily="34" charset="-122"/>
                <a:ea typeface="微软雅黑" panose="020B0503020204020204" pitchFamily="34" charset="-122"/>
              </a:rPr>
              <a:t>userlist_enable=yes</a:t>
            </a:r>
            <a:endParaRPr lang="zh-CN" sz="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600" dirty="0">
                <a:solidFill>
                  <a:srgbClr val="4C6062"/>
                </a:solidFill>
                <a:latin typeface="微软雅黑" panose="020B0503020204020204" pitchFamily="34" charset="-122"/>
                <a:ea typeface="微软雅黑" panose="020B0503020204020204" pitchFamily="34" charset="-122"/>
              </a:rPr>
              <a:t>userlist_deny=no</a:t>
            </a:r>
            <a:endParaRPr lang="zh-CN" sz="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600" dirty="0">
                <a:solidFill>
                  <a:srgbClr val="4C6062"/>
                </a:solidFill>
                <a:latin typeface="微软雅黑" panose="020B0503020204020204" pitchFamily="34" charset="-122"/>
                <a:ea typeface="微软雅黑" panose="020B0503020204020204" pitchFamily="34" charset="-122"/>
              </a:rPr>
              <a:t>userlist_file=/etc/vsftpd.user_list</a:t>
            </a:r>
            <a:endParaRPr lang="zh-CN" sz="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600" dirty="0">
                <a:solidFill>
                  <a:srgbClr val="4C6062"/>
                </a:solidFill>
                <a:latin typeface="微软雅黑" panose="020B0503020204020204" pitchFamily="34" charset="-122"/>
                <a:ea typeface="微软雅黑" panose="020B0503020204020204" pitchFamily="34" charset="-122"/>
              </a:rPr>
              <a:t>tcp_wrappers=YES</a:t>
            </a:r>
            <a:endParaRPr lang="zh-CN" sz="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600" dirty="0">
                <a:solidFill>
                  <a:srgbClr val="4C6062"/>
                </a:solidFill>
                <a:latin typeface="微软雅黑" panose="020B0503020204020204" pitchFamily="34" charset="-122"/>
                <a:ea typeface="微软雅黑" panose="020B0503020204020204" pitchFamily="34" charset="-122"/>
              </a:rPr>
              <a:t>allow_writeable_chroot=YES</a:t>
            </a:r>
            <a:endParaRPr lang="zh-CN" sz="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sz="6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a:off x="917575" y="1981835"/>
            <a:ext cx="10104755" cy="4356100"/>
          </a:xfrm>
          <a:prstGeom prst="rect">
            <a:avLst/>
          </a:prstGeom>
        </p:spPr>
      </p:pic>
    </p:spTree>
  </p:cSld>
  <p:clrMapOvr>
    <a:masterClrMapping/>
  </p:clrMapOvr>
  <p:transition spd="slow">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dirty="0"/>
              <a:t>课堂练习（参考答案）</a:t>
            </a:r>
            <a:endParaRPr lang="zh-CN" b="0" dirty="0"/>
          </a:p>
        </p:txBody>
      </p:sp>
      <p:sp>
        <p:nvSpPr>
          <p:cNvPr id="2" name="文本框 1"/>
          <p:cNvSpPr txBox="1"/>
          <p:nvPr/>
        </p:nvSpPr>
        <p:spPr>
          <a:xfrm>
            <a:off x="984885" y="1448435"/>
            <a:ext cx="9888855" cy="4889500"/>
          </a:xfrm>
          <a:prstGeom prst="rect">
            <a:avLst/>
          </a:prstGeom>
          <a:noFill/>
        </p:spPr>
        <p:txBody>
          <a:bodyPr wrap="square" rtlCol="0" anchor="t">
            <a:noAutofit/>
          </a:bodyPr>
          <a:lstStyle/>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rPr>
              <a:t>效果图，在非</a:t>
            </a:r>
            <a:r>
              <a:rPr lang="en-US" altLang="zh-CN" sz="2000" dirty="0">
                <a:solidFill>
                  <a:srgbClr val="4C6062"/>
                </a:solidFill>
                <a:latin typeface="微软雅黑" panose="020B0503020204020204" pitchFamily="34" charset="-122"/>
                <a:ea typeface="微软雅黑" panose="020B0503020204020204" pitchFamily="34" charset="-122"/>
              </a:rPr>
              <a:t>10.1.25</a:t>
            </a:r>
            <a:r>
              <a:rPr lang="zh-CN" altLang="en-US" sz="2000" dirty="0">
                <a:solidFill>
                  <a:srgbClr val="4C6062"/>
                </a:solidFill>
                <a:latin typeface="微软雅黑" panose="020B0503020204020204" pitchFamily="34" charset="-122"/>
                <a:ea typeface="微软雅黑" panose="020B0503020204020204" pitchFamily="34" charset="-122"/>
              </a:rPr>
              <a:t>网段下的</a:t>
            </a:r>
            <a:r>
              <a:rPr lang="en-US" altLang="zh-CN" sz="2000" dirty="0">
                <a:solidFill>
                  <a:srgbClr val="4C6062"/>
                </a:solidFill>
                <a:latin typeface="微软雅黑" panose="020B0503020204020204" pitchFamily="34" charset="-122"/>
                <a:ea typeface="微软雅黑" panose="020B0503020204020204" pitchFamily="34" charset="-122"/>
              </a:rPr>
              <a:t>IP</a:t>
            </a:r>
            <a:r>
              <a:rPr lang="zh-CN" altLang="en-US" sz="2000" dirty="0">
                <a:solidFill>
                  <a:srgbClr val="4C6062"/>
                </a:solidFill>
                <a:latin typeface="微软雅黑" panose="020B0503020204020204" pitchFamily="34" charset="-122"/>
                <a:ea typeface="微软雅黑" panose="020B0503020204020204" pitchFamily="34" charset="-122"/>
              </a:rPr>
              <a:t>访问，</a:t>
            </a:r>
            <a:r>
              <a:rPr lang="en-US" altLang="zh-CN" sz="2000" dirty="0">
                <a:solidFill>
                  <a:srgbClr val="4C6062"/>
                </a:solidFill>
                <a:latin typeface="微软雅黑" panose="020B0503020204020204" pitchFamily="34" charset="-122"/>
                <a:ea typeface="微软雅黑" panose="020B0503020204020204" pitchFamily="34" charset="-122"/>
              </a:rPr>
              <a:t>user1</a:t>
            </a:r>
            <a:r>
              <a:rPr lang="zh-CN" altLang="en-US" sz="2000" dirty="0">
                <a:solidFill>
                  <a:srgbClr val="4C6062"/>
                </a:solidFill>
                <a:latin typeface="微软雅黑" panose="020B0503020204020204" pitchFamily="34" charset="-122"/>
                <a:ea typeface="微软雅黑" panose="020B0503020204020204" pitchFamily="34" charset="-122"/>
              </a:rPr>
              <a:t>无法登录，而</a:t>
            </a:r>
            <a:r>
              <a:rPr lang="en-US" altLang="zh-CN" sz="2000" dirty="0">
                <a:solidFill>
                  <a:srgbClr val="4C6062"/>
                </a:solidFill>
                <a:latin typeface="微软雅黑" panose="020B0503020204020204" pitchFamily="34" charset="-122"/>
                <a:ea typeface="微软雅黑" panose="020B0503020204020204" pitchFamily="34" charset="-122"/>
              </a:rPr>
              <a:t>user2</a:t>
            </a:r>
            <a:r>
              <a:rPr lang="zh-CN" altLang="en-US" sz="2000" dirty="0">
                <a:solidFill>
                  <a:srgbClr val="4C6062"/>
                </a:solidFill>
                <a:latin typeface="微软雅黑" panose="020B0503020204020204" pitchFamily="34" charset="-122"/>
                <a:ea typeface="微软雅黑" panose="020B0503020204020204" pitchFamily="34" charset="-122"/>
              </a:rPr>
              <a:t>可以登录，要屏蔽掉</a:t>
            </a:r>
            <a:r>
              <a:rPr lang="zh-CN" sz="2000" dirty="0">
                <a:solidFill>
                  <a:srgbClr val="4C6062"/>
                </a:solidFill>
                <a:latin typeface="微软雅黑" panose="020B0503020204020204" pitchFamily="34" charset="-122"/>
                <a:ea typeface="微软雅黑" panose="020B0503020204020204" pitchFamily="34" charset="-122"/>
                <a:sym typeface="+mn-ea"/>
              </a:rPr>
              <a:t>tcp_wrappers=YES以及删除vsftpd: 10.1.25.</a:t>
            </a:r>
            <a:r>
              <a:rPr lang="zh-CN" altLang="en-US" sz="2000" dirty="0">
                <a:solidFill>
                  <a:srgbClr val="4C6062"/>
                </a:solidFill>
                <a:latin typeface="微软雅黑" panose="020B0503020204020204" pitchFamily="34" charset="-122"/>
                <a:ea typeface="微软雅黑" panose="020B0503020204020204" pitchFamily="34" charset="-122"/>
              </a:rPr>
              <a:t>：</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sz="20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sz="2000" dirty="0">
                <a:solidFill>
                  <a:srgbClr val="4C6062"/>
                </a:solidFill>
                <a:latin typeface="微软雅黑" panose="020B0503020204020204" pitchFamily="34" charset="-122"/>
                <a:ea typeface="微软雅黑" panose="020B0503020204020204" pitchFamily="34" charset="-122"/>
                <a:sym typeface="+mn-ea"/>
              </a:rPr>
              <a:t>效果图，在</a:t>
            </a:r>
            <a:r>
              <a:rPr lang="en-US" altLang="zh-CN" sz="2000" dirty="0">
                <a:solidFill>
                  <a:srgbClr val="4C6062"/>
                </a:solidFill>
                <a:latin typeface="微软雅黑" panose="020B0503020204020204" pitchFamily="34" charset="-122"/>
                <a:ea typeface="微软雅黑" panose="020B0503020204020204" pitchFamily="34" charset="-122"/>
                <a:sym typeface="+mn-ea"/>
              </a:rPr>
              <a:t>10.1.25</a:t>
            </a:r>
            <a:r>
              <a:rPr lang="zh-CN" altLang="en-US" sz="2000" dirty="0">
                <a:solidFill>
                  <a:srgbClr val="4C6062"/>
                </a:solidFill>
                <a:latin typeface="微软雅黑" panose="020B0503020204020204" pitchFamily="34" charset="-122"/>
                <a:ea typeface="微软雅黑" panose="020B0503020204020204" pitchFamily="34" charset="-122"/>
                <a:sym typeface="+mn-ea"/>
              </a:rPr>
              <a:t>网段下的</a:t>
            </a:r>
            <a:r>
              <a:rPr lang="en-US" altLang="zh-CN" sz="2000" dirty="0">
                <a:solidFill>
                  <a:srgbClr val="4C6062"/>
                </a:solidFill>
                <a:latin typeface="微软雅黑" panose="020B0503020204020204" pitchFamily="34" charset="-122"/>
                <a:ea typeface="微软雅黑" panose="020B0503020204020204" pitchFamily="34" charset="-122"/>
                <a:sym typeface="+mn-ea"/>
              </a:rPr>
              <a:t>IP</a:t>
            </a:r>
            <a:r>
              <a:rPr lang="zh-CN" altLang="en-US" sz="2000" dirty="0">
                <a:solidFill>
                  <a:srgbClr val="4C6062"/>
                </a:solidFill>
                <a:latin typeface="微软雅黑" panose="020B0503020204020204" pitchFamily="34" charset="-122"/>
                <a:ea typeface="微软雅黑" panose="020B0503020204020204" pitchFamily="34" charset="-122"/>
                <a:sym typeface="+mn-ea"/>
              </a:rPr>
              <a:t>访问，</a:t>
            </a:r>
            <a:r>
              <a:rPr lang="zh-CN" sz="2000" dirty="0">
                <a:solidFill>
                  <a:srgbClr val="4C6062"/>
                </a:solidFill>
                <a:latin typeface="微软雅黑" panose="020B0503020204020204" pitchFamily="34" charset="-122"/>
                <a:ea typeface="微软雅黑" panose="020B0503020204020204" pitchFamily="34" charset="-122"/>
                <a:sym typeface="+mn-ea"/>
              </a:rPr>
              <a:t>都不能登录</a:t>
            </a:r>
            <a:r>
              <a:rPr lang="zh-CN" altLang="en-US" sz="2000" dirty="0">
                <a:solidFill>
                  <a:srgbClr val="4C6062"/>
                </a:solidFill>
                <a:latin typeface="微软雅黑" panose="020B0503020204020204" pitchFamily="34" charset="-122"/>
                <a:ea typeface="微软雅黑" panose="020B0503020204020204" pitchFamily="34" charset="-122"/>
                <a:sym typeface="+mn-ea"/>
              </a:rPr>
              <a:t>：</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sz="6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3" name="图片 2"/>
          <p:cNvPicPr>
            <a:picLocks noChangeAspect="1"/>
          </p:cNvPicPr>
          <p:nvPr/>
        </p:nvPicPr>
        <p:blipFill>
          <a:blip r:embed="rId1"/>
          <a:stretch>
            <a:fillRect/>
          </a:stretch>
        </p:blipFill>
        <p:spPr>
          <a:xfrm>
            <a:off x="2722880" y="2820035"/>
            <a:ext cx="5151120" cy="731520"/>
          </a:xfrm>
          <a:prstGeom prst="rect">
            <a:avLst/>
          </a:prstGeom>
        </p:spPr>
      </p:pic>
      <p:pic>
        <p:nvPicPr>
          <p:cNvPr id="5" name="图片 4"/>
          <p:cNvPicPr>
            <a:picLocks noChangeAspect="1"/>
          </p:cNvPicPr>
          <p:nvPr/>
        </p:nvPicPr>
        <p:blipFill>
          <a:blip r:embed="rId2"/>
          <a:stretch>
            <a:fillRect/>
          </a:stretch>
        </p:blipFill>
        <p:spPr>
          <a:xfrm>
            <a:off x="2722880" y="5055870"/>
            <a:ext cx="5256530" cy="788035"/>
          </a:xfrm>
          <a:prstGeom prst="rect">
            <a:avLst/>
          </a:prstGeom>
        </p:spPr>
      </p:pic>
    </p:spTree>
  </p:cSld>
  <p:clrMapOvr>
    <a:masterClrMapping/>
  </p:clrMapOvr>
  <p:transition spd="slow">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14-5  </a:t>
            </a:r>
            <a:r>
              <a:rPr lang="zh-CN" altLang="en-US" dirty="0"/>
              <a:t>设置</a:t>
            </a:r>
            <a:r>
              <a:rPr lang="en-US" altLang="zh-CN" dirty="0" err="1"/>
              <a:t>vsftp</a:t>
            </a:r>
            <a:r>
              <a:rPr lang="zh-CN" altLang="en-US" dirty="0"/>
              <a:t>虚拟账号</a:t>
            </a:r>
            <a:endParaRPr lang="zh-CN" altLang="en-US" b="0" dirty="0"/>
          </a:p>
        </p:txBody>
      </p:sp>
      <p:sp>
        <p:nvSpPr>
          <p:cNvPr id="2" name="文本框 1"/>
          <p:cNvSpPr txBox="1"/>
          <p:nvPr/>
        </p:nvSpPr>
        <p:spPr>
          <a:xfrm>
            <a:off x="984793" y="1471587"/>
            <a:ext cx="9888772" cy="5239383"/>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7</a:t>
            </a:r>
            <a:r>
              <a:rPr lang="zh-CN" altLang="en-US" sz="2000" dirty="0">
                <a:solidFill>
                  <a:srgbClr val="4C6062"/>
                </a:solidFill>
                <a:latin typeface="微软雅黑" panose="020B0503020204020204" pitchFamily="34" charset="-122"/>
                <a:ea typeface="微软雅黑" panose="020B0503020204020204" pitchFamily="34" charset="-122"/>
              </a:rPr>
              <a:t>．补充服务器端</a:t>
            </a:r>
            <a:r>
              <a:rPr lang="en-US" altLang="zh-CN" sz="2000" dirty="0" err="1">
                <a:solidFill>
                  <a:srgbClr val="4C6062"/>
                </a:solidFill>
                <a:latin typeface="微软雅黑" panose="020B0503020204020204" pitchFamily="34" charset="-122"/>
                <a:ea typeface="微软雅黑" panose="020B0503020204020204" pitchFamily="34" charset="-122"/>
              </a:rPr>
              <a:t>vsftp</a:t>
            </a:r>
            <a:r>
              <a:rPr lang="zh-CN" altLang="en-US" sz="2000" dirty="0">
                <a:solidFill>
                  <a:srgbClr val="4C6062"/>
                </a:solidFill>
                <a:latin typeface="微软雅黑" panose="020B0503020204020204" pitchFamily="34" charset="-122"/>
                <a:ea typeface="微软雅黑" panose="020B0503020204020204" pitchFamily="34" charset="-122"/>
              </a:rPr>
              <a:t>的主被动模式配置</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）主动模式配置 </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err="1">
                <a:solidFill>
                  <a:srgbClr val="4C6062"/>
                </a:solidFill>
                <a:latin typeface="微软雅黑" panose="020B0503020204020204" pitchFamily="34" charset="-122"/>
                <a:ea typeface="微软雅黑" panose="020B0503020204020204" pitchFamily="34" charset="-122"/>
              </a:rPr>
              <a:t>Port_enable</a:t>
            </a:r>
            <a:r>
              <a:rPr lang="en-US" altLang="zh-CN" sz="1600" dirty="0">
                <a:solidFill>
                  <a:srgbClr val="4C6062"/>
                </a:solidFill>
                <a:latin typeface="微软雅黑" panose="020B0503020204020204" pitchFamily="34" charset="-122"/>
                <a:ea typeface="微软雅黑" panose="020B0503020204020204" pitchFamily="34" charset="-122"/>
              </a:rPr>
              <a:t>=YES //</a:t>
            </a:r>
            <a:r>
              <a:rPr lang="zh-CN" altLang="en-US" sz="1600" dirty="0">
                <a:solidFill>
                  <a:srgbClr val="4C6062"/>
                </a:solidFill>
                <a:latin typeface="微软雅黑" panose="020B0503020204020204" pitchFamily="34" charset="-122"/>
                <a:ea typeface="微软雅黑" panose="020B0503020204020204" pitchFamily="34" charset="-122"/>
              </a:rPr>
              <a:t>开启主动模式</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Connect_from_port_20=YES //</a:t>
            </a:r>
            <a:r>
              <a:rPr lang="zh-CN" altLang="en-US" sz="1600" dirty="0">
                <a:solidFill>
                  <a:srgbClr val="4C6062"/>
                </a:solidFill>
                <a:latin typeface="微软雅黑" panose="020B0503020204020204" pitchFamily="34" charset="-122"/>
                <a:ea typeface="微软雅黑" panose="020B0503020204020204" pitchFamily="34" charset="-122"/>
              </a:rPr>
              <a:t>指定当主动模式开启的时候，是否启用默认的</a:t>
            </a:r>
            <a:r>
              <a:rPr lang="en-US" altLang="zh-CN" sz="1600" dirty="0">
                <a:solidFill>
                  <a:srgbClr val="4C6062"/>
                </a:solidFill>
                <a:latin typeface="微软雅黑" panose="020B0503020204020204" pitchFamily="34" charset="-122"/>
                <a:ea typeface="微软雅黑" panose="020B0503020204020204" pitchFamily="34" charset="-122"/>
              </a:rPr>
              <a:t>20</a:t>
            </a:r>
            <a:r>
              <a:rPr lang="zh-CN" altLang="en-US" sz="1600" dirty="0">
                <a:solidFill>
                  <a:srgbClr val="4C6062"/>
                </a:solidFill>
                <a:latin typeface="微软雅黑" panose="020B0503020204020204" pitchFamily="34" charset="-122"/>
                <a:ea typeface="微软雅黑" panose="020B0503020204020204" pitchFamily="34" charset="-122"/>
              </a:rPr>
              <a:t>端口监听</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err="1">
                <a:solidFill>
                  <a:srgbClr val="4C6062"/>
                </a:solidFill>
                <a:latin typeface="微软雅黑" panose="020B0503020204020204" pitchFamily="34" charset="-122"/>
                <a:ea typeface="微软雅黑" panose="020B0503020204020204" pitchFamily="34" charset="-122"/>
              </a:rPr>
              <a:t>Ftp_date_port</a:t>
            </a:r>
            <a:r>
              <a:rPr lang="en-US" altLang="zh-CN" sz="1600" dirty="0">
                <a:solidFill>
                  <a:srgbClr val="4C6062"/>
                </a:solidFill>
                <a:latin typeface="微软雅黑" panose="020B0503020204020204" pitchFamily="34" charset="-122"/>
                <a:ea typeface="微软雅黑" panose="020B0503020204020204" pitchFamily="34" charset="-122"/>
              </a:rPr>
              <a:t>=%</a:t>
            </a:r>
            <a:r>
              <a:rPr lang="en-US" altLang="zh-CN" sz="1600" dirty="0" err="1">
                <a:solidFill>
                  <a:srgbClr val="4C6062"/>
                </a:solidFill>
                <a:latin typeface="微软雅黑" panose="020B0503020204020204" pitchFamily="34" charset="-122"/>
                <a:ea typeface="微软雅黑" panose="020B0503020204020204" pitchFamily="34" charset="-122"/>
              </a:rPr>
              <a:t>portnumber</a:t>
            </a:r>
            <a:r>
              <a:rPr lang="en-US" altLang="zh-CN" sz="1600" dirty="0">
                <a:solidFill>
                  <a:srgbClr val="4C6062"/>
                </a:solidFill>
                <a:latin typeface="微软雅黑" panose="020B0503020204020204" pitchFamily="34" charset="-122"/>
                <a:ea typeface="微软雅黑" panose="020B0503020204020204" pitchFamily="34" charset="-122"/>
              </a:rPr>
              <a:t>% //</a:t>
            </a:r>
            <a:r>
              <a:rPr lang="zh-CN" altLang="en-US" sz="1600" dirty="0">
                <a:solidFill>
                  <a:srgbClr val="4C6062"/>
                </a:solidFill>
                <a:latin typeface="微软雅黑" panose="020B0503020204020204" pitchFamily="34" charset="-122"/>
                <a:ea typeface="微软雅黑" panose="020B0503020204020204" pitchFamily="34" charset="-122"/>
              </a:rPr>
              <a:t>上一选项使用</a:t>
            </a:r>
            <a:r>
              <a:rPr lang="en-US" altLang="zh-CN" sz="1600" dirty="0">
                <a:solidFill>
                  <a:srgbClr val="4C6062"/>
                </a:solidFill>
                <a:latin typeface="微软雅黑" panose="020B0503020204020204" pitchFamily="34" charset="-122"/>
                <a:ea typeface="微软雅黑" panose="020B0503020204020204" pitchFamily="34" charset="-122"/>
              </a:rPr>
              <a:t>NO</a:t>
            </a:r>
            <a:r>
              <a:rPr lang="zh-CN" altLang="en-US" sz="1600" dirty="0">
                <a:solidFill>
                  <a:srgbClr val="4C6062"/>
                </a:solidFill>
                <a:latin typeface="微软雅黑" panose="020B0503020204020204" pitchFamily="34" charset="-122"/>
                <a:ea typeface="微软雅黑" panose="020B0503020204020204" pitchFamily="34" charset="-122"/>
              </a:rPr>
              <a:t>参数时指定数据传输端口</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）被动模式配置</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connect_from_port_20=NO</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err="1">
                <a:solidFill>
                  <a:srgbClr val="4C6062"/>
                </a:solidFill>
                <a:latin typeface="微软雅黑" panose="020B0503020204020204" pitchFamily="34" charset="-122"/>
                <a:ea typeface="微软雅黑" panose="020B0503020204020204" pitchFamily="34" charset="-122"/>
              </a:rPr>
              <a:t>PASV_enable</a:t>
            </a:r>
            <a:r>
              <a:rPr lang="en-US" altLang="zh-CN" sz="1600" dirty="0">
                <a:solidFill>
                  <a:srgbClr val="4C6062"/>
                </a:solidFill>
                <a:latin typeface="微软雅黑" panose="020B0503020204020204" pitchFamily="34" charset="-122"/>
                <a:ea typeface="微软雅黑" panose="020B0503020204020204" pitchFamily="34" charset="-122"/>
              </a:rPr>
              <a:t>=YES //</a:t>
            </a:r>
            <a:r>
              <a:rPr lang="zh-CN" altLang="en-US" sz="1600" dirty="0">
                <a:solidFill>
                  <a:srgbClr val="4C6062"/>
                </a:solidFill>
                <a:latin typeface="微软雅黑" panose="020B0503020204020204" pitchFamily="34" charset="-122"/>
                <a:ea typeface="微软雅黑" panose="020B0503020204020204" pitchFamily="34" charset="-122"/>
              </a:rPr>
              <a:t>开启被动模式</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err="1">
                <a:solidFill>
                  <a:srgbClr val="4C6062"/>
                </a:solidFill>
                <a:latin typeface="微软雅黑" panose="020B0503020204020204" pitchFamily="34" charset="-122"/>
                <a:ea typeface="微软雅黑" panose="020B0503020204020204" pitchFamily="34" charset="-122"/>
              </a:rPr>
              <a:t>PASV_min_port</a:t>
            </a:r>
            <a:r>
              <a:rPr lang="en-US" altLang="zh-CN" sz="1600" dirty="0">
                <a:solidFill>
                  <a:srgbClr val="4C6062"/>
                </a:solidFill>
                <a:latin typeface="微软雅黑" panose="020B0503020204020204" pitchFamily="34" charset="-122"/>
                <a:ea typeface="微软雅黑" panose="020B0503020204020204" pitchFamily="34" charset="-122"/>
              </a:rPr>
              <a:t>=%number% //</a:t>
            </a:r>
            <a:r>
              <a:rPr lang="zh-CN" altLang="en-US" sz="1600" dirty="0">
                <a:solidFill>
                  <a:srgbClr val="4C6062"/>
                </a:solidFill>
                <a:latin typeface="微软雅黑" panose="020B0503020204020204" pitchFamily="34" charset="-122"/>
                <a:ea typeface="微软雅黑" panose="020B0503020204020204" pitchFamily="34" charset="-122"/>
              </a:rPr>
              <a:t>被动模式最低端口</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err="1">
                <a:solidFill>
                  <a:srgbClr val="4C6062"/>
                </a:solidFill>
                <a:latin typeface="微软雅黑" panose="020B0503020204020204" pitchFamily="34" charset="-122"/>
                <a:ea typeface="微软雅黑" panose="020B0503020204020204" pitchFamily="34" charset="-122"/>
              </a:rPr>
              <a:t>PASV_max_port</a:t>
            </a:r>
            <a:r>
              <a:rPr lang="en-US" altLang="zh-CN" sz="1600" dirty="0">
                <a:solidFill>
                  <a:srgbClr val="4C6062"/>
                </a:solidFill>
                <a:latin typeface="微软雅黑" panose="020B0503020204020204" pitchFamily="34" charset="-122"/>
                <a:ea typeface="微软雅黑" panose="020B0503020204020204" pitchFamily="34" charset="-122"/>
              </a:rPr>
              <a:t>=%number% //</a:t>
            </a:r>
            <a:r>
              <a:rPr lang="zh-CN" altLang="en-US" sz="1600" dirty="0">
                <a:solidFill>
                  <a:srgbClr val="4C6062"/>
                </a:solidFill>
                <a:latin typeface="微软雅黑" panose="020B0503020204020204" pitchFamily="34" charset="-122"/>
                <a:ea typeface="微软雅黑" panose="020B0503020204020204" pitchFamily="34" charset="-122"/>
              </a:rPr>
              <a:t>被动模式最高端口</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917575" y="4466114"/>
            <a:ext cx="10104989" cy="1737023"/>
          </a:xfrm>
          <a:prstGeom prst="rect">
            <a:avLst/>
          </a:prstGeom>
        </p:spPr>
      </p:pic>
      <p:pic>
        <p:nvPicPr>
          <p:cNvPr id="8" name="图片 7"/>
          <p:cNvPicPr>
            <a:picLocks noChangeAspect="1"/>
          </p:cNvPicPr>
          <p:nvPr/>
        </p:nvPicPr>
        <p:blipFill>
          <a:blip r:embed="rId1"/>
          <a:stretch>
            <a:fillRect/>
          </a:stretch>
        </p:blipFill>
        <p:spPr>
          <a:xfrm>
            <a:off x="917575" y="2591594"/>
            <a:ext cx="10104989" cy="1366687"/>
          </a:xfrm>
          <a:prstGeom prst="rect">
            <a:avLst/>
          </a:prstGeom>
        </p:spPr>
      </p:pic>
    </p:spTree>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108639" y="4234151"/>
            <a:ext cx="4040125" cy="36935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7" name="TextBox 1"/>
          <p:cNvSpPr txBox="1"/>
          <p:nvPr/>
        </p:nvSpPr>
        <p:spPr>
          <a:xfrm>
            <a:off x="5133472" y="2777709"/>
            <a:ext cx="1705595"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lang="zh-CN" altLang="en-US" sz="1900" dirty="0">
                <a:solidFill>
                  <a:srgbClr val="656D8D"/>
                </a:solidFill>
                <a:latin typeface="Microsoft YaHei UI" panose="020B0503020204020204" pitchFamily="18" charset="-122"/>
                <a:ea typeface="微软雅黑" panose="020B0503020204020204" pitchFamily="34" charset="-122"/>
              </a:rPr>
              <a:t>项目设计与准备</a:t>
            </a:r>
            <a:endParaRPr lang="zh-CN" altLang="en-US" sz="1900" dirty="0">
              <a:solidFill>
                <a:srgbClr val="656D8D"/>
              </a:solidFill>
              <a:latin typeface="Microsoft YaHei UI" panose="020B0503020204020204" pitchFamily="18" charset="-122"/>
              <a:ea typeface="微软雅黑" panose="020B0503020204020204" pitchFamily="34" charset="-122"/>
            </a:endParaRPr>
          </a:p>
        </p:txBody>
      </p:sp>
      <p:sp>
        <p:nvSpPr>
          <p:cNvPr id="18" name="TextBox 1"/>
          <p:cNvSpPr txBox="1"/>
          <p:nvPr/>
        </p:nvSpPr>
        <p:spPr>
          <a:xfrm>
            <a:off x="5133472" y="2069841"/>
            <a:ext cx="1461939"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lang="zh-CN" altLang="en-US" sz="1900" dirty="0">
                <a:solidFill>
                  <a:srgbClr val="656D8D"/>
                </a:solidFill>
                <a:latin typeface="Microsoft YaHei UI" panose="020B0503020204020204" pitchFamily="18" charset="-122"/>
                <a:ea typeface="微软雅黑" panose="020B0503020204020204" pitchFamily="34" charset="-122"/>
              </a:rPr>
              <a:t>项目知识准备</a:t>
            </a:r>
            <a:endParaRPr lang="zh-CN" altLang="en-US" sz="1900" dirty="0">
              <a:solidFill>
                <a:srgbClr val="656D8D"/>
              </a:solidFill>
              <a:latin typeface="Microsoft YaHei UI" panose="020B0503020204020204" pitchFamily="18" charset="-122"/>
              <a:ea typeface="微软雅黑" panose="020B0503020204020204" pitchFamily="34" charset="-122"/>
            </a:endParaRPr>
          </a:p>
        </p:txBody>
      </p:sp>
      <p:sp>
        <p:nvSpPr>
          <p:cNvPr id="48" name="TextBox 1"/>
          <p:cNvSpPr txBox="1"/>
          <p:nvPr/>
        </p:nvSpPr>
        <p:spPr>
          <a:xfrm>
            <a:off x="5176004" y="3531486"/>
            <a:ext cx="974626"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lang="zh-CN" altLang="en-US" sz="1900" dirty="0">
                <a:solidFill>
                  <a:srgbClr val="656D8D"/>
                </a:solidFill>
                <a:latin typeface="Microsoft YaHei UI" panose="020B0503020204020204" pitchFamily="18" charset="-122"/>
                <a:ea typeface="微软雅黑" panose="020B0503020204020204" pitchFamily="34" charset="-122"/>
              </a:rPr>
              <a:t>项目实施</a:t>
            </a:r>
            <a:endParaRPr lang="zh-CN" altLang="en-US" sz="1900" dirty="0">
              <a:solidFill>
                <a:srgbClr val="656D8D"/>
              </a:solidFill>
              <a:latin typeface="Microsoft YaHei UI" panose="020B0503020204020204" pitchFamily="18" charset="-122"/>
              <a:ea typeface="微软雅黑" panose="020B0503020204020204" pitchFamily="34" charset="-122"/>
            </a:endParaRPr>
          </a:p>
        </p:txBody>
      </p:sp>
      <p:sp>
        <p:nvSpPr>
          <p:cNvPr id="50" name="TextBox 1"/>
          <p:cNvSpPr txBox="1"/>
          <p:nvPr/>
        </p:nvSpPr>
        <p:spPr>
          <a:xfrm>
            <a:off x="5123624" y="4281352"/>
            <a:ext cx="3587713"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kumimoji="0" lang="zh-CN" altLang="en-US" sz="1900" b="0" i="0" u="none" strike="noStrike" kern="1200" cap="none" spc="0" normalizeH="0" baseline="0" noProof="0" dirty="0">
                <a:ln>
                  <a:noFill/>
                </a:ln>
                <a:solidFill>
                  <a:schemeClr val="bg1"/>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项目实录：配置与管理</a:t>
            </a:r>
            <a:r>
              <a:rPr kumimoji="0" lang="en-US" altLang="zh-CN" sz="1900" b="0" i="0" u="none" strike="noStrike" kern="1200" cap="none" spc="0" normalizeH="0" baseline="0" noProof="0" dirty="0">
                <a:ln>
                  <a:noFill/>
                </a:ln>
                <a:solidFill>
                  <a:schemeClr val="bg1"/>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FTP</a:t>
            </a:r>
            <a:r>
              <a:rPr kumimoji="0" lang="zh-CN" altLang="en-US" sz="1900" b="0" i="0" u="none" strike="noStrike" kern="1200" cap="none" spc="0" normalizeH="0" baseline="0" noProof="0" dirty="0">
                <a:ln>
                  <a:noFill/>
                </a:ln>
                <a:solidFill>
                  <a:schemeClr val="bg1"/>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服务器</a:t>
            </a:r>
            <a:endParaRPr kumimoji="0" lang="zh-CN" altLang="en-US" sz="1900" b="0" i="0" u="none" strike="noStrike" kern="1200" cap="none" spc="0" normalizeH="0" baseline="0" noProof="0" dirty="0">
              <a:ln>
                <a:noFill/>
              </a:ln>
              <a:solidFill>
                <a:schemeClr val="bg1"/>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endParaRPr>
          </a:p>
        </p:txBody>
      </p:sp>
      <p:sp>
        <p:nvSpPr>
          <p:cNvPr id="51" name="Freeform 3"/>
          <p:cNvSpPr/>
          <p:nvPr/>
        </p:nvSpPr>
        <p:spPr>
          <a:xfrm>
            <a:off x="4700092" y="1642913"/>
            <a:ext cx="79628" cy="361568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52" name="Freeform 3"/>
          <p:cNvSpPr/>
          <p:nvPr/>
        </p:nvSpPr>
        <p:spPr>
          <a:xfrm>
            <a:off x="4637406" y="215848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7" name="Freeform 3"/>
          <p:cNvSpPr/>
          <p:nvPr/>
        </p:nvSpPr>
        <p:spPr>
          <a:xfrm>
            <a:off x="4637406" y="2902368"/>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3" name="Freeform 3"/>
          <p:cNvSpPr/>
          <p:nvPr/>
        </p:nvSpPr>
        <p:spPr>
          <a:xfrm>
            <a:off x="4637406" y="363579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4" name="Freeform 3"/>
          <p:cNvSpPr/>
          <p:nvPr/>
        </p:nvSpPr>
        <p:spPr>
          <a:xfrm>
            <a:off x="4637406" y="435969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Tree>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0249" y="1448594"/>
            <a:ext cx="10496725" cy="499624"/>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视频学习</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a:t>四、</a:t>
            </a:r>
            <a:r>
              <a:rPr lang="zh-CN" altLang="en-US" dirty="0">
                <a:latin typeface="Microsoft YaHei UI" panose="020B0503020204020204" pitchFamily="18" charset="-122"/>
                <a:cs typeface="Microsoft YaHei UI" panose="020B0503020204020204" pitchFamily="18" charset="-122"/>
                <a:sym typeface="+mn-ea"/>
              </a:rPr>
              <a:t>项目实录</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配置与管理</a:t>
            </a:r>
            <a:r>
              <a:rPr lang="en-US" altLang="zh-CN" dirty="0"/>
              <a:t>FTP</a:t>
            </a:r>
            <a:r>
              <a:rPr lang="zh-CN" altLang="en-US" dirty="0"/>
              <a:t>服务器</a:t>
            </a:r>
            <a:endParaRPr lang="zh-CN" altLang="en-US" b="0" dirty="0"/>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17975" y="2515394"/>
            <a:ext cx="3124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13175" y="4199380"/>
            <a:ext cx="3860076" cy="2423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860249" y="1448594"/>
            <a:ext cx="10496725" cy="2423227"/>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．项目背景</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某企业的网络拓扑图如图</a:t>
            </a:r>
            <a:r>
              <a:rPr lang="en-US" altLang="zh-CN" sz="2000" dirty="0">
                <a:solidFill>
                  <a:srgbClr val="4C6062"/>
                </a:solidFill>
                <a:latin typeface="微软雅黑" panose="020B0503020204020204" pitchFamily="34" charset="-122"/>
                <a:ea typeface="微软雅黑" panose="020B0503020204020204" pitchFamily="34" charset="-122"/>
              </a:rPr>
              <a:t>14-3</a:t>
            </a:r>
            <a:r>
              <a:rPr lang="zh-CN" altLang="en-US" sz="2000" dirty="0">
                <a:solidFill>
                  <a:srgbClr val="4C6062"/>
                </a:solidFill>
                <a:latin typeface="微软雅黑" panose="020B0503020204020204" pitchFamily="34" charset="-122"/>
                <a:ea typeface="微软雅黑" panose="020B0503020204020204" pitchFamily="34" charset="-122"/>
              </a:rPr>
              <a:t>所示。该企业想构建一台</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服务器，为企业局域网中的计算机提供文件传送任务，为财务部门、销售部门和</a:t>
            </a:r>
            <a:r>
              <a:rPr lang="en-US" altLang="zh-CN" sz="2000" dirty="0">
                <a:solidFill>
                  <a:srgbClr val="4C6062"/>
                </a:solidFill>
                <a:latin typeface="微软雅黑" panose="020B0503020204020204" pitchFamily="34" charset="-122"/>
                <a:ea typeface="微软雅黑" panose="020B0503020204020204" pitchFamily="34" charset="-122"/>
              </a:rPr>
              <a:t>OA</a:t>
            </a:r>
            <a:r>
              <a:rPr lang="zh-CN" altLang="en-US" sz="2000" dirty="0">
                <a:solidFill>
                  <a:srgbClr val="4C6062"/>
                </a:solidFill>
                <a:latin typeface="微软雅黑" panose="020B0503020204020204" pitchFamily="34" charset="-122"/>
                <a:ea typeface="微软雅黑" panose="020B0503020204020204" pitchFamily="34" charset="-122"/>
              </a:rPr>
              <a:t>系统提供异地数据备份。要求能够对</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服务器设置连接限制、日志记录、消息、验证客户端身份等属性，并能创建用户隔离的</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站点。</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a:t>四、</a:t>
            </a:r>
            <a:r>
              <a:rPr lang="zh-CN" altLang="en-US" dirty="0">
                <a:latin typeface="Microsoft YaHei UI" panose="020B0503020204020204" pitchFamily="18" charset="-122"/>
                <a:cs typeface="Microsoft YaHei UI" panose="020B0503020204020204" pitchFamily="18" charset="-122"/>
                <a:sym typeface="+mn-ea"/>
              </a:rPr>
              <a:t>项目实录</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配置与管理</a:t>
            </a:r>
            <a:r>
              <a:rPr lang="en-US" altLang="zh-CN" dirty="0"/>
              <a:t>FTP</a:t>
            </a:r>
            <a:r>
              <a:rPr lang="zh-CN" altLang="en-US" dirty="0"/>
              <a:t>服务器</a:t>
            </a:r>
            <a:endParaRPr lang="zh-CN" altLang="en-US" b="0" dirty="0"/>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2"/>
          <a:stretch>
            <a:fillRect/>
          </a:stretch>
        </p:blipFill>
        <p:spPr>
          <a:xfrm flipV="1">
            <a:off x="860249" y="3948019"/>
            <a:ext cx="10363199" cy="2866323"/>
          </a:xfrm>
          <a:prstGeom prst="rect">
            <a:avLst/>
          </a:prstGeom>
        </p:spPr>
      </p:pic>
    </p:spTree>
  </p:cSld>
  <p:clrMapOvr>
    <a:masterClrMapping/>
  </p:clrMapOvr>
  <p:transition spd="slow">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0249" y="1448594"/>
            <a:ext cx="10496725" cy="4731552"/>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．深度思考</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在观看视频时思考以下几个问题。</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）如何使用</a:t>
            </a:r>
            <a:r>
              <a:rPr lang="en-US" altLang="zh-CN" sz="2000" dirty="0">
                <a:solidFill>
                  <a:srgbClr val="4C6062"/>
                </a:solidFill>
                <a:latin typeface="微软雅黑" panose="020B0503020204020204" pitchFamily="34" charset="-122"/>
                <a:ea typeface="微软雅黑" panose="020B0503020204020204" pitchFamily="34" charset="-122"/>
              </a:rPr>
              <a:t>service </a:t>
            </a:r>
            <a:r>
              <a:rPr lang="en-US" altLang="zh-CN" sz="2000" dirty="0" err="1">
                <a:solidFill>
                  <a:srgbClr val="4C6062"/>
                </a:solidFill>
                <a:latin typeface="微软雅黑" panose="020B0503020204020204" pitchFamily="34" charset="-122"/>
                <a:ea typeface="微软雅黑" panose="020B0503020204020204" pitchFamily="34" charset="-122"/>
              </a:rPr>
              <a:t>vsftpd</a:t>
            </a:r>
            <a:r>
              <a:rPr lang="en-US" altLang="zh-CN" sz="2000" dirty="0">
                <a:solidFill>
                  <a:srgbClr val="4C6062"/>
                </a:solidFill>
                <a:latin typeface="微软雅黑" panose="020B0503020204020204" pitchFamily="34" charset="-122"/>
                <a:ea typeface="微软雅黑" panose="020B0503020204020204" pitchFamily="34" charset="-122"/>
              </a:rPr>
              <a:t> status</a:t>
            </a:r>
            <a:r>
              <a:rPr lang="zh-CN" altLang="en-US" sz="2000" dirty="0">
                <a:solidFill>
                  <a:srgbClr val="4C6062"/>
                </a:solidFill>
                <a:latin typeface="微软雅黑" panose="020B0503020204020204" pitchFamily="34" charset="-122"/>
                <a:ea typeface="微软雅黑" panose="020B0503020204020204" pitchFamily="34" charset="-122"/>
              </a:rPr>
              <a:t>命令检查</a:t>
            </a:r>
            <a:r>
              <a:rPr lang="en-US" altLang="zh-CN" sz="2000" dirty="0" err="1">
                <a:solidFill>
                  <a:srgbClr val="4C6062"/>
                </a:solidFill>
                <a:latin typeface="微软雅黑" panose="020B0503020204020204" pitchFamily="34" charset="-122"/>
                <a:ea typeface="微软雅黑" panose="020B0503020204020204" pitchFamily="34" charset="-122"/>
              </a:rPr>
              <a:t>vsftp</a:t>
            </a:r>
            <a:r>
              <a:rPr lang="zh-CN" altLang="en-US" sz="2000" dirty="0">
                <a:solidFill>
                  <a:srgbClr val="4C6062"/>
                </a:solidFill>
                <a:latin typeface="微软雅黑" panose="020B0503020204020204" pitchFamily="34" charset="-122"/>
                <a:ea typeface="微软雅黑" panose="020B0503020204020204" pitchFamily="34" charset="-122"/>
              </a:rPr>
              <a:t>的安装状态？</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权限和文件系统权限有何不同？如何进行设置？</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）为何不建议对根目录设置写权限？</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）如何设置进入目录后的欢迎信息？</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5</a:t>
            </a:r>
            <a:r>
              <a:rPr lang="zh-CN" altLang="en-US" sz="2000" dirty="0">
                <a:solidFill>
                  <a:srgbClr val="4C6062"/>
                </a:solidFill>
                <a:latin typeface="微软雅黑" panose="020B0503020204020204" pitchFamily="34" charset="-122"/>
                <a:ea typeface="微软雅黑" panose="020B0503020204020204" pitchFamily="34" charset="-122"/>
              </a:rPr>
              <a:t>）如何锁定</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用户在其宿主目录中？</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6</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user_list</a:t>
            </a:r>
            <a:r>
              <a:rPr lang="zh-CN" altLang="en-US" sz="2000" dirty="0">
                <a:solidFill>
                  <a:srgbClr val="4C6062"/>
                </a:solidFill>
                <a:latin typeface="微软雅黑" panose="020B0503020204020204" pitchFamily="34" charset="-122"/>
                <a:ea typeface="微软雅黑" panose="020B0503020204020204" pitchFamily="34" charset="-122"/>
              </a:rPr>
              <a:t>和</a:t>
            </a:r>
            <a:r>
              <a:rPr lang="en-US" altLang="zh-CN" sz="2000" dirty="0" err="1">
                <a:solidFill>
                  <a:srgbClr val="4C6062"/>
                </a:solidFill>
                <a:latin typeface="微软雅黑" panose="020B0503020204020204" pitchFamily="34" charset="-122"/>
                <a:ea typeface="微软雅黑" panose="020B0503020204020204" pitchFamily="34" charset="-122"/>
              </a:rPr>
              <a:t>ftpusers</a:t>
            </a:r>
            <a:r>
              <a:rPr lang="zh-CN" altLang="en-US" sz="2000" dirty="0">
                <a:solidFill>
                  <a:srgbClr val="4C6062"/>
                </a:solidFill>
                <a:latin typeface="微软雅黑" panose="020B0503020204020204" pitchFamily="34" charset="-122"/>
                <a:ea typeface="微软雅黑" panose="020B0503020204020204" pitchFamily="34" charset="-122"/>
              </a:rPr>
              <a:t>文件都存有用户名列表，如果一个用户同时存在两个文件中，最终的执行结果是怎样的？</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a:t>四、</a:t>
            </a:r>
            <a:r>
              <a:rPr lang="zh-CN" altLang="en-US" dirty="0">
                <a:latin typeface="Microsoft YaHei UI" panose="020B0503020204020204" pitchFamily="18" charset="-122"/>
                <a:cs typeface="Microsoft YaHei UI" panose="020B0503020204020204" pitchFamily="18" charset="-122"/>
                <a:sym typeface="+mn-ea"/>
              </a:rPr>
              <a:t>项目实录</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配置与管理</a:t>
            </a:r>
            <a:r>
              <a:rPr lang="en-US" altLang="zh-CN" dirty="0"/>
              <a:t>FTP</a:t>
            </a:r>
            <a:r>
              <a:rPr lang="zh-CN" altLang="en-US" dirty="0"/>
              <a:t>服务器</a:t>
            </a:r>
            <a:endParaRPr lang="zh-CN" altLang="en-US" b="0" dirty="0"/>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一、</a:t>
            </a:r>
            <a:r>
              <a:rPr lang="zh-CN" altLang="en-US" dirty="0">
                <a:latin typeface="Microsoft YaHei UI" panose="020B0503020204020204" pitchFamily="18" charset="-122"/>
                <a:cs typeface="Microsoft YaHei UI" panose="020B0503020204020204" pitchFamily="18" charset="-122"/>
                <a:sym typeface="+mn-ea"/>
              </a:rPr>
              <a:t>项目知识准备</a:t>
            </a:r>
            <a:endParaRPr lang="zh-CN" altLang="en-US" dirty="0"/>
          </a:p>
        </p:txBody>
      </p:sp>
      <p:sp>
        <p:nvSpPr>
          <p:cNvPr id="6" name="内容占位符 5"/>
          <p:cNvSpPr>
            <a:spLocks noGrp="1"/>
          </p:cNvSpPr>
          <p:nvPr>
            <p:ph idx="13"/>
          </p:nvPr>
        </p:nvSpPr>
        <p:spPr/>
        <p:txBody>
          <a:bodyPr>
            <a:noAutofit/>
          </a:bodyPr>
          <a:lstStyle/>
          <a:p>
            <a:r>
              <a:rPr lang="zh-CN" altLang="en-US" dirty="0"/>
              <a:t>匿名用户</a:t>
            </a:r>
            <a:endParaRPr lang="zh-CN" altLang="en-US" dirty="0"/>
          </a:p>
        </p:txBody>
      </p:sp>
      <p:sp>
        <p:nvSpPr>
          <p:cNvPr id="2" name="文本框 1"/>
          <p:cNvSpPr txBox="1"/>
          <p:nvPr/>
        </p:nvSpPr>
        <p:spPr>
          <a:xfrm>
            <a:off x="688814" y="1570517"/>
            <a:ext cx="10378601" cy="1884618"/>
          </a:xfrm>
          <a:prstGeom prst="rect">
            <a:avLst/>
          </a:prstGeom>
          <a:noFill/>
        </p:spPr>
        <p:txBody>
          <a:bodyPr wrap="square" rtlCol="0" anchor="t">
            <a:spAutoFit/>
          </a:bodyPr>
          <a:lstStyle/>
          <a:p>
            <a:pPr marL="342900" indent="457200">
              <a:lnSpc>
                <a:spcPct val="150000"/>
              </a:lnSpc>
            </a:pP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服务不同于</a:t>
            </a:r>
            <a:r>
              <a:rPr lang="en-US" altLang="zh-CN" sz="2000" dirty="0">
                <a:solidFill>
                  <a:srgbClr val="4C6062"/>
                </a:solidFill>
                <a:latin typeface="微软雅黑" panose="020B0503020204020204" pitchFamily="34" charset="-122"/>
                <a:ea typeface="微软雅黑" panose="020B0503020204020204" pitchFamily="34" charset="-122"/>
              </a:rPr>
              <a:t>WWW</a:t>
            </a:r>
            <a:r>
              <a:rPr lang="zh-CN" altLang="en-US" sz="2000" dirty="0">
                <a:solidFill>
                  <a:srgbClr val="4C6062"/>
                </a:solidFill>
                <a:latin typeface="微软雅黑" panose="020B0503020204020204" pitchFamily="34" charset="-122"/>
                <a:ea typeface="微软雅黑" panose="020B0503020204020204" pitchFamily="34" charset="-122"/>
              </a:rPr>
              <a:t>，它首先要求登录到服务器上，然后再进行文件的传输。这对于很多公开提供软件下载的服务器来说十分不便，于是匿名用户访问就诞生了：通过使用一个共同的用户名</a:t>
            </a:r>
            <a:r>
              <a:rPr lang="en-US" altLang="zh-CN" sz="2000" dirty="0">
                <a:solidFill>
                  <a:srgbClr val="4C6062"/>
                </a:solidFill>
                <a:latin typeface="微软雅黑" panose="020B0503020204020204" pitchFamily="34" charset="-122"/>
                <a:ea typeface="微软雅黑" panose="020B0503020204020204" pitchFamily="34" charset="-122"/>
              </a:rPr>
              <a:t>anonymous</a:t>
            </a:r>
            <a:r>
              <a:rPr lang="zh-CN" altLang="en-US" sz="2000" dirty="0">
                <a:solidFill>
                  <a:srgbClr val="4C6062"/>
                </a:solidFill>
                <a:latin typeface="微软雅黑" panose="020B0503020204020204" pitchFamily="34" charset="-122"/>
                <a:ea typeface="微软雅黑" panose="020B0503020204020204" pitchFamily="34" charset="-122"/>
              </a:rPr>
              <a:t>，密码不限的管理策略（一般使用用户的邮箱作为密码即可）让任何用户都可以很方便地从</a:t>
            </a:r>
            <a:r>
              <a:rPr lang="en-US" altLang="zh-CN" sz="2000" dirty="0">
                <a:solidFill>
                  <a:srgbClr val="4C6062"/>
                </a:solidFill>
                <a:latin typeface="微软雅黑" panose="020B0503020204020204" pitchFamily="34" charset="-122"/>
                <a:ea typeface="微软雅黑" panose="020B0503020204020204" pitchFamily="34" charset="-122"/>
              </a:rPr>
              <a:t>FTP</a:t>
            </a:r>
            <a:r>
              <a:rPr lang="zh-CN" altLang="en-US" sz="2000" dirty="0">
                <a:solidFill>
                  <a:srgbClr val="4C6062"/>
                </a:solidFill>
                <a:latin typeface="微软雅黑" panose="020B0503020204020204" pitchFamily="34" charset="-122"/>
                <a:ea typeface="微软雅黑" panose="020B0503020204020204" pitchFamily="34" charset="-122"/>
              </a:rPr>
              <a:t>服务器上下载软件。</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4914029" y="2743994"/>
            <a:ext cx="2251946" cy="36935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7" name="TextBox 1"/>
          <p:cNvSpPr txBox="1"/>
          <p:nvPr/>
        </p:nvSpPr>
        <p:spPr>
          <a:xfrm>
            <a:off x="5133472" y="2777709"/>
            <a:ext cx="1705595"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kumimoji="0" lang="zh-CN" altLang="en-US" sz="1900" b="0" i="0" u="none" strike="noStrike" kern="1200" cap="none" spc="0" normalizeH="0" baseline="0" noProof="0" dirty="0">
                <a:ln>
                  <a:noFill/>
                </a:ln>
                <a:solidFill>
                  <a:schemeClr val="bg1"/>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项目设计与准备</a:t>
            </a:r>
            <a:endParaRPr kumimoji="0" lang="zh-CN" altLang="en-US" sz="1900" b="0" i="0" u="none" strike="noStrike" kern="1200" cap="none" spc="0" normalizeH="0" baseline="0" noProof="0" dirty="0">
              <a:ln>
                <a:noFill/>
              </a:ln>
              <a:solidFill>
                <a:schemeClr val="bg1"/>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endParaRPr>
          </a:p>
        </p:txBody>
      </p:sp>
      <p:sp>
        <p:nvSpPr>
          <p:cNvPr id="18" name="TextBox 1"/>
          <p:cNvSpPr txBox="1"/>
          <p:nvPr/>
        </p:nvSpPr>
        <p:spPr>
          <a:xfrm>
            <a:off x="5133472" y="2069841"/>
            <a:ext cx="1461939"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lang="zh-CN" altLang="en-US" sz="1900" dirty="0">
                <a:solidFill>
                  <a:srgbClr val="656D8D"/>
                </a:solidFill>
                <a:latin typeface="Microsoft YaHei UI" panose="020B0503020204020204" pitchFamily="18" charset="-122"/>
                <a:ea typeface="微软雅黑" panose="020B0503020204020204" pitchFamily="34" charset="-122"/>
              </a:rPr>
              <a:t>项目知识准备</a:t>
            </a:r>
            <a:endParaRPr lang="zh-CN" altLang="en-US" sz="1900" dirty="0">
              <a:solidFill>
                <a:srgbClr val="656D8D"/>
              </a:solidFill>
              <a:latin typeface="Microsoft YaHei UI" panose="020B0503020204020204" pitchFamily="18" charset="-122"/>
              <a:ea typeface="微软雅黑" panose="020B0503020204020204" pitchFamily="34" charset="-122"/>
            </a:endParaRPr>
          </a:p>
        </p:txBody>
      </p:sp>
      <p:sp>
        <p:nvSpPr>
          <p:cNvPr id="48" name="TextBox 1"/>
          <p:cNvSpPr txBox="1"/>
          <p:nvPr/>
        </p:nvSpPr>
        <p:spPr>
          <a:xfrm>
            <a:off x="5176004" y="3531486"/>
            <a:ext cx="974626"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kumimoji="0" lang="zh-CN" altLang="en-US"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项目实施</a:t>
            </a:r>
            <a:endParaRPr kumimoji="0" lang="zh-CN" altLang="en-US"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endParaRPr>
          </a:p>
        </p:txBody>
      </p:sp>
      <p:sp>
        <p:nvSpPr>
          <p:cNvPr id="50" name="TextBox 1"/>
          <p:cNvSpPr txBox="1"/>
          <p:nvPr/>
        </p:nvSpPr>
        <p:spPr>
          <a:xfrm>
            <a:off x="5123624" y="4281352"/>
            <a:ext cx="3587713"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kumimoji="0" lang="zh-CN" altLang="en-US"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项目实录：配置与管理</a:t>
            </a:r>
            <a:r>
              <a:rPr kumimoji="0" lang="en-US" altLang="zh-CN"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FTP</a:t>
            </a:r>
            <a:r>
              <a:rPr kumimoji="0" lang="zh-CN" altLang="en-US"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服务器</a:t>
            </a:r>
            <a:endParaRPr kumimoji="0" lang="zh-CN" altLang="en-US"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endParaRPr>
          </a:p>
        </p:txBody>
      </p:sp>
      <p:sp>
        <p:nvSpPr>
          <p:cNvPr id="51" name="Freeform 3"/>
          <p:cNvSpPr/>
          <p:nvPr/>
        </p:nvSpPr>
        <p:spPr>
          <a:xfrm>
            <a:off x="4700092" y="1642913"/>
            <a:ext cx="79628" cy="361568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52" name="Freeform 3"/>
          <p:cNvSpPr/>
          <p:nvPr/>
        </p:nvSpPr>
        <p:spPr>
          <a:xfrm>
            <a:off x="4637406" y="215848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7" name="Freeform 3"/>
          <p:cNvSpPr/>
          <p:nvPr/>
        </p:nvSpPr>
        <p:spPr>
          <a:xfrm>
            <a:off x="4637406" y="2902368"/>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3" name="Freeform 3"/>
          <p:cNvSpPr/>
          <p:nvPr/>
        </p:nvSpPr>
        <p:spPr>
          <a:xfrm>
            <a:off x="4637406" y="363579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4" name="Freeform 3"/>
          <p:cNvSpPr/>
          <p:nvPr/>
        </p:nvSpPr>
        <p:spPr>
          <a:xfrm>
            <a:off x="4637406" y="435969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二、</a:t>
            </a:r>
            <a:r>
              <a:rPr lang="zh-CN" altLang="en-US" dirty="0">
                <a:latin typeface="Microsoft YaHei UI" panose="020B0503020204020204" pitchFamily="18" charset="-122"/>
                <a:cs typeface="Microsoft YaHei UI" panose="020B0503020204020204" pitchFamily="18" charset="-122"/>
                <a:sym typeface="+mn-ea"/>
              </a:rPr>
              <a:t>项目设计与准备</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项目需求准备</a:t>
            </a:r>
            <a:endParaRPr lang="zh-CN" altLang="en-US" b="0" dirty="0"/>
          </a:p>
        </p:txBody>
      </p:sp>
      <p:sp>
        <p:nvSpPr>
          <p:cNvPr id="2" name="文本框 1"/>
          <p:cNvSpPr txBox="1"/>
          <p:nvPr/>
        </p:nvSpPr>
        <p:spPr>
          <a:xfrm>
            <a:off x="928187" y="1570517"/>
            <a:ext cx="10276388" cy="1422954"/>
          </a:xfrm>
          <a:prstGeom prst="rect">
            <a:avLst/>
          </a:prstGeom>
          <a:noFill/>
        </p:spPr>
        <p:txBody>
          <a:bodyPr wrap="square" rtlCol="0" anchor="t">
            <a:spAutoFit/>
          </a:bodyPr>
          <a:lstStyle/>
          <a:p>
            <a:pPr indent="266700" algn="just">
              <a:lnSpc>
                <a:spcPct val="150000"/>
              </a:lnSpc>
            </a:pPr>
            <a:r>
              <a:rPr lang="zh-CN" altLang="en-US" sz="2000" kern="100" dirty="0">
                <a:effectLst/>
                <a:latin typeface="+mn-ea"/>
              </a:rPr>
              <a:t>两台安装了</a:t>
            </a:r>
            <a:r>
              <a:rPr lang="en-US" altLang="zh-CN" sz="2000" kern="100" dirty="0">
                <a:effectLst/>
                <a:latin typeface="+mn-ea"/>
              </a:rPr>
              <a:t>RHEL 8</a:t>
            </a:r>
            <a:r>
              <a:rPr lang="zh-CN" altLang="en-US" sz="2000" kern="100" dirty="0">
                <a:effectLst/>
                <a:latin typeface="+mn-ea"/>
              </a:rPr>
              <a:t>的计算机，连网方式都设为</a:t>
            </a:r>
            <a:r>
              <a:rPr lang="en-US" altLang="zh-CN" sz="2000" kern="100" dirty="0">
                <a:effectLst/>
                <a:latin typeface="+mn-ea"/>
              </a:rPr>
              <a:t>host only</a:t>
            </a:r>
            <a:r>
              <a:rPr lang="zh-CN" altLang="en-US" sz="2000" kern="100" dirty="0">
                <a:effectLst/>
                <a:latin typeface="+mn-ea"/>
              </a:rPr>
              <a:t>（</a:t>
            </a:r>
            <a:r>
              <a:rPr lang="en-US" altLang="zh-CN" sz="2000" kern="100" dirty="0">
                <a:effectLst/>
                <a:latin typeface="+mn-ea"/>
              </a:rPr>
              <a:t>VMnet1</a:t>
            </a:r>
            <a:r>
              <a:rPr lang="zh-CN" altLang="en-US" sz="2000" kern="100" dirty="0">
                <a:effectLst/>
                <a:latin typeface="+mn-ea"/>
              </a:rPr>
              <a:t>），一台作为服务器，一台作为客户端使用。宿主机使用</a:t>
            </a:r>
            <a:r>
              <a:rPr lang="en-US" altLang="zh-CN" sz="2000" kern="100" dirty="0">
                <a:effectLst/>
                <a:latin typeface="+mn-ea"/>
              </a:rPr>
              <a:t>Windows 10</a:t>
            </a:r>
            <a:r>
              <a:rPr lang="zh-CN" altLang="en-US" sz="2000" kern="100" dirty="0">
                <a:effectLst/>
                <a:latin typeface="+mn-ea"/>
              </a:rPr>
              <a:t>。计算机的配置信息如表所示（可以使用</a:t>
            </a:r>
            <a:r>
              <a:rPr lang="en-US" altLang="zh-CN" sz="2000" kern="100" dirty="0">
                <a:effectLst/>
                <a:latin typeface="+mn-ea"/>
              </a:rPr>
              <a:t>VM</a:t>
            </a:r>
            <a:r>
              <a:rPr lang="zh-CN" altLang="en-US" sz="2000" kern="100" dirty="0">
                <a:effectLst/>
                <a:latin typeface="+mn-ea"/>
              </a:rPr>
              <a:t>的克隆技术快速安装需要的</a:t>
            </a:r>
            <a:r>
              <a:rPr lang="en-US" altLang="zh-CN" sz="2000" kern="100" dirty="0">
                <a:effectLst/>
                <a:latin typeface="+mn-ea"/>
              </a:rPr>
              <a:t>Linux</a:t>
            </a:r>
            <a:r>
              <a:rPr lang="zh-CN" altLang="en-US" sz="2000" kern="100" dirty="0">
                <a:effectLst/>
                <a:latin typeface="+mn-ea"/>
              </a:rPr>
              <a:t>客户端）。</a:t>
            </a:r>
            <a:endParaRPr lang="zh-CN" altLang="en-US" sz="2000" kern="100" dirty="0">
              <a:effectLst/>
              <a:latin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993776" y="3455135"/>
            <a:ext cx="10119794" cy="2641659"/>
          </a:xfrm>
          <a:prstGeom prst="rect">
            <a:avLst/>
          </a:prstGeom>
        </p:spPr>
      </p:pic>
      <p:graphicFrame>
        <p:nvGraphicFramePr>
          <p:cNvPr id="5" name="表格 4"/>
          <p:cNvGraphicFramePr>
            <a:graphicFrameLocks noGrp="1"/>
          </p:cNvGraphicFramePr>
          <p:nvPr/>
        </p:nvGraphicFramePr>
        <p:xfrm>
          <a:off x="2441575" y="3582194"/>
          <a:ext cx="7086600" cy="2362199"/>
        </p:xfrm>
        <a:graphic>
          <a:graphicData uri="http://schemas.openxmlformats.org/drawingml/2006/table">
            <a:tbl>
              <a:tblPr firstRow="1" firstCol="1" bandRow="1" bandCol="1">
                <a:tableStyleId>{5C22544A-7EE6-4342-B048-85BDC9FD1C3A}</a:tableStyleId>
              </a:tblPr>
              <a:tblGrid>
                <a:gridCol w="1925105"/>
                <a:gridCol w="1285767"/>
                <a:gridCol w="1545188"/>
                <a:gridCol w="2330540"/>
              </a:tblGrid>
              <a:tr h="460869">
                <a:tc>
                  <a:txBody>
                    <a:bodyPr/>
                    <a:lstStyle/>
                    <a:p>
                      <a:pPr algn="ctr">
                        <a:lnSpc>
                          <a:spcPts val="1600"/>
                        </a:lnSpc>
                        <a:spcBef>
                          <a:spcPts val="120"/>
                        </a:spcBef>
                        <a:spcAft>
                          <a:spcPts val="120"/>
                        </a:spcAft>
                      </a:pPr>
                      <a:r>
                        <a:rPr lang="zh-CN" sz="1400" kern="100">
                          <a:effectLst/>
                        </a:rPr>
                        <a:t>主机名称</a:t>
                      </a:r>
                      <a:endParaRPr lang="zh-CN" sz="1400" kern="100">
                        <a:solidFill>
                          <a:srgbClr val="FFFFFF"/>
                        </a:solidFill>
                        <a:effectLst/>
                        <a:latin typeface="方正兰亭黑简体"/>
                        <a:cs typeface="Times New Roman" panose="02020603050405020304" pitchFamily="18" charset="0"/>
                      </a:endParaRPr>
                    </a:p>
                  </a:txBody>
                  <a:tcPr marL="68580" marR="68580" marT="0" marB="0" anchor="ctr"/>
                </a:tc>
                <a:tc>
                  <a:txBody>
                    <a:bodyPr/>
                    <a:lstStyle/>
                    <a:p>
                      <a:pPr algn="ctr">
                        <a:lnSpc>
                          <a:spcPts val="1600"/>
                        </a:lnSpc>
                        <a:spcBef>
                          <a:spcPts val="120"/>
                        </a:spcBef>
                        <a:spcAft>
                          <a:spcPts val="120"/>
                        </a:spcAft>
                      </a:pPr>
                      <a:r>
                        <a:rPr lang="zh-CN" sz="1400" kern="100">
                          <a:effectLst/>
                        </a:rPr>
                        <a:t>操作系统</a:t>
                      </a:r>
                      <a:endParaRPr lang="zh-CN" sz="1400" kern="100">
                        <a:solidFill>
                          <a:srgbClr val="FFFFFF"/>
                        </a:solidFill>
                        <a:effectLst/>
                        <a:latin typeface="方正兰亭黑简体"/>
                        <a:cs typeface="Times New Roman" panose="02020603050405020304" pitchFamily="18" charset="0"/>
                      </a:endParaRPr>
                    </a:p>
                  </a:txBody>
                  <a:tcPr marL="68580" marR="68580" marT="0" marB="0" anchor="ctr"/>
                </a:tc>
                <a:tc>
                  <a:txBody>
                    <a:bodyPr/>
                    <a:lstStyle/>
                    <a:p>
                      <a:pPr algn="ctr">
                        <a:lnSpc>
                          <a:spcPts val="1600"/>
                        </a:lnSpc>
                        <a:spcBef>
                          <a:spcPts val="120"/>
                        </a:spcBef>
                        <a:spcAft>
                          <a:spcPts val="120"/>
                        </a:spcAft>
                      </a:pPr>
                      <a:r>
                        <a:rPr lang="en-US" sz="1400" kern="100">
                          <a:effectLst/>
                        </a:rPr>
                        <a:t>IP</a:t>
                      </a:r>
                      <a:r>
                        <a:rPr lang="zh-CN" sz="1400" kern="100">
                          <a:effectLst/>
                        </a:rPr>
                        <a:t>地址</a:t>
                      </a:r>
                      <a:endParaRPr lang="zh-CN" sz="1400" kern="100">
                        <a:solidFill>
                          <a:srgbClr val="FFFFFF"/>
                        </a:solidFill>
                        <a:effectLst/>
                        <a:latin typeface="方正兰亭黑简体"/>
                        <a:cs typeface="Times New Roman" panose="02020603050405020304" pitchFamily="18" charset="0"/>
                      </a:endParaRPr>
                    </a:p>
                  </a:txBody>
                  <a:tcPr marL="68580" marR="68580" marT="0" marB="0" anchor="ctr"/>
                </a:tc>
                <a:tc>
                  <a:txBody>
                    <a:bodyPr/>
                    <a:lstStyle/>
                    <a:p>
                      <a:pPr algn="ctr">
                        <a:lnSpc>
                          <a:spcPts val="1600"/>
                        </a:lnSpc>
                        <a:spcBef>
                          <a:spcPts val="120"/>
                        </a:spcBef>
                        <a:spcAft>
                          <a:spcPts val="120"/>
                        </a:spcAft>
                      </a:pPr>
                      <a:r>
                        <a:rPr lang="zh-CN" sz="1400" kern="100">
                          <a:effectLst/>
                        </a:rPr>
                        <a:t>角色及其他</a:t>
                      </a:r>
                      <a:endParaRPr lang="zh-CN" sz="1400" kern="100">
                        <a:solidFill>
                          <a:srgbClr val="FFFFFF"/>
                        </a:solidFill>
                        <a:effectLst/>
                        <a:latin typeface="方正兰亭黑简体"/>
                        <a:cs typeface="Times New Roman" panose="02020603050405020304" pitchFamily="18" charset="0"/>
                      </a:endParaRPr>
                    </a:p>
                  </a:txBody>
                  <a:tcPr marL="68580" marR="68580" marT="0" marB="0"/>
                </a:tc>
              </a:tr>
              <a:tr h="460217">
                <a:tc>
                  <a:txBody>
                    <a:bodyPr/>
                    <a:lstStyle/>
                    <a:p>
                      <a:pPr>
                        <a:lnSpc>
                          <a:spcPts val="1600"/>
                        </a:lnSpc>
                        <a:spcBef>
                          <a:spcPts val="180"/>
                        </a:spcBef>
                        <a:spcAft>
                          <a:spcPts val="180"/>
                        </a:spcAft>
                      </a:pPr>
                      <a:r>
                        <a:rPr lang="en-US" sz="1400" kern="100">
                          <a:effectLst/>
                        </a:rPr>
                        <a:t>FTP</a:t>
                      </a:r>
                      <a:r>
                        <a:rPr lang="zh-CN" sz="1400" kern="100">
                          <a:effectLst/>
                        </a:rPr>
                        <a:t>服务器：</a:t>
                      </a:r>
                      <a:r>
                        <a:rPr lang="en-US" sz="1400" kern="100">
                          <a:effectLst/>
                        </a:rPr>
                        <a:t>Server01</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80"/>
                        </a:spcBef>
                        <a:spcAft>
                          <a:spcPts val="180"/>
                        </a:spcAft>
                      </a:pPr>
                      <a:r>
                        <a:rPr lang="en-US" sz="1400" kern="100">
                          <a:effectLst/>
                        </a:rPr>
                        <a:t>RHEL 8</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80"/>
                        </a:spcBef>
                        <a:spcAft>
                          <a:spcPts val="180"/>
                        </a:spcAft>
                      </a:pPr>
                      <a:r>
                        <a:rPr lang="en-US" sz="1400" kern="100">
                          <a:effectLst/>
                        </a:rPr>
                        <a:t>192.168.10.1</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80"/>
                        </a:spcBef>
                        <a:spcAft>
                          <a:spcPts val="180"/>
                        </a:spcAft>
                      </a:pPr>
                      <a:r>
                        <a:rPr lang="en-US" sz="1400" kern="100">
                          <a:effectLst/>
                        </a:rPr>
                        <a:t>FTP</a:t>
                      </a:r>
                      <a:r>
                        <a:rPr lang="zh-CN" sz="1400" kern="100">
                          <a:effectLst/>
                        </a:rPr>
                        <a:t>服务器，</a:t>
                      </a:r>
                      <a:r>
                        <a:rPr lang="en-US" sz="1400" kern="100">
                          <a:effectLst/>
                        </a:rPr>
                        <a:t>VMnet1</a:t>
                      </a:r>
                      <a:endParaRPr lang="zh-CN" sz="1400" kern="100">
                        <a:effectLst/>
                        <a:latin typeface="Times New Roman" panose="02020603050405020304" pitchFamily="18" charset="0"/>
                        <a:ea typeface="方正书宋简体"/>
                      </a:endParaRPr>
                    </a:p>
                  </a:txBody>
                  <a:tcPr marL="68580" marR="68580" marT="0" marB="0" anchor="ctr"/>
                </a:tc>
              </a:tr>
              <a:tr h="460217">
                <a:tc>
                  <a:txBody>
                    <a:bodyPr/>
                    <a:lstStyle/>
                    <a:p>
                      <a:pPr>
                        <a:lnSpc>
                          <a:spcPts val="1600"/>
                        </a:lnSpc>
                        <a:spcBef>
                          <a:spcPts val="180"/>
                        </a:spcBef>
                        <a:spcAft>
                          <a:spcPts val="180"/>
                        </a:spcAft>
                      </a:pPr>
                      <a:r>
                        <a:rPr lang="en-US" sz="1400" kern="100">
                          <a:effectLst/>
                        </a:rPr>
                        <a:t>Linux</a:t>
                      </a:r>
                      <a:r>
                        <a:rPr lang="zh-CN" sz="1400" kern="100">
                          <a:effectLst/>
                        </a:rPr>
                        <a:t>客户端：</a:t>
                      </a:r>
                      <a:r>
                        <a:rPr lang="en-US" sz="1400" kern="100">
                          <a:effectLst/>
                        </a:rPr>
                        <a:t>Client1</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80"/>
                        </a:spcBef>
                        <a:spcAft>
                          <a:spcPts val="180"/>
                        </a:spcAft>
                      </a:pPr>
                      <a:r>
                        <a:rPr lang="en-US" sz="1400" kern="100">
                          <a:effectLst/>
                        </a:rPr>
                        <a:t>RHEL 8</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80"/>
                        </a:spcBef>
                        <a:spcAft>
                          <a:spcPts val="180"/>
                        </a:spcAft>
                      </a:pPr>
                      <a:r>
                        <a:rPr lang="en-US" sz="1400" kern="100">
                          <a:effectLst/>
                        </a:rPr>
                        <a:t>192.168.10.21</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80"/>
                        </a:spcBef>
                        <a:spcAft>
                          <a:spcPts val="180"/>
                        </a:spcAft>
                      </a:pPr>
                      <a:r>
                        <a:rPr lang="en-US" sz="1400" kern="100">
                          <a:effectLst/>
                        </a:rPr>
                        <a:t>FTP</a:t>
                      </a:r>
                      <a:r>
                        <a:rPr lang="zh-CN" sz="1400" kern="100">
                          <a:effectLst/>
                        </a:rPr>
                        <a:t>客户端，</a:t>
                      </a:r>
                      <a:r>
                        <a:rPr lang="en-US" sz="1400" kern="100">
                          <a:effectLst/>
                        </a:rPr>
                        <a:t>VMnet1</a:t>
                      </a:r>
                      <a:endParaRPr lang="zh-CN" sz="1400" kern="100">
                        <a:effectLst/>
                        <a:latin typeface="Times New Roman" panose="02020603050405020304" pitchFamily="18" charset="0"/>
                        <a:ea typeface="方正书宋简体"/>
                      </a:endParaRPr>
                    </a:p>
                  </a:txBody>
                  <a:tcPr marL="68580" marR="68580" marT="0" marB="0" anchor="ctr"/>
                </a:tc>
              </a:tr>
              <a:tr h="980896">
                <a:tc>
                  <a:txBody>
                    <a:bodyPr/>
                    <a:lstStyle/>
                    <a:p>
                      <a:pPr>
                        <a:lnSpc>
                          <a:spcPts val="1600"/>
                        </a:lnSpc>
                        <a:spcBef>
                          <a:spcPts val="180"/>
                        </a:spcBef>
                        <a:spcAft>
                          <a:spcPts val="180"/>
                        </a:spcAft>
                      </a:pPr>
                      <a:r>
                        <a:rPr lang="en-US" sz="1400" kern="100">
                          <a:effectLst/>
                        </a:rPr>
                        <a:t>Windows</a:t>
                      </a:r>
                      <a:r>
                        <a:rPr lang="zh-CN" sz="1400" kern="100">
                          <a:effectLst/>
                        </a:rPr>
                        <a:t>客户端：</a:t>
                      </a:r>
                      <a:r>
                        <a:rPr lang="en-US" sz="1400" kern="100">
                          <a:effectLst/>
                        </a:rPr>
                        <a:t>Client2</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80"/>
                        </a:spcBef>
                        <a:spcAft>
                          <a:spcPts val="180"/>
                        </a:spcAft>
                      </a:pPr>
                      <a:r>
                        <a:rPr lang="en-US" sz="1400" kern="100">
                          <a:effectLst/>
                        </a:rPr>
                        <a:t>Windows 10</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80"/>
                        </a:spcBef>
                        <a:spcAft>
                          <a:spcPts val="180"/>
                        </a:spcAft>
                      </a:pPr>
                      <a:r>
                        <a:rPr lang="en-US" sz="1400" kern="100">
                          <a:effectLst/>
                        </a:rPr>
                        <a:t>192.168.10.31</a:t>
                      </a:r>
                      <a:endParaRPr lang="zh-CN" sz="14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80"/>
                        </a:spcBef>
                        <a:spcAft>
                          <a:spcPts val="180"/>
                        </a:spcAft>
                      </a:pPr>
                      <a:r>
                        <a:rPr lang="en-US" sz="1400" kern="100" dirty="0">
                          <a:effectLst/>
                        </a:rPr>
                        <a:t>FTP</a:t>
                      </a:r>
                      <a:r>
                        <a:rPr lang="zh-CN" sz="1400" kern="100" dirty="0">
                          <a:effectLst/>
                        </a:rPr>
                        <a:t>客户端，</a:t>
                      </a:r>
                      <a:r>
                        <a:rPr lang="en-US" sz="1400" kern="100" dirty="0">
                          <a:effectLst/>
                        </a:rPr>
                        <a:t>VMnet1</a:t>
                      </a:r>
                      <a:endParaRPr lang="zh-CN" sz="1400" kern="100" dirty="0">
                        <a:effectLst/>
                        <a:latin typeface="Times New Roman" panose="02020603050405020304" pitchFamily="18" charset="0"/>
                        <a:ea typeface="方正书宋简体"/>
                      </a:endParaRPr>
                    </a:p>
                  </a:txBody>
                  <a:tcPr marL="68580" marR="68580" marT="0" marB="0" anchor="ctr"/>
                </a:tc>
              </a:tr>
            </a:tbl>
          </a:graphicData>
        </a:graphic>
      </p:graphicFrame>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066429" y="3485577"/>
            <a:ext cx="1772638" cy="36935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7" name="TextBox 1"/>
          <p:cNvSpPr txBox="1"/>
          <p:nvPr/>
        </p:nvSpPr>
        <p:spPr>
          <a:xfrm>
            <a:off x="5133472" y="2777709"/>
            <a:ext cx="1705595"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lang="zh-CN" altLang="en-US" sz="1900" dirty="0">
                <a:solidFill>
                  <a:srgbClr val="656D8D"/>
                </a:solidFill>
                <a:latin typeface="Microsoft YaHei UI" panose="020B0503020204020204" pitchFamily="18" charset="-122"/>
                <a:ea typeface="微软雅黑" panose="020B0503020204020204" pitchFamily="34" charset="-122"/>
              </a:rPr>
              <a:t>项目设计与准备</a:t>
            </a:r>
            <a:endParaRPr lang="zh-CN" altLang="en-US" sz="1900" dirty="0">
              <a:solidFill>
                <a:srgbClr val="656D8D"/>
              </a:solidFill>
              <a:latin typeface="Microsoft YaHei UI" panose="020B0503020204020204" pitchFamily="18" charset="-122"/>
              <a:ea typeface="微软雅黑" panose="020B0503020204020204" pitchFamily="34" charset="-122"/>
            </a:endParaRPr>
          </a:p>
        </p:txBody>
      </p:sp>
      <p:sp>
        <p:nvSpPr>
          <p:cNvPr id="18" name="TextBox 1"/>
          <p:cNvSpPr txBox="1"/>
          <p:nvPr/>
        </p:nvSpPr>
        <p:spPr>
          <a:xfrm>
            <a:off x="5133472" y="2069841"/>
            <a:ext cx="1461939"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lang="zh-CN" altLang="en-US" sz="1900" dirty="0">
                <a:solidFill>
                  <a:srgbClr val="656D8D"/>
                </a:solidFill>
                <a:latin typeface="Microsoft YaHei UI" panose="020B0503020204020204" pitchFamily="18" charset="-122"/>
                <a:ea typeface="微软雅黑" panose="020B0503020204020204" pitchFamily="34" charset="-122"/>
              </a:rPr>
              <a:t>项目知识准备</a:t>
            </a:r>
            <a:endParaRPr lang="zh-CN" altLang="en-US" sz="1900" dirty="0">
              <a:solidFill>
                <a:srgbClr val="656D8D"/>
              </a:solidFill>
              <a:latin typeface="Microsoft YaHei UI" panose="020B0503020204020204" pitchFamily="18" charset="-122"/>
              <a:ea typeface="微软雅黑" panose="020B0503020204020204" pitchFamily="34" charset="-122"/>
            </a:endParaRPr>
          </a:p>
        </p:txBody>
      </p:sp>
      <p:sp>
        <p:nvSpPr>
          <p:cNvPr id="48" name="TextBox 1"/>
          <p:cNvSpPr txBox="1"/>
          <p:nvPr/>
        </p:nvSpPr>
        <p:spPr>
          <a:xfrm>
            <a:off x="5176004" y="3531486"/>
            <a:ext cx="974626"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kumimoji="0" lang="zh-CN" altLang="en-US" sz="1900" b="0" i="0" u="none" strike="noStrike" kern="1200" cap="none" spc="0" normalizeH="0" baseline="0" noProof="0" dirty="0">
                <a:ln>
                  <a:noFill/>
                </a:ln>
                <a:solidFill>
                  <a:schemeClr val="bg1"/>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项目</a:t>
            </a:r>
            <a:r>
              <a:rPr lang="zh-CN" altLang="en-US" sz="1900" dirty="0">
                <a:solidFill>
                  <a:schemeClr val="bg1"/>
                </a:solidFill>
                <a:latin typeface="Microsoft YaHei UI" panose="020B0503020204020204" pitchFamily="18" charset="-122"/>
                <a:ea typeface="微软雅黑" panose="020B0503020204020204" pitchFamily="34" charset="-122"/>
              </a:rPr>
              <a:t>实施</a:t>
            </a:r>
            <a:endParaRPr lang="zh-CN" altLang="en-US" sz="1900" dirty="0">
              <a:solidFill>
                <a:schemeClr val="bg1"/>
              </a:solidFill>
              <a:latin typeface="Microsoft YaHei UI" panose="020B0503020204020204" pitchFamily="18" charset="-122"/>
              <a:ea typeface="微软雅黑" panose="020B0503020204020204" pitchFamily="34" charset="-122"/>
            </a:endParaRPr>
          </a:p>
        </p:txBody>
      </p:sp>
      <p:sp>
        <p:nvSpPr>
          <p:cNvPr id="50" name="TextBox 1"/>
          <p:cNvSpPr txBox="1"/>
          <p:nvPr/>
        </p:nvSpPr>
        <p:spPr>
          <a:xfrm>
            <a:off x="5123624" y="4281352"/>
            <a:ext cx="3587713"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kumimoji="0" lang="zh-CN" altLang="en-US"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项目实录：配置与管理</a:t>
            </a:r>
            <a:r>
              <a:rPr kumimoji="0" lang="en-US" altLang="zh-CN"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FTP</a:t>
            </a:r>
            <a:r>
              <a:rPr kumimoji="0" lang="zh-CN" altLang="en-US"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服务器</a:t>
            </a:r>
            <a:endParaRPr kumimoji="0" lang="zh-CN" altLang="en-US"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endParaRPr>
          </a:p>
        </p:txBody>
      </p:sp>
      <p:sp>
        <p:nvSpPr>
          <p:cNvPr id="51" name="Freeform 3"/>
          <p:cNvSpPr/>
          <p:nvPr/>
        </p:nvSpPr>
        <p:spPr>
          <a:xfrm>
            <a:off x="4700092" y="1642913"/>
            <a:ext cx="79628" cy="361568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52" name="Freeform 3"/>
          <p:cNvSpPr/>
          <p:nvPr/>
        </p:nvSpPr>
        <p:spPr>
          <a:xfrm>
            <a:off x="4637406" y="215848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7" name="Freeform 3"/>
          <p:cNvSpPr/>
          <p:nvPr/>
        </p:nvSpPr>
        <p:spPr>
          <a:xfrm>
            <a:off x="4637406" y="2902368"/>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3" name="Freeform 3"/>
          <p:cNvSpPr/>
          <p:nvPr/>
        </p:nvSpPr>
        <p:spPr>
          <a:xfrm>
            <a:off x="4637406" y="363579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4" name="Freeform 3"/>
          <p:cNvSpPr/>
          <p:nvPr/>
        </p:nvSpPr>
        <p:spPr>
          <a:xfrm>
            <a:off x="4637406" y="435969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Tree>
  </p:cSld>
  <p:clrMapOvr>
    <a:masterClrMapping/>
  </p:clrMapOvr>
  <p:transition spd="slow">
    <p:push dir="u"/>
  </p:transition>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commondata" val="eyJoZGlkIjoiMTZkYjg0N2JiYWNhNTQ5NzI1NWQ0NDkwNzA4NjVlODc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16619</Words>
  <Application>WPS 演示</Application>
  <PresentationFormat>自定义</PresentationFormat>
  <Paragraphs>865</Paragraphs>
  <Slides>59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59</vt:i4>
      </vt:variant>
    </vt:vector>
  </HeadingPairs>
  <TitlesOfParts>
    <vt:vector size="74" baseType="lpstr">
      <vt:lpstr>Arial</vt:lpstr>
      <vt:lpstr>宋体</vt:lpstr>
      <vt:lpstr>Wingdings</vt:lpstr>
      <vt:lpstr>微软雅黑</vt:lpstr>
      <vt:lpstr>Arial Unicode MS</vt:lpstr>
      <vt:lpstr>Microsoft YaHei UI</vt:lpstr>
      <vt:lpstr>Times New Roman</vt:lpstr>
      <vt:lpstr>Calibri</vt:lpstr>
      <vt:lpstr>Arial</vt:lpstr>
      <vt:lpstr>方正兰亭黑简体</vt:lpstr>
      <vt:lpstr>黑体</vt:lpstr>
      <vt:lpstr>方正书宋简体</vt:lpstr>
      <vt:lpstr>Arial Unicode MS</vt:lpstr>
      <vt:lpstr>等线</vt:lpstr>
      <vt:lpstr>Office Theme</vt:lpstr>
      <vt:lpstr>PowerPoint 演示文稿</vt:lpstr>
      <vt:lpstr>PowerPoint 演示文稿</vt:lpstr>
      <vt:lpstr>PowerPoint 演示文稿</vt:lpstr>
      <vt:lpstr>一、项目知识准备</vt:lpstr>
      <vt:lpstr>一、项目知识准备</vt:lpstr>
      <vt:lpstr>一、项目知识准备</vt:lpstr>
      <vt:lpstr>PowerPoint 演示文稿</vt:lpstr>
      <vt:lpstr>二、项目设计与准备</vt:lpstr>
      <vt:lpstr>PowerPoint 演示文稿</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PowerPoint 演示文稿</vt:lpstr>
      <vt:lpstr>四、项目实录</vt:lpstr>
      <vt:lpstr>四、项目实录</vt:lpstr>
      <vt:lpstr>四、项目实录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一一</cp:lastModifiedBy>
  <cp:revision>741</cp:revision>
  <dcterms:created xsi:type="dcterms:W3CDTF">2006-08-16T00:00:00Z</dcterms:created>
  <dcterms:modified xsi:type="dcterms:W3CDTF">2024-04-13T08:40:23Z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5917BFBC84504FED91018617541C0207_12</vt:lpwstr>
  </property>
</Properties>
</file>