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31"/>
  </p:handoutMasterIdLst>
  <p:sldIdLst>
    <p:sldId id="525" r:id="rId3"/>
    <p:sldId id="529" r:id="rId4"/>
    <p:sldId id="434" r:id="rId5"/>
    <p:sldId id="435" r:id="rId6"/>
    <p:sldId id="436" r:id="rId7"/>
    <p:sldId id="437" r:id="rId8"/>
    <p:sldId id="438" r:id="rId9"/>
    <p:sldId id="439" r:id="rId10"/>
    <p:sldId id="528" r:id="rId11"/>
    <p:sldId id="527" r:id="rId12"/>
    <p:sldId id="440" r:id="rId13"/>
    <p:sldId id="441" r:id="rId14"/>
    <p:sldId id="442" r:id="rId15"/>
    <p:sldId id="443" r:id="rId16"/>
    <p:sldId id="444" r:id="rId17"/>
    <p:sldId id="445" r:id="rId18"/>
    <p:sldId id="446" r:id="rId19"/>
    <p:sldId id="447" r:id="rId20"/>
    <p:sldId id="448" r:id="rId21"/>
    <p:sldId id="449" r:id="rId22"/>
    <p:sldId id="450" r:id="rId23"/>
    <p:sldId id="451" r:id="rId24"/>
    <p:sldId id="452" r:id="rId25"/>
    <p:sldId id="454" r:id="rId26"/>
    <p:sldId id="455" r:id="rId27"/>
    <p:sldId id="456" r:id="rId28"/>
    <p:sldId id="459" r:id="rId29"/>
    <p:sldId id="268" r:id="rId30"/>
  </p:sldIdLst>
  <p:sldSz cx="12198350" cy="6859270"/>
  <p:notesSz cx="6858000" cy="9144000"/>
  <p:custDataLst>
    <p:tags r:id="rId35"/>
  </p:custDataLst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8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94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903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92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88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847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870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orient="horz" pos="2948" userDrawn="1">
          <p15:clr>
            <a:srgbClr val="A4A3A4"/>
          </p15:clr>
        </p15:guide>
        <p15:guide id="3" pos="866" userDrawn="1">
          <p15:clr>
            <a:srgbClr val="A4A3A4"/>
          </p15:clr>
        </p15:guide>
        <p15:guide id="4" pos="37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6D8D"/>
    <a:srgbClr val="3E5CCC"/>
    <a:srgbClr val="92D050"/>
    <a:srgbClr val="3A4187"/>
    <a:srgbClr val="8C9EE0"/>
    <a:srgbClr val="28A7E1"/>
    <a:srgbClr val="1A8ABC"/>
    <a:srgbClr val="A4B3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681" autoAdjust="0"/>
  </p:normalViewPr>
  <p:slideViewPr>
    <p:cSldViewPr showGuides="1">
      <p:cViewPr varScale="1">
        <p:scale>
          <a:sx n="53" d="100"/>
          <a:sy n="53" d="100"/>
        </p:scale>
        <p:origin x="-1074" y="-84"/>
      </p:cViewPr>
      <p:guideLst>
        <p:guide orient="horz" pos="2196"/>
        <p:guide orient="horz" pos="2948"/>
        <p:guide pos="866"/>
        <p:guide pos="3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3" d="100"/>
          <a:sy n="73" d="100"/>
        </p:scale>
        <p:origin x="2852" y="3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gs" Target="tags/tag14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handoutMaster" Target="handoutMasters/handoutMaster1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648A5-1AAC-44C2-A860-4F80AF8A9A2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E859-46AC-4E08-A9B0-A4992BE5FD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876" y="2841225"/>
            <a:ext cx="10368598" cy="1960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9753" y="5182800"/>
            <a:ext cx="8538845" cy="233734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9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9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92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8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84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2134095"/>
            <a:ext cx="10978515" cy="603601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804" y="366269"/>
            <a:ext cx="2744629" cy="780384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918" y="366269"/>
            <a:ext cx="8030580" cy="780384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一级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52424"/>
            <a:ext cx="5334000" cy="42941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143795"/>
            <a:ext cx="10978515" cy="50292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两级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700" y="362744"/>
            <a:ext cx="6581775" cy="4000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918" y="1600994"/>
            <a:ext cx="10978515" cy="4572000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20000"/>
              </a:lnSpc>
              <a:buSzPct val="80000"/>
              <a:buFont typeface="Wingdings" panose="05000000000000000000" pitchFamily="2" charset="2"/>
              <a:buChar char="l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841375" y="984137"/>
            <a:ext cx="10747058" cy="46445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SzPct val="80000"/>
              <a:buFont typeface="Wingdings" panose="05000000000000000000" pitchFamily="2" charset="2"/>
              <a:buNone/>
              <a:defRPr b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3"/>
          <p:cNvSpPr/>
          <p:nvPr userDrawn="1"/>
        </p:nvSpPr>
        <p:spPr>
          <a:xfrm>
            <a:off x="-73026" y="0"/>
            <a:ext cx="12271375" cy="6859588"/>
          </a:xfrm>
          <a:custGeom>
            <a:avLst/>
            <a:gdLst>
              <a:gd name="connsiteX0" fmla="*/ 0 w 9144000"/>
              <a:gd name="connsiteY0" fmla="*/ 5143500 h 5143500"/>
              <a:gd name="connsiteX1" fmla="*/ 9144000 w 9144000"/>
              <a:gd name="connsiteY1" fmla="*/ 5143500 h 5143500"/>
              <a:gd name="connsiteX2" fmla="*/ 9144000 w 9144000"/>
              <a:gd name="connsiteY2" fmla="*/ 0 h 5143500"/>
              <a:gd name="connsiteX3" fmla="*/ 0 w 9144000"/>
              <a:gd name="connsiteY3" fmla="*/ 0 h 5143500"/>
              <a:gd name="connsiteX4" fmla="*/ 0 w 9144000"/>
              <a:gd name="connsiteY4" fmla="*/ 5143500 h 51435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9144000" h="5143500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ECECF2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algn="ctr"/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10" name="TextBox 1"/>
          <p:cNvSpPr txBox="1"/>
          <p:nvPr userDrawn="1"/>
        </p:nvSpPr>
        <p:spPr>
          <a:xfrm>
            <a:off x="2172326" y="711365"/>
            <a:ext cx="1359346" cy="886482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53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内容</a:t>
            </a:r>
            <a:endParaRPr lang="en-US" altLang="zh-CN" sz="53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1" name="TextBox 1"/>
          <p:cNvSpPr txBox="1"/>
          <p:nvPr userDrawn="1"/>
        </p:nvSpPr>
        <p:spPr>
          <a:xfrm>
            <a:off x="2233987" y="1642914"/>
            <a:ext cx="1274388" cy="266761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1600"/>
              </a:lnSpc>
            </a:pPr>
            <a:r>
              <a:rPr lang="en-US" altLang="zh-CN" sz="1900" dirty="0">
                <a:solidFill>
                  <a:srgbClr val="4197D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US" altLang="zh-CN" sz="1900" dirty="0">
              <a:solidFill>
                <a:srgbClr val="4197D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"/>
          <p:cNvSpPr txBox="1"/>
          <p:nvPr userDrawn="1"/>
        </p:nvSpPr>
        <p:spPr>
          <a:xfrm>
            <a:off x="3567791" y="762794"/>
            <a:ext cx="718145" cy="946434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>
              <a:lnSpc>
                <a:spcPts val="6935"/>
              </a:lnSpc>
            </a:pPr>
            <a:r>
              <a:rPr lang="zh-CN" altLang="en-US" sz="2800" dirty="0">
                <a:solidFill>
                  <a:srgbClr val="4197DF"/>
                </a:solidFill>
                <a:latin typeface="Microsoft YaHei UI" panose="020B0503020204020204" pitchFamily="18" charset="-122"/>
                <a:cs typeface="Microsoft YaHei UI" panose="020B0503020204020204" pitchFamily="18" charset="-122"/>
              </a:rPr>
              <a:t>导航</a:t>
            </a:r>
            <a:endParaRPr lang="en-US" altLang="zh-CN" sz="2800" dirty="0">
              <a:solidFill>
                <a:srgbClr val="4197DF"/>
              </a:solidFill>
              <a:latin typeface="Microsoft YaHei UI" panose="020B0503020204020204" pitchFamily="18" charset="-122"/>
              <a:cs typeface="Microsoft YaHei UI" panose="020B0503020204020204" pitchFamily="18" charset="-122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1571625" y="828675"/>
            <a:ext cx="488950" cy="985838"/>
          </a:xfrm>
          <a:prstGeom prst="rect">
            <a:avLst/>
          </a:prstGeom>
          <a:solidFill>
            <a:srgbClr val="1A8A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917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0828" y="2134095"/>
            <a:ext cx="5387605" cy="6036015"/>
          </a:xfrm>
          <a:prstGeom prst="rect">
            <a:avLst/>
          </a:prstGeo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6269"/>
            <a:ext cx="10978515" cy="15243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918" y="2047291"/>
            <a:ext cx="5389723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18" y="2900505"/>
            <a:ext cx="5389723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593" y="2047291"/>
            <a:ext cx="5391840" cy="85321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835" indent="0">
              <a:buNone/>
              <a:defRPr sz="2400" b="1"/>
            </a:lvl3pPr>
            <a:lvl4pPr marL="1829435" indent="0">
              <a:buNone/>
              <a:defRPr sz="2100" b="1"/>
            </a:lvl4pPr>
            <a:lvl5pPr marL="2439035" indent="0">
              <a:buNone/>
              <a:defRPr sz="2100" b="1"/>
            </a:lvl5pPr>
            <a:lvl6pPr marL="3049270" indent="0">
              <a:buNone/>
              <a:defRPr sz="2100" b="1"/>
            </a:lvl6pPr>
            <a:lvl7pPr marL="3658870" indent="0">
              <a:buNone/>
              <a:defRPr sz="2100" b="1"/>
            </a:lvl7pPr>
            <a:lvl8pPr marL="4268470" indent="0">
              <a:buNone/>
              <a:defRPr sz="2100" b="1"/>
            </a:lvl8pPr>
            <a:lvl9pPr marL="4878705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593" y="2900505"/>
            <a:ext cx="5391840" cy="5269604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918" y="364151"/>
            <a:ext cx="4013173" cy="1549759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9216" y="364152"/>
            <a:ext cx="6819216" cy="7805958"/>
          </a:xfrm>
          <a:prstGeom prst="rect">
            <a:avLst/>
          </a:prstGeo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918" y="1913910"/>
            <a:ext cx="4013173" cy="62561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962" y="6402282"/>
            <a:ext cx="7319010" cy="755826"/>
          </a:xfrm>
          <a:prstGeom prst="rect">
            <a:avLst/>
          </a:prstGeo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962" y="817223"/>
            <a:ext cx="7319010" cy="54876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300"/>
            </a:lvl1pPr>
            <a:lvl2pPr marL="609600" indent="0">
              <a:buNone/>
              <a:defRPr sz="3700"/>
            </a:lvl2pPr>
            <a:lvl3pPr marL="1219835" indent="0">
              <a:buNone/>
              <a:defRPr sz="3200"/>
            </a:lvl3pPr>
            <a:lvl4pPr marL="1829435" indent="0">
              <a:buNone/>
              <a:defRPr sz="2700"/>
            </a:lvl4pPr>
            <a:lvl5pPr marL="2439035" indent="0">
              <a:buNone/>
              <a:defRPr sz="2700"/>
            </a:lvl5pPr>
            <a:lvl6pPr marL="3049270" indent="0">
              <a:buNone/>
              <a:defRPr sz="2700"/>
            </a:lvl6pPr>
            <a:lvl7pPr marL="3658870" indent="0">
              <a:buNone/>
              <a:defRPr sz="2700"/>
            </a:lvl7pPr>
            <a:lvl8pPr marL="4268470" indent="0">
              <a:buNone/>
              <a:defRPr sz="2700"/>
            </a:lvl8pPr>
            <a:lvl9pPr marL="4878705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962" y="7158108"/>
            <a:ext cx="7319010" cy="10733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00"/>
            </a:lvl1pPr>
            <a:lvl2pPr marL="609600" indent="0">
              <a:buNone/>
              <a:defRPr sz="1600"/>
            </a:lvl2pPr>
            <a:lvl3pPr marL="1219835" indent="0">
              <a:buNone/>
              <a:defRPr sz="1300"/>
            </a:lvl3pPr>
            <a:lvl4pPr marL="1829435" indent="0">
              <a:buNone/>
              <a:defRPr sz="1200"/>
            </a:lvl4pPr>
            <a:lvl5pPr marL="2439035" indent="0">
              <a:buNone/>
              <a:defRPr sz="1200"/>
            </a:lvl5pPr>
            <a:lvl6pPr marL="3049270" indent="0">
              <a:buNone/>
              <a:defRPr sz="1200"/>
            </a:lvl6pPr>
            <a:lvl7pPr marL="3658870" indent="0">
              <a:buNone/>
              <a:defRPr sz="1200"/>
            </a:lvl7pPr>
            <a:lvl8pPr marL="4268470" indent="0">
              <a:buNone/>
              <a:defRPr sz="1200"/>
            </a:lvl8pPr>
            <a:lvl9pPr marL="487870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917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770" y="8477096"/>
            <a:ext cx="3862811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151" y="8477096"/>
            <a:ext cx="2846282" cy="486946"/>
          </a:xfrm>
          <a:prstGeom prst="rect">
            <a:avLst/>
          </a:prstGeom>
        </p:spPr>
        <p:txBody>
          <a:bodyPr vert="horz" lIns="121963" tIns="60981" rIns="121963" bIns="60981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609521" y="1143794"/>
            <a:ext cx="10971372" cy="5000369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24" name="矩形 23"/>
          <p:cNvSpPr/>
          <p:nvPr/>
        </p:nvSpPr>
        <p:spPr>
          <a:xfrm>
            <a:off x="0" y="332656"/>
            <a:ext cx="12198350" cy="432048"/>
          </a:xfrm>
          <a:prstGeom prst="rect">
            <a:avLst/>
          </a:prstGeom>
          <a:solidFill>
            <a:srgbClr val="3A4187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0" y="764704"/>
            <a:ext cx="12198350" cy="720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11280775" y="330107"/>
            <a:ext cx="485233" cy="485233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15"/>
          <p:cNvSpPr txBox="1"/>
          <p:nvPr/>
        </p:nvSpPr>
        <p:spPr>
          <a:xfrm>
            <a:off x="11283362" y="442092"/>
            <a:ext cx="483393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fld id="{2EEF1883-7A0E-4F66-9932-E581691AD397}" type="slidenum">
              <a:rPr lang="zh-CN" altLang="en-US" sz="1600" smtClean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</a:fld>
            <a:r>
              <a:rPr lang="zh-CN" altLang="en-US" sz="1600" dirty="0">
                <a:solidFill>
                  <a:schemeClr val="bg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endParaRPr lang="zh-CN" altLang="en-US" sz="1600" b="0" dirty="0">
              <a:solidFill>
                <a:schemeClr val="bg1"/>
              </a:solidFill>
              <a:latin typeface="Arial Unicode MS" pitchFamily="34" charset="-122"/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7013575" y="332656"/>
            <a:ext cx="3744672" cy="43204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Linux</a:t>
            </a:r>
            <a:r>
              <a:rPr lang="zh-CN" altLang="en-US" sz="1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常用命令</a:t>
            </a:r>
            <a:endPara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itle Placeholder 1"/>
          <p:cNvSpPr>
            <a:spLocks noGrp="1"/>
          </p:cNvSpPr>
          <p:nvPr>
            <p:ph type="title"/>
          </p:nvPr>
        </p:nvSpPr>
        <p:spPr>
          <a:xfrm>
            <a:off x="772942" y="362834"/>
            <a:ext cx="5305686" cy="39996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40" name="等腰三角形 39">
            <a:hlinkClick r:id="" action="ppaction://hlinkshowjump?jump=previousslide"/>
          </p:cNvPr>
          <p:cNvSpPr/>
          <p:nvPr/>
        </p:nvSpPr>
        <p:spPr>
          <a:xfrm rot="5400000" flipH="1">
            <a:off x="3854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1" name="等腰三角形 40">
            <a:hlinkClick r:id="" action="ppaction://hlinkshowjump?jump=previousslide"/>
          </p:cNvPr>
          <p:cNvSpPr/>
          <p:nvPr/>
        </p:nvSpPr>
        <p:spPr>
          <a:xfrm rot="5400000" flipH="1">
            <a:off x="52511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  <p:sp>
        <p:nvSpPr>
          <p:cNvPr id="42" name="等腰三角形 41">
            <a:hlinkClick r:id="" action="ppaction://hlinkshowjump?jump=previousslide"/>
          </p:cNvPr>
          <p:cNvSpPr/>
          <p:nvPr/>
        </p:nvSpPr>
        <p:spPr>
          <a:xfrm rot="5400000" flipH="1">
            <a:off x="658467" y="517775"/>
            <a:ext cx="98663" cy="101148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2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SzPct val="80000"/>
        <a:buFont typeface="Wingdings" panose="05000000000000000000" pitchFamily="2" charset="2"/>
        <a:buChar char="l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1235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46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213423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7444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3540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367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39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3505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8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94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903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92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88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847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870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.xml"/><Relationship Id="rId4" Type="http://schemas.openxmlformats.org/officeDocument/2006/relationships/tags" Target="../tags/tag6.xml"/><Relationship Id="rId3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517775" y="2515235"/>
            <a:ext cx="2460625" cy="860425"/>
          </a:xfrm>
          <a:prstGeom prst="rect">
            <a:avLst/>
          </a:prstGeom>
          <a:solidFill>
            <a:srgbClr val="28A7E1"/>
          </a:solidFill>
        </p:spPr>
        <p:txBody>
          <a:bodyPr wrap="square" lIns="121963" tIns="60981" rIns="121963" bIns="60981" rtlCol="0">
            <a:spAutoFit/>
          </a:bodyPr>
          <a:lstStyle/>
          <a:p>
            <a:pPr algn="ctr"/>
            <a:r>
              <a:rPr lang="zh-CN" sz="4800" dirty="0" smtClean="0">
                <a:solidFill>
                  <a:schemeClr val="bg1"/>
                </a:solidFill>
              </a:rPr>
              <a:t>项目</a:t>
            </a:r>
            <a:r>
              <a:rPr lang="en-US" altLang="zh-CN" sz="4800" dirty="0" smtClean="0">
                <a:solidFill>
                  <a:schemeClr val="bg1"/>
                </a:solidFill>
              </a:rPr>
              <a:t>2</a:t>
            </a:r>
            <a:r>
              <a:rPr lang="zh-CN" altLang="en-US" sz="4800" dirty="0" smtClean="0">
                <a:solidFill>
                  <a:schemeClr val="bg1"/>
                </a:solidFill>
              </a:rPr>
              <a:t> </a:t>
            </a:r>
            <a:endParaRPr lang="zh-CN" altLang="en-US" sz="4800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60975" y="2576659"/>
            <a:ext cx="5512012" cy="737235"/>
          </a:xfrm>
          <a:prstGeom prst="rect">
            <a:avLst/>
          </a:prstGeom>
          <a:noFill/>
        </p:spPr>
        <p:txBody>
          <a:bodyPr wrap="square" lIns="121963" tIns="60981" rIns="121963" bIns="60981" rtlCol="0">
            <a:spAutoFit/>
          </a:bodyPr>
          <a:lstStyle/>
          <a:p>
            <a:r>
              <a:rPr lang="en-US" altLang="zh-CN" sz="4000" b="1" dirty="0">
                <a:solidFill>
                  <a:schemeClr val="bg1"/>
                </a:solidFill>
              </a:rPr>
              <a:t>Linux</a:t>
            </a:r>
            <a:r>
              <a:rPr lang="zh-CN" altLang="en-US" sz="4000" b="1" dirty="0">
                <a:solidFill>
                  <a:schemeClr val="bg1"/>
                </a:solidFill>
              </a:rPr>
              <a:t>常用命令</a:t>
            </a:r>
            <a:endParaRPr lang="zh-CN" altLang="en-U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wheel spokes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”ps -ef | grep python”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来查看当前运行的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程序的信息。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2-3 </a:t>
            </a:r>
            <a:r>
              <a:rPr lang="zh-CN" altLang="en-US" dirty="0"/>
              <a:t>熟练使用进程管理类命令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内容占位符 2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860425" y="2820035"/>
            <a:ext cx="11065510" cy="3891280"/>
          </a:xfrm>
          <a:prstGeom prst="rect">
            <a:avLst/>
          </a:prstGeom>
        </p:spPr>
        <p:txBody>
          <a:bodyPr vert="horz" lIns="91440" tIns="45720" rIns="91440" bIns="45720" rtlCol="0">
            <a:normAutofit fontScale="5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335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sztg-ai: 这是运行该进程的用户名，表示该进程的所有者。</a:t>
            </a:r>
            <a:endParaRPr lang="zh-CN" altLang="en-US" sz="3335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3335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261713: 这是进程ID（PID）。这是这个特定进程的唯一标识符。您可以使用这个PID来管理这个进程（比如结束或监控它）。</a:t>
            </a:r>
            <a:endParaRPr lang="zh-CN" altLang="en-US" sz="3335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3335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50655: 这是父进程ID（PPID）。它标识启动这个Python脚本的进程。这对于理解进程层级很有用。</a:t>
            </a:r>
            <a:endParaRPr lang="zh-CN" altLang="en-US" sz="3335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3335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99: 显示的是CPU使用率百分比。该进程正在使用99%的CPU，这个数值非常高，表明这是一个CPU密集型任务。</a:t>
            </a:r>
            <a:endParaRPr lang="zh-CN" altLang="en-US" sz="3335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3335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1-17:57:48: 这是自进程开始以来的经过时间，格式为天-小时:分钟:秒。它显示进程已运行了1天17小时57分钟48秒。</a:t>
            </a:r>
            <a:endParaRPr lang="zh-CN" altLang="en-US" sz="3335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3335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python train_student.py *: 这部分显示了被执行的命令。它正在运行名为 train_student.py 的Python脚本。</a:t>
            </a:r>
            <a:endParaRPr lang="zh-CN" altLang="en-US" sz="3335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3335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如果要杀死该进程，则可使用命令：kill -9 </a:t>
            </a:r>
            <a:r>
              <a:rPr lang="zh-CN" altLang="en-US" sz="3335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261713  或者 kill -9 50655</a:t>
            </a:r>
            <a:endParaRPr lang="zh-CN" altLang="en-US" sz="3335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520" y="2134235"/>
            <a:ext cx="11988000" cy="249073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850900" y="2656840"/>
            <a:ext cx="11127740" cy="337439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3731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进程管理类命令是对进程进行各种显示和设置的命令。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pidof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pidof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命令用于查询某个指定服务进程的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值，该命令格式为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pidof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服务名称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[root@Server01 ~]# pidof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1218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2-3 </a:t>
            </a:r>
            <a:r>
              <a:rPr lang="zh-CN" altLang="en-US" dirty="0"/>
              <a:t>熟练使用进程管理类命令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0812" y="3673640"/>
            <a:ext cx="10496725" cy="899154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73155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进程管理类命令是对进程进行各种显示和设置的命令。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命令向进程发送强制终止信号。以下命令用于显示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命令所能够发送的信号种类。每个信号都有一个数值对应，例如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SIGKILL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信号的值为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kill -l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SIGHUP      	 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SIGINT     	 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SIGQUIT   	 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SIGILL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SIGTRAP     	 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SIGABRT    	 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SIGBUS    	 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SIGFPE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9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SIGKILL     	10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SIGUSR1   	11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SIGSEGV  	12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SIGUSR2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2-3 </a:t>
            </a:r>
            <a:r>
              <a:rPr lang="zh-CN" altLang="en-US" dirty="0"/>
              <a:t>熟练使用进程管理类命令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0812" y="3673639"/>
            <a:ext cx="10496725" cy="2201811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 descr="7b0a2020202022776f7264617274223a2022220a7d0a"/>
          <p:cNvSpPr/>
          <p:nvPr>
            <p:custDataLst>
              <p:tags r:id="rId1"/>
            </p:custDataLst>
          </p:nvPr>
        </p:nvSpPr>
        <p:spPr>
          <a:xfrm>
            <a:off x="2947670" y="2058035"/>
            <a:ext cx="360934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常用命令</a:t>
            </a:r>
            <a:r>
              <a:rPr lang="en-US" altLang="zh-CN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: kill -9 PID</a:t>
            </a:r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号</a:t>
            </a:r>
            <a:endParaRPr lang="zh-CN" altLang="en-US" sz="2800" b="1">
              <a:solidFill>
                <a:srgbClr val="D71111"/>
              </a:solidFill>
              <a:effectLst>
                <a:outerShdw dist="76200" dir="16860000" sx="102000" sy="102000" algn="ctr" rotWithShape="0">
                  <a:schemeClr val="tx1">
                    <a:alpha val="11000"/>
                  </a:schemeClr>
                </a:outerShdw>
              </a:effectLst>
              <a:latin typeface="汉仪李国兴行楷简" panose="00020600040101010101" charset="-122"/>
              <a:ea typeface="汉仪李国兴行楷简" panose="00020600040101010101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50812" y="4129867"/>
            <a:ext cx="10496725" cy="2201811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0249" y="1448594"/>
            <a:ext cx="10496725" cy="511627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进程管理类命令是对进程进行各种显示和设置的命令。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killall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killall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命令用于终止某个指定名称的服务所对应的全部进程，该命令格式为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killall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进程名称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pidof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1218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killall -9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pidof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sshd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2-3 </a:t>
            </a:r>
            <a:r>
              <a:rPr lang="zh-CN" altLang="en-US" dirty="0"/>
              <a:t>熟练使用进程管理类命令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25771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进程管理类命令是对进程进行各种显示和设置的命令。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命令不同，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命令可以实时监控进程的状况。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屏幕自动每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秒刷新一次，也可以用“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 -d 20”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，使得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top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屏幕每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秒刷新一次。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2-3 </a:t>
            </a:r>
            <a:r>
              <a:rPr lang="zh-CN" altLang="en-US" dirty="0"/>
              <a:t>熟练使用进程管理类命令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 descr="7b0a2020202022776f7264617274223a2022220a7d0a"/>
          <p:cNvSpPr/>
          <p:nvPr>
            <p:custDataLst>
              <p:tags r:id="rId1"/>
            </p:custDataLst>
          </p:nvPr>
        </p:nvSpPr>
        <p:spPr>
          <a:xfrm>
            <a:off x="2822575" y="2048510"/>
            <a:ext cx="16078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常用命令</a:t>
            </a:r>
            <a:endParaRPr lang="zh-CN" altLang="en-US" sz="2800" b="1">
              <a:solidFill>
                <a:srgbClr val="D71111"/>
              </a:solidFill>
              <a:effectLst>
                <a:outerShdw dist="76200" dir="16860000" sx="102000" sy="102000" algn="ctr" rotWithShape="0">
                  <a:schemeClr val="tx1">
                    <a:alpha val="11000"/>
                  </a:schemeClr>
                </a:outerShdw>
              </a:effectLst>
              <a:latin typeface="汉仪李国兴行楷简" panose="00020600040101010101" charset="-122"/>
              <a:ea typeface="汉仪李国兴行楷简" panose="00020600040101010101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503932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进程管理类命令是对进程进行各种显示和设置的命令。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jobs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命令用于查看在后台运行的进程。例如：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find / -name  h* 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立即通过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ctrl + z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将当前命令暂停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[1]+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已停止              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/ -name h* 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jobs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[1]+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已停止              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find / -name h*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命令用于把进程放到后台运行。例如：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bg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%1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命令用于把从后台运行的进程调到前台。例如：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fg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%1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2-3 </a:t>
            </a:r>
            <a:r>
              <a:rPr lang="zh-CN" altLang="en-US" dirty="0"/>
              <a:t>熟练使用进程管理类命令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0812" y="3673640"/>
            <a:ext cx="10496725" cy="46445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57451" y="2865917"/>
            <a:ext cx="10496725" cy="46445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42359" y="4794136"/>
            <a:ext cx="10496725" cy="46445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842358" y="5555420"/>
            <a:ext cx="10496725" cy="46445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808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除了上面介绍的命令，还有一些命令也经常用到。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命令用于清除字符终端屏幕内容。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uname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uname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命令用于显示系统信息。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命令用于列出命令的帮助手册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2-4 </a:t>
            </a:r>
            <a:r>
              <a:rPr lang="zh-CN" altLang="en-US" dirty="0"/>
              <a:t>熟练使用其他常用命令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5347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除了上面介绍的命令，还有一些命令也经常用到。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命令用于在指定时间关闭系统。该命令的语法为：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 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 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警告信息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命令常用的参数选项如下。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-r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：系统关闭后重新启动。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-h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：关闭系统。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时间可以是以下几种形式。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now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：表示立即。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hh:mm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：指定绝对时间，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hh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表示小时，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表示分钟。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+m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：表示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分钟以后。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shutdown -h now   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关闭系统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2-4 </a:t>
            </a:r>
            <a:r>
              <a:rPr lang="zh-CN" altLang="en-US" dirty="0"/>
              <a:t>熟练使用其他常用命令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41375" y="6331241"/>
            <a:ext cx="10496725" cy="46445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37312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除了上面介绍的命令，还有一些命令也经常用到。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halt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halt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命令表示立即停止系统，但该命令不自动关闭电源，需要人工关闭电源。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reboot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reboot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命令用于重新启动系统，相当于“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  -r  now”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poweroff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poweroff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命令用于立即停止系统，并关闭电源，相当于“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shutdown -h now”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2-4 </a:t>
            </a:r>
            <a:r>
              <a:rPr lang="zh-CN" altLang="en-US" dirty="0"/>
              <a:t>熟练使用其他常用命令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 descr="7b0a2020202022776f7264617274223a2022220a7d0a"/>
          <p:cNvSpPr/>
          <p:nvPr>
            <p:custDataLst>
              <p:tags r:id="rId1"/>
            </p:custDataLst>
          </p:nvPr>
        </p:nvSpPr>
        <p:spPr>
          <a:xfrm>
            <a:off x="3261360" y="3124835"/>
            <a:ext cx="16078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常用命令</a:t>
            </a:r>
            <a:endParaRPr lang="zh-CN" altLang="en-US" sz="2800" b="1">
              <a:solidFill>
                <a:srgbClr val="D71111"/>
              </a:solidFill>
              <a:effectLst>
                <a:outerShdw dist="76200" dir="16860000" sx="102000" sy="102000" algn="ctr" rotWithShape="0">
                  <a:schemeClr val="tx1">
                    <a:alpha val="11000"/>
                  </a:schemeClr>
                </a:outerShdw>
              </a:effectLst>
              <a:latin typeface="汉仪李国兴行楷简" panose="00020600040101010101" charset="-122"/>
              <a:ea typeface="汉仪李国兴行楷简" panose="00020600040101010101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8084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除了上面介绍的命令，还有一些命令也经常用到。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命令用于创建命令的别名。该命令的语法为：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alias 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命令别名 ＝ 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命令行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alias mand="vim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man_db.conf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"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为命令“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 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man_db.conf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的别名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unalias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unalias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命令用于取消别名的定义。例如：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unalias mand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2-4 </a:t>
            </a:r>
            <a:r>
              <a:rPr lang="zh-CN" altLang="en-US" dirty="0"/>
              <a:t>熟练使用其他常用命令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50812" y="3673640"/>
            <a:ext cx="10496725" cy="46445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0249" y="5814208"/>
            <a:ext cx="10496725" cy="46445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5108639" y="4234151"/>
            <a:ext cx="4040125" cy="369353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7" name="TextBox 1"/>
          <p:cNvSpPr txBox="1"/>
          <p:nvPr/>
        </p:nvSpPr>
        <p:spPr>
          <a:xfrm>
            <a:off x="5133472" y="2777709"/>
            <a:ext cx="1705595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项目设计与准备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"/>
          <p:cNvSpPr txBox="1"/>
          <p:nvPr/>
        </p:nvSpPr>
        <p:spPr>
          <a:xfrm>
            <a:off x="5133472" y="2069841"/>
            <a:ext cx="1461939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项目知识准备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48" name="TextBox 1"/>
          <p:cNvSpPr txBox="1"/>
          <p:nvPr/>
        </p:nvSpPr>
        <p:spPr>
          <a:xfrm>
            <a:off x="5176004" y="3531486"/>
            <a:ext cx="974626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900" dirty="0">
                <a:solidFill>
                  <a:srgbClr val="656D8D"/>
                </a:solidFill>
                <a:latin typeface="Microsoft YaHei UI" panose="020B0503020204020204" pitchFamily="18" charset="-122"/>
                <a:ea typeface="微软雅黑" panose="020B0503020204020204" pitchFamily="34" charset="-122"/>
              </a:rPr>
              <a:t>项目实施</a:t>
            </a:r>
            <a:endParaRPr lang="zh-CN" altLang="en-US" sz="1900" dirty="0">
              <a:solidFill>
                <a:srgbClr val="656D8D"/>
              </a:solidFill>
              <a:latin typeface="Microsoft YaHei UI" panose="020B0503020204020204" pitchFamily="18" charset="-122"/>
              <a:ea typeface="微软雅黑" panose="020B0503020204020204" pitchFamily="34" charset="-122"/>
            </a:endParaRPr>
          </a:p>
        </p:txBody>
      </p:sp>
      <p:sp>
        <p:nvSpPr>
          <p:cNvPr id="50" name="TextBox 1"/>
          <p:cNvSpPr txBox="1"/>
          <p:nvPr/>
        </p:nvSpPr>
        <p:spPr>
          <a:xfrm>
            <a:off x="5123624" y="4281352"/>
            <a:ext cx="3294172" cy="350886"/>
          </a:xfrm>
          <a:prstGeom prst="rect">
            <a:avLst/>
          </a:prstGeom>
          <a:noFill/>
        </p:spPr>
        <p:txBody>
          <a:bodyPr wrap="none" lIns="0" tIns="0" rIns="0" bIns="60981" rtlCol="0">
            <a:spAutoFit/>
          </a:bodyPr>
          <a:lstStyle/>
          <a:p>
            <a:pPr marL="0" marR="0" lvl="0" indent="0" algn="l" defTabSz="1219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项目实录：使用</a:t>
            </a:r>
            <a:r>
              <a:rPr kumimoji="0" lang="en-US" altLang="zh-CN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Linux</a:t>
            </a:r>
            <a:r>
              <a:rPr kumimoji="0" lang="zh-CN" altLang="en-US" sz="19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icrosoft YaHei UI" panose="020B0503020204020204" pitchFamily="18" charset="-122"/>
                <a:ea typeface="微软雅黑" panose="020B0503020204020204" pitchFamily="34" charset="-122"/>
                <a:cs typeface="Microsoft YaHei UI" panose="020B0503020204020204" pitchFamily="18" charset="-122"/>
              </a:rPr>
              <a:t>基本命令</a:t>
            </a:r>
            <a:endParaRPr kumimoji="0" lang="zh-CN" altLang="en-US" sz="19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icrosoft YaHei UI" panose="020B0503020204020204" pitchFamily="18" charset="-122"/>
              <a:ea typeface="微软雅黑" panose="020B0503020204020204" pitchFamily="34" charset="-122"/>
              <a:cs typeface="Microsoft YaHei UI" panose="020B0503020204020204" pitchFamily="18" charset="-122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4700092" y="1642913"/>
            <a:ext cx="79628" cy="3615681"/>
          </a:xfrm>
          <a:custGeom>
            <a:avLst/>
            <a:gdLst>
              <a:gd name="connsiteX0" fmla="*/ 6350 w 21844"/>
              <a:gd name="connsiteY0" fmla="*/ 6350 h 879855"/>
              <a:gd name="connsiteX1" fmla="*/ 6350 w 21844"/>
              <a:gd name="connsiteY1" fmla="*/ 873506 h 87985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1844" h="879855">
                <a:moveTo>
                  <a:pt x="6350" y="6350"/>
                </a:moveTo>
                <a:lnTo>
                  <a:pt x="6350" y="873506"/>
                </a:lnTo>
              </a:path>
            </a:pathLst>
          </a:custGeom>
          <a:ln w="12700">
            <a:solidFill>
              <a:srgbClr val="A4B3D8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2" name="Freeform 3"/>
          <p:cNvSpPr/>
          <p:nvPr/>
        </p:nvSpPr>
        <p:spPr>
          <a:xfrm>
            <a:off x="4637406" y="2158484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Freeform 3"/>
          <p:cNvSpPr/>
          <p:nvPr/>
        </p:nvSpPr>
        <p:spPr>
          <a:xfrm>
            <a:off x="4637406" y="2902368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3" name="Freeform 3"/>
          <p:cNvSpPr/>
          <p:nvPr/>
        </p:nvSpPr>
        <p:spPr>
          <a:xfrm>
            <a:off x="4637406" y="36357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4" name="Freeform 3"/>
          <p:cNvSpPr/>
          <p:nvPr/>
        </p:nvSpPr>
        <p:spPr>
          <a:xfrm>
            <a:off x="4637406" y="4359693"/>
            <a:ext cx="142314" cy="142272"/>
          </a:xfrm>
          <a:custGeom>
            <a:avLst/>
            <a:gdLst>
              <a:gd name="connsiteX0" fmla="*/ 0 w 106680"/>
              <a:gd name="connsiteY0" fmla="*/ 53339 h 106679"/>
              <a:gd name="connsiteX1" fmla="*/ 53340 w 106680"/>
              <a:gd name="connsiteY1" fmla="*/ 0 h 106679"/>
              <a:gd name="connsiteX2" fmla="*/ 106679 w 106680"/>
              <a:gd name="connsiteY2" fmla="*/ 53339 h 106679"/>
              <a:gd name="connsiteX3" fmla="*/ 53340 w 106680"/>
              <a:gd name="connsiteY3" fmla="*/ 106679 h 106679"/>
              <a:gd name="connsiteX4" fmla="*/ 0 w 106680"/>
              <a:gd name="connsiteY4" fmla="*/ 53339 h 106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6680" h="106679">
                <a:moveTo>
                  <a:pt x="0" y="53339"/>
                </a:moveTo>
                <a:cubicBezTo>
                  <a:pt x="0" y="23876"/>
                  <a:pt x="23876" y="0"/>
                  <a:pt x="53340" y="0"/>
                </a:cubicBezTo>
                <a:cubicBezTo>
                  <a:pt x="82803" y="0"/>
                  <a:pt x="106679" y="23876"/>
                  <a:pt x="106679" y="53339"/>
                </a:cubicBezTo>
                <a:cubicBezTo>
                  <a:pt x="106679" y="82804"/>
                  <a:pt x="82803" y="106679"/>
                  <a:pt x="53340" y="106679"/>
                </a:cubicBezTo>
                <a:cubicBezTo>
                  <a:pt x="23876" y="106679"/>
                  <a:pt x="0" y="82804"/>
                  <a:pt x="0" y="53339"/>
                </a:cubicBezTo>
              </a:path>
            </a:pathLst>
          </a:cu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rtlCol="0" anchor="ctr"/>
          <a:lstStyle/>
          <a:p>
            <a:pPr marL="0" marR="0" lvl="0" indent="0" algn="ct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26988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除了上面介绍的命令，还有一些命令也经常用到。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history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命令用于显示用户最近执行的命令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命令用于在终端中下载网络文件，命令的格式为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wget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下载地址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用于查看当前登入主机的用户终端信息，格式为“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who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2-4 </a:t>
            </a:r>
            <a:r>
              <a:rPr lang="zh-CN" altLang="en-US" dirty="0"/>
              <a:t>熟练使用其他常用命令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17575" y="991235"/>
            <a:ext cx="10496550" cy="46297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screen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screen允许用户在单个物理终端上运行多个终端会话，同时提供会话持久性，即使用户断开了与终端的连接，会话仍然在后台运行。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2-4 </a:t>
            </a:r>
            <a:r>
              <a:rPr lang="zh-CN" altLang="en-US" dirty="0"/>
              <a:t>熟练使用其他常用命令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 descr="7b0a2020202022776f7264617274223a2022220a7d0a"/>
          <p:cNvSpPr/>
          <p:nvPr>
            <p:custDataLst>
              <p:tags r:id="rId1"/>
            </p:custDataLst>
          </p:nvPr>
        </p:nvSpPr>
        <p:spPr>
          <a:xfrm>
            <a:off x="3355658" y="1600835"/>
            <a:ext cx="267652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常用命令，重点</a:t>
            </a:r>
            <a:endParaRPr lang="zh-CN" altLang="en-US" sz="2800" b="1">
              <a:solidFill>
                <a:srgbClr val="D71111"/>
              </a:solidFill>
              <a:effectLst>
                <a:outerShdw dist="76200" dir="16860000" sx="102000" sy="102000" algn="ctr" rotWithShape="0">
                  <a:schemeClr val="tx1">
                    <a:alpha val="11000"/>
                  </a:schemeClr>
                </a:outerShdw>
              </a:effectLst>
              <a:latin typeface="汉仪李国兴行楷简" panose="00020600040101010101" charset="-122"/>
              <a:ea typeface="汉仪李国兴行楷简" panose="00020600040101010101" charset="-122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841375" y="3277235"/>
            <a:ext cx="11065510" cy="3345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创建会话：screen -S 会话名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查看运行中的 screen 会话：screen -ls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恢复会话：screen -r [会话ID]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杀死会话：进入会话中后，输入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“exit”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即可杀死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如果在别的地方已经打开了该会话，就不能再进入，需要将该对话放到后台：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screen -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[会话ID]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31157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vimsual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interface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的简称，它可以执行输出、删除、查找、替换、块操作等众多文本操作，而且用户可以根据自己的需要对其进行定制。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启动与退出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在系统提示符后输入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和想要编辑（或建立）的文件名，便可进入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vim 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myfile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如果只输入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，而不带文件名，也可以进入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，如图所示。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41375" y="3582194"/>
            <a:ext cx="10496725" cy="464458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2-5  </a:t>
            </a:r>
            <a:r>
              <a:rPr lang="zh-CN" altLang="en-US" dirty="0"/>
              <a:t>熟练使用</a:t>
            </a:r>
            <a:r>
              <a:rPr lang="en-US" altLang="zh-CN" dirty="0"/>
              <a:t>vim</a:t>
            </a:r>
            <a:r>
              <a:rPr lang="zh-CN" altLang="en-US" dirty="0"/>
              <a:t>编辑器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60249" y="4564319"/>
            <a:ext cx="10496725" cy="2295269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5" y="4622437"/>
            <a:ext cx="3149600" cy="215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 descr="7b0a2020202022776f7264617274223a2022220a7d0a"/>
          <p:cNvSpPr/>
          <p:nvPr>
            <p:custDataLst>
              <p:tags r:id="rId2"/>
            </p:custDataLst>
          </p:nvPr>
        </p:nvSpPr>
        <p:spPr>
          <a:xfrm>
            <a:off x="4575811" y="2515235"/>
            <a:ext cx="16078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常用命令</a:t>
            </a:r>
            <a:endParaRPr lang="zh-CN" altLang="en-US" sz="2800" b="1">
              <a:solidFill>
                <a:srgbClr val="D71111"/>
              </a:solidFill>
              <a:effectLst>
                <a:outerShdw dist="76200" dir="16860000" sx="102000" sy="102000" algn="ctr" rotWithShape="0">
                  <a:schemeClr val="tx1">
                    <a:alpha val="11000"/>
                  </a:schemeClr>
                </a:outerShdw>
              </a:effectLst>
              <a:latin typeface="汉仪李国兴行楷简" panose="00020600040101010101" charset="-122"/>
              <a:ea typeface="汉仪李国兴行楷简" panose="0002060004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494270" y="5106035"/>
            <a:ext cx="3863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按下“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”健可编辑该文件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按下</a:t>
            </a:r>
            <a:r>
              <a:rPr lang="zh-CN" altLang="en-US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Esc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健可退出编辑</a:t>
            </a:r>
            <a:endParaRPr lang="zh-CN" altLang="en-US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0249" y="3487101"/>
            <a:ext cx="10496725" cy="238835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0425" y="1448435"/>
            <a:ext cx="10496550" cy="43554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vimsual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interface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的简称，它可以执行输出、删除、查找、替换、块操作等众多文本操作，而且用户可以根据自己的需要对其进行定制。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启动与退出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在命令模式下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的基本命令操作：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:w               		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:w   filename   		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另存为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endParaRPr lang="en-US" altLang="zh-CN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wq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             		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保存退出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wq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  filename 		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注：以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filename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为文件名保存后退出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:q!            		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不保存退出</a:t>
            </a:r>
            <a:endParaRPr lang="zh-CN" altLang="en-US" sz="14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:x            		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应该是保存并退出，功能和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en-US" altLang="zh-CN" sz="14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wq</a:t>
            </a:r>
            <a:r>
              <a:rPr lang="en-US" altLang="zh-CN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</a:t>
            </a:r>
            <a:r>
              <a:rPr lang="zh-CN" altLang="en-US" sz="14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2-5  </a:t>
            </a:r>
            <a:r>
              <a:rPr lang="zh-CN" altLang="en-US" dirty="0"/>
              <a:t>熟练使用</a:t>
            </a:r>
            <a:r>
              <a:rPr lang="en-US" altLang="zh-CN" dirty="0"/>
              <a:t>vim</a:t>
            </a:r>
            <a:r>
              <a:rPr lang="zh-CN" altLang="en-US" dirty="0"/>
              <a:t>编辑器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 descr="7b0a2020202022776f7264617274223a2022220a7d0a"/>
          <p:cNvSpPr/>
          <p:nvPr>
            <p:custDataLst>
              <p:tags r:id="rId1"/>
            </p:custDataLst>
          </p:nvPr>
        </p:nvSpPr>
        <p:spPr>
          <a:xfrm>
            <a:off x="3736658" y="2515235"/>
            <a:ext cx="2676525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常用命令，重点</a:t>
            </a:r>
            <a:endParaRPr lang="zh-CN" altLang="en-US" sz="2800" b="1">
              <a:solidFill>
                <a:srgbClr val="D71111"/>
              </a:solidFill>
              <a:effectLst>
                <a:outerShdw dist="76200" dir="16860000" sx="102000" sy="102000" algn="ctr" rotWithShape="0">
                  <a:schemeClr val="tx1">
                    <a:alpha val="11000"/>
                  </a:schemeClr>
                </a:outerShdw>
              </a:effectLst>
              <a:latin typeface="汉仪李国兴行楷简" panose="00020600040101010101" charset="-122"/>
              <a:ea typeface="汉仪李国兴行楷简" panose="00020600040101010101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0249" y="3487101"/>
            <a:ext cx="10496725" cy="238835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0249" y="1448594"/>
            <a:ext cx="10496725" cy="19615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熟练掌握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的工作模式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种基本工作模式：命令模式、输入模式和末行模式。用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打开一个文件后，便处于命令模式。利用文本插入命令，如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等可以进入输入模式，按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Esc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键可以从输入模式退回命令模式。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种基本工作模式的转换如图所示。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2-5  </a:t>
            </a:r>
            <a:r>
              <a:rPr lang="zh-CN" altLang="en-US" dirty="0"/>
              <a:t>熟练使用</a:t>
            </a:r>
            <a:r>
              <a:rPr lang="en-US" altLang="zh-CN" dirty="0"/>
              <a:t>vim</a:t>
            </a:r>
            <a:r>
              <a:rPr lang="zh-CN" altLang="en-US" dirty="0"/>
              <a:t>编辑器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75" y="3568771"/>
            <a:ext cx="3927694" cy="2223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103823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具体见教材表格里参数说明。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2-5  </a:t>
            </a:r>
            <a:r>
              <a:rPr lang="zh-CN" altLang="en-US" dirty="0"/>
              <a:t>熟练使用</a:t>
            </a:r>
            <a:r>
              <a:rPr lang="en-US" altLang="zh-CN" dirty="0"/>
              <a:t>vim</a:t>
            </a:r>
            <a:r>
              <a:rPr lang="zh-CN" altLang="en-US" dirty="0"/>
              <a:t>编辑器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860425" y="2058035"/>
            <a:ext cx="10496550" cy="4044950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0425" y="1448435"/>
            <a:ext cx="10496550" cy="4582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完成案例练习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tmp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目录下建立一个名为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mytest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的目录，进入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mytest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目录当中。 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将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man_db.conf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复制到上述目录下面，使用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vim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打开目录下的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man_db.conf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③ </a:t>
            </a:r>
            <a:r>
              <a:rPr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 Vim 的查找功能，找到所有包含 "MANDB_MAP" 的行。</a:t>
            </a:r>
            <a:endParaRPr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④ </a:t>
            </a:r>
            <a:r>
              <a:rPr sz="180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 Vim 的替换命令，将文件中所有的 "MANDB_MAP" 替换为 "docpath"。</a:t>
            </a:r>
            <a:endParaRPr sz="180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⑤ </a:t>
            </a:r>
            <a:r>
              <a:rPr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在文件的开始添加一行注释，内容为：“# This is a Vim exercise file”。</a:t>
            </a:r>
            <a:endParaRPr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⑥ 跳转到文件的最后一行，并在其后添加一行文本：“# End of file”。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⑦打开一个新文件 exercise.txt，粘贴刚才复制的内容。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⑧保存并关闭所有文件，退出 Vim。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2-5  </a:t>
            </a:r>
            <a:r>
              <a:rPr lang="zh-CN" altLang="en-US" dirty="0"/>
              <a:t>熟练使用</a:t>
            </a:r>
            <a:r>
              <a:rPr lang="en-US" altLang="zh-CN" dirty="0"/>
              <a:t>vim</a:t>
            </a:r>
            <a:r>
              <a:rPr lang="zh-CN" altLang="en-US" dirty="0"/>
              <a:t>编辑器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996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视频学习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项目实录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Linux</a:t>
            </a:r>
            <a:r>
              <a:rPr lang="zh-CN" altLang="en-US" dirty="0"/>
              <a:t>基本命令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0875" y="2515394"/>
            <a:ext cx="28956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8350" cy="6859588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2258147" y="2210312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258147" y="4025019"/>
            <a:ext cx="7682056" cy="60973"/>
          </a:xfrm>
          <a:prstGeom prst="rect">
            <a:avLst/>
          </a:prstGeom>
          <a:gradFill flip="none" rotWithShape="1">
            <a:gsLst>
              <a:gs pos="0">
                <a:srgbClr val="28A7E1"/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28A7E1"/>
              </a:gs>
            </a:gsLst>
            <a:lin ang="5400000" scaled="0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63" tIns="60981" rIns="121963" bIns="60981" spcCol="0"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10095121" y="2480346"/>
            <a:ext cx="203200" cy="203200"/>
          </a:xfrm>
          <a:prstGeom prst="ellipse">
            <a:avLst/>
          </a:prstGeom>
          <a:solidFill>
            <a:srgbClr val="3E5CCC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10095121" y="2727996"/>
            <a:ext cx="203200" cy="203200"/>
          </a:xfrm>
          <a:prstGeom prst="ellipse">
            <a:avLst/>
          </a:prstGeom>
          <a:solidFill>
            <a:srgbClr val="64C448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10095121" y="2975646"/>
            <a:ext cx="203200" cy="203200"/>
          </a:xfrm>
          <a:prstGeom prst="ellipse">
            <a:avLst/>
          </a:prstGeom>
          <a:solidFill>
            <a:srgbClr val="F08E3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"/>
          <p:cNvSpPr txBox="1"/>
          <p:nvPr/>
        </p:nvSpPr>
        <p:spPr>
          <a:xfrm>
            <a:off x="2611437" y="2134394"/>
            <a:ext cx="70064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THANKS</a:t>
            </a:r>
            <a:endParaRPr lang="zh-CN" altLang="en-US" sz="1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100">
        <p14:switch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60248" y="3048794"/>
            <a:ext cx="10496725" cy="2590799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0249" y="1448594"/>
            <a:ext cx="10496725" cy="49832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系统信息类命令是对系统的各种信息进行显示和设置的命令。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命令主要用来查看系统内存、虚拟内存的大小及占用情况，例如：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free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	total     used         free       shared    buffers     cached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Mem:              	126212    124960      1252       0      16408      34028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-/+ buffers/cache:      74524      51688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Swap:            	257032     25796      231236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2-2 </a:t>
            </a:r>
            <a:r>
              <a:rPr lang="zh-CN" altLang="en-US" dirty="0"/>
              <a:t>熟练使用系统信息类命令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 descr="7b0a2020202022776f7264617274223a2022220a7d0a"/>
          <p:cNvSpPr/>
          <p:nvPr>
            <p:custDataLst>
              <p:tags r:id="rId1"/>
            </p:custDataLst>
          </p:nvPr>
        </p:nvSpPr>
        <p:spPr>
          <a:xfrm>
            <a:off x="2822575" y="2048510"/>
            <a:ext cx="16078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常用命令</a:t>
            </a:r>
            <a:endParaRPr lang="zh-CN" altLang="en-US" sz="2800" b="1">
              <a:solidFill>
                <a:srgbClr val="D71111"/>
              </a:solidFill>
              <a:effectLst>
                <a:outerShdw dist="76200" dir="16860000" sx="102000" sy="102000" algn="ctr" rotWithShape="0">
                  <a:schemeClr val="tx1">
                    <a:alpha val="11000"/>
                  </a:schemeClr>
                </a:outerShdw>
              </a:effectLst>
              <a:latin typeface="汉仪李国兴行楷简" panose="00020600040101010101" charset="-122"/>
              <a:ea typeface="汉仪李国兴行楷简" panose="00020600040101010101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系统信息类命令是对系统的各种信息进行显示和设置的命令。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timedatectl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timedatectl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命令可以查询和更改系统时钟和设置，你可以使用此命令来设置或更改当前的日期、时间和时区，或实现与远程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NTP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服务器的自动系统时钟同步。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①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显示系统的当前时间、日期、时区等信息。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timedatectl status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Local time: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2021-02-01 11:33:31 EST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Universal time: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2021-02-01 16:33:31 UTC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RTC time: 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2021-02-01 16:33:31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Time zone: America/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New_York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(EST, -0500)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0248" y="3902240"/>
            <a:ext cx="10496725" cy="2042154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2-2 </a:t>
            </a:r>
            <a:r>
              <a:rPr lang="zh-CN" altLang="en-US" dirty="0"/>
              <a:t>熟练使用系统信息类命令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4401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系统信息类命令是对系统的各种信息进行显示和设置的命令。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timedatectl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timedatectl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命令可以查询和更改系统时钟和设置，你可以使用此命令来设置或更改当前的日期、时间和时区，或实现与远程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NTP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服务器的自动系统时钟同步。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② 设置当前时区。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timedatectl |grep Time     	//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查看当前时区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timedatectl list-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timezones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//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查看所有可用时区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timedatectl set-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timezone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Asia/Shanghai	//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修改当前时区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0248" y="3902240"/>
            <a:ext cx="10496725" cy="1661154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2-2 </a:t>
            </a:r>
            <a:r>
              <a:rPr lang="zh-CN" altLang="en-US" dirty="0"/>
              <a:t>熟练使用系统信息类命令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系统信息类命令是对系统的各种信息进行显示和设置的命令。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命令用于显示指定月份或年份的日历，可以带两个参数，其中，年、月份用数字表示；只有一个参数时表示年份，年份的范围为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1~9999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；不带任何参数的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命令显示当前月份的日历。例如：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8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7 2022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七月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2022     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  一  二  三  四  五  六</a:t>
            </a:r>
            <a:endParaRPr lang="zh-CN" altLang="en-US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zh-CN" altLang="en-US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	  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1   2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3  4   5   6   7   8  9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10 11 12  13  14  15 16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17 18 19  20  21  22 23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24 25 26  27  28  29 30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 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60248" y="3505994"/>
            <a:ext cx="10496725" cy="3353594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2-2 </a:t>
            </a:r>
            <a:r>
              <a:rPr lang="zh-CN" altLang="en-US" dirty="0"/>
              <a:t>熟练使用系统信息类命令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850812" y="3048794"/>
            <a:ext cx="10496725" cy="899154"/>
          </a:xfrm>
          <a:prstGeom prst="rect">
            <a:avLst/>
          </a:prstGeom>
          <a:solidFill>
            <a:srgbClr val="64C448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860249" y="1448594"/>
            <a:ext cx="10496725" cy="2338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系统信息类命令是对系统的各种信息进行显示和设置的命令。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命令用于从计算机的硬件获得日期和时间。例如：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[root@Server01 ~]# </a:t>
            </a: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date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spcBef>
                <a:spcPts val="360"/>
              </a:spcBef>
              <a:spcAft>
                <a:spcPts val="240"/>
              </a:spcAft>
            </a:pPr>
            <a:r>
              <a:rPr lang="en-US" altLang="zh-CN" sz="18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2023年 12月 14日 星期四 16:38:09 CST</a:t>
            </a:r>
            <a:endParaRPr lang="en-US" altLang="zh-CN" sz="18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2-2 </a:t>
            </a:r>
            <a:r>
              <a:rPr lang="zh-CN" altLang="en-US" dirty="0"/>
              <a:t>熟练使用系统信息类命令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55553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进程管理类命令是对进程进行各种显示和设置的命令。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命令主要用于查看系统的进程。该命令的语法为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[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参数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 err="1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ps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命令的常用参数选项如下：</a:t>
            </a:r>
            <a:endParaRPr lang="en-US" altLang="zh-CN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-a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：显示当前控制终端的进程（包含其他用户的）。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-u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：显示进程的用户名和启动时间等信息。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-w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：宽行输出，不截取输出中的命令行。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：按长格形式显示输出。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-x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：显示没有控制终端的进程。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-e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：显示所有的进程。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ts val="360"/>
              </a:spcBef>
              <a:spcAft>
                <a:spcPts val="240"/>
              </a:spcAft>
            </a:pP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-t 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：显示第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个终端的进程。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2-3 </a:t>
            </a:r>
            <a:r>
              <a:rPr lang="zh-CN" altLang="en-US" dirty="0"/>
              <a:t>熟练使用进程管理类命令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 descr="7b0a2020202022776f7264617274223a2022220a7d0a"/>
          <p:cNvSpPr/>
          <p:nvPr>
            <p:custDataLst>
              <p:tags r:id="rId1"/>
            </p:custDataLst>
          </p:nvPr>
        </p:nvSpPr>
        <p:spPr>
          <a:xfrm>
            <a:off x="2822575" y="2048510"/>
            <a:ext cx="1607820" cy="52197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p>
            <a:pPr algn="ctr"/>
            <a:r>
              <a:rPr lang="zh-CN" altLang="en-US" sz="2800" b="1">
                <a:solidFill>
                  <a:srgbClr val="D71111"/>
                </a:solidFill>
                <a:effectLst>
                  <a:outerShdw dist="76200" dir="16860000" sx="102000" sy="102000" algn="ctr" rotWithShape="0">
                    <a:schemeClr val="tx1">
                      <a:alpha val="11000"/>
                    </a:schemeClr>
                  </a:outerShdw>
                </a:effectLst>
                <a:latin typeface="汉仪李国兴行楷简" panose="00020600040101010101" charset="-122"/>
                <a:ea typeface="汉仪李国兴行楷简" panose="00020600040101010101" charset="-122"/>
              </a:rPr>
              <a:t>常用命令</a:t>
            </a:r>
            <a:endParaRPr lang="zh-CN" altLang="en-US" sz="2800" b="1">
              <a:solidFill>
                <a:srgbClr val="D71111"/>
              </a:solidFill>
              <a:effectLst>
                <a:outerShdw dist="76200" dir="16860000" sx="102000" sy="102000" algn="ctr" rotWithShape="0">
                  <a:schemeClr val="tx1">
                    <a:alpha val="11000"/>
                  </a:schemeClr>
                </a:outerShdw>
              </a:effectLst>
              <a:latin typeface="汉仪李国兴行楷简" panose="00020600040101010101" charset="-122"/>
              <a:ea typeface="汉仪李国兴行楷简" panose="00020600040101010101" charset="-122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60249" y="1448594"/>
            <a:ext cx="1049672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indent="457200">
              <a:lnSpc>
                <a:spcPct val="150000"/>
              </a:lnSpc>
              <a:spcBef>
                <a:spcPts val="360"/>
              </a:spcBef>
              <a:spcAft>
                <a:spcPts val="240"/>
              </a:spcAft>
            </a:pPr>
            <a:r>
              <a:rPr 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如使用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”ps -ef | grep python”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来查看当前运行的</a:t>
            </a:r>
            <a:r>
              <a:rPr lang="en-US" altLang="zh-CN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dirty="0">
                <a:solidFill>
                  <a:srgbClr val="4C606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程序的信息。</a:t>
            </a:r>
            <a:endParaRPr lang="zh-CN" altLang="en-US" sz="2000" dirty="0">
              <a:solidFill>
                <a:srgbClr val="4C606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三、</a:t>
            </a:r>
            <a:r>
              <a:rPr lang="zh-CN" altLang="en-US" dirty="0">
                <a:latin typeface="Microsoft YaHei UI" panose="020B0503020204020204" pitchFamily="18" charset="-122"/>
                <a:cs typeface="Microsoft YaHei UI" panose="020B0503020204020204" pitchFamily="18" charset="-122"/>
                <a:sym typeface="+mn-ea"/>
              </a:rPr>
              <a:t>项目实施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任务</a:t>
            </a:r>
            <a:r>
              <a:rPr lang="en-US" altLang="zh-CN" dirty="0"/>
              <a:t>2-3 </a:t>
            </a:r>
            <a:r>
              <a:rPr lang="zh-CN" altLang="en-US" dirty="0"/>
              <a:t>熟练使用进程管理类命令</a:t>
            </a:r>
            <a:endParaRPr lang="zh-CN" altLang="en-US" b="0" dirty="0"/>
          </a:p>
        </p:txBody>
      </p:sp>
      <p:sp>
        <p:nvSpPr>
          <p:cNvPr id="36" name="Freeform 3"/>
          <p:cNvSpPr/>
          <p:nvPr/>
        </p:nvSpPr>
        <p:spPr>
          <a:xfrm rot="10800000">
            <a:off x="1146336" y="1524795"/>
            <a:ext cx="9888772" cy="45721"/>
          </a:xfrm>
          <a:custGeom>
            <a:avLst/>
            <a:gdLst>
              <a:gd name="connsiteX0" fmla="*/ 6350 w 8458200"/>
              <a:gd name="connsiteY0" fmla="*/ 6350 h 21844"/>
              <a:gd name="connsiteX1" fmla="*/ 8451849 w 8458200"/>
              <a:gd name="connsiteY1" fmla="*/ 6350 h 2184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458200" h="21844">
                <a:moveTo>
                  <a:pt x="6350" y="6350"/>
                </a:moveTo>
                <a:lnTo>
                  <a:pt x="8451849" y="6350"/>
                </a:lnTo>
              </a:path>
            </a:pathLst>
          </a:custGeom>
          <a:ln w="12700">
            <a:solidFill>
              <a:srgbClr val="3958CB">
                <a:alpha val="100000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121917" tIns="60958" rIns="121917" bIns="60958"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5575" y="2654300"/>
            <a:ext cx="12174220" cy="3284855"/>
          </a:xfrm>
          <a:prstGeom prst="rect">
            <a:avLst/>
          </a:prstGeom>
        </p:spPr>
      </p:pic>
    </p:spTree>
  </p:cSld>
  <p:clrMapOvr>
    <a:masterClrMapping/>
  </p:clrMapOvr>
  <p:transition spd="slow">
    <p:push/>
  </p:transition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commondata" val="eyJoZGlkIjoiMTZkYjg0N2JiYWNhNTQ5NzI1NWQ0NDkwNzA4NjVlODc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5900</Words>
  <Application>WPS 演示</Application>
  <PresentationFormat>自定义</PresentationFormat>
  <Paragraphs>350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宋体</vt:lpstr>
      <vt:lpstr>Wingdings</vt:lpstr>
      <vt:lpstr>微软雅黑</vt:lpstr>
      <vt:lpstr>Arial Unicode MS</vt:lpstr>
      <vt:lpstr>Microsoft YaHei UI</vt:lpstr>
      <vt:lpstr>Times New Roman</vt:lpstr>
      <vt:lpstr>Arial</vt:lpstr>
      <vt:lpstr>汉仪李国兴行楷简</vt:lpstr>
      <vt:lpstr>Arial Unicode MS</vt:lpstr>
      <vt:lpstr>Calibri</vt:lpstr>
      <vt:lpstr>等线</vt:lpstr>
      <vt:lpstr>Office Theme</vt:lpstr>
      <vt:lpstr>PowerPoint 演示文稿</vt:lpstr>
      <vt:lpstr>PowerPoint 演示文稿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三、项目实施</vt:lpstr>
      <vt:lpstr>四、项目实录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siri</dc:creator>
  <cp:lastModifiedBy>一一</cp:lastModifiedBy>
  <cp:revision>267</cp:revision>
  <dcterms:created xsi:type="dcterms:W3CDTF">2006-08-16T00:00:00Z</dcterms:created>
  <dcterms:modified xsi:type="dcterms:W3CDTF">2023-12-19T11:35:43Z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A68F603708F44410A3A36755BBDFC59E_12</vt:lpwstr>
  </property>
</Properties>
</file>