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x" ContentType="application/vnd.openxmlformats-officedocument.wordprocessingml.documen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6"/>
  </p:notesMasterIdLst>
  <p:handoutMasterIdLst>
    <p:handoutMasterId r:id="rId57"/>
  </p:handoutMasterIdLst>
  <p:sldIdLst>
    <p:sldId id="682" r:id="rId3"/>
    <p:sldId id="257" r:id="rId4"/>
    <p:sldId id="280" r:id="rId5"/>
    <p:sldId id="905" r:id="rId6"/>
    <p:sldId id="906" r:id="rId7"/>
    <p:sldId id="523" r:id="rId8"/>
    <p:sldId id="524" r:id="rId9"/>
    <p:sldId id="366" r:id="rId10"/>
    <p:sldId id="340" r:id="rId11"/>
    <p:sldId id="525" r:id="rId12"/>
    <p:sldId id="526" r:id="rId13"/>
    <p:sldId id="527" r:id="rId14"/>
    <p:sldId id="528" r:id="rId15"/>
    <p:sldId id="683" r:id="rId16"/>
    <p:sldId id="764" r:id="rId17"/>
    <p:sldId id="907" r:id="rId18"/>
    <p:sldId id="908" r:id="rId19"/>
    <p:sldId id="909" r:id="rId20"/>
    <p:sldId id="370" r:id="rId21"/>
    <p:sldId id="371" r:id="rId22"/>
    <p:sldId id="910" r:id="rId23"/>
    <p:sldId id="911" r:id="rId24"/>
    <p:sldId id="529" r:id="rId25"/>
    <p:sldId id="530" r:id="rId26"/>
    <p:sldId id="531" r:id="rId27"/>
    <p:sldId id="532" r:id="rId28"/>
    <p:sldId id="836" r:id="rId29"/>
    <p:sldId id="533" r:id="rId30"/>
    <p:sldId id="534" r:id="rId31"/>
    <p:sldId id="536" r:id="rId32"/>
    <p:sldId id="912" r:id="rId33"/>
    <p:sldId id="913" r:id="rId34"/>
    <p:sldId id="914" r:id="rId35"/>
    <p:sldId id="537" r:id="rId36"/>
    <p:sldId id="538" r:id="rId37"/>
    <p:sldId id="948" r:id="rId38"/>
    <p:sldId id="949" r:id="rId39"/>
    <p:sldId id="950" r:id="rId40"/>
    <p:sldId id="951" r:id="rId41"/>
    <p:sldId id="539" r:id="rId42"/>
    <p:sldId id="541" r:id="rId43"/>
    <p:sldId id="542" r:id="rId44"/>
    <p:sldId id="543" r:id="rId45"/>
    <p:sldId id="544" r:id="rId46"/>
    <p:sldId id="545" r:id="rId47"/>
    <p:sldId id="546" r:id="rId48"/>
    <p:sldId id="963" r:id="rId49"/>
    <p:sldId id="964" r:id="rId50"/>
    <p:sldId id="965" r:id="rId51"/>
    <p:sldId id="839" r:id="rId52"/>
    <p:sldId id="902" r:id="rId53"/>
    <p:sldId id="903" r:id="rId54"/>
    <p:sldId id="268" r:id="rId55"/>
  </p:sldIdLst>
  <p:sldSz cx="12198350" cy="6859270"/>
  <p:notesSz cx="6858000" cy="9144000"/>
  <p:custDataLst>
    <p:tags r:id="rId61"/>
  </p:custDataLst>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3" userDrawn="1">
          <p15:clr>
            <a:srgbClr val="A4A3A4"/>
          </p15:clr>
        </p15:guide>
        <p15:guide id="2" orient="horz" pos="2904" userDrawn="1">
          <p15:clr>
            <a:srgbClr val="A4A3A4"/>
          </p15:clr>
        </p15:guide>
        <p15:guide id="3" pos="866" userDrawn="1">
          <p15:clr>
            <a:srgbClr val="A4A3A4"/>
          </p15:clr>
        </p15:guide>
        <p15:guide id="4" pos="37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6D8D"/>
    <a:srgbClr val="3E5CCC"/>
    <a:srgbClr val="92D050"/>
    <a:srgbClr val="3A4187"/>
    <a:srgbClr val="8C9EE0"/>
    <a:srgbClr val="28A7E1"/>
    <a:srgbClr val="1A8ABC"/>
    <a:srgbClr val="A4B3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5681" autoAdjust="0"/>
  </p:normalViewPr>
  <p:slideViewPr>
    <p:cSldViewPr showGuides="1">
      <p:cViewPr varScale="1">
        <p:scale>
          <a:sx n="58" d="100"/>
          <a:sy n="58" d="100"/>
        </p:scale>
        <p:origin x="-882" y="-78"/>
      </p:cViewPr>
      <p:guideLst>
        <p:guide orient="horz" pos="2173"/>
        <p:guide orient="horz" pos="2904"/>
        <p:guide pos="866"/>
        <p:guide pos="373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3" d="100"/>
          <a:sy n="73" d="100"/>
        </p:scale>
        <p:origin x="2852" y="3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1" Type="http://schemas.openxmlformats.org/officeDocument/2006/relationships/tags" Target="tags/tag8.xml"/><Relationship Id="rId60" Type="http://schemas.openxmlformats.org/officeDocument/2006/relationships/tableStyles" Target="tableStyles.xml"/><Relationship Id="rId6" Type="http://schemas.openxmlformats.org/officeDocument/2006/relationships/slide" Target="slides/slide4.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handoutMaster" Target="handoutMasters/handoutMaster1.xml"/><Relationship Id="rId56" Type="http://schemas.openxmlformats.org/officeDocument/2006/relationships/notesMaster" Target="notesMasters/notesMaster1.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3648A5-1AAC-44C2-A860-4F80AF8A9A2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4BE859-46AC-4E08-A9B0-A4992BE5FD0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F97D0-0773-4E69-AF7F-C79F2523E1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1F428-825D-447D-9C0B-75CC2874064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endParaRPr lang="en-US" dirty="0"/>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endParaRPr lang="en-US" dirty="0"/>
          </a:p>
        </p:txBody>
      </p:sp>
      <p:sp>
        <p:nvSpPr>
          <p:cNvPr id="3" name="Content Placeholder 2"/>
          <p:cNvSpPr>
            <a:spLocks noGrp="1"/>
          </p:cNvSpPr>
          <p:nvPr>
            <p:ph idx="1"/>
          </p:nvPr>
        </p:nvSpPr>
        <p:spPr>
          <a:xfrm>
            <a:off x="609918" y="1143795"/>
            <a:ext cx="10978515" cy="5029200"/>
          </a:xfrm>
          <a:prstGeom prst="rect">
            <a:avLst/>
          </a:prstGeom>
        </p:spPr>
        <p:txBody>
          <a:bodyPr/>
          <a:lstStyle>
            <a:lvl1pPr marL="457200" indent="-457200">
              <a:lnSpc>
                <a:spcPct val="120000"/>
              </a:lnSpc>
              <a:buSzPct val="80000"/>
              <a:buFont typeface="Wingdings" panose="05000000000000000000"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p>
            <a:r>
              <a:rPr lang="en-US" dirty="0"/>
              <a:t>Click to edit Master title style</a:t>
            </a:r>
            <a:endParaRPr lang="en-US" dirty="0"/>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20000"/>
              </a:lnSpc>
              <a:buSzPct val="80000"/>
              <a:buFont typeface="Wingdings" panose="05000000000000000000"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Content Placeholder 2"/>
          <p:cNvSpPr>
            <a:spLocks noGrp="1"/>
          </p:cNvSpPr>
          <p:nvPr>
            <p:ph idx="13"/>
          </p:nvPr>
        </p:nvSpPr>
        <p:spPr>
          <a:xfrm>
            <a:off x="841375" y="984137"/>
            <a:ext cx="10747058" cy="464458"/>
          </a:xfrm>
          <a:prstGeom prst="rect">
            <a:avLst/>
          </a:prstGeom>
        </p:spPr>
        <p:txBody>
          <a:bodyPr/>
          <a:lstStyle>
            <a:lvl1pPr marL="0" indent="0">
              <a:lnSpc>
                <a:spcPct val="120000"/>
              </a:lnSpc>
              <a:buSzPct val="80000"/>
              <a:buFont typeface="Wingdings" panose="05000000000000000000" pitchFamily="2" charset="2"/>
              <a:buNone/>
              <a:defRPr b="0">
                <a:solidFill>
                  <a:schemeClr val="tx1">
                    <a:lumMod val="95000"/>
                    <a:lumOff val="5000"/>
                  </a:schemeClr>
                </a:solidFill>
              </a:defRPr>
            </a:lvl1pPr>
          </a:lstStyle>
          <a:p>
            <a:pPr lvl="0"/>
            <a:r>
              <a:rPr lang="en-US" dirty="0"/>
              <a:t>Click to edit Master text styles</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0" name="TextBox 1"/>
          <p:cNvSpPr txBox="1"/>
          <p:nvPr userDrawn="1"/>
        </p:nvSpPr>
        <p:spPr>
          <a:xfrm>
            <a:off x="2172326" y="711365"/>
            <a:ext cx="1359346" cy="886482"/>
          </a:xfrm>
          <a:prstGeom prst="rect">
            <a:avLst/>
          </a:prstGeom>
          <a:noFill/>
        </p:spPr>
        <p:txBody>
          <a:bodyPr wrap="none" lIns="0" tIns="0" rIns="0" bIns="60981" rtlCol="0">
            <a:spAutoFit/>
          </a:bodyPr>
          <a:lstStyle/>
          <a:p>
            <a:pPr>
              <a:lnSpc>
                <a:spcPts val="6935"/>
              </a:lnSpc>
            </a:pPr>
            <a:r>
              <a:rPr lang="zh-CN" altLang="en-US" sz="5300" dirty="0">
                <a:solidFill>
                  <a:srgbClr val="4197DF"/>
                </a:solidFill>
                <a:latin typeface="Microsoft YaHei UI" panose="020B0503020204020204" pitchFamily="18" charset="-122"/>
                <a:cs typeface="Microsoft YaHei UI" panose="020B0503020204020204" pitchFamily="18" charset="-122"/>
              </a:rPr>
              <a:t>内容</a:t>
            </a:r>
            <a:endParaRPr lang="en-US" altLang="zh-CN" sz="5300" dirty="0">
              <a:solidFill>
                <a:srgbClr val="4197DF"/>
              </a:solidFill>
              <a:latin typeface="Microsoft YaHei UI" panose="020B0503020204020204" pitchFamily="18" charset="-122"/>
              <a:cs typeface="Microsoft YaHei UI" panose="020B0503020204020204" pitchFamily="18" charset="-122"/>
            </a:endParaRPr>
          </a:p>
        </p:txBody>
      </p:sp>
      <p:sp>
        <p:nvSpPr>
          <p:cNvPr id="11" name="TextBox 1"/>
          <p:cNvSpPr txBox="1"/>
          <p:nvPr userDrawn="1"/>
        </p:nvSpPr>
        <p:spPr>
          <a:xfrm>
            <a:off x="2233987" y="1642914"/>
            <a:ext cx="1274388" cy="266761"/>
          </a:xfrm>
          <a:prstGeom prst="rect">
            <a:avLst/>
          </a:prstGeom>
          <a:noFill/>
        </p:spPr>
        <p:txBody>
          <a:bodyPr wrap="none" lIns="0" tIns="0" rIns="0" bIns="60981" rtlCol="0">
            <a:spAutoFit/>
          </a:bodyPr>
          <a:lstStyle/>
          <a:p>
            <a:pPr>
              <a:lnSpc>
                <a:spcPts val="1600"/>
              </a:lnSpc>
            </a:pPr>
            <a:r>
              <a:rPr lang="en-US" altLang="zh-CN" sz="1900" dirty="0">
                <a:solidFill>
                  <a:srgbClr val="4197DF"/>
                </a:solidFill>
                <a:latin typeface="Times New Roman" panose="02020603050405020304" pitchFamily="18" charset="0"/>
                <a:cs typeface="Times New Roman" panose="02020603050405020304" pitchFamily="18" charset="0"/>
              </a:rPr>
              <a:t>CONTENTS</a:t>
            </a:r>
            <a:endParaRPr lang="en-US" altLang="zh-CN" sz="1900" dirty="0">
              <a:solidFill>
                <a:srgbClr val="4197DF"/>
              </a:solidFill>
              <a:latin typeface="Times New Roman" panose="02020603050405020304" pitchFamily="18" charset="0"/>
              <a:cs typeface="Times New Roman" panose="02020603050405020304" pitchFamily="18" charset="0"/>
            </a:endParaRPr>
          </a:p>
        </p:txBody>
      </p:sp>
      <p:sp>
        <p:nvSpPr>
          <p:cNvPr id="12" name="TextBox 1"/>
          <p:cNvSpPr txBox="1"/>
          <p:nvPr userDrawn="1"/>
        </p:nvSpPr>
        <p:spPr>
          <a:xfrm>
            <a:off x="3567791" y="762794"/>
            <a:ext cx="718145" cy="946434"/>
          </a:xfrm>
          <a:prstGeom prst="rect">
            <a:avLst/>
          </a:prstGeom>
          <a:noFill/>
        </p:spPr>
        <p:txBody>
          <a:bodyPr wrap="none" lIns="0" tIns="0" rIns="0" bIns="60981" rtlCol="0">
            <a:spAutoFit/>
          </a:bodyPr>
          <a:lstStyle/>
          <a:p>
            <a:pPr>
              <a:lnSpc>
                <a:spcPts val="6935"/>
              </a:lnSpc>
            </a:pPr>
            <a:r>
              <a:rPr lang="zh-CN" altLang="en-US" sz="2800" dirty="0">
                <a:solidFill>
                  <a:srgbClr val="4197DF"/>
                </a:solidFill>
                <a:latin typeface="Microsoft YaHei UI" panose="020B0503020204020204" pitchFamily="18" charset="-122"/>
                <a:cs typeface="Microsoft YaHei UI" panose="020B0503020204020204" pitchFamily="18" charset="-122"/>
              </a:rPr>
              <a:t>导航</a:t>
            </a:r>
            <a:endParaRPr lang="en-US" altLang="zh-CN" sz="2800" dirty="0">
              <a:solidFill>
                <a:srgbClr val="4197DF"/>
              </a:solidFill>
              <a:latin typeface="Microsoft YaHei UI" panose="020B0503020204020204" pitchFamily="18" charset="-122"/>
              <a:cs typeface="Microsoft YaHei UI" panose="020B0503020204020204" pitchFamily="18" charset="-122"/>
            </a:endParaRPr>
          </a:p>
        </p:txBody>
      </p:sp>
      <p:sp>
        <p:nvSpPr>
          <p:cNvPr id="13" name="矩形 12"/>
          <p:cNvSpPr/>
          <p:nvPr userDrawn="1"/>
        </p:nvSpPr>
        <p:spPr>
          <a:xfrm>
            <a:off x="1571625" y="828675"/>
            <a:ext cx="488950" cy="985838"/>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endParaRPr lang="en-US"/>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endParaRPr lang="en-US"/>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en-US"/>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fld>
            <a:endParaRPr lang="en-US"/>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4" name="矩形 23"/>
          <p:cNvSpPr/>
          <p:nvPr/>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itchFamily="34" charset="-122"/>
                <a:ea typeface="Arial Unicode MS" pitchFamily="34" charset="-122"/>
                <a:cs typeface="Arial Unicode MS" pitchFamily="34" charset="-122"/>
              </a:rPr>
            </a:fld>
            <a:r>
              <a:rPr lang="zh-CN" altLang="en-US" sz="1600" dirty="0">
                <a:solidFill>
                  <a:schemeClr val="bg1"/>
                </a:solidFill>
                <a:latin typeface="Arial Unicode MS" pitchFamily="34" charset="-122"/>
                <a:ea typeface="Arial Unicode MS" pitchFamily="34" charset="-122"/>
                <a:cs typeface="Arial Unicode MS" pitchFamily="34" charset="-122"/>
              </a:rPr>
              <a:t> </a:t>
            </a:r>
            <a:endParaRPr lang="zh-CN" altLang="en-US" sz="1600" b="0" dirty="0">
              <a:solidFill>
                <a:schemeClr val="bg1"/>
              </a:solidFill>
              <a:latin typeface="Arial Unicode MS" pitchFamily="34" charset="-122"/>
              <a:ea typeface="Arial Unicode MS" pitchFamily="34" charset="-122"/>
              <a:cs typeface="Arial Unicode MS" pitchFamily="34" charset="-122"/>
            </a:endParaRPr>
          </a:p>
        </p:txBody>
      </p:sp>
      <p:sp>
        <p:nvSpPr>
          <p:cNvPr id="29" name="矩形 28"/>
          <p:cNvSpPr/>
          <p:nvPr/>
        </p:nvSpPr>
        <p:spPr>
          <a:xfrm>
            <a:off x="6851570" y="332656"/>
            <a:ext cx="2981405"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0" dirty="0" smtClean="0">
                <a:latin typeface="微软雅黑" panose="020B0503020204020204" pitchFamily="34" charset="-122"/>
                <a:ea typeface="微软雅黑" panose="020B0503020204020204" pitchFamily="34" charset="-122"/>
              </a:rPr>
              <a:t>项目</a:t>
            </a:r>
            <a:r>
              <a:rPr lang="en-US" altLang="zh-CN" sz="1800" b="0" dirty="0" smtClean="0">
                <a:latin typeface="微软雅黑" panose="020B0503020204020204" pitchFamily="34" charset="-122"/>
                <a:ea typeface="微软雅黑" panose="020B0503020204020204" pitchFamily="34" charset="-122"/>
              </a:rPr>
              <a:t>5</a:t>
            </a:r>
            <a:r>
              <a:rPr lang="zh-CN" altLang="en-US" sz="1800" b="0" dirty="0" smtClean="0">
                <a:latin typeface="微软雅黑" panose="020B0503020204020204" pitchFamily="34" charset="-122"/>
                <a:ea typeface="微软雅黑" panose="020B0503020204020204" pitchFamily="34" charset="-122"/>
              </a:rPr>
              <a:t>配置</a:t>
            </a:r>
            <a:r>
              <a:rPr lang="zh-CN" altLang="en-US" sz="1800" b="0" dirty="0">
                <a:latin typeface="微软雅黑" panose="020B0503020204020204" pitchFamily="34" charset="-122"/>
                <a:ea typeface="微软雅黑" panose="020B0503020204020204" pitchFamily="34" charset="-122"/>
              </a:rPr>
              <a:t>与管理硬盘</a:t>
            </a:r>
            <a:endParaRPr lang="zh-CN" altLang="en-US" sz="1800" b="0" dirty="0">
              <a:latin typeface="微软雅黑" panose="020B0503020204020204" pitchFamily="34" charset="-122"/>
              <a:ea typeface="微软雅黑" panose="020B0503020204020204" pitchFamily="34" charset="-122"/>
            </a:endParaRP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endParaRPr lang="en-US" dirty="0"/>
          </a:p>
        </p:txBody>
      </p:sp>
      <p:sp>
        <p:nvSpPr>
          <p:cNvPr id="40" name="等腰三角形 39">
            <a:hlinkClick r:id="" action="ppaction://hlinkshowjump?jump=previousslide"/>
          </p:cNvPr>
          <p:cNvSpPr/>
          <p:nvPr/>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200" rtl="0" eaLnBrk="1" latinLnBrk="0" hangingPunct="1">
        <a:spcBef>
          <a:spcPct val="0"/>
        </a:spcBef>
        <a:buNone/>
        <a:defRPr sz="2200" kern="1200">
          <a:solidFill>
            <a:schemeClr val="bg1"/>
          </a:solidFill>
          <a:latin typeface="+mj-lt"/>
          <a:ea typeface="+mj-ea"/>
          <a:cs typeface="+mj-cs"/>
        </a:defRPr>
      </a:lvl1pPr>
    </p:titleStyle>
    <p:bodyStyle>
      <a:lvl1pPr marL="457200" indent="-457200" algn="l" defTabSz="1219200" rtl="0" eaLnBrk="1" latinLnBrk="0" hangingPunct="1">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7.png"/><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tags" Target="../tags/tag3.xml"/><Relationship Id="rId4" Type="http://schemas.openxmlformats.org/officeDocument/2006/relationships/image" Target="../media/image9.png"/><Relationship Id="rId3" Type="http://schemas.openxmlformats.org/officeDocument/2006/relationships/tags" Target="../tags/tag2.xml"/><Relationship Id="rId2" Type="http://schemas.openxmlformats.org/officeDocument/2006/relationships/image" Target="../media/image8.png"/><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1.png"/><Relationship Id="rId1" Type="http://schemas.openxmlformats.org/officeDocument/2006/relationships/tags" Target="../tags/tag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image" Target="../media/image12.emf"/><Relationship Id="rId2" Type="http://schemas.openxmlformats.org/officeDocument/2006/relationships/package" Target="../embeddings/Document1.docx"/><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3.png"/><Relationship Id="rId2" Type="http://schemas.openxmlformats.org/officeDocument/2006/relationships/tags" Target="../tags/tag6.xml"/><Relationship Id="rId1" Type="http://schemas.openxmlformats.org/officeDocument/2006/relationships/tags" Target="../tags/tag5.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7.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8" name="TextBox 17"/>
          <p:cNvSpPr txBox="1"/>
          <p:nvPr/>
        </p:nvSpPr>
        <p:spPr>
          <a:xfrm>
            <a:off x="1450975" y="2515235"/>
            <a:ext cx="2460625" cy="860425"/>
          </a:xfrm>
          <a:prstGeom prst="rect">
            <a:avLst/>
          </a:prstGeom>
          <a:solidFill>
            <a:srgbClr val="28A7E1"/>
          </a:solidFill>
        </p:spPr>
        <p:txBody>
          <a:bodyPr wrap="square" lIns="121963" tIns="60981" rIns="121963" bIns="60981" rtlCol="0">
            <a:spAutoFit/>
          </a:bodyPr>
          <a:lstStyle/>
          <a:p>
            <a:pPr algn="ctr"/>
            <a:r>
              <a:rPr lang="zh-CN" sz="4800" dirty="0" smtClean="0">
                <a:solidFill>
                  <a:schemeClr val="bg1"/>
                </a:solidFill>
              </a:rPr>
              <a:t>项目</a:t>
            </a:r>
            <a:r>
              <a:rPr lang="en-US" altLang="zh-CN" sz="4800" dirty="0" smtClean="0">
                <a:solidFill>
                  <a:schemeClr val="bg1"/>
                </a:solidFill>
              </a:rPr>
              <a:t>5-1</a:t>
            </a:r>
            <a:r>
              <a:rPr lang="zh-CN" altLang="en-US" sz="4800" dirty="0" smtClean="0">
                <a:solidFill>
                  <a:schemeClr val="bg1"/>
                </a:solidFill>
              </a:rPr>
              <a:t> </a:t>
            </a:r>
            <a:endParaRPr lang="zh-CN" altLang="en-US" sz="4800" dirty="0">
              <a:solidFill>
                <a:schemeClr val="bg1"/>
              </a:solidFill>
            </a:endParaRPr>
          </a:p>
        </p:txBody>
      </p:sp>
      <p:sp>
        <p:nvSpPr>
          <p:cNvPr id="19" name="TextBox 18"/>
          <p:cNvSpPr txBox="1"/>
          <p:nvPr/>
        </p:nvSpPr>
        <p:spPr>
          <a:xfrm>
            <a:off x="4194175" y="2576830"/>
            <a:ext cx="6804025" cy="737235"/>
          </a:xfrm>
          <a:prstGeom prst="rect">
            <a:avLst/>
          </a:prstGeom>
          <a:noFill/>
        </p:spPr>
        <p:txBody>
          <a:bodyPr wrap="square" lIns="121963" tIns="60981" rIns="121963" bIns="60981" rtlCol="0">
            <a:spAutoFit/>
          </a:bodyPr>
          <a:lstStyle/>
          <a:p>
            <a:r>
              <a:rPr sz="4000" b="1" dirty="0">
                <a:solidFill>
                  <a:schemeClr val="bg1"/>
                </a:solidFill>
              </a:rPr>
              <a:t>配置与管理硬盘</a:t>
            </a:r>
            <a:endParaRPr sz="4000" b="1" dirty="0">
              <a:solidFill>
                <a:schemeClr val="bg1"/>
              </a:solidFill>
            </a:endParaRPr>
          </a:p>
        </p:txBody>
      </p:sp>
    </p:spTree>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084780" y="3201193"/>
            <a:ext cx="10028789" cy="2926077"/>
          </a:xfrm>
          <a:prstGeom prst="rect">
            <a:avLst/>
          </a:prstGeom>
        </p:spPr>
      </p:pic>
      <p:sp>
        <p:nvSpPr>
          <p:cNvPr id="4" name="标题 3"/>
          <p:cNvSpPr>
            <a:spLocks noGrp="1"/>
          </p:cNvSpPr>
          <p:nvPr>
            <p:ph type="title"/>
          </p:nvPr>
        </p:nvSpPr>
        <p:spPr/>
        <p:txBody>
          <a:bodyPr/>
          <a:lstStyle/>
          <a:p>
            <a:r>
              <a:rPr lang="zh-CN" altLang="en-US" dirty="0"/>
              <a:t>二、</a:t>
            </a:r>
            <a:r>
              <a:rPr lang="zh-CN" altLang="en-US" dirty="0">
                <a:latin typeface="Microsoft YaHei UI" panose="020B0503020204020204" pitchFamily="18" charset="-122"/>
                <a:cs typeface="Microsoft YaHei UI" panose="020B0503020204020204" pitchFamily="18" charset="-122"/>
                <a:sym typeface="+mn-ea"/>
              </a:rPr>
              <a:t>项目设计与准备</a:t>
            </a:r>
            <a:endParaRPr lang="zh-CN" altLang="en-US" dirty="0"/>
          </a:p>
        </p:txBody>
      </p:sp>
      <p:sp>
        <p:nvSpPr>
          <p:cNvPr id="6" name="内容占位符 5"/>
          <p:cNvSpPr>
            <a:spLocks noGrp="1"/>
          </p:cNvSpPr>
          <p:nvPr>
            <p:ph idx="13"/>
          </p:nvPr>
        </p:nvSpPr>
        <p:spPr/>
        <p:txBody>
          <a:bodyPr>
            <a:normAutofit/>
          </a:bodyPr>
          <a:lstStyle/>
          <a:p>
            <a:r>
              <a:rPr lang="zh-CN" altLang="en-US" dirty="0"/>
              <a:t>项目设计与准备</a:t>
            </a:r>
            <a:endParaRPr lang="zh-CN" altLang="en-US" b="0" dirty="0"/>
          </a:p>
        </p:txBody>
      </p:sp>
      <p:sp>
        <p:nvSpPr>
          <p:cNvPr id="2" name="文本框 1"/>
          <p:cNvSpPr txBox="1"/>
          <p:nvPr/>
        </p:nvSpPr>
        <p:spPr>
          <a:xfrm>
            <a:off x="928187" y="1570517"/>
            <a:ext cx="10276388" cy="1884618"/>
          </a:xfrm>
          <a:prstGeom prst="rect">
            <a:avLst/>
          </a:prstGeom>
          <a:noFill/>
        </p:spPr>
        <p:txBody>
          <a:bodyPr wrap="square" rtlCol="0" anchor="t">
            <a:spAutoFit/>
          </a:bodyPr>
          <a:lstStyle/>
          <a:p>
            <a:pPr indent="266700" algn="just">
              <a:lnSpc>
                <a:spcPct val="150000"/>
              </a:lnSpc>
            </a:pPr>
            <a:r>
              <a:rPr lang="en-US" altLang="zh-CN" sz="2000" kern="100" dirty="0">
                <a:effectLst/>
                <a:latin typeface="+mn-ea"/>
              </a:rPr>
              <a:t>2 </a:t>
            </a:r>
            <a:r>
              <a:rPr lang="zh-CN" altLang="en-US" sz="2000" kern="100" dirty="0">
                <a:effectLst/>
                <a:latin typeface="+mn-ea"/>
              </a:rPr>
              <a:t>必要时更改启动顺序（一般不更改）</a:t>
            </a:r>
            <a:endParaRPr lang="en-US" altLang="zh-CN" sz="2000" kern="100" dirty="0">
              <a:effectLst/>
              <a:latin typeface="+mn-ea"/>
            </a:endParaRPr>
          </a:p>
          <a:p>
            <a:pPr indent="266700" algn="just">
              <a:lnSpc>
                <a:spcPct val="150000"/>
              </a:lnSpc>
            </a:pPr>
            <a:r>
              <a:rPr lang="zh-CN" altLang="en-US" sz="2000" kern="100" dirty="0">
                <a:effectLst/>
                <a:latin typeface="+mn-ea"/>
              </a:rPr>
              <a:t>更改系统启动顺序的方法是：在关闭虚拟机的情况下，选择“虚拟机”→“电源”→“打开电源时进入固件（</a:t>
            </a:r>
            <a:r>
              <a:rPr lang="en-US" altLang="zh-CN" sz="2000" kern="100" dirty="0">
                <a:effectLst/>
                <a:latin typeface="+mn-ea"/>
              </a:rPr>
              <a:t>F</a:t>
            </a:r>
            <a:r>
              <a:rPr lang="zh-CN" altLang="en-US" sz="2000" kern="100" dirty="0">
                <a:effectLst/>
                <a:latin typeface="+mn-ea"/>
              </a:rPr>
              <a:t>）”命令，如下图所示。</a:t>
            </a:r>
            <a:endParaRPr lang="en-US" altLang="zh-CN" sz="2000" kern="100" dirty="0">
              <a:effectLst/>
              <a:latin typeface="+mn-ea"/>
            </a:endParaRPr>
          </a:p>
          <a:p>
            <a:pPr indent="266700" algn="just">
              <a:lnSpc>
                <a:spcPct val="150000"/>
              </a:lnSpc>
            </a:pPr>
            <a:endParaRPr lang="zh-CN" altLang="en-US" sz="2000" kern="100" dirty="0">
              <a:effectLst/>
              <a:latin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3" name="图片 2"/>
          <p:cNvPicPr>
            <a:picLocks noChangeAspect="1"/>
          </p:cNvPicPr>
          <p:nvPr/>
        </p:nvPicPr>
        <p:blipFill>
          <a:blip r:embed="rId2"/>
          <a:stretch>
            <a:fillRect/>
          </a:stretch>
        </p:blipFill>
        <p:spPr>
          <a:xfrm>
            <a:off x="2974975" y="3429794"/>
            <a:ext cx="5748339" cy="2590800"/>
          </a:xfrm>
          <a:prstGeom prst="rect">
            <a:avLst/>
          </a:prstGeom>
        </p:spPr>
      </p:pic>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084780" y="3201193"/>
            <a:ext cx="10028789" cy="2926077"/>
          </a:xfrm>
          <a:prstGeom prst="rect">
            <a:avLst/>
          </a:prstGeom>
        </p:spPr>
      </p:pic>
      <p:sp>
        <p:nvSpPr>
          <p:cNvPr id="4" name="标题 3"/>
          <p:cNvSpPr>
            <a:spLocks noGrp="1"/>
          </p:cNvSpPr>
          <p:nvPr>
            <p:ph type="title"/>
          </p:nvPr>
        </p:nvSpPr>
        <p:spPr/>
        <p:txBody>
          <a:bodyPr/>
          <a:lstStyle/>
          <a:p>
            <a:r>
              <a:rPr lang="zh-CN" altLang="en-US" dirty="0"/>
              <a:t>二、</a:t>
            </a:r>
            <a:r>
              <a:rPr lang="zh-CN" altLang="en-US" dirty="0">
                <a:latin typeface="Microsoft YaHei UI" panose="020B0503020204020204" pitchFamily="18" charset="-122"/>
                <a:cs typeface="Microsoft YaHei UI" panose="020B0503020204020204" pitchFamily="18" charset="-122"/>
                <a:sym typeface="+mn-ea"/>
              </a:rPr>
              <a:t>项目设计与准备</a:t>
            </a:r>
            <a:endParaRPr lang="zh-CN" altLang="en-US" dirty="0"/>
          </a:p>
        </p:txBody>
      </p:sp>
      <p:sp>
        <p:nvSpPr>
          <p:cNvPr id="6" name="内容占位符 5"/>
          <p:cNvSpPr>
            <a:spLocks noGrp="1"/>
          </p:cNvSpPr>
          <p:nvPr>
            <p:ph idx="13"/>
          </p:nvPr>
        </p:nvSpPr>
        <p:spPr/>
        <p:txBody>
          <a:bodyPr>
            <a:normAutofit/>
          </a:bodyPr>
          <a:lstStyle/>
          <a:p>
            <a:r>
              <a:rPr lang="zh-CN" altLang="en-US" dirty="0"/>
              <a:t>项目设计与准备</a:t>
            </a:r>
            <a:endParaRPr lang="zh-CN" altLang="en-US" b="0" dirty="0"/>
          </a:p>
        </p:txBody>
      </p:sp>
      <p:sp>
        <p:nvSpPr>
          <p:cNvPr id="2" name="文本框 1"/>
          <p:cNvSpPr txBox="1"/>
          <p:nvPr/>
        </p:nvSpPr>
        <p:spPr>
          <a:xfrm>
            <a:off x="928187" y="1570517"/>
            <a:ext cx="10276388" cy="1884618"/>
          </a:xfrm>
          <a:prstGeom prst="rect">
            <a:avLst/>
          </a:prstGeom>
          <a:noFill/>
        </p:spPr>
        <p:txBody>
          <a:bodyPr wrap="square" rtlCol="0" anchor="t">
            <a:spAutoFit/>
          </a:bodyPr>
          <a:lstStyle/>
          <a:p>
            <a:pPr indent="266700" algn="just">
              <a:lnSpc>
                <a:spcPct val="150000"/>
              </a:lnSpc>
            </a:pPr>
            <a:r>
              <a:rPr lang="zh-CN" altLang="en-US" sz="2000" kern="100" dirty="0">
                <a:effectLst/>
                <a:latin typeface="+mn-ea"/>
              </a:rPr>
              <a:t>（</a:t>
            </a:r>
            <a:r>
              <a:rPr lang="en-US" altLang="zh-CN" sz="2000" kern="100" dirty="0">
                <a:effectLst/>
                <a:latin typeface="+mn-ea"/>
              </a:rPr>
              <a:t>1</a:t>
            </a:r>
            <a:r>
              <a:rPr lang="zh-CN" altLang="en-US" sz="2000" kern="100" dirty="0">
                <a:effectLst/>
                <a:latin typeface="+mn-ea"/>
              </a:rPr>
              <a:t>）</a:t>
            </a:r>
            <a:r>
              <a:rPr lang="en-US" altLang="zh-CN" sz="2000" kern="100" dirty="0">
                <a:effectLst/>
                <a:latin typeface="+mn-ea"/>
              </a:rPr>
              <a:t> </a:t>
            </a:r>
            <a:r>
              <a:rPr lang="zh-CN" altLang="en-US" sz="2000" kern="100" dirty="0">
                <a:effectLst/>
                <a:latin typeface="+mn-ea"/>
              </a:rPr>
              <a:t>虚拟机的固件类型为</a:t>
            </a:r>
            <a:r>
              <a:rPr lang="en-US" altLang="zh-CN" sz="2000" kern="100" dirty="0">
                <a:effectLst/>
                <a:latin typeface="+mn-ea"/>
              </a:rPr>
              <a:t>BIOS</a:t>
            </a:r>
            <a:endParaRPr lang="en-US" altLang="zh-CN" sz="2000" kern="100" dirty="0">
              <a:effectLst/>
              <a:latin typeface="+mn-ea"/>
            </a:endParaRPr>
          </a:p>
          <a:p>
            <a:pPr indent="266700" algn="just">
              <a:lnSpc>
                <a:spcPct val="150000"/>
              </a:lnSpc>
            </a:pPr>
            <a:r>
              <a:rPr lang="zh-CN" altLang="en-US" sz="2000" kern="100" dirty="0">
                <a:effectLst/>
                <a:latin typeface="+mn-ea"/>
              </a:rPr>
              <a:t>将</a:t>
            </a:r>
            <a:r>
              <a:rPr lang="en-US" altLang="zh-CN" sz="2000" kern="100" dirty="0">
                <a:effectLst/>
                <a:latin typeface="+mn-ea"/>
              </a:rPr>
              <a:t>BIOS</a:t>
            </a:r>
            <a:r>
              <a:rPr lang="zh-CN" altLang="en-US" sz="2000" kern="100" dirty="0">
                <a:effectLst/>
                <a:latin typeface="+mn-ea"/>
              </a:rPr>
              <a:t>界面中的“</a:t>
            </a:r>
            <a:r>
              <a:rPr lang="en-US" altLang="zh-CN" sz="2000" kern="100" dirty="0">
                <a:effectLst/>
                <a:latin typeface="+mn-ea"/>
              </a:rPr>
              <a:t>Boot”</a:t>
            </a:r>
            <a:r>
              <a:rPr lang="zh-CN" altLang="en-US" sz="2000" kern="100" dirty="0">
                <a:effectLst/>
                <a:latin typeface="+mn-ea"/>
              </a:rPr>
              <a:t>选项下的“</a:t>
            </a:r>
            <a:r>
              <a:rPr lang="en-US" altLang="zh-CN" sz="2000" kern="100" dirty="0">
                <a:effectLst/>
                <a:latin typeface="+mn-ea"/>
              </a:rPr>
              <a:t>Hard Drive”</a:t>
            </a:r>
            <a:r>
              <a:rPr lang="zh-CN" altLang="en-US" sz="2000" kern="100" dirty="0">
                <a:effectLst/>
                <a:latin typeface="+mn-ea"/>
              </a:rPr>
              <a:t>条目的”“</a:t>
            </a:r>
            <a:r>
              <a:rPr lang="en-US" altLang="zh-CN" sz="2000" kern="100" dirty="0" err="1">
                <a:effectLst/>
                <a:latin typeface="+mn-ea"/>
              </a:rPr>
              <a:t>NVMe</a:t>
            </a:r>
            <a:r>
              <a:rPr lang="zh-CN" altLang="en-US" sz="2000" kern="100" dirty="0">
                <a:effectLst/>
                <a:latin typeface="+mn-ea"/>
              </a:rPr>
              <a:t>（</a:t>
            </a:r>
            <a:r>
              <a:rPr lang="en-US" altLang="zh-CN" sz="2000" kern="100" dirty="0">
                <a:effectLst/>
                <a:latin typeface="+mn-ea"/>
              </a:rPr>
              <a:t>B</a:t>
            </a:r>
            <a:r>
              <a:rPr lang="zh-CN" altLang="en-US" sz="2000" kern="100" dirty="0">
                <a:effectLst/>
                <a:latin typeface="+mn-ea"/>
              </a:rPr>
              <a:t>：</a:t>
            </a:r>
            <a:r>
              <a:rPr lang="en-US" altLang="zh-CN" sz="2000" kern="100" dirty="0">
                <a:effectLst/>
                <a:latin typeface="+mn-ea"/>
              </a:rPr>
              <a:t>0.0</a:t>
            </a:r>
            <a:r>
              <a:rPr lang="zh-CN" altLang="en-US" sz="2000" kern="100" dirty="0">
                <a:effectLst/>
                <a:latin typeface="+mn-ea"/>
              </a:rPr>
              <a:t>：</a:t>
            </a:r>
            <a:r>
              <a:rPr lang="en-US" altLang="zh-CN" sz="2000" kern="100" dirty="0">
                <a:effectLst/>
                <a:latin typeface="+mn-ea"/>
              </a:rPr>
              <a:t>1</a:t>
            </a:r>
            <a:r>
              <a:rPr lang="zh-CN" altLang="en-US" sz="2000" kern="100" dirty="0">
                <a:effectLst/>
                <a:latin typeface="+mn-ea"/>
              </a:rPr>
              <a:t>）”硬盘调为第一启动硬盘。如下图所示。</a:t>
            </a:r>
            <a:endParaRPr lang="en-US" altLang="zh-CN" sz="2000" kern="100" dirty="0">
              <a:effectLst/>
              <a:latin typeface="+mn-ea"/>
            </a:endParaRPr>
          </a:p>
          <a:p>
            <a:pPr indent="266700" algn="just">
              <a:lnSpc>
                <a:spcPct val="150000"/>
              </a:lnSpc>
            </a:pPr>
            <a:endParaRPr lang="zh-CN" altLang="en-US" sz="2000" kern="100" dirty="0">
              <a:effectLst/>
              <a:latin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3074" name="图片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5" y="3277394"/>
            <a:ext cx="3556000" cy="267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084780" y="3201193"/>
            <a:ext cx="10028789" cy="2926077"/>
          </a:xfrm>
          <a:prstGeom prst="rect">
            <a:avLst/>
          </a:prstGeom>
        </p:spPr>
      </p:pic>
      <p:sp>
        <p:nvSpPr>
          <p:cNvPr id="4" name="标题 3"/>
          <p:cNvSpPr>
            <a:spLocks noGrp="1"/>
          </p:cNvSpPr>
          <p:nvPr>
            <p:ph type="title"/>
          </p:nvPr>
        </p:nvSpPr>
        <p:spPr/>
        <p:txBody>
          <a:bodyPr/>
          <a:lstStyle/>
          <a:p>
            <a:r>
              <a:rPr lang="zh-CN" altLang="en-US" dirty="0"/>
              <a:t>二、</a:t>
            </a:r>
            <a:r>
              <a:rPr lang="zh-CN" altLang="en-US" dirty="0">
                <a:latin typeface="Microsoft YaHei UI" panose="020B0503020204020204" pitchFamily="18" charset="-122"/>
                <a:cs typeface="Microsoft YaHei UI" panose="020B0503020204020204" pitchFamily="18" charset="-122"/>
                <a:sym typeface="+mn-ea"/>
              </a:rPr>
              <a:t>项目设计与准备</a:t>
            </a:r>
            <a:endParaRPr lang="zh-CN" altLang="en-US" dirty="0"/>
          </a:p>
        </p:txBody>
      </p:sp>
      <p:sp>
        <p:nvSpPr>
          <p:cNvPr id="6" name="内容占位符 5"/>
          <p:cNvSpPr>
            <a:spLocks noGrp="1"/>
          </p:cNvSpPr>
          <p:nvPr>
            <p:ph idx="13"/>
          </p:nvPr>
        </p:nvSpPr>
        <p:spPr/>
        <p:txBody>
          <a:bodyPr>
            <a:normAutofit/>
          </a:bodyPr>
          <a:lstStyle/>
          <a:p>
            <a:r>
              <a:rPr lang="zh-CN" altLang="en-US" dirty="0"/>
              <a:t>项目设计与准备</a:t>
            </a:r>
            <a:endParaRPr lang="zh-CN" altLang="en-US" b="0" dirty="0"/>
          </a:p>
        </p:txBody>
      </p:sp>
      <p:sp>
        <p:nvSpPr>
          <p:cNvPr id="2" name="文本框 1"/>
          <p:cNvSpPr txBox="1"/>
          <p:nvPr/>
        </p:nvSpPr>
        <p:spPr>
          <a:xfrm>
            <a:off x="928187" y="1570517"/>
            <a:ext cx="10276388" cy="1422954"/>
          </a:xfrm>
          <a:prstGeom prst="rect">
            <a:avLst/>
          </a:prstGeom>
          <a:noFill/>
        </p:spPr>
        <p:txBody>
          <a:bodyPr wrap="square" rtlCol="0" anchor="t">
            <a:spAutoFit/>
          </a:bodyPr>
          <a:lstStyle/>
          <a:p>
            <a:pPr indent="266700" algn="just">
              <a:lnSpc>
                <a:spcPct val="150000"/>
              </a:lnSpc>
            </a:pPr>
            <a:r>
              <a:rPr lang="zh-CN" altLang="en-US" sz="2000" kern="100" dirty="0">
                <a:effectLst/>
                <a:latin typeface="+mn-ea"/>
              </a:rPr>
              <a:t>（</a:t>
            </a:r>
            <a:r>
              <a:rPr lang="en-US" altLang="zh-CN" sz="2000" kern="100" dirty="0">
                <a:effectLst/>
                <a:latin typeface="+mn-ea"/>
              </a:rPr>
              <a:t>2</a:t>
            </a:r>
            <a:r>
              <a:rPr lang="zh-CN" altLang="en-US" sz="2000" kern="100" dirty="0">
                <a:effectLst/>
                <a:latin typeface="+mn-ea"/>
              </a:rPr>
              <a:t>）</a:t>
            </a:r>
            <a:r>
              <a:rPr lang="en-US" altLang="zh-CN" sz="2000" kern="100" dirty="0">
                <a:effectLst/>
                <a:latin typeface="+mn-ea"/>
              </a:rPr>
              <a:t> </a:t>
            </a:r>
            <a:r>
              <a:rPr lang="zh-CN" altLang="en-US" sz="2000" kern="100" dirty="0">
                <a:effectLst/>
                <a:latin typeface="+mn-ea"/>
              </a:rPr>
              <a:t>虚拟机的固件类型为</a:t>
            </a:r>
            <a:r>
              <a:rPr lang="en-US" altLang="zh-CN" sz="2000" kern="100" dirty="0">
                <a:effectLst/>
                <a:latin typeface="+mn-ea"/>
              </a:rPr>
              <a:t>UEFI</a:t>
            </a:r>
            <a:endParaRPr lang="en-US" altLang="zh-CN" sz="2000" kern="100" dirty="0">
              <a:effectLst/>
              <a:latin typeface="+mn-ea"/>
            </a:endParaRPr>
          </a:p>
          <a:p>
            <a:pPr indent="266700" algn="just">
              <a:lnSpc>
                <a:spcPct val="150000"/>
              </a:lnSpc>
            </a:pPr>
            <a:r>
              <a:rPr lang="zh-CN" altLang="en-US" sz="2000" kern="100" dirty="0">
                <a:effectLst/>
                <a:latin typeface="+mn-ea"/>
              </a:rPr>
              <a:t>当虚拟机的固件类型为</a:t>
            </a:r>
            <a:r>
              <a:rPr lang="en-US" altLang="zh-CN" sz="2000" kern="100" dirty="0">
                <a:effectLst/>
                <a:latin typeface="+mn-ea"/>
              </a:rPr>
              <a:t>UEFI</a:t>
            </a:r>
            <a:r>
              <a:rPr lang="zh-CN" altLang="en-US" sz="2000" kern="100" dirty="0">
                <a:effectLst/>
                <a:latin typeface="+mn-ea"/>
              </a:rPr>
              <a:t>时，固件中的启动硬盘的调整顺序界面，如下图所示。</a:t>
            </a:r>
            <a:endParaRPr lang="en-US" altLang="zh-CN" sz="2000" kern="100" dirty="0">
              <a:effectLst/>
              <a:latin typeface="+mn-ea"/>
            </a:endParaRPr>
          </a:p>
          <a:p>
            <a:pPr indent="266700" algn="just">
              <a:lnSpc>
                <a:spcPct val="150000"/>
              </a:lnSpc>
            </a:pPr>
            <a:endParaRPr lang="zh-CN" altLang="en-US" sz="2000" kern="100" dirty="0">
              <a:effectLst/>
              <a:latin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4098" name="图片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575" y="3321501"/>
            <a:ext cx="3810000" cy="26990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084780" y="3201193"/>
            <a:ext cx="10028789" cy="2926077"/>
          </a:xfrm>
          <a:prstGeom prst="rect">
            <a:avLst/>
          </a:prstGeom>
        </p:spPr>
      </p:pic>
      <p:sp>
        <p:nvSpPr>
          <p:cNvPr id="4" name="标题 3"/>
          <p:cNvSpPr>
            <a:spLocks noGrp="1"/>
          </p:cNvSpPr>
          <p:nvPr>
            <p:ph type="title"/>
          </p:nvPr>
        </p:nvSpPr>
        <p:spPr/>
        <p:txBody>
          <a:bodyPr/>
          <a:lstStyle/>
          <a:p>
            <a:r>
              <a:rPr lang="zh-CN" altLang="en-US" dirty="0"/>
              <a:t>二、</a:t>
            </a:r>
            <a:r>
              <a:rPr lang="zh-CN" altLang="en-US" dirty="0">
                <a:latin typeface="Microsoft YaHei UI" panose="020B0503020204020204" pitchFamily="18" charset="-122"/>
                <a:cs typeface="Microsoft YaHei UI" panose="020B0503020204020204" pitchFamily="18" charset="-122"/>
                <a:sym typeface="+mn-ea"/>
              </a:rPr>
              <a:t>项目设计与准备</a:t>
            </a:r>
            <a:endParaRPr lang="zh-CN" altLang="en-US" dirty="0"/>
          </a:p>
        </p:txBody>
      </p:sp>
      <p:sp>
        <p:nvSpPr>
          <p:cNvPr id="6" name="内容占位符 5"/>
          <p:cNvSpPr>
            <a:spLocks noGrp="1"/>
          </p:cNvSpPr>
          <p:nvPr>
            <p:ph idx="13"/>
          </p:nvPr>
        </p:nvSpPr>
        <p:spPr/>
        <p:txBody>
          <a:bodyPr>
            <a:normAutofit/>
          </a:bodyPr>
          <a:lstStyle/>
          <a:p>
            <a:r>
              <a:rPr lang="zh-CN" altLang="en-US" dirty="0"/>
              <a:t>项目设计与准备</a:t>
            </a:r>
            <a:endParaRPr lang="zh-CN" altLang="en-US" b="0" dirty="0"/>
          </a:p>
        </p:txBody>
      </p:sp>
      <p:sp>
        <p:nvSpPr>
          <p:cNvPr id="2" name="文本框 1"/>
          <p:cNvSpPr txBox="1"/>
          <p:nvPr/>
        </p:nvSpPr>
        <p:spPr>
          <a:xfrm>
            <a:off x="928187" y="1570517"/>
            <a:ext cx="10276388" cy="961289"/>
          </a:xfrm>
          <a:prstGeom prst="rect">
            <a:avLst/>
          </a:prstGeom>
          <a:noFill/>
        </p:spPr>
        <p:txBody>
          <a:bodyPr wrap="square" rtlCol="0" anchor="t">
            <a:spAutoFit/>
          </a:bodyPr>
          <a:lstStyle/>
          <a:p>
            <a:pPr indent="266700" algn="just">
              <a:lnSpc>
                <a:spcPct val="150000"/>
              </a:lnSpc>
            </a:pPr>
            <a:r>
              <a:rPr lang="en-US" altLang="zh-CN" sz="2000" kern="100" dirty="0">
                <a:effectLst/>
                <a:latin typeface="+mn-ea"/>
              </a:rPr>
              <a:t>3.</a:t>
            </a:r>
            <a:r>
              <a:rPr lang="zh-CN" altLang="en-US" sz="2000" kern="100" dirty="0">
                <a:effectLst/>
                <a:latin typeface="+mn-ea"/>
              </a:rPr>
              <a:t>硬盘的使用规划</a:t>
            </a:r>
            <a:endParaRPr lang="en-US" altLang="zh-CN" sz="2000" kern="100" dirty="0">
              <a:effectLst/>
              <a:latin typeface="+mn-ea"/>
            </a:endParaRPr>
          </a:p>
          <a:p>
            <a:pPr indent="266700" algn="just">
              <a:lnSpc>
                <a:spcPct val="150000"/>
              </a:lnSpc>
            </a:pPr>
            <a:r>
              <a:rPr lang="zh-CN" altLang="en-US" sz="2000" kern="100" dirty="0">
                <a:effectLst/>
                <a:latin typeface="+mn-ea"/>
              </a:rPr>
              <a:t>本章用到的硬盘和分区特别多，对硬盘的使用进行规划设计，如表所示。</a:t>
            </a:r>
            <a:endParaRPr lang="zh-CN" altLang="en-US" sz="2000" kern="100" dirty="0">
              <a:effectLst/>
              <a:latin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aphicFrame>
        <p:nvGraphicFramePr>
          <p:cNvPr id="3" name="表格 2"/>
          <p:cNvGraphicFramePr>
            <a:graphicFrameLocks noGrp="1"/>
          </p:cNvGraphicFramePr>
          <p:nvPr/>
        </p:nvGraphicFramePr>
        <p:xfrm>
          <a:off x="2822575" y="3402879"/>
          <a:ext cx="6705600" cy="2567942"/>
        </p:xfrm>
        <a:graphic>
          <a:graphicData uri="http://schemas.openxmlformats.org/drawingml/2006/table">
            <a:tbl>
              <a:tblPr firstRow="1" firstCol="1" bandRow="1">
                <a:tableStyleId>{5C22544A-7EE6-4342-B048-85BDC9FD1C3A}</a:tableStyleId>
              </a:tblPr>
              <a:tblGrid>
                <a:gridCol w="1652217"/>
                <a:gridCol w="1725630"/>
                <a:gridCol w="3327753"/>
              </a:tblGrid>
              <a:tr h="233449">
                <a:tc>
                  <a:txBody>
                    <a:bodyPr/>
                    <a:lstStyle/>
                    <a:p>
                      <a:pPr algn="just"/>
                      <a:r>
                        <a:rPr lang="zh-CN" sz="1050" kern="100">
                          <a:effectLst/>
                        </a:rPr>
                        <a:t>任务（或命令）</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使用硬盘</a:t>
                      </a:r>
                      <a:endParaRPr lang="zh-CN" sz="105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r>
                        <a:rPr lang="zh-CN" sz="1050" kern="100">
                          <a:effectLst/>
                        </a:rPr>
                        <a:t>分区类型、分区、容量</a:t>
                      </a:r>
                      <a:endParaRPr lang="zh-CN" sz="1050" kern="100">
                        <a:effectLst/>
                        <a:latin typeface="Times New Roman" panose="02020603050405020304" pitchFamily="18" charset="0"/>
                        <a:ea typeface="宋体" panose="02010600030101010101" pitchFamily="2" charset="-122"/>
                      </a:endParaRPr>
                    </a:p>
                  </a:txBody>
                  <a:tcPr marL="68580" marR="68580" marT="0" marB="0"/>
                </a:tc>
              </a:tr>
              <a:tr h="700348">
                <a:tc>
                  <a:txBody>
                    <a:bodyPr/>
                    <a:lstStyle/>
                    <a:p>
                      <a:pPr algn="just"/>
                      <a:r>
                        <a:rPr lang="en-US" sz="1050" kern="100" dirty="0">
                          <a:effectLst/>
                        </a:rPr>
                        <a:t>fdisk </a:t>
                      </a:r>
                      <a:r>
                        <a:rPr lang="zh-CN" sz="1050" kern="100" dirty="0">
                          <a:effectLst/>
                        </a:rPr>
                        <a:t>、</a:t>
                      </a:r>
                      <a:r>
                        <a:rPr lang="en-US" sz="1050" kern="100" dirty="0" err="1">
                          <a:effectLst/>
                        </a:rPr>
                        <a:t>mkfs</a:t>
                      </a:r>
                      <a:r>
                        <a:rPr lang="zh-CN" sz="1050" kern="100" dirty="0">
                          <a:effectLst/>
                        </a:rPr>
                        <a:t>、</a:t>
                      </a:r>
                      <a:r>
                        <a:rPr lang="en-US" sz="1050" kern="100" dirty="0">
                          <a:effectLst/>
                        </a:rPr>
                        <a:t>mount</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1050" kern="100">
                          <a:effectLst/>
                        </a:rPr>
                        <a:t>/dev/nvme0n1</a:t>
                      </a:r>
                      <a:endParaRPr lang="zh-CN" sz="1050" kern="100">
                        <a:effectLst/>
                      </a:endParaRPr>
                    </a:p>
                    <a:p>
                      <a:pPr algn="just"/>
                      <a:r>
                        <a:rPr lang="en-US" sz="1050" kern="100">
                          <a:effectLst/>
                        </a:rPr>
                        <a:t>/dev/sdb</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050" kern="100">
                          <a:effectLst/>
                        </a:rPr>
                        <a:t>主分区：</a:t>
                      </a:r>
                      <a:r>
                        <a:rPr lang="en-US" sz="1050" kern="100">
                          <a:effectLst/>
                        </a:rPr>
                        <a:t>/dev/sdb[1-3]</a:t>
                      </a:r>
                      <a:r>
                        <a:rPr lang="zh-CN" sz="1050" kern="100">
                          <a:effectLst/>
                        </a:rPr>
                        <a:t>，各</a:t>
                      </a:r>
                      <a:r>
                        <a:rPr lang="en-US" sz="1050" kern="100">
                          <a:effectLst/>
                        </a:rPr>
                        <a:t>500MB</a:t>
                      </a:r>
                      <a:endParaRPr lang="zh-CN" sz="1050" kern="100">
                        <a:effectLst/>
                      </a:endParaRPr>
                    </a:p>
                    <a:p>
                      <a:pPr algn="just"/>
                      <a:r>
                        <a:rPr lang="zh-CN" sz="1050" kern="100">
                          <a:effectLst/>
                        </a:rPr>
                        <a:t>扩展分区：</a:t>
                      </a:r>
                      <a:r>
                        <a:rPr lang="en-US" sz="1050" kern="100">
                          <a:effectLst/>
                        </a:rPr>
                        <a:t>/dev/sdb4</a:t>
                      </a:r>
                      <a:r>
                        <a:rPr lang="zh-CN" sz="1050" kern="100">
                          <a:effectLst/>
                        </a:rPr>
                        <a:t>，</a:t>
                      </a:r>
                      <a:r>
                        <a:rPr lang="en-US" sz="1050" kern="100">
                          <a:effectLst/>
                        </a:rPr>
                        <a:t>18.5GB</a:t>
                      </a:r>
                      <a:endParaRPr lang="zh-CN" sz="1050" kern="100">
                        <a:effectLst/>
                      </a:endParaRPr>
                    </a:p>
                    <a:p>
                      <a:pPr algn="just"/>
                      <a:r>
                        <a:rPr lang="zh-CN" sz="1050" kern="100">
                          <a:effectLst/>
                        </a:rPr>
                        <a:t>逻辑分区：</a:t>
                      </a:r>
                      <a:r>
                        <a:rPr lang="en-US" sz="1050" kern="100">
                          <a:effectLst/>
                        </a:rPr>
                        <a:t>/dev/sdb5</a:t>
                      </a:r>
                      <a:r>
                        <a:rPr lang="zh-CN" sz="1050" kern="100">
                          <a:effectLst/>
                        </a:rPr>
                        <a:t>，</a:t>
                      </a:r>
                      <a:r>
                        <a:rPr lang="en-US" sz="1050" kern="100">
                          <a:effectLst/>
                        </a:rPr>
                        <a:t>500MB</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700348">
                <a:tc>
                  <a:txBody>
                    <a:bodyPr/>
                    <a:lstStyle/>
                    <a:p>
                      <a:pPr algn="just"/>
                      <a:r>
                        <a:rPr lang="zh-CN" sz="1050" kern="100">
                          <a:effectLst/>
                        </a:rPr>
                        <a:t>软</a:t>
                      </a:r>
                      <a:r>
                        <a:rPr lang="en-US" sz="1050" kern="100">
                          <a:effectLst/>
                        </a:rPr>
                        <a:t>RAID</a:t>
                      </a:r>
                      <a:r>
                        <a:rPr lang="zh-CN" sz="1050" kern="100">
                          <a:effectLst/>
                        </a:rPr>
                        <a:t>（分别使用硬盘和硬盘分区）</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1050" kern="100">
                          <a:effectLst/>
                        </a:rPr>
                        <a:t>/dev/sd[c-d]</a:t>
                      </a:r>
                      <a:endParaRPr lang="zh-CN" sz="1050" kern="100">
                        <a:effectLst/>
                      </a:endParaRPr>
                    </a:p>
                    <a:p>
                      <a:pPr algn="just"/>
                      <a:r>
                        <a:rPr lang="en-US" sz="1050" kern="100">
                          <a:effectLst/>
                        </a:rPr>
                        <a:t>/dev/nvme0n[2-3]</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050" kern="100">
                          <a:effectLst/>
                        </a:rPr>
                        <a:t>主分区：</a:t>
                      </a:r>
                      <a:r>
                        <a:rPr lang="en-US" sz="1050" kern="100">
                          <a:effectLst/>
                        </a:rPr>
                        <a:t>/dev/sdc1</a:t>
                      </a:r>
                      <a:r>
                        <a:rPr lang="zh-CN" sz="1050" kern="100">
                          <a:effectLst/>
                        </a:rPr>
                        <a:t>、</a:t>
                      </a:r>
                      <a:r>
                        <a:rPr lang="en-US" sz="1050" kern="100">
                          <a:effectLst/>
                        </a:rPr>
                        <a:t>/dev/sdd1</a:t>
                      </a:r>
                      <a:r>
                        <a:rPr lang="zh-CN" sz="1050" kern="100">
                          <a:effectLst/>
                        </a:rPr>
                        <a:t>、</a:t>
                      </a:r>
                      <a:r>
                        <a:rPr lang="en-US" sz="1050" kern="100">
                          <a:effectLst/>
                        </a:rPr>
                        <a:t>/dev/nvme0n2p1</a:t>
                      </a:r>
                      <a:r>
                        <a:rPr lang="zh-CN" sz="1050" kern="100">
                          <a:effectLst/>
                        </a:rPr>
                        <a:t>、</a:t>
                      </a:r>
                      <a:r>
                        <a:rPr lang="en-US" sz="1050" kern="100">
                          <a:effectLst/>
                        </a:rPr>
                        <a:t>/dev/nvme0n3p1</a:t>
                      </a:r>
                      <a:r>
                        <a:rPr lang="zh-CN" sz="1050" kern="100">
                          <a:effectLst/>
                        </a:rPr>
                        <a:t>，各</a:t>
                      </a:r>
                      <a:r>
                        <a:rPr lang="en-US" sz="1050" kern="100">
                          <a:effectLst/>
                        </a:rPr>
                        <a:t>500MB</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700348">
                <a:tc>
                  <a:txBody>
                    <a:bodyPr/>
                    <a:lstStyle/>
                    <a:p>
                      <a:pPr algn="just"/>
                      <a:r>
                        <a:rPr lang="zh-CN" sz="1050" kern="100">
                          <a:effectLst/>
                        </a:rPr>
                        <a:t>软</a:t>
                      </a:r>
                      <a:r>
                        <a:rPr lang="en-US" sz="1050" kern="100">
                          <a:effectLst/>
                        </a:rPr>
                        <a:t>RAID</a:t>
                      </a:r>
                      <a:r>
                        <a:rPr lang="zh-CN" sz="1050" kern="100">
                          <a:effectLst/>
                        </a:rPr>
                        <a:t>企业案例</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1050" kern="100">
                          <a:effectLst/>
                        </a:rPr>
                        <a:t>/dev/sda</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050" kern="100">
                          <a:effectLst/>
                        </a:rPr>
                        <a:t>扩展分区：</a:t>
                      </a:r>
                      <a:r>
                        <a:rPr lang="en-US" sz="1050" kern="100">
                          <a:effectLst/>
                        </a:rPr>
                        <a:t>/dev/sda1</a:t>
                      </a:r>
                      <a:r>
                        <a:rPr lang="zh-CN" sz="1050" kern="100">
                          <a:effectLst/>
                        </a:rPr>
                        <a:t>，</a:t>
                      </a:r>
                      <a:r>
                        <a:rPr lang="en-US" sz="1050" kern="100">
                          <a:effectLst/>
                        </a:rPr>
                        <a:t>10240MB</a:t>
                      </a:r>
                      <a:endParaRPr lang="zh-CN" sz="1050" kern="100">
                        <a:effectLst/>
                      </a:endParaRPr>
                    </a:p>
                    <a:p>
                      <a:pPr algn="just"/>
                      <a:r>
                        <a:rPr lang="zh-CN" sz="1050" kern="100">
                          <a:effectLst/>
                        </a:rPr>
                        <a:t>逻辑分区：</a:t>
                      </a:r>
                      <a:r>
                        <a:rPr lang="en-US" sz="1050" kern="100">
                          <a:effectLst/>
                        </a:rPr>
                        <a:t>/dev/sda[5-9]</a:t>
                      </a:r>
                      <a:r>
                        <a:rPr lang="zh-CN" sz="1050" kern="100">
                          <a:effectLst/>
                        </a:rPr>
                        <a:t>，各为</a:t>
                      </a:r>
                      <a:r>
                        <a:rPr lang="en-US" sz="1050" kern="100">
                          <a:effectLst/>
                        </a:rPr>
                        <a:t>1024MB</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r>
              <a:tr h="233449">
                <a:tc>
                  <a:txBody>
                    <a:bodyPr/>
                    <a:lstStyle/>
                    <a:p>
                      <a:pPr algn="just"/>
                      <a:r>
                        <a:rPr lang="en-US" sz="1050" kern="100">
                          <a:effectLst/>
                        </a:rPr>
                        <a:t>lvm</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en-US" sz="1050" kern="100">
                          <a:effectLst/>
                        </a:rPr>
                        <a:t>/dev/sdc</a:t>
                      </a:r>
                      <a:endParaRPr lang="zh-CN" sz="1050"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algn="just"/>
                      <a:r>
                        <a:rPr lang="zh-CN" sz="1050" kern="100" dirty="0">
                          <a:effectLst/>
                        </a:rPr>
                        <a:t>主分区：</a:t>
                      </a:r>
                      <a:r>
                        <a:rPr lang="en-US" sz="1050" kern="100" dirty="0">
                          <a:effectLst/>
                        </a:rPr>
                        <a:t>/dev/</a:t>
                      </a:r>
                      <a:r>
                        <a:rPr lang="en-US" sz="1050" kern="100" dirty="0" err="1">
                          <a:effectLst/>
                        </a:rPr>
                        <a:t>sdc</a:t>
                      </a:r>
                      <a:r>
                        <a:rPr lang="en-US" sz="1050" kern="100" dirty="0">
                          <a:effectLst/>
                        </a:rPr>
                        <a:t>[1-4]</a:t>
                      </a:r>
                      <a:endParaRPr lang="zh-CN" sz="1050" kern="100" dirty="0">
                        <a:effectLst/>
                        <a:latin typeface="Times New Roman" panose="02020603050405020304" pitchFamily="18" charset="0"/>
                        <a:ea typeface="宋体" panose="02010600030101010101" pitchFamily="2" charset="-122"/>
                      </a:endParaRPr>
                    </a:p>
                  </a:txBody>
                  <a:tcPr marL="68580" marR="68580" marT="0" marB="0" anchor="ctr"/>
                </a:tc>
              </a:tr>
            </a:tbl>
          </a:graphicData>
        </a:graphic>
      </p:graphicFrame>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二、</a:t>
            </a:r>
            <a:r>
              <a:rPr lang="zh-CN" altLang="en-US" dirty="0">
                <a:latin typeface="Microsoft YaHei UI" panose="020B0503020204020204" pitchFamily="18" charset="-122"/>
                <a:cs typeface="Microsoft YaHei UI" panose="020B0503020204020204" pitchFamily="18" charset="-122"/>
                <a:sym typeface="+mn-ea"/>
              </a:rPr>
              <a:t>项目设计与准备</a:t>
            </a:r>
            <a:endParaRPr lang="zh-CN" altLang="en-US" dirty="0"/>
          </a:p>
        </p:txBody>
      </p:sp>
      <p:sp>
        <p:nvSpPr>
          <p:cNvPr id="6" name="内容占位符 5"/>
          <p:cNvSpPr>
            <a:spLocks noGrp="1"/>
          </p:cNvSpPr>
          <p:nvPr>
            <p:ph idx="13"/>
          </p:nvPr>
        </p:nvSpPr>
        <p:spPr/>
        <p:txBody>
          <a:bodyPr>
            <a:normAutofit/>
          </a:bodyPr>
          <a:lstStyle/>
          <a:p>
            <a:r>
              <a:rPr lang="zh-CN" altLang="en-US" dirty="0"/>
              <a:t>项目设计与准备</a:t>
            </a:r>
            <a:endParaRPr lang="zh-CN" altLang="en-US" b="0" dirty="0"/>
          </a:p>
        </p:txBody>
      </p:sp>
      <p:sp>
        <p:nvSpPr>
          <p:cNvPr id="2" name="文本框 1"/>
          <p:cNvSpPr txBox="1"/>
          <p:nvPr/>
        </p:nvSpPr>
        <p:spPr>
          <a:xfrm>
            <a:off x="928187" y="1570517"/>
            <a:ext cx="10276388" cy="553085"/>
          </a:xfrm>
          <a:prstGeom prst="rect">
            <a:avLst/>
          </a:prstGeom>
          <a:noFill/>
        </p:spPr>
        <p:txBody>
          <a:bodyPr wrap="square" rtlCol="0" anchor="t">
            <a:spAutoFit/>
          </a:bodyPr>
          <a:lstStyle/>
          <a:p>
            <a:pPr indent="266700" algn="just">
              <a:lnSpc>
                <a:spcPct val="150000"/>
              </a:lnSpc>
            </a:pPr>
            <a:r>
              <a:rPr lang="en-US" altLang="zh-CN" sz="2000" kern="100" dirty="0">
                <a:effectLst/>
                <a:latin typeface="+mn-ea"/>
              </a:rPr>
              <a:t>4.</a:t>
            </a:r>
            <a:r>
              <a:rPr lang="zh-CN" sz="2000" kern="100" dirty="0">
                <a:effectLst/>
                <a:latin typeface="+mn-ea"/>
              </a:rPr>
              <a:t>增加硬盘</a:t>
            </a:r>
            <a:r>
              <a:rPr lang="en-US" altLang="zh-CN" sz="2000" kern="100" dirty="0">
                <a:effectLst/>
                <a:latin typeface="+mn-ea"/>
              </a:rPr>
              <a:t>:</a:t>
            </a:r>
            <a:r>
              <a:rPr lang="zh-CN" altLang="en-US" sz="2000" kern="100" dirty="0">
                <a:effectLst/>
                <a:latin typeface="+mn-ea"/>
                <a:sym typeface="+mn-ea"/>
              </a:rPr>
              <a:t>增加</a:t>
            </a:r>
            <a:r>
              <a:rPr lang="en-US" altLang="zh-CN" sz="2000" kern="100" dirty="0">
                <a:effectLst/>
                <a:latin typeface="+mn-ea"/>
                <a:sym typeface="+mn-ea"/>
              </a:rPr>
              <a:t>2</a:t>
            </a:r>
            <a:r>
              <a:rPr lang="zh-CN" altLang="en-US" sz="2000" kern="100" dirty="0">
                <a:effectLst/>
                <a:latin typeface="+mn-ea"/>
                <a:sym typeface="+mn-ea"/>
              </a:rPr>
              <a:t>块</a:t>
            </a:r>
            <a:r>
              <a:rPr lang="en-US" altLang="zh-CN" sz="2000" kern="100" dirty="0">
                <a:effectLst/>
                <a:latin typeface="+mn-ea"/>
                <a:sym typeface="+mn-ea"/>
              </a:rPr>
              <a:t>NVMe(V)</a:t>
            </a:r>
            <a:r>
              <a:rPr lang="zh-CN" altLang="en-US" sz="2000" kern="100" dirty="0">
                <a:effectLst/>
                <a:latin typeface="+mn-ea"/>
                <a:sym typeface="+mn-ea"/>
              </a:rPr>
              <a:t>硬盘和</a:t>
            </a:r>
            <a:r>
              <a:rPr lang="en-US" altLang="zh-CN" sz="2000" kern="100" dirty="0">
                <a:effectLst/>
                <a:latin typeface="+mn-ea"/>
                <a:sym typeface="+mn-ea"/>
              </a:rPr>
              <a:t>4</a:t>
            </a:r>
            <a:r>
              <a:rPr lang="zh-CN" altLang="en-US" sz="2000" kern="100" dirty="0">
                <a:effectLst/>
                <a:latin typeface="+mn-ea"/>
                <a:sym typeface="+mn-ea"/>
              </a:rPr>
              <a:t>块</a:t>
            </a:r>
            <a:r>
              <a:rPr lang="en-US" altLang="zh-CN" sz="2000" kern="100" dirty="0">
                <a:effectLst/>
                <a:latin typeface="+mn-ea"/>
                <a:sym typeface="+mn-ea"/>
              </a:rPr>
              <a:t>SCSI(S)</a:t>
            </a:r>
            <a:r>
              <a:rPr lang="zh-CN" altLang="en-US" sz="2000" kern="100" dirty="0">
                <a:effectLst/>
                <a:latin typeface="+mn-ea"/>
                <a:sym typeface="+mn-ea"/>
              </a:rPr>
              <a:t>硬盘</a:t>
            </a:r>
            <a:endParaRPr lang="zh-CN" altLang="en-US" sz="2000" kern="100" dirty="0">
              <a:effectLst/>
              <a:latin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3" name="图片 2"/>
          <p:cNvPicPr>
            <a:picLocks noChangeAspect="1"/>
          </p:cNvPicPr>
          <p:nvPr>
            <p:custDataLst>
              <p:tags r:id="rId1"/>
            </p:custDataLst>
          </p:nvPr>
        </p:nvPicPr>
        <p:blipFill>
          <a:blip r:embed="rId2"/>
          <a:stretch>
            <a:fillRect/>
          </a:stretch>
        </p:blipFill>
        <p:spPr>
          <a:xfrm>
            <a:off x="928370" y="2362835"/>
            <a:ext cx="3115310" cy="3440430"/>
          </a:xfrm>
          <a:prstGeom prst="rect">
            <a:avLst/>
          </a:prstGeom>
        </p:spPr>
      </p:pic>
      <p:pic>
        <p:nvPicPr>
          <p:cNvPr id="7" name="图片 6"/>
          <p:cNvPicPr>
            <a:picLocks noChangeAspect="1"/>
          </p:cNvPicPr>
          <p:nvPr>
            <p:custDataLst>
              <p:tags r:id="rId3"/>
            </p:custDataLst>
          </p:nvPr>
        </p:nvPicPr>
        <p:blipFill>
          <a:blip r:embed="rId4"/>
          <a:stretch>
            <a:fillRect/>
          </a:stretch>
        </p:blipFill>
        <p:spPr>
          <a:xfrm>
            <a:off x="8232775" y="2332355"/>
            <a:ext cx="3158490" cy="3441065"/>
          </a:xfrm>
          <a:prstGeom prst="rect">
            <a:avLst/>
          </a:prstGeom>
        </p:spPr>
      </p:pic>
      <p:pic>
        <p:nvPicPr>
          <p:cNvPr id="8" name="图片 7"/>
          <p:cNvPicPr>
            <a:picLocks noChangeAspect="1"/>
          </p:cNvPicPr>
          <p:nvPr>
            <p:custDataLst>
              <p:tags r:id="rId5"/>
            </p:custDataLst>
          </p:nvPr>
        </p:nvPicPr>
        <p:blipFill>
          <a:blip r:embed="rId6"/>
          <a:stretch>
            <a:fillRect/>
          </a:stretch>
        </p:blipFill>
        <p:spPr>
          <a:xfrm>
            <a:off x="4422775" y="2743835"/>
            <a:ext cx="3385820" cy="2647950"/>
          </a:xfrm>
          <a:prstGeom prst="rect">
            <a:avLst/>
          </a:prstGeom>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二、</a:t>
            </a:r>
            <a:r>
              <a:rPr lang="zh-CN" altLang="en-US" dirty="0">
                <a:latin typeface="Microsoft YaHei UI" panose="020B0503020204020204" pitchFamily="18" charset="-122"/>
                <a:cs typeface="Microsoft YaHei UI" panose="020B0503020204020204" pitchFamily="18" charset="-122"/>
                <a:sym typeface="+mn-ea"/>
              </a:rPr>
              <a:t>项目设计与准备</a:t>
            </a:r>
            <a:endParaRPr lang="zh-CN" altLang="en-US" dirty="0"/>
          </a:p>
        </p:txBody>
      </p:sp>
      <p:sp>
        <p:nvSpPr>
          <p:cNvPr id="6" name="内容占位符 5"/>
          <p:cNvSpPr>
            <a:spLocks noGrp="1"/>
          </p:cNvSpPr>
          <p:nvPr>
            <p:ph idx="13"/>
          </p:nvPr>
        </p:nvSpPr>
        <p:spPr/>
        <p:txBody>
          <a:bodyPr>
            <a:normAutofit/>
          </a:bodyPr>
          <a:lstStyle/>
          <a:p>
            <a:r>
              <a:rPr lang="zh-CN" altLang="en-US" dirty="0"/>
              <a:t>项目设计与准备</a:t>
            </a:r>
            <a:endParaRPr lang="zh-CN" altLang="en-US" b="0" dirty="0"/>
          </a:p>
        </p:txBody>
      </p:sp>
      <p:sp>
        <p:nvSpPr>
          <p:cNvPr id="2" name="文本框 1"/>
          <p:cNvSpPr txBox="1"/>
          <p:nvPr/>
        </p:nvSpPr>
        <p:spPr>
          <a:xfrm>
            <a:off x="928187" y="1570517"/>
            <a:ext cx="10276388" cy="553085"/>
          </a:xfrm>
          <a:prstGeom prst="rect">
            <a:avLst/>
          </a:prstGeom>
          <a:noFill/>
        </p:spPr>
        <p:txBody>
          <a:bodyPr wrap="square" rtlCol="0" anchor="t">
            <a:spAutoFit/>
          </a:bodyPr>
          <a:lstStyle/>
          <a:p>
            <a:pPr indent="266700" algn="just">
              <a:lnSpc>
                <a:spcPct val="150000"/>
              </a:lnSpc>
            </a:pPr>
            <a:r>
              <a:rPr lang="en-US" altLang="zh-CN" sz="2000" kern="100" dirty="0">
                <a:effectLst/>
                <a:latin typeface="+mn-ea"/>
              </a:rPr>
              <a:t>4.</a:t>
            </a:r>
            <a:r>
              <a:rPr lang="zh-CN" sz="2000" kern="100" dirty="0">
                <a:effectLst/>
                <a:latin typeface="+mn-ea"/>
              </a:rPr>
              <a:t>增加硬盘</a:t>
            </a:r>
            <a:r>
              <a:rPr lang="en-US" altLang="zh-CN" sz="2000" kern="100" dirty="0">
                <a:effectLst/>
                <a:latin typeface="+mn-ea"/>
              </a:rPr>
              <a:t>:</a:t>
            </a:r>
            <a:r>
              <a:rPr lang="zh-CN" altLang="en-US" sz="2000" kern="100" dirty="0">
                <a:effectLst/>
                <a:latin typeface="+mn-ea"/>
                <a:sym typeface="+mn-ea"/>
              </a:rPr>
              <a:t>增加</a:t>
            </a:r>
            <a:r>
              <a:rPr lang="en-US" altLang="zh-CN" sz="2000" kern="100" dirty="0">
                <a:effectLst/>
                <a:latin typeface="+mn-ea"/>
                <a:sym typeface="+mn-ea"/>
              </a:rPr>
              <a:t>2</a:t>
            </a:r>
            <a:r>
              <a:rPr lang="zh-CN" altLang="en-US" sz="2000" kern="100" dirty="0">
                <a:effectLst/>
                <a:latin typeface="+mn-ea"/>
                <a:sym typeface="+mn-ea"/>
              </a:rPr>
              <a:t>块</a:t>
            </a:r>
            <a:r>
              <a:rPr lang="en-US" altLang="zh-CN" sz="2000" kern="100" dirty="0">
                <a:effectLst/>
                <a:latin typeface="+mn-ea"/>
                <a:sym typeface="+mn-ea"/>
              </a:rPr>
              <a:t>NVMe(V)</a:t>
            </a:r>
            <a:r>
              <a:rPr lang="zh-CN" altLang="en-US" sz="2000" kern="100" dirty="0">
                <a:effectLst/>
                <a:latin typeface="+mn-ea"/>
                <a:sym typeface="+mn-ea"/>
              </a:rPr>
              <a:t>硬盘和</a:t>
            </a:r>
            <a:r>
              <a:rPr lang="en-US" altLang="zh-CN" sz="2000" kern="100" dirty="0">
                <a:effectLst/>
                <a:latin typeface="+mn-ea"/>
                <a:sym typeface="+mn-ea"/>
              </a:rPr>
              <a:t>4</a:t>
            </a:r>
            <a:r>
              <a:rPr lang="zh-CN" altLang="en-US" sz="2000" kern="100" dirty="0">
                <a:effectLst/>
                <a:latin typeface="+mn-ea"/>
                <a:sym typeface="+mn-ea"/>
              </a:rPr>
              <a:t>块</a:t>
            </a:r>
            <a:r>
              <a:rPr lang="en-US" altLang="zh-CN" sz="2000" kern="100" dirty="0">
                <a:effectLst/>
                <a:latin typeface="+mn-ea"/>
                <a:sym typeface="+mn-ea"/>
              </a:rPr>
              <a:t>SCSI(S)</a:t>
            </a:r>
            <a:r>
              <a:rPr lang="zh-CN" altLang="en-US" sz="2000" kern="100" dirty="0">
                <a:effectLst/>
                <a:latin typeface="+mn-ea"/>
                <a:sym typeface="+mn-ea"/>
              </a:rPr>
              <a:t>硬盘</a:t>
            </a:r>
            <a:endParaRPr lang="zh-CN" altLang="en-US" sz="2000" kern="100" dirty="0">
              <a:effectLst/>
              <a:latin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5" name="图片 4"/>
          <p:cNvPicPr>
            <a:picLocks noChangeAspect="1"/>
          </p:cNvPicPr>
          <p:nvPr>
            <p:custDataLst>
              <p:tags r:id="rId1"/>
            </p:custDataLst>
          </p:nvPr>
        </p:nvPicPr>
        <p:blipFill>
          <a:blip r:embed="rId2"/>
          <a:stretch>
            <a:fillRect/>
          </a:stretch>
        </p:blipFill>
        <p:spPr>
          <a:xfrm>
            <a:off x="2974975" y="2123440"/>
            <a:ext cx="4039870" cy="4424045"/>
          </a:xfrm>
          <a:prstGeom prst="rect">
            <a:avLst/>
          </a:prstGeom>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二、</a:t>
            </a:r>
            <a:r>
              <a:rPr lang="zh-CN" altLang="en-US" dirty="0">
                <a:latin typeface="Microsoft YaHei UI" panose="020B0503020204020204" pitchFamily="18" charset="-122"/>
                <a:cs typeface="Microsoft YaHei UI" panose="020B0503020204020204" pitchFamily="18" charset="-122"/>
                <a:sym typeface="+mn-ea"/>
              </a:rPr>
              <a:t>项目设计与准备</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sym typeface="+mn-ea"/>
              </a:rPr>
              <a:t>IDE、SCSI</a:t>
            </a:r>
            <a:r>
              <a:rPr lang="en-US" altLang="zh-CN" dirty="0">
                <a:sym typeface="+mn-ea"/>
              </a:rPr>
              <a:t>(S)</a:t>
            </a:r>
            <a:r>
              <a:rPr lang="zh-CN" altLang="en-US" dirty="0">
                <a:sym typeface="+mn-ea"/>
              </a:rPr>
              <a:t>、</a:t>
            </a:r>
            <a:r>
              <a:rPr lang="zh-CN" altLang="en-US" dirty="0">
                <a:sym typeface="+mn-ea"/>
              </a:rPr>
              <a:t>NVMe</a:t>
            </a:r>
            <a:r>
              <a:rPr lang="en-US" altLang="zh-CN" dirty="0">
                <a:sym typeface="+mn-ea"/>
              </a:rPr>
              <a:t>(N)</a:t>
            </a:r>
            <a:r>
              <a:rPr lang="zh-CN" altLang="en-US" dirty="0">
                <a:sym typeface="+mn-ea"/>
              </a:rPr>
              <a:t>、和SATA</a:t>
            </a:r>
            <a:r>
              <a:rPr lang="en-US" altLang="zh-CN" dirty="0">
                <a:sym typeface="+mn-ea"/>
              </a:rPr>
              <a:t>(A)</a:t>
            </a:r>
            <a:r>
              <a:rPr lang="zh-CN" altLang="en-US" dirty="0">
                <a:sym typeface="+mn-ea"/>
              </a:rPr>
              <a:t>硬盘</a:t>
            </a:r>
            <a:endParaRPr lang="zh-CN" altLang="en-US" dirty="0"/>
          </a:p>
        </p:txBody>
      </p:sp>
      <p:sp>
        <p:nvSpPr>
          <p:cNvPr id="2" name="文本框 1"/>
          <p:cNvSpPr txBox="1"/>
          <p:nvPr/>
        </p:nvSpPr>
        <p:spPr>
          <a:xfrm>
            <a:off x="928187" y="1570517"/>
            <a:ext cx="10276388" cy="553085"/>
          </a:xfrm>
          <a:prstGeom prst="rect">
            <a:avLst/>
          </a:prstGeom>
          <a:noFill/>
        </p:spPr>
        <p:txBody>
          <a:bodyPr wrap="square" rtlCol="0" anchor="t">
            <a:spAutoFit/>
          </a:bodyPr>
          <a:lstStyle/>
          <a:p>
            <a:pPr indent="266700" algn="just">
              <a:lnSpc>
                <a:spcPct val="150000"/>
              </a:lnSpc>
            </a:pPr>
            <a:r>
              <a:rPr lang="zh-CN" sz="2000" kern="100" dirty="0">
                <a:effectLst/>
                <a:latin typeface="+mn-ea"/>
              </a:rPr>
              <a:t>主要是</a:t>
            </a:r>
            <a:r>
              <a:rPr sz="2000" kern="100" dirty="0">
                <a:effectLst/>
                <a:latin typeface="+mn-ea"/>
              </a:rPr>
              <a:t>存储技术和接口标准</a:t>
            </a:r>
            <a:r>
              <a:rPr lang="zh-CN" sz="2000" kern="100" dirty="0">
                <a:effectLst/>
                <a:latin typeface="+mn-ea"/>
              </a:rPr>
              <a:t>的区别。</a:t>
            </a:r>
            <a:endParaRPr lang="zh-CN" sz="2000" kern="100" dirty="0">
              <a:effectLst/>
              <a:latin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文本框 2"/>
          <p:cNvSpPr txBox="1"/>
          <p:nvPr/>
        </p:nvSpPr>
        <p:spPr>
          <a:xfrm>
            <a:off x="1146175" y="2123440"/>
            <a:ext cx="9888220" cy="4707890"/>
          </a:xfrm>
          <a:prstGeom prst="rect">
            <a:avLst/>
          </a:prstGeom>
          <a:noFill/>
        </p:spPr>
        <p:txBody>
          <a:bodyPr wrap="square" rtlCol="0" anchor="t">
            <a:spAutoFit/>
          </a:bodyPr>
          <a:p>
            <a:r>
              <a:rPr sz="2000" kern="100" dirty="0">
                <a:effectLst/>
                <a:latin typeface="+mn-ea"/>
                <a:sym typeface="+mn-ea"/>
              </a:rPr>
              <a:t>1. </a:t>
            </a:r>
            <a:r>
              <a:rPr sz="2000" b="1" kern="100" dirty="0">
                <a:effectLst/>
                <a:latin typeface="+mn-ea"/>
                <a:sym typeface="+mn-ea"/>
              </a:rPr>
              <a:t>IDE硬盘</a:t>
            </a:r>
            <a:r>
              <a:rPr sz="2000" kern="100" dirty="0">
                <a:effectLst/>
                <a:latin typeface="+mn-ea"/>
                <a:sym typeface="+mn-ea"/>
              </a:rPr>
              <a:t>：集成盘电路/并行ATA（Integrated Drive Electronics / Parallel ATA）。</a:t>
            </a:r>
            <a:endParaRPr sz="2000" kern="100" dirty="0">
              <a:effectLst/>
              <a:latin typeface="+mn-ea"/>
              <a:sym typeface="+mn-ea"/>
            </a:endParaRPr>
          </a:p>
          <a:p>
            <a:r>
              <a:rPr sz="2000" kern="100" dirty="0">
                <a:effectLst/>
                <a:latin typeface="+mn-ea"/>
                <a:sym typeface="+mn-ea"/>
              </a:rPr>
              <a:t>•</a:t>
            </a:r>
            <a:r>
              <a:rPr lang="en-US" sz="2000" kern="100" dirty="0">
                <a:effectLst/>
                <a:latin typeface="+mn-ea"/>
                <a:sym typeface="+mn-ea"/>
              </a:rPr>
              <a:t> </a:t>
            </a:r>
            <a:r>
              <a:rPr sz="2000" kern="100" dirty="0">
                <a:effectLst/>
                <a:latin typeface="+mn-ea"/>
                <a:sym typeface="+mn-ea"/>
              </a:rPr>
              <a:t>特点</a:t>
            </a:r>
            <a:r>
              <a:rPr lang="zh-CN" sz="2000" dirty="0">
                <a:solidFill>
                  <a:srgbClr val="4C6062"/>
                </a:solidFill>
                <a:latin typeface="微软雅黑" panose="020B0503020204020204" pitchFamily="34" charset="-122"/>
                <a:ea typeface="微软雅黑" panose="020B0503020204020204" pitchFamily="34" charset="-122"/>
                <a:sym typeface="+mn-ea"/>
              </a:rPr>
              <a:t>：</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zh-CN" sz="2000" dirty="0">
                <a:solidFill>
                  <a:srgbClr val="4C6062"/>
                </a:solidFill>
                <a:latin typeface="微软雅黑" panose="020B0503020204020204" pitchFamily="34" charset="-122"/>
                <a:ea typeface="微软雅黑" panose="020B0503020204020204" pitchFamily="34" charset="-122"/>
                <a:sym typeface="+mn-ea"/>
              </a:rPr>
              <a:t>早期的磁盘驱动器接口标准之一。</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zh-CN" sz="2000" dirty="0">
                <a:solidFill>
                  <a:srgbClr val="4C6062"/>
                </a:solidFill>
                <a:latin typeface="微软雅黑" panose="020B0503020204020204" pitchFamily="34" charset="-122"/>
                <a:ea typeface="微软雅黑" panose="020B0503020204020204" pitchFamily="34" charset="-122"/>
                <a:sym typeface="+mn-ea"/>
              </a:rPr>
              <a:t>使用并行数据传输方式，速度较慢。</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zh-CN" sz="2000" dirty="0">
                <a:solidFill>
                  <a:srgbClr val="4C6062"/>
                </a:solidFill>
                <a:latin typeface="微软雅黑" panose="020B0503020204020204" pitchFamily="34" charset="-122"/>
                <a:ea typeface="微软雅黑" panose="020B0503020204020204" pitchFamily="34" charset="-122"/>
                <a:sym typeface="+mn-ea"/>
              </a:rPr>
              <a:t>最高数据传输率约为133MB/s。</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zh-CN" sz="2000" dirty="0">
                <a:solidFill>
                  <a:srgbClr val="4C6062"/>
                </a:solidFill>
                <a:latin typeface="微软雅黑" panose="020B0503020204020204" pitchFamily="34" charset="-122"/>
                <a:ea typeface="微软雅黑" panose="020B0503020204020204" pitchFamily="34" charset="-122"/>
                <a:sym typeface="+mn-ea"/>
              </a:rPr>
              <a:t>主要用于老旧的机械硬盘。</a:t>
            </a:r>
            <a:endParaRPr lang="zh-CN" sz="2000" dirty="0">
              <a:solidFill>
                <a:srgbClr val="4C6062"/>
              </a:solidFill>
              <a:latin typeface="微软雅黑" panose="020B0503020204020204" pitchFamily="34" charset="-122"/>
              <a:ea typeface="微软雅黑" panose="020B0503020204020204" pitchFamily="34" charset="-122"/>
              <a:sym typeface="+mn-ea"/>
            </a:endParaRPr>
          </a:p>
          <a:p>
            <a:pPr indent="0" fontAlgn="auto">
              <a:spcAft>
                <a:spcPts val="1200"/>
              </a:spcAft>
            </a:pPr>
            <a:r>
              <a:rPr sz="2000" kern="100" dirty="0">
                <a:effectLst/>
                <a:latin typeface="+mn-ea"/>
                <a:sym typeface="+mn-ea"/>
              </a:rPr>
              <a:t>•</a:t>
            </a:r>
            <a:r>
              <a:rPr lang="en-US" sz="2000" kern="100" dirty="0">
                <a:effectLst/>
                <a:latin typeface="+mn-ea"/>
                <a:sym typeface="+mn-ea"/>
              </a:rPr>
              <a:t> </a:t>
            </a:r>
            <a:r>
              <a:rPr sz="2000" kern="100" dirty="0">
                <a:effectLst/>
                <a:latin typeface="+mn-ea"/>
                <a:sym typeface="+mn-ea"/>
              </a:rPr>
              <a:t>使用场景</a:t>
            </a:r>
            <a:r>
              <a:rPr lang="zh-CN" sz="2000" dirty="0">
                <a:solidFill>
                  <a:srgbClr val="4C6062"/>
                </a:solidFill>
                <a:latin typeface="微软雅黑" panose="020B0503020204020204" pitchFamily="34" charset="-122"/>
                <a:ea typeface="微软雅黑" panose="020B0503020204020204" pitchFamily="34" charset="-122"/>
                <a:sym typeface="+mn-ea"/>
              </a:rPr>
              <a:t>：现在已经较少见，主要出现在老式电脑和一些旧设备中。</a:t>
            </a:r>
            <a:endParaRPr lang="zh-CN" sz="2000" dirty="0">
              <a:solidFill>
                <a:srgbClr val="4C6062"/>
              </a:solidFill>
              <a:latin typeface="微软雅黑" panose="020B0503020204020204" pitchFamily="34" charset="-122"/>
              <a:ea typeface="微软雅黑" panose="020B0503020204020204" pitchFamily="34" charset="-122"/>
              <a:sym typeface="+mn-ea"/>
            </a:endParaRPr>
          </a:p>
          <a:p>
            <a:pPr indent="0" fontAlgn="auto">
              <a:spcAft>
                <a:spcPts val="1200"/>
              </a:spcAft>
            </a:pPr>
            <a:r>
              <a:rPr lang="zh-CN"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机械硬盘一般是</a:t>
            </a:r>
            <a:r>
              <a:rPr lang="en-US" altLang="zh-CN"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ide</a:t>
            </a:r>
            <a:r>
              <a:rPr lang="zh-CN" altLang="en-US"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的接口或者</a:t>
            </a:r>
            <a:r>
              <a:rPr lang="en-US" altLang="zh-CN"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sata</a:t>
            </a:r>
            <a:r>
              <a:rPr lang="zh-CN" altLang="en-US"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接口</a:t>
            </a:r>
            <a:endParaRPr lang="zh-CN"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a:p>
            <a:r>
              <a:rPr sz="2000" kern="100" dirty="0">
                <a:effectLst/>
                <a:latin typeface="+mn-ea"/>
                <a:sym typeface="+mn-ea"/>
              </a:rPr>
              <a:t>2. </a:t>
            </a:r>
            <a:r>
              <a:rPr sz="2000" b="1" kern="100" dirty="0">
                <a:effectLst/>
                <a:latin typeface="+mn-ea"/>
                <a:sym typeface="+mn-ea"/>
              </a:rPr>
              <a:t>SCSI硬盘</a:t>
            </a:r>
            <a:r>
              <a:rPr lang="zh-CN" sz="2000" dirty="0">
                <a:solidFill>
                  <a:srgbClr val="4C6062"/>
                </a:solidFill>
                <a:latin typeface="微软雅黑" panose="020B0503020204020204" pitchFamily="34" charset="-122"/>
                <a:ea typeface="微软雅黑" panose="020B0503020204020204" pitchFamily="34" charset="-122"/>
                <a:sym typeface="+mn-ea"/>
              </a:rPr>
              <a:t>：</a:t>
            </a:r>
            <a:r>
              <a:rPr sz="2000" kern="100" dirty="0">
                <a:effectLst/>
                <a:latin typeface="+mn-ea"/>
                <a:sym typeface="+mn-ea"/>
              </a:rPr>
              <a:t>小型计算机系统接口（Small Computer System Interface）。</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sz="2000" kern="100" dirty="0">
                <a:effectLst/>
                <a:latin typeface="+mn-ea"/>
                <a:sym typeface="+mn-ea"/>
              </a:rPr>
              <a:t>•</a:t>
            </a:r>
            <a:r>
              <a:rPr lang="en-US" sz="2000" kern="100" dirty="0">
                <a:effectLst/>
                <a:latin typeface="+mn-ea"/>
                <a:sym typeface="+mn-ea"/>
              </a:rPr>
              <a:t> </a:t>
            </a:r>
            <a:r>
              <a:rPr sz="2000" kern="100" dirty="0">
                <a:effectLst/>
                <a:latin typeface="+mn-ea"/>
                <a:sym typeface="+mn-ea"/>
              </a:rPr>
              <a:t>特点</a:t>
            </a:r>
            <a:r>
              <a:rPr lang="zh-CN" sz="2000" dirty="0">
                <a:solidFill>
                  <a:srgbClr val="4C6062"/>
                </a:solidFill>
                <a:latin typeface="微软雅黑" panose="020B0503020204020204" pitchFamily="34" charset="-122"/>
                <a:ea typeface="微软雅黑" panose="020B0503020204020204" pitchFamily="34" charset="-122"/>
                <a:sym typeface="+mn-ea"/>
              </a:rPr>
              <a:t>：</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zh-CN" sz="2000" dirty="0">
                <a:solidFill>
                  <a:srgbClr val="4C6062"/>
                </a:solidFill>
                <a:latin typeface="微软雅黑" panose="020B0503020204020204" pitchFamily="34" charset="-122"/>
                <a:ea typeface="微软雅黑" panose="020B0503020204020204" pitchFamily="34" charset="-122"/>
                <a:sym typeface="+mn-ea"/>
              </a:rPr>
              <a:t>支持串行和并行传输（现代多为串行SCSI，即SAS）。</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zh-CN" sz="2000" dirty="0">
                <a:solidFill>
                  <a:srgbClr val="4C6062"/>
                </a:solidFill>
                <a:latin typeface="微软雅黑" panose="020B0503020204020204" pitchFamily="34" charset="-122"/>
                <a:ea typeface="微软雅黑" panose="020B0503020204020204" pitchFamily="34" charset="-122"/>
                <a:sym typeface="+mn-ea"/>
              </a:rPr>
              <a:t>可以连接多种类型的设备，如硬盘、扫描仪、打印机等。</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zh-CN" sz="2000" dirty="0">
                <a:solidFill>
                  <a:srgbClr val="4C6062"/>
                </a:solidFill>
                <a:latin typeface="微软雅黑" panose="020B0503020204020204" pitchFamily="34" charset="-122"/>
                <a:ea typeface="微软雅黑" panose="020B0503020204020204" pitchFamily="34" charset="-122"/>
                <a:sym typeface="+mn-ea"/>
              </a:rPr>
              <a:t>通常用于服务器和专业工作站。</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sz="2000" kern="100" dirty="0">
                <a:effectLst/>
                <a:latin typeface="+mn-ea"/>
                <a:sym typeface="+mn-ea"/>
              </a:rPr>
              <a:t>•</a:t>
            </a:r>
            <a:r>
              <a:rPr lang="en-US" sz="2000" kern="100" dirty="0">
                <a:effectLst/>
                <a:latin typeface="+mn-ea"/>
                <a:sym typeface="+mn-ea"/>
              </a:rPr>
              <a:t> </a:t>
            </a:r>
            <a:r>
              <a:rPr sz="2000" kern="100" dirty="0">
                <a:effectLst/>
                <a:latin typeface="+mn-ea"/>
                <a:sym typeface="+mn-ea"/>
              </a:rPr>
              <a:t>使用场景</a:t>
            </a:r>
            <a:r>
              <a:rPr lang="zh-CN" sz="2000" dirty="0">
                <a:solidFill>
                  <a:srgbClr val="4C6062"/>
                </a:solidFill>
                <a:latin typeface="微软雅黑" panose="020B0503020204020204" pitchFamily="34" charset="-122"/>
                <a:ea typeface="微软雅黑" panose="020B0503020204020204" pitchFamily="34" charset="-122"/>
                <a:sym typeface="+mn-ea"/>
              </a:rPr>
              <a:t>：高性能计算和企业级存储。</a:t>
            </a:r>
            <a:endParaRPr lang="zh-CN" sz="2000" dirty="0">
              <a:solidFill>
                <a:srgbClr val="4C6062"/>
              </a:solidFill>
              <a:latin typeface="微软雅黑" panose="020B0503020204020204" pitchFamily="34" charset="-122"/>
              <a:ea typeface="微软雅黑" panose="020B0503020204020204" pitchFamily="34" charset="-122"/>
              <a:sym typeface="+mn-ea"/>
            </a:endParaRPr>
          </a:p>
        </p:txBody>
      </p:sp>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二、</a:t>
            </a:r>
            <a:r>
              <a:rPr lang="zh-CN" altLang="en-US" dirty="0">
                <a:latin typeface="Microsoft YaHei UI" panose="020B0503020204020204" pitchFamily="18" charset="-122"/>
                <a:cs typeface="Microsoft YaHei UI" panose="020B0503020204020204" pitchFamily="18" charset="-122"/>
                <a:sym typeface="+mn-ea"/>
              </a:rPr>
              <a:t>项目设计与准备</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sym typeface="+mn-ea"/>
              </a:rPr>
              <a:t>IDE、SCSI</a:t>
            </a:r>
            <a:r>
              <a:rPr lang="en-US" altLang="zh-CN" dirty="0">
                <a:sym typeface="+mn-ea"/>
              </a:rPr>
              <a:t>(S)</a:t>
            </a:r>
            <a:r>
              <a:rPr lang="zh-CN" altLang="en-US" dirty="0">
                <a:sym typeface="+mn-ea"/>
              </a:rPr>
              <a:t>、</a:t>
            </a:r>
            <a:r>
              <a:rPr lang="zh-CN" altLang="en-US" dirty="0">
                <a:sym typeface="+mn-ea"/>
              </a:rPr>
              <a:t>NVMe</a:t>
            </a:r>
            <a:r>
              <a:rPr lang="en-US" altLang="zh-CN" dirty="0">
                <a:sym typeface="+mn-ea"/>
              </a:rPr>
              <a:t>(N)</a:t>
            </a:r>
            <a:r>
              <a:rPr lang="zh-CN" altLang="en-US" dirty="0">
                <a:sym typeface="+mn-ea"/>
              </a:rPr>
              <a:t>、和SATA</a:t>
            </a:r>
            <a:r>
              <a:rPr lang="en-US" altLang="zh-CN" dirty="0">
                <a:sym typeface="+mn-ea"/>
              </a:rPr>
              <a:t>(A)</a:t>
            </a:r>
            <a:r>
              <a:rPr lang="zh-CN" altLang="en-US" dirty="0">
                <a:sym typeface="+mn-ea"/>
              </a:rPr>
              <a:t>硬盘</a:t>
            </a:r>
            <a:endParaRPr lang="zh-CN" altLang="en-US" dirty="0"/>
          </a:p>
        </p:txBody>
      </p:sp>
      <p:sp>
        <p:nvSpPr>
          <p:cNvPr id="2" name="文本框 1"/>
          <p:cNvSpPr txBox="1"/>
          <p:nvPr/>
        </p:nvSpPr>
        <p:spPr>
          <a:xfrm>
            <a:off x="928187" y="1570517"/>
            <a:ext cx="10276388" cy="553085"/>
          </a:xfrm>
          <a:prstGeom prst="rect">
            <a:avLst/>
          </a:prstGeom>
          <a:noFill/>
        </p:spPr>
        <p:txBody>
          <a:bodyPr wrap="square" rtlCol="0" anchor="t">
            <a:spAutoFit/>
          </a:bodyPr>
          <a:lstStyle/>
          <a:p>
            <a:pPr indent="266700" algn="just">
              <a:lnSpc>
                <a:spcPct val="150000"/>
              </a:lnSpc>
            </a:pPr>
            <a:r>
              <a:rPr lang="zh-CN" sz="2000" kern="100" dirty="0">
                <a:effectLst/>
                <a:latin typeface="+mn-ea"/>
              </a:rPr>
              <a:t>主要是</a:t>
            </a:r>
            <a:r>
              <a:rPr sz="2000" kern="100" dirty="0">
                <a:effectLst/>
                <a:latin typeface="+mn-ea"/>
              </a:rPr>
              <a:t>存储技术和接口标准</a:t>
            </a:r>
            <a:r>
              <a:rPr lang="zh-CN" sz="2000" kern="100" dirty="0">
                <a:effectLst/>
                <a:latin typeface="+mn-ea"/>
              </a:rPr>
              <a:t>的区别。</a:t>
            </a:r>
            <a:endParaRPr lang="zh-CN" sz="2000" kern="100" dirty="0">
              <a:effectLst/>
              <a:latin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文本框 2"/>
          <p:cNvSpPr txBox="1"/>
          <p:nvPr/>
        </p:nvSpPr>
        <p:spPr>
          <a:xfrm>
            <a:off x="1146175" y="2123440"/>
            <a:ext cx="9888220" cy="4554220"/>
          </a:xfrm>
          <a:prstGeom prst="rect">
            <a:avLst/>
          </a:prstGeom>
          <a:noFill/>
        </p:spPr>
        <p:txBody>
          <a:bodyPr wrap="square" rtlCol="0" anchor="t">
            <a:spAutoFit/>
          </a:bodyPr>
          <a:p>
            <a:r>
              <a:rPr lang="en-US" sz="2000" kern="100" dirty="0">
                <a:effectLst/>
                <a:latin typeface="+mn-ea"/>
                <a:sym typeface="+mn-ea"/>
              </a:rPr>
              <a:t>3</a:t>
            </a:r>
            <a:r>
              <a:rPr sz="2000" kern="100" dirty="0">
                <a:effectLst/>
                <a:latin typeface="+mn-ea"/>
                <a:sym typeface="+mn-ea"/>
              </a:rPr>
              <a:t>. </a:t>
            </a:r>
            <a:r>
              <a:rPr sz="2000" b="1" kern="100" dirty="0">
                <a:effectLst/>
                <a:latin typeface="+mn-ea"/>
                <a:sym typeface="+mn-ea"/>
              </a:rPr>
              <a:t>SATA硬盘</a:t>
            </a:r>
            <a:r>
              <a:rPr sz="2000" kern="100" dirty="0">
                <a:effectLst/>
                <a:latin typeface="+mn-ea"/>
                <a:sym typeface="+mn-ea"/>
              </a:rPr>
              <a:t>：串行ATA（Serial ATA）。</a:t>
            </a:r>
            <a:endParaRPr sz="2000" kern="100" dirty="0">
              <a:effectLst/>
              <a:latin typeface="+mn-ea"/>
              <a:sym typeface="+mn-ea"/>
            </a:endParaRPr>
          </a:p>
          <a:p>
            <a:r>
              <a:rPr sz="2000" kern="100" dirty="0">
                <a:effectLst/>
                <a:latin typeface="+mn-ea"/>
                <a:sym typeface="+mn-ea"/>
              </a:rPr>
              <a:t>•</a:t>
            </a:r>
            <a:r>
              <a:rPr lang="en-US" sz="2000" kern="100" dirty="0">
                <a:effectLst/>
                <a:latin typeface="+mn-ea"/>
                <a:sym typeface="+mn-ea"/>
              </a:rPr>
              <a:t> </a:t>
            </a:r>
            <a:r>
              <a:rPr sz="2000" kern="100" dirty="0">
                <a:effectLst/>
                <a:latin typeface="+mn-ea"/>
                <a:sym typeface="+mn-ea"/>
              </a:rPr>
              <a:t>特点</a:t>
            </a:r>
            <a:r>
              <a:rPr lang="zh-CN" sz="2000" dirty="0">
                <a:solidFill>
                  <a:srgbClr val="4C6062"/>
                </a:solidFill>
                <a:latin typeface="微软雅黑" panose="020B0503020204020204" pitchFamily="34" charset="-122"/>
                <a:ea typeface="微软雅黑" panose="020B0503020204020204" pitchFamily="34" charset="-122"/>
                <a:sym typeface="+mn-ea"/>
              </a:rPr>
              <a:t>：</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zh-CN" sz="2000" dirty="0">
                <a:solidFill>
                  <a:srgbClr val="4C6062"/>
                </a:solidFill>
                <a:latin typeface="微软雅黑" panose="020B0503020204020204" pitchFamily="34" charset="-122"/>
                <a:ea typeface="微软雅黑" panose="020B0503020204020204" pitchFamily="34" charset="-122"/>
                <a:sym typeface="+mn-ea"/>
              </a:rPr>
              <a:t>替代了IDE，成为新一代的标准硬盘连接接口。</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zh-CN" sz="2000" dirty="0">
                <a:solidFill>
                  <a:srgbClr val="4C6062"/>
                </a:solidFill>
                <a:latin typeface="微软雅黑" panose="020B0503020204020204" pitchFamily="34" charset="-122"/>
                <a:ea typeface="微软雅黑" panose="020B0503020204020204" pitchFamily="34" charset="-122"/>
                <a:sym typeface="+mn-ea"/>
              </a:rPr>
              <a:t>使用串行传输数据，速度比IDE快。</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zh-CN" sz="2000" dirty="0">
                <a:solidFill>
                  <a:srgbClr val="4C6062"/>
                </a:solidFill>
                <a:latin typeface="微软雅黑" panose="020B0503020204020204" pitchFamily="34" charset="-122"/>
                <a:ea typeface="微软雅黑" panose="020B0503020204020204" pitchFamily="34" charset="-122"/>
                <a:sym typeface="+mn-ea"/>
              </a:rPr>
              <a:t>支持热插拔和更长的电缆连接。</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zh-CN" sz="2000" dirty="0">
                <a:solidFill>
                  <a:srgbClr val="4C6062"/>
                </a:solidFill>
                <a:latin typeface="微软雅黑" panose="020B0503020204020204" pitchFamily="34" charset="-122"/>
                <a:ea typeface="微软雅黑" panose="020B0503020204020204" pitchFamily="34" charset="-122"/>
                <a:sym typeface="+mn-ea"/>
              </a:rPr>
              <a:t>最高数据传输率约为600MB/s。</a:t>
            </a:r>
            <a:endParaRPr lang="zh-CN" sz="2000" dirty="0">
              <a:solidFill>
                <a:srgbClr val="4C6062"/>
              </a:solidFill>
              <a:latin typeface="微软雅黑" panose="020B0503020204020204" pitchFamily="34" charset="-122"/>
              <a:ea typeface="微软雅黑" panose="020B0503020204020204" pitchFamily="34" charset="-122"/>
              <a:sym typeface="+mn-ea"/>
            </a:endParaRPr>
          </a:p>
          <a:p>
            <a:pPr indent="0" fontAlgn="auto">
              <a:spcAft>
                <a:spcPts val="1200"/>
              </a:spcAft>
            </a:pPr>
            <a:r>
              <a:rPr sz="2000" kern="100" dirty="0">
                <a:effectLst/>
                <a:latin typeface="+mn-ea"/>
                <a:sym typeface="+mn-ea"/>
              </a:rPr>
              <a:t>•</a:t>
            </a:r>
            <a:r>
              <a:rPr lang="en-US" sz="2000" kern="100" dirty="0">
                <a:effectLst/>
                <a:latin typeface="+mn-ea"/>
                <a:sym typeface="+mn-ea"/>
              </a:rPr>
              <a:t> </a:t>
            </a:r>
            <a:r>
              <a:rPr sz="2000" kern="100" dirty="0">
                <a:effectLst/>
                <a:latin typeface="+mn-ea"/>
                <a:sym typeface="+mn-ea"/>
              </a:rPr>
              <a:t>使用场景</a:t>
            </a:r>
            <a:r>
              <a:rPr lang="zh-CN" sz="2000" dirty="0">
                <a:solidFill>
                  <a:srgbClr val="4C6062"/>
                </a:solidFill>
                <a:latin typeface="微软雅黑" panose="020B0503020204020204" pitchFamily="34" charset="-122"/>
                <a:ea typeface="微软雅黑" panose="020B0503020204020204" pitchFamily="34" charset="-122"/>
                <a:sym typeface="+mn-ea"/>
              </a:rPr>
              <a:t>：广泛用于个人电脑的机械硬盘和固态硬盘。</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lang="en-US" sz="2000" kern="100" dirty="0">
                <a:effectLst/>
                <a:latin typeface="+mn-ea"/>
                <a:sym typeface="+mn-ea"/>
              </a:rPr>
              <a:t>4.</a:t>
            </a:r>
            <a:r>
              <a:rPr sz="2000" dirty="0">
                <a:solidFill>
                  <a:srgbClr val="4C6062"/>
                </a:solidFill>
                <a:latin typeface="微软雅黑" panose="020B0503020204020204" pitchFamily="34" charset="-122"/>
                <a:ea typeface="微软雅黑" panose="020B0503020204020204" pitchFamily="34" charset="-122"/>
                <a:sym typeface="+mn-ea"/>
              </a:rPr>
              <a:t> </a:t>
            </a:r>
            <a:r>
              <a:rPr sz="2000" b="1" kern="100" dirty="0">
                <a:effectLst/>
                <a:latin typeface="+mn-ea"/>
                <a:sym typeface="+mn-ea"/>
              </a:rPr>
              <a:t>NVMe硬盘</a:t>
            </a:r>
            <a:r>
              <a:rPr lang="zh-CN" sz="2000" dirty="0">
                <a:solidFill>
                  <a:srgbClr val="4C6062"/>
                </a:solidFill>
                <a:latin typeface="微软雅黑" panose="020B0503020204020204" pitchFamily="34" charset="-122"/>
                <a:ea typeface="微软雅黑" panose="020B0503020204020204" pitchFamily="34" charset="-122"/>
                <a:sym typeface="+mn-ea"/>
              </a:rPr>
              <a:t>：</a:t>
            </a:r>
            <a:r>
              <a:rPr sz="2000" kern="100" dirty="0">
                <a:effectLst/>
                <a:latin typeface="+mn-ea"/>
                <a:sym typeface="+mn-ea"/>
              </a:rPr>
              <a:t>非易失性内存快速存储（Non-Volatile Memory Express）</a:t>
            </a:r>
            <a:r>
              <a:rPr lang="zh-CN" sz="2000" kern="100" dirty="0">
                <a:effectLst/>
                <a:latin typeface="+mn-ea"/>
                <a:sym typeface="+mn-ea"/>
              </a:rPr>
              <a:t>。</a:t>
            </a:r>
            <a:endParaRPr sz="2000" kern="100" dirty="0">
              <a:effectLst/>
              <a:latin typeface="+mn-ea"/>
              <a:sym typeface="+mn-ea"/>
            </a:endParaRPr>
          </a:p>
          <a:p>
            <a:r>
              <a:rPr sz="2000" kern="100" dirty="0">
                <a:effectLst/>
                <a:latin typeface="+mn-ea"/>
                <a:sym typeface="+mn-ea"/>
              </a:rPr>
              <a:t>•</a:t>
            </a:r>
            <a:r>
              <a:rPr lang="en-US" sz="2000" kern="100" dirty="0">
                <a:effectLst/>
                <a:latin typeface="+mn-ea"/>
                <a:sym typeface="+mn-ea"/>
              </a:rPr>
              <a:t> </a:t>
            </a:r>
            <a:r>
              <a:rPr sz="2000" kern="100" dirty="0">
                <a:effectLst/>
                <a:latin typeface="+mn-ea"/>
                <a:sym typeface="+mn-ea"/>
              </a:rPr>
              <a:t>特点</a:t>
            </a:r>
            <a:r>
              <a:rPr lang="zh-CN" sz="2000" dirty="0">
                <a:solidFill>
                  <a:srgbClr val="4C6062"/>
                </a:solidFill>
                <a:latin typeface="微软雅黑" panose="020B0503020204020204" pitchFamily="34" charset="-122"/>
                <a:ea typeface="微软雅黑" panose="020B0503020204020204" pitchFamily="34" charset="-122"/>
                <a:sym typeface="+mn-ea"/>
              </a:rPr>
              <a:t>：</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zh-CN" sz="2000" dirty="0">
                <a:solidFill>
                  <a:srgbClr val="4C6062"/>
                </a:solidFill>
                <a:latin typeface="微软雅黑" panose="020B0503020204020204" pitchFamily="34" charset="-122"/>
                <a:ea typeface="微软雅黑" panose="020B0503020204020204" pitchFamily="34" charset="-122"/>
                <a:sym typeface="+mn-ea"/>
              </a:rPr>
              <a:t>专为固态硬盘设计的存储接入协议。</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zh-CN" sz="2000" dirty="0">
                <a:solidFill>
                  <a:srgbClr val="4C6062"/>
                </a:solidFill>
                <a:latin typeface="微软雅黑" panose="020B0503020204020204" pitchFamily="34" charset="-122"/>
                <a:ea typeface="微软雅黑" panose="020B0503020204020204" pitchFamily="34" charset="-122"/>
                <a:sym typeface="+mn-ea"/>
              </a:rPr>
              <a:t>通过PCI Express（PCIe）接口连接，支持更高的数据传输速度。</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zh-CN" sz="2000" dirty="0">
                <a:solidFill>
                  <a:srgbClr val="4C6062"/>
                </a:solidFill>
                <a:latin typeface="微软雅黑" panose="020B0503020204020204" pitchFamily="34" charset="-122"/>
                <a:ea typeface="微软雅黑" panose="020B0503020204020204" pitchFamily="34" charset="-122"/>
                <a:sym typeface="+mn-ea"/>
              </a:rPr>
              <a:t>数据传输速率远高于SATA，可达数GB/s。</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sz="2000" kern="100" dirty="0">
                <a:effectLst/>
                <a:latin typeface="+mn-ea"/>
                <a:sym typeface="+mn-ea"/>
              </a:rPr>
              <a:t>•</a:t>
            </a:r>
            <a:r>
              <a:rPr lang="en-US" sz="2000" kern="100" dirty="0">
                <a:effectLst/>
                <a:latin typeface="+mn-ea"/>
                <a:sym typeface="+mn-ea"/>
              </a:rPr>
              <a:t> </a:t>
            </a:r>
            <a:r>
              <a:rPr sz="2000" kern="100" dirty="0">
                <a:effectLst/>
                <a:latin typeface="+mn-ea"/>
                <a:sym typeface="+mn-ea"/>
              </a:rPr>
              <a:t>使用场景</a:t>
            </a:r>
            <a:r>
              <a:rPr lang="zh-CN" sz="2000" dirty="0">
                <a:solidFill>
                  <a:srgbClr val="4C6062"/>
                </a:solidFill>
                <a:latin typeface="微软雅黑" panose="020B0503020204020204" pitchFamily="34" charset="-122"/>
                <a:ea typeface="微软雅黑" panose="020B0503020204020204" pitchFamily="34" charset="-122"/>
                <a:sym typeface="+mn-ea"/>
              </a:rPr>
              <a:t>：高性能个人电脑、游戏电脑、企业级数据中心等。</a:t>
            </a:r>
            <a:endParaRPr lang="zh-CN" sz="2000" dirty="0">
              <a:solidFill>
                <a:srgbClr val="4C6062"/>
              </a:solidFill>
              <a:latin typeface="微软雅黑" panose="020B0503020204020204" pitchFamily="34" charset="-122"/>
              <a:ea typeface="微软雅黑" panose="020B0503020204020204" pitchFamily="34" charset="-122"/>
              <a:sym typeface="+mn-ea"/>
            </a:endParaRPr>
          </a:p>
          <a:p>
            <a:r>
              <a:rPr lang="zh-CN"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这里</a:t>
            </a:r>
            <a:r>
              <a:rPr lang="en-US" altLang="zh-CN"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nvme</a:t>
            </a:r>
            <a:r>
              <a:rPr lang="zh-CN" altLang="en-US"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是协议，固态硬盘有</a:t>
            </a:r>
            <a:r>
              <a:rPr lang="en-US" altLang="zh-CN"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m.2</a:t>
            </a:r>
            <a:r>
              <a:rPr lang="zh-CN" altLang="en-US"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接口和</a:t>
            </a:r>
            <a:r>
              <a:rPr lang="en-US" altLang="zh-CN"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sata</a:t>
            </a:r>
            <a:r>
              <a:rPr lang="zh-CN" altLang="en-US"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接口，用到的协议有</a:t>
            </a:r>
            <a:r>
              <a:rPr lang="en-US" altLang="zh-CN"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nvme</a:t>
            </a:r>
            <a:r>
              <a:rPr lang="zh-CN" altLang="en-US"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和</a:t>
            </a:r>
            <a:r>
              <a:rPr lang="en-US" altLang="zh-CN"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rPr>
              <a:t>sata</a:t>
            </a:r>
            <a:endParaRPr lang="en-US" altLang="zh-CN"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sym typeface="+mn-ea"/>
            </a:endParaRPr>
          </a:p>
        </p:txBody>
      </p:sp>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二、</a:t>
            </a:r>
            <a:r>
              <a:rPr lang="zh-CN" altLang="en-US" dirty="0">
                <a:latin typeface="Microsoft YaHei UI" panose="020B0503020204020204" pitchFamily="18" charset="-122"/>
                <a:cs typeface="Microsoft YaHei UI" panose="020B0503020204020204" pitchFamily="18" charset="-122"/>
                <a:sym typeface="+mn-ea"/>
              </a:rPr>
              <a:t>项目设计与准备</a:t>
            </a:r>
            <a:endParaRPr lang="zh-CN" altLang="en-US" dirty="0"/>
          </a:p>
        </p:txBody>
      </p:sp>
      <p:sp>
        <p:nvSpPr>
          <p:cNvPr id="6" name="内容占位符 5"/>
          <p:cNvSpPr>
            <a:spLocks noGrp="1"/>
          </p:cNvSpPr>
          <p:nvPr>
            <p:ph idx="13"/>
          </p:nvPr>
        </p:nvSpPr>
        <p:spPr/>
        <p:txBody>
          <a:bodyPr>
            <a:normAutofit lnSpcReduction="10000"/>
          </a:bodyPr>
          <a:lstStyle/>
          <a:p>
            <a:r>
              <a:rPr dirty="0">
                <a:sym typeface="+mn-ea"/>
              </a:rPr>
              <a:t>固态硬盘（SSD）与机械硬盘（HDD）的区别</a:t>
            </a:r>
            <a:r>
              <a:rPr lang="en-US" dirty="0">
                <a:sym typeface="+mn-ea"/>
              </a:rPr>
              <a:t>    </a:t>
            </a:r>
            <a:r>
              <a:rPr lang="zh-CN" altLang="en-US" dirty="0">
                <a:solidFill>
                  <a:srgbClr val="FF0000"/>
                </a:solidFill>
                <a:sym typeface="+mn-ea"/>
              </a:rPr>
              <a:t>（补充）</a:t>
            </a:r>
            <a:endParaRPr lang="zh-CN" altLang="en-US" dirty="0">
              <a:solidFill>
                <a:srgbClr val="FF0000"/>
              </a:solidFill>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文本框 2"/>
          <p:cNvSpPr txBox="1"/>
          <p:nvPr/>
        </p:nvSpPr>
        <p:spPr>
          <a:xfrm>
            <a:off x="1146175" y="1670050"/>
            <a:ext cx="9888220" cy="2861310"/>
          </a:xfrm>
          <a:prstGeom prst="rect">
            <a:avLst/>
          </a:prstGeom>
          <a:noFill/>
        </p:spPr>
        <p:txBody>
          <a:bodyPr wrap="square" rtlCol="0" anchor="t">
            <a:spAutoFit/>
          </a:bodyPr>
          <a:p>
            <a:r>
              <a:rPr lang="en-US" sz="2000" kern="100" dirty="0">
                <a:effectLst/>
                <a:latin typeface="+mn-ea"/>
                <a:sym typeface="+mn-ea"/>
              </a:rPr>
              <a:t>1</a:t>
            </a:r>
            <a:r>
              <a:rPr lang="zh-CN" altLang="en-US" sz="2000" kern="100" dirty="0">
                <a:effectLst/>
                <a:latin typeface="+mn-ea"/>
                <a:sym typeface="+mn-ea"/>
              </a:rPr>
              <a:t>、</a:t>
            </a:r>
            <a:r>
              <a:rPr lang="en-US" sz="2000" kern="100" dirty="0">
                <a:effectLst/>
                <a:latin typeface="+mn-ea"/>
                <a:sym typeface="+mn-ea"/>
              </a:rPr>
              <a:t>存储介质：</a:t>
            </a:r>
            <a:endParaRPr lang="en-US" sz="2000" kern="100" dirty="0">
              <a:effectLst/>
              <a:latin typeface="+mn-ea"/>
              <a:sym typeface="+mn-ea"/>
            </a:endParaRPr>
          </a:p>
          <a:p>
            <a:r>
              <a:rPr lang="en-US" sz="2000" kern="100" dirty="0">
                <a:effectLst/>
                <a:latin typeface="+mn-ea"/>
                <a:sym typeface="+mn-ea"/>
              </a:rPr>
              <a:t>          SSD使用</a:t>
            </a:r>
            <a:r>
              <a:rPr lang="en-US" sz="2000" kern="100" dirty="0">
                <a:ln w="22225">
                  <a:solidFill>
                    <a:schemeClr val="accent2"/>
                  </a:solidFill>
                  <a:prstDash val="solid"/>
                </a:ln>
                <a:solidFill>
                  <a:schemeClr val="accent2">
                    <a:lumMod val="40000"/>
                    <a:lumOff val="60000"/>
                  </a:schemeClr>
                </a:solidFill>
                <a:effectLst/>
                <a:latin typeface="+mn-ea"/>
                <a:sym typeface="+mn-ea"/>
              </a:rPr>
              <a:t>闪存</a:t>
            </a:r>
            <a:r>
              <a:rPr lang="en-US" sz="2000" kern="100" dirty="0">
                <a:effectLst/>
                <a:latin typeface="+mn-ea"/>
                <a:sym typeface="+mn-ea"/>
              </a:rPr>
              <a:t>（无移动部件）。</a:t>
            </a:r>
            <a:endParaRPr lang="en-US" sz="2000" kern="100" dirty="0">
              <a:effectLst/>
              <a:latin typeface="+mn-ea"/>
              <a:sym typeface="+mn-ea"/>
            </a:endParaRPr>
          </a:p>
          <a:p>
            <a:r>
              <a:rPr lang="en-US" sz="2000" kern="100" dirty="0">
                <a:effectLst/>
                <a:latin typeface="+mn-ea"/>
                <a:sym typeface="+mn-ea"/>
              </a:rPr>
              <a:t>          HDD使用</a:t>
            </a:r>
            <a:r>
              <a:rPr lang="en-US" sz="2000" kern="100" dirty="0">
                <a:ln w="22225">
                  <a:solidFill>
                    <a:schemeClr val="accent2"/>
                  </a:solidFill>
                  <a:prstDash val="solid"/>
                </a:ln>
                <a:solidFill>
                  <a:schemeClr val="accent2">
                    <a:lumMod val="40000"/>
                    <a:lumOff val="60000"/>
                  </a:schemeClr>
                </a:solidFill>
                <a:effectLst/>
                <a:latin typeface="+mn-ea"/>
                <a:sym typeface="+mn-ea"/>
              </a:rPr>
              <a:t>磁盘</a:t>
            </a:r>
            <a:r>
              <a:rPr lang="en-US" sz="2000" kern="100" dirty="0">
                <a:effectLst/>
                <a:latin typeface="+mn-ea"/>
                <a:sym typeface="+mn-ea"/>
              </a:rPr>
              <a:t>（有移动读写头和旋转盘片）。</a:t>
            </a:r>
            <a:endParaRPr lang="en-US" sz="2000" kern="100" dirty="0">
              <a:effectLst/>
              <a:latin typeface="+mn-ea"/>
              <a:sym typeface="+mn-ea"/>
            </a:endParaRPr>
          </a:p>
          <a:p>
            <a:pPr algn="l">
              <a:buClrTx/>
              <a:buSzTx/>
              <a:buNone/>
            </a:pPr>
            <a:r>
              <a:rPr lang="en-US" sz="2000" kern="100" dirty="0">
                <a:effectLst/>
                <a:latin typeface="+mn-ea"/>
                <a:sym typeface="+mn-ea"/>
              </a:rPr>
              <a:t>2、性能：</a:t>
            </a:r>
            <a:endParaRPr lang="en-US" sz="2000" kern="100" dirty="0">
              <a:effectLst/>
              <a:latin typeface="+mn-ea"/>
              <a:sym typeface="+mn-ea"/>
            </a:endParaRPr>
          </a:p>
          <a:p>
            <a:pPr algn="l">
              <a:buClrTx/>
              <a:buSzTx/>
              <a:buNone/>
            </a:pPr>
            <a:r>
              <a:rPr lang="en-US" sz="2000" kern="100" dirty="0">
                <a:effectLst/>
                <a:latin typeface="+mn-ea"/>
                <a:sym typeface="+mn-ea"/>
              </a:rPr>
              <a:t>          SSD拥有更快的读写速度和更低的延迟。</a:t>
            </a:r>
            <a:endParaRPr lang="en-US" sz="2000" kern="100" dirty="0">
              <a:effectLst/>
              <a:latin typeface="+mn-ea"/>
              <a:sym typeface="+mn-ea"/>
            </a:endParaRPr>
          </a:p>
          <a:p>
            <a:pPr algn="l">
              <a:buClrTx/>
              <a:buSzTx/>
              <a:buNone/>
            </a:pPr>
            <a:r>
              <a:rPr lang="en-US" sz="2000" kern="100" dirty="0">
                <a:effectLst/>
                <a:latin typeface="+mn-ea"/>
                <a:sym typeface="+mn-ea"/>
              </a:rPr>
              <a:t>3</a:t>
            </a:r>
            <a:r>
              <a:rPr lang="zh-CN" altLang="en-US" sz="2000" kern="100" dirty="0">
                <a:effectLst/>
                <a:latin typeface="+mn-ea"/>
                <a:sym typeface="+mn-ea"/>
              </a:rPr>
              <a:t>、耐用性：</a:t>
            </a:r>
            <a:endParaRPr lang="zh-CN" altLang="en-US" sz="2000" kern="100" dirty="0">
              <a:effectLst/>
              <a:latin typeface="+mn-ea"/>
              <a:sym typeface="+mn-ea"/>
            </a:endParaRPr>
          </a:p>
          <a:p>
            <a:pPr algn="l">
              <a:buClrTx/>
              <a:buSzTx/>
              <a:buNone/>
            </a:pPr>
            <a:r>
              <a:rPr lang="zh-CN" altLang="en-US" sz="2000" kern="100" dirty="0">
                <a:effectLst/>
                <a:latin typeface="+mn-ea"/>
                <a:sym typeface="+mn-ea"/>
              </a:rPr>
              <a:t> </a:t>
            </a:r>
            <a:r>
              <a:rPr lang="en-US" altLang="zh-CN" sz="2000" kern="100" dirty="0">
                <a:effectLst/>
                <a:latin typeface="+mn-ea"/>
                <a:sym typeface="+mn-ea"/>
              </a:rPr>
              <a:t>         </a:t>
            </a:r>
            <a:r>
              <a:rPr lang="zh-CN" altLang="en-US" sz="2000" kern="100" dirty="0">
                <a:effectLst/>
                <a:latin typeface="+mn-ea"/>
                <a:sym typeface="+mn-ea"/>
              </a:rPr>
              <a:t>SSD更耐震动和冲击，因为它们没有移动部件。</a:t>
            </a:r>
            <a:endParaRPr lang="zh-CN" altLang="en-US" sz="2000" kern="100" dirty="0">
              <a:effectLst/>
              <a:latin typeface="+mn-ea"/>
              <a:sym typeface="+mn-ea"/>
            </a:endParaRPr>
          </a:p>
          <a:p>
            <a:pPr algn="l">
              <a:buClrTx/>
              <a:buSzTx/>
              <a:buNone/>
            </a:pPr>
            <a:r>
              <a:rPr lang="en-US" altLang="zh-CN" sz="2000" kern="100" dirty="0">
                <a:effectLst/>
                <a:latin typeface="+mn-ea"/>
                <a:sym typeface="+mn-ea"/>
              </a:rPr>
              <a:t>4</a:t>
            </a:r>
            <a:r>
              <a:rPr lang="zh-CN" altLang="en-US" sz="2000" kern="100" dirty="0">
                <a:effectLst/>
                <a:latin typeface="+mn-ea"/>
                <a:sym typeface="+mn-ea"/>
              </a:rPr>
              <a:t>、价格：</a:t>
            </a:r>
            <a:endParaRPr lang="zh-CN" altLang="en-US" sz="2000" kern="100" dirty="0">
              <a:effectLst/>
              <a:latin typeface="+mn-ea"/>
              <a:sym typeface="+mn-ea"/>
            </a:endParaRPr>
          </a:p>
          <a:p>
            <a:pPr algn="l">
              <a:buClrTx/>
              <a:buSzTx/>
              <a:buNone/>
            </a:pPr>
            <a:r>
              <a:rPr lang="zh-CN" altLang="en-US" sz="2000" kern="100" dirty="0">
                <a:effectLst/>
                <a:latin typeface="+mn-ea"/>
                <a:sym typeface="+mn-ea"/>
              </a:rPr>
              <a:t> </a:t>
            </a:r>
            <a:r>
              <a:rPr lang="en-US" altLang="zh-CN" sz="2000" kern="100" dirty="0">
                <a:effectLst/>
                <a:latin typeface="+mn-ea"/>
                <a:sym typeface="+mn-ea"/>
              </a:rPr>
              <a:t>           </a:t>
            </a:r>
            <a:r>
              <a:rPr lang="zh-CN" altLang="en-US" sz="2000" kern="100" dirty="0">
                <a:effectLst/>
                <a:latin typeface="+mn-ea"/>
                <a:sym typeface="+mn-ea"/>
              </a:rPr>
              <a:t>按容量计算，SSD通常比HDD更贵。</a:t>
            </a:r>
            <a:endParaRPr lang="zh-CN" altLang="en-US" sz="2000" kern="100" dirty="0">
              <a:effectLst/>
              <a:latin typeface="+mn-ea"/>
              <a:sym typeface="+mn-ea"/>
            </a:endParaRPr>
          </a:p>
        </p:txBody>
      </p:sp>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066429" y="3485577"/>
            <a:ext cx="1772638" cy="36935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7" name="TextBox 1"/>
          <p:cNvSpPr txBox="1"/>
          <p:nvPr/>
        </p:nvSpPr>
        <p:spPr>
          <a:xfrm>
            <a:off x="5133472" y="2777709"/>
            <a:ext cx="1705595"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项目设计与准备</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18" name="TextBox 1"/>
          <p:cNvSpPr txBox="1"/>
          <p:nvPr/>
        </p:nvSpPr>
        <p:spPr>
          <a:xfrm>
            <a:off x="5133472" y="2069841"/>
            <a:ext cx="1461939"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项目知识准备</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48" name="TextBox 1"/>
          <p:cNvSpPr txBox="1"/>
          <p:nvPr/>
        </p:nvSpPr>
        <p:spPr>
          <a:xfrm>
            <a:off x="5176004" y="3531486"/>
            <a:ext cx="974626"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a:t>
            </a:r>
            <a:r>
              <a:rPr lang="zh-CN" altLang="en-US" sz="1900" dirty="0">
                <a:solidFill>
                  <a:schemeClr val="bg1"/>
                </a:solidFill>
                <a:latin typeface="Microsoft YaHei UI" panose="020B0503020204020204" pitchFamily="18" charset="-122"/>
                <a:ea typeface="微软雅黑" panose="020B0503020204020204" pitchFamily="34" charset="-122"/>
              </a:rPr>
              <a:t>实施</a:t>
            </a:r>
            <a:endParaRPr lang="zh-CN" altLang="en-US" sz="1900" dirty="0">
              <a:solidFill>
                <a:schemeClr val="bg1"/>
              </a:solidFill>
              <a:latin typeface="Microsoft YaHei UI" panose="020B0503020204020204" pitchFamily="18" charset="-122"/>
              <a:ea typeface="微软雅黑" panose="020B0503020204020204" pitchFamily="34" charset="-122"/>
            </a:endParaRPr>
          </a:p>
        </p:txBody>
      </p:sp>
      <p:sp>
        <p:nvSpPr>
          <p:cNvPr id="50" name="TextBox 1"/>
          <p:cNvSpPr txBox="1"/>
          <p:nvPr/>
        </p:nvSpPr>
        <p:spPr>
          <a:xfrm>
            <a:off x="5123624" y="4281352"/>
            <a:ext cx="2923877"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项目实录：配置与管理硬盘</a:t>
            </a:r>
            <a:endPar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endParaRPr>
          </a:p>
        </p:txBody>
      </p:sp>
      <p:sp>
        <p:nvSpPr>
          <p:cNvPr id="51" name="Freeform 3"/>
          <p:cNvSpPr/>
          <p:nvPr/>
        </p:nvSpPr>
        <p:spPr>
          <a:xfrm>
            <a:off x="4700092" y="1642913"/>
            <a:ext cx="79628" cy="361568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2" name="Freeform 3"/>
          <p:cNvSpPr/>
          <p:nvPr/>
        </p:nvSpPr>
        <p:spPr>
          <a:xfrm>
            <a:off x="4637406" y="215848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Freeform 3"/>
          <p:cNvSpPr/>
          <p:nvPr/>
        </p:nvSpPr>
        <p:spPr>
          <a:xfrm>
            <a:off x="4637406" y="290236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Freeform 3"/>
          <p:cNvSpPr/>
          <p:nvPr/>
        </p:nvSpPr>
        <p:spPr>
          <a:xfrm>
            <a:off x="4637406" y="36357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4" name="Freeform 3"/>
          <p:cNvSpPr/>
          <p:nvPr/>
        </p:nvSpPr>
        <p:spPr>
          <a:xfrm>
            <a:off x="4637406" y="43596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4914029" y="2032470"/>
            <a:ext cx="1943718" cy="36935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5133472" y="2777709"/>
            <a:ext cx="1705595" cy="350886"/>
          </a:xfrm>
          <a:prstGeom prst="rect">
            <a:avLst/>
          </a:prstGeom>
          <a:noFill/>
        </p:spPr>
        <p:txBody>
          <a:bodyPr wrap="none" lIns="0" tIns="0" rIns="0" bIns="60981" rtlCol="0">
            <a:spAutoFit/>
          </a:bodyPr>
          <a:lstStyle/>
          <a:p>
            <a:pPr>
              <a:lnSpc>
                <a:spcPts val="2400"/>
              </a:lnSpc>
            </a:pPr>
            <a:r>
              <a:rPr lang="zh-CN" altLang="en-US" sz="1900" dirty="0">
                <a:solidFill>
                  <a:srgbClr val="656D8D"/>
                </a:solidFill>
                <a:latin typeface="Microsoft YaHei UI" panose="020B0503020204020204" pitchFamily="18" charset="-122"/>
                <a:cs typeface="Microsoft YaHei UI" panose="020B0503020204020204" pitchFamily="18" charset="-122"/>
              </a:rPr>
              <a:t>项目设计与准备</a:t>
            </a:r>
            <a:endParaRPr lang="zh-CN" altLang="en-US" sz="1900" dirty="0">
              <a:solidFill>
                <a:srgbClr val="656D8D"/>
              </a:solidFill>
              <a:latin typeface="Microsoft YaHei UI" panose="020B0503020204020204" pitchFamily="18" charset="-122"/>
              <a:cs typeface="Microsoft YaHei UI" panose="020B0503020204020204" pitchFamily="18" charset="-122"/>
            </a:endParaRPr>
          </a:p>
        </p:txBody>
      </p:sp>
      <p:sp>
        <p:nvSpPr>
          <p:cNvPr id="18" name="TextBox 1"/>
          <p:cNvSpPr txBox="1"/>
          <p:nvPr/>
        </p:nvSpPr>
        <p:spPr>
          <a:xfrm>
            <a:off x="5133472" y="2069841"/>
            <a:ext cx="1461939" cy="350886"/>
          </a:xfrm>
          <a:prstGeom prst="rect">
            <a:avLst/>
          </a:prstGeom>
          <a:noFill/>
        </p:spPr>
        <p:txBody>
          <a:bodyPr wrap="none" lIns="0" tIns="0" rIns="0" bIns="60981" rtlCol="0">
            <a:spAutoFit/>
          </a:bodyPr>
          <a:lstStyle/>
          <a:p>
            <a:pPr>
              <a:lnSpc>
                <a:spcPts val="2400"/>
              </a:lnSpc>
            </a:pPr>
            <a:r>
              <a:rPr lang="zh-CN" altLang="en-US" sz="1900" dirty="0">
                <a:solidFill>
                  <a:schemeClr val="bg1"/>
                </a:solidFill>
                <a:latin typeface="Microsoft YaHei UI" panose="020B0503020204020204" pitchFamily="18" charset="-122"/>
                <a:cs typeface="Microsoft YaHei UI" panose="020B0503020204020204" pitchFamily="18" charset="-122"/>
              </a:rPr>
              <a:t>项目知识准备</a:t>
            </a:r>
            <a:endParaRPr lang="zh-CN" altLang="en-US" sz="1900" dirty="0">
              <a:solidFill>
                <a:schemeClr val="bg1"/>
              </a:solidFill>
              <a:latin typeface="Microsoft YaHei UI" panose="020B0503020204020204" pitchFamily="18" charset="-122"/>
              <a:cs typeface="Microsoft YaHei UI" panose="020B0503020204020204" pitchFamily="18" charset="-122"/>
            </a:endParaRPr>
          </a:p>
        </p:txBody>
      </p:sp>
      <p:sp>
        <p:nvSpPr>
          <p:cNvPr id="48" name="TextBox 1"/>
          <p:cNvSpPr txBox="1"/>
          <p:nvPr/>
        </p:nvSpPr>
        <p:spPr>
          <a:xfrm>
            <a:off x="5176004" y="3531486"/>
            <a:ext cx="974626" cy="350886"/>
          </a:xfrm>
          <a:prstGeom prst="rect">
            <a:avLst/>
          </a:prstGeom>
          <a:noFill/>
        </p:spPr>
        <p:txBody>
          <a:bodyPr wrap="none" lIns="0" tIns="0" rIns="0" bIns="60981" rtlCol="0">
            <a:spAutoFit/>
          </a:bodyPr>
          <a:lstStyle/>
          <a:p>
            <a:pPr>
              <a:lnSpc>
                <a:spcPts val="2400"/>
              </a:lnSpc>
            </a:pPr>
            <a:r>
              <a:rPr lang="zh-CN" altLang="en-US" sz="1900" dirty="0">
                <a:solidFill>
                  <a:srgbClr val="656D8D"/>
                </a:solidFill>
                <a:latin typeface="Microsoft YaHei UI" panose="020B0503020204020204" pitchFamily="18" charset="-122"/>
                <a:cs typeface="Microsoft YaHei UI" panose="020B0503020204020204" pitchFamily="18" charset="-122"/>
              </a:rPr>
              <a:t>项目实施</a:t>
            </a:r>
            <a:endParaRPr lang="zh-CN" altLang="en-US" sz="1900" dirty="0">
              <a:solidFill>
                <a:srgbClr val="656D8D"/>
              </a:solidFill>
              <a:latin typeface="Microsoft YaHei UI" panose="020B0503020204020204" pitchFamily="18" charset="-122"/>
              <a:cs typeface="Microsoft YaHei UI" panose="020B0503020204020204" pitchFamily="18" charset="-122"/>
            </a:endParaRPr>
          </a:p>
        </p:txBody>
      </p:sp>
      <p:sp>
        <p:nvSpPr>
          <p:cNvPr id="50" name="TextBox 1"/>
          <p:cNvSpPr txBox="1"/>
          <p:nvPr/>
        </p:nvSpPr>
        <p:spPr>
          <a:xfrm>
            <a:off x="5123624" y="4281352"/>
            <a:ext cx="2923877" cy="350886"/>
          </a:xfrm>
          <a:prstGeom prst="rect">
            <a:avLst/>
          </a:prstGeom>
          <a:noFill/>
        </p:spPr>
        <p:txBody>
          <a:bodyPr wrap="none" lIns="0" tIns="0" rIns="0" bIns="60981" rtlCol="0">
            <a:spAutoFit/>
          </a:bodyPr>
          <a:lstStyle/>
          <a:p>
            <a:pPr>
              <a:lnSpc>
                <a:spcPts val="2400"/>
              </a:lnSpc>
            </a:pPr>
            <a:r>
              <a:rPr lang="zh-CN" altLang="en-US" sz="1900" dirty="0">
                <a:solidFill>
                  <a:srgbClr val="656D8D"/>
                </a:solidFill>
                <a:latin typeface="Microsoft YaHei UI" panose="020B0503020204020204" pitchFamily="18" charset="-122"/>
                <a:cs typeface="Microsoft YaHei UI" panose="020B0503020204020204" pitchFamily="18" charset="-122"/>
              </a:rPr>
              <a:t>项目实录：配置与管理硬盘</a:t>
            </a:r>
            <a:endParaRPr lang="zh-CN" altLang="en-US" sz="1900" dirty="0">
              <a:solidFill>
                <a:srgbClr val="656D8D"/>
              </a:solidFill>
              <a:latin typeface="Microsoft YaHei UI" panose="020B0503020204020204" pitchFamily="18" charset="-122"/>
              <a:cs typeface="Microsoft YaHei UI" panose="020B0503020204020204" pitchFamily="18" charset="-122"/>
            </a:endParaRPr>
          </a:p>
        </p:txBody>
      </p:sp>
      <p:sp>
        <p:nvSpPr>
          <p:cNvPr id="51" name="Freeform 3"/>
          <p:cNvSpPr/>
          <p:nvPr/>
        </p:nvSpPr>
        <p:spPr>
          <a:xfrm>
            <a:off x="4700092" y="1642913"/>
            <a:ext cx="79628" cy="361568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4637406" y="215848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4637406" y="290236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4637406" y="36357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4637406" y="43596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5-1 </a:t>
            </a:r>
            <a:r>
              <a:rPr lang="zh-CN" altLang="en-US" dirty="0"/>
              <a:t>常用硬盘管理工具</a:t>
            </a:r>
            <a:r>
              <a:rPr lang="en-US" altLang="zh-CN" dirty="0"/>
              <a:t>fdisk</a:t>
            </a:r>
            <a:endParaRPr lang="zh-CN" altLang="en-US" b="0" dirty="0"/>
          </a:p>
        </p:txBody>
      </p:sp>
      <p:sp>
        <p:nvSpPr>
          <p:cNvPr id="2" name="文本框 1"/>
          <p:cNvSpPr txBox="1"/>
          <p:nvPr/>
        </p:nvSpPr>
        <p:spPr>
          <a:xfrm>
            <a:off x="984793" y="1471587"/>
            <a:ext cx="9888772" cy="5239383"/>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fdisk</a:t>
            </a:r>
            <a:r>
              <a:rPr lang="zh-CN" altLang="en-US" sz="2000" dirty="0">
                <a:solidFill>
                  <a:srgbClr val="4C6062"/>
                </a:solidFill>
                <a:latin typeface="微软雅黑" panose="020B0503020204020204" pitchFamily="34" charset="-122"/>
                <a:ea typeface="微软雅黑" panose="020B0503020204020204" pitchFamily="34" charset="-122"/>
              </a:rPr>
              <a:t>硬盘分区工具在</a:t>
            </a:r>
            <a:r>
              <a:rPr lang="en-US" altLang="zh-CN" sz="2000" dirty="0">
                <a:solidFill>
                  <a:srgbClr val="4C6062"/>
                </a:solidFill>
                <a:latin typeface="微软雅黑" panose="020B0503020204020204" pitchFamily="34" charset="-122"/>
                <a:ea typeface="微软雅黑" panose="020B0503020204020204" pitchFamily="34" charset="-122"/>
              </a:rPr>
              <a:t>DOS</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Windows</a:t>
            </a:r>
            <a:r>
              <a:rPr lang="zh-CN" altLang="en-US" sz="2000" dirty="0">
                <a:solidFill>
                  <a:srgbClr val="4C6062"/>
                </a:solidFill>
                <a:latin typeface="微软雅黑" panose="020B0503020204020204" pitchFamily="34" charset="-122"/>
                <a:ea typeface="微软雅黑" panose="020B0503020204020204" pitchFamily="34" charset="-122"/>
              </a:rPr>
              <a:t>和</a:t>
            </a: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中都有相应的应用程序。在</a:t>
            </a: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系统中，</a:t>
            </a:r>
            <a:r>
              <a:rPr lang="en-US" altLang="zh-CN" sz="2000" dirty="0">
                <a:solidFill>
                  <a:srgbClr val="4C6062"/>
                </a:solidFill>
                <a:latin typeface="微软雅黑" panose="020B0503020204020204" pitchFamily="34" charset="-122"/>
                <a:ea typeface="微软雅黑" panose="020B0503020204020204" pitchFamily="34" charset="-122"/>
              </a:rPr>
              <a:t>fdisk</a:t>
            </a:r>
            <a:r>
              <a:rPr lang="zh-CN" altLang="en-US" sz="2000" dirty="0">
                <a:solidFill>
                  <a:srgbClr val="4C6062"/>
                </a:solidFill>
                <a:latin typeface="微软雅黑" panose="020B0503020204020204" pitchFamily="34" charset="-122"/>
                <a:ea typeface="微软雅黑" panose="020B0503020204020204" pitchFamily="34" charset="-122"/>
              </a:rPr>
              <a:t>是基于菜单的命令。</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例如，查看</a:t>
            </a:r>
            <a:r>
              <a:rPr lang="en-US" altLang="zh-CN" sz="2000" dirty="0">
                <a:solidFill>
                  <a:srgbClr val="4C6062"/>
                </a:solidFill>
                <a:latin typeface="微软雅黑" panose="020B0503020204020204" pitchFamily="34" charset="-122"/>
                <a:ea typeface="微软雅黑" panose="020B0503020204020204" pitchFamily="34" charset="-122"/>
              </a:rPr>
              <a:t>RHEL8-1</a:t>
            </a:r>
            <a:r>
              <a:rPr lang="zh-CN" altLang="en-US" sz="2000" dirty="0">
                <a:solidFill>
                  <a:srgbClr val="4C6062"/>
                </a:solidFill>
                <a:latin typeface="微软雅黑" panose="020B0503020204020204" pitchFamily="34" charset="-122"/>
                <a:ea typeface="微软雅黑" panose="020B0503020204020204" pitchFamily="34" charset="-122"/>
              </a:rPr>
              <a:t>计算机上的硬盘及分区情况的操作如下所示：</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[root@Server01 ~]# fdisk -l</a:t>
            </a:r>
            <a:endParaRPr lang="en-US" altLang="zh-CN"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100" dirty="0">
                <a:solidFill>
                  <a:srgbClr val="4C6062"/>
                </a:solidFill>
                <a:latin typeface="微软雅黑" panose="020B0503020204020204" pitchFamily="34" charset="-122"/>
                <a:ea typeface="微软雅黑" panose="020B0503020204020204" pitchFamily="34" charset="-122"/>
              </a:rPr>
              <a:t>设备           启动     起点     末尾     扇区  大小 </a:t>
            </a:r>
            <a:r>
              <a:rPr lang="en-US" altLang="zh-CN" sz="1100" dirty="0">
                <a:solidFill>
                  <a:srgbClr val="4C6062"/>
                </a:solidFill>
                <a:latin typeface="微软雅黑" panose="020B0503020204020204" pitchFamily="34" charset="-122"/>
                <a:ea typeface="微软雅黑" panose="020B0503020204020204" pitchFamily="34" charset="-122"/>
              </a:rPr>
              <a:t>Id </a:t>
            </a:r>
            <a:r>
              <a:rPr lang="zh-CN" altLang="en-US" sz="1100" dirty="0">
                <a:solidFill>
                  <a:srgbClr val="4C6062"/>
                </a:solidFill>
                <a:latin typeface="微软雅黑" panose="020B0503020204020204" pitchFamily="34" charset="-122"/>
                <a:ea typeface="微软雅黑" panose="020B0503020204020204" pitchFamily="34" charset="-122"/>
              </a:rPr>
              <a:t>类型</a:t>
            </a:r>
            <a:endParaRPr lang="zh-CN" altLang="en-US"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/dev/nvme0n1p1 *        2048   587775   585728  286M 83 Linux</a:t>
            </a:r>
            <a:endParaRPr lang="en-US" altLang="zh-CN"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a:t>
            </a:r>
            <a:endParaRPr lang="en-US" altLang="zh-CN"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/dev/nvme0n1p4      31836160 83886079 52049920 24.8G  5 </a:t>
            </a:r>
            <a:r>
              <a:rPr lang="zh-CN" altLang="en-US" sz="1100" dirty="0">
                <a:solidFill>
                  <a:srgbClr val="4C6062"/>
                </a:solidFill>
                <a:latin typeface="微软雅黑" panose="020B0503020204020204" pitchFamily="34" charset="-122"/>
                <a:ea typeface="微软雅黑" panose="020B0503020204020204" pitchFamily="34" charset="-122"/>
              </a:rPr>
              <a:t>扩展</a:t>
            </a:r>
            <a:endParaRPr lang="zh-CN" altLang="en-US"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a:t>
            </a:r>
            <a:endParaRPr lang="en-US" altLang="zh-CN"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Disk /dev/nvme0n2</a:t>
            </a:r>
            <a:r>
              <a:rPr lang="zh-CN" altLang="en-US" sz="1100" dirty="0">
                <a:solidFill>
                  <a:srgbClr val="4C6062"/>
                </a:solidFill>
                <a:latin typeface="微软雅黑" panose="020B0503020204020204" pitchFamily="34" charset="-122"/>
                <a:ea typeface="微软雅黑" panose="020B0503020204020204" pitchFamily="34" charset="-122"/>
              </a:rPr>
              <a:t>：</a:t>
            </a:r>
            <a:r>
              <a:rPr lang="en-US" altLang="zh-CN" sz="1100" dirty="0">
                <a:solidFill>
                  <a:srgbClr val="4C6062"/>
                </a:solidFill>
                <a:latin typeface="微软雅黑" panose="020B0503020204020204" pitchFamily="34" charset="-122"/>
                <a:ea typeface="微软雅黑" panose="020B0503020204020204" pitchFamily="34" charset="-122"/>
              </a:rPr>
              <a:t>20 GiB</a:t>
            </a:r>
            <a:r>
              <a:rPr lang="zh-CN" altLang="en-US" sz="1100" dirty="0">
                <a:solidFill>
                  <a:srgbClr val="4C6062"/>
                </a:solidFill>
                <a:latin typeface="微软雅黑" panose="020B0503020204020204" pitchFamily="34" charset="-122"/>
                <a:ea typeface="微软雅黑" panose="020B0503020204020204" pitchFamily="34" charset="-122"/>
              </a:rPr>
              <a:t>，</a:t>
            </a:r>
            <a:r>
              <a:rPr lang="en-US" altLang="zh-CN" sz="1100" dirty="0">
                <a:solidFill>
                  <a:srgbClr val="4C6062"/>
                </a:solidFill>
                <a:latin typeface="微软雅黑" panose="020B0503020204020204" pitchFamily="34" charset="-122"/>
                <a:ea typeface="微软雅黑" panose="020B0503020204020204" pitchFamily="34" charset="-122"/>
              </a:rPr>
              <a:t>21474836480 </a:t>
            </a:r>
            <a:r>
              <a:rPr lang="zh-CN" altLang="en-US" sz="1100" dirty="0">
                <a:solidFill>
                  <a:srgbClr val="4C6062"/>
                </a:solidFill>
                <a:latin typeface="微软雅黑" panose="020B0503020204020204" pitchFamily="34" charset="-122"/>
                <a:ea typeface="微软雅黑" panose="020B0503020204020204" pitchFamily="34" charset="-122"/>
              </a:rPr>
              <a:t>字节，</a:t>
            </a:r>
            <a:r>
              <a:rPr lang="en-US" altLang="zh-CN" sz="1100" dirty="0">
                <a:solidFill>
                  <a:srgbClr val="4C6062"/>
                </a:solidFill>
                <a:latin typeface="微软雅黑" panose="020B0503020204020204" pitchFamily="34" charset="-122"/>
                <a:ea typeface="微软雅黑" panose="020B0503020204020204" pitchFamily="34" charset="-122"/>
              </a:rPr>
              <a:t>41943040 </a:t>
            </a:r>
            <a:r>
              <a:rPr lang="zh-CN" altLang="en-US" sz="1100" dirty="0">
                <a:solidFill>
                  <a:srgbClr val="4C6062"/>
                </a:solidFill>
                <a:latin typeface="微软雅黑" panose="020B0503020204020204" pitchFamily="34" charset="-122"/>
                <a:ea typeface="微软雅黑" panose="020B0503020204020204" pitchFamily="34" charset="-122"/>
              </a:rPr>
              <a:t>个扇区</a:t>
            </a:r>
            <a:endParaRPr lang="zh-CN" altLang="en-US"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Disk /dev/nvme0n3</a:t>
            </a:r>
            <a:r>
              <a:rPr lang="zh-CN" altLang="en-US" sz="1100" dirty="0">
                <a:solidFill>
                  <a:srgbClr val="4C6062"/>
                </a:solidFill>
                <a:latin typeface="微软雅黑" panose="020B0503020204020204" pitchFamily="34" charset="-122"/>
                <a:ea typeface="微软雅黑" panose="020B0503020204020204" pitchFamily="34" charset="-122"/>
              </a:rPr>
              <a:t>：</a:t>
            </a:r>
            <a:r>
              <a:rPr lang="en-US" altLang="zh-CN" sz="1100" dirty="0">
                <a:solidFill>
                  <a:srgbClr val="4C6062"/>
                </a:solidFill>
                <a:latin typeface="微软雅黑" panose="020B0503020204020204" pitchFamily="34" charset="-122"/>
                <a:ea typeface="微软雅黑" panose="020B0503020204020204" pitchFamily="34" charset="-122"/>
              </a:rPr>
              <a:t>20 GiB</a:t>
            </a:r>
            <a:r>
              <a:rPr lang="zh-CN" altLang="en-US" sz="1100" dirty="0">
                <a:solidFill>
                  <a:srgbClr val="4C6062"/>
                </a:solidFill>
                <a:latin typeface="微软雅黑" panose="020B0503020204020204" pitchFamily="34" charset="-122"/>
                <a:ea typeface="微软雅黑" panose="020B0503020204020204" pitchFamily="34" charset="-122"/>
              </a:rPr>
              <a:t>，</a:t>
            </a:r>
            <a:r>
              <a:rPr lang="en-US" altLang="zh-CN" sz="1100" dirty="0">
                <a:solidFill>
                  <a:srgbClr val="4C6062"/>
                </a:solidFill>
                <a:latin typeface="微软雅黑" panose="020B0503020204020204" pitchFamily="34" charset="-122"/>
                <a:ea typeface="微软雅黑" panose="020B0503020204020204" pitchFamily="34" charset="-122"/>
              </a:rPr>
              <a:t>21474836480 </a:t>
            </a:r>
            <a:r>
              <a:rPr lang="zh-CN" altLang="en-US" sz="1100" dirty="0">
                <a:solidFill>
                  <a:srgbClr val="4C6062"/>
                </a:solidFill>
                <a:latin typeface="微软雅黑" panose="020B0503020204020204" pitchFamily="34" charset="-122"/>
                <a:ea typeface="微软雅黑" panose="020B0503020204020204" pitchFamily="34" charset="-122"/>
              </a:rPr>
              <a:t>字节，</a:t>
            </a:r>
            <a:r>
              <a:rPr lang="en-US" altLang="zh-CN" sz="1100" dirty="0">
                <a:solidFill>
                  <a:srgbClr val="4C6062"/>
                </a:solidFill>
                <a:latin typeface="微软雅黑" panose="020B0503020204020204" pitchFamily="34" charset="-122"/>
                <a:ea typeface="微软雅黑" panose="020B0503020204020204" pitchFamily="34" charset="-122"/>
              </a:rPr>
              <a:t>41943040 </a:t>
            </a:r>
            <a:r>
              <a:rPr lang="zh-CN" altLang="en-US" sz="1100" dirty="0">
                <a:solidFill>
                  <a:srgbClr val="4C6062"/>
                </a:solidFill>
                <a:latin typeface="微软雅黑" panose="020B0503020204020204" pitchFamily="34" charset="-122"/>
                <a:ea typeface="微软雅黑" panose="020B0503020204020204" pitchFamily="34" charset="-122"/>
              </a:rPr>
              <a:t>个扇区</a:t>
            </a:r>
            <a:endParaRPr lang="zh-CN" altLang="en-US"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zh-CN" altLang="en-US"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Disk /dev/</a:t>
            </a:r>
            <a:r>
              <a:rPr lang="en-US" altLang="zh-CN" sz="1100" dirty="0" err="1">
                <a:solidFill>
                  <a:srgbClr val="4C6062"/>
                </a:solidFill>
                <a:latin typeface="微软雅黑" panose="020B0503020204020204" pitchFamily="34" charset="-122"/>
                <a:ea typeface="微软雅黑" panose="020B0503020204020204" pitchFamily="34" charset="-122"/>
              </a:rPr>
              <a:t>sda</a:t>
            </a:r>
            <a:r>
              <a:rPr lang="zh-CN" altLang="en-US" sz="1100" dirty="0">
                <a:solidFill>
                  <a:srgbClr val="4C6062"/>
                </a:solidFill>
                <a:latin typeface="微软雅黑" panose="020B0503020204020204" pitchFamily="34" charset="-122"/>
                <a:ea typeface="微软雅黑" panose="020B0503020204020204" pitchFamily="34" charset="-122"/>
              </a:rPr>
              <a:t>：</a:t>
            </a:r>
            <a:r>
              <a:rPr lang="en-US" altLang="zh-CN" sz="1100" dirty="0">
                <a:solidFill>
                  <a:srgbClr val="4C6062"/>
                </a:solidFill>
                <a:latin typeface="微软雅黑" panose="020B0503020204020204" pitchFamily="34" charset="-122"/>
                <a:ea typeface="微软雅黑" panose="020B0503020204020204" pitchFamily="34" charset="-122"/>
              </a:rPr>
              <a:t>20 GiB</a:t>
            </a:r>
            <a:r>
              <a:rPr lang="zh-CN" altLang="en-US" sz="1100" dirty="0">
                <a:solidFill>
                  <a:srgbClr val="4C6062"/>
                </a:solidFill>
                <a:latin typeface="微软雅黑" panose="020B0503020204020204" pitchFamily="34" charset="-122"/>
                <a:ea typeface="微软雅黑" panose="020B0503020204020204" pitchFamily="34" charset="-122"/>
              </a:rPr>
              <a:t>，</a:t>
            </a:r>
            <a:r>
              <a:rPr lang="en-US" altLang="zh-CN" sz="1100" dirty="0">
                <a:solidFill>
                  <a:srgbClr val="4C6062"/>
                </a:solidFill>
                <a:latin typeface="微软雅黑" panose="020B0503020204020204" pitchFamily="34" charset="-122"/>
                <a:ea typeface="微软雅黑" panose="020B0503020204020204" pitchFamily="34" charset="-122"/>
              </a:rPr>
              <a:t>21474836480 </a:t>
            </a:r>
            <a:r>
              <a:rPr lang="zh-CN" altLang="en-US" sz="1100" dirty="0">
                <a:solidFill>
                  <a:srgbClr val="4C6062"/>
                </a:solidFill>
                <a:latin typeface="微软雅黑" panose="020B0503020204020204" pitchFamily="34" charset="-122"/>
                <a:ea typeface="微软雅黑" panose="020B0503020204020204" pitchFamily="34" charset="-122"/>
              </a:rPr>
              <a:t>字节，</a:t>
            </a:r>
            <a:r>
              <a:rPr lang="en-US" altLang="zh-CN" sz="1100" dirty="0">
                <a:solidFill>
                  <a:srgbClr val="4C6062"/>
                </a:solidFill>
                <a:latin typeface="微软雅黑" panose="020B0503020204020204" pitchFamily="34" charset="-122"/>
                <a:ea typeface="微软雅黑" panose="020B0503020204020204" pitchFamily="34" charset="-122"/>
              </a:rPr>
              <a:t>41943040 </a:t>
            </a:r>
            <a:r>
              <a:rPr lang="zh-CN" altLang="en-US" sz="1100" dirty="0">
                <a:solidFill>
                  <a:srgbClr val="4C6062"/>
                </a:solidFill>
                <a:latin typeface="微软雅黑" panose="020B0503020204020204" pitchFamily="34" charset="-122"/>
                <a:ea typeface="微软雅黑" panose="020B0503020204020204" pitchFamily="34" charset="-122"/>
              </a:rPr>
              <a:t>个扇区</a:t>
            </a:r>
            <a:endParaRPr lang="zh-CN" altLang="en-US"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Disk /dev/</a:t>
            </a:r>
            <a:r>
              <a:rPr lang="en-US" altLang="zh-CN" sz="1100" dirty="0" err="1">
                <a:solidFill>
                  <a:srgbClr val="4C6062"/>
                </a:solidFill>
                <a:latin typeface="微软雅黑" panose="020B0503020204020204" pitchFamily="34" charset="-122"/>
                <a:ea typeface="微软雅黑" panose="020B0503020204020204" pitchFamily="34" charset="-122"/>
              </a:rPr>
              <a:t>sdb</a:t>
            </a:r>
            <a:r>
              <a:rPr lang="zh-CN" altLang="en-US" sz="1100" dirty="0">
                <a:solidFill>
                  <a:srgbClr val="4C6062"/>
                </a:solidFill>
                <a:latin typeface="微软雅黑" panose="020B0503020204020204" pitchFamily="34" charset="-122"/>
                <a:ea typeface="微软雅黑" panose="020B0503020204020204" pitchFamily="34" charset="-122"/>
              </a:rPr>
              <a:t>：</a:t>
            </a:r>
            <a:r>
              <a:rPr lang="en-US" altLang="zh-CN" sz="1100" dirty="0">
                <a:solidFill>
                  <a:srgbClr val="4C6062"/>
                </a:solidFill>
                <a:latin typeface="微软雅黑" panose="020B0503020204020204" pitchFamily="34" charset="-122"/>
                <a:ea typeface="微软雅黑" panose="020B0503020204020204" pitchFamily="34" charset="-122"/>
              </a:rPr>
              <a:t>20 GiB</a:t>
            </a:r>
            <a:r>
              <a:rPr lang="zh-CN" altLang="en-US" sz="1100" dirty="0">
                <a:solidFill>
                  <a:srgbClr val="4C6062"/>
                </a:solidFill>
                <a:latin typeface="微软雅黑" panose="020B0503020204020204" pitchFamily="34" charset="-122"/>
                <a:ea typeface="微软雅黑" panose="020B0503020204020204" pitchFamily="34" charset="-122"/>
              </a:rPr>
              <a:t>，</a:t>
            </a:r>
            <a:r>
              <a:rPr lang="en-US" altLang="zh-CN" sz="1100" dirty="0">
                <a:solidFill>
                  <a:srgbClr val="4C6062"/>
                </a:solidFill>
                <a:latin typeface="微软雅黑" panose="020B0503020204020204" pitchFamily="34" charset="-122"/>
                <a:ea typeface="微软雅黑" panose="020B0503020204020204" pitchFamily="34" charset="-122"/>
              </a:rPr>
              <a:t>21474836480 </a:t>
            </a:r>
            <a:r>
              <a:rPr lang="zh-CN" altLang="en-US" sz="1100" dirty="0">
                <a:solidFill>
                  <a:srgbClr val="4C6062"/>
                </a:solidFill>
                <a:latin typeface="微软雅黑" panose="020B0503020204020204" pitchFamily="34" charset="-122"/>
                <a:ea typeface="微软雅黑" panose="020B0503020204020204" pitchFamily="34" charset="-122"/>
              </a:rPr>
              <a:t>字节，</a:t>
            </a:r>
            <a:r>
              <a:rPr lang="en-US" altLang="zh-CN" sz="1100" dirty="0">
                <a:solidFill>
                  <a:srgbClr val="4C6062"/>
                </a:solidFill>
                <a:latin typeface="微软雅黑" panose="020B0503020204020204" pitchFamily="34" charset="-122"/>
                <a:ea typeface="微软雅黑" panose="020B0503020204020204" pitchFamily="34" charset="-122"/>
              </a:rPr>
              <a:t>41943040 </a:t>
            </a:r>
            <a:r>
              <a:rPr lang="zh-CN" altLang="en-US" sz="1100" dirty="0">
                <a:solidFill>
                  <a:srgbClr val="4C6062"/>
                </a:solidFill>
                <a:latin typeface="微软雅黑" panose="020B0503020204020204" pitchFamily="34" charset="-122"/>
                <a:ea typeface="微软雅黑" panose="020B0503020204020204" pitchFamily="34" charset="-122"/>
              </a:rPr>
              <a:t>个扇区</a:t>
            </a:r>
            <a:endParaRPr lang="zh-CN" altLang="en-US"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Disk /dev/</a:t>
            </a:r>
            <a:r>
              <a:rPr lang="en-US" altLang="zh-CN" sz="1100" dirty="0" err="1">
                <a:solidFill>
                  <a:srgbClr val="4C6062"/>
                </a:solidFill>
                <a:latin typeface="微软雅黑" panose="020B0503020204020204" pitchFamily="34" charset="-122"/>
                <a:ea typeface="微软雅黑" panose="020B0503020204020204" pitchFamily="34" charset="-122"/>
              </a:rPr>
              <a:t>sdc</a:t>
            </a:r>
            <a:r>
              <a:rPr lang="zh-CN" altLang="en-US" sz="1100" dirty="0">
                <a:solidFill>
                  <a:srgbClr val="4C6062"/>
                </a:solidFill>
                <a:latin typeface="微软雅黑" panose="020B0503020204020204" pitchFamily="34" charset="-122"/>
                <a:ea typeface="微软雅黑" panose="020B0503020204020204" pitchFamily="34" charset="-122"/>
              </a:rPr>
              <a:t>：</a:t>
            </a:r>
            <a:r>
              <a:rPr lang="en-US" altLang="zh-CN" sz="1100" dirty="0">
                <a:solidFill>
                  <a:srgbClr val="4C6062"/>
                </a:solidFill>
                <a:latin typeface="微软雅黑" panose="020B0503020204020204" pitchFamily="34" charset="-122"/>
                <a:ea typeface="微软雅黑" panose="020B0503020204020204" pitchFamily="34" charset="-122"/>
              </a:rPr>
              <a:t>20 GiB</a:t>
            </a:r>
            <a:r>
              <a:rPr lang="zh-CN" altLang="en-US" sz="1100" dirty="0">
                <a:solidFill>
                  <a:srgbClr val="4C6062"/>
                </a:solidFill>
                <a:latin typeface="微软雅黑" panose="020B0503020204020204" pitchFamily="34" charset="-122"/>
                <a:ea typeface="微软雅黑" panose="020B0503020204020204" pitchFamily="34" charset="-122"/>
              </a:rPr>
              <a:t>，</a:t>
            </a:r>
            <a:r>
              <a:rPr lang="en-US" altLang="zh-CN" sz="1100" dirty="0">
                <a:solidFill>
                  <a:srgbClr val="4C6062"/>
                </a:solidFill>
                <a:latin typeface="微软雅黑" panose="020B0503020204020204" pitchFamily="34" charset="-122"/>
                <a:ea typeface="微软雅黑" panose="020B0503020204020204" pitchFamily="34" charset="-122"/>
              </a:rPr>
              <a:t>21474836480 </a:t>
            </a:r>
            <a:r>
              <a:rPr lang="zh-CN" altLang="en-US" sz="1100" dirty="0">
                <a:solidFill>
                  <a:srgbClr val="4C6062"/>
                </a:solidFill>
                <a:latin typeface="微软雅黑" panose="020B0503020204020204" pitchFamily="34" charset="-122"/>
                <a:ea typeface="微软雅黑" panose="020B0503020204020204" pitchFamily="34" charset="-122"/>
              </a:rPr>
              <a:t>字节，</a:t>
            </a:r>
            <a:r>
              <a:rPr lang="en-US" altLang="zh-CN" sz="1100" dirty="0">
                <a:solidFill>
                  <a:srgbClr val="4C6062"/>
                </a:solidFill>
                <a:latin typeface="微软雅黑" panose="020B0503020204020204" pitchFamily="34" charset="-122"/>
                <a:ea typeface="微软雅黑" panose="020B0503020204020204" pitchFamily="34" charset="-122"/>
              </a:rPr>
              <a:t>41943040 </a:t>
            </a:r>
            <a:r>
              <a:rPr lang="zh-CN" altLang="en-US" sz="1100" dirty="0">
                <a:solidFill>
                  <a:srgbClr val="4C6062"/>
                </a:solidFill>
                <a:latin typeface="微软雅黑" panose="020B0503020204020204" pitchFamily="34" charset="-122"/>
                <a:ea typeface="微软雅黑" panose="020B0503020204020204" pitchFamily="34" charset="-122"/>
              </a:rPr>
              <a:t>个扇区</a:t>
            </a:r>
            <a:endParaRPr lang="zh-CN" altLang="en-US"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Disk /dev/</a:t>
            </a:r>
            <a:r>
              <a:rPr lang="en-US" altLang="zh-CN" sz="1100" dirty="0" err="1">
                <a:solidFill>
                  <a:srgbClr val="4C6062"/>
                </a:solidFill>
                <a:latin typeface="微软雅黑" panose="020B0503020204020204" pitchFamily="34" charset="-122"/>
                <a:ea typeface="微软雅黑" panose="020B0503020204020204" pitchFamily="34" charset="-122"/>
              </a:rPr>
              <a:t>sdd</a:t>
            </a:r>
            <a:r>
              <a:rPr lang="zh-CN" altLang="en-US" sz="1100" dirty="0">
                <a:solidFill>
                  <a:srgbClr val="4C6062"/>
                </a:solidFill>
                <a:latin typeface="微软雅黑" panose="020B0503020204020204" pitchFamily="34" charset="-122"/>
                <a:ea typeface="微软雅黑" panose="020B0503020204020204" pitchFamily="34" charset="-122"/>
              </a:rPr>
              <a:t>：</a:t>
            </a:r>
            <a:r>
              <a:rPr lang="en-US" altLang="zh-CN" sz="1100" dirty="0">
                <a:solidFill>
                  <a:srgbClr val="4C6062"/>
                </a:solidFill>
                <a:latin typeface="微软雅黑" panose="020B0503020204020204" pitchFamily="34" charset="-122"/>
                <a:ea typeface="微软雅黑" panose="020B0503020204020204" pitchFamily="34" charset="-122"/>
              </a:rPr>
              <a:t>20 GiB</a:t>
            </a:r>
            <a:r>
              <a:rPr lang="zh-CN" altLang="en-US" sz="1100" dirty="0">
                <a:solidFill>
                  <a:srgbClr val="4C6062"/>
                </a:solidFill>
                <a:latin typeface="微软雅黑" panose="020B0503020204020204" pitchFamily="34" charset="-122"/>
                <a:ea typeface="微软雅黑" panose="020B0503020204020204" pitchFamily="34" charset="-122"/>
              </a:rPr>
              <a:t>，</a:t>
            </a:r>
            <a:r>
              <a:rPr lang="en-US" altLang="zh-CN" sz="1100" dirty="0">
                <a:solidFill>
                  <a:srgbClr val="4C6062"/>
                </a:solidFill>
                <a:latin typeface="微软雅黑" panose="020B0503020204020204" pitchFamily="34" charset="-122"/>
                <a:ea typeface="微软雅黑" panose="020B0503020204020204" pitchFamily="34" charset="-122"/>
              </a:rPr>
              <a:t>21474836480 </a:t>
            </a:r>
            <a:r>
              <a:rPr lang="zh-CN" altLang="en-US" sz="1100" dirty="0">
                <a:solidFill>
                  <a:srgbClr val="4C6062"/>
                </a:solidFill>
                <a:latin typeface="微软雅黑" panose="020B0503020204020204" pitchFamily="34" charset="-122"/>
                <a:ea typeface="微软雅黑" panose="020B0503020204020204" pitchFamily="34" charset="-122"/>
              </a:rPr>
              <a:t>字节，</a:t>
            </a:r>
            <a:r>
              <a:rPr lang="en-US" altLang="zh-CN" sz="1100" dirty="0">
                <a:solidFill>
                  <a:srgbClr val="4C6062"/>
                </a:solidFill>
                <a:latin typeface="微软雅黑" panose="020B0503020204020204" pitchFamily="34" charset="-122"/>
                <a:ea typeface="微软雅黑" panose="020B0503020204020204" pitchFamily="34" charset="-122"/>
              </a:rPr>
              <a:t>41943040 </a:t>
            </a:r>
            <a:r>
              <a:rPr lang="zh-CN" altLang="en-US" sz="1100" dirty="0">
                <a:solidFill>
                  <a:srgbClr val="4C6062"/>
                </a:solidFill>
                <a:latin typeface="微软雅黑" panose="020B0503020204020204" pitchFamily="34" charset="-122"/>
                <a:ea typeface="微软雅黑" panose="020B0503020204020204" pitchFamily="34" charset="-122"/>
              </a:rPr>
              <a:t>个扇区</a:t>
            </a:r>
            <a:endParaRPr lang="zh-CN" altLang="en-US" sz="11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从上面的输出结果可以看出，</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块</a:t>
            </a:r>
            <a:r>
              <a:rPr lang="en-US" altLang="zh-CN" sz="2000" dirty="0" err="1">
                <a:solidFill>
                  <a:srgbClr val="4C6062"/>
                </a:solidFill>
                <a:latin typeface="微软雅黑" panose="020B0503020204020204" pitchFamily="34" charset="-122"/>
                <a:ea typeface="微软雅黑" panose="020B0503020204020204" pitchFamily="34" charset="-122"/>
              </a:rPr>
              <a:t>NVMe</a:t>
            </a:r>
            <a:r>
              <a:rPr lang="zh-CN" altLang="en-US" sz="2000" dirty="0">
                <a:solidFill>
                  <a:srgbClr val="4C6062"/>
                </a:solidFill>
                <a:latin typeface="微软雅黑" panose="020B0503020204020204" pitchFamily="34" charset="-122"/>
                <a:ea typeface="微软雅黑" panose="020B0503020204020204" pitchFamily="34" charset="-122"/>
              </a:rPr>
              <a:t>硬盘，</a:t>
            </a: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块</a:t>
            </a:r>
            <a:r>
              <a:rPr lang="en-US" altLang="zh-CN" sz="2000" dirty="0">
                <a:solidFill>
                  <a:srgbClr val="4C6062"/>
                </a:solidFill>
                <a:latin typeface="微软雅黑" panose="020B0503020204020204" pitchFamily="34" charset="-122"/>
                <a:ea typeface="微软雅黑" panose="020B0503020204020204" pitchFamily="34" charset="-122"/>
              </a:rPr>
              <a:t>SCSI</a:t>
            </a:r>
            <a:r>
              <a:rPr lang="zh-CN" altLang="en-US" sz="2000" dirty="0">
                <a:solidFill>
                  <a:srgbClr val="4C6062"/>
                </a:solidFill>
                <a:latin typeface="微软雅黑" panose="020B0503020204020204" pitchFamily="34" charset="-122"/>
                <a:ea typeface="微软雅黑" panose="020B0503020204020204" pitchFamily="34" charset="-122"/>
              </a:rPr>
              <a:t>硬盘。</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1084780" y="2972594"/>
            <a:ext cx="10028789" cy="3276599"/>
          </a:xfrm>
          <a:prstGeom prst="rect">
            <a:avLst/>
          </a:prstGeom>
        </p:spPr>
      </p:pic>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5-1 </a:t>
            </a:r>
            <a:r>
              <a:rPr lang="zh-CN" altLang="en-US" dirty="0"/>
              <a:t>常用硬盘管理工具</a:t>
            </a:r>
            <a:r>
              <a:rPr lang="en-US" altLang="zh-CN" dirty="0"/>
              <a:t>fdisk</a:t>
            </a:r>
            <a:endParaRPr lang="zh-CN" altLang="en-US" b="0" dirty="0"/>
          </a:p>
        </p:txBody>
      </p:sp>
      <p:sp>
        <p:nvSpPr>
          <p:cNvPr id="2" name="文本框 1"/>
          <p:cNvSpPr txBox="1"/>
          <p:nvPr/>
        </p:nvSpPr>
        <p:spPr>
          <a:xfrm>
            <a:off x="984793" y="1601127"/>
            <a:ext cx="9888772" cy="5200650"/>
          </a:xfrm>
          <a:prstGeom prst="rect">
            <a:avLst/>
          </a:prstGeom>
          <a:noFill/>
        </p:spPr>
        <p:txBody>
          <a:bodyPr wrap="square" rtlCol="0" anchor="t">
            <a:spAutoFit/>
          </a:bodyPr>
          <a:lstStyle/>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Disk /dev/nvme0n1：100 GiB，107374182400 字节，209715200 个扇区</a:t>
            </a:r>
            <a:endParaRPr lang="en-US" altLang="zh-CN"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单元：扇区 / 1 * 512 = 512 字节</a:t>
            </a:r>
            <a:endParaRPr lang="en-US" altLang="zh-CN"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扇区大小(逻辑/物理)：512 字节 / 512 字节</a:t>
            </a:r>
            <a:endParaRPr lang="en-US" altLang="zh-CN"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I/O 大小(最小/最佳)：512 字节 / 512 字节</a:t>
            </a:r>
            <a:endParaRPr lang="en-US" altLang="zh-CN"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磁盘标签类型：gpt</a:t>
            </a:r>
            <a:endParaRPr lang="en-US" altLang="zh-CN"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磁盘标识符：876B8A18-BDAD-441B-ABBD-AB4D6E4205A8</a:t>
            </a:r>
            <a:endParaRPr lang="en-US" altLang="zh-CN"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设备              起点     末尾     扇区  大小 类型</a:t>
            </a:r>
            <a:endParaRPr lang="en-US" altLang="zh-CN"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/dev/nvme0n1p1    2048   976895   974848  476M EFI 系统</a:t>
            </a:r>
            <a:endParaRPr lang="en-US" altLang="zh-CN"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/dev/nvme0n1p2  976896  1951743   974848  476M Linux 文件系统</a:t>
            </a:r>
            <a:endParaRPr lang="en-US" altLang="zh-CN"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100" dirty="0">
                <a:solidFill>
                  <a:srgbClr val="4C6062"/>
                </a:solidFill>
                <a:latin typeface="微软雅黑" panose="020B0503020204020204" pitchFamily="34" charset="-122"/>
                <a:ea typeface="微软雅黑" panose="020B0503020204020204" pitchFamily="34" charset="-122"/>
              </a:rPr>
              <a:t>/dev/nvme0n1p3 1951744 78170111 76218368 36.4G Linux LVM</a:t>
            </a:r>
            <a:endParaRPr lang="en-US" altLang="zh-CN" sz="11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sz="1600">
                <a:solidFill>
                  <a:srgbClr val="4C6062"/>
                </a:solidFill>
                <a:latin typeface="微软雅黑" panose="020B0503020204020204" pitchFamily="34" charset="-122"/>
                <a:ea typeface="微软雅黑" panose="020B0503020204020204" pitchFamily="34" charset="-122"/>
              </a:rPr>
              <a:t>信息解读：</a:t>
            </a:r>
            <a:endParaRPr sz="16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sz="1600">
                <a:solidFill>
                  <a:srgbClr val="4C6062"/>
                </a:solidFill>
                <a:latin typeface="微软雅黑" panose="020B0503020204020204" pitchFamily="34" charset="-122"/>
                <a:ea typeface="微软雅黑" panose="020B0503020204020204" pitchFamily="34" charset="-122"/>
              </a:rPr>
              <a:t>/dev/nvme0n1：一个100 GiB大小的NVMe驱动器，总共有209715200个扇区。它使用GPT磁盘标签，包含多个分区：</a:t>
            </a:r>
            <a:endParaRPr sz="16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sz="1600">
                <a:solidFill>
                  <a:srgbClr val="4C6062"/>
                </a:solidFill>
                <a:latin typeface="微软雅黑" panose="020B0503020204020204" pitchFamily="34" charset="-122"/>
                <a:ea typeface="微软雅黑" panose="020B0503020204020204" pitchFamily="34" charset="-122"/>
              </a:rPr>
              <a:t>     </a:t>
            </a:r>
            <a:r>
              <a:rPr sz="1600">
                <a:solidFill>
                  <a:srgbClr val="4C6062"/>
                </a:solidFill>
                <a:latin typeface="微软雅黑" panose="020B0503020204020204" pitchFamily="34" charset="-122"/>
                <a:ea typeface="微软雅黑" panose="020B0503020204020204" pitchFamily="34" charset="-122"/>
              </a:rPr>
              <a:t>/dev/nvme0n1p1：一个EFI系统分区，大小约为476M，用于引导。</a:t>
            </a:r>
            <a:endParaRPr sz="16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sz="1600">
                <a:solidFill>
                  <a:srgbClr val="4C6062"/>
                </a:solidFill>
                <a:latin typeface="微软雅黑" panose="020B0503020204020204" pitchFamily="34" charset="-122"/>
                <a:ea typeface="微软雅黑" panose="020B0503020204020204" pitchFamily="34" charset="-122"/>
              </a:rPr>
              <a:t>    </a:t>
            </a:r>
            <a:r>
              <a:rPr sz="1600">
                <a:solidFill>
                  <a:srgbClr val="4C6062"/>
                </a:solidFill>
                <a:latin typeface="微软雅黑" panose="020B0503020204020204" pitchFamily="34" charset="-122"/>
                <a:ea typeface="微软雅黑" panose="020B0503020204020204" pitchFamily="34" charset="-122"/>
              </a:rPr>
              <a:t>/dev/nvme0n1p2：一个Linux文件系统分区，同样约476M大小。</a:t>
            </a:r>
            <a:endParaRPr sz="160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sz="1600">
                <a:solidFill>
                  <a:srgbClr val="4C6062"/>
                </a:solidFill>
                <a:latin typeface="微软雅黑" panose="020B0503020204020204" pitchFamily="34" charset="-122"/>
                <a:ea typeface="微软雅黑" panose="020B0503020204020204" pitchFamily="34" charset="-122"/>
              </a:rPr>
              <a:t>   </a:t>
            </a:r>
            <a:r>
              <a:rPr sz="1600">
                <a:solidFill>
                  <a:srgbClr val="4C6062"/>
                </a:solidFill>
                <a:latin typeface="微软雅黑" panose="020B0503020204020204" pitchFamily="34" charset="-122"/>
                <a:ea typeface="微软雅黑" panose="020B0503020204020204" pitchFamily="34" charset="-122"/>
              </a:rPr>
              <a:t>/dev/nvme0n1p3：一个Linux LVM分区，大小约为36.4G，用于逻辑卷管理。</a:t>
            </a:r>
            <a:endParaRPr sz="160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841375" y="1570355"/>
            <a:ext cx="10028555" cy="2759075"/>
          </a:xfrm>
          <a:prstGeom prst="rect">
            <a:avLst/>
          </a:prstGeom>
        </p:spPr>
      </p:pic>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5-1 </a:t>
            </a:r>
            <a:r>
              <a:rPr lang="zh-CN" altLang="en-US" dirty="0"/>
              <a:t>常用硬盘管理工具</a:t>
            </a:r>
            <a:r>
              <a:rPr lang="en-US" altLang="zh-CN" dirty="0"/>
              <a:t>fdisk</a:t>
            </a:r>
            <a:endParaRPr lang="zh-CN" altLang="en-US" b="0" dirty="0"/>
          </a:p>
        </p:txBody>
      </p:sp>
      <p:sp>
        <p:nvSpPr>
          <p:cNvPr id="2" name="文本框 1"/>
          <p:cNvSpPr txBox="1"/>
          <p:nvPr/>
        </p:nvSpPr>
        <p:spPr>
          <a:xfrm>
            <a:off x="917483" y="1753527"/>
            <a:ext cx="9888772" cy="3784600"/>
          </a:xfrm>
          <a:prstGeom prst="rect">
            <a:avLst/>
          </a:prstGeom>
          <a:noFill/>
        </p:spPr>
        <p:txBody>
          <a:bodyPr wrap="square" rtlCol="0" anchor="t">
            <a:spAutoFit/>
          </a:bodyPr>
          <a:lstStyle/>
          <a:p>
            <a:pPr indent="457200">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解读信息的关键：</a:t>
            </a:r>
            <a:br>
              <a:rPr lang="zh-CN" altLang="en-US" sz="2000" dirty="0">
                <a:solidFill>
                  <a:srgbClr val="4C6062"/>
                </a:solidFill>
                <a:latin typeface="微软雅黑" panose="020B0503020204020204" pitchFamily="34" charset="-122"/>
                <a:ea typeface="微软雅黑" panose="020B0503020204020204" pitchFamily="34" charset="-122"/>
              </a:rPr>
            </a:br>
            <a:br>
              <a:rPr lang="zh-CN" altLang="en-US" sz="2000" dirty="0">
                <a:solidFill>
                  <a:srgbClr val="4C6062"/>
                </a:solidFill>
                <a:latin typeface="微软雅黑" panose="020B0503020204020204" pitchFamily="34" charset="-122"/>
                <a:ea typeface="微软雅黑" panose="020B0503020204020204" pitchFamily="34" charset="-122"/>
              </a:rPr>
            </a:br>
            <a:r>
              <a:rPr lang="en-US" altLang="zh-CN" sz="2000" dirty="0">
                <a:solidFill>
                  <a:srgbClr val="4C6062"/>
                </a:solidFill>
                <a:latin typeface="微软雅黑" panose="020B0503020204020204" pitchFamily="34" charset="-122"/>
                <a:ea typeface="微软雅黑" panose="020B0503020204020204" pitchFamily="34" charset="-122"/>
              </a:rPr>
              <a:t>      1</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扇区和单元大小：输出显示，所有设备的扇区大小为512字节，这是硬盘读写的基本单位。I/O大小表明了系统进行I/O操作的最优块大小。</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磁盘标签类型（GPT vs MBR）：GPT（GUID分区表）是一个现代的分区方案，允许有比传统的MBR（主引导记录）分区方案更多的分区。在这个例子中，/dev/nvme0n1使用的是GPT。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分区类型：分区类型告诉我们每个分区的用途，例如EFI系统分区是用来引导系统的，而Linux LVM分区用于灵活的磁盘管理。</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5-1 </a:t>
            </a:r>
            <a:r>
              <a:rPr lang="zh-CN" altLang="en-US" dirty="0"/>
              <a:t>常用硬盘管理工具</a:t>
            </a:r>
            <a:r>
              <a:rPr lang="en-US" altLang="zh-CN" dirty="0"/>
              <a:t>fdisk</a:t>
            </a:r>
            <a:endParaRPr lang="zh-CN" altLang="en-US" b="0" dirty="0"/>
          </a:p>
        </p:txBody>
      </p:sp>
      <p:sp>
        <p:nvSpPr>
          <p:cNvPr id="2" name="文本框 1"/>
          <p:cNvSpPr txBox="1"/>
          <p:nvPr/>
        </p:nvSpPr>
        <p:spPr>
          <a:xfrm>
            <a:off x="984793" y="1471587"/>
            <a:ext cx="9888772" cy="499624"/>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fdisk</a:t>
            </a:r>
            <a:r>
              <a:rPr lang="zh-CN" altLang="en-US" sz="2000" dirty="0">
                <a:solidFill>
                  <a:srgbClr val="4C6062"/>
                </a:solidFill>
                <a:latin typeface="微软雅黑" panose="020B0503020204020204" pitchFamily="34" charset="-122"/>
                <a:ea typeface="微软雅黑" panose="020B0503020204020204" pitchFamily="34" charset="-122"/>
              </a:rPr>
              <a:t>命令选项如下表：</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1084780" y="2134394"/>
            <a:ext cx="10028789" cy="3276599"/>
          </a:xfrm>
          <a:prstGeom prst="rect">
            <a:avLst/>
          </a:prstGeom>
        </p:spPr>
      </p:pic>
      <p:graphicFrame>
        <p:nvGraphicFramePr>
          <p:cNvPr id="5" name="对象 4"/>
          <p:cNvGraphicFramePr>
            <a:graphicFrameLocks noChangeAspect="1"/>
          </p:cNvGraphicFramePr>
          <p:nvPr/>
        </p:nvGraphicFramePr>
        <p:xfrm>
          <a:off x="1678940" y="2819806"/>
          <a:ext cx="15985490" cy="2523490"/>
        </p:xfrm>
        <a:graphic>
          <a:graphicData uri="http://schemas.openxmlformats.org/presentationml/2006/ole">
            <mc:AlternateContent xmlns:mc="http://schemas.openxmlformats.org/markup-compatibility/2006">
              <mc:Choice xmlns:v="urn:schemas-microsoft-com:vml" Requires="v">
                <p:oleObj spid="_x0000_s1031" name="Document" r:id="rId2" imgW="11763375" imgH="1857375" progId="Word.Document.12">
                  <p:embed/>
                </p:oleObj>
              </mc:Choice>
              <mc:Fallback>
                <p:oleObj name="Document" r:id="rId2" imgW="11763375" imgH="1857375" progId="Word.Document.12">
                  <p:embed/>
                  <p:pic>
                    <p:nvPicPr>
                      <p:cNvPr id="0" name="图片 1030"/>
                      <p:cNvPicPr/>
                      <p:nvPr/>
                    </p:nvPicPr>
                    <p:blipFill>
                      <a:blip r:embed="rId3"/>
                      <a:stretch>
                        <a:fillRect/>
                      </a:stretch>
                    </p:blipFill>
                    <p:spPr>
                      <a:xfrm>
                        <a:off x="1678940" y="2819806"/>
                        <a:ext cx="15985490" cy="2523490"/>
                      </a:xfrm>
                      <a:prstGeom prst="rect">
                        <a:avLst/>
                      </a:prstGeom>
                    </p:spPr>
                  </p:pic>
                </p:oleObj>
              </mc:Fallback>
            </mc:AlternateContent>
          </a:graphicData>
        </a:graphic>
      </p:graphicFrame>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5-1 </a:t>
            </a:r>
            <a:r>
              <a:rPr lang="zh-CN" altLang="en-US" dirty="0"/>
              <a:t>常用硬盘管理工具</a:t>
            </a:r>
            <a:r>
              <a:rPr lang="en-US" altLang="zh-CN" dirty="0"/>
              <a:t>fdisk</a:t>
            </a:r>
            <a:endParaRPr lang="zh-CN" altLang="en-US" b="0" dirty="0"/>
          </a:p>
        </p:txBody>
      </p:sp>
      <p:sp>
        <p:nvSpPr>
          <p:cNvPr id="2" name="文本框 1"/>
          <p:cNvSpPr txBox="1"/>
          <p:nvPr/>
        </p:nvSpPr>
        <p:spPr>
          <a:xfrm>
            <a:off x="984793" y="1471587"/>
            <a:ext cx="9888772" cy="4654608"/>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下面以在</a:t>
            </a:r>
            <a:r>
              <a:rPr lang="en-US" altLang="zh-CN" sz="2000" dirty="0">
                <a:solidFill>
                  <a:srgbClr val="4C6062"/>
                </a:solidFill>
                <a:latin typeface="微软雅黑" panose="020B0503020204020204" pitchFamily="34" charset="-122"/>
                <a:ea typeface="微软雅黑" panose="020B0503020204020204" pitchFamily="34" charset="-122"/>
              </a:rPr>
              <a:t>/dev/</a:t>
            </a:r>
            <a:r>
              <a:rPr lang="en-US" altLang="zh-CN" sz="2000" dirty="0" err="1">
                <a:solidFill>
                  <a:srgbClr val="4C6062"/>
                </a:solidFill>
                <a:latin typeface="微软雅黑" panose="020B0503020204020204" pitchFamily="34" charset="-122"/>
                <a:ea typeface="微软雅黑" panose="020B0503020204020204" pitchFamily="34" charset="-122"/>
              </a:rPr>
              <a:t>sdb</a:t>
            </a:r>
            <a:r>
              <a:rPr lang="zh-CN" altLang="en-US" sz="2000" dirty="0">
                <a:solidFill>
                  <a:srgbClr val="4C6062"/>
                </a:solidFill>
                <a:latin typeface="微软雅黑" panose="020B0503020204020204" pitchFamily="34" charset="-122"/>
                <a:ea typeface="微软雅黑" panose="020B0503020204020204" pitchFamily="34" charset="-122"/>
              </a:rPr>
              <a:t>硬盘上创建大小为</a:t>
            </a:r>
            <a:r>
              <a:rPr lang="en-US" altLang="zh-CN" sz="2000" dirty="0">
                <a:solidFill>
                  <a:srgbClr val="4C6062"/>
                </a:solidFill>
                <a:latin typeface="微软雅黑" panose="020B0503020204020204" pitchFamily="34" charset="-122"/>
                <a:ea typeface="微软雅黑" panose="020B0503020204020204" pitchFamily="34" charset="-122"/>
              </a:rPr>
              <a:t>500MB</a:t>
            </a:r>
            <a:r>
              <a:rPr lang="zh-CN" altLang="en-US" sz="2000" dirty="0">
                <a:solidFill>
                  <a:srgbClr val="4C6062"/>
                </a:solidFill>
                <a:latin typeface="微软雅黑" panose="020B0503020204020204" pitchFamily="34" charset="-122"/>
                <a:ea typeface="微软雅黑" panose="020B0503020204020204" pitchFamily="34" charset="-122"/>
              </a:rPr>
              <a:t>、分区类型为“</a:t>
            </a: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的</a:t>
            </a:r>
            <a:r>
              <a:rPr lang="en-US" altLang="zh-CN" sz="2000" dirty="0">
                <a:solidFill>
                  <a:srgbClr val="4C6062"/>
                </a:solidFill>
                <a:latin typeface="微软雅黑" panose="020B0503020204020204" pitchFamily="34" charset="-122"/>
                <a:ea typeface="微软雅黑" panose="020B0503020204020204" pitchFamily="34" charset="-122"/>
              </a:rPr>
              <a:t>/dev/</a:t>
            </a:r>
            <a:r>
              <a:rPr lang="en-US" altLang="zh-CN" sz="2000" dirty="0" err="1">
                <a:solidFill>
                  <a:srgbClr val="4C6062"/>
                </a:solidFill>
                <a:latin typeface="微软雅黑" panose="020B0503020204020204" pitchFamily="34" charset="-122"/>
                <a:ea typeface="微软雅黑" panose="020B0503020204020204" pitchFamily="34" charset="-122"/>
              </a:rPr>
              <a:t>sdb</a:t>
            </a:r>
            <a:r>
              <a:rPr lang="en-US" altLang="zh-CN" sz="2000" dirty="0">
                <a:solidFill>
                  <a:srgbClr val="4C6062"/>
                </a:solidFill>
                <a:latin typeface="微软雅黑" panose="020B0503020204020204" pitchFamily="34" charset="-122"/>
                <a:ea typeface="微软雅黑" panose="020B0503020204020204" pitchFamily="34" charset="-122"/>
              </a:rPr>
              <a:t>[1-3]</a:t>
            </a:r>
            <a:r>
              <a:rPr lang="zh-CN" altLang="en-US" sz="2000" dirty="0">
                <a:solidFill>
                  <a:srgbClr val="4C6062"/>
                </a:solidFill>
                <a:latin typeface="微软雅黑" panose="020B0503020204020204" pitchFamily="34" charset="-122"/>
                <a:ea typeface="微软雅黑" panose="020B0503020204020204" pitchFamily="34" charset="-122"/>
              </a:rPr>
              <a:t>主分区及逻辑分区为例，讲解</a:t>
            </a:r>
            <a:r>
              <a:rPr lang="en-US" altLang="zh-CN" sz="2000" dirty="0">
                <a:solidFill>
                  <a:srgbClr val="4C6062"/>
                </a:solidFill>
                <a:latin typeface="微软雅黑" panose="020B0503020204020204" pitchFamily="34" charset="-122"/>
                <a:ea typeface="微软雅黑" panose="020B0503020204020204" pitchFamily="34" charset="-122"/>
              </a:rPr>
              <a:t>fdisk</a:t>
            </a:r>
            <a:r>
              <a:rPr lang="zh-CN" altLang="en-US" sz="2000" dirty="0">
                <a:solidFill>
                  <a:srgbClr val="4C6062"/>
                </a:solidFill>
                <a:latin typeface="微软雅黑" panose="020B0503020204020204" pitchFamily="34" charset="-122"/>
                <a:ea typeface="微软雅黑" panose="020B0503020204020204" pitchFamily="34" charset="-122"/>
              </a:rPr>
              <a:t>命令的用法。</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．创建主分区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）利用如下所示命令，打开</a:t>
            </a:r>
            <a:r>
              <a:rPr lang="en-US" altLang="zh-CN" sz="2000" dirty="0">
                <a:solidFill>
                  <a:srgbClr val="4C6062"/>
                </a:solidFill>
                <a:latin typeface="微软雅黑" panose="020B0503020204020204" pitchFamily="34" charset="-122"/>
                <a:ea typeface="微软雅黑" panose="020B0503020204020204" pitchFamily="34" charset="-122"/>
              </a:rPr>
              <a:t>fdisk</a:t>
            </a:r>
            <a:r>
              <a:rPr lang="zh-CN" altLang="en-US" sz="2000" dirty="0">
                <a:solidFill>
                  <a:srgbClr val="4C6062"/>
                </a:solidFill>
                <a:latin typeface="微软雅黑" panose="020B0503020204020204" pitchFamily="34" charset="-122"/>
                <a:ea typeface="微软雅黑" panose="020B0503020204020204" pitchFamily="34" charset="-122"/>
              </a:rPr>
              <a:t>操作菜单。</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fdisk /dev/</a:t>
            </a:r>
            <a:r>
              <a:rPr lang="en-US" altLang="zh-CN" sz="2000" dirty="0" err="1">
                <a:solidFill>
                  <a:srgbClr val="4C6062"/>
                </a:solidFill>
                <a:latin typeface="微软雅黑" panose="020B0503020204020204" pitchFamily="34" charset="-122"/>
                <a:ea typeface="微软雅黑" panose="020B0503020204020204" pitchFamily="34" charset="-122"/>
              </a:rPr>
              <a:t>sdb</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）输入</a:t>
            </a:r>
            <a:r>
              <a:rPr lang="en-US" altLang="zh-CN" sz="2000" dirty="0">
                <a:solidFill>
                  <a:srgbClr val="4C6062"/>
                </a:solidFill>
                <a:latin typeface="微软雅黑" panose="020B0503020204020204" pitchFamily="34" charset="-122"/>
                <a:ea typeface="微软雅黑" panose="020B0503020204020204" pitchFamily="34" charset="-122"/>
              </a:rPr>
              <a:t>p</a:t>
            </a:r>
            <a:r>
              <a:rPr lang="zh-CN" altLang="en-US" sz="2000" dirty="0">
                <a:solidFill>
                  <a:srgbClr val="4C6062"/>
                </a:solidFill>
                <a:latin typeface="微软雅黑" panose="020B0503020204020204" pitchFamily="34" charset="-122"/>
                <a:ea typeface="微软雅黑" panose="020B0503020204020204" pitchFamily="34" charset="-122"/>
              </a:rPr>
              <a:t>，查看当前分区表。从命令执行结果可以看到，</a:t>
            </a:r>
            <a:r>
              <a:rPr lang="en-US" altLang="zh-CN" sz="2000" dirty="0">
                <a:solidFill>
                  <a:srgbClr val="4C6062"/>
                </a:solidFill>
                <a:latin typeface="微软雅黑" panose="020B0503020204020204" pitchFamily="34" charset="-122"/>
                <a:ea typeface="微软雅黑" panose="020B0503020204020204" pitchFamily="34" charset="-122"/>
              </a:rPr>
              <a:t>/dev/</a:t>
            </a:r>
            <a:r>
              <a:rPr lang="en-US" altLang="zh-CN" sz="2000" dirty="0" err="1">
                <a:solidFill>
                  <a:srgbClr val="4C6062"/>
                </a:solidFill>
                <a:latin typeface="微软雅黑" panose="020B0503020204020204" pitchFamily="34" charset="-122"/>
                <a:ea typeface="微软雅黑" panose="020B0503020204020204" pitchFamily="34" charset="-122"/>
              </a:rPr>
              <a:t>sdb</a:t>
            </a:r>
            <a:r>
              <a:rPr lang="zh-CN" altLang="en-US" sz="2000" dirty="0">
                <a:solidFill>
                  <a:srgbClr val="4C6062"/>
                </a:solidFill>
                <a:latin typeface="微软雅黑" panose="020B0503020204020204" pitchFamily="34" charset="-122"/>
                <a:ea typeface="微软雅黑" panose="020B0503020204020204" pitchFamily="34" charset="-122"/>
              </a:rPr>
              <a:t>硬盘并无任何分区。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命令</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输入 </a:t>
            </a:r>
            <a:r>
              <a:rPr lang="en-US" altLang="zh-CN" sz="2000" dirty="0">
                <a:solidFill>
                  <a:srgbClr val="4C6062"/>
                </a:solidFill>
                <a:latin typeface="微软雅黑" panose="020B0503020204020204" pitchFamily="34" charset="-122"/>
                <a:ea typeface="微软雅黑" panose="020B0503020204020204" pitchFamily="34" charset="-122"/>
              </a:rPr>
              <a:t>m </a:t>
            </a:r>
            <a:r>
              <a:rPr lang="zh-CN" altLang="en-US" sz="2000" dirty="0">
                <a:solidFill>
                  <a:srgbClr val="4C6062"/>
                </a:solidFill>
                <a:latin typeface="微软雅黑" panose="020B0503020204020204" pitchFamily="34" charset="-122"/>
                <a:ea typeface="微软雅黑" panose="020B0503020204020204" pitchFamily="34" charset="-122"/>
              </a:rPr>
              <a:t>获取帮助</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 </a:t>
            </a:r>
            <a:r>
              <a:rPr lang="en-US" altLang="zh-CN" sz="2000" dirty="0">
                <a:solidFill>
                  <a:srgbClr val="4C6062"/>
                </a:solidFill>
                <a:latin typeface="微软雅黑" panose="020B0503020204020204" pitchFamily="34" charset="-122"/>
                <a:ea typeface="微软雅黑" panose="020B0503020204020204" pitchFamily="34" charset="-122"/>
              </a:rPr>
              <a:t>p</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1084780" y="3505994"/>
            <a:ext cx="10028789" cy="684690"/>
          </a:xfrm>
          <a:prstGeom prst="rect">
            <a:avLst/>
          </a:prstGeom>
        </p:spPr>
      </p:pic>
      <p:pic>
        <p:nvPicPr>
          <p:cNvPr id="8" name="图片 7"/>
          <p:cNvPicPr>
            <a:picLocks noChangeAspect="1"/>
          </p:cNvPicPr>
          <p:nvPr/>
        </p:nvPicPr>
        <p:blipFill>
          <a:blip r:embed="rId1"/>
          <a:stretch>
            <a:fillRect/>
          </a:stretch>
        </p:blipFill>
        <p:spPr>
          <a:xfrm>
            <a:off x="1093932" y="5029994"/>
            <a:ext cx="10028789" cy="684690"/>
          </a:xfrm>
          <a:prstGeom prst="rect">
            <a:avLst/>
          </a:prstGeom>
        </p:spPr>
      </p:pic>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084780" y="2896394"/>
            <a:ext cx="10028789" cy="3505200"/>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5-1 </a:t>
            </a:r>
            <a:r>
              <a:rPr lang="zh-CN" altLang="en-US" dirty="0"/>
              <a:t>常用硬盘管理工具</a:t>
            </a:r>
            <a:r>
              <a:rPr lang="en-US" altLang="zh-CN" dirty="0"/>
              <a:t>fdisk</a:t>
            </a:r>
            <a:endParaRPr lang="zh-CN" altLang="en-US" b="0" dirty="0"/>
          </a:p>
        </p:txBody>
      </p:sp>
      <p:sp>
        <p:nvSpPr>
          <p:cNvPr id="2" name="文本框 1"/>
          <p:cNvSpPr txBox="1"/>
          <p:nvPr/>
        </p:nvSpPr>
        <p:spPr>
          <a:xfrm>
            <a:off x="984793" y="1471587"/>
            <a:ext cx="9888772" cy="5362494"/>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）输入</a:t>
            </a:r>
            <a:r>
              <a:rPr lang="en-US" altLang="zh-CN" sz="2000" dirty="0">
                <a:solidFill>
                  <a:srgbClr val="4C6062"/>
                </a:solidFill>
                <a:latin typeface="微软雅黑" panose="020B0503020204020204" pitchFamily="34" charset="-122"/>
                <a:ea typeface="微软雅黑" panose="020B0503020204020204" pitchFamily="34" charset="-122"/>
              </a:rPr>
              <a:t>n</a:t>
            </a:r>
            <a:r>
              <a:rPr lang="zh-CN" altLang="en-US" sz="2000" dirty="0">
                <a:solidFill>
                  <a:srgbClr val="4C6062"/>
                </a:solidFill>
                <a:latin typeface="微软雅黑" panose="020B0503020204020204" pitchFamily="34" charset="-122"/>
                <a:ea typeface="微软雅黑" panose="020B0503020204020204" pitchFamily="34" charset="-122"/>
              </a:rPr>
              <a:t>，创建一个新分区。输入</a:t>
            </a:r>
            <a:r>
              <a:rPr lang="en-US" altLang="zh-CN" sz="2000" dirty="0">
                <a:solidFill>
                  <a:srgbClr val="4C6062"/>
                </a:solidFill>
                <a:latin typeface="微软雅黑" panose="020B0503020204020204" pitchFamily="34" charset="-122"/>
                <a:ea typeface="微软雅黑" panose="020B0503020204020204" pitchFamily="34" charset="-122"/>
              </a:rPr>
              <a:t>p</a:t>
            </a:r>
            <a:r>
              <a:rPr lang="zh-CN" altLang="en-US" sz="2000" dirty="0">
                <a:solidFill>
                  <a:srgbClr val="4C6062"/>
                </a:solidFill>
                <a:latin typeface="微软雅黑" panose="020B0503020204020204" pitchFamily="34" charset="-122"/>
                <a:ea typeface="微软雅黑" panose="020B0503020204020204" pitchFamily="34" charset="-122"/>
              </a:rPr>
              <a:t>，选择创建主分区（创建扩展分区输入</a:t>
            </a:r>
            <a:r>
              <a:rPr lang="en-US" altLang="zh-CN" sz="2000" dirty="0">
                <a:solidFill>
                  <a:srgbClr val="4C6062"/>
                </a:solidFill>
                <a:latin typeface="微软雅黑" panose="020B0503020204020204" pitchFamily="34" charset="-122"/>
                <a:ea typeface="微软雅黑" panose="020B0503020204020204" pitchFamily="34" charset="-122"/>
              </a:rPr>
              <a:t>e</a:t>
            </a:r>
            <a:r>
              <a:rPr lang="zh-CN" altLang="en-US" sz="2000" dirty="0">
                <a:solidFill>
                  <a:srgbClr val="4C6062"/>
                </a:solidFill>
                <a:latin typeface="微软雅黑" panose="020B0503020204020204" pitchFamily="34" charset="-122"/>
                <a:ea typeface="微软雅黑" panose="020B0503020204020204" pitchFamily="34" charset="-122"/>
              </a:rPr>
              <a:t>，创建逻辑分区输入</a:t>
            </a:r>
            <a:r>
              <a:rPr lang="en-US" altLang="zh-CN" sz="2000" dirty="0">
                <a:solidFill>
                  <a:srgbClr val="4C6062"/>
                </a:solidFill>
                <a:latin typeface="微软雅黑" panose="020B0503020204020204" pitchFamily="34" charset="-122"/>
                <a:ea typeface="微软雅黑" panose="020B0503020204020204" pitchFamily="34" charset="-122"/>
              </a:rPr>
              <a:t>l</a:t>
            </a:r>
            <a:r>
              <a:rPr lang="zh-CN" altLang="en-US" sz="2000" dirty="0">
                <a:solidFill>
                  <a:srgbClr val="4C6062"/>
                </a:solidFill>
                <a:latin typeface="微软雅黑" panose="020B0503020204020204" pitchFamily="34" charset="-122"/>
                <a:ea typeface="微软雅黑" panose="020B0503020204020204" pitchFamily="34" charset="-122"/>
              </a:rPr>
              <a:t>）；输入数字</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，创建第一个主分区（主分区和扩展分区可选数字为</a:t>
            </a:r>
            <a:r>
              <a:rPr lang="en-US" altLang="zh-CN" sz="2000" dirty="0">
                <a:solidFill>
                  <a:srgbClr val="4C6062"/>
                </a:solidFill>
                <a:latin typeface="微软雅黑" panose="020B0503020204020204" pitchFamily="34" charset="-122"/>
                <a:ea typeface="微软雅黑" panose="020B0503020204020204" pitchFamily="34" charset="-122"/>
              </a:rPr>
              <a:t>1~4</a:t>
            </a:r>
            <a:r>
              <a:rPr lang="zh-CN" altLang="en-US" sz="2000" dirty="0">
                <a:solidFill>
                  <a:srgbClr val="4C6062"/>
                </a:solidFill>
                <a:latin typeface="微软雅黑" panose="020B0503020204020204" pitchFamily="34" charset="-122"/>
                <a:ea typeface="微软雅黑" panose="020B0503020204020204" pitchFamily="34" charset="-122"/>
              </a:rPr>
              <a:t>，逻辑分区的数字标识从</a:t>
            </a:r>
            <a:r>
              <a:rPr lang="en-US" altLang="zh-CN" sz="2000" dirty="0">
                <a:solidFill>
                  <a:srgbClr val="4C6062"/>
                </a:solidFill>
                <a:latin typeface="微软雅黑" panose="020B0503020204020204" pitchFamily="34" charset="-122"/>
                <a:ea typeface="微软雅黑" panose="020B0503020204020204" pitchFamily="34" charset="-122"/>
              </a:rPr>
              <a:t>5</a:t>
            </a:r>
            <a:r>
              <a:rPr lang="zh-CN" altLang="en-US" sz="2000" dirty="0">
                <a:solidFill>
                  <a:srgbClr val="4C6062"/>
                </a:solidFill>
                <a:latin typeface="微软雅黑" panose="020B0503020204020204" pitchFamily="34" charset="-122"/>
                <a:ea typeface="微软雅黑" panose="020B0503020204020204" pitchFamily="34" charset="-122"/>
              </a:rPr>
              <a:t>开始）。</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命令</a:t>
            </a:r>
            <a:r>
              <a:rPr lang="en-US" altLang="zh-CN" sz="1600" dirty="0">
                <a:solidFill>
                  <a:srgbClr val="4C6062"/>
                </a:solidFill>
                <a:latin typeface="微软雅黑" panose="020B0503020204020204" pitchFamily="34" charset="-122"/>
                <a:ea typeface="微软雅黑" panose="020B0503020204020204" pitchFamily="34" charset="-122"/>
              </a:rPr>
              <a:t>(</a:t>
            </a:r>
            <a:r>
              <a:rPr lang="zh-CN" altLang="en-US" sz="1600" dirty="0">
                <a:solidFill>
                  <a:srgbClr val="4C6062"/>
                </a:solidFill>
                <a:latin typeface="微软雅黑" panose="020B0503020204020204" pitchFamily="34" charset="-122"/>
                <a:ea typeface="微软雅黑" panose="020B0503020204020204" pitchFamily="34" charset="-122"/>
              </a:rPr>
              <a:t>输入 </a:t>
            </a:r>
            <a:r>
              <a:rPr lang="en-US" altLang="zh-CN" sz="1600" dirty="0">
                <a:solidFill>
                  <a:srgbClr val="4C6062"/>
                </a:solidFill>
                <a:latin typeface="微软雅黑" panose="020B0503020204020204" pitchFamily="34" charset="-122"/>
                <a:ea typeface="微软雅黑" panose="020B0503020204020204" pitchFamily="34" charset="-122"/>
              </a:rPr>
              <a:t>m </a:t>
            </a:r>
            <a:r>
              <a:rPr lang="zh-CN" altLang="en-US" sz="1600" dirty="0">
                <a:solidFill>
                  <a:srgbClr val="4C6062"/>
                </a:solidFill>
                <a:latin typeface="微软雅黑" panose="020B0503020204020204" pitchFamily="34" charset="-122"/>
                <a:ea typeface="微软雅黑" panose="020B0503020204020204" pitchFamily="34" charset="-122"/>
              </a:rPr>
              <a:t>获取帮助</a:t>
            </a:r>
            <a:r>
              <a:rPr lang="en-US" altLang="zh-CN" sz="1600" dirty="0">
                <a:solidFill>
                  <a:srgbClr val="4C6062"/>
                </a:solidFill>
                <a:latin typeface="微软雅黑" panose="020B0503020204020204" pitchFamily="34" charset="-122"/>
                <a:ea typeface="微软雅黑" panose="020B0503020204020204" pitchFamily="34" charset="-122"/>
              </a:rPr>
              <a:t>)</a:t>
            </a: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n						//</a:t>
            </a:r>
            <a:r>
              <a:rPr lang="zh-CN" altLang="en-US" sz="1600" dirty="0">
                <a:solidFill>
                  <a:srgbClr val="4C6062"/>
                </a:solidFill>
                <a:latin typeface="微软雅黑" panose="020B0503020204020204" pitchFamily="34" charset="-122"/>
                <a:ea typeface="微软雅黑" panose="020B0503020204020204" pitchFamily="34" charset="-122"/>
              </a:rPr>
              <a:t>利用</a:t>
            </a:r>
            <a:r>
              <a:rPr lang="en-US" altLang="zh-CN" sz="1600" dirty="0">
                <a:solidFill>
                  <a:srgbClr val="4C6062"/>
                </a:solidFill>
                <a:latin typeface="微软雅黑" panose="020B0503020204020204" pitchFamily="34" charset="-122"/>
                <a:ea typeface="微软雅黑" panose="020B0503020204020204" pitchFamily="34" charset="-122"/>
              </a:rPr>
              <a:t>n</a:t>
            </a:r>
            <a:r>
              <a:rPr lang="zh-CN" altLang="en-US" sz="1600" dirty="0">
                <a:solidFill>
                  <a:srgbClr val="4C6062"/>
                </a:solidFill>
                <a:latin typeface="微软雅黑" panose="020B0503020204020204" pitchFamily="34" charset="-122"/>
                <a:ea typeface="微软雅黑" panose="020B0503020204020204" pitchFamily="34" charset="-122"/>
              </a:rPr>
              <a:t>命令创建新分区</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分区类型</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   </a:t>
            </a:r>
            <a:r>
              <a:rPr lang="en-US" altLang="zh-CN" sz="1600" dirty="0">
                <a:solidFill>
                  <a:srgbClr val="4C6062"/>
                </a:solidFill>
                <a:latin typeface="微软雅黑" panose="020B0503020204020204" pitchFamily="34" charset="-122"/>
                <a:ea typeface="微软雅黑" panose="020B0503020204020204" pitchFamily="34" charset="-122"/>
              </a:rPr>
              <a:t>p   </a:t>
            </a:r>
            <a:r>
              <a:rPr lang="zh-CN" altLang="en-US" sz="1600" dirty="0">
                <a:solidFill>
                  <a:srgbClr val="4C6062"/>
                </a:solidFill>
                <a:latin typeface="微软雅黑" panose="020B0503020204020204" pitchFamily="34" charset="-122"/>
                <a:ea typeface="微软雅黑" panose="020B0503020204020204" pitchFamily="34" charset="-122"/>
              </a:rPr>
              <a:t>主分区 </a:t>
            </a:r>
            <a:r>
              <a:rPr lang="en-US" altLang="zh-CN" sz="1600" dirty="0">
                <a:solidFill>
                  <a:srgbClr val="4C6062"/>
                </a:solidFill>
                <a:latin typeface="微软雅黑" panose="020B0503020204020204" pitchFamily="34" charset="-122"/>
                <a:ea typeface="微软雅黑" panose="020B0503020204020204" pitchFamily="34" charset="-122"/>
              </a:rPr>
              <a:t>(0</a:t>
            </a:r>
            <a:r>
              <a:rPr lang="zh-CN" altLang="en-US" sz="1600" dirty="0">
                <a:solidFill>
                  <a:srgbClr val="4C6062"/>
                </a:solidFill>
                <a:latin typeface="微软雅黑" panose="020B0503020204020204" pitchFamily="34" charset="-122"/>
                <a:ea typeface="微软雅黑" panose="020B0503020204020204" pitchFamily="34" charset="-122"/>
              </a:rPr>
              <a:t>个主分区，</a:t>
            </a:r>
            <a:r>
              <a:rPr lang="en-US" altLang="zh-CN" sz="1600" dirty="0">
                <a:solidFill>
                  <a:srgbClr val="4C6062"/>
                </a:solidFill>
                <a:latin typeface="微软雅黑" panose="020B0503020204020204" pitchFamily="34" charset="-122"/>
                <a:ea typeface="微软雅黑" panose="020B0503020204020204" pitchFamily="34" charset="-122"/>
              </a:rPr>
              <a:t>0</a:t>
            </a:r>
            <a:r>
              <a:rPr lang="zh-CN" altLang="en-US" sz="1600" dirty="0">
                <a:solidFill>
                  <a:srgbClr val="4C6062"/>
                </a:solidFill>
                <a:latin typeface="微软雅黑" panose="020B0503020204020204" pitchFamily="34" charset="-122"/>
                <a:ea typeface="微软雅黑" panose="020B0503020204020204" pitchFamily="34" charset="-122"/>
              </a:rPr>
              <a:t>个扩展分区，</a:t>
            </a:r>
            <a:r>
              <a:rPr lang="en-US" altLang="zh-CN" sz="1600" dirty="0">
                <a:solidFill>
                  <a:srgbClr val="4C6062"/>
                </a:solidFill>
                <a:latin typeface="微软雅黑" panose="020B0503020204020204" pitchFamily="34" charset="-122"/>
                <a:ea typeface="微软雅黑" panose="020B0503020204020204" pitchFamily="34" charset="-122"/>
              </a:rPr>
              <a:t>4</a:t>
            </a:r>
            <a:r>
              <a:rPr lang="zh-CN" altLang="en-US" sz="1600" dirty="0">
                <a:solidFill>
                  <a:srgbClr val="4C6062"/>
                </a:solidFill>
                <a:latin typeface="微软雅黑" panose="020B0503020204020204" pitchFamily="34" charset="-122"/>
                <a:ea typeface="微软雅黑" panose="020B0503020204020204" pitchFamily="34" charset="-122"/>
              </a:rPr>
              <a:t>空闲</a:t>
            </a:r>
            <a:r>
              <a:rPr lang="en-US" altLang="zh-CN" sz="1600" dirty="0">
                <a:solidFill>
                  <a:srgbClr val="4C6062"/>
                </a:solidFill>
                <a:latin typeface="微软雅黑" panose="020B0503020204020204" pitchFamily="34" charset="-122"/>
                <a:ea typeface="微软雅黑" panose="020B0503020204020204" pitchFamily="34" charset="-122"/>
              </a:rPr>
              <a:t>)</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e   </a:t>
            </a:r>
            <a:r>
              <a:rPr lang="zh-CN" altLang="en-US" sz="1600" dirty="0">
                <a:solidFill>
                  <a:srgbClr val="4C6062"/>
                </a:solidFill>
                <a:latin typeface="微软雅黑" panose="020B0503020204020204" pitchFamily="34" charset="-122"/>
                <a:ea typeface="微软雅黑" panose="020B0503020204020204" pitchFamily="34" charset="-122"/>
              </a:rPr>
              <a:t>扩展分区 </a:t>
            </a:r>
            <a:r>
              <a:rPr lang="en-US" altLang="zh-CN" sz="1600" dirty="0">
                <a:solidFill>
                  <a:srgbClr val="4C6062"/>
                </a:solidFill>
                <a:latin typeface="微软雅黑" panose="020B0503020204020204" pitchFamily="34" charset="-122"/>
                <a:ea typeface="微软雅黑" panose="020B0503020204020204" pitchFamily="34" charset="-122"/>
              </a:rPr>
              <a:t>(</a:t>
            </a:r>
            <a:r>
              <a:rPr lang="zh-CN" altLang="en-US" sz="1600" dirty="0">
                <a:solidFill>
                  <a:srgbClr val="4C6062"/>
                </a:solidFill>
                <a:latin typeface="微软雅黑" panose="020B0503020204020204" pitchFamily="34" charset="-122"/>
                <a:ea typeface="微软雅黑" panose="020B0503020204020204" pitchFamily="34" charset="-122"/>
              </a:rPr>
              <a:t>逻辑分区容器</a:t>
            </a:r>
            <a:r>
              <a:rPr lang="en-US" altLang="zh-CN" sz="1600" dirty="0">
                <a:solidFill>
                  <a:srgbClr val="4C6062"/>
                </a:solidFill>
                <a:latin typeface="微软雅黑" panose="020B0503020204020204" pitchFamily="34" charset="-122"/>
                <a:ea typeface="微软雅黑" panose="020B0503020204020204" pitchFamily="34" charset="-122"/>
              </a:rPr>
              <a:t>)</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选择 </a:t>
            </a:r>
            <a:r>
              <a:rPr lang="en-US" altLang="zh-CN" sz="1600" dirty="0">
                <a:solidFill>
                  <a:srgbClr val="4C6062"/>
                </a:solidFill>
                <a:latin typeface="微软雅黑" panose="020B0503020204020204" pitchFamily="34" charset="-122"/>
                <a:ea typeface="微软雅黑" panose="020B0503020204020204" pitchFamily="34" charset="-122"/>
              </a:rPr>
              <a:t>(</a:t>
            </a:r>
            <a:r>
              <a:rPr lang="zh-CN" altLang="en-US" sz="1600" dirty="0">
                <a:solidFill>
                  <a:srgbClr val="4C6062"/>
                </a:solidFill>
                <a:latin typeface="微软雅黑" panose="020B0503020204020204" pitchFamily="34" charset="-122"/>
                <a:ea typeface="微软雅黑" panose="020B0503020204020204" pitchFamily="34" charset="-122"/>
              </a:rPr>
              <a:t>默认 </a:t>
            </a:r>
            <a:r>
              <a:rPr lang="en-US" altLang="zh-CN" sz="1600" dirty="0">
                <a:solidFill>
                  <a:srgbClr val="4C6062"/>
                </a:solidFill>
                <a:latin typeface="微软雅黑" panose="020B0503020204020204" pitchFamily="34" charset="-122"/>
                <a:ea typeface="微软雅黑" panose="020B0503020204020204" pitchFamily="34" charset="-122"/>
              </a:rPr>
              <a:t>p)</a:t>
            </a: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p								//</a:t>
            </a:r>
            <a:r>
              <a:rPr lang="zh-CN" altLang="en-US" sz="1600" dirty="0">
                <a:solidFill>
                  <a:srgbClr val="4C6062"/>
                </a:solidFill>
                <a:latin typeface="微软雅黑" panose="020B0503020204020204" pitchFamily="34" charset="-122"/>
                <a:ea typeface="微软雅黑" panose="020B0503020204020204" pitchFamily="34" charset="-122"/>
              </a:rPr>
              <a:t>输入字符</a:t>
            </a:r>
            <a:r>
              <a:rPr lang="en-US" altLang="zh-CN" sz="1600" dirty="0">
                <a:solidFill>
                  <a:srgbClr val="4C6062"/>
                </a:solidFill>
                <a:latin typeface="微软雅黑" panose="020B0503020204020204" pitchFamily="34" charset="-122"/>
                <a:ea typeface="微软雅黑" panose="020B0503020204020204" pitchFamily="34" charset="-122"/>
              </a:rPr>
              <a:t>p</a:t>
            </a:r>
            <a:r>
              <a:rPr lang="zh-CN" altLang="en-US" sz="1600" dirty="0">
                <a:solidFill>
                  <a:srgbClr val="4C6062"/>
                </a:solidFill>
                <a:latin typeface="微软雅黑" panose="020B0503020204020204" pitchFamily="34" charset="-122"/>
                <a:ea typeface="微软雅黑" panose="020B0503020204020204" pitchFamily="34" charset="-122"/>
              </a:rPr>
              <a:t>，以创建主硬盘分区</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分区号 </a:t>
            </a:r>
            <a:r>
              <a:rPr lang="en-US" altLang="zh-CN" sz="1600" dirty="0">
                <a:solidFill>
                  <a:srgbClr val="4C6062"/>
                </a:solidFill>
                <a:latin typeface="微软雅黑" panose="020B0503020204020204" pitchFamily="34" charset="-122"/>
                <a:ea typeface="微软雅黑" panose="020B0503020204020204" pitchFamily="34" charset="-122"/>
              </a:rPr>
              <a:t>(1-4, </a:t>
            </a:r>
            <a:r>
              <a:rPr lang="zh-CN" altLang="en-US" sz="1600" dirty="0">
                <a:solidFill>
                  <a:srgbClr val="4C6062"/>
                </a:solidFill>
                <a:latin typeface="微软雅黑" panose="020B0503020204020204" pitchFamily="34" charset="-122"/>
                <a:ea typeface="微软雅黑" panose="020B0503020204020204" pitchFamily="34" charset="-122"/>
              </a:rPr>
              <a:t>默认  </a:t>
            </a:r>
            <a:r>
              <a:rPr lang="en-US" altLang="zh-CN" sz="1600" dirty="0">
                <a:solidFill>
                  <a:srgbClr val="4C6062"/>
                </a:solidFill>
                <a:latin typeface="微软雅黑" panose="020B0503020204020204" pitchFamily="34" charset="-122"/>
                <a:ea typeface="微软雅黑" panose="020B0503020204020204" pitchFamily="34" charset="-122"/>
              </a:rPr>
              <a:t>1): 1</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第一个扇区 </a:t>
            </a:r>
            <a:r>
              <a:rPr lang="en-US" altLang="zh-CN" sz="1600" dirty="0">
                <a:solidFill>
                  <a:srgbClr val="4C6062"/>
                </a:solidFill>
                <a:latin typeface="微软雅黑" panose="020B0503020204020204" pitchFamily="34" charset="-122"/>
                <a:ea typeface="微软雅黑" panose="020B0503020204020204" pitchFamily="34" charset="-122"/>
              </a:rPr>
              <a:t>(2048-41943039, </a:t>
            </a:r>
            <a:r>
              <a:rPr lang="zh-CN" altLang="en-US" sz="1600" dirty="0">
                <a:solidFill>
                  <a:srgbClr val="4C6062"/>
                </a:solidFill>
                <a:latin typeface="微软雅黑" panose="020B0503020204020204" pitchFamily="34" charset="-122"/>
                <a:ea typeface="微软雅黑" panose="020B0503020204020204" pitchFamily="34" charset="-122"/>
              </a:rPr>
              <a:t>默认 </a:t>
            </a:r>
            <a:r>
              <a:rPr lang="en-US" altLang="zh-CN" sz="1600" dirty="0">
                <a:solidFill>
                  <a:srgbClr val="4C6062"/>
                </a:solidFill>
                <a:latin typeface="微软雅黑" panose="020B0503020204020204" pitchFamily="34" charset="-122"/>
                <a:ea typeface="微软雅黑" panose="020B0503020204020204" pitchFamily="34" charset="-122"/>
              </a:rPr>
              <a:t>2048): </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上个扇区，</a:t>
            </a:r>
            <a:r>
              <a:rPr lang="en-US" altLang="zh-CN" sz="1600" dirty="0">
                <a:solidFill>
                  <a:srgbClr val="4C6062"/>
                </a:solidFill>
                <a:latin typeface="微软雅黑" panose="020B0503020204020204" pitchFamily="34" charset="-122"/>
                <a:ea typeface="微软雅黑" panose="020B0503020204020204" pitchFamily="34" charset="-122"/>
              </a:rPr>
              <a:t>+sectors </a:t>
            </a:r>
            <a:r>
              <a:rPr lang="zh-CN" altLang="en-US" sz="1600" dirty="0">
                <a:solidFill>
                  <a:srgbClr val="4C6062"/>
                </a:solidFill>
                <a:latin typeface="微软雅黑" panose="020B0503020204020204" pitchFamily="34" charset="-122"/>
                <a:ea typeface="微软雅黑" panose="020B0503020204020204" pitchFamily="34" charset="-122"/>
              </a:rPr>
              <a:t>或 </a:t>
            </a:r>
            <a:r>
              <a:rPr lang="en-US" altLang="zh-CN" sz="1600" dirty="0">
                <a:solidFill>
                  <a:srgbClr val="4C6062"/>
                </a:solidFill>
                <a:latin typeface="微软雅黑" panose="020B0503020204020204" pitchFamily="34" charset="-122"/>
                <a:ea typeface="微软雅黑" panose="020B0503020204020204" pitchFamily="34" charset="-122"/>
              </a:rPr>
              <a:t>+size{K,M,G,T,P} (2048-41943039, </a:t>
            </a:r>
            <a:r>
              <a:rPr lang="zh-CN" altLang="en-US" sz="1600" dirty="0">
                <a:solidFill>
                  <a:srgbClr val="4C6062"/>
                </a:solidFill>
                <a:latin typeface="微软雅黑" panose="020B0503020204020204" pitchFamily="34" charset="-122"/>
                <a:ea typeface="微软雅黑" panose="020B0503020204020204" pitchFamily="34" charset="-122"/>
              </a:rPr>
              <a:t>默认 </a:t>
            </a:r>
            <a:r>
              <a:rPr lang="en-US" altLang="zh-CN" sz="1600" dirty="0">
                <a:solidFill>
                  <a:srgbClr val="4C6062"/>
                </a:solidFill>
                <a:latin typeface="微软雅黑" panose="020B0503020204020204" pitchFamily="34" charset="-122"/>
                <a:ea typeface="微软雅黑" panose="020B0503020204020204" pitchFamily="34" charset="-122"/>
              </a:rPr>
              <a:t>41943039): +500M</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创建了一个新分区 </a:t>
            </a:r>
            <a:r>
              <a:rPr lang="en-US" altLang="zh-CN" sz="1600" dirty="0">
                <a:solidFill>
                  <a:srgbClr val="4C6062"/>
                </a:solidFill>
                <a:latin typeface="微软雅黑" panose="020B0503020204020204" pitchFamily="34" charset="-122"/>
                <a:ea typeface="微软雅黑" panose="020B0503020204020204" pitchFamily="34" charset="-122"/>
              </a:rPr>
              <a:t>1</a:t>
            </a:r>
            <a:r>
              <a:rPr lang="zh-CN" altLang="en-US" sz="1600" dirty="0">
                <a:solidFill>
                  <a:srgbClr val="4C6062"/>
                </a:solidFill>
                <a:latin typeface="微软雅黑" panose="020B0503020204020204" pitchFamily="34" charset="-122"/>
                <a:ea typeface="微软雅黑" panose="020B0503020204020204" pitchFamily="34" charset="-122"/>
              </a:rPr>
              <a:t>，类型为“</a:t>
            </a:r>
            <a:r>
              <a:rPr lang="en-US" altLang="zh-CN" sz="1600" dirty="0">
                <a:solidFill>
                  <a:srgbClr val="4C6062"/>
                </a:solidFill>
                <a:latin typeface="微软雅黑" panose="020B0503020204020204" pitchFamily="34" charset="-122"/>
                <a:ea typeface="微软雅黑" panose="020B0503020204020204" pitchFamily="34" charset="-122"/>
              </a:rPr>
              <a:t>Linux”</a:t>
            </a:r>
            <a:r>
              <a:rPr lang="zh-CN" altLang="en-US" sz="1600" dirty="0">
                <a:solidFill>
                  <a:srgbClr val="4C6062"/>
                </a:solidFill>
                <a:latin typeface="微软雅黑" panose="020B0503020204020204" pitchFamily="34" charset="-122"/>
                <a:ea typeface="微软雅黑" panose="020B0503020204020204" pitchFamily="34" charset="-122"/>
              </a:rPr>
              <a:t>，大小为 </a:t>
            </a:r>
            <a:r>
              <a:rPr lang="en-US" altLang="zh-CN" sz="1600" dirty="0">
                <a:solidFill>
                  <a:srgbClr val="4C6062"/>
                </a:solidFill>
                <a:latin typeface="微软雅黑" panose="020B0503020204020204" pitchFamily="34" charset="-122"/>
                <a:ea typeface="微软雅黑" panose="020B0503020204020204" pitchFamily="34" charset="-122"/>
              </a:rPr>
              <a:t>500 MiB</a:t>
            </a:r>
            <a:r>
              <a:rPr lang="zh-CN" altLang="en-US" sz="1600" dirty="0">
                <a:solidFill>
                  <a:srgbClr val="4C6062"/>
                </a:solidFill>
                <a:latin typeface="微软雅黑" panose="020B0503020204020204" pitchFamily="34" charset="-122"/>
                <a:ea typeface="微软雅黑" panose="020B0503020204020204" pitchFamily="34" charset="-122"/>
              </a:rPr>
              <a:t>。</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084780" y="2439194"/>
            <a:ext cx="10028789" cy="2209800"/>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5-1 </a:t>
            </a:r>
            <a:r>
              <a:rPr lang="zh-CN" altLang="en-US" dirty="0"/>
              <a:t>常用硬盘管理工具</a:t>
            </a:r>
            <a:r>
              <a:rPr lang="en-US" altLang="zh-CN" dirty="0"/>
              <a:t>fdisk</a:t>
            </a:r>
            <a:endParaRPr lang="zh-CN" altLang="en-US" b="0" dirty="0"/>
          </a:p>
        </p:txBody>
      </p:sp>
      <p:sp>
        <p:nvSpPr>
          <p:cNvPr id="2" name="文本框 1"/>
          <p:cNvSpPr txBox="1"/>
          <p:nvPr/>
        </p:nvSpPr>
        <p:spPr>
          <a:xfrm>
            <a:off x="984793" y="1471587"/>
            <a:ext cx="9888772" cy="4192943"/>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）输入</a:t>
            </a:r>
            <a:r>
              <a:rPr lang="en-US" altLang="zh-CN" sz="2000" dirty="0">
                <a:solidFill>
                  <a:srgbClr val="4C6062"/>
                </a:solidFill>
                <a:latin typeface="微软雅黑" panose="020B0503020204020204" pitchFamily="34" charset="-122"/>
                <a:ea typeface="微软雅黑" panose="020B0503020204020204" pitchFamily="34" charset="-122"/>
              </a:rPr>
              <a:t>l</a:t>
            </a:r>
            <a:r>
              <a:rPr lang="zh-CN" altLang="en-US" sz="2000" dirty="0">
                <a:solidFill>
                  <a:srgbClr val="4C6062"/>
                </a:solidFill>
                <a:latin typeface="微软雅黑" panose="020B0503020204020204" pitchFamily="34" charset="-122"/>
                <a:ea typeface="微软雅黑" panose="020B0503020204020204" pitchFamily="34" charset="-122"/>
              </a:rPr>
              <a:t>可以查看已知的分区类型及其</a:t>
            </a:r>
            <a:r>
              <a:rPr lang="en-US" altLang="zh-CN" sz="2000" dirty="0">
                <a:solidFill>
                  <a:srgbClr val="4C6062"/>
                </a:solidFill>
                <a:latin typeface="微软雅黑" panose="020B0503020204020204" pitchFamily="34" charset="-122"/>
                <a:ea typeface="微软雅黑" panose="020B0503020204020204" pitchFamily="34" charset="-122"/>
              </a:rPr>
              <a:t>id</a:t>
            </a:r>
            <a:r>
              <a:rPr lang="zh-CN" altLang="en-US" sz="2000" dirty="0">
                <a:solidFill>
                  <a:srgbClr val="4C6062"/>
                </a:solidFill>
                <a:latin typeface="微软雅黑" panose="020B0503020204020204" pitchFamily="34" charset="-122"/>
                <a:ea typeface="微软雅黑" panose="020B0503020204020204" pitchFamily="34" charset="-122"/>
              </a:rPr>
              <a:t>，其中列出</a:t>
            </a: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的</a:t>
            </a:r>
            <a:r>
              <a:rPr lang="en-US" altLang="zh-CN" sz="2000" dirty="0">
                <a:solidFill>
                  <a:srgbClr val="4C6062"/>
                </a:solidFill>
                <a:latin typeface="微软雅黑" panose="020B0503020204020204" pitchFamily="34" charset="-122"/>
                <a:ea typeface="微软雅黑" panose="020B0503020204020204" pitchFamily="34" charset="-122"/>
              </a:rPr>
              <a:t>id</a:t>
            </a:r>
            <a:r>
              <a:rPr lang="zh-CN" altLang="en-US" sz="2000" dirty="0">
                <a:solidFill>
                  <a:srgbClr val="4C6062"/>
                </a:solidFill>
                <a:latin typeface="微软雅黑" panose="020B0503020204020204" pitchFamily="34" charset="-122"/>
                <a:ea typeface="微软雅黑" panose="020B0503020204020204" pitchFamily="34" charset="-122"/>
              </a:rPr>
              <a:t>为</a:t>
            </a:r>
            <a:r>
              <a:rPr lang="en-US" altLang="zh-CN" sz="2000" dirty="0">
                <a:solidFill>
                  <a:srgbClr val="4C6062"/>
                </a:solidFill>
                <a:latin typeface="微软雅黑" panose="020B0503020204020204" pitchFamily="34" charset="-122"/>
                <a:ea typeface="微软雅黑" panose="020B0503020204020204" pitchFamily="34" charset="-122"/>
              </a:rPr>
              <a:t>83</a:t>
            </a:r>
            <a:r>
              <a:rPr lang="zh-CN" altLang="en-US" sz="2000" dirty="0">
                <a:solidFill>
                  <a:srgbClr val="4C6062"/>
                </a:solidFill>
                <a:latin typeface="微软雅黑" panose="020B0503020204020204" pitchFamily="34" charset="-122"/>
                <a:ea typeface="微软雅黑" panose="020B0503020204020204" pitchFamily="34" charset="-122"/>
              </a:rPr>
              <a:t>。输入</a:t>
            </a:r>
            <a:r>
              <a:rPr lang="en-US" altLang="zh-CN" sz="2000" dirty="0">
                <a:solidFill>
                  <a:srgbClr val="4C6062"/>
                </a:solidFill>
                <a:latin typeface="微软雅黑" panose="020B0503020204020204" pitchFamily="34" charset="-122"/>
                <a:ea typeface="微软雅黑" panose="020B0503020204020204" pitchFamily="34" charset="-122"/>
              </a:rPr>
              <a:t>t</a:t>
            </a:r>
            <a:r>
              <a:rPr lang="zh-CN" altLang="en-US" sz="2000" dirty="0">
                <a:solidFill>
                  <a:srgbClr val="4C6062"/>
                </a:solidFill>
                <a:latin typeface="微软雅黑" panose="020B0503020204020204" pitchFamily="34" charset="-122"/>
                <a:ea typeface="微软雅黑" panose="020B0503020204020204" pitchFamily="34" charset="-122"/>
              </a:rPr>
              <a:t>，指定</a:t>
            </a:r>
            <a:r>
              <a:rPr lang="en-US" altLang="zh-CN" sz="2000" dirty="0">
                <a:solidFill>
                  <a:srgbClr val="4C6062"/>
                </a:solidFill>
                <a:latin typeface="微软雅黑" panose="020B0503020204020204" pitchFamily="34" charset="-122"/>
                <a:ea typeface="微软雅黑" panose="020B0503020204020204" pitchFamily="34" charset="-122"/>
              </a:rPr>
              <a:t>/dev/sdb1</a:t>
            </a:r>
            <a:r>
              <a:rPr lang="zh-CN" altLang="en-US" sz="2000" dirty="0">
                <a:solidFill>
                  <a:srgbClr val="4C6062"/>
                </a:solidFill>
                <a:latin typeface="微软雅黑" panose="020B0503020204020204" pitchFamily="34" charset="-122"/>
                <a:ea typeface="微软雅黑" panose="020B0503020204020204" pitchFamily="34" charset="-122"/>
              </a:rPr>
              <a:t>的分区类型为</a:t>
            </a: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。操作如下。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命令</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输入 </a:t>
            </a:r>
            <a:r>
              <a:rPr lang="en-US" altLang="zh-CN" sz="2000" dirty="0">
                <a:solidFill>
                  <a:srgbClr val="4C6062"/>
                </a:solidFill>
                <a:latin typeface="微软雅黑" panose="020B0503020204020204" pitchFamily="34" charset="-122"/>
                <a:ea typeface="微软雅黑" panose="020B0503020204020204" pitchFamily="34" charset="-122"/>
              </a:rPr>
              <a:t>m </a:t>
            </a:r>
            <a:r>
              <a:rPr lang="zh-CN" altLang="en-US" sz="2000" dirty="0">
                <a:solidFill>
                  <a:srgbClr val="4C6062"/>
                </a:solidFill>
                <a:latin typeface="微软雅黑" panose="020B0503020204020204" pitchFamily="34" charset="-122"/>
                <a:ea typeface="微软雅黑" panose="020B0503020204020204" pitchFamily="34" charset="-122"/>
              </a:rPr>
              <a:t>获取帮助</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已选择分区 </a:t>
            </a:r>
            <a:r>
              <a:rPr lang="en-US" altLang="zh-CN" sz="2000" dirty="0">
                <a:solidFill>
                  <a:srgbClr val="4C6062"/>
                </a:solidFill>
                <a:latin typeface="微软雅黑" panose="020B0503020204020204" pitchFamily="34" charset="-122"/>
                <a:ea typeface="微软雅黑" panose="020B0503020204020204" pitchFamily="34" charset="-122"/>
              </a:rPr>
              <a:t>1</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Hex </a:t>
            </a:r>
            <a:r>
              <a:rPr lang="zh-CN" altLang="en-US" sz="2000" dirty="0">
                <a:solidFill>
                  <a:srgbClr val="4C6062"/>
                </a:solidFill>
                <a:latin typeface="微软雅黑" panose="020B0503020204020204" pitchFamily="34" charset="-122"/>
                <a:ea typeface="微软雅黑" panose="020B0503020204020204" pitchFamily="34" charset="-122"/>
              </a:rPr>
              <a:t>代码</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输入 </a:t>
            </a:r>
            <a:r>
              <a:rPr lang="en-US" altLang="zh-CN" sz="2000" dirty="0">
                <a:solidFill>
                  <a:srgbClr val="4C6062"/>
                </a:solidFill>
                <a:latin typeface="微软雅黑" panose="020B0503020204020204" pitchFamily="34" charset="-122"/>
                <a:ea typeface="微软雅黑" panose="020B0503020204020204" pitchFamily="34" charset="-122"/>
              </a:rPr>
              <a:t>L </a:t>
            </a:r>
            <a:r>
              <a:rPr lang="zh-CN" altLang="en-US" sz="2000" dirty="0">
                <a:solidFill>
                  <a:srgbClr val="4C6062"/>
                </a:solidFill>
                <a:latin typeface="微软雅黑" panose="020B0503020204020204" pitchFamily="34" charset="-122"/>
                <a:ea typeface="微软雅黑" panose="020B0503020204020204" pitchFamily="34" charset="-122"/>
              </a:rPr>
              <a:t>列出所有代码</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83</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已将分区“</a:t>
            </a: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的类型更改为“</a:t>
            </a: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5</a:t>
            </a:r>
            <a:r>
              <a:rPr lang="zh-CN" altLang="en-US" sz="2000" dirty="0">
                <a:solidFill>
                  <a:srgbClr val="4C6062"/>
                </a:solidFill>
                <a:latin typeface="微软雅黑" panose="020B0503020204020204" pitchFamily="34" charset="-122"/>
                <a:ea typeface="微软雅黑" panose="020B0503020204020204" pitchFamily="34" charset="-122"/>
              </a:rPr>
              <a:t>）分区结束后，输入</a:t>
            </a:r>
            <a:r>
              <a:rPr lang="en-US" altLang="zh-CN" sz="2000" dirty="0">
                <a:solidFill>
                  <a:srgbClr val="4C6062"/>
                </a:solidFill>
                <a:latin typeface="微软雅黑" panose="020B0503020204020204" pitchFamily="34" charset="-122"/>
                <a:ea typeface="微软雅黑" panose="020B0503020204020204" pitchFamily="34" charset="-122"/>
              </a:rPr>
              <a:t>w</a:t>
            </a:r>
            <a:r>
              <a:rPr lang="zh-CN" altLang="en-US" sz="2000" dirty="0">
                <a:solidFill>
                  <a:srgbClr val="4C6062"/>
                </a:solidFill>
                <a:latin typeface="微软雅黑" panose="020B0503020204020204" pitchFamily="34" charset="-122"/>
                <a:ea typeface="微软雅黑" panose="020B0503020204020204" pitchFamily="34" charset="-122"/>
              </a:rPr>
              <a:t>，把分区信息写入硬盘分区表并退出。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6</a:t>
            </a:r>
            <a:r>
              <a:rPr lang="zh-CN" altLang="en-US" sz="2000" dirty="0">
                <a:solidFill>
                  <a:srgbClr val="4C6062"/>
                </a:solidFill>
                <a:latin typeface="微软雅黑" panose="020B0503020204020204" pitchFamily="34" charset="-122"/>
                <a:ea typeface="微软雅黑" panose="020B0503020204020204" pitchFamily="34" charset="-122"/>
              </a:rPr>
              <a:t>）同样的方法建立硬盘主分区</a:t>
            </a:r>
            <a:r>
              <a:rPr lang="en-US" altLang="zh-CN" sz="2000" dirty="0">
                <a:solidFill>
                  <a:srgbClr val="4C6062"/>
                </a:solidFill>
                <a:latin typeface="微软雅黑" panose="020B0503020204020204" pitchFamily="34" charset="-122"/>
                <a:ea typeface="微软雅黑" panose="020B0503020204020204" pitchFamily="34" charset="-122"/>
              </a:rPr>
              <a:t>/dev/sdb2</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/dev/sdb3</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5-1 </a:t>
            </a:r>
            <a:r>
              <a:rPr lang="zh-CN" altLang="en-US" dirty="0"/>
              <a:t>常用硬盘管理工具</a:t>
            </a:r>
            <a:r>
              <a:rPr lang="en-US" altLang="zh-CN" dirty="0"/>
              <a:t>fdisk</a:t>
            </a:r>
            <a:endParaRPr lang="zh-CN" altLang="en-US" b="0"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5" name="文本框 4"/>
          <p:cNvSpPr txBox="1"/>
          <p:nvPr>
            <p:custDataLst>
              <p:tags r:id="rId1"/>
            </p:custDataLst>
          </p:nvPr>
        </p:nvSpPr>
        <p:spPr>
          <a:xfrm>
            <a:off x="984793" y="1471587"/>
            <a:ext cx="9888772" cy="553085"/>
          </a:xfrm>
          <a:prstGeom prst="rect">
            <a:avLst/>
          </a:prstGeom>
          <a:noFill/>
        </p:spPr>
        <p:txBody>
          <a:bodyPr wrap="square" rtlCol="0" anchor="t">
            <a:spAutoFit/>
          </a:bodyPr>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7</a:t>
            </a:r>
            <a:r>
              <a:rPr lang="zh-CN" altLang="en-US" sz="2000" dirty="0">
                <a:solidFill>
                  <a:srgbClr val="4C6062"/>
                </a:solidFill>
                <a:latin typeface="微软雅黑" panose="020B0503020204020204" pitchFamily="34" charset="-122"/>
                <a:ea typeface="微软雅黑" panose="020B0503020204020204" pitchFamily="34" charset="-122"/>
              </a:rPr>
              <a:t>）通过</a:t>
            </a:r>
            <a:r>
              <a:rPr lang="zh-CN" altLang="en-US" sz="20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lsblk</a:t>
            </a:r>
            <a:r>
              <a:rPr lang="zh-CN" altLang="en-US" sz="2000" dirty="0">
                <a:solidFill>
                  <a:srgbClr val="4C6062"/>
                </a:solidFill>
                <a:latin typeface="微软雅黑" panose="020B0503020204020204" pitchFamily="34" charset="-122"/>
                <a:ea typeface="微软雅黑" panose="020B0503020204020204" pitchFamily="34" charset="-122"/>
              </a:rPr>
              <a:t>命令来列出所有可用的块设备信息，包括硬盘、分区、U盘等。</a:t>
            </a:r>
            <a:endParaRPr lang="zh-CN" altLang="en-US" sz="2000" dirty="0">
              <a:solidFill>
                <a:srgbClr val="4C6062"/>
              </a:solidFill>
              <a:latin typeface="微软雅黑" panose="020B0503020204020204" pitchFamily="34" charset="-122"/>
              <a:ea typeface="微软雅黑" panose="020B0503020204020204" pitchFamily="34" charset="-122"/>
            </a:endParaRPr>
          </a:p>
        </p:txBody>
      </p:sp>
      <p:pic>
        <p:nvPicPr>
          <p:cNvPr id="9" name="图片 8"/>
          <p:cNvPicPr>
            <a:picLocks noChangeAspect="1"/>
          </p:cNvPicPr>
          <p:nvPr>
            <p:custDataLst>
              <p:tags r:id="rId2"/>
            </p:custDataLst>
          </p:nvPr>
        </p:nvPicPr>
        <p:blipFill>
          <a:blip r:embed="rId3"/>
          <a:stretch>
            <a:fillRect/>
          </a:stretch>
        </p:blipFill>
        <p:spPr>
          <a:xfrm>
            <a:off x="2593975" y="2134235"/>
            <a:ext cx="7610475" cy="3790950"/>
          </a:xfrm>
          <a:prstGeom prst="rect">
            <a:avLst/>
          </a:prstGeom>
        </p:spPr>
      </p:pic>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084780" y="2972594"/>
            <a:ext cx="10028789" cy="2514600"/>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5-1 </a:t>
            </a:r>
            <a:r>
              <a:rPr lang="zh-CN" altLang="en-US" dirty="0"/>
              <a:t>常用硬盘管理工具</a:t>
            </a:r>
            <a:r>
              <a:rPr lang="en-US" altLang="zh-CN" dirty="0"/>
              <a:t>fdisk</a:t>
            </a:r>
            <a:endParaRPr lang="zh-CN" altLang="en-US" b="0" dirty="0"/>
          </a:p>
        </p:txBody>
      </p:sp>
      <p:sp>
        <p:nvSpPr>
          <p:cNvPr id="2" name="文本框 1"/>
          <p:cNvSpPr txBox="1"/>
          <p:nvPr/>
        </p:nvSpPr>
        <p:spPr>
          <a:xfrm>
            <a:off x="984793" y="1471587"/>
            <a:ext cx="9888772" cy="4469942"/>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．创建逻辑分区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扩展分区是一个概念，实际在硬盘中是看不到的，也无法直接使用扩展分区。除了主分区外，剩余的硬盘空间就是扩展分区了。下面创建</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个</a:t>
            </a:r>
            <a:r>
              <a:rPr lang="en-US" altLang="zh-CN" sz="2000" dirty="0">
                <a:solidFill>
                  <a:srgbClr val="4C6062"/>
                </a:solidFill>
                <a:latin typeface="微软雅黑" panose="020B0503020204020204" pitchFamily="34" charset="-122"/>
                <a:ea typeface="微软雅黑" panose="020B0503020204020204" pitchFamily="34" charset="-122"/>
              </a:rPr>
              <a:t>500M</a:t>
            </a:r>
            <a:r>
              <a:rPr lang="zh-CN" altLang="en-US" sz="2000" dirty="0">
                <a:solidFill>
                  <a:srgbClr val="4C6062"/>
                </a:solidFill>
                <a:latin typeface="微软雅黑" panose="020B0503020204020204" pitchFamily="34" charset="-122"/>
                <a:ea typeface="微软雅黑" panose="020B0503020204020204" pitchFamily="34" charset="-122"/>
              </a:rPr>
              <a:t>的逻辑分区。</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命令</a:t>
            </a:r>
            <a:r>
              <a:rPr lang="en-US" altLang="zh-CN" sz="1600" dirty="0">
                <a:solidFill>
                  <a:srgbClr val="4C6062"/>
                </a:solidFill>
                <a:latin typeface="微软雅黑" panose="020B0503020204020204" pitchFamily="34" charset="-122"/>
                <a:ea typeface="微软雅黑" panose="020B0503020204020204" pitchFamily="34" charset="-122"/>
              </a:rPr>
              <a:t>(</a:t>
            </a:r>
            <a:r>
              <a:rPr lang="zh-CN" altLang="en-US" sz="1600" dirty="0">
                <a:solidFill>
                  <a:srgbClr val="4C6062"/>
                </a:solidFill>
                <a:latin typeface="微软雅黑" panose="020B0503020204020204" pitchFamily="34" charset="-122"/>
                <a:ea typeface="微软雅黑" panose="020B0503020204020204" pitchFamily="34" charset="-122"/>
              </a:rPr>
              <a:t>输入 </a:t>
            </a:r>
            <a:r>
              <a:rPr lang="en-US" altLang="zh-CN" sz="1600" dirty="0">
                <a:solidFill>
                  <a:srgbClr val="4C6062"/>
                </a:solidFill>
                <a:latin typeface="微软雅黑" panose="020B0503020204020204" pitchFamily="34" charset="-122"/>
                <a:ea typeface="微软雅黑" panose="020B0503020204020204" pitchFamily="34" charset="-122"/>
              </a:rPr>
              <a:t>m </a:t>
            </a:r>
            <a:r>
              <a:rPr lang="zh-CN" altLang="en-US" sz="1600" dirty="0">
                <a:solidFill>
                  <a:srgbClr val="4C6062"/>
                </a:solidFill>
                <a:latin typeface="微软雅黑" panose="020B0503020204020204" pitchFamily="34" charset="-122"/>
                <a:ea typeface="微软雅黑" panose="020B0503020204020204" pitchFamily="34" charset="-122"/>
              </a:rPr>
              <a:t>获取帮助</a:t>
            </a:r>
            <a:r>
              <a:rPr lang="en-US" altLang="zh-CN" sz="1600" dirty="0">
                <a:solidFill>
                  <a:srgbClr val="4C6062"/>
                </a:solidFill>
                <a:latin typeface="微软雅黑" panose="020B0503020204020204" pitchFamily="34" charset="-122"/>
                <a:ea typeface="微软雅黑" panose="020B0503020204020204" pitchFamily="34" charset="-122"/>
              </a:rPr>
              <a:t>)</a:t>
            </a: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所有主分区都在使用中。</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添加逻辑分区 </a:t>
            </a:r>
            <a:r>
              <a:rPr lang="en-US" altLang="zh-CN" sz="1600" dirty="0">
                <a:solidFill>
                  <a:srgbClr val="4C6062"/>
                </a:solidFill>
                <a:latin typeface="微软雅黑" panose="020B0503020204020204" pitchFamily="34" charset="-122"/>
                <a:ea typeface="微软雅黑" panose="020B0503020204020204" pitchFamily="34" charset="-122"/>
              </a:rPr>
              <a:t>5</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第一个扇区 </a:t>
            </a:r>
            <a:r>
              <a:rPr lang="en-US" altLang="zh-CN" sz="1600" dirty="0">
                <a:solidFill>
                  <a:srgbClr val="4C6062"/>
                </a:solidFill>
                <a:latin typeface="微软雅黑" panose="020B0503020204020204" pitchFamily="34" charset="-122"/>
                <a:ea typeface="微软雅黑" panose="020B0503020204020204" pitchFamily="34" charset="-122"/>
              </a:rPr>
              <a:t>(3076096-41943039, </a:t>
            </a:r>
            <a:r>
              <a:rPr lang="zh-CN" altLang="en-US" sz="1600" dirty="0">
                <a:solidFill>
                  <a:srgbClr val="4C6062"/>
                </a:solidFill>
                <a:latin typeface="微软雅黑" panose="020B0503020204020204" pitchFamily="34" charset="-122"/>
                <a:ea typeface="微软雅黑" panose="020B0503020204020204" pitchFamily="34" charset="-122"/>
              </a:rPr>
              <a:t>默认 </a:t>
            </a:r>
            <a:r>
              <a:rPr lang="en-US" altLang="zh-CN" sz="1600" dirty="0">
                <a:solidFill>
                  <a:srgbClr val="4C6062"/>
                </a:solidFill>
                <a:latin typeface="微软雅黑" panose="020B0503020204020204" pitchFamily="34" charset="-122"/>
                <a:ea typeface="微软雅黑" panose="020B0503020204020204" pitchFamily="34" charset="-122"/>
              </a:rPr>
              <a:t>3076096): </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上个扇区，</a:t>
            </a:r>
            <a:r>
              <a:rPr lang="en-US" altLang="zh-CN" sz="1600" dirty="0">
                <a:solidFill>
                  <a:srgbClr val="4C6062"/>
                </a:solidFill>
                <a:latin typeface="微软雅黑" panose="020B0503020204020204" pitchFamily="34" charset="-122"/>
                <a:ea typeface="微软雅黑" panose="020B0503020204020204" pitchFamily="34" charset="-122"/>
              </a:rPr>
              <a:t>+sectors </a:t>
            </a:r>
            <a:r>
              <a:rPr lang="zh-CN" altLang="en-US" sz="1600" dirty="0">
                <a:solidFill>
                  <a:srgbClr val="4C6062"/>
                </a:solidFill>
                <a:latin typeface="微软雅黑" panose="020B0503020204020204" pitchFamily="34" charset="-122"/>
                <a:ea typeface="微软雅黑" panose="020B0503020204020204" pitchFamily="34" charset="-122"/>
              </a:rPr>
              <a:t>或 </a:t>
            </a:r>
            <a:r>
              <a:rPr lang="en-US" altLang="zh-CN" sz="1600" dirty="0">
                <a:solidFill>
                  <a:srgbClr val="4C6062"/>
                </a:solidFill>
                <a:latin typeface="微软雅黑" panose="020B0503020204020204" pitchFamily="34" charset="-122"/>
                <a:ea typeface="微软雅黑" panose="020B0503020204020204" pitchFamily="34" charset="-122"/>
              </a:rPr>
              <a:t>+size{K,M,G,T,P} (3076096-41943039, </a:t>
            </a:r>
            <a:r>
              <a:rPr lang="zh-CN" altLang="en-US" sz="1600" dirty="0">
                <a:solidFill>
                  <a:srgbClr val="4C6062"/>
                </a:solidFill>
                <a:latin typeface="微软雅黑" panose="020B0503020204020204" pitchFamily="34" charset="-122"/>
                <a:ea typeface="微软雅黑" panose="020B0503020204020204" pitchFamily="34" charset="-122"/>
              </a:rPr>
              <a:t>默认 </a:t>
            </a:r>
            <a:r>
              <a:rPr lang="en-US" altLang="zh-CN" sz="1600" dirty="0">
                <a:solidFill>
                  <a:srgbClr val="4C6062"/>
                </a:solidFill>
                <a:latin typeface="微软雅黑" panose="020B0503020204020204" pitchFamily="34" charset="-122"/>
                <a:ea typeface="微软雅黑" panose="020B0503020204020204" pitchFamily="34" charset="-122"/>
              </a:rPr>
              <a:t>41943039): +500M								</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创建了一个新分区 </a:t>
            </a:r>
            <a:r>
              <a:rPr lang="en-US" altLang="zh-CN" sz="1600" dirty="0">
                <a:solidFill>
                  <a:srgbClr val="4C6062"/>
                </a:solidFill>
                <a:latin typeface="微软雅黑" panose="020B0503020204020204" pitchFamily="34" charset="-122"/>
                <a:ea typeface="微软雅黑" panose="020B0503020204020204" pitchFamily="34" charset="-122"/>
              </a:rPr>
              <a:t>5</a:t>
            </a:r>
            <a:r>
              <a:rPr lang="zh-CN" altLang="en-US" sz="1600" dirty="0">
                <a:solidFill>
                  <a:srgbClr val="4C6062"/>
                </a:solidFill>
                <a:latin typeface="微软雅黑" panose="020B0503020204020204" pitchFamily="34" charset="-122"/>
                <a:ea typeface="微软雅黑" panose="020B0503020204020204" pitchFamily="34" charset="-122"/>
              </a:rPr>
              <a:t>，类型为“</a:t>
            </a:r>
            <a:r>
              <a:rPr lang="en-US" altLang="zh-CN" sz="1600" dirty="0">
                <a:solidFill>
                  <a:srgbClr val="4C6062"/>
                </a:solidFill>
                <a:latin typeface="微软雅黑" panose="020B0503020204020204" pitchFamily="34" charset="-122"/>
                <a:ea typeface="微软雅黑" panose="020B0503020204020204" pitchFamily="34" charset="-122"/>
              </a:rPr>
              <a:t>Linux”</a:t>
            </a:r>
            <a:r>
              <a:rPr lang="zh-CN" altLang="en-US" sz="1600" dirty="0">
                <a:solidFill>
                  <a:srgbClr val="4C6062"/>
                </a:solidFill>
                <a:latin typeface="微软雅黑" panose="020B0503020204020204" pitchFamily="34" charset="-122"/>
                <a:ea typeface="微软雅黑" panose="020B0503020204020204" pitchFamily="34" charset="-122"/>
              </a:rPr>
              <a:t>，大小为 </a:t>
            </a:r>
            <a:r>
              <a:rPr lang="en-US" altLang="zh-CN" sz="1600" dirty="0">
                <a:solidFill>
                  <a:srgbClr val="4C6062"/>
                </a:solidFill>
                <a:latin typeface="微软雅黑" panose="020B0503020204020204" pitchFamily="34" charset="-122"/>
                <a:ea typeface="微软雅黑" panose="020B0503020204020204" pitchFamily="34" charset="-122"/>
              </a:rPr>
              <a:t>500 MiB</a:t>
            </a:r>
            <a:r>
              <a:rPr lang="zh-CN" altLang="en-US" sz="1600" dirty="0">
                <a:solidFill>
                  <a:srgbClr val="4C6062"/>
                </a:solidFill>
                <a:latin typeface="微软雅黑" panose="020B0503020204020204" pitchFamily="34" charset="-122"/>
                <a:ea typeface="微软雅黑" panose="020B0503020204020204" pitchFamily="34" charset="-122"/>
              </a:rPr>
              <a:t>。</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5-1 </a:t>
            </a:r>
            <a:r>
              <a:rPr lang="zh-CN" altLang="en-US" dirty="0"/>
              <a:t>常用硬盘管理工具</a:t>
            </a:r>
            <a:r>
              <a:rPr lang="en-US" altLang="zh-CN" dirty="0"/>
              <a:t>fdisk</a:t>
            </a:r>
            <a:endParaRPr lang="zh-CN" altLang="en-US" b="0" dirty="0"/>
          </a:p>
        </p:txBody>
      </p:sp>
      <p:sp>
        <p:nvSpPr>
          <p:cNvPr id="2" name="文本框 1"/>
          <p:cNvSpPr txBox="1"/>
          <p:nvPr/>
        </p:nvSpPr>
        <p:spPr>
          <a:xfrm>
            <a:off x="984793" y="1471587"/>
            <a:ext cx="9888772" cy="4731552"/>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err="1">
                <a:solidFill>
                  <a:srgbClr val="4C6062"/>
                </a:solidFill>
                <a:latin typeface="微软雅黑" panose="020B0503020204020204" pitchFamily="34" charset="-122"/>
                <a:ea typeface="微软雅黑" panose="020B0503020204020204" pitchFamily="34" charset="-122"/>
              </a:rPr>
              <a:t>mkfs</a:t>
            </a:r>
            <a:r>
              <a:rPr lang="zh-CN" altLang="en-US" sz="2000" dirty="0">
                <a:solidFill>
                  <a:srgbClr val="4C6062"/>
                </a:solidFill>
                <a:latin typeface="微软雅黑" panose="020B0503020204020204" pitchFamily="34" charset="-122"/>
                <a:ea typeface="微软雅黑" panose="020B0503020204020204" pitchFamily="34" charset="-122"/>
              </a:rPr>
              <a:t>命令建立文件系统</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硬盘分区后，下一步的工作就是建立文件系统。类似于</a:t>
            </a:r>
            <a:r>
              <a:rPr lang="en-US" altLang="zh-CN" sz="2000" dirty="0">
                <a:solidFill>
                  <a:srgbClr val="4C6062"/>
                </a:solidFill>
                <a:latin typeface="微软雅黑" panose="020B0503020204020204" pitchFamily="34" charset="-122"/>
                <a:ea typeface="微软雅黑" panose="020B0503020204020204" pitchFamily="34" charset="-122"/>
              </a:rPr>
              <a:t>Windows</a:t>
            </a:r>
            <a:r>
              <a:rPr lang="zh-CN" altLang="en-US" sz="2000" dirty="0">
                <a:solidFill>
                  <a:srgbClr val="4C6062"/>
                </a:solidFill>
                <a:latin typeface="微软雅黑" panose="020B0503020204020204" pitchFamily="34" charset="-122"/>
                <a:ea typeface="微软雅黑" panose="020B0503020204020204" pitchFamily="34" charset="-122"/>
              </a:rPr>
              <a:t>下的格式化硬盘。</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建立文件系统的命令是</a:t>
            </a:r>
            <a:r>
              <a:rPr lang="en-US" altLang="zh-CN" sz="2000" dirty="0" err="1">
                <a:solidFill>
                  <a:srgbClr val="4C6062"/>
                </a:solidFill>
                <a:latin typeface="微软雅黑" panose="020B0503020204020204" pitchFamily="34" charset="-122"/>
                <a:ea typeface="微软雅黑" panose="020B0503020204020204" pitchFamily="34" charset="-122"/>
              </a:rPr>
              <a:t>mkfs</a:t>
            </a:r>
            <a:r>
              <a:rPr lang="zh-CN" altLang="en-US" sz="2000" dirty="0">
                <a:solidFill>
                  <a:srgbClr val="4C6062"/>
                </a:solidFill>
                <a:latin typeface="微软雅黑" panose="020B0503020204020204" pitchFamily="34" charset="-122"/>
                <a:ea typeface="微软雅黑" panose="020B0503020204020204" pitchFamily="34" charset="-122"/>
              </a:rPr>
              <a:t>，格式如下：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mkfs</a:t>
            </a:r>
            <a:r>
              <a:rPr lang="en-US" altLang="zh-CN" sz="2000" dirty="0">
                <a:solidFill>
                  <a:srgbClr val="4C6062"/>
                </a:solidFill>
                <a:latin typeface="微软雅黑" panose="020B0503020204020204" pitchFamily="34" charset="-122"/>
                <a:ea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rPr>
              <a:t>参数</a:t>
            </a:r>
            <a:r>
              <a:rPr lang="en-US" altLang="zh-CN" sz="2000" dirty="0">
                <a:solidFill>
                  <a:srgbClr val="4C6062"/>
                </a:solidFill>
                <a:latin typeface="微软雅黑" panose="020B0503020204020204" pitchFamily="34" charset="-122"/>
                <a:ea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rPr>
              <a:t>文件系统  </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mkfs</a:t>
            </a:r>
            <a:r>
              <a:rPr lang="zh-CN" altLang="en-US" sz="2000" dirty="0">
                <a:solidFill>
                  <a:srgbClr val="4C6062"/>
                </a:solidFill>
                <a:latin typeface="微软雅黑" panose="020B0503020204020204" pitchFamily="34" charset="-122"/>
                <a:ea typeface="微软雅黑" panose="020B0503020204020204" pitchFamily="34" charset="-122"/>
              </a:rPr>
              <a:t>命令常用的参数选项如下。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-t</a:t>
            </a:r>
            <a:r>
              <a:rPr lang="zh-CN" altLang="en-US" sz="2000" dirty="0">
                <a:solidFill>
                  <a:srgbClr val="4C6062"/>
                </a:solidFill>
                <a:latin typeface="微软雅黑" panose="020B0503020204020204" pitchFamily="34" charset="-122"/>
                <a:ea typeface="微软雅黑" panose="020B0503020204020204" pitchFamily="34" charset="-122"/>
              </a:rPr>
              <a:t>：指定要创建的文件系统类型。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-c</a:t>
            </a:r>
            <a:r>
              <a:rPr lang="zh-CN" altLang="en-US" sz="2000" dirty="0">
                <a:solidFill>
                  <a:srgbClr val="4C6062"/>
                </a:solidFill>
                <a:latin typeface="微软雅黑" panose="020B0503020204020204" pitchFamily="34" charset="-122"/>
                <a:ea typeface="微软雅黑" panose="020B0503020204020204" pitchFamily="34" charset="-122"/>
              </a:rPr>
              <a:t>：建立文件系统前首先检查坏块。</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-l file</a:t>
            </a:r>
            <a:r>
              <a:rPr lang="zh-CN" altLang="en-US" sz="2000" dirty="0">
                <a:solidFill>
                  <a:srgbClr val="4C6062"/>
                </a:solidFill>
                <a:latin typeface="微软雅黑" panose="020B0503020204020204" pitchFamily="34" charset="-122"/>
                <a:ea typeface="微软雅黑" panose="020B0503020204020204" pitchFamily="34" charset="-122"/>
              </a:rPr>
              <a:t>：从文件</a:t>
            </a:r>
            <a:r>
              <a:rPr lang="en-US" altLang="zh-CN" sz="2000" dirty="0">
                <a:solidFill>
                  <a:srgbClr val="4C6062"/>
                </a:solidFill>
                <a:latin typeface="微软雅黑" panose="020B0503020204020204" pitchFamily="34" charset="-122"/>
                <a:ea typeface="微软雅黑" panose="020B0503020204020204" pitchFamily="34" charset="-122"/>
              </a:rPr>
              <a:t>file</a:t>
            </a:r>
            <a:r>
              <a:rPr lang="zh-CN" altLang="en-US" sz="2000" dirty="0">
                <a:solidFill>
                  <a:srgbClr val="4C6062"/>
                </a:solidFill>
                <a:latin typeface="微软雅黑" panose="020B0503020204020204" pitchFamily="34" charset="-122"/>
                <a:ea typeface="微软雅黑" panose="020B0503020204020204" pitchFamily="34" charset="-122"/>
              </a:rPr>
              <a:t>中读硬盘坏块列表，</a:t>
            </a:r>
            <a:r>
              <a:rPr lang="en-US" altLang="zh-CN" sz="2000" dirty="0">
                <a:solidFill>
                  <a:srgbClr val="4C6062"/>
                </a:solidFill>
                <a:latin typeface="微软雅黑" panose="020B0503020204020204" pitchFamily="34" charset="-122"/>
                <a:ea typeface="微软雅黑" panose="020B0503020204020204" pitchFamily="34" charset="-122"/>
              </a:rPr>
              <a:t>file</a:t>
            </a:r>
            <a:r>
              <a:rPr lang="zh-CN" altLang="en-US" sz="2000" dirty="0">
                <a:solidFill>
                  <a:srgbClr val="4C6062"/>
                </a:solidFill>
                <a:latin typeface="微软雅黑" panose="020B0503020204020204" pitchFamily="34" charset="-122"/>
                <a:ea typeface="微软雅黑" panose="020B0503020204020204" pitchFamily="34" charset="-122"/>
              </a:rPr>
              <a:t>文件一般是由硬盘坏块检查程序产生的。</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-V</a:t>
            </a:r>
            <a:r>
              <a:rPr lang="zh-CN" altLang="en-US" sz="2000" dirty="0">
                <a:solidFill>
                  <a:srgbClr val="4C6062"/>
                </a:solidFill>
                <a:latin typeface="微软雅黑" panose="020B0503020204020204" pitchFamily="34" charset="-122"/>
                <a:ea typeface="微软雅黑" panose="020B0503020204020204" pitchFamily="34" charset="-122"/>
              </a:rPr>
              <a:t>：输出建立文件系统详细信息。</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项目知识准备</a:t>
            </a:r>
            <a:endParaRPr lang="zh-CN" altLang="en-US" dirty="0"/>
          </a:p>
        </p:txBody>
      </p:sp>
      <p:sp>
        <p:nvSpPr>
          <p:cNvPr id="6" name="内容占位符 5"/>
          <p:cNvSpPr>
            <a:spLocks noGrp="1"/>
          </p:cNvSpPr>
          <p:nvPr>
            <p:ph idx="13"/>
          </p:nvPr>
        </p:nvSpPr>
        <p:spPr/>
        <p:txBody>
          <a:bodyPr>
            <a:noAutofit/>
          </a:bodyPr>
          <a:lstStyle/>
          <a:p>
            <a:r>
              <a:rPr lang="en-US" altLang="zh-CN" dirty="0"/>
              <a:t>MBR</a:t>
            </a:r>
            <a:r>
              <a:rPr lang="zh-CN" altLang="en-US" dirty="0"/>
              <a:t>硬盘与</a:t>
            </a:r>
            <a:r>
              <a:rPr lang="en-US" altLang="zh-CN" dirty="0"/>
              <a:t>GPT硬盘</a:t>
            </a:r>
            <a:r>
              <a:rPr lang="zh-CN" altLang="en-US" dirty="0">
                <a:solidFill>
                  <a:srgbClr val="0070C0"/>
                </a:solidFill>
                <a:latin typeface="微软雅黑" panose="020B0503020204020204" pitchFamily="34" charset="-122"/>
                <a:ea typeface="微软雅黑" panose="020B0503020204020204" pitchFamily="34" charset="-122"/>
              </a:rPr>
              <a:t>（分区样式，新电脑主要以GPT分区为主）</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7576" y="1570517"/>
            <a:ext cx="10363200" cy="2346283"/>
          </a:xfrm>
          <a:prstGeom prst="rect">
            <a:avLst/>
          </a:prstGeom>
          <a:noFill/>
        </p:spPr>
        <p:txBody>
          <a:bodyPr wrap="square" rtlCol="0" anchor="t">
            <a:spAutoFit/>
          </a:bodyPr>
          <a:lstStyle/>
          <a:p>
            <a:pPr indent="457200">
              <a:lnSpc>
                <a:spcPct val="150000"/>
              </a:lnSpc>
            </a:pPr>
            <a:r>
              <a:rPr lang="zh-CN" altLang="en-US" sz="2000" dirty="0">
                <a:solidFill>
                  <a:srgbClr val="4C6062"/>
                </a:solidFill>
                <a:latin typeface="微软雅黑" panose="020B0503020204020204" pitchFamily="34" charset="-122"/>
                <a:ea typeface="微软雅黑" panose="020B0503020204020204" pitchFamily="34" charset="-122"/>
              </a:rPr>
              <a:t>硬盘按分区表的格式可以分为</a:t>
            </a:r>
            <a:r>
              <a:rPr lang="en-US" altLang="zh-CN" sz="2000" dirty="0">
                <a:solidFill>
                  <a:srgbClr val="4C6062"/>
                </a:solidFill>
                <a:latin typeface="微软雅黑" panose="020B0503020204020204" pitchFamily="34" charset="-122"/>
                <a:ea typeface="微软雅黑" panose="020B0503020204020204" pitchFamily="34" charset="-122"/>
              </a:rPr>
              <a:t>MBR</a:t>
            </a:r>
            <a:r>
              <a:rPr lang="zh-CN" altLang="en-US" sz="2000" dirty="0">
                <a:solidFill>
                  <a:srgbClr val="4C6062"/>
                </a:solidFill>
                <a:latin typeface="微软雅黑" panose="020B0503020204020204" pitchFamily="34" charset="-122"/>
                <a:ea typeface="微软雅黑" panose="020B0503020204020204" pitchFamily="34" charset="-122"/>
              </a:rPr>
              <a:t>硬盘与</a:t>
            </a:r>
            <a:r>
              <a:rPr lang="en-US" altLang="zh-CN" sz="2000" dirty="0">
                <a:solidFill>
                  <a:srgbClr val="4C6062"/>
                </a:solidFill>
                <a:latin typeface="微软雅黑" panose="020B0503020204020204" pitchFamily="34" charset="-122"/>
                <a:ea typeface="微软雅黑" panose="020B0503020204020204" pitchFamily="34" charset="-122"/>
              </a:rPr>
              <a:t>GPT</a:t>
            </a:r>
            <a:r>
              <a:rPr lang="zh-CN" altLang="en-US" sz="2000" dirty="0">
                <a:solidFill>
                  <a:srgbClr val="4C6062"/>
                </a:solidFill>
                <a:latin typeface="微软雅黑" panose="020B0503020204020204" pitchFamily="34" charset="-122"/>
                <a:ea typeface="微软雅黑" panose="020B0503020204020204" pitchFamily="34" charset="-122"/>
              </a:rPr>
              <a:t>硬盘两种硬盘格式（</a:t>
            </a:r>
            <a:r>
              <a:rPr lang="en-US" altLang="zh-CN" sz="2000" dirty="0">
                <a:solidFill>
                  <a:srgbClr val="4C6062"/>
                </a:solidFill>
                <a:latin typeface="微软雅黑" panose="020B0503020204020204" pitchFamily="34" charset="-122"/>
                <a:ea typeface="微软雅黑" panose="020B0503020204020204" pitchFamily="34" charset="-122"/>
              </a:rPr>
              <a:t>style)</a:t>
            </a:r>
            <a:r>
              <a:rPr lang="zh-CN" altLang="en-US"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MBR</a:t>
            </a:r>
            <a:r>
              <a:rPr lang="zh-CN" altLang="en-US" sz="2000" dirty="0">
                <a:solidFill>
                  <a:srgbClr val="4C6062"/>
                </a:solidFill>
                <a:latin typeface="微软雅黑" panose="020B0503020204020204" pitchFamily="34" charset="-122"/>
                <a:ea typeface="微软雅黑" panose="020B0503020204020204" pitchFamily="34" charset="-122"/>
              </a:rPr>
              <a:t>位于硬盘最前端，计算机启动时，使用传统</a:t>
            </a:r>
            <a:r>
              <a:rPr lang="en-US" altLang="zh-CN" sz="2000" dirty="0">
                <a:solidFill>
                  <a:srgbClr val="4C6062"/>
                </a:solidFill>
                <a:latin typeface="微软雅黑" panose="020B0503020204020204" pitchFamily="34" charset="-122"/>
                <a:ea typeface="微软雅黑" panose="020B0503020204020204" pitchFamily="34" charset="-122"/>
              </a:rPr>
              <a:t>BIOS</a:t>
            </a:r>
            <a:r>
              <a:rPr lang="zh-CN" altLang="en-US" sz="2000" dirty="0">
                <a:solidFill>
                  <a:srgbClr val="4C6062"/>
                </a:solidFill>
                <a:latin typeface="微软雅黑" panose="020B0503020204020204" pitchFamily="34" charset="-122"/>
                <a:ea typeface="微软雅黑" panose="020B0503020204020204" pitchFamily="34" charset="-122"/>
              </a:rPr>
              <a:t>的计算机，其</a:t>
            </a:r>
            <a:r>
              <a:rPr lang="en-US" altLang="zh-CN" sz="2000" dirty="0">
                <a:solidFill>
                  <a:srgbClr val="4C6062"/>
                </a:solidFill>
                <a:latin typeface="微软雅黑" panose="020B0503020204020204" pitchFamily="34" charset="-122"/>
                <a:ea typeface="微软雅黑" panose="020B0503020204020204" pitchFamily="34" charset="-122"/>
              </a:rPr>
              <a:t>BIOS</a:t>
            </a:r>
            <a:r>
              <a:rPr lang="zh-CN" altLang="en-US" sz="2000" dirty="0">
                <a:solidFill>
                  <a:srgbClr val="4C6062"/>
                </a:solidFill>
                <a:latin typeface="微软雅黑" panose="020B0503020204020204" pitchFamily="34" charset="-122"/>
                <a:ea typeface="微软雅黑" panose="020B0503020204020204" pitchFamily="34" charset="-122"/>
              </a:rPr>
              <a:t>会先读取</a:t>
            </a:r>
            <a:r>
              <a:rPr lang="en-US" altLang="zh-CN" sz="2000" dirty="0">
                <a:solidFill>
                  <a:srgbClr val="4C6062"/>
                </a:solidFill>
                <a:latin typeface="微软雅黑" panose="020B0503020204020204" pitchFamily="34" charset="-122"/>
                <a:ea typeface="微软雅黑" panose="020B0503020204020204" pitchFamily="34" charset="-122"/>
              </a:rPr>
              <a:t>MBR</a:t>
            </a:r>
            <a:r>
              <a:rPr lang="zh-CN" altLang="en-US" sz="2000" dirty="0">
                <a:solidFill>
                  <a:srgbClr val="4C6062"/>
                </a:solidFill>
                <a:latin typeface="微软雅黑" panose="020B0503020204020204" pitchFamily="34" charset="-122"/>
                <a:ea typeface="微软雅黑" panose="020B0503020204020204" pitchFamily="34" charset="-122"/>
              </a:rPr>
              <a:t>，并将控制权交给</a:t>
            </a:r>
            <a:r>
              <a:rPr lang="en-US" altLang="zh-CN" sz="2000" dirty="0">
                <a:solidFill>
                  <a:srgbClr val="4C6062"/>
                </a:solidFill>
                <a:latin typeface="微软雅黑" panose="020B0503020204020204" pitchFamily="34" charset="-122"/>
                <a:ea typeface="微软雅黑" panose="020B0503020204020204" pitchFamily="34" charset="-122"/>
              </a:rPr>
              <a:t>MBR</a:t>
            </a:r>
            <a:r>
              <a:rPr lang="zh-CN" altLang="en-US" sz="2000" dirty="0">
                <a:solidFill>
                  <a:srgbClr val="4C6062"/>
                </a:solidFill>
                <a:latin typeface="微软雅黑" panose="020B0503020204020204" pitchFamily="34" charset="-122"/>
                <a:ea typeface="微软雅黑" panose="020B0503020204020204" pitchFamily="34" charset="-122"/>
              </a:rPr>
              <a:t>内的程序代码，然后由此程序代码来继续后续的启动工作。</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2000" dirty="0">
                <a:solidFill>
                  <a:srgbClr val="4C6062"/>
                </a:solidFill>
                <a:latin typeface="微软雅黑" panose="020B0503020204020204" pitchFamily="34" charset="-122"/>
                <a:ea typeface="微软雅黑" panose="020B0503020204020204" pitchFamily="34" charset="-122"/>
              </a:rPr>
              <a:t>新式</a:t>
            </a:r>
            <a:r>
              <a:rPr lang="en-US" altLang="zh-CN" sz="2000" dirty="0">
                <a:solidFill>
                  <a:srgbClr val="4C6062"/>
                </a:solidFill>
                <a:latin typeface="微软雅黑" panose="020B0503020204020204" pitchFamily="34" charset="-122"/>
                <a:ea typeface="微软雅黑" panose="020B0503020204020204" pitchFamily="34" charset="-122"/>
              </a:rPr>
              <a:t>UEFI BIOS</a:t>
            </a:r>
            <a:r>
              <a:rPr lang="zh-CN" altLang="en-US" sz="2000" dirty="0">
                <a:solidFill>
                  <a:srgbClr val="4C6062"/>
                </a:solidFill>
                <a:latin typeface="微软雅黑" panose="020B0503020204020204" pitchFamily="34" charset="-122"/>
                <a:ea typeface="微软雅黑" panose="020B0503020204020204" pitchFamily="34" charset="-122"/>
              </a:rPr>
              <a:t>的计算机，其</a:t>
            </a:r>
            <a:r>
              <a:rPr lang="en-US" altLang="zh-CN" sz="2000" dirty="0">
                <a:solidFill>
                  <a:srgbClr val="4C6062"/>
                </a:solidFill>
                <a:latin typeface="微软雅黑" panose="020B0503020204020204" pitchFamily="34" charset="-122"/>
                <a:ea typeface="微软雅黑" panose="020B0503020204020204" pitchFamily="34" charset="-122"/>
              </a:rPr>
              <a:t>BIOS</a:t>
            </a:r>
            <a:r>
              <a:rPr lang="zh-CN" altLang="en-US" sz="2000" dirty="0">
                <a:solidFill>
                  <a:srgbClr val="4C6062"/>
                </a:solidFill>
                <a:latin typeface="微软雅黑" panose="020B0503020204020204" pitchFamily="34" charset="-122"/>
                <a:ea typeface="微软雅黑" panose="020B0503020204020204" pitchFamily="34" charset="-122"/>
              </a:rPr>
              <a:t>会先读取</a:t>
            </a:r>
            <a:r>
              <a:rPr lang="en-US" altLang="zh-CN" sz="2000" dirty="0">
                <a:solidFill>
                  <a:srgbClr val="4C6062"/>
                </a:solidFill>
                <a:latin typeface="微软雅黑" panose="020B0503020204020204" pitchFamily="34" charset="-122"/>
                <a:ea typeface="微软雅黑" panose="020B0503020204020204" pitchFamily="34" charset="-122"/>
              </a:rPr>
              <a:t>GPT</a:t>
            </a:r>
            <a:r>
              <a:rPr lang="zh-CN" altLang="en-US" sz="2000" dirty="0">
                <a:solidFill>
                  <a:srgbClr val="4C6062"/>
                </a:solidFill>
                <a:latin typeface="微软雅黑" panose="020B0503020204020204" pitchFamily="34" charset="-122"/>
                <a:ea typeface="微软雅黑" panose="020B0503020204020204" pitchFamily="34" charset="-122"/>
              </a:rPr>
              <a:t>，并将控制权交给</a:t>
            </a:r>
            <a:r>
              <a:rPr lang="en-US" altLang="zh-CN" sz="2000" dirty="0">
                <a:solidFill>
                  <a:srgbClr val="4C6062"/>
                </a:solidFill>
                <a:latin typeface="微软雅黑" panose="020B0503020204020204" pitchFamily="34" charset="-122"/>
                <a:ea typeface="微软雅黑" panose="020B0503020204020204" pitchFamily="34" charset="-122"/>
              </a:rPr>
              <a:t>GPT</a:t>
            </a:r>
            <a:r>
              <a:rPr lang="zh-CN" altLang="en-US" sz="2000" dirty="0">
                <a:solidFill>
                  <a:srgbClr val="4C6062"/>
                </a:solidFill>
                <a:latin typeface="微软雅黑" panose="020B0503020204020204" pitchFamily="34" charset="-122"/>
                <a:ea typeface="微软雅黑" panose="020B0503020204020204" pitchFamily="34" charset="-122"/>
              </a:rPr>
              <a:t>内的程序代码，然后由此程序代码来继续后续的启动工作。</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pic>
        <p:nvPicPr>
          <p:cNvPr id="1026" name="图片 11" descr="图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32175" y="4024274"/>
            <a:ext cx="5036878" cy="214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2"/>
          <a:stretch>
            <a:fillRect/>
          </a:stretch>
        </p:blipFill>
        <p:spPr>
          <a:xfrm>
            <a:off x="1084780" y="3884335"/>
            <a:ext cx="10028789" cy="2393910"/>
          </a:xfrm>
          <a:prstGeom prst="rect">
            <a:avLst/>
          </a:prstGeom>
        </p:spPr>
      </p:pic>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5-1 </a:t>
            </a:r>
            <a:r>
              <a:rPr lang="zh-CN" altLang="en-US" dirty="0"/>
              <a:t>常用硬盘管理工具</a:t>
            </a:r>
            <a:r>
              <a:rPr lang="en-US" altLang="zh-CN" dirty="0"/>
              <a:t>fdisk</a:t>
            </a:r>
            <a:endParaRPr lang="zh-CN" altLang="en-US" b="0" dirty="0"/>
          </a:p>
        </p:txBody>
      </p:sp>
      <p:sp>
        <p:nvSpPr>
          <p:cNvPr id="2" name="文本框 1"/>
          <p:cNvSpPr txBox="1"/>
          <p:nvPr/>
        </p:nvSpPr>
        <p:spPr>
          <a:xfrm>
            <a:off x="984885" y="1471295"/>
            <a:ext cx="9888855" cy="4395470"/>
          </a:xfrm>
          <a:prstGeom prst="rect">
            <a:avLst/>
          </a:prstGeom>
          <a:noFill/>
        </p:spPr>
        <p:txBody>
          <a:bodyPr wrap="square" rtlCol="0" anchor="t">
            <a:no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err="1">
                <a:solidFill>
                  <a:srgbClr val="4C6062"/>
                </a:solidFill>
                <a:latin typeface="微软雅黑" panose="020B0503020204020204" pitchFamily="34" charset="-122"/>
                <a:ea typeface="微软雅黑" panose="020B0503020204020204" pitchFamily="34" charset="-122"/>
              </a:rPr>
              <a:t>mkfs</a:t>
            </a:r>
            <a:r>
              <a:rPr lang="zh-CN" altLang="en-US" sz="2000" dirty="0">
                <a:solidFill>
                  <a:srgbClr val="4C6062"/>
                </a:solidFill>
                <a:latin typeface="微软雅黑" panose="020B0503020204020204" pitchFamily="34" charset="-122"/>
                <a:ea typeface="微软雅黑" panose="020B0503020204020204" pitchFamily="34" charset="-122"/>
              </a:rPr>
              <a:t>命令建立文件系统</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例如，在</a:t>
            </a:r>
            <a:r>
              <a:rPr lang="en-US" altLang="zh-CN" sz="2000" dirty="0">
                <a:solidFill>
                  <a:srgbClr val="4C6062"/>
                </a:solidFill>
                <a:latin typeface="微软雅黑" panose="020B0503020204020204" pitchFamily="34" charset="-122"/>
                <a:ea typeface="微软雅黑" panose="020B0503020204020204" pitchFamily="34" charset="-122"/>
              </a:rPr>
              <a:t>/dev/sdb1</a:t>
            </a:r>
            <a:r>
              <a:rPr lang="zh-CN" altLang="en-US" sz="2000" dirty="0">
                <a:solidFill>
                  <a:srgbClr val="4C6062"/>
                </a:solidFill>
                <a:latin typeface="微软雅黑" panose="020B0503020204020204" pitchFamily="34" charset="-122"/>
                <a:ea typeface="微软雅黑" panose="020B0503020204020204" pitchFamily="34" charset="-122"/>
              </a:rPr>
              <a:t>上建立</a:t>
            </a:r>
            <a:r>
              <a:rPr lang="en-US" altLang="zh-CN" sz="2000" dirty="0" err="1">
                <a:solidFill>
                  <a:srgbClr val="4C6062"/>
                </a:solidFill>
                <a:latin typeface="微软雅黑" panose="020B0503020204020204" pitchFamily="34" charset="-122"/>
                <a:ea typeface="微软雅黑" panose="020B0503020204020204" pitchFamily="34" charset="-122"/>
              </a:rPr>
              <a:t>xfs</a:t>
            </a:r>
            <a:r>
              <a:rPr lang="zh-CN" altLang="en-US" sz="2000" dirty="0">
                <a:solidFill>
                  <a:srgbClr val="4C6062"/>
                </a:solidFill>
                <a:latin typeface="微软雅黑" panose="020B0503020204020204" pitchFamily="34" charset="-122"/>
                <a:ea typeface="微软雅黑" panose="020B0503020204020204" pitchFamily="34" charset="-122"/>
              </a:rPr>
              <a:t>类型的文件系统，建立时检查硬盘坏块并显示详细信息。如下所示（或者参考课本的设置为</a:t>
            </a:r>
            <a:r>
              <a:rPr lang="en-US" altLang="zh-CN" sz="2000" dirty="0">
                <a:solidFill>
                  <a:srgbClr val="4C6062"/>
                </a:solidFill>
                <a:latin typeface="微软雅黑" panose="020B0503020204020204" pitchFamily="34" charset="-122"/>
                <a:ea typeface="微软雅黑" panose="020B0503020204020204" pitchFamily="34" charset="-122"/>
              </a:rPr>
              <a:t>ext4</a:t>
            </a:r>
            <a:r>
              <a:rPr lang="zh-CN" altLang="en-US" sz="2000" dirty="0">
                <a:solidFill>
                  <a:srgbClr val="4C6062"/>
                </a:solidFill>
                <a:latin typeface="微软雅黑" panose="020B0503020204020204" pitchFamily="34" charset="-122"/>
                <a:ea typeface="微软雅黑" panose="020B0503020204020204" pitchFamily="34" charset="-122"/>
              </a:rPr>
              <a:t>格式）：</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mkfs.xfs</a:t>
            </a:r>
            <a:r>
              <a:rPr lang="en-US" altLang="zh-CN" sz="2000" dirty="0">
                <a:solidFill>
                  <a:srgbClr val="4C6062"/>
                </a:solidFill>
                <a:latin typeface="微软雅黑" panose="020B0503020204020204" pitchFamily="34" charset="-122"/>
                <a:ea typeface="微软雅黑" panose="020B0503020204020204" pitchFamily="34" charset="-122"/>
              </a:rPr>
              <a:t> /dev/sdb1</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接下来就要挂载并使用存储设备：</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mkfs -t xfs==mkfs.xfs</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mkdir</a:t>
            </a:r>
            <a:r>
              <a:rPr lang="en-US" altLang="zh-CN" sz="2000" dirty="0">
                <a:solidFill>
                  <a:srgbClr val="4C6062"/>
                </a:solidFill>
                <a:latin typeface="微软雅黑" panose="020B0503020204020204" pitchFamily="34" charset="-122"/>
                <a:ea typeface="微软雅黑" panose="020B0503020204020204" pitchFamily="34" charset="-122"/>
              </a:rPr>
              <a:t> /</a:t>
            </a:r>
            <a:r>
              <a:rPr lang="en-US" altLang="zh-CN" sz="2000" dirty="0" err="1">
                <a:solidFill>
                  <a:srgbClr val="4C6062"/>
                </a:solidFill>
                <a:latin typeface="微软雅黑" panose="020B0503020204020204" pitchFamily="34" charset="-122"/>
                <a:ea typeface="微软雅黑" panose="020B0503020204020204" pitchFamily="34" charset="-122"/>
              </a:rPr>
              <a:t>newFS</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mount /dev/sdb1 /</a:t>
            </a:r>
            <a:r>
              <a:rPr lang="en-US" altLang="zh-CN" sz="2000" dirty="0" err="1">
                <a:solidFill>
                  <a:srgbClr val="4C6062"/>
                </a:solidFill>
                <a:latin typeface="微软雅黑" panose="020B0503020204020204" pitchFamily="34" charset="-122"/>
                <a:ea typeface="微软雅黑" panose="020B0503020204020204" pitchFamily="34" charset="-122"/>
              </a:rPr>
              <a:t>newFS</a:t>
            </a:r>
            <a:r>
              <a:rPr lang="en-US" altLang="zh-CN"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df -Th</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1084780" y="2972594"/>
            <a:ext cx="10028789" cy="609600"/>
          </a:xfrm>
          <a:prstGeom prst="rect">
            <a:avLst/>
          </a:prstGeom>
        </p:spPr>
      </p:pic>
      <p:pic>
        <p:nvPicPr>
          <p:cNvPr id="8" name="图片 7"/>
          <p:cNvPicPr>
            <a:picLocks noChangeAspect="1"/>
          </p:cNvPicPr>
          <p:nvPr/>
        </p:nvPicPr>
        <p:blipFill>
          <a:blip r:embed="rId1"/>
          <a:stretch>
            <a:fillRect/>
          </a:stretch>
        </p:blipFill>
        <p:spPr>
          <a:xfrm>
            <a:off x="1084580" y="4115435"/>
            <a:ext cx="10028555" cy="1602105"/>
          </a:xfrm>
          <a:prstGeom prst="rect">
            <a:avLst/>
          </a:prstGeom>
        </p:spPr>
      </p:pic>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a:t>
            </a:r>
            <a:r>
              <a:rPr lang="en-US" altLang="zh-CN" dirty="0"/>
              <a:t>1</a:t>
            </a:r>
            <a:endParaRPr lang="en-US" altLang="zh-CN" b="0" dirty="0"/>
          </a:p>
        </p:txBody>
      </p:sp>
      <p:sp>
        <p:nvSpPr>
          <p:cNvPr id="2" name="文本框 1"/>
          <p:cNvSpPr txBox="1"/>
          <p:nvPr/>
        </p:nvSpPr>
        <p:spPr>
          <a:xfrm>
            <a:off x="984885" y="1471295"/>
            <a:ext cx="9888855" cy="5114290"/>
          </a:xfrm>
          <a:prstGeom prst="rect">
            <a:avLst/>
          </a:prstGeom>
          <a:noFill/>
        </p:spPr>
        <p:txBody>
          <a:bodyPr wrap="square" rtlCol="0" anchor="t">
            <a:no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、查看当前硬盘状态：</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    </a:t>
            </a: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rPr>
              <a:t>• </a:t>
            </a:r>
            <a:r>
              <a:rPr lang="zh-CN" altLang="en-US" sz="2000" dirty="0">
                <a:solidFill>
                  <a:srgbClr val="4C6062"/>
                </a:solidFill>
                <a:latin typeface="微软雅黑" panose="020B0503020204020204" pitchFamily="34" charset="-122"/>
                <a:ea typeface="微软雅黑" panose="020B0503020204020204" pitchFamily="34" charset="-122"/>
              </a:rPr>
              <a:t>使用lsblk命令列出所有可用的块设备信息，包括硬盘、分区、U盘等。</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    </a:t>
            </a: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rPr>
              <a:t>• 记录下未分区的硬盘设备名称（例如/dev/nvme0n1, /dev/sda等）。</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sym typeface="+mn-ea"/>
              </a:rPr>
              <a:t>2</a:t>
            </a:r>
            <a:r>
              <a:rPr lang="zh-CN" altLang="en-US" sz="2000" dirty="0">
                <a:solidFill>
                  <a:srgbClr val="4C6062"/>
                </a:solidFill>
                <a:latin typeface="微软雅黑" panose="020B0503020204020204" pitchFamily="34" charset="-122"/>
                <a:ea typeface="微软雅黑" panose="020B0503020204020204" pitchFamily="34" charset="-122"/>
                <a:sym typeface="+mn-ea"/>
              </a:rPr>
              <a:t>、对一块SCSI硬盘(/dev/sd</a:t>
            </a:r>
            <a:r>
              <a:rPr lang="en-US" altLang="zh-CN" sz="2000" dirty="0">
                <a:solidFill>
                  <a:srgbClr val="4C6062"/>
                </a:solidFill>
                <a:latin typeface="微软雅黑" panose="020B0503020204020204" pitchFamily="34" charset="-122"/>
                <a:ea typeface="微软雅黑" panose="020B0503020204020204" pitchFamily="34" charset="-122"/>
                <a:sym typeface="+mn-ea"/>
              </a:rPr>
              <a:t>c</a:t>
            </a:r>
            <a:r>
              <a:rPr lang="zh-CN" altLang="en-US" sz="2000" dirty="0">
                <a:solidFill>
                  <a:srgbClr val="4C6062"/>
                </a:solidFill>
                <a:latin typeface="微软雅黑" panose="020B0503020204020204" pitchFamily="34" charset="-122"/>
                <a:ea typeface="微软雅黑" panose="020B0503020204020204" pitchFamily="34" charset="-122"/>
                <a:sym typeface="+mn-ea"/>
              </a:rPr>
              <a:t>)执行分区操作：</a:t>
            </a:r>
            <a:endParaRPr lang="zh-CN" altLang="en-US"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a:t>
            </a:r>
            <a:r>
              <a:rPr lang="zh-CN" altLang="en-US" sz="2000" dirty="0">
                <a:solidFill>
                  <a:srgbClr val="4C6062"/>
                </a:solidFill>
                <a:latin typeface="微软雅黑" panose="020B0503020204020204" pitchFamily="34" charset="-122"/>
                <a:ea typeface="微软雅黑" panose="020B0503020204020204" pitchFamily="34" charset="-122"/>
                <a:sym typeface="+mn-ea"/>
              </a:rPr>
              <a:t>使用fdisk /dev/sd</a:t>
            </a:r>
            <a:r>
              <a:rPr lang="en-US" altLang="zh-CN" sz="2000" dirty="0">
                <a:solidFill>
                  <a:srgbClr val="4C6062"/>
                </a:solidFill>
                <a:latin typeface="微软雅黑" panose="020B0503020204020204" pitchFamily="34" charset="-122"/>
                <a:ea typeface="微软雅黑" panose="020B0503020204020204" pitchFamily="34" charset="-122"/>
                <a:sym typeface="+mn-ea"/>
              </a:rPr>
              <a:t>c</a:t>
            </a:r>
            <a:r>
              <a:rPr lang="zh-CN" altLang="en-US" sz="2000" dirty="0">
                <a:solidFill>
                  <a:srgbClr val="4C6062"/>
                </a:solidFill>
                <a:latin typeface="微软雅黑" panose="020B0503020204020204" pitchFamily="34" charset="-122"/>
                <a:ea typeface="微软雅黑" panose="020B0503020204020204" pitchFamily="34" charset="-122"/>
                <a:sym typeface="+mn-ea"/>
              </a:rPr>
              <a:t>命令打开fdisk操作菜单。</a:t>
            </a:r>
            <a:endParaRPr lang="zh-CN" altLang="en-US"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创建两个主分区（每个分区500MB）和一个逻辑分区（500MB）</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，主分区设置为</a:t>
            </a: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XFS</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格式，逻辑分区设置为</a:t>
            </a: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Ext4</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格式。</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3</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、查看分区创建情况，设置以你自己名字为命名的文件夹，将这三个分区分别挂载到该文件夹的子文件夹下。</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a:t>
            </a:r>
            <a:r>
              <a:rPr lang="en-US" altLang="zh-CN" dirty="0"/>
              <a:t>1</a:t>
            </a:r>
            <a:r>
              <a:rPr lang="zh-CN" altLang="en-US" dirty="0"/>
              <a:t>（参考答案）</a:t>
            </a:r>
            <a:endParaRPr lang="zh-CN" altLang="en-US" b="0" dirty="0"/>
          </a:p>
        </p:txBody>
      </p:sp>
      <p:sp>
        <p:nvSpPr>
          <p:cNvPr id="2" name="文本框 1"/>
          <p:cNvSpPr txBox="1"/>
          <p:nvPr/>
        </p:nvSpPr>
        <p:spPr>
          <a:xfrm>
            <a:off x="984885" y="1471295"/>
            <a:ext cx="9888855" cy="5360670"/>
          </a:xfrm>
          <a:prstGeom prst="rect">
            <a:avLst/>
          </a:prstGeom>
          <a:noFill/>
        </p:spPr>
        <p:txBody>
          <a:bodyPr wrap="square" rtlCol="0" anchor="t">
            <a:no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、lsblk</a:t>
            </a:r>
            <a:r>
              <a:rPr lang="en-US" altLang="zh-CN" sz="2000" dirty="0">
                <a:solidFill>
                  <a:srgbClr val="4C6062"/>
                </a:solidFill>
                <a:latin typeface="微软雅黑" panose="020B0503020204020204" pitchFamily="34" charset="-122"/>
                <a:ea typeface="微软雅黑" panose="020B0503020204020204" pitchFamily="34" charset="-122"/>
              </a:rPr>
              <a:t>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2</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、首先，使用fdisk命令打开针对硬盘/dev/sdc的分区操作菜单：fdisk /dev/sdc</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按照以下步骤操作：</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12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 输入m查看所有可用命令（可选步骤，帮助理解fdisk提供的功能）。</a:t>
            </a:r>
            <a:endParaRPr lang="en-US" altLang="zh-CN" sz="12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12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 输入p查看当前分区表。</a:t>
            </a:r>
            <a:endParaRPr lang="en-US" altLang="zh-CN" sz="12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12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 输入n创建一个新的主分区，选择p为主分区，分区号1，起始位置默认，大小设置为+500M。</a:t>
            </a:r>
            <a:endParaRPr lang="en-US" altLang="zh-CN" sz="12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12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 重复上述步骤创建第二个主分区，分区号2。</a:t>
            </a:r>
            <a:endParaRPr lang="en-US" altLang="zh-CN" sz="12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12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 </a:t>
            </a:r>
            <a:r>
              <a:rPr lang="en-US" altLang="zh-CN" sz="12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再次输入n，这次创建逻辑分区，分区号会自动设置为5（第一个逻辑分区的默认编号），大小也设置为+500M。</a:t>
            </a:r>
            <a:endParaRPr lang="en-US" altLang="zh-CN" sz="12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12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 输入w将更改写入磁盘并退出fdisk。</a:t>
            </a:r>
            <a:endParaRPr lang="en-US" altLang="zh-CN" sz="12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gn="l">
              <a:lnSpc>
                <a:spcPct val="150000"/>
              </a:lnSpc>
              <a:spcBef>
                <a:spcPts val="360"/>
              </a:spcBef>
              <a:spcAft>
                <a:spcPts val="240"/>
              </a:spcAft>
              <a:buClrTx/>
              <a:buSzTx/>
              <a:buNone/>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3</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、格式化分区并挂载：</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gn="l">
              <a:lnSpc>
                <a:spcPct val="150000"/>
              </a:lnSpc>
              <a:spcBef>
                <a:spcPts val="360"/>
              </a:spcBef>
              <a:spcAft>
                <a:spcPts val="240"/>
              </a:spcAft>
              <a:buClrTx/>
              <a:buSzTx/>
              <a:buNone/>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mkfs.xfs /dev/sdc1</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gn="l">
              <a:lnSpc>
                <a:spcPct val="150000"/>
              </a:lnSpc>
              <a:spcBef>
                <a:spcPts val="360"/>
              </a:spcBef>
              <a:spcAft>
                <a:spcPts val="240"/>
              </a:spcAft>
              <a:buClrTx/>
              <a:buSzTx/>
              <a:buNone/>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mkfs.xfs /dev/sdc2</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a:t>
            </a:r>
            <a:r>
              <a:rPr lang="en-US" altLang="zh-CN" dirty="0"/>
              <a:t>1</a:t>
            </a:r>
            <a:r>
              <a:rPr lang="zh-CN" altLang="en-US" dirty="0"/>
              <a:t>（参考答案）</a:t>
            </a:r>
            <a:endParaRPr lang="zh-CN" altLang="en-US" b="0" dirty="0"/>
          </a:p>
        </p:txBody>
      </p:sp>
      <p:sp>
        <p:nvSpPr>
          <p:cNvPr id="2" name="文本框 1"/>
          <p:cNvSpPr txBox="1"/>
          <p:nvPr/>
        </p:nvSpPr>
        <p:spPr>
          <a:xfrm>
            <a:off x="984885" y="1471295"/>
            <a:ext cx="9888855" cy="5360670"/>
          </a:xfrm>
          <a:prstGeom prst="rect">
            <a:avLst/>
          </a:prstGeom>
          <a:noFill/>
        </p:spPr>
        <p:txBody>
          <a:bodyPr wrap="square" rtlCol="0" anchor="t">
            <a:noAutofit/>
          </a:bodyPr>
          <a:lstStyle/>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mkfs.ext4 /dev/sdc5</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gn="l">
              <a:lnSpc>
                <a:spcPct val="150000"/>
              </a:lnSpc>
              <a:spcBef>
                <a:spcPts val="360"/>
              </a:spcBef>
              <a:spcAft>
                <a:spcPts val="240"/>
              </a:spcAft>
              <a:buClrTx/>
              <a:buSzTx/>
              <a:buNone/>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4</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、挂载分区：</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gn="l">
              <a:lnSpc>
                <a:spcPct val="150000"/>
              </a:lnSpc>
              <a:spcBef>
                <a:spcPts val="360"/>
              </a:spcBef>
              <a:spcAft>
                <a:spcPts val="240"/>
              </a:spcAft>
              <a:buClrTx/>
              <a:buSzTx/>
              <a:buFontTx/>
              <a:buNone/>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mkdir -p /Alice/part1</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gn="l">
              <a:lnSpc>
                <a:spcPct val="150000"/>
              </a:lnSpc>
              <a:spcBef>
                <a:spcPts val="360"/>
              </a:spcBef>
              <a:spcAft>
                <a:spcPts val="240"/>
              </a:spcAft>
              <a:buClrTx/>
              <a:buSzTx/>
              <a:buFontTx/>
              <a:buNone/>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mkdir -p /Alice/part2</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gn="l">
              <a:lnSpc>
                <a:spcPct val="150000"/>
              </a:lnSpc>
              <a:spcBef>
                <a:spcPts val="360"/>
              </a:spcBef>
              <a:spcAft>
                <a:spcPts val="240"/>
              </a:spcAft>
              <a:buClrTx/>
              <a:buSzTx/>
              <a:buFontTx/>
              <a:buNone/>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mkdir -p /Alice/part3</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gn="l">
              <a:lnSpc>
                <a:spcPct val="150000"/>
              </a:lnSpc>
              <a:spcBef>
                <a:spcPts val="360"/>
              </a:spcBef>
              <a:spcAft>
                <a:spcPts val="240"/>
              </a:spcAft>
              <a:buClrTx/>
              <a:buSzTx/>
              <a:buFontTx/>
              <a:buNone/>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mount /dev/sdc1 /Alice/part1</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gn="l">
              <a:lnSpc>
                <a:spcPct val="150000"/>
              </a:lnSpc>
              <a:spcBef>
                <a:spcPts val="360"/>
              </a:spcBef>
              <a:spcAft>
                <a:spcPts val="240"/>
              </a:spcAft>
              <a:buClrTx/>
              <a:buSzTx/>
              <a:buFontTx/>
              <a:buNone/>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mount /dev/sdc2 /Alice/part2</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gn="l">
              <a:lnSpc>
                <a:spcPct val="150000"/>
              </a:lnSpc>
              <a:spcBef>
                <a:spcPts val="360"/>
              </a:spcBef>
              <a:spcAft>
                <a:spcPts val="240"/>
              </a:spcAft>
              <a:buClrTx/>
              <a:buSzTx/>
              <a:buFontTx/>
              <a:buNone/>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mount /dev/sdc5 /Alice/part3</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gn="l">
              <a:lnSpc>
                <a:spcPct val="150000"/>
              </a:lnSpc>
              <a:spcBef>
                <a:spcPts val="360"/>
              </a:spcBef>
              <a:spcAft>
                <a:spcPts val="240"/>
              </a:spcAft>
              <a:buClrTx/>
              <a:buSzTx/>
              <a:buNone/>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5</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、验证挂载：</a:t>
            </a: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df -hT      </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或</a:t>
            </a: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lsblk</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gn="l">
              <a:lnSpc>
                <a:spcPct val="150000"/>
              </a:lnSpc>
              <a:spcBef>
                <a:spcPts val="360"/>
              </a:spcBef>
              <a:spcAft>
                <a:spcPts val="240"/>
              </a:spcAft>
              <a:buClrTx/>
              <a:buSzTx/>
              <a:buNone/>
            </a:pP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5-1 </a:t>
            </a:r>
            <a:r>
              <a:rPr lang="zh-CN" altLang="en-US" dirty="0"/>
              <a:t>常用硬盘管理工具</a:t>
            </a:r>
            <a:r>
              <a:rPr lang="en-US" altLang="zh-CN" dirty="0"/>
              <a:t>fdisk</a:t>
            </a:r>
            <a:endParaRPr lang="zh-CN" altLang="en-US" b="0" dirty="0"/>
          </a:p>
        </p:txBody>
      </p:sp>
      <p:sp>
        <p:nvSpPr>
          <p:cNvPr id="2" name="文本框 1"/>
          <p:cNvSpPr txBox="1"/>
          <p:nvPr/>
        </p:nvSpPr>
        <p:spPr>
          <a:xfrm>
            <a:off x="984793" y="1471587"/>
            <a:ext cx="9888772" cy="4631055"/>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5</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a:solidFill>
                  <a:srgbClr val="4C6062"/>
                </a:solidFill>
                <a:latin typeface="微软雅黑" panose="020B0503020204020204" pitchFamily="34" charset="-122"/>
                <a:ea typeface="微软雅黑" panose="020B0503020204020204" pitchFamily="34" charset="-122"/>
              </a:rPr>
              <a:t>fsck</a:t>
            </a:r>
            <a:r>
              <a:rPr lang="zh-CN" altLang="en-US" sz="2000" dirty="0">
                <a:solidFill>
                  <a:srgbClr val="4C6062"/>
                </a:solidFill>
                <a:latin typeface="微软雅黑" panose="020B0503020204020204" pitchFamily="34" charset="-122"/>
                <a:ea typeface="微软雅黑" panose="020B0503020204020204" pitchFamily="34" charset="-122"/>
              </a:rPr>
              <a:t>命令检查文件系统 </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fsck</a:t>
            </a:r>
            <a:r>
              <a:rPr lang="zh-CN" altLang="en-US" sz="2000" dirty="0">
                <a:solidFill>
                  <a:srgbClr val="4C6062"/>
                </a:solidFill>
                <a:latin typeface="微软雅黑" panose="020B0503020204020204" pitchFamily="34" charset="-122"/>
                <a:ea typeface="微软雅黑" panose="020B0503020204020204" pitchFamily="34" charset="-122"/>
              </a:rPr>
              <a:t>命令主要用于检查文件系统的正确性，并对</a:t>
            </a: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硬盘进行修复。</a:t>
            </a:r>
            <a:r>
              <a:rPr lang="en-US" altLang="zh-CN" sz="2000" dirty="0">
                <a:solidFill>
                  <a:srgbClr val="4C6062"/>
                </a:solidFill>
                <a:latin typeface="微软雅黑" panose="020B0503020204020204" pitchFamily="34" charset="-122"/>
                <a:ea typeface="微软雅黑" panose="020B0503020204020204" pitchFamily="34" charset="-122"/>
              </a:rPr>
              <a:t>fsck</a:t>
            </a:r>
            <a:r>
              <a:rPr lang="zh-CN" altLang="en-US" sz="2000" dirty="0">
                <a:solidFill>
                  <a:srgbClr val="4C6062"/>
                </a:solidFill>
                <a:latin typeface="微软雅黑" panose="020B0503020204020204" pitchFamily="34" charset="-122"/>
                <a:ea typeface="微软雅黑" panose="020B0503020204020204" pitchFamily="34" charset="-122"/>
              </a:rPr>
              <a:t>命令的格式如下：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fsck   [</a:t>
            </a:r>
            <a:r>
              <a:rPr lang="zh-CN" altLang="en-US" sz="2000" dirty="0">
                <a:solidFill>
                  <a:srgbClr val="4C6062"/>
                </a:solidFill>
                <a:latin typeface="微软雅黑" panose="020B0503020204020204" pitchFamily="34" charset="-122"/>
                <a:ea typeface="微软雅黑" panose="020B0503020204020204" pitchFamily="34" charset="-122"/>
              </a:rPr>
              <a:t>参数选项</a:t>
            </a:r>
            <a:r>
              <a:rPr lang="en-US" altLang="zh-CN" sz="2000" dirty="0">
                <a:solidFill>
                  <a:srgbClr val="4C6062"/>
                </a:solidFill>
                <a:latin typeface="微软雅黑" panose="020B0503020204020204" pitchFamily="34" charset="-122"/>
                <a:ea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rPr>
              <a:t>文件系统</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例如，检查分区</a:t>
            </a:r>
            <a:r>
              <a:rPr lang="en-US" altLang="zh-CN" sz="2000" dirty="0">
                <a:solidFill>
                  <a:srgbClr val="4C6062"/>
                </a:solidFill>
                <a:latin typeface="微软雅黑" panose="020B0503020204020204" pitchFamily="34" charset="-122"/>
                <a:ea typeface="微软雅黑" panose="020B0503020204020204" pitchFamily="34" charset="-122"/>
              </a:rPr>
              <a:t>/dev/sdb1</a:t>
            </a:r>
            <a:r>
              <a:rPr lang="zh-CN" altLang="en-US" sz="2000" dirty="0">
                <a:solidFill>
                  <a:srgbClr val="4C6062"/>
                </a:solidFill>
                <a:latin typeface="微软雅黑" panose="020B0503020204020204" pitchFamily="34" charset="-122"/>
                <a:ea typeface="微软雅黑" panose="020B0503020204020204" pitchFamily="34" charset="-122"/>
              </a:rPr>
              <a:t>上是否有错误，如果有错误自动修复（必须先把硬盘卸载才能检查分区）。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umount</a:t>
            </a:r>
            <a:r>
              <a:rPr lang="en-US" altLang="zh-CN" sz="2000" dirty="0">
                <a:solidFill>
                  <a:srgbClr val="4C6062"/>
                </a:solidFill>
                <a:latin typeface="微软雅黑" panose="020B0503020204020204" pitchFamily="34" charset="-122"/>
                <a:ea typeface="微软雅黑" panose="020B0503020204020204" pitchFamily="34" charset="-122"/>
              </a:rPr>
              <a:t> /dev/sdb1</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fsck -a /dev/sdb1</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fsck</a:t>
            </a:r>
            <a:r>
              <a:rPr lang="zh-CN" altLang="en-US" sz="2000" dirty="0">
                <a:solidFill>
                  <a:srgbClr val="4C6062"/>
                </a:solidFill>
                <a:latin typeface="微软雅黑" panose="020B0503020204020204" pitchFamily="34" charset="-122"/>
                <a:ea typeface="微软雅黑" panose="020B0503020204020204" pitchFamily="34" charset="-122"/>
              </a:rPr>
              <a:t>，来自 </a:t>
            </a:r>
            <a:r>
              <a:rPr lang="en-US" altLang="zh-CN" sz="2000" dirty="0">
                <a:solidFill>
                  <a:srgbClr val="4C6062"/>
                </a:solidFill>
                <a:latin typeface="微软雅黑" panose="020B0503020204020204" pitchFamily="34" charset="-122"/>
                <a:ea typeface="微软雅黑" panose="020B0503020204020204" pitchFamily="34" charset="-122"/>
              </a:rPr>
              <a:t>util-</a:t>
            </a:r>
            <a:r>
              <a:rPr lang="en-US" altLang="zh-CN" sz="2000" dirty="0" err="1">
                <a:solidFill>
                  <a:srgbClr val="4C6062"/>
                </a:solidFill>
                <a:latin typeface="微软雅黑" panose="020B0503020204020204" pitchFamily="34" charset="-122"/>
                <a:ea typeface="微软雅黑" panose="020B0503020204020204" pitchFamily="34" charset="-122"/>
              </a:rPr>
              <a:t>linux</a:t>
            </a:r>
            <a:r>
              <a:rPr lang="en-US" altLang="zh-CN" sz="2000" dirty="0">
                <a:solidFill>
                  <a:srgbClr val="4C6062"/>
                </a:solidFill>
                <a:latin typeface="微软雅黑" panose="020B0503020204020204" pitchFamily="34" charset="-122"/>
                <a:ea typeface="微软雅黑" panose="020B0503020204020204" pitchFamily="34" charset="-122"/>
              </a:rPr>
              <a:t> 2.32.1</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usr</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sbin</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fsck.xfs</a:t>
            </a:r>
            <a:r>
              <a:rPr lang="en-US" altLang="zh-CN" sz="2000" dirty="0">
                <a:solidFill>
                  <a:srgbClr val="4C6062"/>
                </a:solidFill>
                <a:latin typeface="微软雅黑" panose="020B0503020204020204" pitchFamily="34" charset="-122"/>
                <a:ea typeface="微软雅黑" panose="020B0503020204020204" pitchFamily="34" charset="-122"/>
              </a:rPr>
              <a:t>: XFS file system.</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1084780" y="2972594"/>
            <a:ext cx="10028789" cy="609600"/>
          </a:xfrm>
          <a:prstGeom prst="rect">
            <a:avLst/>
          </a:prstGeom>
        </p:spPr>
      </p:pic>
      <p:pic>
        <p:nvPicPr>
          <p:cNvPr id="8" name="图片 7"/>
          <p:cNvPicPr>
            <a:picLocks noChangeAspect="1"/>
          </p:cNvPicPr>
          <p:nvPr/>
        </p:nvPicPr>
        <p:blipFill>
          <a:blip r:embed="rId1"/>
          <a:stretch>
            <a:fillRect/>
          </a:stretch>
        </p:blipFill>
        <p:spPr>
          <a:xfrm>
            <a:off x="1084780" y="4496594"/>
            <a:ext cx="10028789" cy="1676400"/>
          </a:xfrm>
          <a:prstGeom prst="rect">
            <a:avLst/>
          </a:prstGeom>
        </p:spPr>
      </p:pic>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5-1 </a:t>
            </a:r>
            <a:r>
              <a:rPr lang="zh-CN" altLang="en-US" dirty="0"/>
              <a:t>常用硬盘管理工具</a:t>
            </a:r>
            <a:r>
              <a:rPr lang="en-US" altLang="zh-CN" dirty="0"/>
              <a:t>fdisk</a:t>
            </a:r>
            <a:endParaRPr lang="zh-CN" altLang="en-US" b="0" dirty="0"/>
          </a:p>
        </p:txBody>
      </p:sp>
      <p:sp>
        <p:nvSpPr>
          <p:cNvPr id="2" name="文本框 1"/>
          <p:cNvSpPr txBox="1"/>
          <p:nvPr/>
        </p:nvSpPr>
        <p:spPr>
          <a:xfrm>
            <a:off x="984793" y="1471587"/>
            <a:ext cx="9888772" cy="3707765"/>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6</a:t>
            </a:r>
            <a:r>
              <a:rPr lang="zh-CN" altLang="en-US" sz="2000" dirty="0">
                <a:solidFill>
                  <a:srgbClr val="4C6062"/>
                </a:solidFill>
                <a:latin typeface="微软雅黑" panose="020B0503020204020204" pitchFamily="34" charset="-122"/>
                <a:ea typeface="微软雅黑" panose="020B0503020204020204" pitchFamily="34" charset="-122"/>
              </a:rPr>
              <a:t>．删除分区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如果要删除硬盘分区，在</a:t>
            </a:r>
            <a:r>
              <a:rPr lang="en-US" altLang="zh-CN" sz="2000" dirty="0">
                <a:solidFill>
                  <a:srgbClr val="4C6062"/>
                </a:solidFill>
                <a:latin typeface="微软雅黑" panose="020B0503020204020204" pitchFamily="34" charset="-122"/>
                <a:ea typeface="微软雅黑" panose="020B0503020204020204" pitchFamily="34" charset="-122"/>
              </a:rPr>
              <a:t>fdisk</a:t>
            </a:r>
            <a:r>
              <a:rPr lang="zh-CN" altLang="en-US" sz="2000" dirty="0">
                <a:solidFill>
                  <a:srgbClr val="4C6062"/>
                </a:solidFill>
                <a:latin typeface="微软雅黑" panose="020B0503020204020204" pitchFamily="34" charset="-122"/>
                <a:ea typeface="微软雅黑" panose="020B0503020204020204" pitchFamily="34" charset="-122"/>
              </a:rPr>
              <a:t>菜单下输入</a:t>
            </a:r>
            <a:r>
              <a:rPr lang="en-US" altLang="zh-CN" sz="2000" dirty="0">
                <a:solidFill>
                  <a:srgbClr val="4C6062"/>
                </a:solidFill>
                <a:latin typeface="微软雅黑" panose="020B0503020204020204" pitchFamily="34" charset="-122"/>
                <a:ea typeface="微软雅黑" panose="020B0503020204020204" pitchFamily="34" charset="-122"/>
              </a:rPr>
              <a:t>d</a:t>
            </a:r>
            <a:r>
              <a:rPr lang="zh-CN" altLang="en-US" sz="2000" dirty="0">
                <a:solidFill>
                  <a:srgbClr val="4C6062"/>
                </a:solidFill>
                <a:latin typeface="微软雅黑" panose="020B0503020204020204" pitchFamily="34" charset="-122"/>
                <a:ea typeface="微软雅黑" panose="020B0503020204020204" pitchFamily="34" charset="-122"/>
              </a:rPr>
              <a:t>，并选择相应的硬盘分区即可。删除后输入</a:t>
            </a:r>
            <a:r>
              <a:rPr lang="en-US" altLang="zh-CN" sz="2000" dirty="0">
                <a:solidFill>
                  <a:srgbClr val="4C6062"/>
                </a:solidFill>
                <a:latin typeface="微软雅黑" panose="020B0503020204020204" pitchFamily="34" charset="-122"/>
                <a:ea typeface="微软雅黑" panose="020B0503020204020204" pitchFamily="34" charset="-122"/>
              </a:rPr>
              <a:t>w</a:t>
            </a:r>
            <a:r>
              <a:rPr lang="zh-CN" altLang="en-US" sz="2000" dirty="0">
                <a:solidFill>
                  <a:srgbClr val="4C6062"/>
                </a:solidFill>
                <a:latin typeface="微软雅黑" panose="020B0503020204020204" pitchFamily="34" charset="-122"/>
                <a:ea typeface="微软雅黑" panose="020B0503020204020204" pitchFamily="34" charset="-122"/>
              </a:rPr>
              <a:t>，保存退出。以</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删除</a:t>
            </a:r>
            <a:r>
              <a:rPr lang="en-US" altLang="zh-CN" sz="2000" dirty="0">
                <a:solidFill>
                  <a:srgbClr val="4C6062"/>
                </a:solidFill>
                <a:latin typeface="微软雅黑" panose="020B0503020204020204" pitchFamily="34" charset="-122"/>
                <a:ea typeface="微软雅黑" panose="020B0503020204020204" pitchFamily="34" charset="-122"/>
              </a:rPr>
              <a:t>/dev/sdb3</a:t>
            </a:r>
            <a:r>
              <a:rPr lang="zh-CN" altLang="en-US" sz="2000" dirty="0">
                <a:solidFill>
                  <a:srgbClr val="4C6062"/>
                </a:solidFill>
                <a:latin typeface="微软雅黑" panose="020B0503020204020204" pitchFamily="34" charset="-122"/>
                <a:ea typeface="微软雅黑" panose="020B0503020204020204" pitchFamily="34" charset="-122"/>
              </a:rPr>
              <a:t>分区为例，操作如下。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命令</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输入 </a:t>
            </a:r>
            <a:r>
              <a:rPr lang="en-US" altLang="zh-CN" sz="2000" dirty="0">
                <a:solidFill>
                  <a:srgbClr val="4C6062"/>
                </a:solidFill>
                <a:latin typeface="微软雅黑" panose="020B0503020204020204" pitchFamily="34" charset="-122"/>
                <a:ea typeface="微软雅黑" panose="020B0503020204020204" pitchFamily="34" charset="-122"/>
              </a:rPr>
              <a:t>m </a:t>
            </a:r>
            <a:r>
              <a:rPr lang="zh-CN" altLang="en-US" sz="2000" dirty="0">
                <a:solidFill>
                  <a:srgbClr val="4C6062"/>
                </a:solidFill>
                <a:latin typeface="微软雅黑" panose="020B0503020204020204" pitchFamily="34" charset="-122"/>
                <a:ea typeface="微软雅黑" panose="020B0503020204020204" pitchFamily="34" charset="-122"/>
              </a:rPr>
              <a:t>获取帮助</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d</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分区号 </a:t>
            </a:r>
            <a:r>
              <a:rPr lang="en-US" altLang="zh-CN" sz="2000" dirty="0">
                <a:solidFill>
                  <a:srgbClr val="4C6062"/>
                </a:solidFill>
                <a:latin typeface="微软雅黑" panose="020B0503020204020204" pitchFamily="34" charset="-122"/>
                <a:ea typeface="微软雅黑" panose="020B0503020204020204" pitchFamily="34" charset="-122"/>
              </a:rPr>
              <a:t>(1-5, </a:t>
            </a:r>
            <a:r>
              <a:rPr lang="zh-CN" altLang="en-US" sz="2000" dirty="0">
                <a:solidFill>
                  <a:srgbClr val="4C6062"/>
                </a:solidFill>
                <a:latin typeface="微软雅黑" panose="020B0503020204020204" pitchFamily="34" charset="-122"/>
                <a:ea typeface="微软雅黑" panose="020B0503020204020204" pitchFamily="34" charset="-122"/>
              </a:rPr>
              <a:t>默认  </a:t>
            </a:r>
            <a:r>
              <a:rPr lang="en-US" altLang="zh-CN" sz="2000" dirty="0">
                <a:solidFill>
                  <a:srgbClr val="4C6062"/>
                </a:solidFill>
                <a:latin typeface="微软雅黑" panose="020B0503020204020204" pitchFamily="34" charset="-122"/>
                <a:ea typeface="微软雅黑" panose="020B0503020204020204" pitchFamily="34" charset="-122"/>
              </a:rPr>
              <a:t>5): 3</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分区 </a:t>
            </a:r>
            <a:r>
              <a:rPr lang="en-US" altLang="zh-CN" sz="2000" dirty="0">
                <a:solidFill>
                  <a:srgbClr val="4C6062"/>
                </a:solidFill>
                <a:latin typeface="微软雅黑" panose="020B0503020204020204" pitchFamily="34" charset="-122"/>
                <a:ea typeface="微软雅黑" panose="020B0503020204020204" pitchFamily="34" charset="-122"/>
              </a:rPr>
              <a:t>3 </a:t>
            </a:r>
            <a:r>
              <a:rPr lang="zh-CN" altLang="en-US" sz="2000" dirty="0">
                <a:solidFill>
                  <a:srgbClr val="4C6062"/>
                </a:solidFill>
                <a:latin typeface="微软雅黑" panose="020B0503020204020204" pitchFamily="34" charset="-122"/>
                <a:ea typeface="微软雅黑" panose="020B0503020204020204" pitchFamily="34" charset="-122"/>
              </a:rPr>
              <a:t>已删除。</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命令</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输入 </a:t>
            </a:r>
            <a:r>
              <a:rPr lang="en-US" altLang="zh-CN" sz="2000" dirty="0">
                <a:solidFill>
                  <a:srgbClr val="4C6062"/>
                </a:solidFill>
                <a:latin typeface="微软雅黑" panose="020B0503020204020204" pitchFamily="34" charset="-122"/>
                <a:ea typeface="微软雅黑" panose="020B0503020204020204" pitchFamily="34" charset="-122"/>
              </a:rPr>
              <a:t>m </a:t>
            </a:r>
            <a:r>
              <a:rPr lang="zh-CN" altLang="en-US" sz="2000" dirty="0">
                <a:solidFill>
                  <a:srgbClr val="4C6062"/>
                </a:solidFill>
                <a:latin typeface="微软雅黑" panose="020B0503020204020204" pitchFamily="34" charset="-122"/>
                <a:ea typeface="微软雅黑" panose="020B0503020204020204" pitchFamily="34" charset="-122"/>
              </a:rPr>
              <a:t>获取帮助</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 </a:t>
            </a:r>
            <a:r>
              <a:rPr lang="en-US" altLang="zh-CN" sz="2000" dirty="0">
                <a:solidFill>
                  <a:srgbClr val="4C6062"/>
                </a:solidFill>
                <a:latin typeface="微软雅黑" panose="020B0503020204020204" pitchFamily="34" charset="-122"/>
                <a:ea typeface="微软雅黑" panose="020B0503020204020204" pitchFamily="34" charset="-122"/>
              </a:rPr>
              <a:t>w</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1084780" y="3048794"/>
            <a:ext cx="10028789" cy="2153326"/>
          </a:xfrm>
          <a:prstGeom prst="rect">
            <a:avLst/>
          </a:prstGeom>
        </p:spPr>
      </p:pic>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a:t>
            </a:r>
            <a:r>
              <a:rPr lang="en-US" altLang="zh-CN" dirty="0"/>
              <a:t>2</a:t>
            </a:r>
            <a:endParaRPr lang="en-US" altLang="zh-CN" b="0" dirty="0"/>
          </a:p>
        </p:txBody>
      </p:sp>
      <p:sp>
        <p:nvSpPr>
          <p:cNvPr id="2" name="文本框 1"/>
          <p:cNvSpPr txBox="1"/>
          <p:nvPr/>
        </p:nvSpPr>
        <p:spPr>
          <a:xfrm>
            <a:off x="984885" y="1600835"/>
            <a:ext cx="9888855" cy="5474335"/>
          </a:xfrm>
          <a:prstGeom prst="rect">
            <a:avLst/>
          </a:prstGeom>
          <a:noFill/>
        </p:spPr>
        <p:txBody>
          <a:bodyPr wrap="square" rtlCol="0" anchor="t">
            <a:no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、为nvme0n2创建新分区：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    </a:t>
            </a:r>
            <a:r>
              <a:rPr lang="en-US" altLang="zh-CN" sz="1800" dirty="0">
                <a:solidFill>
                  <a:srgbClr val="4C6062"/>
                </a:solidFill>
                <a:latin typeface="Palatino Linotype" panose="02040502050505030304" charset="0"/>
                <a:ea typeface="微软雅黑" panose="020B0503020204020204" pitchFamily="34" charset="-122"/>
                <a:cs typeface="Palatino Linotype" panose="02040502050505030304" charset="0"/>
              </a:rPr>
              <a:t>• </a:t>
            </a:r>
            <a:r>
              <a:rPr lang="zh-CN" altLang="en-US" sz="1800" dirty="0">
                <a:solidFill>
                  <a:srgbClr val="4C6062"/>
                </a:solidFill>
                <a:latin typeface="微软雅黑" panose="020B0503020204020204" pitchFamily="34" charset="-122"/>
                <a:ea typeface="微软雅黑" panose="020B0503020204020204" pitchFamily="34" charset="-122"/>
              </a:rPr>
              <a:t>使用fdisk命令对nvme0n2硬盘进行分区。</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    </a:t>
            </a:r>
            <a:r>
              <a:rPr lang="en-US" altLang="zh-CN" sz="1800" dirty="0">
                <a:solidFill>
                  <a:srgbClr val="4C6062"/>
                </a:solidFill>
                <a:latin typeface="Palatino Linotype" panose="02040502050505030304" charset="0"/>
                <a:ea typeface="微软雅黑" panose="020B0503020204020204" pitchFamily="34" charset="-122"/>
                <a:cs typeface="Palatino Linotype" panose="02040502050505030304" charset="0"/>
              </a:rPr>
              <a:t>• 创建一个新的主分区，分配其全部可用空间。</a:t>
            </a:r>
            <a:endParaRPr lang="en-US" altLang="zh-CN" sz="1800" dirty="0">
              <a:solidFill>
                <a:srgbClr val="4C6062"/>
              </a:solidFill>
              <a:latin typeface="Palatino Linotype" panose="02040502050505030304" charset="0"/>
              <a:ea typeface="微软雅黑" panose="020B0503020204020204" pitchFamily="34" charset="-122"/>
              <a:cs typeface="Palatino Linotype" panose="02040502050505030304" charset="0"/>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sym typeface="+mn-ea"/>
              </a:rPr>
              <a:t>2</a:t>
            </a:r>
            <a:r>
              <a:rPr lang="zh-CN" altLang="en-US" sz="2000" dirty="0">
                <a:solidFill>
                  <a:srgbClr val="4C6062"/>
                </a:solidFill>
                <a:latin typeface="微软雅黑" panose="020B0503020204020204" pitchFamily="34" charset="-122"/>
                <a:ea typeface="微软雅黑" panose="020B0503020204020204" pitchFamily="34" charset="-122"/>
                <a:sym typeface="+mn-ea"/>
              </a:rPr>
              <a:t>、</a:t>
            </a:r>
            <a:r>
              <a:rPr sz="2000" dirty="0">
                <a:solidFill>
                  <a:srgbClr val="4C6062"/>
                </a:solidFill>
                <a:latin typeface="微软雅黑" panose="020B0503020204020204" pitchFamily="34" charset="-122"/>
                <a:ea typeface="微软雅黑" panose="020B0503020204020204" pitchFamily="34" charset="-122"/>
                <a:sym typeface="+mn-ea"/>
              </a:rPr>
              <a:t>格式化nvme0n2的新分区</a:t>
            </a:r>
            <a:r>
              <a:rPr lang="zh-CN" altLang="en-US" sz="2000" dirty="0">
                <a:solidFill>
                  <a:srgbClr val="4C6062"/>
                </a:solidFill>
                <a:latin typeface="微软雅黑" panose="020B0503020204020204" pitchFamily="34" charset="-122"/>
                <a:ea typeface="微软雅黑" panose="020B0503020204020204" pitchFamily="34" charset="-122"/>
                <a:sym typeface="+mn-ea"/>
              </a:rPr>
              <a:t>：</a:t>
            </a:r>
            <a:endParaRPr lang="zh-CN" altLang="en-US"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sym typeface="+mn-ea"/>
              </a:rPr>
              <a:t>    </a:t>
            </a:r>
            <a:r>
              <a:rPr lang="en-US" altLang="zh-CN" sz="18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a:t>
            </a:r>
            <a:r>
              <a:rPr lang="zh-CN" altLang="en-US" sz="1800" dirty="0">
                <a:solidFill>
                  <a:srgbClr val="4C6062"/>
                </a:solidFill>
                <a:latin typeface="微软雅黑" panose="020B0503020204020204" pitchFamily="34" charset="-122"/>
                <a:ea typeface="微软雅黑" panose="020B0503020204020204" pitchFamily="34" charset="-122"/>
                <a:sym typeface="+mn-ea"/>
              </a:rPr>
              <a:t>假设新分区被命名为nvme0n2p1，使用mkfs命令并选择一个文件系统（如ext4）来格式化这个分区。</a:t>
            </a:r>
            <a:r>
              <a:rPr lang="en-US" altLang="zh-CN" sz="2000" dirty="0">
                <a:solidFill>
                  <a:srgbClr val="4C6062"/>
                </a:solidFill>
                <a:latin typeface="微软雅黑" panose="020B0503020204020204" pitchFamily="34" charset="-122"/>
                <a:ea typeface="微软雅黑" panose="020B0503020204020204" pitchFamily="34" charset="-122"/>
                <a:sym typeface="+mn-ea"/>
              </a:rPr>
              <a:t>    </a:t>
            </a:r>
            <a:endParaRPr lang="en-US" altLang="zh-CN"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sym typeface="+mn-ea"/>
              </a:rPr>
              <a:t>3、挂载并使用新分区：</a:t>
            </a:r>
            <a:endParaRPr lang="zh-CN" altLang="en-US"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sym typeface="+mn-ea"/>
              </a:rPr>
              <a:t>    </a:t>
            </a:r>
            <a:r>
              <a:rPr lang="en-US" altLang="zh-CN" sz="18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创建一个新的目录作为挂载点，例如/mnt/newpart。</a:t>
            </a:r>
            <a:endParaRPr lang="en-US" altLang="zh-CN" sz="18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sym typeface="+mn-ea"/>
              </a:rPr>
              <a:t>    </a:t>
            </a:r>
            <a:r>
              <a:rPr lang="en-US" altLang="zh-CN" sz="18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使用mount命令挂载分区到这个新目录。</a:t>
            </a:r>
            <a:endParaRPr lang="en-US" altLang="zh-CN" sz="18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sym typeface="+mn-ea"/>
              </a:rPr>
              <a:t>    </a:t>
            </a:r>
            <a:r>
              <a:rPr lang="en-US" altLang="zh-CN" sz="18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将一些文件复制到这个挂载点，以模拟文件系统的使用。</a:t>
            </a:r>
            <a:endParaRPr lang="en-US" altLang="zh-CN" sz="18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a:t>
            </a:r>
            <a:r>
              <a:rPr lang="en-US" altLang="zh-CN" dirty="0"/>
              <a:t>2</a:t>
            </a:r>
            <a:endParaRPr lang="en-US" altLang="zh-CN" b="0" dirty="0"/>
          </a:p>
        </p:txBody>
      </p:sp>
      <p:sp>
        <p:nvSpPr>
          <p:cNvPr id="2" name="文本框 1"/>
          <p:cNvSpPr txBox="1"/>
          <p:nvPr/>
        </p:nvSpPr>
        <p:spPr>
          <a:xfrm>
            <a:off x="917575" y="2210435"/>
            <a:ext cx="9888855" cy="2499360"/>
          </a:xfrm>
          <a:prstGeom prst="rect">
            <a:avLst/>
          </a:prstGeom>
          <a:noFill/>
        </p:spPr>
        <p:txBody>
          <a:bodyPr wrap="square" rtlCol="0" anchor="t">
            <a:no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、检查并修复文件系统：</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    </a:t>
            </a:r>
            <a:r>
              <a:rPr lang="en-US" altLang="zh-CN" sz="1800" dirty="0">
                <a:solidFill>
                  <a:srgbClr val="4C6062"/>
                </a:solidFill>
                <a:latin typeface="Palatino Linotype" panose="02040502050505030304" charset="0"/>
                <a:ea typeface="微软雅黑" panose="020B0503020204020204" pitchFamily="34" charset="-122"/>
                <a:cs typeface="Palatino Linotype" panose="02040502050505030304" charset="0"/>
              </a:rPr>
              <a:t>• </a:t>
            </a:r>
            <a:r>
              <a:rPr lang="zh-CN" altLang="en-US" sz="1800" dirty="0">
                <a:solidFill>
                  <a:srgbClr val="4C6062"/>
                </a:solidFill>
                <a:latin typeface="微软雅黑" panose="020B0503020204020204" pitchFamily="34" charset="-122"/>
                <a:ea typeface="微软雅黑" panose="020B0503020204020204" pitchFamily="34" charset="-122"/>
              </a:rPr>
              <a:t>使用umount命令卸载nvme0n2p1</a:t>
            </a:r>
            <a:r>
              <a:rPr lang="zh-CN" altLang="en-US" sz="1800" dirty="0">
                <a:solidFill>
                  <a:srgbClr val="4C6062"/>
                </a:solidFill>
                <a:latin typeface="微软雅黑" panose="020B0503020204020204" pitchFamily="34" charset="-122"/>
                <a:ea typeface="微软雅黑" panose="020B0503020204020204" pitchFamily="34" charset="-122"/>
              </a:rPr>
              <a:t>。</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    </a:t>
            </a:r>
            <a:r>
              <a:rPr lang="en-US" altLang="zh-CN" sz="1800" dirty="0">
                <a:solidFill>
                  <a:srgbClr val="4C6062"/>
                </a:solidFill>
                <a:latin typeface="Palatino Linotype" panose="02040502050505030304" charset="0"/>
                <a:ea typeface="微软雅黑" panose="020B0503020204020204" pitchFamily="34" charset="-122"/>
                <a:cs typeface="Palatino Linotype" panose="02040502050505030304" charset="0"/>
              </a:rPr>
              <a:t>• 检查并自动修复文件系统错误。</a:t>
            </a:r>
            <a:endParaRPr lang="en-US" altLang="zh-CN" sz="1800" dirty="0">
              <a:solidFill>
                <a:srgbClr val="4C6062"/>
              </a:solidFill>
              <a:latin typeface="Palatino Linotype" panose="02040502050505030304" charset="0"/>
              <a:ea typeface="微软雅黑" panose="020B0503020204020204" pitchFamily="34" charset="-122"/>
              <a:cs typeface="Palatino Linotype" panose="02040502050505030304" charset="0"/>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sym typeface="+mn-ea"/>
              </a:rPr>
              <a:t>5</a:t>
            </a:r>
            <a:r>
              <a:rPr lang="zh-CN" altLang="en-US" sz="2000" dirty="0">
                <a:solidFill>
                  <a:srgbClr val="4C6062"/>
                </a:solidFill>
                <a:latin typeface="微软雅黑" panose="020B0503020204020204" pitchFamily="34" charset="-122"/>
                <a:ea typeface="微软雅黑" panose="020B0503020204020204" pitchFamily="34" charset="-122"/>
                <a:sym typeface="+mn-ea"/>
              </a:rPr>
              <a:t>、</a:t>
            </a:r>
            <a:r>
              <a:rPr sz="2000" dirty="0">
                <a:solidFill>
                  <a:srgbClr val="4C6062"/>
                </a:solidFill>
                <a:latin typeface="微软雅黑" panose="020B0503020204020204" pitchFamily="34" charset="-122"/>
                <a:ea typeface="微软雅黑" panose="020B0503020204020204" pitchFamily="34" charset="-122"/>
                <a:sym typeface="+mn-ea"/>
              </a:rPr>
              <a:t>删除sdc硬盘上的分区</a:t>
            </a:r>
            <a:r>
              <a:rPr lang="zh-CN" sz="2000" dirty="0">
                <a:solidFill>
                  <a:srgbClr val="4C6062"/>
                </a:solidFill>
                <a:latin typeface="微软雅黑" panose="020B0503020204020204" pitchFamily="34" charset="-122"/>
                <a:ea typeface="微软雅黑" panose="020B0503020204020204" pitchFamily="34" charset="-122"/>
                <a:sym typeface="+mn-ea"/>
              </a:rPr>
              <a:t>。</a:t>
            </a:r>
            <a:endParaRPr lang="zh-CN" sz="18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a:t>
            </a:r>
            <a:r>
              <a:rPr lang="en-US" altLang="zh-CN" dirty="0"/>
              <a:t>2</a:t>
            </a:r>
            <a:r>
              <a:rPr lang="zh-CN" altLang="en-US" dirty="0"/>
              <a:t>（参考答案）</a:t>
            </a:r>
            <a:endParaRPr lang="zh-CN" altLang="en-US" b="0" dirty="0"/>
          </a:p>
        </p:txBody>
      </p:sp>
      <p:sp>
        <p:nvSpPr>
          <p:cNvPr id="2" name="文本框 1"/>
          <p:cNvSpPr txBox="1"/>
          <p:nvPr/>
        </p:nvSpPr>
        <p:spPr>
          <a:xfrm>
            <a:off x="984885" y="1600835"/>
            <a:ext cx="9888855" cy="4663440"/>
          </a:xfrm>
          <a:prstGeom prst="rect">
            <a:avLst/>
          </a:prstGeom>
          <a:noFill/>
        </p:spPr>
        <p:txBody>
          <a:bodyPr wrap="square" rtlCol="0" anchor="t">
            <a:no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、为nvme0n2创建新分区：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(1) 打开终端并输入以下命令以开始分区nvme0n2硬盘：</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600" dirty="0">
                <a:solidFill>
                  <a:srgbClr val="4C6062"/>
                </a:solidFill>
                <a:latin typeface="微软雅黑" panose="020B0503020204020204" pitchFamily="34" charset="-122"/>
                <a:ea typeface="微软雅黑" panose="020B0503020204020204" pitchFamily="34" charset="-122"/>
              </a:rPr>
              <a:t>sudo fdisk /dev/nvme0n2</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(2) 在fdisk命令界面，输入n创建一个新的分区。</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(3) 选择分区类型p（主分区）。</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sym typeface="+mn-ea"/>
              </a:rPr>
              <a:t>    (4) 选择分区号，如果是第一个分区，直接按回车，默认为1。</a:t>
            </a:r>
            <a:endParaRPr lang="en-US" alt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sym typeface="+mn-ea"/>
              </a:rPr>
              <a:t>    (5) 输入第一个扇区的位置，直接按回车选择默认值以使用整个硬盘。</a:t>
            </a:r>
            <a:endParaRPr lang="en-US" alt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sym typeface="+mn-ea"/>
              </a:rPr>
              <a:t>    (6) 输入最后一个扇区的位置，同样直接按回车选择默认值以分配全部可用空间。</a:t>
            </a:r>
            <a:endParaRPr lang="en-US" alt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sym typeface="+mn-ea"/>
              </a:rPr>
              <a:t>    (7) 输入w保存分区表并退出fdisk。</a:t>
            </a:r>
            <a:endParaRPr lang="en-US" altLang="zh-CN" sz="16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sym typeface="+mn-ea"/>
              </a:rPr>
              <a:t>2、格式化nvme0n2的新分区</a:t>
            </a:r>
            <a:r>
              <a:rPr lang="zh-CN" altLang="en-US" sz="1600" dirty="0">
                <a:solidFill>
                  <a:srgbClr val="4C6062"/>
                </a:solidFill>
                <a:latin typeface="微软雅黑" panose="020B0503020204020204" pitchFamily="34" charset="-122"/>
                <a:ea typeface="微软雅黑" panose="020B0503020204020204" pitchFamily="34" charset="-122"/>
                <a:sym typeface="+mn-ea"/>
              </a:rPr>
              <a:t>：sudo mkfs.ext4 /dev/nvme0n2p1</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1600" dirty="0">
              <a:solidFill>
                <a:srgbClr val="4C6062"/>
              </a:solidFill>
              <a:latin typeface="微软雅黑" panose="020B0503020204020204" pitchFamily="34" charset="-122"/>
              <a:ea typeface="微软雅黑" panose="020B0503020204020204" pitchFamily="34" charset="-122"/>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a:t>
            </a:r>
            <a:r>
              <a:rPr lang="en-US" altLang="zh-CN" dirty="0"/>
              <a:t>2</a:t>
            </a:r>
            <a:r>
              <a:rPr lang="zh-CN" altLang="en-US" dirty="0"/>
              <a:t>（参考答案）</a:t>
            </a:r>
            <a:endParaRPr lang="zh-CN" altLang="en-US" b="0" dirty="0"/>
          </a:p>
        </p:txBody>
      </p:sp>
      <p:sp>
        <p:nvSpPr>
          <p:cNvPr id="2" name="文本框 1"/>
          <p:cNvSpPr txBox="1"/>
          <p:nvPr/>
        </p:nvSpPr>
        <p:spPr>
          <a:xfrm>
            <a:off x="984885" y="1600835"/>
            <a:ext cx="9888855" cy="4663440"/>
          </a:xfrm>
          <a:prstGeom prst="rect">
            <a:avLst/>
          </a:prstGeom>
          <a:noFill/>
        </p:spPr>
        <p:txBody>
          <a:bodyPr wrap="square" rtlCol="0" anchor="t">
            <a:no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sym typeface="+mn-ea"/>
              </a:rPr>
              <a:t>3、挂载并使用新分区： </a:t>
            </a:r>
            <a:endParaRPr lang="en-US" altLang="zh-CN"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en-US" altLang="zh-CN" sz="1800" dirty="0">
                <a:solidFill>
                  <a:srgbClr val="4C6062"/>
                </a:solidFill>
                <a:latin typeface="微软雅黑" panose="020B0503020204020204" pitchFamily="34" charset="-122"/>
                <a:ea typeface="微软雅黑" panose="020B0503020204020204" pitchFamily="34" charset="-122"/>
                <a:sym typeface="+mn-ea"/>
              </a:rPr>
              <a:t>(1) 创建挂载点目录：sudo mkdir /mnt/newpart</a:t>
            </a:r>
            <a:endParaRPr lang="en-US" altLang="zh-CN" sz="18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sym typeface="+mn-ea"/>
              </a:rPr>
              <a:t>         (2) 挂载新分区到此目录</a:t>
            </a:r>
            <a:r>
              <a:rPr lang="zh-CN" altLang="en-US" sz="1800" dirty="0">
                <a:solidFill>
                  <a:srgbClr val="4C6062"/>
                </a:solidFill>
                <a:latin typeface="微软雅黑" panose="020B0503020204020204" pitchFamily="34" charset="-122"/>
                <a:ea typeface="微软雅黑" panose="020B0503020204020204" pitchFamily="34" charset="-122"/>
                <a:sym typeface="+mn-ea"/>
              </a:rPr>
              <a:t>：sudo mount /dev/nvme0n2p1 /mnt/newpart</a:t>
            </a:r>
            <a:endParaRPr lang="zh-CN" altLang="en-US" sz="18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sym typeface="+mn-ea"/>
              </a:rPr>
              <a:t>       </a:t>
            </a:r>
            <a:r>
              <a:rPr lang="zh-CN" altLang="en-US" sz="1800" dirty="0">
                <a:solidFill>
                  <a:srgbClr val="4C6062"/>
                </a:solidFill>
                <a:latin typeface="微软雅黑" panose="020B0503020204020204" pitchFamily="34" charset="-122"/>
                <a:ea typeface="微软雅黑" panose="020B0503020204020204" pitchFamily="34" charset="-122"/>
                <a:sym typeface="+mn-ea"/>
              </a:rPr>
              <a:t>（</a:t>
            </a:r>
            <a:r>
              <a:rPr lang="en-US" altLang="zh-CN" sz="1800" dirty="0">
                <a:solidFill>
                  <a:srgbClr val="4C6062"/>
                </a:solidFill>
                <a:latin typeface="微软雅黑" panose="020B0503020204020204" pitchFamily="34" charset="-122"/>
                <a:ea typeface="微软雅黑" panose="020B0503020204020204" pitchFamily="34" charset="-122"/>
                <a:sym typeface="+mn-ea"/>
              </a:rPr>
              <a:t>3</a:t>
            </a:r>
            <a:r>
              <a:rPr lang="zh-CN" altLang="en-US" sz="1800" dirty="0">
                <a:solidFill>
                  <a:srgbClr val="4C6062"/>
                </a:solidFill>
                <a:latin typeface="微软雅黑" panose="020B0503020204020204" pitchFamily="34" charset="-122"/>
                <a:ea typeface="微软雅黑" panose="020B0503020204020204" pitchFamily="34" charset="-122"/>
                <a:sym typeface="+mn-ea"/>
              </a:rPr>
              <a:t>）</a:t>
            </a:r>
            <a:r>
              <a:rPr lang="en-US" altLang="zh-CN" sz="1800" dirty="0">
                <a:solidFill>
                  <a:srgbClr val="4C6062"/>
                </a:solidFill>
                <a:latin typeface="微软雅黑" panose="020B0503020204020204" pitchFamily="34" charset="-122"/>
                <a:ea typeface="微软雅黑" panose="020B0503020204020204" pitchFamily="34" charset="-122"/>
                <a:sym typeface="+mn-ea"/>
              </a:rPr>
              <a:t>mv</a:t>
            </a:r>
            <a:r>
              <a:rPr lang="zh-CN" altLang="en-US" sz="1800" dirty="0">
                <a:solidFill>
                  <a:srgbClr val="4C6062"/>
                </a:solidFill>
                <a:latin typeface="微软雅黑" panose="020B0503020204020204" pitchFamily="34" charset="-122"/>
                <a:ea typeface="微软雅黑" panose="020B0503020204020204" pitchFamily="34" charset="-122"/>
                <a:sym typeface="+mn-ea"/>
              </a:rPr>
              <a:t>命令</a:t>
            </a:r>
            <a:endParaRPr lang="zh-CN" altLang="en-US" sz="18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sym typeface="+mn-ea"/>
              </a:rPr>
              <a:t>4、检查并修复文件系统：</a:t>
            </a:r>
            <a:endParaRPr lang="en-US" altLang="zh-CN" sz="20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en-US" altLang="zh-CN" sz="1800" dirty="0">
                <a:solidFill>
                  <a:srgbClr val="4C6062"/>
                </a:solidFill>
                <a:latin typeface="微软雅黑" panose="020B0503020204020204" pitchFamily="34" charset="-122"/>
                <a:ea typeface="微软雅黑" panose="020B0503020204020204" pitchFamily="34" charset="-122"/>
                <a:sym typeface="+mn-ea"/>
              </a:rPr>
              <a:t>1) 卸载分区：sudo umount /dev/nvme0n2p1</a:t>
            </a:r>
            <a:endParaRPr lang="en-US" altLang="zh-CN" sz="18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sym typeface="+mn-ea"/>
              </a:rPr>
              <a:t>        (2) 检查并自动修复文件系统错误：sudo fsck -a /dev/nvme0n2p1</a:t>
            </a:r>
            <a:endParaRPr lang="en-US" altLang="zh-CN" sz="18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sym typeface="+mn-ea"/>
              </a:rPr>
              <a:t>5、删除sdc硬盘上的分区</a:t>
            </a:r>
            <a:r>
              <a:rPr lang="zh-CN" altLang="en-US" sz="2000" dirty="0">
                <a:solidFill>
                  <a:srgbClr val="4C6062"/>
                </a:solidFill>
                <a:latin typeface="微软雅黑" panose="020B0503020204020204" pitchFamily="34" charset="-122"/>
                <a:ea typeface="微软雅黑" panose="020B0503020204020204" pitchFamily="34" charset="-122"/>
                <a:sym typeface="+mn-ea"/>
              </a:rPr>
              <a:t>：</a:t>
            </a:r>
            <a:r>
              <a:rPr lang="en-US" altLang="zh-CN" sz="2000" dirty="0">
                <a:solidFill>
                  <a:srgbClr val="4C6062"/>
                </a:solidFill>
                <a:latin typeface="微软雅黑" panose="020B0503020204020204" pitchFamily="34" charset="-122"/>
                <a:ea typeface="微软雅黑" panose="020B0503020204020204" pitchFamily="34" charset="-122"/>
                <a:sym typeface="+mn-ea"/>
              </a:rPr>
              <a:t>sudo fdisk /dev/sdc</a:t>
            </a:r>
            <a:r>
              <a:rPr lang="zh-CN" altLang="en-US" sz="2000" dirty="0">
                <a:solidFill>
                  <a:srgbClr val="4C6062"/>
                </a:solidFill>
                <a:latin typeface="微软雅黑" panose="020B0503020204020204" pitchFamily="34" charset="-122"/>
                <a:ea typeface="微软雅黑" panose="020B0503020204020204" pitchFamily="34" charset="-122"/>
                <a:sym typeface="+mn-ea"/>
              </a:rPr>
              <a:t>，</a:t>
            </a:r>
            <a:r>
              <a:rPr lang="en-US" altLang="zh-CN" sz="2000" dirty="0">
                <a:solidFill>
                  <a:srgbClr val="4C6062"/>
                </a:solidFill>
                <a:latin typeface="微软雅黑" panose="020B0503020204020204" pitchFamily="34" charset="-122"/>
                <a:ea typeface="微软雅黑" panose="020B0503020204020204" pitchFamily="34" charset="-122"/>
                <a:sym typeface="+mn-ea"/>
              </a:rPr>
              <a:t> </a:t>
            </a:r>
            <a:r>
              <a:rPr lang="zh-CN" altLang="en-US" sz="2000" dirty="0">
                <a:solidFill>
                  <a:srgbClr val="4C6062"/>
                </a:solidFill>
                <a:latin typeface="微软雅黑" panose="020B0503020204020204" pitchFamily="34" charset="-122"/>
                <a:ea typeface="微软雅黑" panose="020B0503020204020204" pitchFamily="34" charset="-122"/>
                <a:sym typeface="+mn-ea"/>
              </a:rPr>
              <a:t>输入</a:t>
            </a:r>
            <a:r>
              <a:rPr lang="en-US" altLang="zh-CN" sz="2000" dirty="0">
                <a:solidFill>
                  <a:srgbClr val="4C6062"/>
                </a:solidFill>
                <a:latin typeface="微软雅黑" panose="020B0503020204020204" pitchFamily="34" charset="-122"/>
                <a:ea typeface="微软雅黑" panose="020B0503020204020204" pitchFamily="34" charset="-122"/>
                <a:sym typeface="+mn-ea"/>
              </a:rPr>
              <a:t>d</a:t>
            </a:r>
            <a:r>
              <a:rPr lang="en-US" altLang="zh-CN" sz="1800" dirty="0">
                <a:solidFill>
                  <a:srgbClr val="4C6062"/>
                </a:solidFill>
                <a:latin typeface="微软雅黑" panose="020B0503020204020204" pitchFamily="34" charset="-122"/>
                <a:ea typeface="微软雅黑" panose="020B0503020204020204" pitchFamily="34" charset="-122"/>
                <a:sym typeface="+mn-ea"/>
              </a:rPr>
              <a:t>  </a:t>
            </a:r>
            <a:endParaRPr lang="zh-CN" altLang="en-US" sz="1800" dirty="0">
              <a:solidFill>
                <a:srgbClr val="4C6062"/>
              </a:solidFill>
              <a:latin typeface="微软雅黑" panose="020B0503020204020204" pitchFamily="34" charset="-122"/>
              <a:ea typeface="微软雅黑" panose="020B0503020204020204" pitchFamily="34" charset="-122"/>
              <a:sym typeface="+mn-ea"/>
            </a:endParaRPr>
          </a:p>
          <a:p>
            <a:pPr indent="457200">
              <a:lnSpc>
                <a:spcPct val="150000"/>
              </a:lnSpc>
              <a:spcBef>
                <a:spcPts val="360"/>
              </a:spcBef>
              <a:spcAft>
                <a:spcPts val="240"/>
              </a:spcAft>
            </a:pPr>
            <a:endParaRPr lang="zh-CN" altLang="en-US" sz="1800" dirty="0">
              <a:solidFill>
                <a:srgbClr val="4C6062"/>
              </a:solidFill>
              <a:latin typeface="微软雅黑" panose="020B0503020204020204" pitchFamily="34" charset="-122"/>
              <a:ea typeface="微软雅黑" panose="020B0503020204020204" pitchFamily="34" charset="-122"/>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项目知识准备</a:t>
            </a:r>
            <a:endParaRPr lang="zh-CN" altLang="en-US" dirty="0"/>
          </a:p>
        </p:txBody>
      </p:sp>
      <p:sp>
        <p:nvSpPr>
          <p:cNvPr id="6" name="内容占位符 5"/>
          <p:cNvSpPr>
            <a:spLocks noGrp="1"/>
          </p:cNvSpPr>
          <p:nvPr>
            <p:ph idx="13"/>
          </p:nvPr>
        </p:nvSpPr>
        <p:spPr/>
        <p:txBody>
          <a:bodyPr>
            <a:noAutofit/>
          </a:bodyPr>
          <a:lstStyle/>
          <a:p>
            <a:r>
              <a:rPr lang="en-US" altLang="zh-CN" dirty="0"/>
              <a:t>MBR</a:t>
            </a:r>
            <a:r>
              <a:rPr lang="zh-CN" altLang="en-US" dirty="0"/>
              <a:t>硬盘与</a:t>
            </a:r>
            <a:r>
              <a:rPr lang="en-US" altLang="zh-CN" dirty="0"/>
              <a:t>GPT硬盘</a:t>
            </a:r>
            <a:r>
              <a:rPr lang="zh-CN" altLang="en-US" dirty="0">
                <a:solidFill>
                  <a:srgbClr val="0070C0"/>
                </a:solidFill>
                <a:latin typeface="微软雅黑" panose="020B0503020204020204" pitchFamily="34" charset="-122"/>
                <a:ea typeface="微软雅黑" panose="020B0503020204020204" pitchFamily="34" charset="-122"/>
              </a:rPr>
              <a:t>的优缺点对比</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7576" y="1570517"/>
            <a:ext cx="10363200" cy="3784600"/>
          </a:xfrm>
          <a:prstGeom prst="rect">
            <a:avLst/>
          </a:prstGeom>
          <a:noFill/>
        </p:spPr>
        <p:txBody>
          <a:bodyPr wrap="square" rtlCol="0" anchor="t">
            <a:spAutoFit/>
          </a:bodyPr>
          <a:lstStyle/>
          <a:p>
            <a:pPr indent="457200">
              <a:lnSpc>
                <a:spcPct val="150000"/>
              </a:lnSpc>
            </a:pPr>
            <a:r>
              <a:rPr sz="2000" dirty="0">
                <a:solidFill>
                  <a:srgbClr val="4C6062"/>
                </a:solidFill>
                <a:latin typeface="微软雅黑" panose="020B0503020204020204" pitchFamily="34" charset="-122"/>
                <a:ea typeface="微软雅黑" panose="020B0503020204020204" pitchFamily="34" charset="-122"/>
              </a:rPr>
              <a:t>MBR是硬盘上的一个非常小的区域，位于硬盘的最开始部分。你可以把MBR想象成一本旧式的、小巧的指南，它包含了以下信息：</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a:t>
            </a:r>
            <a:r>
              <a:rPr lang="zh-CN" altLang="en-US" sz="20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引导代码</a:t>
            </a:r>
            <a:r>
              <a:rPr lang="zh-CN" altLang="en-US" sz="2000" dirty="0">
                <a:solidFill>
                  <a:srgbClr val="4C6062"/>
                </a:solidFill>
                <a:latin typeface="微软雅黑" panose="020B0503020204020204" pitchFamily="34" charset="-122"/>
                <a:ea typeface="微软雅黑" panose="020B0503020204020204" pitchFamily="34" charset="-122"/>
              </a:rPr>
              <a:t>（Boot Code）：这是一小段程序，计算机在启动时会首先执行这段程序。它的任务是告诉计算机如何加载操作系统。</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a:t>
            </a:r>
            <a:r>
              <a:rPr lang="zh-CN" altLang="en-US" sz="20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分区表</a:t>
            </a:r>
            <a:r>
              <a:rPr lang="zh-CN" altLang="en-US" sz="2000" dirty="0">
                <a:solidFill>
                  <a:srgbClr val="4C6062"/>
                </a:solidFill>
                <a:latin typeface="微软雅黑" panose="020B0503020204020204" pitchFamily="34" charset="-122"/>
                <a:ea typeface="微软雅黑" panose="020B0503020204020204" pitchFamily="34" charset="-122"/>
              </a:rPr>
              <a:t>（Partition Table）：这是一个小列表，记录了硬盘上分区的布局。最多四个主分区，或者三个主分区加一个扩展分区，扩展分区内可以有更多的逻辑分区。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优点</a:t>
            </a:r>
            <a:r>
              <a:rPr lang="zh-CN" altLang="en-US" sz="2000" dirty="0">
                <a:solidFill>
                  <a:srgbClr val="4C6062"/>
                </a:solidFill>
                <a:latin typeface="微软雅黑" panose="020B0503020204020204" pitchFamily="34" charset="-122"/>
                <a:ea typeface="微软雅黑" panose="020B0503020204020204" pitchFamily="34" charset="-122"/>
              </a:rPr>
              <a:t>：兼容性比较好。</a:t>
            </a:r>
            <a:r>
              <a:rPr lang="en-US" altLang="zh-CN" sz="2000" dirty="0">
                <a:solidFill>
                  <a:srgbClr val="4C6062"/>
                </a:solidFill>
                <a:latin typeface="微软雅黑" panose="020B0503020204020204" pitchFamily="34" charset="-122"/>
                <a:ea typeface="微软雅黑" panose="020B0503020204020204" pitchFamily="34" charset="-122"/>
              </a:rPr>
              <a:t>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缺点</a:t>
            </a:r>
            <a:r>
              <a:rPr lang="zh-CN" altLang="en-US" sz="2000" dirty="0">
                <a:solidFill>
                  <a:srgbClr val="4C6062"/>
                </a:solidFill>
                <a:latin typeface="微软雅黑" panose="020B0503020204020204" pitchFamily="34" charset="-122"/>
                <a:ea typeface="微软雅黑" panose="020B0503020204020204" pitchFamily="34" charset="-122"/>
              </a:rPr>
              <a:t>：</a:t>
            </a:r>
            <a:r>
              <a:rPr lang="zh-CN" altLang="en-US"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MBR只能管理最大2TB的硬盘</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5-2 </a:t>
            </a:r>
            <a:r>
              <a:rPr lang="zh-CN" altLang="en-US" dirty="0"/>
              <a:t>使用其它硬盘管理工具</a:t>
            </a:r>
            <a:endParaRPr lang="zh-CN" altLang="en-US" b="0" dirty="0"/>
          </a:p>
        </p:txBody>
      </p:sp>
      <p:sp>
        <p:nvSpPr>
          <p:cNvPr id="2" name="文本框 1"/>
          <p:cNvSpPr txBox="1"/>
          <p:nvPr/>
        </p:nvSpPr>
        <p:spPr>
          <a:xfrm>
            <a:off x="984793" y="1471587"/>
            <a:ext cx="9888772" cy="4885440"/>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dd</a:t>
            </a:r>
            <a:r>
              <a:rPr lang="zh-CN" altLang="en-US" sz="2000" dirty="0">
                <a:solidFill>
                  <a:srgbClr val="4C6062"/>
                </a:solidFill>
                <a:latin typeface="微软雅黑" panose="020B0503020204020204" pitchFamily="34" charset="-122"/>
                <a:ea typeface="微软雅黑" panose="020B0503020204020204" pitchFamily="34" charset="-122"/>
              </a:rPr>
              <a:t>命令</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例</a:t>
            </a:r>
            <a:r>
              <a:rPr lang="en-US" altLang="zh-CN" sz="2000" dirty="0">
                <a:solidFill>
                  <a:srgbClr val="4C6062"/>
                </a:solidFill>
                <a:latin typeface="微软雅黑" panose="020B0503020204020204" pitchFamily="34" charset="-122"/>
                <a:ea typeface="微软雅黑" panose="020B0503020204020204" pitchFamily="34" charset="-122"/>
              </a:rPr>
              <a:t>5-1】</a:t>
            </a:r>
            <a:r>
              <a:rPr lang="zh-CN" altLang="en-US" sz="2000" dirty="0">
                <a:solidFill>
                  <a:srgbClr val="4C6062"/>
                </a:solidFill>
                <a:latin typeface="微软雅黑" panose="020B0503020204020204" pitchFamily="34" charset="-122"/>
                <a:ea typeface="微软雅黑" panose="020B0503020204020204" pitchFamily="34" charset="-122"/>
              </a:rPr>
              <a:t>使用</a:t>
            </a:r>
            <a:r>
              <a:rPr lang="en-US" altLang="zh-CN" sz="2000" dirty="0">
                <a:solidFill>
                  <a:srgbClr val="4C6062"/>
                </a:solidFill>
                <a:latin typeface="微软雅黑" panose="020B0503020204020204" pitchFamily="34" charset="-122"/>
                <a:ea typeface="微软雅黑" panose="020B0503020204020204" pitchFamily="34" charset="-122"/>
              </a:rPr>
              <a:t>dd</a:t>
            </a:r>
            <a:r>
              <a:rPr lang="zh-CN" altLang="en-US" sz="2000" dirty="0">
                <a:solidFill>
                  <a:srgbClr val="4C6062"/>
                </a:solidFill>
                <a:latin typeface="微软雅黑" panose="020B0503020204020204" pitchFamily="34" charset="-122"/>
                <a:ea typeface="微软雅黑" panose="020B0503020204020204" pitchFamily="34" charset="-122"/>
              </a:rPr>
              <a:t>命令建立和使用交换文件。</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① 下述命令的结果是在硬盘的根目录下建立了一个块大小为</a:t>
            </a:r>
            <a:r>
              <a:rPr lang="en-US" altLang="zh-CN" sz="2000" dirty="0">
                <a:solidFill>
                  <a:srgbClr val="4C6062"/>
                </a:solidFill>
                <a:latin typeface="微软雅黑" panose="020B0503020204020204" pitchFamily="34" charset="-122"/>
                <a:ea typeface="微软雅黑" panose="020B0503020204020204" pitchFamily="34" charset="-122"/>
              </a:rPr>
              <a:t>1 024</a:t>
            </a:r>
            <a:r>
              <a:rPr lang="zh-CN" altLang="en-US" sz="2000" dirty="0">
                <a:solidFill>
                  <a:srgbClr val="4C6062"/>
                </a:solidFill>
                <a:latin typeface="微软雅黑" panose="020B0503020204020204" pitchFamily="34" charset="-122"/>
                <a:ea typeface="微软雅黑" panose="020B0503020204020204" pitchFamily="34" charset="-122"/>
              </a:rPr>
              <a:t>字节、块数为</a:t>
            </a:r>
            <a:r>
              <a:rPr lang="en-US" altLang="zh-CN" sz="2000" dirty="0">
                <a:solidFill>
                  <a:srgbClr val="4C6062"/>
                </a:solidFill>
                <a:latin typeface="微软雅黑" panose="020B0503020204020204" pitchFamily="34" charset="-122"/>
                <a:ea typeface="微软雅黑" panose="020B0503020204020204" pitchFamily="34" charset="-122"/>
              </a:rPr>
              <a:t>10 240</a:t>
            </a:r>
            <a:r>
              <a:rPr lang="zh-CN" altLang="en-US" sz="2000" dirty="0">
                <a:solidFill>
                  <a:srgbClr val="4C6062"/>
                </a:solidFill>
                <a:latin typeface="微软雅黑" panose="020B0503020204020204" pitchFamily="34" charset="-122"/>
                <a:ea typeface="微软雅黑" panose="020B0503020204020204" pitchFamily="34" charset="-122"/>
              </a:rPr>
              <a:t>的名为</a:t>
            </a:r>
            <a:r>
              <a:rPr lang="en-US" altLang="zh-CN" sz="2000" dirty="0">
                <a:solidFill>
                  <a:srgbClr val="4C6062"/>
                </a:solidFill>
                <a:latin typeface="微软雅黑" panose="020B0503020204020204" pitchFamily="34" charset="-122"/>
                <a:ea typeface="微软雅黑" panose="020B0503020204020204" pitchFamily="34" charset="-122"/>
              </a:rPr>
              <a:t>swap</a:t>
            </a:r>
            <a:r>
              <a:rPr lang="zh-CN" altLang="en-US" sz="2000" dirty="0">
                <a:solidFill>
                  <a:srgbClr val="4C6062"/>
                </a:solidFill>
                <a:latin typeface="微软雅黑" panose="020B0503020204020204" pitchFamily="34" charset="-122"/>
                <a:ea typeface="微软雅黑" panose="020B0503020204020204" pitchFamily="34" charset="-122"/>
              </a:rPr>
              <a:t>的交换文件。该文件的大小为</a:t>
            </a:r>
            <a:r>
              <a:rPr lang="en-US" altLang="zh-CN" sz="2000" dirty="0">
                <a:solidFill>
                  <a:srgbClr val="4C6062"/>
                </a:solidFill>
                <a:latin typeface="微软雅黑" panose="020B0503020204020204" pitchFamily="34" charset="-122"/>
                <a:ea typeface="微软雅黑" panose="020B0503020204020204" pitchFamily="34" charset="-122"/>
              </a:rPr>
              <a:t>1 024×10 240=10MB</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dd  if=/dev/zero  of=/swap  bs=1024  count=10240</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② </a:t>
            </a:r>
            <a:r>
              <a:rPr lang="zh-CN" altLang="en-US" sz="2000" dirty="0">
                <a:solidFill>
                  <a:srgbClr val="4C6062"/>
                </a:solidFill>
                <a:latin typeface="微软雅黑" panose="020B0503020204020204" pitchFamily="34" charset="-122"/>
                <a:ea typeface="微软雅黑" panose="020B0503020204020204" pitchFamily="34" charset="-122"/>
              </a:rPr>
              <a:t>建立</a:t>
            </a:r>
            <a:r>
              <a:rPr lang="en-US" altLang="zh-CN" sz="2000" dirty="0">
                <a:solidFill>
                  <a:srgbClr val="4C6062"/>
                </a:solidFill>
                <a:latin typeface="微软雅黑" panose="020B0503020204020204" pitchFamily="34" charset="-122"/>
                <a:ea typeface="微软雅黑" panose="020B0503020204020204" pitchFamily="34" charset="-122"/>
              </a:rPr>
              <a:t>/swap</a:t>
            </a:r>
            <a:r>
              <a:rPr lang="zh-CN" altLang="en-US" sz="2000" dirty="0">
                <a:solidFill>
                  <a:srgbClr val="4C6062"/>
                </a:solidFill>
                <a:latin typeface="微软雅黑" panose="020B0503020204020204" pitchFamily="34" charset="-122"/>
                <a:ea typeface="微软雅黑" panose="020B0503020204020204" pitchFamily="34" charset="-122"/>
              </a:rPr>
              <a:t>交换文件后，使用</a:t>
            </a:r>
            <a:r>
              <a:rPr lang="en-US" altLang="zh-CN" sz="2000" dirty="0" err="1">
                <a:solidFill>
                  <a:srgbClr val="4C6062"/>
                </a:solidFill>
                <a:latin typeface="微软雅黑" panose="020B0503020204020204" pitchFamily="34" charset="-122"/>
                <a:ea typeface="微软雅黑" panose="020B0503020204020204" pitchFamily="34" charset="-122"/>
              </a:rPr>
              <a:t>mkswap</a:t>
            </a:r>
            <a:r>
              <a:rPr lang="zh-CN" altLang="en-US" sz="2000" dirty="0">
                <a:solidFill>
                  <a:srgbClr val="4C6062"/>
                </a:solidFill>
                <a:latin typeface="微软雅黑" panose="020B0503020204020204" pitchFamily="34" charset="-122"/>
                <a:ea typeface="微软雅黑" panose="020B0503020204020204" pitchFamily="34" charset="-122"/>
              </a:rPr>
              <a:t>命令说明该文件用于交换空间。</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mkswap</a:t>
            </a:r>
            <a:r>
              <a:rPr lang="en-US" altLang="zh-CN" sz="2000" dirty="0">
                <a:solidFill>
                  <a:srgbClr val="4C6062"/>
                </a:solidFill>
                <a:latin typeface="微软雅黑" panose="020B0503020204020204" pitchFamily="34" charset="-122"/>
                <a:ea typeface="微软雅黑" panose="020B0503020204020204" pitchFamily="34" charset="-122"/>
              </a:rPr>
              <a:t>  /swap  10240</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③ </a:t>
            </a:r>
            <a:r>
              <a:rPr lang="zh-CN" altLang="en-US" sz="2000" dirty="0">
                <a:solidFill>
                  <a:srgbClr val="4C6062"/>
                </a:solidFill>
                <a:latin typeface="微软雅黑" panose="020B0503020204020204" pitchFamily="34" charset="-122"/>
                <a:ea typeface="微软雅黑" panose="020B0503020204020204" pitchFamily="34" charset="-122"/>
              </a:rPr>
              <a:t>利用</a:t>
            </a:r>
            <a:r>
              <a:rPr lang="en-US" altLang="zh-CN" sz="2000" dirty="0" err="1">
                <a:solidFill>
                  <a:srgbClr val="4C6062"/>
                </a:solidFill>
                <a:latin typeface="微软雅黑" panose="020B0503020204020204" pitchFamily="34" charset="-122"/>
                <a:ea typeface="微软雅黑" panose="020B0503020204020204" pitchFamily="34" charset="-122"/>
              </a:rPr>
              <a:t>swapon</a:t>
            </a:r>
            <a:r>
              <a:rPr lang="zh-CN" altLang="en-US" sz="2000" dirty="0">
                <a:solidFill>
                  <a:srgbClr val="4C6062"/>
                </a:solidFill>
                <a:latin typeface="微软雅黑" panose="020B0503020204020204" pitchFamily="34" charset="-122"/>
                <a:ea typeface="微软雅黑" panose="020B0503020204020204" pitchFamily="34" charset="-122"/>
              </a:rPr>
              <a:t>命令可以激活交换空间，也可利用</a:t>
            </a:r>
            <a:r>
              <a:rPr lang="en-US" altLang="zh-CN" sz="2000" dirty="0" err="1">
                <a:solidFill>
                  <a:srgbClr val="4C6062"/>
                </a:solidFill>
                <a:latin typeface="微软雅黑" panose="020B0503020204020204" pitchFamily="34" charset="-122"/>
                <a:ea typeface="微软雅黑" panose="020B0503020204020204" pitchFamily="34" charset="-122"/>
              </a:rPr>
              <a:t>swapoff</a:t>
            </a:r>
            <a:r>
              <a:rPr lang="zh-CN" altLang="en-US" sz="2000" dirty="0">
                <a:solidFill>
                  <a:srgbClr val="4C6062"/>
                </a:solidFill>
                <a:latin typeface="微软雅黑" panose="020B0503020204020204" pitchFamily="34" charset="-122"/>
                <a:ea typeface="微软雅黑" panose="020B0503020204020204" pitchFamily="34" charset="-122"/>
              </a:rPr>
              <a:t>命令卸载被激活的交换空间。</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swapon</a:t>
            </a:r>
            <a:r>
              <a:rPr lang="en-US" altLang="zh-CN" sz="2000" dirty="0">
                <a:solidFill>
                  <a:srgbClr val="4C6062"/>
                </a:solidFill>
                <a:latin typeface="微软雅黑" panose="020B0503020204020204" pitchFamily="34" charset="-122"/>
                <a:ea typeface="微软雅黑" panose="020B0503020204020204" pitchFamily="34" charset="-122"/>
              </a:rPr>
              <a:t>  /swap</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swapoff</a:t>
            </a:r>
            <a:r>
              <a:rPr lang="en-US" altLang="zh-CN" sz="2000" dirty="0">
                <a:solidFill>
                  <a:srgbClr val="4C6062"/>
                </a:solidFill>
                <a:latin typeface="微软雅黑" panose="020B0503020204020204" pitchFamily="34" charset="-122"/>
                <a:ea typeface="微软雅黑" panose="020B0503020204020204" pitchFamily="34" charset="-122"/>
              </a:rPr>
              <a:t>  /swap</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1084780" y="3193934"/>
            <a:ext cx="10028789" cy="464459"/>
          </a:xfrm>
          <a:prstGeom prst="rect">
            <a:avLst/>
          </a:prstGeom>
        </p:spPr>
      </p:pic>
      <p:pic>
        <p:nvPicPr>
          <p:cNvPr id="7" name="图片 6"/>
          <p:cNvPicPr>
            <a:picLocks noChangeAspect="1"/>
          </p:cNvPicPr>
          <p:nvPr/>
        </p:nvPicPr>
        <p:blipFill>
          <a:blip r:embed="rId1"/>
          <a:stretch>
            <a:fillRect/>
          </a:stretch>
        </p:blipFill>
        <p:spPr>
          <a:xfrm>
            <a:off x="1076327" y="3963194"/>
            <a:ext cx="10028789" cy="464459"/>
          </a:xfrm>
          <a:prstGeom prst="rect">
            <a:avLst/>
          </a:prstGeom>
        </p:spPr>
      </p:pic>
      <p:pic>
        <p:nvPicPr>
          <p:cNvPr id="9" name="图片 8"/>
          <p:cNvPicPr>
            <a:picLocks noChangeAspect="1"/>
          </p:cNvPicPr>
          <p:nvPr/>
        </p:nvPicPr>
        <p:blipFill>
          <a:blip r:embed="rId1"/>
          <a:stretch>
            <a:fillRect/>
          </a:stretch>
        </p:blipFill>
        <p:spPr>
          <a:xfrm>
            <a:off x="1084779" y="5049580"/>
            <a:ext cx="10028789" cy="825871"/>
          </a:xfrm>
          <a:prstGeom prst="rect">
            <a:avLst/>
          </a:prstGeom>
        </p:spPr>
      </p:pic>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5-2 </a:t>
            </a:r>
            <a:r>
              <a:rPr lang="zh-CN" altLang="en-US" dirty="0"/>
              <a:t>使用其它硬盘管理工具</a:t>
            </a:r>
            <a:endParaRPr lang="zh-CN" altLang="en-US" b="0" dirty="0"/>
          </a:p>
        </p:txBody>
      </p:sp>
      <p:sp>
        <p:nvSpPr>
          <p:cNvPr id="2" name="文本框 1"/>
          <p:cNvSpPr txBox="1"/>
          <p:nvPr/>
        </p:nvSpPr>
        <p:spPr>
          <a:xfrm>
            <a:off x="984793" y="1471587"/>
            <a:ext cx="9888772" cy="4654608"/>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df</a:t>
            </a:r>
            <a:r>
              <a:rPr lang="zh-CN" altLang="en-US" sz="2000" dirty="0">
                <a:solidFill>
                  <a:srgbClr val="4C6062"/>
                </a:solidFill>
                <a:latin typeface="微软雅黑" panose="020B0503020204020204" pitchFamily="34" charset="-122"/>
                <a:ea typeface="微软雅黑" panose="020B0503020204020204" pitchFamily="34" charset="-122"/>
              </a:rPr>
              <a:t>命令</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df</a:t>
            </a:r>
            <a:r>
              <a:rPr lang="zh-CN" altLang="en-US" sz="2000" dirty="0">
                <a:solidFill>
                  <a:srgbClr val="4C6062"/>
                </a:solidFill>
                <a:latin typeface="微软雅黑" panose="020B0503020204020204" pitchFamily="34" charset="-122"/>
                <a:ea typeface="微软雅黑" panose="020B0503020204020204" pitchFamily="34" charset="-122"/>
              </a:rPr>
              <a:t>命令用来查看文件系统的硬盘空间占用情况。可以利用该命令来获取硬盘被占用了多少空间，以及目前还有多少空间等信息，还可以利用该命令获得文件系统的挂载位置。</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df</a:t>
            </a:r>
            <a:r>
              <a:rPr lang="zh-CN" altLang="en-US" sz="2000" dirty="0">
                <a:solidFill>
                  <a:srgbClr val="4C6062"/>
                </a:solidFill>
                <a:latin typeface="微软雅黑" panose="020B0503020204020204" pitchFamily="34" charset="-122"/>
                <a:ea typeface="微软雅黑" panose="020B0503020204020204" pitchFamily="34" charset="-122"/>
              </a:rPr>
              <a:t>命令的语法如下：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df  [</a:t>
            </a:r>
            <a:r>
              <a:rPr lang="zh-CN" altLang="en-US" sz="2000" dirty="0">
                <a:solidFill>
                  <a:srgbClr val="4C6062"/>
                </a:solidFill>
                <a:latin typeface="微软雅黑" panose="020B0503020204020204" pitchFamily="34" charset="-122"/>
                <a:ea typeface="微软雅黑" panose="020B0503020204020204" pitchFamily="34" charset="-122"/>
              </a:rPr>
              <a:t>参数选项</a:t>
            </a:r>
            <a:r>
              <a:rPr lang="en-US" altLang="zh-CN"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a:t>
            </a:r>
            <a:r>
              <a:rPr lang="zh-CN" altLang="en-US" sz="2000" dirty="0">
                <a:solidFill>
                  <a:srgbClr val="4C6062"/>
                </a:solidFill>
                <a:latin typeface="微软雅黑" panose="020B0503020204020204" pitchFamily="34" charset="-122"/>
                <a:ea typeface="微软雅黑" panose="020B0503020204020204" pitchFamily="34" charset="-122"/>
              </a:rPr>
              <a:t>：显示所有文件系统硬盘使用情况，包括</a:t>
            </a:r>
            <a:r>
              <a:rPr lang="en-US" altLang="zh-CN" sz="2000" dirty="0">
                <a:solidFill>
                  <a:srgbClr val="4C6062"/>
                </a:solidFill>
                <a:latin typeface="微软雅黑" panose="020B0503020204020204" pitchFamily="34" charset="-122"/>
                <a:ea typeface="微软雅黑" panose="020B0503020204020204" pitchFamily="34" charset="-122"/>
              </a:rPr>
              <a:t>0</a:t>
            </a:r>
            <a:r>
              <a:rPr lang="zh-CN" altLang="en-US" sz="2000" dirty="0">
                <a:solidFill>
                  <a:srgbClr val="4C6062"/>
                </a:solidFill>
                <a:latin typeface="微软雅黑" panose="020B0503020204020204" pitchFamily="34" charset="-122"/>
                <a:ea typeface="微软雅黑" panose="020B0503020204020204" pitchFamily="34" charset="-122"/>
              </a:rPr>
              <a:t>块的文件系统，如</a:t>
            </a:r>
            <a:r>
              <a:rPr lang="en-US" altLang="zh-CN" sz="2000" dirty="0">
                <a:solidFill>
                  <a:srgbClr val="4C6062"/>
                </a:solidFill>
                <a:latin typeface="微软雅黑" panose="020B0503020204020204" pitchFamily="34" charset="-122"/>
                <a:ea typeface="微软雅黑" panose="020B0503020204020204" pitchFamily="34" charset="-122"/>
              </a:rPr>
              <a:t>/proc</a:t>
            </a:r>
            <a:r>
              <a:rPr lang="zh-CN" altLang="en-US" sz="2000" dirty="0">
                <a:solidFill>
                  <a:srgbClr val="4C6062"/>
                </a:solidFill>
                <a:latin typeface="微软雅黑" panose="020B0503020204020204" pitchFamily="34" charset="-122"/>
                <a:ea typeface="微软雅黑" panose="020B0503020204020204" pitchFamily="34" charset="-122"/>
              </a:rPr>
              <a:t>文件系统。</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-T</a:t>
            </a:r>
            <a:r>
              <a:rPr lang="zh-CN" altLang="en-US" sz="2000" dirty="0">
                <a:solidFill>
                  <a:srgbClr val="4C6062"/>
                </a:solidFill>
                <a:latin typeface="微软雅黑" panose="020B0503020204020204" pitchFamily="34" charset="-122"/>
                <a:ea typeface="微软雅黑" panose="020B0503020204020204" pitchFamily="34" charset="-122"/>
              </a:rPr>
              <a:t>：显示文件系统类型。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1076327" y="4032135"/>
            <a:ext cx="10028789" cy="464459"/>
          </a:xfrm>
          <a:prstGeom prst="rect">
            <a:avLst/>
          </a:prstGeom>
        </p:spPr>
      </p:pic>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5-2 </a:t>
            </a:r>
            <a:r>
              <a:rPr lang="zh-CN" altLang="en-US" dirty="0"/>
              <a:t>使用其它硬盘管理工具</a:t>
            </a:r>
            <a:endParaRPr lang="zh-CN" altLang="en-US" b="0" dirty="0"/>
          </a:p>
        </p:txBody>
      </p:sp>
      <p:sp>
        <p:nvSpPr>
          <p:cNvPr id="2" name="文本框 1"/>
          <p:cNvSpPr txBox="1"/>
          <p:nvPr/>
        </p:nvSpPr>
        <p:spPr>
          <a:xfrm>
            <a:off x="984793" y="1471587"/>
            <a:ext cx="9888772" cy="3654334"/>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du</a:t>
            </a:r>
            <a:r>
              <a:rPr lang="zh-CN" altLang="en-US" sz="2000" dirty="0">
                <a:solidFill>
                  <a:srgbClr val="4C6062"/>
                </a:solidFill>
                <a:latin typeface="微软雅黑" panose="020B0503020204020204" pitchFamily="34" charset="-122"/>
                <a:ea typeface="微软雅黑" panose="020B0503020204020204" pitchFamily="34" charset="-122"/>
              </a:rPr>
              <a:t>命令</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du</a:t>
            </a:r>
            <a:r>
              <a:rPr lang="zh-CN" altLang="en-US" sz="2000" dirty="0">
                <a:solidFill>
                  <a:srgbClr val="4C6062"/>
                </a:solidFill>
                <a:latin typeface="微软雅黑" panose="020B0503020204020204" pitchFamily="34" charset="-122"/>
                <a:ea typeface="微软雅黑" panose="020B0503020204020204" pitchFamily="34" charset="-122"/>
              </a:rPr>
              <a:t>命令用于显示硬盘空间的使用情况。该命令逐级显示指定目录的每一级子目录占用文件系统数据块的情况。</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du</a:t>
            </a:r>
            <a:r>
              <a:rPr lang="zh-CN" altLang="en-US" sz="2000" dirty="0">
                <a:solidFill>
                  <a:srgbClr val="4C6062"/>
                </a:solidFill>
                <a:latin typeface="微软雅黑" panose="020B0503020204020204" pitchFamily="34" charset="-122"/>
                <a:ea typeface="微软雅黑" panose="020B0503020204020204" pitchFamily="34" charset="-122"/>
              </a:rPr>
              <a:t>命令的语法如下：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du  [</a:t>
            </a:r>
            <a:r>
              <a:rPr lang="zh-CN" altLang="en-US" sz="2000" dirty="0">
                <a:solidFill>
                  <a:srgbClr val="4C6062"/>
                </a:solidFill>
                <a:latin typeface="微软雅黑" panose="020B0503020204020204" pitchFamily="34" charset="-122"/>
                <a:ea typeface="微软雅黑" panose="020B0503020204020204" pitchFamily="34" charset="-122"/>
              </a:rPr>
              <a:t>参数选项</a:t>
            </a:r>
            <a:r>
              <a:rPr lang="en-US" altLang="zh-CN" sz="2000" dirty="0">
                <a:solidFill>
                  <a:srgbClr val="4C6062"/>
                </a:solidFill>
                <a:latin typeface="微软雅黑" panose="020B0503020204020204" pitchFamily="34" charset="-122"/>
                <a:ea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rPr>
              <a:t>文件或目录名称</a:t>
            </a:r>
            <a:r>
              <a:rPr lang="en-US" altLang="zh-CN"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de-DE" sz="2000" dirty="0">
                <a:solidFill>
                  <a:srgbClr val="4C6062"/>
                </a:solidFill>
                <a:latin typeface="微软雅黑" panose="020B0503020204020204" pitchFamily="34" charset="-122"/>
                <a:ea typeface="微软雅黑" panose="020B0503020204020204" pitchFamily="34" charset="-122"/>
              </a:rPr>
              <a:t>例如，以字节为单位列出所有文件和目录的硬盘空间占用情况的命令如下所示：</a:t>
            </a:r>
            <a:endParaRPr lang="zh-CN" altLang="de-DE"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de-DE" altLang="zh-CN" sz="2000" dirty="0">
                <a:solidFill>
                  <a:srgbClr val="4C6062"/>
                </a:solidFill>
                <a:latin typeface="微软雅黑" panose="020B0503020204020204" pitchFamily="34" charset="-122"/>
                <a:ea typeface="微软雅黑" panose="020B0503020204020204" pitchFamily="34" charset="-122"/>
              </a:rPr>
              <a:t>[root@Server01 ~]# du -ab</a:t>
            </a:r>
            <a:endParaRPr lang="de-DE"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1076327" y="3582194"/>
            <a:ext cx="10028789" cy="464459"/>
          </a:xfrm>
          <a:prstGeom prst="rect">
            <a:avLst/>
          </a:prstGeom>
        </p:spPr>
      </p:pic>
      <p:pic>
        <p:nvPicPr>
          <p:cNvPr id="8" name="图片 7"/>
          <p:cNvPicPr>
            <a:picLocks noChangeAspect="1"/>
          </p:cNvPicPr>
          <p:nvPr/>
        </p:nvPicPr>
        <p:blipFill>
          <a:blip r:embed="rId1"/>
          <a:stretch>
            <a:fillRect/>
          </a:stretch>
        </p:blipFill>
        <p:spPr>
          <a:xfrm>
            <a:off x="1076326" y="4648401"/>
            <a:ext cx="10028789" cy="464459"/>
          </a:xfrm>
          <a:prstGeom prst="rect">
            <a:avLst/>
          </a:prstGeom>
        </p:spPr>
      </p:pic>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任务</a:t>
            </a:r>
            <a:r>
              <a:rPr lang="en-US" altLang="zh-CN" dirty="0"/>
              <a:t>5-2 </a:t>
            </a:r>
            <a:r>
              <a:rPr lang="zh-CN" altLang="en-US" dirty="0"/>
              <a:t>使用其它硬盘管理工具</a:t>
            </a:r>
            <a:endParaRPr lang="zh-CN" altLang="en-US" b="0" dirty="0"/>
          </a:p>
        </p:txBody>
      </p:sp>
      <p:sp>
        <p:nvSpPr>
          <p:cNvPr id="2" name="文本框 1"/>
          <p:cNvSpPr txBox="1"/>
          <p:nvPr/>
        </p:nvSpPr>
        <p:spPr>
          <a:xfrm>
            <a:off x="984793" y="1471587"/>
            <a:ext cx="9888772" cy="5577937"/>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mount</a:t>
            </a:r>
            <a:r>
              <a:rPr lang="zh-CN" altLang="en-US" sz="2000" dirty="0">
                <a:solidFill>
                  <a:srgbClr val="4C6062"/>
                </a:solidFill>
                <a:latin typeface="微软雅黑" panose="020B0503020204020204" pitchFamily="34" charset="-122"/>
                <a:ea typeface="微软雅黑" panose="020B0503020204020204" pitchFamily="34" charset="-122"/>
              </a:rPr>
              <a:t>与</a:t>
            </a:r>
            <a:r>
              <a:rPr lang="en-US" altLang="zh-CN" sz="2000" dirty="0" err="1">
                <a:solidFill>
                  <a:srgbClr val="4C6062"/>
                </a:solidFill>
                <a:latin typeface="微软雅黑" panose="020B0503020204020204" pitchFamily="34" charset="-122"/>
                <a:ea typeface="微软雅黑" panose="020B0503020204020204" pitchFamily="34" charset="-122"/>
              </a:rPr>
              <a:t>umount</a:t>
            </a:r>
            <a:r>
              <a:rPr lang="zh-CN" altLang="en-US" sz="2000" dirty="0">
                <a:solidFill>
                  <a:srgbClr val="4C6062"/>
                </a:solidFill>
                <a:latin typeface="微软雅黑" panose="020B0503020204020204" pitchFamily="34" charset="-122"/>
                <a:ea typeface="微软雅黑" panose="020B0503020204020204" pitchFamily="34" charset="-122"/>
              </a:rPr>
              <a:t>命令</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mount</a:t>
            </a:r>
            <a:r>
              <a:rPr lang="zh-CN" altLang="en-US" sz="2000" dirty="0">
                <a:solidFill>
                  <a:srgbClr val="4C6062"/>
                </a:solidFill>
                <a:latin typeface="微软雅黑" panose="020B0503020204020204" pitchFamily="34" charset="-122"/>
                <a:ea typeface="微软雅黑" panose="020B0503020204020204" pitchFamily="34" charset="-122"/>
              </a:rPr>
              <a:t>命令</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在硬盘上建立好文件系统之后，还需要把新建立的文件系统挂载到系统上才能使用。这个过程称为挂载。文件系统所挂载到的目录被称为挂载点（</a:t>
            </a:r>
            <a:r>
              <a:rPr lang="en-US" altLang="zh-CN" sz="2000" dirty="0">
                <a:solidFill>
                  <a:srgbClr val="4C6062"/>
                </a:solidFill>
                <a:latin typeface="微软雅黑" panose="020B0503020204020204" pitchFamily="34" charset="-122"/>
                <a:ea typeface="微软雅黑" panose="020B0503020204020204" pitchFamily="34" charset="-122"/>
              </a:rPr>
              <a:t>mount point</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Linux</a:t>
            </a:r>
            <a:r>
              <a:rPr lang="zh-CN" altLang="en-US" sz="2000" dirty="0">
                <a:solidFill>
                  <a:srgbClr val="4C6062"/>
                </a:solidFill>
                <a:latin typeface="微软雅黑" panose="020B0503020204020204" pitchFamily="34" charset="-122"/>
                <a:ea typeface="微软雅黑" panose="020B0503020204020204" pitchFamily="34" charset="-122"/>
              </a:rPr>
              <a:t>系统中提供了</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mnt</a:t>
            </a:r>
            <a:r>
              <a:rPr lang="zh-CN" altLang="en-US" sz="2000" dirty="0">
                <a:solidFill>
                  <a:srgbClr val="4C6062"/>
                </a:solidFill>
                <a:latin typeface="微软雅黑" panose="020B0503020204020204" pitchFamily="34" charset="-122"/>
                <a:ea typeface="微软雅黑" panose="020B0503020204020204" pitchFamily="34" charset="-122"/>
              </a:rPr>
              <a:t>和</a:t>
            </a:r>
            <a:r>
              <a:rPr lang="en-US" altLang="zh-CN" sz="2000" dirty="0">
                <a:solidFill>
                  <a:srgbClr val="4C6062"/>
                </a:solidFill>
                <a:latin typeface="微软雅黑" panose="020B0503020204020204" pitchFamily="34" charset="-122"/>
                <a:ea typeface="微软雅黑" panose="020B0503020204020204" pitchFamily="34" charset="-122"/>
              </a:rPr>
              <a:t>/media</a:t>
            </a:r>
            <a:r>
              <a:rPr lang="zh-CN" altLang="en-US" sz="2000" dirty="0">
                <a:solidFill>
                  <a:srgbClr val="4C6062"/>
                </a:solidFill>
                <a:latin typeface="微软雅黑" panose="020B0503020204020204" pitchFamily="34" charset="-122"/>
                <a:ea typeface="微软雅黑" panose="020B0503020204020204" pitchFamily="34" charset="-122"/>
              </a:rPr>
              <a:t>两个专门的挂载点。</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通常将光盘和软盘挂载到</a:t>
            </a:r>
            <a:r>
              <a:rPr lang="en-US" altLang="zh-CN" sz="2000" dirty="0">
                <a:solidFill>
                  <a:srgbClr val="4C6062"/>
                </a:solidFill>
                <a:latin typeface="微软雅黑" panose="020B0503020204020204" pitchFamily="34" charset="-122"/>
                <a:ea typeface="微软雅黑" panose="020B0503020204020204" pitchFamily="34" charset="-122"/>
              </a:rPr>
              <a:t>/media/</a:t>
            </a:r>
            <a:r>
              <a:rPr lang="en-US" altLang="zh-CN" sz="2000" dirty="0" err="1">
                <a:solidFill>
                  <a:srgbClr val="4C6062"/>
                </a:solidFill>
                <a:latin typeface="微软雅黑" panose="020B0503020204020204" pitchFamily="34" charset="-122"/>
                <a:ea typeface="微软雅黑" panose="020B0503020204020204" pitchFamily="34" charset="-122"/>
              </a:rPr>
              <a:t>cdrom</a:t>
            </a:r>
            <a:r>
              <a:rPr lang="zh-CN" altLang="en-US" sz="2000" dirty="0">
                <a:solidFill>
                  <a:srgbClr val="4C6062"/>
                </a:solidFill>
                <a:latin typeface="微软雅黑" panose="020B0503020204020204" pitchFamily="34" charset="-122"/>
                <a:ea typeface="微软雅黑" panose="020B0503020204020204" pitchFamily="34" charset="-122"/>
              </a:rPr>
              <a:t>（或者</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mnt</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cdrom</a:t>
            </a:r>
            <a:r>
              <a:rPr lang="zh-CN" altLang="en-US" sz="2000" dirty="0">
                <a:solidFill>
                  <a:srgbClr val="4C6062"/>
                </a:solidFill>
                <a:latin typeface="微软雅黑" panose="020B0503020204020204" pitchFamily="34" charset="-122"/>
                <a:ea typeface="微软雅黑" panose="020B0503020204020204" pitchFamily="34" charset="-122"/>
              </a:rPr>
              <a:t>）和</a:t>
            </a:r>
            <a:r>
              <a:rPr lang="en-US" altLang="zh-CN" sz="2000" dirty="0">
                <a:solidFill>
                  <a:srgbClr val="4C6062"/>
                </a:solidFill>
                <a:latin typeface="微软雅黑" panose="020B0503020204020204" pitchFamily="34" charset="-122"/>
                <a:ea typeface="微软雅黑" panose="020B0503020204020204" pitchFamily="34" charset="-122"/>
              </a:rPr>
              <a:t>/media/floppy</a:t>
            </a:r>
            <a:r>
              <a:rPr lang="zh-CN" altLang="en-US" sz="2000" dirty="0">
                <a:solidFill>
                  <a:srgbClr val="4C6062"/>
                </a:solidFill>
                <a:latin typeface="微软雅黑" panose="020B0503020204020204" pitchFamily="34" charset="-122"/>
                <a:ea typeface="微软雅黑" panose="020B0503020204020204" pitchFamily="34" charset="-122"/>
              </a:rPr>
              <a:t>（或者</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mnt</a:t>
            </a:r>
            <a:r>
              <a:rPr lang="en-US" altLang="zh-CN" sz="2000" dirty="0">
                <a:solidFill>
                  <a:srgbClr val="4C6062"/>
                </a:solidFill>
                <a:latin typeface="微软雅黑" panose="020B0503020204020204" pitchFamily="34" charset="-122"/>
                <a:ea typeface="微软雅黑" panose="020B0503020204020204" pitchFamily="34" charset="-122"/>
              </a:rPr>
              <a:t>/ floppy</a:t>
            </a:r>
            <a:r>
              <a:rPr lang="zh-CN" altLang="en-US" sz="2000" dirty="0">
                <a:solidFill>
                  <a:srgbClr val="4C6062"/>
                </a:solidFill>
                <a:latin typeface="微软雅黑" panose="020B0503020204020204" pitchFamily="34" charset="-122"/>
                <a:ea typeface="微软雅黑" panose="020B0503020204020204" pitchFamily="34" charset="-122"/>
              </a:rPr>
              <a:t>）中，其对应的设备文件名分别为</a:t>
            </a:r>
            <a:r>
              <a:rPr lang="en-US" altLang="zh-CN" sz="2000" dirty="0">
                <a:solidFill>
                  <a:srgbClr val="4C6062"/>
                </a:solidFill>
                <a:latin typeface="微软雅黑" panose="020B0503020204020204" pitchFamily="34" charset="-122"/>
                <a:ea typeface="微软雅黑" panose="020B0503020204020204" pitchFamily="34" charset="-122"/>
              </a:rPr>
              <a:t>/dev/</a:t>
            </a:r>
            <a:r>
              <a:rPr lang="en-US" altLang="zh-CN" sz="2000" dirty="0" err="1">
                <a:solidFill>
                  <a:srgbClr val="4C6062"/>
                </a:solidFill>
                <a:latin typeface="微软雅黑" panose="020B0503020204020204" pitchFamily="34" charset="-122"/>
                <a:ea typeface="微软雅黑" panose="020B0503020204020204" pitchFamily="34" charset="-122"/>
              </a:rPr>
              <a:t>cdrom</a:t>
            </a:r>
            <a:r>
              <a:rPr lang="zh-CN" altLang="en-US" sz="2000" dirty="0">
                <a:solidFill>
                  <a:srgbClr val="4C6062"/>
                </a:solidFill>
                <a:latin typeface="微软雅黑" panose="020B0503020204020204" pitchFamily="34" charset="-122"/>
                <a:ea typeface="微软雅黑" panose="020B0503020204020204" pitchFamily="34" charset="-122"/>
              </a:rPr>
              <a:t>和</a:t>
            </a:r>
            <a:r>
              <a:rPr lang="en-US" altLang="zh-CN" sz="2000" dirty="0">
                <a:solidFill>
                  <a:srgbClr val="4C6062"/>
                </a:solidFill>
                <a:latin typeface="微软雅黑" panose="020B0503020204020204" pitchFamily="34" charset="-122"/>
                <a:ea typeface="微软雅黑" panose="020B0503020204020204" pitchFamily="34" charset="-122"/>
              </a:rPr>
              <a:t>/dev/fd0</a:t>
            </a:r>
            <a:r>
              <a:rPr lang="zh-CN" altLang="en-US"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文件系统可以在系统引导过程中自动挂载，也可以手动挂载，手动挂载文件系统的挂载命令是</a:t>
            </a:r>
            <a:r>
              <a:rPr lang="en-US" altLang="zh-CN" sz="2000" dirty="0">
                <a:solidFill>
                  <a:srgbClr val="4C6062"/>
                </a:solidFill>
                <a:latin typeface="微软雅黑" panose="020B0503020204020204" pitchFamily="34" charset="-122"/>
                <a:ea typeface="微软雅黑" panose="020B0503020204020204" pitchFamily="34" charset="-122"/>
              </a:rPr>
              <a:t>mount</a:t>
            </a:r>
            <a:r>
              <a:rPr lang="zh-CN" altLang="en-US" sz="2000" dirty="0">
                <a:solidFill>
                  <a:srgbClr val="4C6062"/>
                </a:solidFill>
                <a:latin typeface="微软雅黑" panose="020B0503020204020204" pitchFamily="34" charset="-122"/>
                <a:ea typeface="微软雅黑" panose="020B0503020204020204" pitchFamily="34" charset="-122"/>
              </a:rPr>
              <a:t>。该命令的语法格式如下：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mount  </a:t>
            </a:r>
            <a:r>
              <a:rPr lang="zh-CN" altLang="en-US" sz="2000" dirty="0">
                <a:solidFill>
                  <a:srgbClr val="4C6062"/>
                </a:solidFill>
                <a:latin typeface="微软雅黑" panose="020B0503020204020204" pitchFamily="34" charset="-122"/>
                <a:ea typeface="微软雅黑" panose="020B0503020204020204" pitchFamily="34" charset="-122"/>
              </a:rPr>
              <a:t>选项   设备  挂载点</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de-DE"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1076326" y="6020594"/>
            <a:ext cx="10021165" cy="464459"/>
          </a:xfrm>
          <a:prstGeom prst="rect">
            <a:avLst/>
          </a:prstGeom>
        </p:spPr>
      </p:pic>
      <p:sp>
        <p:nvSpPr>
          <p:cNvPr id="5" name="矩形 4" descr="7b0a2020202022776f7264617274223a2022220a7d0a"/>
          <p:cNvSpPr/>
          <p:nvPr>
            <p:custDataLst>
              <p:tags r:id="rId2"/>
            </p:custDataLst>
          </p:nvPr>
        </p:nvSpPr>
        <p:spPr>
          <a:xfrm>
            <a:off x="3736975" y="2058035"/>
            <a:ext cx="1607820" cy="521970"/>
          </a:xfrm>
          <a:prstGeom prst="rect">
            <a:avLst/>
          </a:prstGeom>
          <a:noFill/>
          <a:ln>
            <a:noFill/>
          </a:ln>
        </p:spPr>
        <p:txBody>
          <a:bodyPr wrap="none" rtlCol="0" anchor="t">
            <a:spAutoFit/>
          </a:bodyPr>
          <a:p>
            <a:pPr algn="ctr"/>
            <a:r>
              <a:rPr lang="zh-CN" altLang="en-US" sz="2800" b="1">
                <a:solidFill>
                  <a:srgbClr val="D71111"/>
                </a:solidFill>
                <a:effectLst>
                  <a:outerShdw dist="76200" dir="16860000" sx="102000" sy="102000" algn="ctr" rotWithShape="0">
                    <a:schemeClr val="tx1">
                      <a:alpha val="11000"/>
                    </a:schemeClr>
                  </a:outerShdw>
                </a:effectLst>
                <a:latin typeface="汉仪李国兴行楷简" panose="00020600040101010101" charset="-122"/>
                <a:ea typeface="汉仪李国兴行楷简" panose="00020600040101010101" charset="-122"/>
              </a:rPr>
              <a:t>重点命令</a:t>
            </a:r>
            <a:endParaRPr lang="zh-CN" altLang="en-US" sz="2800" b="1">
              <a:solidFill>
                <a:srgbClr val="D71111"/>
              </a:solidFill>
              <a:effectLst>
                <a:outerShdw dist="76200" dir="16860000" sx="102000" sy="102000" algn="ctr" rotWithShape="0">
                  <a:schemeClr val="tx1">
                    <a:alpha val="11000"/>
                  </a:schemeClr>
                </a:outerShdw>
              </a:effectLst>
              <a:latin typeface="汉仪李国兴行楷简" panose="00020600040101010101" charset="-122"/>
              <a:ea typeface="汉仪李国兴行楷简" panose="00020600040101010101" charset="-122"/>
            </a:endParaRPr>
          </a:p>
        </p:txBody>
      </p:sp>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5-2 </a:t>
            </a:r>
            <a:r>
              <a:rPr lang="zh-CN" altLang="en-US" dirty="0"/>
              <a:t>使用其它硬盘管理工具</a:t>
            </a:r>
            <a:endParaRPr lang="zh-CN" altLang="en-US" b="0" dirty="0"/>
          </a:p>
        </p:txBody>
      </p:sp>
      <p:sp>
        <p:nvSpPr>
          <p:cNvPr id="2" name="文本框 1"/>
          <p:cNvSpPr txBox="1"/>
          <p:nvPr/>
        </p:nvSpPr>
        <p:spPr>
          <a:xfrm>
            <a:off x="984793" y="1471587"/>
            <a:ext cx="9888772" cy="5347105"/>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mount</a:t>
            </a:r>
            <a:r>
              <a:rPr lang="zh-CN" altLang="en-US" sz="2000" dirty="0">
                <a:solidFill>
                  <a:srgbClr val="4C6062"/>
                </a:solidFill>
                <a:latin typeface="微软雅黑" panose="020B0503020204020204" pitchFamily="34" charset="-122"/>
                <a:ea typeface="微软雅黑" panose="020B0503020204020204" pitchFamily="34" charset="-122"/>
              </a:rPr>
              <a:t>与</a:t>
            </a:r>
            <a:r>
              <a:rPr lang="en-US" altLang="zh-CN" sz="2000" dirty="0" err="1">
                <a:solidFill>
                  <a:srgbClr val="4C6062"/>
                </a:solidFill>
                <a:latin typeface="微软雅黑" panose="020B0503020204020204" pitchFamily="34" charset="-122"/>
                <a:ea typeface="微软雅黑" panose="020B0503020204020204" pitchFamily="34" charset="-122"/>
              </a:rPr>
              <a:t>umount</a:t>
            </a:r>
            <a:r>
              <a:rPr lang="zh-CN" altLang="en-US" sz="2000" dirty="0">
                <a:solidFill>
                  <a:srgbClr val="4C6062"/>
                </a:solidFill>
                <a:latin typeface="微软雅黑" panose="020B0503020204020204" pitchFamily="34" charset="-122"/>
                <a:ea typeface="微软雅黑" panose="020B0503020204020204" pitchFamily="34" charset="-122"/>
              </a:rPr>
              <a:t>命令</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mount</a:t>
            </a:r>
            <a:r>
              <a:rPr lang="zh-CN" altLang="en-US" sz="2000" dirty="0">
                <a:solidFill>
                  <a:srgbClr val="4C6062"/>
                </a:solidFill>
                <a:latin typeface="微软雅黑" panose="020B0503020204020204" pitchFamily="34" charset="-122"/>
                <a:ea typeface="微软雅黑" panose="020B0503020204020204" pitchFamily="34" charset="-122"/>
              </a:rPr>
              <a:t>命令</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mount</a:t>
            </a:r>
            <a:r>
              <a:rPr lang="zh-CN" altLang="en-US" sz="2000" dirty="0">
                <a:solidFill>
                  <a:srgbClr val="4C6062"/>
                </a:solidFill>
                <a:latin typeface="微软雅黑" panose="020B0503020204020204" pitchFamily="34" charset="-122"/>
                <a:ea typeface="微软雅黑" panose="020B0503020204020204" pitchFamily="34" charset="-122"/>
              </a:rPr>
              <a:t>命令的主要选项如下。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-t</a:t>
            </a:r>
            <a:r>
              <a:rPr lang="zh-CN" altLang="en-US" sz="2000" dirty="0">
                <a:solidFill>
                  <a:srgbClr val="4C6062"/>
                </a:solidFill>
                <a:latin typeface="微软雅黑" panose="020B0503020204020204" pitchFamily="34" charset="-122"/>
                <a:ea typeface="微软雅黑" panose="020B0503020204020204" pitchFamily="34" charset="-122"/>
              </a:rPr>
              <a:t>：指定要挂载的文件系统的类型。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a:t>
            </a:r>
            <a:r>
              <a:rPr lang="zh-CN" altLang="en-US" sz="2000" dirty="0">
                <a:solidFill>
                  <a:srgbClr val="4C6062"/>
                </a:solidFill>
                <a:latin typeface="微软雅黑" panose="020B0503020204020204" pitchFamily="34" charset="-122"/>
                <a:ea typeface="微软雅黑" panose="020B0503020204020204" pitchFamily="34" charset="-122"/>
              </a:rPr>
              <a:t>：如果不想修改要挂载的文件系统，可以使用该选项以只读方式挂载。</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-w</a:t>
            </a:r>
            <a:r>
              <a:rPr lang="zh-CN" altLang="en-US" sz="2000" dirty="0">
                <a:solidFill>
                  <a:srgbClr val="4C6062"/>
                </a:solidFill>
                <a:latin typeface="微软雅黑" panose="020B0503020204020204" pitchFamily="34" charset="-122"/>
                <a:ea typeface="微软雅黑" panose="020B0503020204020204" pitchFamily="34" charset="-122"/>
              </a:rPr>
              <a:t>：以可写的方式挂载文件系统。</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-a</a:t>
            </a:r>
            <a:r>
              <a:rPr lang="zh-CN" altLang="en-US" sz="2000" dirty="0">
                <a:solidFill>
                  <a:srgbClr val="4C6062"/>
                </a:solidFill>
                <a:latin typeface="微软雅黑" panose="020B0503020204020204" pitchFamily="34" charset="-122"/>
                <a:ea typeface="微软雅黑" panose="020B0503020204020204" pitchFamily="34" charset="-122"/>
              </a:rPr>
              <a:t>：挂载</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/fstab</a:t>
            </a:r>
            <a:r>
              <a:rPr lang="zh-CN" altLang="en-US" sz="2000" dirty="0">
                <a:solidFill>
                  <a:srgbClr val="4C6062"/>
                </a:solidFill>
                <a:latin typeface="微软雅黑" panose="020B0503020204020204" pitchFamily="34" charset="-122"/>
                <a:ea typeface="微软雅黑" panose="020B0503020204020204" pitchFamily="34" charset="-122"/>
              </a:rPr>
              <a:t>文件中记录的设备。</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挂载光盘可以使用下列命令（</a:t>
            </a:r>
            <a:r>
              <a:rPr lang="en-US" altLang="zh-CN" sz="2000" dirty="0">
                <a:solidFill>
                  <a:srgbClr val="4C6062"/>
                </a:solidFill>
                <a:latin typeface="微软雅黑" panose="020B0503020204020204" pitchFamily="34" charset="-122"/>
                <a:ea typeface="微软雅黑" panose="020B0503020204020204" pitchFamily="34" charset="-122"/>
              </a:rPr>
              <a:t>/media</a:t>
            </a:r>
            <a:r>
              <a:rPr lang="zh-CN" altLang="en-US" sz="2000" dirty="0">
                <a:solidFill>
                  <a:srgbClr val="4C6062"/>
                </a:solidFill>
                <a:latin typeface="微软雅黑" panose="020B0503020204020204" pitchFamily="34" charset="-122"/>
                <a:ea typeface="微软雅黑" panose="020B0503020204020204" pitchFamily="34" charset="-122"/>
              </a:rPr>
              <a:t>目录必须存在）：</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mount -t iso9660 /dev/</a:t>
            </a:r>
            <a:r>
              <a:rPr lang="en-US" altLang="zh-CN" sz="2000" dirty="0" err="1">
                <a:solidFill>
                  <a:srgbClr val="4C6062"/>
                </a:solidFill>
                <a:latin typeface="微软雅黑" panose="020B0503020204020204" pitchFamily="34" charset="-122"/>
                <a:ea typeface="微软雅黑" panose="020B0503020204020204" pitchFamily="34" charset="-122"/>
              </a:rPr>
              <a:t>cdrom</a:t>
            </a:r>
            <a:r>
              <a:rPr lang="en-US" altLang="zh-CN" sz="2000" dirty="0">
                <a:solidFill>
                  <a:srgbClr val="4C6062"/>
                </a:solidFill>
                <a:latin typeface="微软雅黑" panose="020B0503020204020204" pitchFamily="34" charset="-122"/>
                <a:ea typeface="微软雅黑" panose="020B0503020204020204" pitchFamily="34" charset="-122"/>
              </a:rPr>
              <a:t>  /media</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de-DE"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1076326" y="5868194"/>
            <a:ext cx="10021165" cy="464459"/>
          </a:xfrm>
          <a:prstGeom prst="rect">
            <a:avLst/>
          </a:prstGeom>
        </p:spPr>
      </p:pic>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5-2 </a:t>
            </a:r>
            <a:r>
              <a:rPr lang="zh-CN" altLang="en-US" dirty="0"/>
              <a:t>使用其它硬盘管理工具</a:t>
            </a:r>
            <a:endParaRPr lang="zh-CN" altLang="en-US" b="0" dirty="0"/>
          </a:p>
        </p:txBody>
      </p:sp>
      <p:sp>
        <p:nvSpPr>
          <p:cNvPr id="2" name="文本框 1"/>
          <p:cNvSpPr txBox="1"/>
          <p:nvPr/>
        </p:nvSpPr>
        <p:spPr>
          <a:xfrm>
            <a:off x="984793" y="1471587"/>
            <a:ext cx="9888772" cy="4808496"/>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4</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mount</a:t>
            </a:r>
            <a:r>
              <a:rPr lang="zh-CN" altLang="en-US" sz="2000" dirty="0">
                <a:solidFill>
                  <a:srgbClr val="4C6062"/>
                </a:solidFill>
                <a:latin typeface="微软雅黑" panose="020B0503020204020204" pitchFamily="34" charset="-122"/>
                <a:ea typeface="微软雅黑" panose="020B0503020204020204" pitchFamily="34" charset="-122"/>
              </a:rPr>
              <a:t>与</a:t>
            </a:r>
            <a:r>
              <a:rPr lang="en-US" altLang="zh-CN" sz="2000" dirty="0" err="1">
                <a:solidFill>
                  <a:srgbClr val="4C6062"/>
                </a:solidFill>
                <a:latin typeface="微软雅黑" panose="020B0503020204020204" pitchFamily="34" charset="-122"/>
                <a:ea typeface="微软雅黑" panose="020B0503020204020204" pitchFamily="34" charset="-122"/>
              </a:rPr>
              <a:t>umount</a:t>
            </a:r>
            <a:r>
              <a:rPr lang="zh-CN" altLang="en-US" sz="2000" dirty="0">
                <a:solidFill>
                  <a:srgbClr val="4C6062"/>
                </a:solidFill>
                <a:latin typeface="微软雅黑" panose="020B0503020204020204" pitchFamily="34" charset="-122"/>
                <a:ea typeface="微软雅黑" panose="020B0503020204020204" pitchFamily="34" charset="-122"/>
              </a:rPr>
              <a:t>命令</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umount</a:t>
            </a:r>
            <a:r>
              <a:rPr lang="zh-CN" altLang="en-US" sz="2000" dirty="0">
                <a:solidFill>
                  <a:srgbClr val="4C6062"/>
                </a:solidFill>
                <a:latin typeface="微软雅黑" panose="020B0503020204020204" pitchFamily="34" charset="-122"/>
                <a:ea typeface="微软雅黑" panose="020B0503020204020204" pitchFamily="34" charset="-122"/>
              </a:rPr>
              <a:t>命令</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文件系统可以被挂载也可以被卸载。卸载文件系统的命令是</a:t>
            </a:r>
            <a:r>
              <a:rPr lang="en-US" altLang="zh-CN" sz="2000" dirty="0" err="1">
                <a:solidFill>
                  <a:srgbClr val="4C6062"/>
                </a:solidFill>
                <a:latin typeface="微软雅黑" panose="020B0503020204020204" pitchFamily="34" charset="-122"/>
                <a:ea typeface="微软雅黑" panose="020B0503020204020204" pitchFamily="34" charset="-122"/>
              </a:rPr>
              <a:t>umount</a:t>
            </a:r>
            <a:r>
              <a:rPr lang="zh-CN" altLang="en-US"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umount</a:t>
            </a:r>
            <a:r>
              <a:rPr lang="en-US" altLang="zh-CN" sz="2000" dirty="0">
                <a:solidFill>
                  <a:srgbClr val="4C6062"/>
                </a:solidFill>
                <a:latin typeface="微软雅黑" panose="020B0503020204020204" pitchFamily="34" charset="-122"/>
                <a:ea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rPr>
              <a:t>命令的格式为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umount</a:t>
            </a:r>
            <a:r>
              <a:rPr lang="en-US" altLang="zh-CN" sz="2000" dirty="0">
                <a:solidFill>
                  <a:srgbClr val="4C6062"/>
                </a:solidFill>
                <a:latin typeface="微软雅黑" panose="020B0503020204020204" pitchFamily="34" charset="-122"/>
                <a:ea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rPr>
              <a:t>设备 挂载点</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例如，卸载光盘的命令：</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umount</a:t>
            </a:r>
            <a:r>
              <a:rPr lang="en-US" altLang="zh-CN" sz="2000" dirty="0">
                <a:solidFill>
                  <a:srgbClr val="4C6062"/>
                </a:solidFill>
                <a:latin typeface="微软雅黑" panose="020B0503020204020204" pitchFamily="34" charset="-122"/>
                <a:ea typeface="微软雅黑" panose="020B0503020204020204" pitchFamily="34" charset="-122"/>
              </a:rPr>
              <a:t> /media</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 </a:t>
            </a:r>
            <a:r>
              <a:rPr lang="en-US" altLang="zh-CN" sz="2000" dirty="0" err="1">
                <a:solidFill>
                  <a:srgbClr val="4C6062"/>
                </a:solidFill>
                <a:latin typeface="微软雅黑" panose="020B0503020204020204" pitchFamily="34" charset="-122"/>
                <a:ea typeface="微软雅黑" panose="020B0503020204020204" pitchFamily="34" charset="-122"/>
              </a:rPr>
              <a:t>umount</a:t>
            </a:r>
            <a:r>
              <a:rPr lang="en-US" altLang="zh-CN" sz="2000" dirty="0">
                <a:solidFill>
                  <a:srgbClr val="4C6062"/>
                </a:solidFill>
                <a:latin typeface="微软雅黑" panose="020B0503020204020204" pitchFamily="34" charset="-122"/>
                <a:ea typeface="微软雅黑" panose="020B0503020204020204" pitchFamily="34" charset="-122"/>
              </a:rPr>
              <a:t> /dev/</a:t>
            </a:r>
            <a:r>
              <a:rPr lang="en-US" altLang="zh-CN" sz="2000" dirty="0" err="1">
                <a:solidFill>
                  <a:srgbClr val="4C6062"/>
                </a:solidFill>
                <a:latin typeface="微软雅黑" panose="020B0503020204020204" pitchFamily="34" charset="-122"/>
                <a:ea typeface="微软雅黑" panose="020B0503020204020204" pitchFamily="34" charset="-122"/>
              </a:rPr>
              <a:t>cdrom</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de-DE"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974113" y="4648994"/>
            <a:ext cx="10021165" cy="1143000"/>
          </a:xfrm>
          <a:prstGeom prst="rect">
            <a:avLst/>
          </a:prstGeom>
        </p:spPr>
      </p:pic>
      <p:pic>
        <p:nvPicPr>
          <p:cNvPr id="7" name="图片 6"/>
          <p:cNvPicPr>
            <a:picLocks noChangeAspect="1"/>
          </p:cNvPicPr>
          <p:nvPr/>
        </p:nvPicPr>
        <p:blipFill>
          <a:blip r:embed="rId1"/>
          <a:stretch>
            <a:fillRect/>
          </a:stretch>
        </p:blipFill>
        <p:spPr>
          <a:xfrm>
            <a:off x="968107" y="3582194"/>
            <a:ext cx="10021165" cy="510514"/>
          </a:xfrm>
          <a:prstGeom prst="rect">
            <a:avLst/>
          </a:prstGeom>
        </p:spPr>
      </p:pic>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5-2 </a:t>
            </a:r>
            <a:r>
              <a:rPr lang="zh-CN" altLang="en-US" dirty="0"/>
              <a:t>使用其它硬盘管理工具</a:t>
            </a:r>
            <a:endParaRPr lang="zh-CN" altLang="en-US" b="0" dirty="0"/>
          </a:p>
        </p:txBody>
      </p:sp>
      <p:sp>
        <p:nvSpPr>
          <p:cNvPr id="2" name="文本框 1"/>
          <p:cNvSpPr txBox="1"/>
          <p:nvPr/>
        </p:nvSpPr>
        <p:spPr>
          <a:xfrm>
            <a:off x="984793" y="1471587"/>
            <a:ext cx="9888772" cy="4577663"/>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5</a:t>
            </a:r>
            <a:r>
              <a:rPr lang="zh-CN" altLang="en-US" sz="2000" dirty="0">
                <a:solidFill>
                  <a:srgbClr val="4C6062"/>
                </a:solidFill>
                <a:latin typeface="微软雅黑" panose="020B0503020204020204" pitchFamily="34" charset="-122"/>
                <a:ea typeface="微软雅黑" panose="020B0503020204020204" pitchFamily="34" charset="-122"/>
              </a:rPr>
              <a:t>．文件系统的自动挂载</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如果要实现每次开机自动挂载文件系统，可以通过编辑</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/fstab</a:t>
            </a:r>
            <a:r>
              <a:rPr lang="zh-CN" altLang="en-US" sz="2000" dirty="0">
                <a:solidFill>
                  <a:srgbClr val="4C6062"/>
                </a:solidFill>
                <a:latin typeface="微软雅黑" panose="020B0503020204020204" pitchFamily="34" charset="-122"/>
                <a:ea typeface="微软雅黑" panose="020B0503020204020204" pitchFamily="34" charset="-122"/>
              </a:rPr>
              <a:t>文件来实现。</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fstab</a:t>
            </a:r>
            <a:r>
              <a:rPr lang="zh-CN" altLang="en-US" sz="2000" dirty="0">
                <a:solidFill>
                  <a:srgbClr val="4C6062"/>
                </a:solidFill>
                <a:latin typeface="微软雅黑" panose="020B0503020204020204" pitchFamily="34" charset="-122"/>
                <a:ea typeface="微软雅黑" panose="020B0503020204020204" pitchFamily="34" charset="-122"/>
              </a:rPr>
              <a:t>文件的内容：</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[root@Server01 ~]# cat /</a:t>
            </a:r>
            <a:r>
              <a:rPr lang="en-US" altLang="zh-CN" sz="1400" dirty="0" err="1">
                <a:solidFill>
                  <a:srgbClr val="4C6062"/>
                </a:solidFill>
                <a:latin typeface="微软雅黑" panose="020B0503020204020204" pitchFamily="34" charset="-122"/>
                <a:ea typeface="微软雅黑" panose="020B0503020204020204" pitchFamily="34" charset="-122"/>
              </a:rPr>
              <a:t>etc</a:t>
            </a:r>
            <a:r>
              <a:rPr lang="en-US" altLang="zh-CN" sz="1400" dirty="0">
                <a:solidFill>
                  <a:srgbClr val="4C6062"/>
                </a:solidFill>
                <a:latin typeface="微软雅黑" panose="020B0503020204020204" pitchFamily="34" charset="-122"/>
                <a:ea typeface="微软雅黑" panose="020B0503020204020204" pitchFamily="34" charset="-122"/>
              </a:rPr>
              <a:t>/fstab</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UUID=c7f78d0f-6446-4d1a-97a7-30c1342f30c9 /     		</a:t>
            </a:r>
            <a:r>
              <a:rPr lang="en-US" altLang="zh-CN" sz="1400" dirty="0" err="1">
                <a:solidFill>
                  <a:srgbClr val="4C6062"/>
                </a:solidFill>
                <a:latin typeface="微软雅黑" panose="020B0503020204020204" pitchFamily="34" charset="-122"/>
                <a:ea typeface="微软雅黑" panose="020B0503020204020204" pitchFamily="34" charset="-122"/>
              </a:rPr>
              <a:t>xfs</a:t>
            </a:r>
            <a:r>
              <a:rPr lang="en-US" altLang="zh-CN" sz="1400" dirty="0">
                <a:solidFill>
                  <a:srgbClr val="4C6062"/>
                </a:solidFill>
                <a:latin typeface="微软雅黑" panose="020B0503020204020204" pitchFamily="34" charset="-122"/>
                <a:ea typeface="微软雅黑" panose="020B0503020204020204" pitchFamily="34" charset="-122"/>
              </a:rPr>
              <a:t>   defaults  0 0</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UUID=59c49c45-ba4d-43c7-a2c0-0f6fad081771 /boot 	</a:t>
            </a:r>
            <a:r>
              <a:rPr lang="en-US" altLang="zh-CN" sz="1400" dirty="0" err="1">
                <a:solidFill>
                  <a:srgbClr val="4C6062"/>
                </a:solidFill>
                <a:latin typeface="微软雅黑" panose="020B0503020204020204" pitchFamily="34" charset="-122"/>
                <a:ea typeface="微软雅黑" panose="020B0503020204020204" pitchFamily="34" charset="-122"/>
              </a:rPr>
              <a:t>xfs</a:t>
            </a:r>
            <a:r>
              <a:rPr lang="en-US" altLang="zh-CN" sz="1400" dirty="0">
                <a:solidFill>
                  <a:srgbClr val="4C6062"/>
                </a:solidFill>
                <a:latin typeface="微软雅黑" panose="020B0503020204020204" pitchFamily="34" charset="-122"/>
                <a:ea typeface="微软雅黑" panose="020B0503020204020204" pitchFamily="34" charset="-122"/>
              </a:rPr>
              <a:t> 	  defaults  0 0</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UUID=0a759e3a-bb79-4b28-9db3-7c413e64ad6c /home 	</a:t>
            </a:r>
            <a:r>
              <a:rPr lang="en-US" altLang="zh-CN" sz="1400" dirty="0" err="1">
                <a:solidFill>
                  <a:srgbClr val="4C6062"/>
                </a:solidFill>
                <a:latin typeface="微软雅黑" panose="020B0503020204020204" pitchFamily="34" charset="-122"/>
                <a:ea typeface="微软雅黑" panose="020B0503020204020204" pitchFamily="34" charset="-122"/>
              </a:rPr>
              <a:t>xfs</a:t>
            </a:r>
            <a:r>
              <a:rPr lang="en-US" altLang="zh-CN" sz="1400" dirty="0">
                <a:solidFill>
                  <a:srgbClr val="4C6062"/>
                </a:solidFill>
                <a:latin typeface="微软雅黑" panose="020B0503020204020204" pitchFamily="34" charset="-122"/>
                <a:ea typeface="微软雅黑" panose="020B0503020204020204" pitchFamily="34" charset="-122"/>
              </a:rPr>
              <a:t>   defaults  0 0</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例如，如果实现每次开机自动将文件系统类型为</a:t>
            </a:r>
            <a:r>
              <a:rPr lang="en-US" altLang="zh-CN" sz="2000" dirty="0" err="1">
                <a:solidFill>
                  <a:srgbClr val="4C6062"/>
                </a:solidFill>
                <a:latin typeface="微软雅黑" panose="020B0503020204020204" pitchFamily="34" charset="-122"/>
                <a:ea typeface="微软雅黑" panose="020B0503020204020204" pitchFamily="34" charset="-122"/>
              </a:rPr>
              <a:t>xfs</a:t>
            </a:r>
            <a:r>
              <a:rPr lang="zh-CN" altLang="en-US" sz="2000" dirty="0">
                <a:solidFill>
                  <a:srgbClr val="4C6062"/>
                </a:solidFill>
                <a:latin typeface="微软雅黑" panose="020B0503020204020204" pitchFamily="34" charset="-122"/>
                <a:ea typeface="微软雅黑" panose="020B0503020204020204" pitchFamily="34" charset="-122"/>
              </a:rPr>
              <a:t>的分区</a:t>
            </a:r>
            <a:r>
              <a:rPr lang="en-US" altLang="zh-CN" sz="2000" dirty="0">
                <a:solidFill>
                  <a:srgbClr val="4C6062"/>
                </a:solidFill>
                <a:latin typeface="微软雅黑" panose="020B0503020204020204" pitchFamily="34" charset="-122"/>
                <a:ea typeface="微软雅黑" panose="020B0503020204020204" pitchFamily="34" charset="-122"/>
              </a:rPr>
              <a:t>/dev/sdb1</a:t>
            </a:r>
            <a:r>
              <a:rPr lang="zh-CN" altLang="en-US" sz="2000" dirty="0">
                <a:solidFill>
                  <a:srgbClr val="4C6062"/>
                </a:solidFill>
                <a:latin typeface="微软雅黑" panose="020B0503020204020204" pitchFamily="34" charset="-122"/>
                <a:ea typeface="微软雅黑" panose="020B0503020204020204" pitchFamily="34" charset="-122"/>
              </a:rPr>
              <a:t>挂载到</a:t>
            </a:r>
            <a:r>
              <a:rPr lang="en-US" altLang="zh-CN" sz="2000" dirty="0">
                <a:solidFill>
                  <a:srgbClr val="4C6062"/>
                </a:solidFill>
                <a:latin typeface="微软雅黑" panose="020B0503020204020204" pitchFamily="34" charset="-122"/>
                <a:ea typeface="微软雅黑" panose="020B0503020204020204" pitchFamily="34" charset="-122"/>
              </a:rPr>
              <a:t>/sdb1</a:t>
            </a:r>
            <a:r>
              <a:rPr lang="zh-CN" altLang="en-US" sz="2000" dirty="0">
                <a:solidFill>
                  <a:srgbClr val="4C6062"/>
                </a:solidFill>
                <a:latin typeface="微软雅黑" panose="020B0503020204020204" pitchFamily="34" charset="-122"/>
                <a:ea typeface="微软雅黑" panose="020B0503020204020204" pitchFamily="34" charset="-122"/>
              </a:rPr>
              <a:t>目录下，需要在</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etc</a:t>
            </a:r>
            <a:r>
              <a:rPr lang="en-US" altLang="zh-CN" sz="2000" dirty="0">
                <a:solidFill>
                  <a:srgbClr val="4C6062"/>
                </a:solidFill>
                <a:latin typeface="微软雅黑" panose="020B0503020204020204" pitchFamily="34" charset="-122"/>
                <a:ea typeface="微软雅黑" panose="020B0503020204020204" pitchFamily="34" charset="-122"/>
              </a:rPr>
              <a:t>/fstab</a:t>
            </a:r>
            <a:r>
              <a:rPr lang="zh-CN" altLang="en-US" sz="2000" dirty="0">
                <a:solidFill>
                  <a:srgbClr val="4C6062"/>
                </a:solidFill>
                <a:latin typeface="微软雅黑" panose="020B0503020204020204" pitchFamily="34" charset="-122"/>
                <a:ea typeface="微软雅黑" panose="020B0503020204020204" pitchFamily="34" charset="-122"/>
              </a:rPr>
              <a:t>文件中添加下面一行。</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da-DK" altLang="zh-CN" sz="2000" dirty="0">
                <a:solidFill>
                  <a:srgbClr val="4C6062"/>
                </a:solidFill>
                <a:latin typeface="微软雅黑" panose="020B0503020204020204" pitchFamily="34" charset="-122"/>
                <a:ea typeface="微软雅黑" panose="020B0503020204020204" pitchFamily="34" charset="-122"/>
              </a:rPr>
              <a:t>/dev/sdb1    /sdb1   xfs    defaults   0  0</a:t>
            </a:r>
            <a:endParaRPr lang="de-DE"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968107" y="5563394"/>
            <a:ext cx="10021165" cy="539063"/>
          </a:xfrm>
          <a:prstGeom prst="rect">
            <a:avLst/>
          </a:prstGeom>
        </p:spPr>
      </p:pic>
      <p:pic>
        <p:nvPicPr>
          <p:cNvPr id="7" name="图片 6"/>
          <p:cNvPicPr>
            <a:picLocks noChangeAspect="1"/>
          </p:cNvPicPr>
          <p:nvPr/>
        </p:nvPicPr>
        <p:blipFill>
          <a:blip r:embed="rId1"/>
          <a:stretch>
            <a:fillRect/>
          </a:stretch>
        </p:blipFill>
        <p:spPr>
          <a:xfrm>
            <a:off x="968107" y="3048794"/>
            <a:ext cx="10021165" cy="1478278"/>
          </a:xfrm>
          <a:prstGeom prst="rect">
            <a:avLst/>
          </a:prstGeom>
        </p:spPr>
      </p:pic>
    </p:spTree>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a:t>
            </a:r>
            <a:r>
              <a:rPr lang="en-US" altLang="zh-CN" dirty="0"/>
              <a:t>3</a:t>
            </a:r>
            <a:endParaRPr lang="en-US" altLang="zh-CN" b="0" dirty="0"/>
          </a:p>
        </p:txBody>
      </p:sp>
      <p:sp>
        <p:nvSpPr>
          <p:cNvPr id="2" name="文本框 1"/>
          <p:cNvSpPr txBox="1"/>
          <p:nvPr/>
        </p:nvSpPr>
        <p:spPr>
          <a:xfrm>
            <a:off x="984885" y="1471295"/>
            <a:ext cx="9888855" cy="5247640"/>
          </a:xfrm>
          <a:prstGeom prst="rect">
            <a:avLst/>
          </a:prstGeom>
          <a:noFill/>
        </p:spPr>
        <p:txBody>
          <a:bodyPr wrap="square" rtlCol="0" anchor="t">
            <a:noAutofit/>
          </a:bodyPr>
          <a:lstStyle/>
          <a:p>
            <a:pPr indent="457200">
              <a:lnSpc>
                <a:spcPct val="150000"/>
              </a:lnSpc>
              <a:spcBef>
                <a:spcPts val="360"/>
              </a:spcBef>
              <a:spcAft>
                <a:spcPts val="240"/>
              </a:spcAft>
            </a:pPr>
            <a:r>
              <a:rPr sz="2000" dirty="0">
                <a:solidFill>
                  <a:srgbClr val="4C6062"/>
                </a:solidFill>
                <a:latin typeface="微软雅黑" panose="020B0503020204020204" pitchFamily="34" charset="-122"/>
                <a:ea typeface="微软雅黑" panose="020B0503020204020204" pitchFamily="34" charset="-122"/>
              </a:rPr>
              <a:t>作为系统管理员，你需要配置一台服务器来运行一个新项目。服务器上有一块20GB的未使用硬盘/dev/sdd。你的任务是对这块硬盘进行分区、格式化、创建交换空间，以及配置自动挂载，确保系统重启后硬盘可用。</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1</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、分区：使用fdisk命令对/dev/sdd进行分区。你需要创建两个主分区：</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 /dev/sdd1：分配18GB，用于数据存储。</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 /dev/sdd2：分配2GB，用于交换空间。</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2</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、格式化：使用mkfs命令对/dev/sdd1进行格式化，选择xfs文件系统。</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3</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、设置交换空间：</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gn="l">
              <a:lnSpc>
                <a:spcPct val="150000"/>
              </a:lnSpc>
              <a:spcBef>
                <a:spcPts val="360"/>
              </a:spcBef>
              <a:spcAft>
                <a:spcPts val="240"/>
              </a:spcAft>
              <a:buClrTx/>
              <a:buSzTx/>
              <a:buNone/>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 </a:t>
            </a: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对/dev/sdd2使用mkswap命令设置交换空间。</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gn="l">
              <a:lnSpc>
                <a:spcPct val="150000"/>
              </a:lnSpc>
              <a:spcBef>
                <a:spcPts val="360"/>
              </a:spcBef>
              <a:spcAft>
                <a:spcPts val="240"/>
              </a:spcAft>
              <a:buClrTx/>
              <a:buSzTx/>
              <a:buNone/>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a:t>
            </a: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使用swapon命令激活/dev/sdd2的交换空间</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a:t>
            </a:r>
            <a:r>
              <a:rPr lang="en-US" altLang="zh-CN" dirty="0"/>
              <a:t>3</a:t>
            </a:r>
            <a:endParaRPr lang="en-US" altLang="zh-CN" b="0" dirty="0"/>
          </a:p>
        </p:txBody>
      </p:sp>
      <p:sp>
        <p:nvSpPr>
          <p:cNvPr id="2" name="文本框 1"/>
          <p:cNvSpPr txBox="1"/>
          <p:nvPr/>
        </p:nvSpPr>
        <p:spPr>
          <a:xfrm>
            <a:off x="984885" y="1471295"/>
            <a:ext cx="9888855" cy="5247640"/>
          </a:xfrm>
          <a:prstGeom prst="rect">
            <a:avLst/>
          </a:prstGeom>
          <a:noFill/>
        </p:spPr>
        <p:txBody>
          <a:bodyPr wrap="square" rtlCol="0" anchor="t">
            <a:noAutofit/>
          </a:bodyPr>
          <a:lstStyle/>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4</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、检查硬盘空间：</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 </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使用df命令查看文件系统的硬盘空间占用情况。</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 </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使用du命令查看根目录下所有文件和目录的硬盘空间占用情况。</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5</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、挂载文件系统：</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 </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创建一个挂载点目录/mnt/data_store。</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 </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使用mount命令将/dev/sdd1挂载到/mnt/data_store。</a:t>
            </a: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6</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、配置自动挂载：</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 </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编辑/etc/fstab文件，添加一行以确保/dev/sdd1每次系统启动时自动挂载到/mnt/data_store。</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a:lnSpc>
                <a:spcPct val="15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 为了验证配置的有效性，请重新启动系统以测试自动挂载是否成功。</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a:t>
            </a:r>
            <a:r>
              <a:rPr lang="en-US" altLang="zh-CN" dirty="0"/>
              <a:t>3</a:t>
            </a:r>
            <a:r>
              <a:rPr lang="zh-CN" altLang="en-US" dirty="0"/>
              <a:t>（参考答案）</a:t>
            </a:r>
            <a:endParaRPr lang="zh-CN" altLang="en-US" b="0" dirty="0"/>
          </a:p>
        </p:txBody>
      </p:sp>
      <p:sp>
        <p:nvSpPr>
          <p:cNvPr id="2" name="文本框 1"/>
          <p:cNvSpPr txBox="1"/>
          <p:nvPr/>
        </p:nvSpPr>
        <p:spPr>
          <a:xfrm>
            <a:off x="993775" y="1829435"/>
            <a:ext cx="9888855" cy="4352925"/>
          </a:xfrm>
          <a:prstGeom prst="rect">
            <a:avLst/>
          </a:prstGeom>
          <a:noFill/>
        </p:spPr>
        <p:txBody>
          <a:bodyPr wrap="square" rtlCol="0" anchor="t">
            <a:noAutofit/>
          </a:bodyPr>
          <a:lstStyle/>
          <a:p>
            <a:pPr indent="457200" fontAlgn="auto">
              <a:lnSpc>
                <a:spcPct val="10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1</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、fdisk /dev/sdd，</a:t>
            </a:r>
            <a:r>
              <a:rPr lang="zh-CN" altLang="en-US" sz="16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注意对于第二分区使用t命令更改分区类型，选择分区2，设置类型为82</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fontAlgn="auto">
              <a:lnSpc>
                <a:spcPct val="10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2</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、mkfs.xfs /dev/sdd1</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fontAlgn="auto">
              <a:lnSpc>
                <a:spcPct val="10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3</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、mkswap /dev/sdd2</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fontAlgn="auto">
              <a:lnSpc>
                <a:spcPct val="100000"/>
              </a:lnSpc>
              <a:spcBef>
                <a:spcPts val="360"/>
              </a:spcBef>
              <a:spcAft>
                <a:spcPts val="240"/>
              </a:spcAft>
            </a:pP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a:t>
            </a: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swapon /dev/sdd2</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fontAlgn="auto">
              <a:lnSpc>
                <a:spcPct val="10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4</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a:t>
            </a: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df -h                   </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fontAlgn="auto">
              <a:lnSpc>
                <a:spcPct val="10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du -ab /mnt/data_store</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fontAlgn="auto">
              <a:lnSpc>
                <a:spcPct val="100000"/>
              </a:lnSpc>
              <a:spcBef>
                <a:spcPts val="0"/>
              </a:spcBef>
              <a:spcAft>
                <a:spcPts val="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5</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a:t>
            </a: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mkdir -p /mnt/data_store</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fontAlgn="auto">
              <a:lnSpc>
                <a:spcPct val="10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      mount /dev/sdd1 /mnt/data_store</a:t>
            </a:r>
            <a:endPar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fontAlgn="auto">
              <a:lnSpc>
                <a:spcPct val="100000"/>
              </a:lnSpc>
              <a:spcBef>
                <a:spcPts val="360"/>
              </a:spcBef>
              <a:spcAft>
                <a:spcPts val="240"/>
              </a:spcAft>
            </a:pPr>
            <a:r>
              <a:rPr lang="en-US" altLang="zh-CN"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6</a:t>
            </a: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a:t>
            </a:r>
            <a:r>
              <a:rPr lang="zh-CN" altLang="en-US" sz="16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打开/etc/fstab文件并添加以下行：</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fontAlgn="auto">
              <a:lnSpc>
                <a:spcPct val="100000"/>
              </a:lnSpc>
              <a:spcBef>
                <a:spcPts val="360"/>
              </a:spcBef>
              <a:spcAft>
                <a:spcPts val="240"/>
              </a:spcAft>
            </a:pPr>
            <a:r>
              <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/dev/sdd1    /mnt/data_store   xfs    defaults    0    0</a:t>
            </a:r>
            <a:endParaRPr lang="zh-CN" altLang="en-US" sz="20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a:p>
            <a:pPr indent="457200" fontAlgn="auto">
              <a:lnSpc>
                <a:spcPct val="100000"/>
              </a:lnSpc>
              <a:spcBef>
                <a:spcPts val="360"/>
              </a:spcBef>
              <a:spcAft>
                <a:spcPts val="240"/>
              </a:spcAft>
            </a:pPr>
            <a:r>
              <a:rPr lang="zh-CN" altLang="en-US" sz="18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重启</a:t>
            </a:r>
            <a:r>
              <a:rPr lang="en-US" altLang="zh-CN" sz="18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linux</a:t>
            </a:r>
            <a:r>
              <a:rPr lang="zh-CN" altLang="en-US" sz="18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rPr>
              <a:t>后，使用df -h命令验证/dev/sdd1是否自动挂载到了/mnt/data_store。</a:t>
            </a:r>
            <a:endParaRPr lang="zh-CN" altLang="en-US" sz="1800" dirty="0">
              <a:solidFill>
                <a:srgbClr val="4C6062"/>
              </a:solidFill>
              <a:latin typeface="Palatino Linotype" panose="02040502050505030304" charset="0"/>
              <a:ea typeface="微软雅黑" panose="020B0503020204020204" pitchFamily="34" charset="-122"/>
              <a:cs typeface="Palatino Linotype" panose="02040502050505030304" charset="0"/>
              <a:sym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项目知识准备</a:t>
            </a:r>
            <a:endParaRPr lang="zh-CN" altLang="en-US" dirty="0"/>
          </a:p>
        </p:txBody>
      </p:sp>
      <p:sp>
        <p:nvSpPr>
          <p:cNvPr id="6" name="内容占位符 5"/>
          <p:cNvSpPr>
            <a:spLocks noGrp="1"/>
          </p:cNvSpPr>
          <p:nvPr>
            <p:ph idx="13"/>
          </p:nvPr>
        </p:nvSpPr>
        <p:spPr/>
        <p:txBody>
          <a:bodyPr>
            <a:noAutofit/>
          </a:bodyPr>
          <a:lstStyle/>
          <a:p>
            <a:r>
              <a:rPr lang="en-US" altLang="zh-CN" dirty="0"/>
              <a:t>MBR</a:t>
            </a:r>
            <a:r>
              <a:rPr lang="zh-CN" altLang="en-US" dirty="0"/>
              <a:t>硬盘与</a:t>
            </a:r>
            <a:r>
              <a:rPr lang="en-US" altLang="zh-CN" dirty="0"/>
              <a:t>GPT硬盘</a:t>
            </a:r>
            <a:r>
              <a:rPr lang="zh-CN" altLang="en-US" dirty="0">
                <a:solidFill>
                  <a:srgbClr val="0070C0"/>
                </a:solidFill>
                <a:latin typeface="微软雅黑" panose="020B0503020204020204" pitchFamily="34" charset="-122"/>
                <a:ea typeface="微软雅黑" panose="020B0503020204020204" pitchFamily="34" charset="-122"/>
              </a:rPr>
              <a:t>的优缺点对比</a:t>
            </a:r>
            <a:endParaRPr lang="zh-CN" altLang="en-US" dirty="0">
              <a:solidFill>
                <a:srgbClr val="0070C0"/>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917576" y="1570517"/>
            <a:ext cx="10363200" cy="4246245"/>
          </a:xfrm>
          <a:prstGeom prst="rect">
            <a:avLst/>
          </a:prstGeom>
          <a:noFill/>
        </p:spPr>
        <p:txBody>
          <a:bodyPr wrap="square" rtlCol="0" anchor="t">
            <a:spAutoFit/>
          </a:bodyPr>
          <a:lstStyle/>
          <a:p>
            <a:pPr indent="457200">
              <a:lnSpc>
                <a:spcPct val="150000"/>
              </a:lnSpc>
            </a:pPr>
            <a:r>
              <a:rPr sz="2000" dirty="0">
                <a:solidFill>
                  <a:srgbClr val="4C6062"/>
                </a:solidFill>
                <a:latin typeface="微软雅黑" panose="020B0503020204020204" pitchFamily="34" charset="-122"/>
                <a:ea typeface="微软雅黑" panose="020B0503020204020204" pitchFamily="34" charset="-122"/>
              </a:rPr>
              <a:t>GPT是一种较新的分区方案，它不仅存储在硬盘的开头，还在硬盘的其他部分有备份</a:t>
            </a:r>
            <a:r>
              <a:rPr lang="zh-CN" sz="2000" dirty="0">
                <a:solidFill>
                  <a:srgbClr val="4C6062"/>
                </a:solidFill>
                <a:latin typeface="微软雅黑" panose="020B0503020204020204" pitchFamily="34" charset="-122"/>
                <a:ea typeface="微软雅黑" panose="020B0503020204020204" pitchFamily="34" charset="-122"/>
              </a:rPr>
              <a:t>，</a:t>
            </a:r>
            <a:r>
              <a:rPr sz="2000" dirty="0">
                <a:solidFill>
                  <a:srgbClr val="4C6062"/>
                </a:solidFill>
                <a:latin typeface="微软雅黑" panose="020B0503020204020204" pitchFamily="34" charset="-122"/>
                <a:ea typeface="微软雅黑" panose="020B0503020204020204" pitchFamily="34" charset="-122"/>
              </a:rPr>
              <a:t>它提供了比MBR更多的信息和更高的灵活性：</a:t>
            </a:r>
            <a:endParaRPr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、GPT头部：这里存储了一些关键的信息，如分区表的位置和大小。</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、分区表：GPT的分区表比MBR的大得多，可以支持最多128个分区（在某些操作系统中，这个数字可以更高），而且没有主分区和逻辑分区的区别。</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、备份：GPT在硬盘的末尾有分区表的一个完整备份，以及其他关键数据的备份，这增加了数据的安全性。</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优点</a:t>
            </a:r>
            <a:r>
              <a:rPr lang="zh-CN" altLang="en-US" sz="2000" dirty="0">
                <a:solidFill>
                  <a:srgbClr val="4C6062"/>
                </a:solidFill>
                <a:latin typeface="微软雅黑" panose="020B0503020204020204" pitchFamily="34" charset="-122"/>
                <a:ea typeface="微软雅黑" panose="020B0503020204020204" pitchFamily="34" charset="-122"/>
              </a:rPr>
              <a:t>：</a:t>
            </a:r>
            <a:r>
              <a:rPr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GPT可以支持超过2TB的硬盘</a:t>
            </a:r>
            <a:r>
              <a:rPr lang="zh-CN"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，可以创建多达128个（或更多）分区</a:t>
            </a:r>
            <a:r>
              <a:rPr lang="zh-CN" sz="2000" dirty="0">
                <a:solidFill>
                  <a:srgbClr val="4C6062"/>
                </a:solidFill>
                <a:latin typeface="微软雅黑" panose="020B0503020204020204" pitchFamily="34" charset="-122"/>
                <a:ea typeface="微软雅黑" panose="020B0503020204020204" pitchFamily="34" charset="-122"/>
              </a:rPr>
              <a:t>，</a:t>
            </a:r>
            <a:endParaRPr 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sz="2000" dirty="0">
                <a:solidFill>
                  <a:srgbClr val="4C6062"/>
                </a:solidFill>
                <a:latin typeface="微软雅黑" panose="020B0503020204020204" pitchFamily="34" charset="-122"/>
                <a:ea typeface="微软雅黑" panose="020B0503020204020204" pitchFamily="34" charset="-122"/>
              </a:rPr>
              <a:t> </a:t>
            </a:r>
            <a:r>
              <a:rPr lang="en-US" altLang="zh-CN" sz="2000" dirty="0">
                <a:solidFill>
                  <a:srgbClr val="4C6062"/>
                </a:solidFill>
                <a:latin typeface="微软雅黑" panose="020B0503020204020204" pitchFamily="34" charset="-122"/>
                <a:ea typeface="微软雅黑" panose="020B0503020204020204" pitchFamily="34" charset="-122"/>
              </a:rPr>
              <a:t>          </a:t>
            </a:r>
            <a:r>
              <a:rPr lang="zh-CN" sz="20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更高的数据安全性</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任务</a:t>
            </a:r>
            <a:r>
              <a:rPr lang="en-US" altLang="zh-CN" dirty="0"/>
              <a:t>5-1</a:t>
            </a:r>
            <a:r>
              <a:rPr lang="zh-CN" altLang="en-US" dirty="0"/>
              <a:t>和</a:t>
            </a:r>
            <a:r>
              <a:rPr lang="en-US" altLang="zh-CN" dirty="0">
                <a:sym typeface="+mn-ea"/>
              </a:rPr>
              <a:t>5-</a:t>
            </a:r>
            <a:r>
              <a:rPr lang="en-US" altLang="zh-CN" dirty="0"/>
              <a:t>2</a:t>
            </a:r>
            <a:r>
              <a:rPr dirty="0"/>
              <a:t>的总结：挂载新盘的通常步骤</a:t>
            </a:r>
            <a:endParaRPr dirty="0"/>
          </a:p>
        </p:txBody>
      </p:sp>
      <p:sp>
        <p:nvSpPr>
          <p:cNvPr id="2" name="文本框 1"/>
          <p:cNvSpPr txBox="1"/>
          <p:nvPr/>
        </p:nvSpPr>
        <p:spPr>
          <a:xfrm>
            <a:off x="984885" y="1471295"/>
            <a:ext cx="9888855" cy="4301490"/>
          </a:xfrm>
          <a:prstGeom prst="rect">
            <a:avLst/>
          </a:prstGeom>
          <a:noFill/>
        </p:spPr>
        <p:txBody>
          <a:bodyPr wrap="square" rtlCol="0" anchor="t">
            <a:noAutofit/>
          </a:bodyPr>
          <a:lstStyle/>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Calibri" panose="020F0502020204030204" pitchFamily="34" charset="0"/>
                <a:ea typeface="微软雅黑" panose="020B0503020204020204" pitchFamily="34" charset="-122"/>
              </a:rPr>
              <a:t>        </a:t>
            </a:r>
            <a:r>
              <a:rPr lang="zh-CN" altLang="en-US" sz="1600" dirty="0">
                <a:solidFill>
                  <a:srgbClr val="4C6062"/>
                </a:solidFill>
                <a:latin typeface="Calibri" panose="020F0502020204030204" pitchFamily="34" charset="0"/>
                <a:ea typeface="微软雅黑" panose="020B0503020204020204" pitchFamily="34" charset="-122"/>
              </a:rPr>
              <a:t>①、创建硬盘分区：</a:t>
            </a:r>
            <a:r>
              <a:rPr lang="en-US" altLang="zh-CN" sz="1600" dirty="0">
                <a:solidFill>
                  <a:srgbClr val="4C6062"/>
                </a:solidFill>
                <a:latin typeface="微软雅黑" panose="020B0503020204020204" pitchFamily="34" charset="-122"/>
                <a:ea typeface="微软雅黑" panose="020B0503020204020204" pitchFamily="34" charset="-122"/>
              </a:rPr>
              <a:t>使用 fdisk /dev/sdb 开启硬盘分区操作。</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600" dirty="0">
                <a:solidFill>
                  <a:srgbClr val="4C6062"/>
                </a:solidFill>
                <a:latin typeface="Calibri" panose="020F0502020204030204" pitchFamily="34" charset="0"/>
                <a:ea typeface="微软雅黑" panose="020B0503020204020204" pitchFamily="34" charset="-122"/>
              </a:rPr>
              <a:t>②、使用 lsblk 命令确认分区创建成功。</a:t>
            </a:r>
            <a:endParaRPr lang="zh-CN" altLang="en-US" sz="1600" dirty="0">
              <a:solidFill>
                <a:srgbClr val="4C6062"/>
              </a:solidFill>
              <a:latin typeface="Calibri" panose="020F0502020204030204" pitchFamily="34" charset="0"/>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③、格式化分区：使用 mkfs.xfs 命令在</a:t>
            </a:r>
            <a:r>
              <a:rPr lang="zh-CN" altLang="en-US" sz="1600" dirty="0">
                <a:solidFill>
                  <a:srgbClr val="4C6062"/>
                </a:solidFill>
                <a:latin typeface="微软雅黑" panose="020B0503020204020204" pitchFamily="34" charset="-122"/>
                <a:ea typeface="微软雅黑" panose="020B0503020204020204" pitchFamily="34" charset="-122"/>
              </a:rPr>
              <a:t>新建分区</a:t>
            </a:r>
            <a:r>
              <a:rPr lang="en-US" altLang="zh-CN" sz="1600" dirty="0">
                <a:solidFill>
                  <a:srgbClr val="4C6062"/>
                </a:solidFill>
                <a:latin typeface="微软雅黑" panose="020B0503020204020204" pitchFamily="34" charset="-122"/>
                <a:ea typeface="微软雅黑" panose="020B0503020204020204" pitchFamily="34" charset="-122"/>
              </a:rPr>
              <a:t>上创建XFS类型的文件系统。</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④</a:t>
            </a:r>
            <a:r>
              <a:rPr lang="zh-CN" altLang="en-US" sz="1600" dirty="0">
                <a:solidFill>
                  <a:srgbClr val="4C6062"/>
                </a:solidFill>
                <a:latin typeface="微软雅黑" panose="020B0503020204020204" pitchFamily="34" charset="-122"/>
                <a:ea typeface="微软雅黑" panose="020B0503020204020204" pitchFamily="34" charset="-122"/>
              </a:rPr>
              <a:t>、挂载分区：创建一个挂载点 /newFS，将 /dev/sdb1 挂载到 /newFS。</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⑤</a:t>
            </a:r>
            <a:r>
              <a:rPr lang="zh-CN" altLang="en-US" sz="1600" dirty="0">
                <a:solidFill>
                  <a:srgbClr val="4C6062"/>
                </a:solidFill>
                <a:latin typeface="微软雅黑" panose="020B0503020204020204" pitchFamily="34" charset="-122"/>
                <a:ea typeface="微软雅黑" panose="020B0503020204020204" pitchFamily="34" charset="-122"/>
              </a:rPr>
              <a:t>、验证挂载：使用 df -Th 命令检查挂载详情。</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600" dirty="0">
                <a:solidFill>
                  <a:srgbClr val="4C6062"/>
                </a:solidFill>
                <a:latin typeface="微软雅黑" panose="020B0503020204020204" pitchFamily="34" charset="-122"/>
                <a:ea typeface="微软雅黑" panose="020B0503020204020204" pitchFamily="34" charset="-122"/>
              </a:rPr>
              <a:t>⑥、永久挂载：编辑 /etc/fstab 文件。</a:t>
            </a:r>
            <a:endParaRPr lang="zh-CN" altLang="en-US"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8" name="图片 7"/>
          <p:cNvPicPr>
            <a:picLocks noChangeAspect="1"/>
          </p:cNvPicPr>
          <p:nvPr/>
        </p:nvPicPr>
        <p:blipFill>
          <a:blip r:embed="rId1"/>
          <a:stretch>
            <a:fillRect/>
          </a:stretch>
        </p:blipFill>
        <p:spPr>
          <a:xfrm>
            <a:off x="1006475" y="1924685"/>
            <a:ext cx="10028555" cy="2966085"/>
          </a:xfrm>
          <a:prstGeom prst="rect">
            <a:avLst/>
          </a:prstGeom>
        </p:spPr>
      </p:pic>
    </p:spTree>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a:t>
            </a:r>
            <a:r>
              <a:rPr lang="en-US" altLang="zh-CN" dirty="0"/>
              <a:t>4</a:t>
            </a:r>
            <a:endParaRPr lang="en-US" altLang="zh-CN" dirty="0"/>
          </a:p>
        </p:txBody>
      </p:sp>
      <p:sp>
        <p:nvSpPr>
          <p:cNvPr id="2" name="文本框 1"/>
          <p:cNvSpPr txBox="1"/>
          <p:nvPr/>
        </p:nvSpPr>
        <p:spPr>
          <a:xfrm>
            <a:off x="984885" y="1471295"/>
            <a:ext cx="10274935" cy="5236845"/>
          </a:xfrm>
          <a:prstGeom prst="rect">
            <a:avLst/>
          </a:prstGeom>
          <a:noFill/>
        </p:spPr>
        <p:txBody>
          <a:bodyPr wrap="square" rtlCol="0" anchor="t">
            <a:noAutofit/>
          </a:bodyPr>
          <a:lstStyle/>
          <a:p>
            <a:pPr indent="457200">
              <a:lnSpc>
                <a:spcPct val="150000"/>
              </a:lnSpc>
              <a:spcBef>
                <a:spcPts val="360"/>
              </a:spcBef>
              <a:spcAft>
                <a:spcPts val="240"/>
              </a:spcAft>
            </a:pPr>
            <a:r>
              <a:rPr sz="1600" dirty="0">
                <a:solidFill>
                  <a:srgbClr val="4C6062"/>
                </a:solidFill>
                <a:latin typeface="微软雅黑" panose="020B0503020204020204" pitchFamily="34" charset="-122"/>
                <a:ea typeface="微软雅黑" panose="020B0503020204020204" pitchFamily="34" charset="-122"/>
              </a:rPr>
              <a:t>任务描述</a:t>
            </a:r>
            <a:r>
              <a:rPr lang="zh-CN" sz="1600" dirty="0">
                <a:solidFill>
                  <a:srgbClr val="4C6062"/>
                </a:solidFill>
                <a:latin typeface="微软雅黑" panose="020B0503020204020204" pitchFamily="34" charset="-122"/>
                <a:ea typeface="微软雅黑" panose="020B0503020204020204" pitchFamily="34" charset="-122"/>
              </a:rPr>
              <a:t>：</a:t>
            </a:r>
            <a:r>
              <a:rPr lang="zh-CN" altLang="en-US" sz="1600" dirty="0">
                <a:solidFill>
                  <a:srgbClr val="4C6062"/>
                </a:solidFill>
                <a:latin typeface="微软雅黑" panose="020B0503020204020204" pitchFamily="34" charset="-122"/>
                <a:ea typeface="微软雅黑" panose="020B0503020204020204" pitchFamily="34" charset="-122"/>
              </a:rPr>
              <a:t>进行一系列硬盘和文件系统管理操作，涵盖创建特定分区、格式化、挂载、磁盘空间监控以及交换空间的管理。</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具体步骤：</a:t>
            </a:r>
            <a:br>
              <a:rPr lang="zh-CN" altLang="en-US" sz="1600" dirty="0">
                <a:solidFill>
                  <a:srgbClr val="4C6062"/>
                </a:solidFill>
                <a:latin typeface="微软雅黑" panose="020B0503020204020204" pitchFamily="34" charset="-122"/>
                <a:ea typeface="微软雅黑" panose="020B0503020204020204" pitchFamily="34" charset="-122"/>
              </a:rPr>
            </a:br>
            <a:r>
              <a:rPr lang="zh-CN" altLang="en-US" sz="1600" dirty="0">
                <a:solidFill>
                  <a:srgbClr val="4C6062"/>
                </a:solidFill>
                <a:latin typeface="微软雅黑" panose="020B0503020204020204" pitchFamily="34" charset="-122"/>
                <a:ea typeface="微软雅黑" panose="020B0503020204020204" pitchFamily="34" charset="-122"/>
              </a:rPr>
              <a:t> </a:t>
            </a:r>
            <a:r>
              <a:rPr lang="en-US" altLang="zh-CN" sz="1600" dirty="0">
                <a:solidFill>
                  <a:srgbClr val="4C6062"/>
                </a:solidFill>
                <a:latin typeface="微软雅黑" panose="020B0503020204020204" pitchFamily="34" charset="-122"/>
                <a:ea typeface="微软雅黑" panose="020B0503020204020204" pitchFamily="34" charset="-122"/>
              </a:rPr>
              <a:t>             </a:t>
            </a:r>
            <a:r>
              <a:rPr lang="en-US" altLang="zh-CN" sz="1600" dirty="0">
                <a:solidFill>
                  <a:srgbClr val="4C6062"/>
                </a:solidFill>
                <a:latin typeface="Calibri" panose="020F0502020204030204" pitchFamily="34" charset="0"/>
                <a:ea typeface="微软雅黑" panose="020B0503020204020204" pitchFamily="34" charset="-122"/>
              </a:rPr>
              <a:t>① 使用fdisk创建新分区</a:t>
            </a:r>
            <a:r>
              <a:rPr lang="zh-CN" altLang="en-US" sz="1600" dirty="0">
                <a:solidFill>
                  <a:srgbClr val="4C6062"/>
                </a:solidFill>
                <a:latin typeface="Calibri" panose="020F0502020204030204" pitchFamily="34" charset="0"/>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使用fdisk命令分别对/dev/sda、/dev/sdb、/dev/sdc、/dev/sdd执行分区操作，创建四个新分区/dev/sda1、/dev/sdb1、/dev/sdc1、/dev/sdd1。每个分区的大小设置为500MB，分区类型ID设置为83（Linux文件系统）。</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a:t>
            </a:r>
            <a:r>
              <a:rPr lang="en-US" altLang="zh-CN" sz="1600" dirty="0">
                <a:solidFill>
                  <a:srgbClr val="4C6062"/>
                </a:solidFill>
                <a:latin typeface="Calibri" panose="020F0502020204030204" pitchFamily="34" charset="0"/>
                <a:ea typeface="微软雅黑" panose="020B0503020204020204" pitchFamily="34" charset="-122"/>
              </a:rPr>
              <a:t>② 查看硬盘和分区信息</a:t>
            </a:r>
            <a:r>
              <a:rPr lang="zh-CN" altLang="en-US" sz="1600" dirty="0">
                <a:solidFill>
                  <a:srgbClr val="4C6062"/>
                </a:solidFill>
                <a:latin typeface="Calibri" panose="020F0502020204030204" pitchFamily="34" charset="0"/>
                <a:ea typeface="微软雅黑" panose="020B0503020204020204" pitchFamily="34" charset="-122"/>
              </a:rPr>
              <a:t>：使用lsblk命令验证新创建的分区。</a:t>
            </a:r>
            <a:endParaRPr lang="zh-CN" altLang="en-US" sz="1600" dirty="0">
              <a:solidFill>
                <a:srgbClr val="4C6062"/>
              </a:solidFill>
              <a:latin typeface="Calibri" panose="020F0502020204030204" pitchFamily="34" charset="0"/>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Calibri" panose="020F0502020204030204" pitchFamily="34" charset="0"/>
                <a:ea typeface="微软雅黑" panose="020B0503020204020204" pitchFamily="34" charset="-122"/>
              </a:rPr>
              <a:t>        ③ 格式化新分区</a:t>
            </a:r>
            <a:r>
              <a:rPr lang="zh-CN" altLang="en-US" sz="1600" dirty="0">
                <a:solidFill>
                  <a:srgbClr val="4C6062"/>
                </a:solidFill>
                <a:latin typeface="Calibri" panose="020F0502020204030204" pitchFamily="34" charset="0"/>
                <a:ea typeface="微软雅黑" panose="020B0503020204020204" pitchFamily="34" charset="-122"/>
              </a:rPr>
              <a:t>：</a:t>
            </a:r>
            <a:r>
              <a:rPr lang="en-US" altLang="zh-CN" sz="1600" dirty="0">
                <a:solidFill>
                  <a:srgbClr val="4C6062"/>
                </a:solidFill>
                <a:latin typeface="Calibri" panose="020F0502020204030204" pitchFamily="34" charset="0"/>
                <a:ea typeface="微软雅黑" panose="020B0503020204020204" pitchFamily="34" charset="-122"/>
              </a:rPr>
              <a:t>使用mkfs.ext4命令为每个新创建的分区格式化。</a:t>
            </a:r>
            <a:endParaRPr lang="en-US" altLang="zh-CN" sz="1600" dirty="0">
              <a:solidFill>
                <a:srgbClr val="4C6062"/>
              </a:solidFill>
              <a:latin typeface="Calibri" panose="020F0502020204030204" pitchFamily="34" charset="0"/>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Calibri" panose="020F0502020204030204" pitchFamily="34" charset="0"/>
                <a:ea typeface="微软雅黑" panose="020B0503020204020204" pitchFamily="34" charset="-122"/>
              </a:rPr>
              <a:t>        </a:t>
            </a:r>
            <a:r>
              <a:rPr lang="en-US" altLang="zh-CN" sz="1600" dirty="0">
                <a:solidFill>
                  <a:srgbClr val="4C6062"/>
                </a:solidFill>
                <a:latin typeface="微软雅黑" panose="020B0503020204020204" pitchFamily="34" charset="-122"/>
                <a:ea typeface="微软雅黑" panose="020B0503020204020204" pitchFamily="34" charset="-122"/>
              </a:rPr>
              <a:t>④ 挂载新分区</a:t>
            </a:r>
            <a:r>
              <a:rPr lang="zh-CN" altLang="en-US" sz="1600" dirty="0">
                <a:solidFill>
                  <a:srgbClr val="4C6062"/>
                </a:solidFill>
                <a:latin typeface="微软雅黑" panose="020B0503020204020204" pitchFamily="34" charset="-122"/>
                <a:ea typeface="微软雅黑" panose="020B0503020204020204" pitchFamily="34" charset="-122"/>
              </a:rPr>
              <a:t>：使用</a:t>
            </a:r>
            <a:r>
              <a:rPr lang="en-US" altLang="zh-CN" sz="1600" dirty="0">
                <a:solidFill>
                  <a:srgbClr val="4C6062"/>
                </a:solidFill>
                <a:latin typeface="微软雅黑" panose="020B0503020204020204" pitchFamily="34" charset="-122"/>
                <a:ea typeface="微软雅黑" panose="020B0503020204020204" pitchFamily="34" charset="-122"/>
              </a:rPr>
              <a:t>mount</a:t>
            </a:r>
            <a:r>
              <a:rPr lang="zh-CN" altLang="en-US" sz="1600" dirty="0">
                <a:solidFill>
                  <a:srgbClr val="4C6062"/>
                </a:solidFill>
                <a:latin typeface="微软雅黑" panose="020B0503020204020204" pitchFamily="34" charset="-122"/>
                <a:ea typeface="微软雅黑" panose="020B0503020204020204" pitchFamily="34" charset="-122"/>
              </a:rPr>
              <a:t>命令为每个新分区创建挂载点（如/mnt/sdb1）。</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⑤ 检查磁盘空间使用</a:t>
            </a: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 使用df -Th命令检查所有分区的磁盘空间使用情况。</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⑥ 文件和目录空间使用情况</a:t>
            </a:r>
            <a:r>
              <a:rPr lang="zh-CN" altLang="en-US" sz="1600" dirty="0">
                <a:solidFill>
                  <a:srgbClr val="4C6062"/>
                </a:solidFill>
                <a:latin typeface="微软雅黑" panose="020B0503020204020204" pitchFamily="34" charset="-122"/>
                <a:ea typeface="微软雅黑" panose="020B0503020204020204" pitchFamily="34" charset="-122"/>
              </a:rPr>
              <a:t>：在挂载的分区上创建文件和目录，使用du -sh命令检查特定文件或目录的磁盘使用情况。</a:t>
            </a:r>
            <a:endParaRPr lang="zh-CN" altLang="en-US"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lnSpcReduction="10000"/>
          </a:bodyPr>
          <a:lstStyle/>
          <a:p>
            <a:r>
              <a:rPr lang="zh-CN" dirty="0"/>
              <a:t>课堂练习</a:t>
            </a:r>
            <a:r>
              <a:rPr lang="en-US" altLang="zh-CN" dirty="0"/>
              <a:t>4</a:t>
            </a:r>
            <a:endParaRPr lang="en-US" altLang="zh-CN" dirty="0"/>
          </a:p>
        </p:txBody>
      </p:sp>
      <p:sp>
        <p:nvSpPr>
          <p:cNvPr id="2" name="文本框 1"/>
          <p:cNvSpPr txBox="1"/>
          <p:nvPr/>
        </p:nvSpPr>
        <p:spPr>
          <a:xfrm>
            <a:off x="984885" y="1471295"/>
            <a:ext cx="10274935" cy="5236845"/>
          </a:xfrm>
          <a:prstGeom prst="rect">
            <a:avLst/>
          </a:prstGeom>
          <a:noFill/>
        </p:spPr>
        <p:txBody>
          <a:bodyPr wrap="square" rtlCol="0" anchor="t">
            <a:noAutofit/>
          </a:bodyPr>
          <a:lstStyle/>
          <a:p>
            <a:pPr indent="457200">
              <a:lnSpc>
                <a:spcPct val="150000"/>
              </a:lnSpc>
              <a:spcBef>
                <a:spcPts val="360"/>
              </a:spcBef>
              <a:spcAft>
                <a:spcPts val="240"/>
              </a:spcAft>
            </a:pPr>
            <a:r>
              <a:rPr sz="1600" dirty="0">
                <a:solidFill>
                  <a:srgbClr val="4C6062"/>
                </a:solidFill>
                <a:latin typeface="微软雅黑" panose="020B0503020204020204" pitchFamily="34" charset="-122"/>
                <a:ea typeface="微软雅黑" panose="020B0503020204020204" pitchFamily="34" charset="-122"/>
              </a:rPr>
              <a:t>任务描述</a:t>
            </a:r>
            <a:r>
              <a:rPr lang="zh-CN" sz="1600" dirty="0">
                <a:solidFill>
                  <a:srgbClr val="4C6062"/>
                </a:solidFill>
                <a:latin typeface="微软雅黑" panose="020B0503020204020204" pitchFamily="34" charset="-122"/>
                <a:ea typeface="微软雅黑" panose="020B0503020204020204" pitchFamily="34" charset="-122"/>
              </a:rPr>
              <a:t>：</a:t>
            </a:r>
            <a:r>
              <a:rPr lang="zh-CN" altLang="en-US" sz="1600" dirty="0">
                <a:solidFill>
                  <a:srgbClr val="4C6062"/>
                </a:solidFill>
                <a:latin typeface="微软雅黑" panose="020B0503020204020204" pitchFamily="34" charset="-122"/>
                <a:ea typeface="微软雅黑" panose="020B0503020204020204" pitchFamily="34" charset="-122"/>
              </a:rPr>
              <a:t>进行一系列硬盘和文件系统管理操作，涵盖创建特定分区、格式化、挂载、磁盘空间监控以及交换空间的管理。</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具体步骤：</a:t>
            </a:r>
            <a:br>
              <a:rPr lang="zh-CN" altLang="en-US" sz="1600" dirty="0">
                <a:solidFill>
                  <a:srgbClr val="4C6062"/>
                </a:solidFill>
                <a:latin typeface="微软雅黑" panose="020B0503020204020204" pitchFamily="34" charset="-122"/>
                <a:ea typeface="微软雅黑" panose="020B0503020204020204" pitchFamily="34" charset="-122"/>
              </a:rPr>
            </a:br>
            <a:r>
              <a:rPr lang="zh-CN" altLang="en-US" sz="1600" dirty="0">
                <a:solidFill>
                  <a:srgbClr val="4C6062"/>
                </a:solidFill>
                <a:latin typeface="微软雅黑" panose="020B0503020204020204" pitchFamily="34" charset="-122"/>
                <a:ea typeface="微软雅黑" panose="020B0503020204020204" pitchFamily="34" charset="-122"/>
              </a:rPr>
              <a:t> </a:t>
            </a:r>
            <a:r>
              <a:rPr lang="en-US" altLang="zh-CN" sz="1600" dirty="0">
                <a:solidFill>
                  <a:srgbClr val="4C6062"/>
                </a:solidFill>
                <a:latin typeface="微软雅黑" panose="020B0503020204020204" pitchFamily="34" charset="-122"/>
                <a:ea typeface="微软雅黑" panose="020B0503020204020204" pitchFamily="34" charset="-122"/>
              </a:rPr>
              <a:t>             ⑦ 配置文件系统自动挂载</a:t>
            </a:r>
            <a:r>
              <a:rPr lang="zh-CN" altLang="en-US" sz="1600" dirty="0">
                <a:solidFill>
                  <a:srgbClr val="4C6062"/>
                </a:solidFill>
                <a:latin typeface="微软雅黑" panose="020B0503020204020204" pitchFamily="34" charset="-122"/>
                <a:ea typeface="微软雅黑" panose="020B0503020204020204" pitchFamily="34" charset="-122"/>
              </a:rPr>
              <a:t>：编辑/etc/fstab文件，添加新分区的自动挂载配置。</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⑧ 文件系统检查</a:t>
            </a:r>
            <a:r>
              <a:rPr lang="zh-CN" altLang="en-US" sz="1600" dirty="0">
                <a:solidFill>
                  <a:srgbClr val="4C6062"/>
                </a:solidFill>
                <a:latin typeface="微软雅黑" panose="020B0503020204020204" pitchFamily="34" charset="-122"/>
                <a:ea typeface="微软雅黑" panose="020B0503020204020204" pitchFamily="34" charset="-122"/>
              </a:rPr>
              <a:t>：使用umount命令卸载一个分区，使用fsck命令对未挂载的分区进行检查。</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⑨ 创建和管理交换文件</a:t>
            </a:r>
            <a:r>
              <a:rPr lang="zh-CN" altLang="en-US" sz="1600" dirty="0">
                <a:solidFill>
                  <a:srgbClr val="4C6062"/>
                </a:solidFill>
                <a:latin typeface="微软雅黑" panose="020B0503020204020204" pitchFamily="34" charset="-122"/>
                <a:ea typeface="微软雅黑" panose="020B0503020204020204" pitchFamily="34" charset="-122"/>
              </a:rPr>
              <a:t>：使用dd命令创建一个大小为1GB的交换文件（如/swapfile），使用mkswap和swapon命令设置并激活该交换空间。</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⑩ 检查当前交换空间</a:t>
            </a:r>
            <a:r>
              <a:rPr lang="zh-CN" altLang="en-US" sz="1600" dirty="0">
                <a:solidFill>
                  <a:srgbClr val="4C6062"/>
                </a:solidFill>
                <a:latin typeface="微软雅黑" panose="020B0503020204020204" pitchFamily="34" charset="-122"/>
                <a:ea typeface="微软雅黑" panose="020B0503020204020204" pitchFamily="34" charset="-122"/>
              </a:rPr>
              <a:t>：使用free -h命令查看当前的交换空间大小。</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002060"/>
                </a:solidFill>
                <a:latin typeface="微软雅黑" panose="020B0503020204020204" pitchFamily="34" charset="-122"/>
                <a:ea typeface="微软雅黑" panose="020B0503020204020204" pitchFamily="34" charset="-122"/>
              </a:rPr>
              <a:t>完成操作后，撰写报告，包括操作步骤、遇到的问题及解决方法。</a:t>
            </a:r>
            <a:br>
              <a:rPr lang="zh-CN" altLang="en-US" sz="1600" dirty="0">
                <a:solidFill>
                  <a:srgbClr val="4C6062"/>
                </a:solidFill>
                <a:latin typeface="微软雅黑" panose="020B0503020204020204" pitchFamily="34" charset="-122"/>
                <a:ea typeface="微软雅黑" panose="020B0503020204020204" pitchFamily="34" charset="-122"/>
              </a:rPr>
            </a:br>
            <a:r>
              <a:rPr lang="zh-CN" altLang="en-US" sz="1600" dirty="0">
                <a:solidFill>
                  <a:srgbClr val="4C6062"/>
                </a:solidFill>
                <a:latin typeface="微软雅黑" panose="020B0503020204020204" pitchFamily="34" charset="-122"/>
                <a:ea typeface="微软雅黑" panose="020B0503020204020204" pitchFamily="34" charset="-122"/>
              </a:rPr>
              <a:t> </a:t>
            </a:r>
            <a:r>
              <a:rPr lang="en-US" altLang="zh-CN" sz="1600" dirty="0">
                <a:solidFill>
                  <a:srgbClr val="4C6062"/>
                </a:solidFill>
                <a:latin typeface="微软雅黑" panose="020B0503020204020204" pitchFamily="34" charset="-122"/>
                <a:ea typeface="微软雅黑" panose="020B0503020204020204" pitchFamily="34" charset="-122"/>
              </a:rPr>
              <a:t>            </a:t>
            </a:r>
            <a:endParaRPr lang="en-US" altLang="zh-CN"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项目知识准备</a:t>
            </a:r>
            <a:endParaRPr lang="zh-CN" altLang="en-US" dirty="0"/>
          </a:p>
        </p:txBody>
      </p:sp>
      <p:sp>
        <p:nvSpPr>
          <p:cNvPr id="6" name="内容占位符 5"/>
          <p:cNvSpPr>
            <a:spLocks noGrp="1"/>
          </p:cNvSpPr>
          <p:nvPr>
            <p:ph idx="13"/>
          </p:nvPr>
        </p:nvSpPr>
        <p:spPr/>
        <p:txBody>
          <a:bodyPr>
            <a:noAutofit/>
          </a:bodyPr>
          <a:lstStyle/>
          <a:p>
            <a:r>
              <a:rPr lang="zh-CN" altLang="en-US" dirty="0"/>
              <a:t>物理设备的命名规则</a:t>
            </a:r>
            <a:endParaRPr lang="zh-CN" altLang="en-US" dirty="0"/>
          </a:p>
        </p:txBody>
      </p:sp>
      <p:sp>
        <p:nvSpPr>
          <p:cNvPr id="2" name="文本框 1"/>
          <p:cNvSpPr txBox="1"/>
          <p:nvPr/>
        </p:nvSpPr>
        <p:spPr>
          <a:xfrm>
            <a:off x="917576" y="1570517"/>
            <a:ext cx="10363200" cy="2346283"/>
          </a:xfrm>
          <a:prstGeom prst="rect">
            <a:avLst/>
          </a:prstGeom>
        </p:spPr>
        <p:style>
          <a:lnRef idx="2">
            <a:schemeClr val="dk1"/>
          </a:lnRef>
          <a:fillRef idx="1">
            <a:schemeClr val="lt1"/>
          </a:fillRef>
          <a:effectRef idx="0">
            <a:schemeClr val="dk1"/>
          </a:effectRef>
          <a:fontRef idx="minor">
            <a:schemeClr val="dk1"/>
          </a:fontRef>
        </p:style>
        <p:txBody>
          <a:bodyPr wrap="square" rtlCol="0" anchor="t">
            <a:spAutoFit/>
          </a:bodyPr>
          <a:lstStyle/>
          <a:p>
            <a:pPr indent="457200">
              <a:lnSpc>
                <a:spcPct val="150000"/>
              </a:lnSpc>
            </a:pPr>
            <a:r>
              <a:rPr lang="zh-CN" altLang="en-US" sz="2000" dirty="0">
                <a:solidFill>
                  <a:srgbClr val="4C6062"/>
                </a:solidFill>
                <a:latin typeface="微软雅黑" panose="020B0503020204020204" pitchFamily="34" charset="-122"/>
                <a:ea typeface="微软雅黑" panose="020B0503020204020204" pitchFamily="34" charset="-122"/>
              </a:rPr>
              <a:t>一般的</a:t>
            </a:r>
            <a:r>
              <a:rPr lang="zh-CN" altLang="en-US" sz="20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硬盘设备</a:t>
            </a:r>
            <a:r>
              <a:rPr lang="zh-CN" altLang="en-US" sz="2000" dirty="0">
                <a:solidFill>
                  <a:srgbClr val="4C6062"/>
                </a:solidFill>
                <a:latin typeface="微软雅黑" panose="020B0503020204020204" pitchFamily="34" charset="-122"/>
                <a:ea typeface="微软雅黑" panose="020B0503020204020204" pitchFamily="34" charset="-122"/>
              </a:rPr>
              <a:t>都会是以“</a:t>
            </a:r>
            <a:r>
              <a:rPr lang="en-US" altLang="zh-CN" sz="2000" dirty="0">
                <a:solidFill>
                  <a:srgbClr val="4C6062"/>
                </a:solidFill>
                <a:latin typeface="微软雅黑" panose="020B0503020204020204" pitchFamily="34" charset="-122"/>
                <a:ea typeface="微软雅黑" panose="020B0503020204020204" pitchFamily="34" charset="-122"/>
              </a:rPr>
              <a:t>/dev/</a:t>
            </a:r>
            <a:r>
              <a:rPr lang="en-US" altLang="zh-CN" sz="2000" dirty="0" err="1">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sd</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开头</a:t>
            </a:r>
            <a:r>
              <a:rPr lang="zh-CN" altLang="en-US" sz="2000" dirty="0">
                <a:solidFill>
                  <a:srgbClr val="4C6062"/>
                </a:solidFill>
                <a:latin typeface="微软雅黑" panose="020B0503020204020204" pitchFamily="34" charset="-122"/>
                <a:ea typeface="微软雅黑" panose="020B0503020204020204" pitchFamily="34" charset="-122"/>
              </a:rPr>
              <a:t>的。而一台主机上可以有多块硬盘，因此系统采用</a:t>
            </a:r>
            <a:r>
              <a:rPr lang="en-US" altLang="zh-CN" sz="2000" dirty="0" err="1">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a~p</a:t>
            </a:r>
            <a:r>
              <a:rPr lang="zh-CN" altLang="en-US" sz="20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来代表</a:t>
            </a:r>
            <a:r>
              <a:rPr lang="en-US" altLang="zh-CN" sz="20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16</a:t>
            </a:r>
            <a:r>
              <a:rPr lang="zh-CN" altLang="en-US" sz="2000" dirty="0">
                <a:ln w="22225">
                  <a:solidFill>
                    <a:schemeClr val="accent2"/>
                  </a:solidFill>
                  <a:prstDash val="solid"/>
                </a:ln>
                <a:solidFill>
                  <a:schemeClr val="accent2">
                    <a:lumMod val="40000"/>
                    <a:lumOff val="60000"/>
                  </a:schemeClr>
                </a:solidFill>
                <a:effectLst/>
                <a:latin typeface="微软雅黑" panose="020B0503020204020204" pitchFamily="34" charset="-122"/>
                <a:ea typeface="微软雅黑" panose="020B0503020204020204" pitchFamily="34" charset="-122"/>
              </a:rPr>
              <a:t>块不同的硬盘</a:t>
            </a:r>
            <a:r>
              <a:rPr lang="zh-CN" altLang="en-US" sz="2000" dirty="0">
                <a:solidFill>
                  <a:srgbClr val="4C6062"/>
                </a:solidFill>
                <a:latin typeface="微软雅黑" panose="020B0503020204020204" pitchFamily="34" charset="-122"/>
                <a:ea typeface="微软雅黑" panose="020B0503020204020204" pitchFamily="34" charset="-122"/>
              </a:rPr>
              <a:t>（默认从</a:t>
            </a:r>
            <a:r>
              <a:rPr lang="en-US" altLang="zh-CN" sz="2000" dirty="0">
                <a:solidFill>
                  <a:srgbClr val="4C6062"/>
                </a:solidFill>
                <a:latin typeface="微软雅黑" panose="020B0503020204020204" pitchFamily="34" charset="-122"/>
                <a:ea typeface="微软雅黑" panose="020B0503020204020204" pitchFamily="34" charset="-122"/>
              </a:rPr>
              <a:t>a</a:t>
            </a:r>
            <a:r>
              <a:rPr lang="zh-CN" altLang="en-US" sz="2000" dirty="0">
                <a:solidFill>
                  <a:srgbClr val="4C6062"/>
                </a:solidFill>
                <a:latin typeface="微软雅黑" panose="020B0503020204020204" pitchFamily="34" charset="-122"/>
                <a:ea typeface="微软雅黑" panose="020B0503020204020204" pitchFamily="34" charset="-122"/>
              </a:rPr>
              <a:t>开始分配），而且硬盘的分区编号也有如下规定。</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主分区或扩展分区的编号从</a:t>
            </a:r>
            <a:r>
              <a:rPr lang="en-US" altLang="zh-CN"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1</a:t>
            </a:r>
            <a:r>
              <a:rPr lang="zh-CN" altLang="en-US"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开始，到</a:t>
            </a:r>
            <a:r>
              <a:rPr lang="en-US" altLang="zh-CN"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4</a:t>
            </a:r>
            <a:r>
              <a:rPr lang="zh-CN" altLang="en-US"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结束。</a:t>
            </a:r>
            <a:endParaRPr lang="zh-CN" altLang="en-US"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逻辑分区从编号</a:t>
            </a:r>
            <a:r>
              <a:rPr lang="en-US" altLang="zh-CN"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5</a:t>
            </a:r>
            <a:r>
              <a:rPr lang="zh-CN" altLang="en-US"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rPr>
              <a:t>开始。</a:t>
            </a:r>
            <a:endParaRPr lang="zh-CN" altLang="en-US" sz="2000" dirty="0">
              <a:ln/>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
        <p:nvSpPr>
          <p:cNvPr id="3" name="文本框 2"/>
          <p:cNvSpPr txBox="1"/>
          <p:nvPr/>
        </p:nvSpPr>
        <p:spPr>
          <a:xfrm>
            <a:off x="1248410" y="4420235"/>
            <a:ext cx="10164445" cy="398780"/>
          </a:xfrm>
          <a:prstGeom prst="rect">
            <a:avLst/>
          </a:prstGeom>
          <a:noFill/>
        </p:spPr>
        <p:txBody>
          <a:bodyPr wrap="square" rtlCol="0" anchor="t">
            <a:spAutoFit/>
          </a:bodyPr>
          <a:p>
            <a:r>
              <a:rPr lang="zh-CN" altLang="en-US" sz="2000" dirty="0">
                <a:solidFill>
                  <a:srgbClr val="4C6062"/>
                </a:solidFill>
                <a:latin typeface="微软雅黑" panose="020B0503020204020204" pitchFamily="34" charset="-122"/>
                <a:ea typeface="微软雅黑" panose="020B0503020204020204" pitchFamily="34" charset="-122"/>
              </a:rPr>
              <a:t>无论是MBR还是GPT分区的硬盘，Linux系统中的命名规则和分区编号方式都是适用的。</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5" name="文本框 4"/>
          <p:cNvSpPr txBox="1"/>
          <p:nvPr/>
        </p:nvSpPr>
        <p:spPr>
          <a:xfrm>
            <a:off x="5108575" y="5182235"/>
            <a:ext cx="2153285" cy="521970"/>
          </a:xfrm>
          <a:prstGeom prst="rect">
            <a:avLst/>
          </a:prstGeom>
          <a:noFill/>
        </p:spPr>
        <p:txBody>
          <a:bodyPr wrap="square" rtlCol="0" anchor="t">
            <a:spAutoFit/>
          </a:bodyPr>
          <a:p>
            <a:r>
              <a:rPr lang="zh-CN" altLang="en-US" sz="2800">
                <a:latin typeface="Times New Roman" panose="02020603050405020304" pitchFamily="18" charset="0"/>
                <a:cs typeface="Times New Roman" panose="02020603050405020304" pitchFamily="18" charset="0"/>
              </a:rPr>
              <a:t>sudo fdisk -l</a:t>
            </a:r>
            <a:endParaRPr lang="zh-CN" altLang="en-US" sz="2800">
              <a:latin typeface="Times New Roman" panose="02020603050405020304" pitchFamily="18" charset="0"/>
              <a:cs typeface="Times New Roman" panose="02020603050405020304" pitchFamily="18" charset="0"/>
            </a:endParaRPr>
          </a:p>
        </p:txBody>
      </p:sp>
    </p:spTree>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项目知识准备</a:t>
            </a:r>
            <a:endParaRPr lang="zh-CN" altLang="en-US" dirty="0"/>
          </a:p>
        </p:txBody>
      </p:sp>
      <p:sp>
        <p:nvSpPr>
          <p:cNvPr id="6" name="内容占位符 5"/>
          <p:cNvSpPr>
            <a:spLocks noGrp="1"/>
          </p:cNvSpPr>
          <p:nvPr>
            <p:ph idx="13"/>
          </p:nvPr>
        </p:nvSpPr>
        <p:spPr/>
        <p:txBody>
          <a:bodyPr>
            <a:noAutofit/>
          </a:bodyPr>
          <a:lstStyle/>
          <a:p>
            <a:r>
              <a:rPr lang="zh-CN" altLang="en-US" dirty="0"/>
              <a:t>物理设备的命名规则</a:t>
            </a:r>
            <a:endParaRPr lang="zh-CN" altLang="en-US" dirty="0"/>
          </a:p>
        </p:txBody>
      </p:sp>
      <p:sp>
        <p:nvSpPr>
          <p:cNvPr id="2" name="文本框 1"/>
          <p:cNvSpPr txBox="1"/>
          <p:nvPr/>
        </p:nvSpPr>
        <p:spPr>
          <a:xfrm>
            <a:off x="917576" y="1570517"/>
            <a:ext cx="10363200" cy="1422954"/>
          </a:xfrm>
          <a:prstGeom prst="rect">
            <a:avLst/>
          </a:prstGeom>
          <a:noFill/>
        </p:spPr>
        <p:txBody>
          <a:bodyPr wrap="square" rtlCol="0" anchor="t">
            <a:spAutoFit/>
          </a:bodyPr>
          <a:lstStyle/>
          <a:p>
            <a:pPr indent="457200">
              <a:lnSpc>
                <a:spcPct val="150000"/>
              </a:lnSpc>
            </a:pPr>
            <a:r>
              <a:rPr lang="zh-CN" altLang="en-US" sz="2000" dirty="0">
                <a:solidFill>
                  <a:srgbClr val="4C6062"/>
                </a:solidFill>
                <a:latin typeface="微软雅黑" panose="020B0503020204020204" pitchFamily="34" charset="-122"/>
                <a:ea typeface="微软雅黑" panose="020B0503020204020204" pitchFamily="34" charset="-122"/>
              </a:rPr>
              <a:t>系统内核中的</a:t>
            </a:r>
            <a:r>
              <a:rPr lang="en-US" altLang="zh-CN" sz="2000" dirty="0" err="1">
                <a:solidFill>
                  <a:srgbClr val="4C6062"/>
                </a:solidFill>
                <a:latin typeface="微软雅黑" panose="020B0503020204020204" pitchFamily="34" charset="-122"/>
                <a:ea typeface="微软雅黑" panose="020B0503020204020204" pitchFamily="34" charset="-122"/>
              </a:rPr>
              <a:t>udev</a:t>
            </a:r>
            <a:r>
              <a:rPr lang="zh-CN" altLang="en-US" sz="2000" dirty="0">
                <a:solidFill>
                  <a:srgbClr val="4C6062"/>
                </a:solidFill>
                <a:latin typeface="微软雅黑" panose="020B0503020204020204" pitchFamily="34" charset="-122"/>
                <a:ea typeface="微软雅黑" panose="020B0503020204020204" pitchFamily="34" charset="-122"/>
              </a:rPr>
              <a:t>设备管理器会自动把硬件名称规范起来，目的是让用户通过设备文件的名字可以猜出设备大致的属性以及分区信息等。</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/dev/sda5</a:t>
            </a:r>
            <a:r>
              <a:rPr lang="zh-CN" altLang="en-US" sz="2000" dirty="0">
                <a:solidFill>
                  <a:srgbClr val="4C6062"/>
                </a:solidFill>
                <a:latin typeface="微软雅黑" panose="020B0503020204020204" pitchFamily="34" charset="-122"/>
                <a:ea typeface="微软雅黑" panose="020B0503020204020204" pitchFamily="34" charset="-122"/>
              </a:rPr>
              <a:t>这个设备文件名称所包含信息：</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pic>
        <p:nvPicPr>
          <p:cNvPr id="3" name="图片 21" descr="说明: 060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84575" y="3277394"/>
            <a:ext cx="5306291"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2"/>
          <a:stretch>
            <a:fillRect/>
          </a:stretch>
        </p:blipFill>
        <p:spPr>
          <a:xfrm>
            <a:off x="1084780" y="3124994"/>
            <a:ext cx="10028789" cy="2393910"/>
          </a:xfrm>
          <a:prstGeom prst="rect">
            <a:avLst/>
          </a:prstGeom>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4914029" y="2743994"/>
            <a:ext cx="2251946" cy="36935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7" name="TextBox 1"/>
          <p:cNvSpPr txBox="1"/>
          <p:nvPr/>
        </p:nvSpPr>
        <p:spPr>
          <a:xfrm>
            <a:off x="5133472" y="2777709"/>
            <a:ext cx="1705595"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项目设计与准备</a:t>
            </a:r>
            <a:endPar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endParaRPr>
          </a:p>
        </p:txBody>
      </p:sp>
      <p:sp>
        <p:nvSpPr>
          <p:cNvPr id="18" name="TextBox 1"/>
          <p:cNvSpPr txBox="1"/>
          <p:nvPr/>
        </p:nvSpPr>
        <p:spPr>
          <a:xfrm>
            <a:off x="5133472" y="2069841"/>
            <a:ext cx="1461939"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项目知识准备</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48" name="TextBox 1"/>
          <p:cNvSpPr txBox="1"/>
          <p:nvPr/>
        </p:nvSpPr>
        <p:spPr>
          <a:xfrm>
            <a:off x="5176004" y="3531486"/>
            <a:ext cx="974626"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项目实施</a:t>
            </a:r>
            <a:endPar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endParaRPr>
          </a:p>
        </p:txBody>
      </p:sp>
      <p:sp>
        <p:nvSpPr>
          <p:cNvPr id="50" name="TextBox 1"/>
          <p:cNvSpPr txBox="1"/>
          <p:nvPr/>
        </p:nvSpPr>
        <p:spPr>
          <a:xfrm>
            <a:off x="5123624" y="4281352"/>
            <a:ext cx="2923877"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项目实录：配置与管理硬盘</a:t>
            </a:r>
            <a:endPar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endParaRPr>
          </a:p>
        </p:txBody>
      </p:sp>
      <p:sp>
        <p:nvSpPr>
          <p:cNvPr id="51" name="Freeform 3"/>
          <p:cNvSpPr/>
          <p:nvPr/>
        </p:nvSpPr>
        <p:spPr>
          <a:xfrm>
            <a:off x="4700092" y="1642913"/>
            <a:ext cx="79628" cy="361568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2" name="Freeform 3"/>
          <p:cNvSpPr/>
          <p:nvPr/>
        </p:nvSpPr>
        <p:spPr>
          <a:xfrm>
            <a:off x="4637406" y="215848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Freeform 3"/>
          <p:cNvSpPr/>
          <p:nvPr/>
        </p:nvSpPr>
        <p:spPr>
          <a:xfrm>
            <a:off x="4637406" y="290236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Freeform 3"/>
          <p:cNvSpPr/>
          <p:nvPr/>
        </p:nvSpPr>
        <p:spPr>
          <a:xfrm>
            <a:off x="4637406" y="36357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4" name="Freeform 3"/>
          <p:cNvSpPr/>
          <p:nvPr/>
        </p:nvSpPr>
        <p:spPr>
          <a:xfrm>
            <a:off x="4637406" y="43596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二、</a:t>
            </a:r>
            <a:r>
              <a:rPr lang="zh-CN" altLang="en-US" dirty="0">
                <a:latin typeface="Microsoft YaHei UI" panose="020B0503020204020204" pitchFamily="18" charset="-122"/>
                <a:cs typeface="Microsoft YaHei UI" panose="020B0503020204020204" pitchFamily="18" charset="-122"/>
                <a:sym typeface="+mn-ea"/>
              </a:rPr>
              <a:t>项目设计与准备</a:t>
            </a:r>
            <a:endParaRPr lang="zh-CN" altLang="en-US" dirty="0"/>
          </a:p>
        </p:txBody>
      </p:sp>
      <p:sp>
        <p:nvSpPr>
          <p:cNvPr id="6" name="内容占位符 5"/>
          <p:cNvSpPr>
            <a:spLocks noGrp="1"/>
          </p:cNvSpPr>
          <p:nvPr>
            <p:ph idx="13"/>
          </p:nvPr>
        </p:nvSpPr>
        <p:spPr/>
        <p:txBody>
          <a:bodyPr>
            <a:normAutofit/>
          </a:bodyPr>
          <a:lstStyle/>
          <a:p>
            <a:r>
              <a:rPr lang="zh-CN" altLang="en-US" dirty="0"/>
              <a:t>项目设计与准备</a:t>
            </a:r>
            <a:endParaRPr lang="zh-CN" altLang="en-US" b="0" dirty="0"/>
          </a:p>
        </p:txBody>
      </p:sp>
      <p:sp>
        <p:nvSpPr>
          <p:cNvPr id="2" name="文本框 1"/>
          <p:cNvSpPr txBox="1"/>
          <p:nvPr/>
        </p:nvSpPr>
        <p:spPr>
          <a:xfrm>
            <a:off x="928187" y="1570517"/>
            <a:ext cx="10276388" cy="3269613"/>
          </a:xfrm>
          <a:prstGeom prst="rect">
            <a:avLst/>
          </a:prstGeom>
          <a:noFill/>
        </p:spPr>
        <p:txBody>
          <a:bodyPr wrap="square" rtlCol="0" anchor="t">
            <a:spAutoFit/>
          </a:bodyPr>
          <a:lstStyle/>
          <a:p>
            <a:pPr indent="266700" algn="just">
              <a:lnSpc>
                <a:spcPct val="150000"/>
              </a:lnSpc>
            </a:pPr>
            <a:r>
              <a:rPr lang="zh-CN" altLang="en-US" sz="2000" kern="100" dirty="0">
                <a:effectLst/>
                <a:latin typeface="+mn-ea"/>
              </a:rPr>
              <a:t>安装</a:t>
            </a:r>
            <a:r>
              <a:rPr lang="en-US" altLang="zh-CN" sz="2000" kern="100" dirty="0">
                <a:effectLst/>
                <a:latin typeface="+mn-ea"/>
              </a:rPr>
              <a:t>RHEL 8</a:t>
            </a:r>
            <a:r>
              <a:rPr lang="zh-CN" altLang="en-US" sz="2000" kern="100" dirty="0">
                <a:effectLst/>
                <a:latin typeface="+mn-ea"/>
              </a:rPr>
              <a:t>时默认会将系统安装在非易失性存储器标准（</a:t>
            </a:r>
            <a:r>
              <a:rPr lang="en-US" altLang="zh-CN" sz="2000" kern="100" dirty="0">
                <a:effectLst/>
                <a:latin typeface="+mn-ea"/>
              </a:rPr>
              <a:t>Non-Volatile Memory Express</a:t>
            </a:r>
            <a:r>
              <a:rPr lang="zh-CN" altLang="en-US" sz="2000" kern="100" dirty="0">
                <a:effectLst/>
                <a:latin typeface="+mn-ea"/>
              </a:rPr>
              <a:t>，</a:t>
            </a:r>
            <a:r>
              <a:rPr lang="en-US" altLang="zh-CN" sz="2000" kern="100" dirty="0" err="1">
                <a:effectLst/>
                <a:latin typeface="+mn-ea"/>
              </a:rPr>
              <a:t>NVMe</a:t>
            </a:r>
            <a:r>
              <a:rPr lang="zh-CN" altLang="en-US" sz="2000" kern="100" dirty="0">
                <a:effectLst/>
                <a:latin typeface="+mn-ea"/>
              </a:rPr>
              <a:t>）硬盘，而不是</a:t>
            </a:r>
            <a:r>
              <a:rPr lang="en-US" altLang="zh-CN" sz="2000" kern="100" dirty="0">
                <a:effectLst/>
                <a:latin typeface="+mn-ea"/>
              </a:rPr>
              <a:t>SCSI</a:t>
            </a:r>
            <a:r>
              <a:rPr lang="zh-CN" altLang="en-US" sz="2000" kern="100" dirty="0">
                <a:effectLst/>
                <a:latin typeface="+mn-ea"/>
              </a:rPr>
              <a:t>硬盘。所以，在使用硬盘工具进行硬盘管理时要特别注意。</a:t>
            </a:r>
            <a:endParaRPr lang="en-US" altLang="zh-CN" sz="2000" kern="100" dirty="0">
              <a:effectLst/>
              <a:latin typeface="+mn-ea"/>
            </a:endParaRPr>
          </a:p>
          <a:p>
            <a:pPr indent="266700" algn="just">
              <a:lnSpc>
                <a:spcPct val="150000"/>
              </a:lnSpc>
            </a:pPr>
            <a:r>
              <a:rPr lang="en-US" altLang="zh-CN" sz="2000" kern="100" dirty="0">
                <a:latin typeface="+mn-ea"/>
              </a:rPr>
              <a:t>1.</a:t>
            </a:r>
            <a:r>
              <a:rPr lang="zh-CN" altLang="en-US" sz="2000" kern="100" dirty="0">
                <a:latin typeface="+mn-ea"/>
              </a:rPr>
              <a:t>为虚拟机添加需要的硬盘</a:t>
            </a:r>
            <a:r>
              <a:rPr lang="en-US" altLang="zh-CN" sz="2000" kern="100" dirty="0">
                <a:latin typeface="+mn-ea"/>
              </a:rPr>
              <a:t>.</a:t>
            </a:r>
            <a:endParaRPr lang="en-US" altLang="zh-CN" sz="2000" kern="100" dirty="0">
              <a:latin typeface="+mn-ea"/>
            </a:endParaRPr>
          </a:p>
          <a:p>
            <a:pPr indent="266700" algn="just">
              <a:lnSpc>
                <a:spcPct val="150000"/>
              </a:lnSpc>
            </a:pPr>
            <a:r>
              <a:rPr lang="en-US" altLang="zh-CN" sz="2000" kern="100" dirty="0">
                <a:effectLst/>
                <a:latin typeface="+mn-ea"/>
              </a:rPr>
              <a:t>Server01</a:t>
            </a:r>
            <a:r>
              <a:rPr lang="zh-CN" altLang="en-US" sz="2000" kern="100" dirty="0">
                <a:effectLst/>
                <a:latin typeface="+mn-ea"/>
              </a:rPr>
              <a:t>初始系统默认被安装到了非易失性存储器标准</a:t>
            </a:r>
            <a:r>
              <a:rPr lang="en-US" altLang="zh-CN" sz="2000" kern="100" dirty="0" err="1">
                <a:effectLst/>
                <a:latin typeface="+mn-ea"/>
              </a:rPr>
              <a:t>NVMe</a:t>
            </a:r>
            <a:r>
              <a:rPr lang="zh-CN" altLang="en-US" sz="2000" kern="100" dirty="0">
                <a:effectLst/>
                <a:latin typeface="+mn-ea"/>
              </a:rPr>
              <a:t>硬盘上。为了完成后续的实训任务，需要再额外添加</a:t>
            </a:r>
            <a:r>
              <a:rPr lang="en-US" altLang="zh-CN" sz="2000" kern="100" dirty="0">
                <a:effectLst/>
                <a:latin typeface="+mn-ea"/>
              </a:rPr>
              <a:t>4</a:t>
            </a:r>
            <a:r>
              <a:rPr lang="zh-CN" altLang="en-US" sz="2000" kern="100" dirty="0">
                <a:effectLst/>
                <a:latin typeface="+mn-ea"/>
              </a:rPr>
              <a:t>块</a:t>
            </a:r>
            <a:r>
              <a:rPr lang="en-US" altLang="zh-CN" sz="2000" kern="100" dirty="0">
                <a:effectLst/>
                <a:latin typeface="+mn-ea"/>
              </a:rPr>
              <a:t>SCSI</a:t>
            </a:r>
            <a:r>
              <a:rPr lang="zh-CN" altLang="en-US" sz="2000" kern="100" dirty="0">
                <a:effectLst/>
                <a:latin typeface="+mn-ea"/>
              </a:rPr>
              <a:t>硬盘和</a:t>
            </a:r>
            <a:r>
              <a:rPr lang="en-US" altLang="zh-CN" sz="2000" kern="100" dirty="0">
                <a:effectLst/>
                <a:latin typeface="+mn-ea"/>
              </a:rPr>
              <a:t>2</a:t>
            </a:r>
            <a:r>
              <a:rPr lang="zh-CN" altLang="en-US" sz="2000" kern="100" dirty="0">
                <a:effectLst/>
                <a:latin typeface="+mn-ea"/>
              </a:rPr>
              <a:t>块</a:t>
            </a:r>
            <a:r>
              <a:rPr lang="en-US" altLang="zh-CN" sz="2000" kern="100" dirty="0" err="1">
                <a:effectLst/>
                <a:latin typeface="+mn-ea"/>
              </a:rPr>
              <a:t>NVMe</a:t>
            </a:r>
            <a:r>
              <a:rPr lang="zh-CN" altLang="en-US" sz="2000" kern="100" dirty="0">
                <a:effectLst/>
                <a:latin typeface="+mn-ea"/>
              </a:rPr>
              <a:t>硬盘，每块硬盘容量都为</a:t>
            </a:r>
            <a:r>
              <a:rPr lang="en-US" altLang="zh-CN" sz="2000" kern="100" dirty="0">
                <a:effectLst/>
                <a:latin typeface="+mn-ea"/>
              </a:rPr>
              <a:t>20GB</a:t>
            </a:r>
            <a:r>
              <a:rPr lang="zh-CN" altLang="en-US" sz="2000" kern="100" dirty="0">
                <a:effectLst/>
                <a:latin typeface="+mn-ea"/>
              </a:rPr>
              <a:t>。</a:t>
            </a:r>
            <a:endParaRPr lang="en-US" altLang="zh-CN" sz="2000" kern="100" dirty="0">
              <a:effectLst/>
              <a:latin typeface="+mn-ea"/>
            </a:endParaRPr>
          </a:p>
          <a:p>
            <a:pPr indent="266700" algn="just">
              <a:lnSpc>
                <a:spcPct val="150000"/>
              </a:lnSpc>
            </a:pPr>
            <a:endParaRPr lang="zh-CN" altLang="en-US" sz="2000" kern="100" dirty="0">
              <a:effectLst/>
              <a:latin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commondata" val="eyJoZGlkIjoiMTZkYjg0N2JiYWNhNTQ5NzI1NWQ0NDkwNzA4NjVlODcifQ=="/>
  <p:tag name="KSO_WPP_MARK_KEY" val="83c33ebe-b7c5-4dc3-bb61-0ff907f452ae"/>
  <p:tag name="COMMONDATA" val="eyJoZGlkIjoiODRhZTFmZTU4NjIxNDQ5YjliOTFlMjk3NjZkNWNlNmI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12852</Words>
  <Application>WPS 演示</Application>
  <PresentationFormat>自定义</PresentationFormat>
  <Paragraphs>662</Paragraphs>
  <Slides>53</Slides>
  <Notes>0</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68" baseType="lpstr">
      <vt:lpstr>Arial</vt:lpstr>
      <vt:lpstr>宋体</vt:lpstr>
      <vt:lpstr>Wingdings</vt:lpstr>
      <vt:lpstr>微软雅黑</vt:lpstr>
      <vt:lpstr>Arial Unicode MS</vt:lpstr>
      <vt:lpstr>Microsoft YaHei UI</vt:lpstr>
      <vt:lpstr>Times New Roman</vt:lpstr>
      <vt:lpstr>Calibri</vt:lpstr>
      <vt:lpstr>Arial</vt:lpstr>
      <vt:lpstr>Arial Unicode MS</vt:lpstr>
      <vt:lpstr>等线</vt:lpstr>
      <vt:lpstr>Palatino Linotype</vt:lpstr>
      <vt:lpstr>汉仪李国兴行楷简</vt:lpstr>
      <vt:lpstr>Office Theme</vt:lpstr>
      <vt:lpstr>Word.Document.12</vt:lpstr>
      <vt:lpstr>PowerPoint 演示文稿</vt:lpstr>
      <vt:lpstr>PowerPoint 演示文稿</vt:lpstr>
      <vt:lpstr>一、项目知识准备</vt:lpstr>
      <vt:lpstr>一、项目知识准备</vt:lpstr>
      <vt:lpstr>一、项目知识准备</vt:lpstr>
      <vt:lpstr>一、项目知识准备</vt:lpstr>
      <vt:lpstr>一、项目知识准备</vt:lpstr>
      <vt:lpstr>PowerPoint 演示文稿</vt:lpstr>
      <vt:lpstr>二、项目设计与准备</vt:lpstr>
      <vt:lpstr>二、项目设计与准备</vt:lpstr>
      <vt:lpstr>二、项目设计与准备</vt:lpstr>
      <vt:lpstr>二、项目设计与准备</vt:lpstr>
      <vt:lpstr>二、项目设计与准备</vt:lpstr>
      <vt:lpstr>二、项目设计与准备</vt:lpstr>
      <vt:lpstr>二、项目设计与准备</vt:lpstr>
      <vt:lpstr>二、项目设计与准备</vt:lpstr>
      <vt:lpstr>二、项目设计与准备</vt:lpstr>
      <vt:lpstr>二、项目设计与准备</vt:lpstr>
      <vt:lpstr>PowerPoint 演示文稿</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Administrator</cp:lastModifiedBy>
  <cp:revision>495</cp:revision>
  <dcterms:created xsi:type="dcterms:W3CDTF">2006-08-16T00:00:00Z</dcterms:created>
  <dcterms:modified xsi:type="dcterms:W3CDTF">2024-03-22T09:13:33Z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5E8CA1A5AF4A4B6398ED12508B88E172_12</vt:lpwstr>
  </property>
</Properties>
</file>