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30"/>
  </p:handoutMasterIdLst>
  <p:sldIdLst>
    <p:sldId id="682" r:id="rId3"/>
    <p:sldId id="547" r:id="rId4"/>
    <p:sldId id="548" r:id="rId5"/>
    <p:sldId id="922" r:id="rId6"/>
    <p:sldId id="923" r:id="rId7"/>
    <p:sldId id="924" r:id="rId8"/>
    <p:sldId id="925" r:id="rId9"/>
    <p:sldId id="904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8" r:id="rId18"/>
    <p:sldId id="559" r:id="rId19"/>
    <p:sldId id="560" r:id="rId20"/>
    <p:sldId id="561" r:id="rId21"/>
    <p:sldId id="562" r:id="rId22"/>
    <p:sldId id="905" r:id="rId23"/>
    <p:sldId id="926" r:id="rId24"/>
    <p:sldId id="927" r:id="rId25"/>
    <p:sldId id="459" r:id="rId27"/>
    <p:sldId id="592" r:id="rId28"/>
    <p:sldId id="268" r:id="rId29"/>
  </p:sldIdLst>
  <p:sldSz cx="12198350" cy="6859270"/>
  <p:notesSz cx="6858000" cy="9144000"/>
  <p:custDataLst>
    <p:tags r:id="rId34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orient="horz" pos="293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8" d="100"/>
          <a:sy n="58" d="100"/>
        </p:scale>
        <p:origin x="-882" y="-78"/>
      </p:cViewPr>
      <p:guideLst>
        <p:guide orient="horz" pos="2114"/>
        <p:guide orient="horz" pos="2938"/>
        <p:guide pos="866"/>
        <p:guide pos="3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29814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与管理硬盘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5-2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804025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配置与管理硬盘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2257484"/>
            <a:ext cx="10245320" cy="301621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9774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用同样方法创建其他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个硬盘分区，最后的分区结果如下所示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fdisk -l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		起点	末尾           扇区       大小 	   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/dev/nvme0n2p1      	2048 	1026047 1024000  500M 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raid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自动检测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/dev/nvme0n3p1      	2048 	1026047 1024000  500M 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raid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自动检测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/dev/sdc1	2048 	1026047 1024000  500M 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raid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自动检测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/dev/sdd1        	2048 	1026047 1024000  500M 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raid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自动检测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855" y="2591594"/>
            <a:ext cx="10245320" cy="216291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428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RAID5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设备名称为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为设备编号，该编号从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[root@Server01~]#mdadm --create /dev/md0 --level=5 --raid-devices=3 --spare-devices=1 /dev/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[c-d]1 /dev/nvme0n2p1 /dev/nvme0n3p1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Defaulting to version 1.2 metadata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array /dev/md0 started.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855" y="2027718"/>
            <a:ext cx="10245320" cy="54863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654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．为新建立的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/dev/md0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建立类型为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的文件系统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mkfs.xfs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/dev/md0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．查看建立的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的具体情况（看运行效果，注意哪个是备用！）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--detail /dev/md0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3079649"/>
            <a:ext cx="10245320" cy="54863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3276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设备挂载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/dev/md0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挂载到指定的目录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/media/md0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中，并显示该设备中的内容。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/media/md0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mount /dev/md0 /media/md0 ;  ls  /media/md0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cd /media/md0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3079750"/>
            <a:ext cx="10245090" cy="16383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3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设备挂载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写入一个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50_file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供数据恢复时测试用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md0]# dd if=/dev/zero of=50_file count=1 bs=50M;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1+0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的读入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1+0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52428800 bytes (52 MB, 50 MiB) copied, 0.356753 s, 147 MB/s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总用量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51200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52428800 8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09:33 50_file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591594"/>
            <a:ext cx="10245320" cy="37338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731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设备的数据恢复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设备中的某个硬盘损坏，系统会自动停止这块硬盘的工作，让后备的那块硬盘代替损坏的硬盘继续工作。例如，假设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/dev/sdc1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损坏。更换损坏的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设备中成员的方法如下。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）将损坏的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成员标记为失效。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/dev/md0  --fail  /dev/sdc1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set /dev/sdc1 faulty in /dev/md0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）移除失效的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/dev/md0  --remove  /dev/sdc1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hot removed /dev/sdc1 from /dev/md0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4024161"/>
            <a:ext cx="10245320" cy="10820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5603696"/>
            <a:ext cx="10245320" cy="108203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505072"/>
            <a:ext cx="10245320" cy="10820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4521661"/>
            <a:ext cx="10245320" cy="226093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270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）更换硬盘设备，添加一个新的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成员（注意上面查看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的情况）。备份硬盘一般会自动替换，如果没自动替换，则进行手动设置。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/dev/md0  --add  /dev/nvme0n3p1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Cannot open /dev/nvme0n3p1: Device or resource busy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说明已自动替换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下的文件是否损坏，同时再次查看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的情况。命令如下。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~]#ll  /media/md0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总用量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51200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52428800 8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09:33 50_file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文件未受损失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593509"/>
            <a:ext cx="10245320" cy="366508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808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--detail /dev/md0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/dev/md0: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……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Number   Major   Minor   Raid    Device         State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     259       13        0      active sync   /dev/nvme0n3p1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       8       49        1      active sync   /dev/sdd1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4     259       12        2      active sync   /dev/nvme0n2p1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中的失效硬盘已被成功替换。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972593"/>
            <a:ext cx="10245320" cy="254507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808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当不再使用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设备时，可以使用命令“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-S  /dev/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mdX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的方式停止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设备。需要注意的是，应先卸载再停止。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umount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/dev/md0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-S  /dev/md0	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stopped /dev/md0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--zero-superblock /dev/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[c-d]1  /dev/nvme0n[2-3]p1 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5-4  </a:t>
            </a:r>
            <a:r>
              <a:rPr lang="zh-CN" altLang="en-US" dirty="0"/>
              <a:t>配置软</a:t>
            </a:r>
            <a:r>
              <a:rPr lang="en-US" altLang="zh-CN" dirty="0"/>
              <a:t>RAID</a:t>
            </a:r>
            <a:r>
              <a:rPr lang="zh-CN" altLang="en-US" dirty="0"/>
              <a:t>的企业案例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192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环境需求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个分区组成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 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，其中一个分区为摆用分区。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每个分区约为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大小，需确定每个分区容量一样较佳。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个分区设定为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spare disk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spare disk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的大小与其他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所需分区一样大。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将此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 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装置挂载到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500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Redundant Array of Inexpensive Disks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，独立硬盘冗余阵列）用于将多个廉价的小型硬盘驱动器合并成一个硬盘阵列，以提高存储性能和容错功能。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可分为软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是通过软件实现多块硬盘冗余的。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的级别从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概念的提出到现在，已经发展了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个级别，其级别分别是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。但是最常用的是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个级别。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5-4  </a:t>
            </a:r>
            <a:r>
              <a:rPr lang="zh-CN" altLang="en-US" dirty="0"/>
              <a:t>配置软</a:t>
            </a:r>
            <a:r>
              <a:rPr lang="en-US" altLang="zh-CN" dirty="0"/>
              <a:t>RAID</a:t>
            </a:r>
            <a:r>
              <a:rPr lang="zh-CN" altLang="en-US" dirty="0"/>
              <a:t>的企业案例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0385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本案例的解决方案与任务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极为相似，不再赘述。若需要详细解决方案，请教材上扫码。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课堂练习</a:t>
            </a:r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274935" cy="3940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  <a:r>
              <a:rPr 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掌握软RAID的基本原理和操作方法，了解不同类型的RAID在不同场景下的优缺点和适用性。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①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了解什么是RAID，为什么需要RAID，以及RAID有哪些常见的类型和特点。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②</a:t>
            </a: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选择合适的硬盘分区工具（如fdisk）来创建三块容量相同、分区类型相同（83）的硬盘分区。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③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使用mdadm命令创建一个基于xfs文件系统的软RAID5设备，并查看其状态。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④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将新建立的软RAID5设备挂载到一个目录下，并在该目录下创建一些文件进行测试。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⑤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如果发现软RAID5设备出现故障或损坏，使用mdadm命令进行恢复或修复操作。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⑥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停止RAID设备的正确步骤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，使用mdadm命令进行相应操作。</a:t>
            </a:r>
            <a:b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课堂练习</a:t>
            </a:r>
            <a:r>
              <a:rPr lang="en-US" altLang="zh-CN" dirty="0"/>
              <a:t>5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274935" cy="5330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①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RAID的基本了解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 </a:t>
            </a: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什么是RAID: RAID（Redundant Array of Inexpensive Disks，独立硬盘冗余阵列）是一种数据存储虚拟化技术，它将多个物理磁盘组合成一个或多个逻辑单元以提高数据的冗余性、可靠性或性能。</a:t>
            </a:r>
            <a:endParaRPr lang="en-US" altLang="zh-CN" sz="1600" dirty="0">
              <a:solidFill>
                <a:srgbClr val="4C6062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 • </a:t>
            </a: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为什么需要RAID: RAID的目的主要是为了增加数据的可靠性和提高存取速度。通过在多个磁盘间分配数据，RAID可以在一块或多块磁盘发生故障时保护数据不丢失，并且根据不同的配置，还可以提升数据的读写速度。</a:t>
            </a:r>
            <a:endParaRPr lang="en-US" altLang="zh-CN" sz="1600" dirty="0">
              <a:solidFill>
                <a:srgbClr val="4C6062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 创建硬盘分区</a:t>
            </a:r>
            <a:endParaRPr lang="en-US" altLang="zh-CN" sz="1600" dirty="0">
              <a:solidFill>
                <a:srgbClr val="4C6062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 </a:t>
            </a: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使用fdisk命令创建分区是一种常见方法。fdisk是一个基于文本的磁盘分区工具，可以用来创建、删除、改变或显示硬盘分区。分区类型ID为83时，表示Linux原生文件系统类型。</a:t>
            </a:r>
            <a:endParaRPr lang="en-US" altLang="zh-CN" sz="1600" dirty="0">
              <a:solidFill>
                <a:srgbClr val="4C6062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③  使用mdadm创建软RAID5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 </a:t>
            </a: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创建RAID5: 使用mdadm --create命令创建RAID5设备，例如：mdadm --create /dev/md0 --level=5 --raid-devices=3 /dev/sda1 /dev/sdb1 /dev/sdc1。</a:t>
            </a:r>
            <a:endParaRPr lang="en-US" altLang="zh-CN" sz="1600" dirty="0">
              <a:solidFill>
                <a:srgbClr val="4C6062"/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 </a:t>
            </a: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创建文件系统: 在RAID设备上创建xfs文件系统，例如：mkfs.xfs /dev/md0。</a:t>
            </a:r>
            <a:endParaRPr lang="en-US" altLang="zh-CN" sz="1600" dirty="0">
              <a:solidFill>
                <a:srgbClr val="4C6062"/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课堂练习</a:t>
            </a:r>
            <a:r>
              <a:rPr lang="en-US" altLang="zh-CN" dirty="0"/>
              <a:t>5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274935" cy="5394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 </a:t>
            </a: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查看状态: 使用mdadm --detail /dev/md0查看RAID设备的状态。</a:t>
            </a:r>
            <a:endParaRPr lang="en-US" altLang="zh-CN" sz="1600" dirty="0">
              <a:solidFill>
                <a:srgbClr val="4C6062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FontTx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④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挂载软RAID5设备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 创建挂载点目录，例如：mkdir /mnt/raid5。</a:t>
            </a:r>
            <a:endParaRPr lang="en-US" altLang="zh-CN" sz="16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 将RAID设备挂载到该目录，例如：mount /dev/md0 /mnt/raid5。</a:t>
            </a:r>
            <a:endParaRPr lang="en-US" altLang="zh-CN" sz="16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 在挂载目录下创建和测试文件，验证操作。</a:t>
            </a:r>
            <a:endParaRPr lang="en-US" altLang="zh-CN" sz="16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⑤  恢复或修复软RAID5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 </a:t>
            </a:r>
            <a:r>
              <a:rPr lang="en-US" altLang="zh-CN" sz="1600" dirty="0">
                <a:solidFill>
                  <a:srgbClr val="4C606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如果某个磁盘出现故障，可以使用mdadm --manage /dev/md0 --remove和mdadm --manage /dev/md0 --add命令移除损坏的磁盘并添加新磁盘进行重建。</a:t>
            </a:r>
            <a:endParaRPr lang="en-US" altLang="zh-CN" sz="1600" dirty="0">
              <a:solidFill>
                <a:srgbClr val="4C6062"/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⑥ 停止RAID设备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 卸载RAID设备</a:t>
            </a:r>
            <a:r>
              <a:rPr lang="zh-CN" altLang="en-US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：umount /mnt/raid</a:t>
            </a:r>
            <a:endParaRPr lang="zh-CN" altLang="en-US" sz="16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 停止RAID设备</a:t>
            </a:r>
            <a:r>
              <a:rPr lang="zh-CN" altLang="en-US" sz="16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：mdadm -S /dev/mdX</a:t>
            </a:r>
            <a:endParaRPr lang="zh-CN" altLang="en-US" sz="16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视频学习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文件系统管理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13314" name="图片 19" descr="5-1 实训项目  管理文件系统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2522719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116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．项目实训目的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下文件系统的创建、挂载与卸载的方法。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掌握文件系统的自动挂载的方法。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．项目背景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某企业的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服务器中新增了一块硬盘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fdisk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命令新建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/dev/sdb1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主分区和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/dev/sdb2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扩展分区，并在扩展分区中新建逻辑分区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/dev/sdb5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mkfs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命令分别创建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vfat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文件系统。然后用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fsck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命令检查这两个文件系统。最后，把这两个文件系统挂载到系统上。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．项目实训内容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系统下文件系统的创建、挂载与卸载及自动挂载的实现。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文件系统管理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500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：将多个硬盘合并成一个大的硬盘，不具有冗余，并行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，速度最快。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：把硬盘阵列中的硬盘分成相同的两组，互为镜像，当任一硬盘介质出现故障时，可以利用其镜像上的数据恢复，从而提高系统的容错能力。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存放数据的原理和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是以一个硬盘来存放数据的奇偶校验位，数据则分段存储于其余硬盘中。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：向阵列中的硬盘写数据，奇偶校验数据存放在阵列中的各个盘上，允许单个硬盘出错。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218" name="图片 5" descr="说明: 07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8"/>
          <a:stretch>
            <a:fillRect/>
          </a:stretch>
        </p:blipFill>
        <p:spPr bwMode="auto">
          <a:xfrm>
            <a:off x="2010170" y="5073247"/>
            <a:ext cx="1372538" cy="128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4" descr="说明: 07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2"/>
          <a:stretch>
            <a:fillRect/>
          </a:stretch>
        </p:blipFill>
        <p:spPr bwMode="auto">
          <a:xfrm>
            <a:off x="4422775" y="5054741"/>
            <a:ext cx="132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3" descr="说明: 07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9"/>
          <a:stretch>
            <a:fillRect/>
          </a:stretch>
        </p:blipFill>
        <p:spPr bwMode="auto">
          <a:xfrm>
            <a:off x="6937375" y="5075080"/>
            <a:ext cx="24828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07" y="4923316"/>
            <a:ext cx="10021165" cy="147827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RAID0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RAID1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RAID3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RAID5</a:t>
            </a:r>
            <a:r>
              <a:rPr lang="zh-CN" altLang="en-US" dirty="0">
                <a:sym typeface="+mn-ea"/>
              </a:rPr>
              <a:t>的优缺点</a:t>
            </a:r>
            <a:endParaRPr lang="zh-CN" altLang="en-US" b="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7066915" cy="3769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：提供最高的读写速度，因为数据被分割存储在多个硬盘上，允许多个磁盘同时进行I/O操作。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：不具备任何冗余，一旦任何一个硬盘故障，整个阵列数据都会丢失。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使用场景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：适用于对高性能有极致追求，而对数据安全要求不高的环境，如高速缓存存储、游戏或视频编辑等场景。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218" name="图片 5" descr="说明: 07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8"/>
          <a:stretch>
            <a:fillRect/>
          </a:stretch>
        </p:blipFill>
        <p:spPr bwMode="auto">
          <a:xfrm>
            <a:off x="8689975" y="2439035"/>
            <a:ext cx="2527300" cy="235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RAID0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RAID1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RAID3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RAID5</a:t>
            </a:r>
            <a:r>
              <a:rPr lang="zh-CN" altLang="en-US" dirty="0">
                <a:sym typeface="+mn-ea"/>
              </a:rPr>
              <a:t>的优缺点</a:t>
            </a:r>
            <a:endParaRPr lang="zh-CN" altLang="en-US" b="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7066915" cy="3769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：提供很好的数据保护，因为所有数据都被镜像存储在两个磁盘上，任一硬盘失败，数据仍然安全。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：成本较高，因为实际可用的存储容量只有总容量的一半。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使用场景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：适用于数据安全非常重要的场合，如关键数据存储、小型服务器和个人数据备份。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219" name="图片 4" descr="说明: 07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2"/>
          <a:stretch>
            <a:fillRect/>
          </a:stretch>
        </p:blipFill>
        <p:spPr bwMode="auto">
          <a:xfrm>
            <a:off x="8689975" y="2591435"/>
            <a:ext cx="2590165" cy="239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RAID0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RAID1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RAID3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RAID5</a:t>
            </a:r>
            <a:r>
              <a:rPr lang="zh-CN" altLang="en-US" dirty="0">
                <a:sym typeface="+mn-ea"/>
              </a:rPr>
              <a:t>的优缺点</a:t>
            </a:r>
            <a:endParaRPr lang="zh-CN" altLang="en-US" b="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7066915" cy="3769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：通过独立的奇偶校验盘提供了一定级别的数据保护，同时因为数据分割存储，具备一定的读写性能提升。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：I/O性能受限于单独的奇偶校验盘，这在大量随机读写的场景下会成为瓶颈。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使用场景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：RAID 3在现代较少使用，但理论上适用于大量连续数据处理的应用，如早期的视频编辑和大型数据库操作。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19895418-9a9c06a72a6a1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5175" y="2515235"/>
            <a:ext cx="3566795" cy="164084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RAID0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RAID1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RAID3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RAID5</a:t>
            </a:r>
            <a:r>
              <a:rPr lang="zh-CN" altLang="en-US" dirty="0">
                <a:sym typeface="+mn-ea"/>
              </a:rPr>
              <a:t>的优缺点</a:t>
            </a:r>
            <a:endParaRPr lang="zh-CN" altLang="en-US" b="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7066915" cy="3769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：提供了较好的读写性能和数据保护。奇偶校验信息被分布在所有硬盘上，允许单个硬盘失败而不丢失数据。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：写入性能受到一定影响，因为每次写入都需要计算和更新奇偶校验信息。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b="1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使用场景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：适用于对性能和数据保护都有要求的环境，如文件服务器、数据库服务器和大多数企业应用。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220" name="图片 3" descr="说明: 07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9"/>
          <a:stretch>
            <a:fillRect/>
          </a:stretch>
        </p:blipFill>
        <p:spPr bwMode="auto">
          <a:xfrm>
            <a:off x="8156575" y="2591435"/>
            <a:ext cx="3847465" cy="182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577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系统中建立软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工具建立和管理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．实现软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的环境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块硬盘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/dev/nvme0n2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/dev/nvme0n3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为例来讲解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的创建方法。此处利用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虚拟机，事先安装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块硬盘。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．创建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个硬盘分区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fdisk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命令重新创建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个硬盘分区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/dev/sdc1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/dev/sdd1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/dev/nvme0n2p1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/dev/nvme0n3p1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，容量大小一致，都为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，并设置分区类型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6" y="2486083"/>
            <a:ext cx="10559644" cy="391551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5-3 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中配置软</a:t>
            </a:r>
            <a:r>
              <a:rPr lang="en-US" altLang="zh-CN" dirty="0"/>
              <a:t>RAID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以创建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/dev/nvme0n2p1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硬盘分区为例（先删除原来的分区，若是新硬盘直接分区）。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2775" y="2509075"/>
            <a:ext cx="5120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fdisk /dev/nvme0n2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更改将停留在内存中，直到您决定将更改写入硬盘。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使用写入命令前请三思。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设备不包含可识别的分区表。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创建了一个硬盘标识符为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0x6440bb1c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硬盘标签。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获取帮助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							//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创建分区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分区类型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 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主分区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个主分区，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个扩展分区，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e  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扩展分区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逻辑分区容器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p)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	//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创建主分区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4926" y="2432876"/>
            <a:ext cx="52430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" marR="26670" indent="205105" algn="just">
              <a:spcAft>
                <a:spcPts val="0"/>
              </a:spcAft>
            </a:pP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分区号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(1-4, 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1): 1  	//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创建主分区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第一个扇区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(2048-41943039, 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2048): 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上个扇区，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+sectors 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+size{K,M,G,T,P} (2048-41943039, 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41943039): +500M		//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分区容量为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500MB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创建了一个新分区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，类型为“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”，大小为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500 MiB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获取帮助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	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设置文件系统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已选择分区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Hex 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 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列出所有代码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设置文件系统为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已将分区“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”的类型更改为“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raid autodetect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" marR="26670" indent="205105" algn="just">
              <a:spcAft>
                <a:spcPts val="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获取帮助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	//</a:t>
            </a:r>
            <a:r>
              <a:rPr lang="zh-CN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存盘退出</a:t>
            </a:r>
            <a:endParaRPr lang="zh-CN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ags/tag1.xml><?xml version="1.0" encoding="utf-8"?>
<p:tagLst xmlns:p="http://schemas.openxmlformats.org/presentationml/2006/main">
  <p:tag name="commondata" val="eyJoZGlkIjoiMTZkYjg0N2JiYWNhNTQ5NzI1NWQ0NDkwNzA4NjVlO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6505</Words>
  <Application>WPS 演示</Application>
  <PresentationFormat>自定义</PresentationFormat>
  <Paragraphs>295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Arial Unicode MS</vt:lpstr>
      <vt:lpstr>等线</vt:lpstr>
      <vt:lpstr>Calibri</vt:lpstr>
      <vt:lpstr>Arial</vt:lpstr>
      <vt:lpstr>Palatino Linotype</vt:lpstr>
      <vt:lpstr>Office Theme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四、项目实录</vt:lpstr>
      <vt:lpstr>四、项目实录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455</cp:revision>
  <dcterms:created xsi:type="dcterms:W3CDTF">2006-08-16T00:00:00Z</dcterms:created>
  <dcterms:modified xsi:type="dcterms:W3CDTF">2024-03-20T13:20:43Z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5E8CA1A5AF4A4B6398ED12508B88E172_12</vt:lpwstr>
  </property>
</Properties>
</file>