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682" r:id="rId3"/>
    <p:sldId id="563" r:id="rId4"/>
    <p:sldId id="564" r:id="rId5"/>
    <p:sldId id="565" r:id="rId6"/>
    <p:sldId id="566" r:id="rId7"/>
    <p:sldId id="567" r:id="rId8"/>
    <p:sldId id="568" r:id="rId9"/>
    <p:sldId id="569" r:id="rId10"/>
    <p:sldId id="570" r:id="rId11"/>
    <p:sldId id="571" r:id="rId12"/>
    <p:sldId id="572" r:id="rId13"/>
    <p:sldId id="573" r:id="rId14"/>
    <p:sldId id="574" r:id="rId15"/>
    <p:sldId id="575" r:id="rId16"/>
    <p:sldId id="576" r:id="rId17"/>
    <p:sldId id="577" r:id="rId18"/>
    <p:sldId id="578" r:id="rId19"/>
    <p:sldId id="579" r:id="rId20"/>
    <p:sldId id="580" r:id="rId21"/>
    <p:sldId id="581" r:id="rId22"/>
    <p:sldId id="582" r:id="rId23"/>
    <p:sldId id="583" r:id="rId24"/>
    <p:sldId id="584" r:id="rId25"/>
    <p:sldId id="585" r:id="rId26"/>
    <p:sldId id="586" r:id="rId27"/>
    <p:sldId id="587" r:id="rId28"/>
    <p:sldId id="588" r:id="rId29"/>
    <p:sldId id="590" r:id="rId30"/>
    <p:sldId id="591" r:id="rId31"/>
    <p:sldId id="402" r:id="rId32"/>
    <p:sldId id="593" r:id="rId33"/>
    <p:sldId id="594" r:id="rId34"/>
    <p:sldId id="595" r:id="rId35"/>
    <p:sldId id="596" r:id="rId36"/>
    <p:sldId id="268" r:id="rId37"/>
  </p:sldIdLst>
  <p:sldSz cx="12198350" cy="6859270"/>
  <p:notesSz cx="6858000" cy="9144000"/>
  <p:custDataLst>
    <p:tags r:id="rId43"/>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orient="horz" pos="2938" userDrawn="1">
          <p15:clr>
            <a:srgbClr val="A4A3A4"/>
          </p15:clr>
        </p15:guide>
        <p15:guide id="3" pos="866" userDrawn="1">
          <p15:clr>
            <a:srgbClr val="A4A3A4"/>
          </p15:clr>
        </p15:guide>
        <p15:guide id="4" pos="3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D8D"/>
    <a:srgbClr val="3E5CCC"/>
    <a:srgbClr val="92D050"/>
    <a:srgbClr val="3A4187"/>
    <a:srgbClr val="8C9EE0"/>
    <a:srgbClr val="28A7E1"/>
    <a:srgbClr val="1A8ABC"/>
    <a:srgbClr val="A4B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81" autoAdjust="0"/>
  </p:normalViewPr>
  <p:slideViewPr>
    <p:cSldViewPr showGuides="1">
      <p:cViewPr varScale="1">
        <p:scale>
          <a:sx n="58" d="100"/>
          <a:sy n="58" d="100"/>
        </p:scale>
        <p:origin x="-882" y="-78"/>
      </p:cViewPr>
      <p:guideLst>
        <p:guide orient="horz" pos="2168"/>
        <p:guide orient="horz" pos="2938"/>
        <p:guide pos="866"/>
        <p:guide pos="37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852" y="3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3648A5-1AAC-44C2-A860-4F80AF8A9A2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4BE859-46AC-4E08-A9B0-A4992BE5FD0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F97D0-0773-4E69-AF7F-C79F2523E1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1F428-825D-447D-9C0B-75CC287406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endParaRPr lang="en-US" dirty="0"/>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143795"/>
            <a:ext cx="10978515" cy="50292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Content Placeholder 2"/>
          <p:cNvSpPr>
            <a:spLocks noGrp="1"/>
          </p:cNvSpPr>
          <p:nvPr>
            <p:ph idx="13"/>
          </p:nvPr>
        </p:nvSpPr>
        <p:spPr>
          <a:xfrm>
            <a:off x="841375" y="984137"/>
            <a:ext cx="10747058" cy="464458"/>
          </a:xfrm>
          <a:prstGeom prst="rect">
            <a:avLst/>
          </a:prstGeom>
        </p:spPr>
        <p:txBody>
          <a:bodyPr/>
          <a:lstStyle>
            <a:lvl1pPr marL="0" indent="0">
              <a:lnSpc>
                <a:spcPct val="120000"/>
              </a:lnSpc>
              <a:buSzPct val="80000"/>
              <a:buFont typeface="Wingdings" panose="05000000000000000000" pitchFamily="2" charset="2"/>
              <a:buNone/>
              <a:defRPr b="0">
                <a:solidFill>
                  <a:schemeClr val="tx1">
                    <a:lumMod val="95000"/>
                    <a:lumOff val="5000"/>
                  </a:schemeClr>
                </a:solidFill>
              </a:defRPr>
            </a:lvl1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0" name="TextBox 1"/>
          <p:cNvSpPr txBox="1"/>
          <p:nvPr userDrawn="1"/>
        </p:nvSpPr>
        <p:spPr>
          <a:xfrm>
            <a:off x="2172326" y="711365"/>
            <a:ext cx="1359346" cy="886482"/>
          </a:xfrm>
          <a:prstGeom prst="rect">
            <a:avLst/>
          </a:prstGeom>
          <a:noFill/>
        </p:spPr>
        <p:txBody>
          <a:bodyPr wrap="none" lIns="0" tIns="0" rIns="0" bIns="60981" rtlCol="0">
            <a:spAutoFit/>
          </a:bodyPr>
          <a:lstStyle/>
          <a:p>
            <a:pPr>
              <a:lnSpc>
                <a:spcPts val="6935"/>
              </a:lnSpc>
            </a:pPr>
            <a:r>
              <a:rPr lang="zh-CN" altLang="en-US" sz="5300" dirty="0">
                <a:solidFill>
                  <a:srgbClr val="4197DF"/>
                </a:solidFill>
                <a:latin typeface="Microsoft YaHei UI" panose="020B0503020204020204" pitchFamily="18" charset="-122"/>
                <a:cs typeface="Microsoft YaHei UI" panose="020B0503020204020204" pitchFamily="18" charset="-122"/>
              </a:rPr>
              <a:t>内容</a:t>
            </a:r>
            <a:endParaRPr lang="en-US" altLang="zh-CN" sz="5300" dirty="0">
              <a:solidFill>
                <a:srgbClr val="4197DF"/>
              </a:solidFill>
              <a:latin typeface="Microsoft YaHei UI" panose="020B0503020204020204" pitchFamily="18" charset="-122"/>
              <a:cs typeface="Microsoft YaHei UI" panose="020B0503020204020204" pitchFamily="18" charset="-122"/>
            </a:endParaRPr>
          </a:p>
        </p:txBody>
      </p:sp>
      <p:sp>
        <p:nvSpPr>
          <p:cNvPr id="11" name="TextBox 1"/>
          <p:cNvSpPr txBox="1"/>
          <p:nvPr userDrawn="1"/>
        </p:nvSpPr>
        <p:spPr>
          <a:xfrm>
            <a:off x="2233987" y="1642914"/>
            <a:ext cx="1274388" cy="266761"/>
          </a:xfrm>
          <a:prstGeom prst="rect">
            <a:avLst/>
          </a:prstGeom>
          <a:noFill/>
        </p:spPr>
        <p:txBody>
          <a:bodyPr wrap="none" lIns="0" tIns="0" rIns="0" bIns="60981" rtlCol="0">
            <a:spAutoFit/>
          </a:bodyPr>
          <a:lstStyle/>
          <a:p>
            <a:pPr>
              <a:lnSpc>
                <a:spcPts val="1600"/>
              </a:lnSpc>
            </a:pPr>
            <a:r>
              <a:rPr lang="en-US" altLang="zh-CN" sz="1900" dirty="0">
                <a:solidFill>
                  <a:srgbClr val="4197DF"/>
                </a:solidFill>
                <a:latin typeface="Times New Roman" panose="02020603050405020304" pitchFamily="18" charset="0"/>
                <a:cs typeface="Times New Roman" panose="02020603050405020304" pitchFamily="18" charset="0"/>
              </a:rPr>
              <a:t>CONTENTS</a:t>
            </a:r>
            <a:endParaRPr lang="en-US" altLang="zh-CN" sz="1900" dirty="0">
              <a:solidFill>
                <a:srgbClr val="4197DF"/>
              </a:solidFill>
              <a:latin typeface="Times New Roman" panose="02020603050405020304" pitchFamily="18" charset="0"/>
              <a:cs typeface="Times New Roman" panose="02020603050405020304" pitchFamily="18" charset="0"/>
            </a:endParaRPr>
          </a:p>
        </p:txBody>
      </p:sp>
      <p:sp>
        <p:nvSpPr>
          <p:cNvPr id="12" name="TextBox 1"/>
          <p:cNvSpPr txBox="1"/>
          <p:nvPr userDrawn="1"/>
        </p:nvSpPr>
        <p:spPr>
          <a:xfrm>
            <a:off x="3567791" y="762794"/>
            <a:ext cx="718145" cy="946434"/>
          </a:xfrm>
          <a:prstGeom prst="rect">
            <a:avLst/>
          </a:prstGeom>
          <a:noFill/>
        </p:spPr>
        <p:txBody>
          <a:bodyPr wrap="none" lIns="0" tIns="0" rIns="0" bIns="60981" rtlCol="0">
            <a:spAutoFit/>
          </a:bodyPr>
          <a:lstStyle/>
          <a:p>
            <a:pPr>
              <a:lnSpc>
                <a:spcPts val="6935"/>
              </a:lnSpc>
            </a:pPr>
            <a:r>
              <a:rPr lang="zh-CN" altLang="en-US" sz="2800" dirty="0">
                <a:solidFill>
                  <a:srgbClr val="4197DF"/>
                </a:solidFill>
                <a:latin typeface="Microsoft YaHei UI" panose="020B0503020204020204" pitchFamily="18" charset="-122"/>
                <a:cs typeface="Microsoft YaHei UI" panose="020B0503020204020204" pitchFamily="18" charset="-122"/>
              </a:rPr>
              <a:t>导航</a:t>
            </a:r>
            <a:endParaRPr lang="en-US" altLang="zh-CN" sz="2800" dirty="0">
              <a:solidFill>
                <a:srgbClr val="4197DF"/>
              </a:solidFill>
              <a:latin typeface="Microsoft YaHei UI" panose="020B0503020204020204" pitchFamily="18" charset="-122"/>
              <a:cs typeface="Microsoft YaHei UI" panose="020B0503020204020204" pitchFamily="18" charset="-122"/>
            </a:endParaRPr>
          </a:p>
        </p:txBody>
      </p:sp>
      <p:sp>
        <p:nvSpPr>
          <p:cNvPr id="13" name="矩形 12"/>
          <p:cNvSpPr/>
          <p:nvPr userDrawn="1"/>
        </p:nvSpPr>
        <p:spPr>
          <a:xfrm>
            <a:off x="1571625" y="828675"/>
            <a:ext cx="488950" cy="985838"/>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endParaRPr lang="en-US"/>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endParaRPr lang="en-US"/>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fld>
            <a:endParaRPr lang="en-US"/>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4" name="矩形 23"/>
          <p:cNvSpPr/>
          <p:nvPr/>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itchFamily="34" charset="-122"/>
                <a:ea typeface="Arial Unicode MS" pitchFamily="34" charset="-122"/>
                <a:cs typeface="Arial Unicode MS" pitchFamily="34" charset="-122"/>
              </a:rPr>
            </a:fld>
            <a:r>
              <a:rPr lang="zh-CN" altLang="en-US" sz="1600" dirty="0">
                <a:solidFill>
                  <a:schemeClr val="bg1"/>
                </a:solidFill>
                <a:latin typeface="Arial Unicode MS" pitchFamily="34" charset="-122"/>
                <a:ea typeface="Arial Unicode MS" pitchFamily="34" charset="-122"/>
                <a:cs typeface="Arial Unicode MS" pitchFamily="34" charset="-122"/>
              </a:rPr>
              <a:t> </a:t>
            </a:r>
            <a:endParaRPr lang="zh-CN" altLang="en-US" sz="1600" b="0" dirty="0">
              <a:solidFill>
                <a:schemeClr val="bg1"/>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6851570" y="332656"/>
            <a:ext cx="2981405"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smtClean="0">
                <a:latin typeface="微软雅黑" panose="020B0503020204020204" pitchFamily="34" charset="-122"/>
                <a:ea typeface="微软雅黑" panose="020B0503020204020204" pitchFamily="34" charset="-122"/>
              </a:rPr>
              <a:t>项目</a:t>
            </a:r>
            <a:r>
              <a:rPr lang="en-US" altLang="zh-CN" sz="1800" b="0" dirty="0" smtClean="0">
                <a:latin typeface="微软雅黑" panose="020B0503020204020204" pitchFamily="34" charset="-122"/>
                <a:ea typeface="微软雅黑" panose="020B0503020204020204" pitchFamily="34" charset="-122"/>
              </a:rPr>
              <a:t>5</a:t>
            </a:r>
            <a:r>
              <a:rPr lang="zh-CN" altLang="en-US" sz="1800" b="0" dirty="0" smtClean="0">
                <a:latin typeface="微软雅黑" panose="020B0503020204020204" pitchFamily="34" charset="-122"/>
                <a:ea typeface="微软雅黑" panose="020B0503020204020204" pitchFamily="34" charset="-122"/>
              </a:rPr>
              <a:t>配置</a:t>
            </a:r>
            <a:r>
              <a:rPr lang="zh-CN" altLang="en-US" sz="1800" b="0" dirty="0">
                <a:latin typeface="微软雅黑" panose="020B0503020204020204" pitchFamily="34" charset="-122"/>
                <a:ea typeface="微软雅黑" panose="020B0503020204020204" pitchFamily="34" charset="-122"/>
              </a:rPr>
              <a:t>与管理硬盘</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endParaRPr lang="en-US" dirty="0"/>
          </a:p>
        </p:txBody>
      </p:sp>
      <p:sp>
        <p:nvSpPr>
          <p:cNvPr id="40" name="等腰三角形 39">
            <a:hlinkClick r:id="" action="ppaction://hlinkshowjump?jump=previousslide"/>
          </p:cNvPr>
          <p:cNvSpPr/>
          <p:nvPr/>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200" rtl="0" eaLnBrk="1" latinLnBrk="0" hangingPunct="1">
        <a:spcBef>
          <a:spcPct val="0"/>
        </a:spcBef>
        <a:buNone/>
        <a:defRPr sz="2200" kern="1200">
          <a:solidFill>
            <a:schemeClr val="bg1"/>
          </a:solidFill>
          <a:latin typeface="+mj-lt"/>
          <a:ea typeface="+mj-ea"/>
          <a:cs typeface="+mj-cs"/>
        </a:defRPr>
      </a:lvl1pPr>
    </p:titleStyle>
    <p:bodyStyle>
      <a:lvl1pPr marL="457200" indent="-457200" algn="l" defTabSz="1219200" rtl="0" eaLnBrk="1" latinLnBrk="0" hangingPunct="1">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8" name="TextBox 17"/>
          <p:cNvSpPr txBox="1"/>
          <p:nvPr/>
        </p:nvSpPr>
        <p:spPr>
          <a:xfrm>
            <a:off x="1450975" y="2515235"/>
            <a:ext cx="2460625" cy="860425"/>
          </a:xfrm>
          <a:prstGeom prst="rect">
            <a:avLst/>
          </a:prstGeom>
          <a:solidFill>
            <a:srgbClr val="28A7E1"/>
          </a:solidFill>
        </p:spPr>
        <p:txBody>
          <a:bodyPr wrap="square" lIns="121963" tIns="60981" rIns="121963" bIns="60981" rtlCol="0">
            <a:spAutoFit/>
          </a:bodyPr>
          <a:lstStyle/>
          <a:p>
            <a:pPr algn="ctr"/>
            <a:r>
              <a:rPr lang="zh-CN" sz="4800" dirty="0" smtClean="0">
                <a:solidFill>
                  <a:schemeClr val="bg1"/>
                </a:solidFill>
              </a:rPr>
              <a:t>项目</a:t>
            </a:r>
            <a:r>
              <a:rPr lang="en-US" altLang="zh-CN" sz="4800" dirty="0" smtClean="0">
                <a:solidFill>
                  <a:schemeClr val="bg1"/>
                </a:solidFill>
              </a:rPr>
              <a:t>5-3</a:t>
            </a:r>
            <a:r>
              <a:rPr lang="zh-CN" altLang="en-US" sz="4800" dirty="0" smtClean="0">
                <a:solidFill>
                  <a:schemeClr val="bg1"/>
                </a:solidFill>
              </a:rPr>
              <a:t> </a:t>
            </a:r>
            <a:endParaRPr lang="zh-CN" altLang="en-US" sz="4800" dirty="0">
              <a:solidFill>
                <a:schemeClr val="bg1"/>
              </a:solidFill>
            </a:endParaRPr>
          </a:p>
        </p:txBody>
      </p:sp>
      <p:sp>
        <p:nvSpPr>
          <p:cNvPr id="19" name="TextBox 18"/>
          <p:cNvSpPr txBox="1"/>
          <p:nvPr/>
        </p:nvSpPr>
        <p:spPr>
          <a:xfrm>
            <a:off x="4194175" y="2576830"/>
            <a:ext cx="6804025" cy="737235"/>
          </a:xfrm>
          <a:prstGeom prst="rect">
            <a:avLst/>
          </a:prstGeom>
          <a:noFill/>
        </p:spPr>
        <p:txBody>
          <a:bodyPr wrap="square" lIns="121963" tIns="60981" rIns="121963" bIns="60981" rtlCol="0">
            <a:spAutoFit/>
          </a:bodyPr>
          <a:lstStyle/>
          <a:p>
            <a:r>
              <a:rPr sz="4000" b="1" dirty="0">
                <a:solidFill>
                  <a:schemeClr val="bg1"/>
                </a:solidFill>
              </a:rPr>
              <a:t>配置与管理硬盘</a:t>
            </a:r>
            <a:endParaRPr sz="4000" b="1" dirty="0">
              <a:solidFill>
                <a:schemeClr val="bg1"/>
              </a:solidFill>
            </a:endParaRPr>
          </a:p>
        </p:txBody>
      </p:sp>
    </p:spTree>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5193217"/>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）建立逻辑卷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建立好卷组后，可以使用命令</a:t>
            </a:r>
            <a:r>
              <a:rPr lang="en-US" altLang="zh-CN" sz="2000" dirty="0" err="1">
                <a:solidFill>
                  <a:srgbClr val="4C6062"/>
                </a:solidFill>
                <a:latin typeface="微软雅黑" panose="020B0503020204020204" pitchFamily="34" charset="-122"/>
                <a:ea typeface="微软雅黑" panose="020B0503020204020204" pitchFamily="34" charset="-122"/>
              </a:rPr>
              <a:t>lvcreate</a:t>
            </a:r>
            <a:r>
              <a:rPr lang="zh-CN" altLang="en-US" sz="2000" dirty="0">
                <a:solidFill>
                  <a:srgbClr val="4C6062"/>
                </a:solidFill>
                <a:latin typeface="微软雅黑" panose="020B0503020204020204" pitchFamily="34" charset="-122"/>
                <a:ea typeface="微软雅黑" panose="020B0503020204020204" pitchFamily="34" charset="-122"/>
              </a:rPr>
              <a:t>在已有卷组上建立逻辑卷。逻辑卷设备文件位于其所在的卷组的卷组目录中，该文件是在使用</a:t>
            </a:r>
            <a:r>
              <a:rPr lang="en-US" altLang="zh-CN" sz="2000" dirty="0" err="1">
                <a:solidFill>
                  <a:srgbClr val="4C6062"/>
                </a:solidFill>
                <a:latin typeface="微软雅黑" panose="020B0503020204020204" pitchFamily="34" charset="-122"/>
                <a:ea typeface="微软雅黑" panose="020B0503020204020204" pitchFamily="34" charset="-122"/>
              </a:rPr>
              <a:t>lvcreate</a:t>
            </a:r>
            <a:r>
              <a:rPr lang="zh-CN" altLang="en-US" sz="2000" dirty="0">
                <a:solidFill>
                  <a:srgbClr val="4C6062"/>
                </a:solidFill>
                <a:latin typeface="微软雅黑" panose="020B0503020204020204" pitchFamily="34" charset="-122"/>
                <a:ea typeface="微软雅黑" panose="020B0503020204020204" pitchFamily="34" charset="-122"/>
              </a:rPr>
              <a:t>命令建立逻辑卷时创建的。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lvcreate</a:t>
            </a:r>
            <a:r>
              <a:rPr lang="zh-CN" altLang="en-US" sz="2000" dirty="0">
                <a:solidFill>
                  <a:srgbClr val="4C6062"/>
                </a:solidFill>
                <a:latin typeface="微软雅黑" panose="020B0503020204020204" pitchFamily="34" charset="-122"/>
                <a:ea typeface="微软雅黑" panose="020B0503020204020204" pitchFamily="34" charset="-122"/>
              </a:rPr>
              <a:t>命令在</a:t>
            </a:r>
            <a:r>
              <a:rPr lang="en-US" altLang="zh-CN" sz="2000" dirty="0">
                <a:solidFill>
                  <a:srgbClr val="4C6062"/>
                </a:solidFill>
                <a:latin typeface="微软雅黑" panose="020B0503020204020204" pitchFamily="34" charset="-122"/>
                <a:ea typeface="微软雅黑" panose="020B0503020204020204" pitchFamily="34" charset="-122"/>
              </a:rPr>
              <a:t>vg0</a:t>
            </a:r>
            <a:r>
              <a:rPr lang="zh-CN" altLang="en-US" sz="2000" dirty="0">
                <a:solidFill>
                  <a:srgbClr val="4C6062"/>
                </a:solidFill>
                <a:latin typeface="微软雅黑" panose="020B0503020204020204" pitchFamily="34" charset="-122"/>
                <a:ea typeface="微软雅黑" panose="020B0503020204020204" pitchFamily="34" charset="-122"/>
              </a:rPr>
              <a:t>卷组上创建逻辑卷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lvcreate</a:t>
            </a:r>
            <a:r>
              <a:rPr lang="en-US" altLang="zh-CN" sz="2000" dirty="0">
                <a:solidFill>
                  <a:srgbClr val="4C6062"/>
                </a:solidFill>
                <a:latin typeface="微软雅黑" panose="020B0503020204020204" pitchFamily="34" charset="-122"/>
                <a:ea typeface="微软雅黑" panose="020B0503020204020204" pitchFamily="34" charset="-122"/>
              </a:rPr>
              <a:t> -L 20M -n lv0 vg0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Logical volume "lv0" created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lvdisplay</a:t>
            </a:r>
            <a:r>
              <a:rPr lang="zh-CN" altLang="en-US" sz="2000" dirty="0">
                <a:solidFill>
                  <a:srgbClr val="4C6062"/>
                </a:solidFill>
                <a:latin typeface="微软雅黑" panose="020B0503020204020204" pitchFamily="34" charset="-122"/>
                <a:ea typeface="微软雅黑" panose="020B0503020204020204" pitchFamily="34" charset="-122"/>
              </a:rPr>
              <a:t>命令显示创建的</a:t>
            </a:r>
            <a:r>
              <a:rPr lang="en-US" altLang="zh-CN" sz="2000" dirty="0">
                <a:solidFill>
                  <a:srgbClr val="4C6062"/>
                </a:solidFill>
                <a:latin typeface="微软雅黑" panose="020B0503020204020204" pitchFamily="34" charset="-122"/>
                <a:ea typeface="微软雅黑" panose="020B0503020204020204" pitchFamily="34" charset="-122"/>
              </a:rPr>
              <a:t>lv0</a:t>
            </a:r>
            <a:r>
              <a:rPr lang="zh-CN" altLang="en-US" sz="2000" dirty="0">
                <a:solidFill>
                  <a:srgbClr val="4C6062"/>
                </a:solidFill>
                <a:latin typeface="微软雅黑" panose="020B0503020204020204" pitchFamily="34" charset="-122"/>
                <a:ea typeface="微软雅黑" panose="020B0503020204020204" pitchFamily="34" charset="-122"/>
              </a:rPr>
              <a:t>的信息</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lvdisplay</a:t>
            </a:r>
            <a:r>
              <a:rPr lang="en-US" altLang="zh-CN" sz="2000" dirty="0">
                <a:solidFill>
                  <a:srgbClr val="4C6062"/>
                </a:solidFill>
                <a:latin typeface="微软雅黑" panose="020B0503020204020204" pitchFamily="34" charset="-122"/>
                <a:ea typeface="微软雅黑" panose="020B0503020204020204" pitchFamily="34" charset="-122"/>
              </a:rPr>
              <a:t> /dev/vg0/lv0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其中，</a:t>
            </a:r>
            <a:r>
              <a:rPr lang="en-US" altLang="zh-CN" sz="2000" dirty="0">
                <a:solidFill>
                  <a:srgbClr val="4C6062"/>
                </a:solidFill>
                <a:latin typeface="微软雅黑" panose="020B0503020204020204" pitchFamily="34" charset="-122"/>
                <a:ea typeface="微软雅黑" panose="020B0503020204020204" pitchFamily="34" charset="-122"/>
              </a:rPr>
              <a:t>-L</a:t>
            </a:r>
            <a:r>
              <a:rPr lang="zh-CN" altLang="en-US" sz="2000" dirty="0">
                <a:solidFill>
                  <a:srgbClr val="4C6062"/>
                </a:solidFill>
                <a:latin typeface="微软雅黑" panose="020B0503020204020204" pitchFamily="34" charset="-122"/>
                <a:ea typeface="微软雅黑" panose="020B0503020204020204" pitchFamily="34" charset="-122"/>
              </a:rPr>
              <a:t>选项用于设置逻辑卷大小，</a:t>
            </a:r>
            <a:r>
              <a:rPr lang="en-US" altLang="zh-CN" sz="2000" dirty="0">
                <a:solidFill>
                  <a:srgbClr val="4C6062"/>
                </a:solidFill>
                <a:latin typeface="微软雅黑" panose="020B0503020204020204" pitchFamily="34" charset="-122"/>
                <a:ea typeface="微软雅黑" panose="020B0503020204020204" pitchFamily="34" charset="-122"/>
              </a:rPr>
              <a:t>-n</a:t>
            </a:r>
            <a:r>
              <a:rPr lang="zh-CN" altLang="en-US" sz="2000" dirty="0">
                <a:solidFill>
                  <a:srgbClr val="4C6062"/>
                </a:solidFill>
                <a:latin typeface="微软雅黑" panose="020B0503020204020204" pitchFamily="34" charset="-122"/>
                <a:ea typeface="微软雅黑" panose="020B0503020204020204" pitchFamily="34" charset="-122"/>
              </a:rPr>
              <a:t>参数用于指定逻辑卷的名称和卷组的名称。逻辑卷的查看命令还有</a:t>
            </a:r>
            <a:r>
              <a:rPr lang="en-US" altLang="zh-CN" sz="2000" dirty="0" err="1">
                <a:solidFill>
                  <a:srgbClr val="4C6062"/>
                </a:solidFill>
                <a:latin typeface="微软雅黑" panose="020B0503020204020204" pitchFamily="34" charset="-122"/>
                <a:ea typeface="微软雅黑" panose="020B0503020204020204" pitchFamily="34" charset="-122"/>
              </a:rPr>
              <a:t>lvs</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err="1">
                <a:solidFill>
                  <a:srgbClr val="4C6062"/>
                </a:solidFill>
                <a:latin typeface="微软雅黑" panose="020B0503020204020204" pitchFamily="34" charset="-122"/>
                <a:ea typeface="微软雅黑" panose="020B0503020204020204" pitchFamily="34" charset="-122"/>
              </a:rPr>
              <a:t>lvscan</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43109" y="3018318"/>
            <a:ext cx="10245320" cy="2697476"/>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311572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逻辑卷的管理</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）增加新的物理卷到卷组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当卷组中没有足够的空间分配给逻辑卷时，可以用给卷组增加物理卷的方法来增加卷组的空间。需要注意的是，下述命令中的</a:t>
            </a:r>
            <a:r>
              <a:rPr lang="en-US" altLang="zh-CN" sz="2000" dirty="0">
                <a:solidFill>
                  <a:srgbClr val="4C6062"/>
                </a:solidFill>
                <a:latin typeface="微软雅黑" panose="020B0503020204020204" pitchFamily="34" charset="-122"/>
                <a:ea typeface="微软雅黑" panose="020B0503020204020204" pitchFamily="34" charset="-122"/>
              </a:rPr>
              <a:t>/dev/sdc4</a:t>
            </a:r>
            <a:r>
              <a:rPr lang="zh-CN" altLang="en-US" sz="2000" dirty="0">
                <a:solidFill>
                  <a:srgbClr val="4C6062"/>
                </a:solidFill>
                <a:latin typeface="微软雅黑" panose="020B0503020204020204" pitchFamily="34" charset="-122"/>
                <a:ea typeface="微软雅黑" panose="020B0503020204020204" pitchFamily="34" charset="-122"/>
              </a:rPr>
              <a:t>必须为</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类型，而且必须为</a:t>
            </a:r>
            <a:r>
              <a:rPr lang="en-US" altLang="zh-CN" sz="2000" dirty="0">
                <a:solidFill>
                  <a:srgbClr val="4C6062"/>
                </a:solidFill>
                <a:latin typeface="微软雅黑" panose="020B0503020204020204" pitchFamily="34" charset="-122"/>
                <a:ea typeface="微软雅黑" panose="020B0503020204020204" pitchFamily="34" charset="-122"/>
              </a:rPr>
              <a:t>PV</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vgextend</a:t>
            </a:r>
            <a:r>
              <a:rPr lang="en-US" altLang="zh-CN" sz="2000" dirty="0">
                <a:solidFill>
                  <a:srgbClr val="4C6062"/>
                </a:solidFill>
                <a:latin typeface="微软雅黑" panose="020B0503020204020204" pitchFamily="34" charset="-122"/>
                <a:ea typeface="微软雅黑" panose="020B0503020204020204" pitchFamily="34" charset="-122"/>
              </a:rPr>
              <a:t> vg0 /dev/sdc4</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Volume group "vg0" successfully extended </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43109" y="3551717"/>
            <a:ext cx="10245320" cy="1158234"/>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43109" y="3963195"/>
            <a:ext cx="10245320" cy="914399"/>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3553460"/>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逻辑卷的管理</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）逻辑卷容量的动态调整</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当逻辑卷的空间不能满足要求时，可以利用</a:t>
            </a:r>
            <a:r>
              <a:rPr lang="en-US" altLang="zh-CN" sz="2000" dirty="0" err="1">
                <a:solidFill>
                  <a:srgbClr val="4C6062"/>
                </a:solidFill>
                <a:latin typeface="微软雅黑" panose="020B0503020204020204" pitchFamily="34" charset="-122"/>
                <a:ea typeface="微软雅黑" panose="020B0503020204020204" pitchFamily="34" charset="-122"/>
              </a:rPr>
              <a:t>lvextend</a:t>
            </a:r>
            <a:r>
              <a:rPr lang="zh-CN" altLang="en-US" sz="2000" dirty="0">
                <a:solidFill>
                  <a:srgbClr val="4C6062"/>
                </a:solidFill>
                <a:latin typeface="微软雅黑" panose="020B0503020204020204" pitchFamily="34" charset="-122"/>
                <a:ea typeface="微软雅黑" panose="020B0503020204020204" pitchFamily="34" charset="-122"/>
              </a:rPr>
              <a:t>命令把卷组中的空闲空间分配到该逻辑卷以扩展逻辑卷的容量。当逻辑卷的空闲空间太大时，可以使用</a:t>
            </a:r>
            <a:r>
              <a:rPr lang="en-US" altLang="zh-CN" sz="2000" dirty="0" err="1">
                <a:solidFill>
                  <a:srgbClr val="4C6062"/>
                </a:solidFill>
                <a:latin typeface="微软雅黑" panose="020B0503020204020204" pitchFamily="34" charset="-122"/>
                <a:ea typeface="微软雅黑" panose="020B0503020204020204" pitchFamily="34" charset="-122"/>
              </a:rPr>
              <a:t>lvreduce</a:t>
            </a:r>
            <a:r>
              <a:rPr lang="zh-CN" altLang="en-US" sz="2000" dirty="0">
                <a:solidFill>
                  <a:srgbClr val="4C6062"/>
                </a:solidFill>
                <a:latin typeface="微软雅黑" panose="020B0503020204020204" pitchFamily="34" charset="-122"/>
                <a:ea typeface="微软雅黑" panose="020B0503020204020204" pitchFamily="34" charset="-122"/>
              </a:rPr>
              <a:t>命令减少逻辑卷的容量。</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a:t>
            </a:r>
            <a:r>
              <a:rPr lang="en-US" altLang="zh-CN" sz="2000" b="1" dirty="0">
                <a:solidFill>
                  <a:srgbClr val="4C6062"/>
                </a:solidFill>
                <a:latin typeface="微软雅黑" panose="020B0503020204020204" pitchFamily="34" charset="-122"/>
                <a:ea typeface="微软雅黑" panose="020B0503020204020204" pitchFamily="34" charset="-122"/>
              </a:rPr>
              <a:t>~]# </a:t>
            </a:r>
            <a:r>
              <a:rPr lang="en-US" altLang="zh-CN" sz="2000" b="1" dirty="0" err="1">
                <a:solidFill>
                  <a:srgbClr val="4C6062"/>
                </a:solidFill>
                <a:latin typeface="微软雅黑" panose="020B0503020204020204" pitchFamily="34" charset="-122"/>
                <a:ea typeface="微软雅黑" panose="020B0503020204020204" pitchFamily="34" charset="-122"/>
              </a:rPr>
              <a:t>lvextend</a:t>
            </a:r>
            <a:r>
              <a:rPr lang="en-US" altLang="zh-CN" sz="2000" b="1" dirty="0">
                <a:solidFill>
                  <a:srgbClr val="4C6062"/>
                </a:solidFill>
                <a:latin typeface="微软雅黑" panose="020B0503020204020204" pitchFamily="34" charset="-122"/>
                <a:ea typeface="微软雅黑" panose="020B0503020204020204" pitchFamily="34" charset="-122"/>
              </a:rPr>
              <a:t> -L +10M /dev/vg0/lv0</a:t>
            </a:r>
            <a:endParaRPr lang="en-US" altLang="zh-CN" sz="2000" b="1"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b="1" dirty="0" err="1">
                <a:solidFill>
                  <a:srgbClr val="4C6062"/>
                </a:solidFill>
                <a:latin typeface="微软雅黑" panose="020B0503020204020204" pitchFamily="34" charset="-122"/>
                <a:ea typeface="微软雅黑" panose="020B0503020204020204" pitchFamily="34" charset="-122"/>
              </a:rPr>
              <a:t>lvreduce</a:t>
            </a:r>
            <a:r>
              <a:rPr lang="en-US" altLang="zh-CN" sz="2000" b="1" dirty="0">
                <a:solidFill>
                  <a:srgbClr val="4C6062"/>
                </a:solidFill>
                <a:latin typeface="微软雅黑" panose="020B0503020204020204" pitchFamily="34" charset="-122"/>
                <a:ea typeface="微软雅黑" panose="020B0503020204020204" pitchFamily="34" charset="-122"/>
              </a:rPr>
              <a:t> -L -10M /dev/vg0/lv0       </a:t>
            </a:r>
            <a:r>
              <a:rPr lang="en-US" altLang="zh-CN" sz="2000" dirty="0">
                <a:solidFill>
                  <a:srgbClr val="00B050"/>
                </a:solidFill>
                <a:latin typeface="微软雅黑" panose="020B0503020204020204" pitchFamily="34" charset="-122"/>
                <a:ea typeface="微软雅黑" panose="020B0503020204020204" pitchFamily="34" charset="-122"/>
              </a:rPr>
              <a:t>#</a:t>
            </a:r>
            <a:r>
              <a:rPr lang="zh-CN" altLang="en-US" sz="2000" dirty="0">
                <a:solidFill>
                  <a:srgbClr val="00B050"/>
                </a:solidFill>
                <a:latin typeface="微软雅黑" panose="020B0503020204020204" pitchFamily="34" charset="-122"/>
                <a:ea typeface="微软雅黑" panose="020B0503020204020204" pitchFamily="34" charset="-122"/>
              </a:rPr>
              <a:t>不建议使用</a:t>
            </a:r>
            <a:endParaRPr lang="en-US" altLang="zh-CN" sz="2000" dirty="0">
              <a:solidFill>
                <a:srgbClr val="00B050"/>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43109" y="2515395"/>
            <a:ext cx="10245320" cy="3230878"/>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470077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．物理卷、卷组和逻辑卷的检查</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）物理卷的检查</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pvscan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PV /dev/sdc3       	VG vg1     	lvm2 [496.00 MiB / 496.00 MiB free]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PV /dev/sdc1       	VG vg0     	lvm2 [496.00 MiB / 472.00 MiB free]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PV /dev/sdc2       	VG vg0     	lvm2 [496.00 MiB / 496.00 MiB free]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PV /dev/sdc4      	VG vg0     	lvm2 [496.00 MiB / 496.00 MiB free]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PV /dev/nvme0n1p6 	VG </a:t>
            </a:r>
            <a:r>
              <a:rPr lang="en-US" altLang="zh-CN" sz="1600" dirty="0" err="1">
                <a:solidFill>
                  <a:srgbClr val="4C6062"/>
                </a:solidFill>
                <a:latin typeface="微软雅黑" panose="020B0503020204020204" pitchFamily="34" charset="-122"/>
                <a:ea typeface="微软雅黑" panose="020B0503020204020204" pitchFamily="34" charset="-122"/>
              </a:rPr>
              <a:t>rhel</a:t>
            </a:r>
            <a:r>
              <a:rPr lang="en-US" altLang="zh-CN" sz="1600" dirty="0">
                <a:solidFill>
                  <a:srgbClr val="4C6062"/>
                </a:solidFill>
                <a:latin typeface="微软雅黑" panose="020B0503020204020204" pitchFamily="34" charset="-122"/>
                <a:ea typeface="微软雅黑" panose="020B0503020204020204" pitchFamily="34" charset="-122"/>
              </a:rPr>
              <a:t>  	lvm2 [3.73 GiB / 4.00 MiB free]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Total: 5 [&lt;5.67 GiB] / in use: 5 [&lt;5.67 GiB] / in no VG: 0 [0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43109" y="2515395"/>
            <a:ext cx="10245320" cy="1676399"/>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426988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．物理卷、卷组和逻辑卷的检查</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）卷组的检查</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vgscan</a:t>
            </a:r>
            <a:r>
              <a:rPr lang="en-US" altLang="zh-CN" sz="2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Found volume group "vg1" using metadata type lvm2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Found volume group "vg0" using metadata type lvm2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）逻辑卷的检查</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lvscan</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ACTIVE            '/dev/vg0/lv0' [24.00 MiB] </a:t>
            </a:r>
            <a:r>
              <a:rPr lang="en-US" altLang="zh-CN" sz="2000" dirty="0" err="1">
                <a:solidFill>
                  <a:srgbClr val="4C6062"/>
                </a:solidFill>
                <a:latin typeface="微软雅黑" panose="020B0503020204020204" pitchFamily="34" charset="-122"/>
                <a:ea typeface="微软雅黑" panose="020B0503020204020204" pitchFamily="34" charset="-122"/>
              </a:rPr>
              <a:t>inheritt</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922335" y="4648994"/>
            <a:ext cx="10245320" cy="1168679"/>
          </a:xfrm>
          <a:prstGeom prst="rect">
            <a:avLst/>
          </a:prstGeom>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43109" y="2515396"/>
            <a:ext cx="10245320" cy="1168680"/>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5093702"/>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 </a:t>
            </a:r>
            <a:r>
              <a:rPr lang="zh-CN" altLang="en-US" sz="2000" dirty="0">
                <a:solidFill>
                  <a:srgbClr val="4C6062"/>
                </a:solidFill>
                <a:latin typeface="微软雅黑" panose="020B0503020204020204" pitchFamily="34" charset="-122"/>
                <a:ea typeface="微软雅黑" panose="020B0503020204020204" pitchFamily="34" charset="-122"/>
              </a:rPr>
              <a:t>为逻辑卷创建文件系统并加载使用</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xfs</a:t>
            </a:r>
            <a:r>
              <a:rPr lang="zh-CN" altLang="en-US" sz="2000" dirty="0">
                <a:solidFill>
                  <a:srgbClr val="4C6062"/>
                </a:solidFill>
                <a:latin typeface="微软雅黑" panose="020B0503020204020204" pitchFamily="34" charset="-122"/>
                <a:ea typeface="微软雅黑" panose="020B0503020204020204" pitchFamily="34" charset="-122"/>
              </a:rPr>
              <a:t>文件系统格式化逻辑卷。</a:t>
            </a: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mkfs.xfs</a:t>
            </a:r>
            <a:r>
              <a:rPr lang="en-US" altLang="zh-CN" sz="2000" dirty="0">
                <a:solidFill>
                  <a:srgbClr val="4C6062"/>
                </a:solidFill>
                <a:latin typeface="微软雅黑" panose="020B0503020204020204" pitchFamily="34" charset="-122"/>
                <a:ea typeface="微软雅黑" panose="020B0503020204020204" pitchFamily="34" charset="-122"/>
              </a:rPr>
              <a:t> /dev/vg0/lv0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meta-data=/dev/vg0/lv0           </a:t>
            </a:r>
            <a:r>
              <a:rPr lang="en-US" altLang="zh-CN" sz="2000" dirty="0" err="1">
                <a:solidFill>
                  <a:srgbClr val="4C6062"/>
                </a:solidFill>
                <a:latin typeface="微软雅黑" panose="020B0503020204020204" pitchFamily="34" charset="-122"/>
                <a:ea typeface="微软雅黑" panose="020B0503020204020204" pitchFamily="34" charset="-122"/>
              </a:rPr>
              <a:t>isize</a:t>
            </a:r>
            <a:r>
              <a:rPr lang="en-US" altLang="zh-CN" sz="2000" dirty="0">
                <a:solidFill>
                  <a:srgbClr val="4C6062"/>
                </a:solidFill>
                <a:latin typeface="微软雅黑" panose="020B0503020204020204" pitchFamily="34" charset="-122"/>
                <a:ea typeface="微软雅黑" panose="020B0503020204020204" pitchFamily="34" charset="-122"/>
              </a:rPr>
              <a:t>=512    </a:t>
            </a:r>
            <a:r>
              <a:rPr lang="en-US" altLang="zh-CN" sz="2000" dirty="0" err="1">
                <a:solidFill>
                  <a:srgbClr val="4C6062"/>
                </a:solidFill>
                <a:latin typeface="微软雅黑" panose="020B0503020204020204" pitchFamily="34" charset="-122"/>
                <a:ea typeface="微软雅黑" panose="020B0503020204020204" pitchFamily="34" charset="-122"/>
              </a:rPr>
              <a:t>agcount</a:t>
            </a:r>
            <a:r>
              <a:rPr lang="en-US" altLang="zh-CN" sz="2000" dirty="0">
                <a:solidFill>
                  <a:srgbClr val="4C6062"/>
                </a:solidFill>
                <a:latin typeface="微软雅黑" panose="020B0503020204020204" pitchFamily="34" charset="-122"/>
                <a:ea typeface="微软雅黑" panose="020B0503020204020204" pitchFamily="34" charset="-122"/>
              </a:rPr>
              <a:t>=1, </a:t>
            </a:r>
            <a:r>
              <a:rPr lang="en-US" altLang="zh-CN" sz="2000" dirty="0" err="1">
                <a:solidFill>
                  <a:srgbClr val="4C6062"/>
                </a:solidFill>
                <a:latin typeface="微软雅黑" panose="020B0503020204020204" pitchFamily="34" charset="-122"/>
                <a:ea typeface="微软雅黑" panose="020B0503020204020204" pitchFamily="34" charset="-122"/>
              </a:rPr>
              <a:t>agsize</a:t>
            </a:r>
            <a:r>
              <a:rPr lang="en-US" altLang="zh-CN" sz="2000" dirty="0">
                <a:solidFill>
                  <a:srgbClr val="4C6062"/>
                </a:solidFill>
                <a:latin typeface="微软雅黑" panose="020B0503020204020204" pitchFamily="34" charset="-122"/>
                <a:ea typeface="微软雅黑" panose="020B0503020204020204" pitchFamily="34" charset="-122"/>
              </a:rPr>
              <a:t>=6144 </a:t>
            </a:r>
            <a:r>
              <a:rPr lang="en-US" altLang="zh-CN" sz="2000" dirty="0" err="1">
                <a:solidFill>
                  <a:srgbClr val="4C6062"/>
                </a:solidFill>
                <a:latin typeface="微软雅黑" panose="020B0503020204020204" pitchFamily="34" charset="-122"/>
                <a:ea typeface="微软雅黑" panose="020B0503020204020204" pitchFamily="34" charset="-122"/>
              </a:rPr>
              <a:t>blks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）创建了文件系统以后，就能加载并使用他：</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mkdir</a:t>
            </a:r>
            <a:r>
              <a:rPr lang="en-US" altLang="zh-CN" sz="2000" dirty="0">
                <a:solidFill>
                  <a:srgbClr val="4C6062"/>
                </a:solidFill>
                <a:latin typeface="微软雅黑" panose="020B0503020204020204" pitchFamily="34" charset="-122"/>
                <a:ea typeface="微软雅黑" panose="020B0503020204020204" pitchFamily="34" charset="-122"/>
              </a:rPr>
              <a:t> /</a:t>
            </a:r>
            <a:r>
              <a:rPr lang="en-US" altLang="zh-CN" sz="2000" dirty="0" err="1">
                <a:solidFill>
                  <a:srgbClr val="4C6062"/>
                </a:solidFill>
                <a:latin typeface="微软雅黑" panose="020B0503020204020204" pitchFamily="34" charset="-122"/>
                <a:ea typeface="微软雅黑" panose="020B0503020204020204" pitchFamily="34" charset="-122"/>
              </a:rPr>
              <a:t>mnt</a:t>
            </a:r>
            <a:r>
              <a:rPr lang="en-US" altLang="zh-CN" sz="2000" dirty="0">
                <a:solidFill>
                  <a:srgbClr val="4C6062"/>
                </a:solidFill>
                <a:latin typeface="微软雅黑" panose="020B0503020204020204" pitchFamily="34" charset="-122"/>
                <a:ea typeface="微软雅黑" panose="020B0503020204020204" pitchFamily="34" charset="-122"/>
              </a:rPr>
              <a:t>/test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mount /dev/vg0/lv0 /</a:t>
            </a:r>
            <a:r>
              <a:rPr lang="en-US" altLang="zh-CN" sz="2000" dirty="0" err="1">
                <a:solidFill>
                  <a:srgbClr val="4C6062"/>
                </a:solidFill>
                <a:latin typeface="微软雅黑" panose="020B0503020204020204" pitchFamily="34" charset="-122"/>
                <a:ea typeface="微软雅黑" panose="020B0503020204020204" pitchFamily="34" charset="-122"/>
              </a:rPr>
              <a:t>mnt</a:t>
            </a:r>
            <a:r>
              <a:rPr lang="en-US" altLang="zh-CN" sz="2000" dirty="0">
                <a:solidFill>
                  <a:srgbClr val="4C6062"/>
                </a:solidFill>
                <a:latin typeface="微软雅黑" panose="020B0503020204020204" pitchFamily="34" charset="-122"/>
                <a:ea typeface="微软雅黑" panose="020B0503020204020204" pitchFamily="34" charset="-122"/>
              </a:rPr>
              <a:t>/test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cd /</a:t>
            </a:r>
            <a:r>
              <a:rPr lang="en-US" altLang="zh-CN" sz="2000" dirty="0" err="1">
                <a:solidFill>
                  <a:srgbClr val="4C6062"/>
                </a:solidFill>
                <a:latin typeface="微软雅黑" panose="020B0503020204020204" pitchFamily="34" charset="-122"/>
                <a:ea typeface="微软雅黑" panose="020B0503020204020204" pitchFamily="34" charset="-122"/>
              </a:rPr>
              <a:t>mnt</a:t>
            </a:r>
            <a:r>
              <a:rPr lang="en-US" altLang="zh-CN" sz="2000" dirty="0">
                <a:solidFill>
                  <a:srgbClr val="4C6062"/>
                </a:solidFill>
                <a:latin typeface="微软雅黑" panose="020B0503020204020204" pitchFamily="34" charset="-122"/>
                <a:ea typeface="微软雅黑" panose="020B0503020204020204" pitchFamily="34" charset="-122"/>
              </a:rPr>
              <a:t>/test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test]# cp /</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/h*.conf /</a:t>
            </a:r>
            <a:r>
              <a:rPr lang="en-US" altLang="zh-CN" sz="2000" dirty="0" err="1">
                <a:solidFill>
                  <a:srgbClr val="4C6062"/>
                </a:solidFill>
                <a:latin typeface="微软雅黑" panose="020B0503020204020204" pitchFamily="34" charset="-122"/>
                <a:ea typeface="微软雅黑" panose="020B0503020204020204" pitchFamily="34" charset="-122"/>
              </a:rPr>
              <a:t>mnt</a:t>
            </a:r>
            <a:r>
              <a:rPr lang="en-US" altLang="zh-CN" sz="2000" dirty="0">
                <a:solidFill>
                  <a:srgbClr val="4C6062"/>
                </a:solidFill>
                <a:latin typeface="微软雅黑" panose="020B0503020204020204" pitchFamily="34" charset="-122"/>
                <a:ea typeface="微软雅黑" panose="020B0503020204020204" pitchFamily="34" charset="-122"/>
              </a:rPr>
              <a:t>/test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test]# ls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host.conf</a:t>
            </a:r>
            <a:r>
              <a:rPr lang="en-US" altLang="zh-CN" sz="2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922335" y="4191794"/>
            <a:ext cx="10245320" cy="2305050"/>
          </a:xfrm>
          <a:prstGeom prst="rect">
            <a:avLst/>
          </a:prstGeom>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922335" y="1981994"/>
            <a:ext cx="10245320" cy="3611877"/>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4447371"/>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 </a:t>
            </a:r>
            <a:r>
              <a:rPr lang="zh-CN" altLang="en-US" sz="2000" dirty="0">
                <a:solidFill>
                  <a:srgbClr val="4C6062"/>
                </a:solidFill>
                <a:latin typeface="微软雅黑" panose="020B0503020204020204" pitchFamily="34" charset="-122"/>
                <a:ea typeface="微软雅黑" panose="020B0503020204020204" pitchFamily="34" charset="-122"/>
              </a:rPr>
              <a:t>删除逻辑卷</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卷组</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物理卷（必须按照逻辑卷→卷组→物理卷的顺序删除）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test]# cd</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 </a:t>
            </a:r>
            <a:r>
              <a:rPr lang="en-US" altLang="zh-CN" sz="1400" b="1" dirty="0" err="1">
                <a:solidFill>
                  <a:srgbClr val="4C6062"/>
                </a:solidFill>
                <a:latin typeface="微软雅黑" panose="020B0503020204020204" pitchFamily="34" charset="-122"/>
                <a:ea typeface="微软雅黑" panose="020B0503020204020204" pitchFamily="34" charset="-122"/>
              </a:rPr>
              <a:t>umount</a:t>
            </a:r>
            <a:r>
              <a:rPr lang="en-US" altLang="zh-CN" sz="1400" b="1" dirty="0">
                <a:solidFill>
                  <a:srgbClr val="4C6062"/>
                </a:solidFill>
                <a:latin typeface="微软雅黑" panose="020B0503020204020204" pitchFamily="34" charset="-122"/>
                <a:ea typeface="微软雅黑" panose="020B0503020204020204" pitchFamily="34" charset="-122"/>
              </a:rPr>
              <a:t> /dev/vg0/lv0</a:t>
            </a:r>
            <a:r>
              <a:rPr lang="en-US" altLang="zh-CN" sz="1400" dirty="0">
                <a:solidFill>
                  <a:srgbClr val="4C6062"/>
                </a:solidFill>
                <a:latin typeface="微软雅黑" panose="020B0503020204020204" pitchFamily="34" charset="-122"/>
                <a:ea typeface="微软雅黑" panose="020B0503020204020204" pitchFamily="34" charset="-122"/>
              </a:rPr>
              <a:t>		//</a:t>
            </a:r>
            <a:r>
              <a:rPr lang="zh-CN" altLang="en-US" sz="1400" dirty="0">
                <a:solidFill>
                  <a:srgbClr val="4C6062"/>
                </a:solidFill>
                <a:latin typeface="微软雅黑" panose="020B0503020204020204" pitchFamily="34" charset="-122"/>
                <a:ea typeface="微软雅黑" panose="020B0503020204020204" pitchFamily="34" charset="-122"/>
              </a:rPr>
              <a:t>卸载逻辑卷</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使用</a:t>
            </a:r>
            <a:r>
              <a:rPr lang="en-US" altLang="zh-CN" sz="1400" dirty="0" err="1">
                <a:solidFill>
                  <a:srgbClr val="4C6062"/>
                </a:solidFill>
                <a:latin typeface="微软雅黑" panose="020B0503020204020204" pitchFamily="34" charset="-122"/>
                <a:ea typeface="微软雅黑" panose="020B0503020204020204" pitchFamily="34" charset="-122"/>
              </a:rPr>
              <a:t>lvremove</a:t>
            </a:r>
            <a:r>
              <a:rPr lang="zh-CN" altLang="en-US" sz="1400" dirty="0">
                <a:solidFill>
                  <a:srgbClr val="4C6062"/>
                </a:solidFill>
                <a:latin typeface="微软雅黑" panose="020B0503020204020204" pitchFamily="34" charset="-122"/>
                <a:ea typeface="微软雅黑" panose="020B0503020204020204" pitchFamily="34" charset="-122"/>
              </a:rPr>
              <a:t>命令删除逻辑卷</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a:t>
            </a:r>
            <a:r>
              <a:rPr lang="en-US" altLang="zh-CN" sz="1400" b="1" dirty="0">
                <a:solidFill>
                  <a:srgbClr val="4C6062"/>
                </a:solidFill>
                <a:latin typeface="微软雅黑" panose="020B0503020204020204" pitchFamily="34" charset="-122"/>
                <a:ea typeface="微软雅黑" panose="020B0503020204020204" pitchFamily="34" charset="-122"/>
              </a:rPr>
              <a:t>~]# </a:t>
            </a:r>
            <a:r>
              <a:rPr lang="en-US" altLang="zh-CN" sz="1400" b="1" dirty="0" err="1">
                <a:solidFill>
                  <a:srgbClr val="4C6062"/>
                </a:solidFill>
                <a:latin typeface="微软雅黑" panose="020B0503020204020204" pitchFamily="34" charset="-122"/>
                <a:ea typeface="微软雅黑" panose="020B0503020204020204" pitchFamily="34" charset="-122"/>
              </a:rPr>
              <a:t>lvremove</a:t>
            </a:r>
            <a:r>
              <a:rPr lang="en-US" altLang="zh-CN" sz="1400" b="1" dirty="0">
                <a:solidFill>
                  <a:srgbClr val="4C6062"/>
                </a:solidFill>
                <a:latin typeface="微软雅黑" panose="020B0503020204020204" pitchFamily="34" charset="-122"/>
                <a:ea typeface="微软雅黑" panose="020B0503020204020204" pitchFamily="34" charset="-122"/>
              </a:rPr>
              <a:t> /dev/vg0/lv0</a:t>
            </a:r>
            <a:endParaRPr lang="en-US" altLang="zh-CN" sz="1400" b="1"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Do you really want to remove active logical volume "lv0"? [y/n]: y</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Logical volume "lv0" successfully removed</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使用</a:t>
            </a:r>
            <a:r>
              <a:rPr lang="en-US" altLang="zh-CN" sz="1400" dirty="0" err="1">
                <a:solidFill>
                  <a:srgbClr val="4C6062"/>
                </a:solidFill>
                <a:latin typeface="微软雅黑" panose="020B0503020204020204" pitchFamily="34" charset="-122"/>
                <a:ea typeface="微软雅黑" panose="020B0503020204020204" pitchFamily="34" charset="-122"/>
              </a:rPr>
              <a:t>vgremove</a:t>
            </a:r>
            <a:r>
              <a:rPr lang="zh-CN" altLang="en-US" sz="1400" dirty="0">
                <a:solidFill>
                  <a:srgbClr val="4C6062"/>
                </a:solidFill>
                <a:latin typeface="微软雅黑" panose="020B0503020204020204" pitchFamily="34" charset="-122"/>
                <a:ea typeface="微软雅黑" panose="020B0503020204020204" pitchFamily="34" charset="-122"/>
              </a:rPr>
              <a:t>命令删除卷组</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a:t>
            </a:r>
            <a:r>
              <a:rPr lang="en-US" altLang="zh-CN" sz="1400" b="1" dirty="0">
                <a:solidFill>
                  <a:srgbClr val="4C6062"/>
                </a:solidFill>
                <a:latin typeface="微软雅黑" panose="020B0503020204020204" pitchFamily="34" charset="-122"/>
                <a:ea typeface="微软雅黑" panose="020B0503020204020204" pitchFamily="34" charset="-122"/>
              </a:rPr>
              <a:t>~]# </a:t>
            </a:r>
            <a:r>
              <a:rPr lang="en-US" altLang="zh-CN" sz="1400" b="1" dirty="0" err="1">
                <a:solidFill>
                  <a:srgbClr val="4C6062"/>
                </a:solidFill>
                <a:latin typeface="微软雅黑" panose="020B0503020204020204" pitchFamily="34" charset="-122"/>
                <a:ea typeface="微软雅黑" panose="020B0503020204020204" pitchFamily="34" charset="-122"/>
              </a:rPr>
              <a:t>vgremove</a:t>
            </a:r>
            <a:r>
              <a:rPr lang="en-US" altLang="zh-CN" sz="1400" b="1" dirty="0">
                <a:solidFill>
                  <a:srgbClr val="4C6062"/>
                </a:solidFill>
                <a:latin typeface="微软雅黑" panose="020B0503020204020204" pitchFamily="34" charset="-122"/>
                <a:ea typeface="微软雅黑" panose="020B0503020204020204" pitchFamily="34" charset="-122"/>
              </a:rPr>
              <a:t> vg0 vg1</a:t>
            </a:r>
            <a:endParaRPr lang="en-US" altLang="zh-CN" sz="1400" b="1"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Volume group "vg0" successfully removed</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Volume group "vg1" successfully removed</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使用</a:t>
            </a:r>
            <a:r>
              <a:rPr lang="en-US" altLang="zh-CN" sz="1400" dirty="0" err="1">
                <a:solidFill>
                  <a:srgbClr val="4C6062"/>
                </a:solidFill>
                <a:latin typeface="微软雅黑" panose="020B0503020204020204" pitchFamily="34" charset="-122"/>
                <a:ea typeface="微软雅黑" panose="020B0503020204020204" pitchFamily="34" charset="-122"/>
              </a:rPr>
              <a:t>pvremove</a:t>
            </a:r>
            <a:r>
              <a:rPr lang="zh-CN" altLang="en-US" sz="1400" dirty="0">
                <a:solidFill>
                  <a:srgbClr val="4C6062"/>
                </a:solidFill>
                <a:latin typeface="微软雅黑" panose="020B0503020204020204" pitchFamily="34" charset="-122"/>
                <a:ea typeface="微软雅黑" panose="020B0503020204020204" pitchFamily="34" charset="-122"/>
              </a:rPr>
              <a:t>命令删除物理卷</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a:t>
            </a:r>
            <a:r>
              <a:rPr lang="en-US" altLang="zh-CN" sz="1400" b="1" dirty="0">
                <a:solidFill>
                  <a:srgbClr val="4C6062"/>
                </a:solidFill>
                <a:latin typeface="微软雅黑" panose="020B0503020204020204" pitchFamily="34" charset="-122"/>
                <a:ea typeface="微软雅黑" panose="020B0503020204020204" pitchFamily="34" charset="-122"/>
              </a:rPr>
              <a:t>~]# </a:t>
            </a:r>
            <a:r>
              <a:rPr lang="en-US" altLang="zh-CN" sz="1400" b="1" dirty="0" err="1">
                <a:solidFill>
                  <a:srgbClr val="4C6062"/>
                </a:solidFill>
                <a:latin typeface="微软雅黑" panose="020B0503020204020204" pitchFamily="34" charset="-122"/>
                <a:ea typeface="微软雅黑" panose="020B0503020204020204" pitchFamily="34" charset="-122"/>
              </a:rPr>
              <a:t>pvremove</a:t>
            </a:r>
            <a:r>
              <a:rPr lang="en-US" altLang="zh-CN" sz="1400" b="1" dirty="0">
                <a:solidFill>
                  <a:srgbClr val="4C6062"/>
                </a:solidFill>
                <a:latin typeface="微软雅黑" panose="020B0503020204020204" pitchFamily="34" charset="-122"/>
                <a:ea typeface="微软雅黑" panose="020B0503020204020204" pitchFamily="34" charset="-122"/>
              </a:rPr>
              <a:t> /dev/sdc1  /dev/sdc2 /dev/sdc4</a:t>
            </a:r>
            <a:endParaRPr lang="en-US" altLang="zh-CN" sz="1400" b="1"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r>
              <a:rPr lang="en-US" altLang="zh-CN" dirty="0"/>
              <a:t> </a:t>
            </a:r>
            <a:endParaRPr lang="zh-CN" altLang="en-US" b="0" dirty="0">
              <a:solidFill>
                <a:srgbClr val="00B050"/>
              </a:solidFill>
            </a:endParaRPr>
          </a:p>
        </p:txBody>
      </p:sp>
      <p:sp>
        <p:nvSpPr>
          <p:cNvPr id="2" name="文本框 1"/>
          <p:cNvSpPr txBox="1"/>
          <p:nvPr/>
        </p:nvSpPr>
        <p:spPr>
          <a:xfrm>
            <a:off x="984793" y="1471587"/>
            <a:ext cx="9888772" cy="293926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是一个多用户的操作系统，为了防止某个用户或组群占用过多的硬盘空间，可以通过硬盘配额（</a:t>
            </a:r>
            <a:r>
              <a:rPr lang="en-US" altLang="zh-CN" sz="2000" dirty="0">
                <a:solidFill>
                  <a:srgbClr val="4C6062"/>
                </a:solidFill>
                <a:latin typeface="微软雅黑" panose="020B0503020204020204" pitchFamily="34" charset="-122"/>
                <a:ea typeface="微软雅黑" panose="020B0503020204020204" pitchFamily="34" charset="-122"/>
              </a:rPr>
              <a:t>Disk Quota</a:t>
            </a:r>
            <a:r>
              <a:rPr lang="zh-CN" altLang="en-US" sz="2000" dirty="0">
                <a:solidFill>
                  <a:srgbClr val="4C6062"/>
                </a:solidFill>
                <a:latin typeface="微软雅黑" panose="020B0503020204020204" pitchFamily="34" charset="-122"/>
                <a:ea typeface="微软雅黑" panose="020B0503020204020204" pitchFamily="34" charset="-122"/>
              </a:rPr>
              <a:t>）功能限制用户和组群对硬盘空间的使用。在</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系统中可以通过索引结点数和硬盘块区数来限制用户和组群对硬盘空间的使用。</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① 限制用户和组的索引结点数（</a:t>
            </a:r>
            <a:r>
              <a:rPr lang="en-US" altLang="zh-CN" sz="2000" dirty="0" err="1">
                <a:solidFill>
                  <a:srgbClr val="4C6062"/>
                </a:solidFill>
                <a:latin typeface="微软雅黑" panose="020B0503020204020204" pitchFamily="34" charset="-122"/>
                <a:ea typeface="微软雅黑" panose="020B0503020204020204" pitchFamily="34" charset="-122"/>
              </a:rPr>
              <a:t>inode</a:t>
            </a:r>
            <a:r>
              <a:rPr lang="zh-CN" altLang="en-US" sz="2000" dirty="0">
                <a:solidFill>
                  <a:srgbClr val="4C6062"/>
                </a:solidFill>
                <a:latin typeface="微软雅黑" panose="020B0503020204020204" pitchFamily="34" charset="-122"/>
                <a:ea typeface="微软雅黑" panose="020B0503020204020204" pitchFamily="34" charset="-122"/>
              </a:rPr>
              <a:t>）是指限制用户和组可以创建的文件数量。</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② 限制用户和组的硬盘块区数（</a:t>
            </a:r>
            <a:r>
              <a:rPr lang="en-US" altLang="zh-CN" sz="2000" dirty="0">
                <a:solidFill>
                  <a:srgbClr val="4C6062"/>
                </a:solidFill>
                <a:latin typeface="微软雅黑" panose="020B0503020204020204" pitchFamily="34" charset="-122"/>
                <a:ea typeface="微软雅黑" panose="020B0503020204020204" pitchFamily="34" charset="-122"/>
              </a:rPr>
              <a:t>block</a:t>
            </a:r>
            <a:r>
              <a:rPr lang="zh-CN" altLang="en-US" sz="2000" dirty="0">
                <a:solidFill>
                  <a:srgbClr val="4C6062"/>
                </a:solidFill>
                <a:latin typeface="微软雅黑" panose="020B0503020204020204" pitchFamily="34" charset="-122"/>
                <a:ea typeface="微软雅黑" panose="020B0503020204020204" pitchFamily="34" charset="-122"/>
              </a:rPr>
              <a:t>）是指限制用户和组可以使用的硬盘容量。</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55233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 </a:t>
            </a:r>
            <a:r>
              <a:rPr lang="zh-CN" altLang="en-US" sz="2000" dirty="0">
                <a:solidFill>
                  <a:srgbClr val="4C6062"/>
                </a:solidFill>
                <a:latin typeface="微软雅黑" panose="020B0503020204020204" pitchFamily="34" charset="-122"/>
                <a:ea typeface="微软雅黑" panose="020B0503020204020204" pitchFamily="34" charset="-122"/>
              </a:rPr>
              <a:t>环境需求</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目的账号：</a:t>
            </a:r>
            <a:r>
              <a:rPr lang="en-US" altLang="zh-CN" sz="1800" dirty="0">
                <a:solidFill>
                  <a:srgbClr val="4C6062"/>
                </a:solidFill>
                <a:latin typeface="微软雅黑" panose="020B0503020204020204" pitchFamily="34" charset="-122"/>
                <a:ea typeface="微软雅黑" panose="020B0503020204020204" pitchFamily="34" charset="-122"/>
              </a:rPr>
              <a:t>5</a:t>
            </a:r>
            <a:r>
              <a:rPr lang="zh-CN" altLang="en-US" sz="1800" dirty="0">
                <a:solidFill>
                  <a:srgbClr val="4C6062"/>
                </a:solidFill>
                <a:latin typeface="微软雅黑" panose="020B0503020204020204" pitchFamily="34" charset="-122"/>
                <a:ea typeface="微软雅黑" panose="020B0503020204020204" pitchFamily="34" charset="-122"/>
              </a:rPr>
              <a:t>个员工的账号分别是</a:t>
            </a:r>
            <a:r>
              <a:rPr lang="en-US" altLang="zh-CN" sz="1800" dirty="0" err="1">
                <a:solidFill>
                  <a:srgbClr val="4C6062"/>
                </a:solidFill>
                <a:latin typeface="微软雅黑" panose="020B0503020204020204" pitchFamily="34" charset="-122"/>
                <a:ea typeface="微软雅黑" panose="020B0503020204020204" pitchFamily="34" charset="-122"/>
              </a:rPr>
              <a:t>myquotal</a:t>
            </a: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myquota2</a:t>
            </a: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myquota3</a:t>
            </a: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myquota4</a:t>
            </a:r>
            <a:r>
              <a:rPr lang="zh-CN" altLang="en-US" sz="1800" dirty="0">
                <a:solidFill>
                  <a:srgbClr val="4C6062"/>
                </a:solidFill>
                <a:latin typeface="微软雅黑" panose="020B0503020204020204" pitchFamily="34" charset="-122"/>
                <a:ea typeface="微软雅黑" panose="020B0503020204020204" pitchFamily="34" charset="-122"/>
              </a:rPr>
              <a:t>和 </a:t>
            </a:r>
            <a:r>
              <a:rPr lang="en-US" altLang="zh-CN" sz="1800" dirty="0">
                <a:solidFill>
                  <a:srgbClr val="4C6062"/>
                </a:solidFill>
                <a:latin typeface="微软雅黑" panose="020B0503020204020204" pitchFamily="34" charset="-122"/>
                <a:ea typeface="微软雅黑" panose="020B0503020204020204" pitchFamily="34" charset="-122"/>
              </a:rPr>
              <a:t>myquota5</a:t>
            </a: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5</a:t>
            </a:r>
            <a:r>
              <a:rPr lang="zh-CN" altLang="en-US" sz="1800" dirty="0">
                <a:solidFill>
                  <a:srgbClr val="4C6062"/>
                </a:solidFill>
                <a:latin typeface="微软雅黑" panose="020B0503020204020204" pitchFamily="34" charset="-122"/>
                <a:ea typeface="微软雅黑" panose="020B0503020204020204" pitchFamily="34" charset="-122"/>
              </a:rPr>
              <a:t>个用户的密码都是</a:t>
            </a:r>
            <a:r>
              <a:rPr lang="en-US" altLang="zh-CN" sz="1800" dirty="0">
                <a:solidFill>
                  <a:srgbClr val="4C6062"/>
                </a:solidFill>
                <a:latin typeface="微软雅黑" panose="020B0503020204020204" pitchFamily="34" charset="-122"/>
                <a:ea typeface="微软雅黑" panose="020B0503020204020204" pitchFamily="34" charset="-122"/>
              </a:rPr>
              <a:t>password</a:t>
            </a:r>
            <a:r>
              <a:rPr lang="zh-CN" altLang="en-US" sz="1800" dirty="0">
                <a:solidFill>
                  <a:srgbClr val="4C6062"/>
                </a:solidFill>
                <a:latin typeface="微软雅黑" panose="020B0503020204020204" pitchFamily="34" charset="-122"/>
                <a:ea typeface="微软雅黑" panose="020B0503020204020204" pitchFamily="34" charset="-122"/>
              </a:rPr>
              <a:t>，且这</a:t>
            </a:r>
            <a:r>
              <a:rPr lang="en-US" altLang="zh-CN" sz="1800" dirty="0">
                <a:solidFill>
                  <a:srgbClr val="4C6062"/>
                </a:solidFill>
                <a:latin typeface="微软雅黑" panose="020B0503020204020204" pitchFamily="34" charset="-122"/>
                <a:ea typeface="微软雅黑" panose="020B0503020204020204" pitchFamily="34" charset="-122"/>
              </a:rPr>
              <a:t>5</a:t>
            </a:r>
            <a:r>
              <a:rPr lang="zh-CN" altLang="en-US" sz="1800" dirty="0">
                <a:solidFill>
                  <a:srgbClr val="4C6062"/>
                </a:solidFill>
                <a:latin typeface="微软雅黑" panose="020B0503020204020204" pitchFamily="34" charset="-122"/>
                <a:ea typeface="微软雅黑" panose="020B0503020204020204" pitchFamily="34" charset="-122"/>
              </a:rPr>
              <a:t>个用户所属的初始组都是</a:t>
            </a:r>
            <a:r>
              <a:rPr lang="en-US" altLang="zh-CN" sz="1800" dirty="0" err="1">
                <a:solidFill>
                  <a:srgbClr val="4C6062"/>
                </a:solidFill>
                <a:latin typeface="微软雅黑" panose="020B0503020204020204" pitchFamily="34" charset="-122"/>
                <a:ea typeface="微软雅黑" panose="020B0503020204020204" pitchFamily="34" charset="-122"/>
              </a:rPr>
              <a:t>myquotagrp</a:t>
            </a:r>
            <a:r>
              <a:rPr lang="zh-CN" altLang="en-US" sz="1800" dirty="0">
                <a:solidFill>
                  <a:srgbClr val="4C6062"/>
                </a:solidFill>
                <a:latin typeface="微软雅黑" panose="020B0503020204020204" pitchFamily="34" charset="-122"/>
                <a:ea typeface="微软雅黑" panose="020B0503020204020204" pitchFamily="34" charset="-122"/>
              </a:rPr>
              <a:t>。其他的账号属性则使用默认值。</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账号的硬盘容量限制值：</a:t>
            </a:r>
            <a:r>
              <a:rPr lang="en-US" altLang="zh-CN" sz="1800" dirty="0">
                <a:solidFill>
                  <a:srgbClr val="4C6062"/>
                </a:solidFill>
                <a:latin typeface="微软雅黑" panose="020B0503020204020204" pitchFamily="34" charset="-122"/>
                <a:ea typeface="微软雅黑" panose="020B0503020204020204" pitchFamily="34" charset="-122"/>
              </a:rPr>
              <a:t>5</a:t>
            </a:r>
            <a:r>
              <a:rPr lang="zh-CN" altLang="en-US" sz="1800" dirty="0">
                <a:solidFill>
                  <a:srgbClr val="4C6062"/>
                </a:solidFill>
                <a:latin typeface="微软雅黑" panose="020B0503020204020204" pitchFamily="34" charset="-122"/>
                <a:ea typeface="微软雅黑" panose="020B0503020204020204" pitchFamily="34" charset="-122"/>
              </a:rPr>
              <a:t>个用户都能够取得</a:t>
            </a:r>
            <a:r>
              <a:rPr lang="en-US" altLang="zh-CN" sz="1800" dirty="0">
                <a:solidFill>
                  <a:srgbClr val="4C6062"/>
                </a:solidFill>
                <a:latin typeface="微软雅黑" panose="020B0503020204020204" pitchFamily="34" charset="-122"/>
                <a:ea typeface="微软雅黑" panose="020B0503020204020204" pitchFamily="34" charset="-122"/>
              </a:rPr>
              <a:t>300MB</a:t>
            </a:r>
            <a:r>
              <a:rPr lang="zh-CN" altLang="en-US" sz="1800" dirty="0">
                <a:solidFill>
                  <a:srgbClr val="4C6062"/>
                </a:solidFill>
                <a:latin typeface="微软雅黑" panose="020B0503020204020204" pitchFamily="34" charset="-122"/>
                <a:ea typeface="微软雅黑" panose="020B0503020204020204" pitchFamily="34" charset="-122"/>
              </a:rPr>
              <a:t>的硬盘使用量（</a:t>
            </a:r>
            <a:r>
              <a:rPr lang="en-US" altLang="zh-CN" sz="1800" dirty="0">
                <a:solidFill>
                  <a:srgbClr val="4C6062"/>
                </a:solidFill>
                <a:latin typeface="微软雅黑" panose="020B0503020204020204" pitchFamily="34" charset="-122"/>
                <a:ea typeface="微软雅黑" panose="020B0503020204020204" pitchFamily="34" charset="-122"/>
              </a:rPr>
              <a:t>hard</a:t>
            </a:r>
            <a:r>
              <a:rPr lang="zh-CN" altLang="en-US" sz="1800" dirty="0">
                <a:solidFill>
                  <a:srgbClr val="4C6062"/>
                </a:solidFill>
                <a:latin typeface="微软雅黑" panose="020B0503020204020204" pitchFamily="34" charset="-122"/>
                <a:ea typeface="微软雅黑" panose="020B0503020204020204" pitchFamily="34" charset="-122"/>
              </a:rPr>
              <a:t>），文件数量则不予限制。此外，只要容量使用超过</a:t>
            </a:r>
            <a:r>
              <a:rPr lang="en-US" altLang="zh-CN" sz="1800" dirty="0">
                <a:solidFill>
                  <a:srgbClr val="4C6062"/>
                </a:solidFill>
                <a:latin typeface="微软雅黑" panose="020B0503020204020204" pitchFamily="34" charset="-122"/>
                <a:ea typeface="微软雅黑" panose="020B0503020204020204" pitchFamily="34" charset="-122"/>
              </a:rPr>
              <a:t>250MB</a:t>
            </a:r>
            <a:r>
              <a:rPr lang="zh-CN" altLang="en-US" sz="1800" dirty="0">
                <a:solidFill>
                  <a:srgbClr val="4C6062"/>
                </a:solidFill>
                <a:latin typeface="微软雅黑" panose="020B0503020204020204" pitchFamily="34" charset="-122"/>
                <a:ea typeface="微软雅黑" panose="020B0503020204020204" pitchFamily="34" charset="-122"/>
              </a:rPr>
              <a:t>，就予以警告（</a:t>
            </a:r>
            <a:r>
              <a:rPr lang="en-US" altLang="zh-CN" sz="1800" dirty="0">
                <a:solidFill>
                  <a:srgbClr val="4C6062"/>
                </a:solidFill>
                <a:latin typeface="微软雅黑" panose="020B0503020204020204" pitchFamily="34" charset="-122"/>
                <a:ea typeface="微软雅黑" panose="020B0503020204020204" pitchFamily="34" charset="-122"/>
              </a:rPr>
              <a:t>soft</a:t>
            </a:r>
            <a:r>
              <a:rPr lang="zh-CN" altLang="en-US" sz="1800" dirty="0">
                <a:solidFill>
                  <a:srgbClr val="4C6062"/>
                </a:solidFill>
                <a:latin typeface="微软雅黑" panose="020B0503020204020204" pitchFamily="34" charset="-122"/>
                <a:ea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组的配额：由于系统里面还有其他用户存在，因此限制 </a:t>
            </a:r>
            <a:r>
              <a:rPr lang="en-US" altLang="zh-CN" sz="1800" dirty="0" err="1">
                <a:solidFill>
                  <a:srgbClr val="4C6062"/>
                </a:solidFill>
                <a:latin typeface="微软雅黑" panose="020B0503020204020204" pitchFamily="34" charset="-122"/>
                <a:ea typeface="微软雅黑" panose="020B0503020204020204" pitchFamily="34" charset="-122"/>
              </a:rPr>
              <a:t>myquotagrp</a:t>
            </a:r>
            <a:r>
              <a:rPr lang="zh-CN" altLang="en-US" sz="1800" dirty="0">
                <a:solidFill>
                  <a:srgbClr val="4C6062"/>
                </a:solidFill>
                <a:latin typeface="微软雅黑" panose="020B0503020204020204" pitchFamily="34" charset="-122"/>
                <a:ea typeface="微软雅黑" panose="020B0503020204020204" pitchFamily="34" charset="-122"/>
              </a:rPr>
              <a:t>这个组最多仅能使用</a:t>
            </a:r>
            <a:r>
              <a:rPr lang="en-US" altLang="zh-CN" sz="1800" dirty="0">
                <a:solidFill>
                  <a:srgbClr val="4C6062"/>
                </a:solidFill>
                <a:latin typeface="微软雅黑" panose="020B0503020204020204" pitchFamily="34" charset="-122"/>
                <a:ea typeface="微软雅黑" panose="020B0503020204020204" pitchFamily="34" charset="-122"/>
              </a:rPr>
              <a:t>1GB</a:t>
            </a:r>
            <a:r>
              <a:rPr lang="zh-CN" altLang="en-US" sz="1800" dirty="0">
                <a:solidFill>
                  <a:srgbClr val="4C6062"/>
                </a:solidFill>
                <a:latin typeface="微软雅黑" panose="020B0503020204020204" pitchFamily="34" charset="-122"/>
                <a:ea typeface="微软雅黑" panose="020B0503020204020204" pitchFamily="34" charset="-122"/>
              </a:rPr>
              <a:t>的容量。</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宽限时间的限制：最后，希望每个使用者在超过</a:t>
            </a:r>
            <a:r>
              <a:rPr lang="en-US" altLang="zh-CN" sz="1800" dirty="0">
                <a:solidFill>
                  <a:srgbClr val="4C6062"/>
                </a:solidFill>
                <a:latin typeface="微软雅黑" panose="020B0503020204020204" pitchFamily="34" charset="-122"/>
                <a:ea typeface="微软雅黑" panose="020B0503020204020204" pitchFamily="34" charset="-122"/>
              </a:rPr>
              <a:t>soft</a:t>
            </a:r>
            <a:r>
              <a:rPr lang="zh-CN" altLang="en-US" sz="1800" dirty="0">
                <a:solidFill>
                  <a:srgbClr val="4C6062"/>
                </a:solidFill>
                <a:latin typeface="微软雅黑" panose="020B0503020204020204" pitchFamily="34" charset="-122"/>
                <a:ea typeface="微软雅黑" panose="020B0503020204020204" pitchFamily="34" charset="-122"/>
              </a:rPr>
              <a:t>限制值之后，都还能够有</a:t>
            </a:r>
            <a:r>
              <a:rPr lang="en-US" altLang="zh-CN" sz="1800" dirty="0">
                <a:solidFill>
                  <a:srgbClr val="4C6062"/>
                </a:solidFill>
                <a:latin typeface="微软雅黑" panose="020B0503020204020204" pitchFamily="34" charset="-122"/>
                <a:ea typeface="微软雅黑" panose="020B0503020204020204" pitchFamily="34" charset="-122"/>
              </a:rPr>
              <a:t>14</a:t>
            </a:r>
            <a:r>
              <a:rPr lang="zh-CN" altLang="en-US" sz="1800" dirty="0">
                <a:solidFill>
                  <a:srgbClr val="4C6062"/>
                </a:solidFill>
                <a:latin typeface="微软雅黑" panose="020B0503020204020204" pitchFamily="34" charset="-122"/>
                <a:ea typeface="微软雅黑" panose="020B0503020204020204" pitchFamily="34" charset="-122"/>
              </a:rPr>
              <a:t>天的宽限时间。</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922335" y="2896394"/>
            <a:ext cx="10245320" cy="3421929"/>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77053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建立</a:t>
            </a:r>
            <a:r>
              <a:rPr lang="en-US" altLang="zh-CN" sz="2000" dirty="0">
                <a:solidFill>
                  <a:srgbClr val="4C6062"/>
                </a:solidFill>
                <a:latin typeface="微软雅黑" panose="020B0503020204020204" pitchFamily="34" charset="-122"/>
                <a:ea typeface="微软雅黑" panose="020B0503020204020204" pitchFamily="34" charset="-122"/>
              </a:rPr>
              <a:t>quota</a:t>
            </a:r>
            <a:r>
              <a:rPr lang="zh-CN" altLang="en-US" sz="2000" dirty="0">
                <a:solidFill>
                  <a:srgbClr val="4C6062"/>
                </a:solidFill>
                <a:latin typeface="微软雅黑" panose="020B0503020204020204" pitchFamily="34" charset="-122"/>
                <a:ea typeface="微软雅黑" panose="020B0503020204020204" pitchFamily="34" charset="-122"/>
              </a:rPr>
              <a:t>实训所需的环境</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制作账号环境时，由于有</a:t>
            </a: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个账号，因此使用</a:t>
            </a: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创建环境。（详细内容查看后面编程内容。）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 </a:t>
            </a:r>
            <a:r>
              <a:rPr lang="en-US" altLang="zh-CN" sz="1400" b="1" dirty="0">
                <a:solidFill>
                  <a:srgbClr val="4C6062"/>
                </a:solidFill>
                <a:latin typeface="微软雅黑" panose="020B0503020204020204" pitchFamily="34" charset="-122"/>
                <a:ea typeface="微软雅黑" panose="020B0503020204020204" pitchFamily="34" charset="-122"/>
              </a:rPr>
              <a:t>vim addaccount.sh</a:t>
            </a:r>
            <a:endParaRPr lang="en-US" altLang="zh-CN" sz="1400" b="1"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#!/bin/bash</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a:t>
            </a:r>
            <a:r>
              <a:rPr lang="zh-CN" altLang="en-US" sz="1400" dirty="0">
                <a:solidFill>
                  <a:srgbClr val="4C6062"/>
                </a:solidFill>
                <a:latin typeface="微软雅黑" panose="020B0503020204020204" pitchFamily="34" charset="-122"/>
                <a:ea typeface="微软雅黑" panose="020B0503020204020204" pitchFamily="34" charset="-122"/>
              </a:rPr>
              <a:t>使用</a:t>
            </a:r>
            <a:r>
              <a:rPr lang="en-US" altLang="zh-CN" sz="1400" dirty="0">
                <a:solidFill>
                  <a:srgbClr val="4C6062"/>
                </a:solidFill>
                <a:latin typeface="微软雅黑" panose="020B0503020204020204" pitchFamily="34" charset="-122"/>
                <a:ea typeface="微软雅黑" panose="020B0503020204020204" pitchFamily="34" charset="-122"/>
              </a:rPr>
              <a:t>script</a:t>
            </a:r>
            <a:r>
              <a:rPr lang="zh-CN" altLang="en-US" sz="1400" dirty="0">
                <a:solidFill>
                  <a:srgbClr val="4C6062"/>
                </a:solidFill>
                <a:latin typeface="微软雅黑" panose="020B0503020204020204" pitchFamily="34" charset="-122"/>
                <a:ea typeface="微软雅黑" panose="020B0503020204020204" pitchFamily="34" charset="-122"/>
              </a:rPr>
              <a:t>来建立实验</a:t>
            </a:r>
            <a:r>
              <a:rPr lang="en-US" altLang="zh-CN" sz="1400" dirty="0">
                <a:solidFill>
                  <a:srgbClr val="4C6062"/>
                </a:solidFill>
                <a:latin typeface="微软雅黑" panose="020B0503020204020204" pitchFamily="34" charset="-122"/>
                <a:ea typeface="微软雅黑" panose="020B0503020204020204" pitchFamily="34" charset="-122"/>
              </a:rPr>
              <a:t>quota</a:t>
            </a:r>
            <a:r>
              <a:rPr lang="zh-CN" altLang="en-US" sz="1400" dirty="0">
                <a:solidFill>
                  <a:srgbClr val="4C6062"/>
                </a:solidFill>
                <a:latin typeface="微软雅黑" panose="020B0503020204020204" pitchFamily="34" charset="-122"/>
                <a:ea typeface="微软雅黑" panose="020B0503020204020204" pitchFamily="34" charset="-122"/>
              </a:rPr>
              <a:t>所需的环境</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groupadd</a:t>
            </a:r>
            <a:r>
              <a:rPr lang="en-US" altLang="zh-CN" sz="1400" dirty="0">
                <a:solidFill>
                  <a:srgbClr val="4C6062"/>
                </a:solidFill>
                <a:latin typeface="微软雅黑" panose="020B0503020204020204" pitchFamily="34" charset="-122"/>
                <a:ea typeface="微软雅黑" panose="020B0503020204020204" pitchFamily="34" charset="-122"/>
              </a:rPr>
              <a:t> </a:t>
            </a:r>
            <a:r>
              <a:rPr lang="en-US" altLang="zh-CN" sz="1400" dirty="0" err="1">
                <a:solidFill>
                  <a:srgbClr val="4C6062"/>
                </a:solidFill>
                <a:latin typeface="微软雅黑" panose="020B0503020204020204" pitchFamily="34" charset="-122"/>
                <a:ea typeface="微软雅黑" panose="020B0503020204020204" pitchFamily="34" charset="-122"/>
              </a:rPr>
              <a:t>myquotagrp</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for username in myquota1 myquota2 myquota3 myquota4 myquota5</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do</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a:t>
            </a:r>
            <a:r>
              <a:rPr lang="en-US" altLang="zh-CN" sz="1400" dirty="0" err="1">
                <a:solidFill>
                  <a:srgbClr val="4C6062"/>
                </a:solidFill>
                <a:latin typeface="微软雅黑" panose="020B0503020204020204" pitchFamily="34" charset="-122"/>
                <a:ea typeface="微软雅黑" panose="020B0503020204020204" pitchFamily="34" charset="-122"/>
              </a:rPr>
              <a:t>useradd</a:t>
            </a:r>
            <a:r>
              <a:rPr lang="en-US" altLang="zh-CN" sz="1400" dirty="0">
                <a:solidFill>
                  <a:srgbClr val="4C6062"/>
                </a:solidFill>
                <a:latin typeface="微软雅黑" panose="020B0503020204020204" pitchFamily="34" charset="-122"/>
                <a:ea typeface="微软雅黑" panose="020B0503020204020204" pitchFamily="34" charset="-122"/>
              </a:rPr>
              <a:t>   -g  </a:t>
            </a:r>
            <a:r>
              <a:rPr lang="en-US" altLang="zh-CN" sz="1400" dirty="0" err="1">
                <a:solidFill>
                  <a:srgbClr val="4C6062"/>
                </a:solidFill>
                <a:latin typeface="微软雅黑" panose="020B0503020204020204" pitchFamily="34" charset="-122"/>
                <a:ea typeface="微软雅黑" panose="020B0503020204020204" pitchFamily="34" charset="-122"/>
              </a:rPr>
              <a:t>myquotagrp</a:t>
            </a:r>
            <a:r>
              <a:rPr lang="en-US" altLang="zh-CN" sz="1400" dirty="0">
                <a:solidFill>
                  <a:srgbClr val="4C6062"/>
                </a:solidFill>
                <a:latin typeface="微软雅黑" panose="020B0503020204020204" pitchFamily="34" charset="-122"/>
                <a:ea typeface="微软雅黑" panose="020B0503020204020204" pitchFamily="34" charset="-122"/>
              </a:rPr>
              <a:t> $username</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echo   "</a:t>
            </a:r>
            <a:r>
              <a:rPr lang="en-US" altLang="zh-CN" sz="1400" dirty="0" err="1">
                <a:solidFill>
                  <a:srgbClr val="4C6062"/>
                </a:solidFill>
                <a:latin typeface="微软雅黑" panose="020B0503020204020204" pitchFamily="34" charset="-122"/>
                <a:ea typeface="微软雅黑" panose="020B0503020204020204" pitchFamily="34" charset="-122"/>
              </a:rPr>
              <a:t>password"|passwd</a:t>
            </a:r>
            <a:r>
              <a:rPr lang="en-US" altLang="zh-CN" sz="1400" dirty="0">
                <a:solidFill>
                  <a:srgbClr val="4C6062"/>
                </a:solidFill>
                <a:latin typeface="微软雅黑" panose="020B0503020204020204" pitchFamily="34" charset="-122"/>
                <a:ea typeface="微软雅黑" panose="020B0503020204020204" pitchFamily="34" charset="-122"/>
              </a:rPr>
              <a:t>  --stdin $username</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done</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 </a:t>
            </a:r>
            <a:r>
              <a:rPr lang="en-US" altLang="zh-CN" sz="1400" b="1" dirty="0" err="1">
                <a:solidFill>
                  <a:srgbClr val="4C6062"/>
                </a:solidFill>
                <a:latin typeface="微软雅黑" panose="020B0503020204020204" pitchFamily="34" charset="-122"/>
                <a:ea typeface="微软雅黑" panose="020B0503020204020204" pitchFamily="34" charset="-122"/>
              </a:rPr>
              <a:t>sh</a:t>
            </a:r>
            <a:r>
              <a:rPr lang="en-US" altLang="zh-CN" sz="1400" b="1" dirty="0">
                <a:solidFill>
                  <a:srgbClr val="4C6062"/>
                </a:solidFill>
                <a:latin typeface="微软雅黑" panose="020B0503020204020204" pitchFamily="34" charset="-122"/>
                <a:ea typeface="微软雅黑" panose="020B0503020204020204" pitchFamily="34" charset="-122"/>
              </a:rPr>
              <a:t> addaccount.sh</a:t>
            </a:r>
            <a:endParaRPr lang="en-US" altLang="zh-CN" sz="1400" b="1"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1884618"/>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Logical Volume Manager</a:t>
            </a:r>
            <a:r>
              <a:rPr lang="zh-CN" altLang="en-US" sz="2000" dirty="0">
                <a:solidFill>
                  <a:srgbClr val="4C6062"/>
                </a:solidFill>
                <a:latin typeface="微软雅黑" panose="020B0503020204020204" pitchFamily="34" charset="-122"/>
                <a:ea typeface="微软雅黑" panose="020B0503020204020204" pitchFamily="34" charset="-122"/>
              </a:rPr>
              <a:t>，逻辑卷管理器）允许用户对硬盘资源进行动态调整。</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技术是在硬盘分区和文件系统之间添加了一个逻辑层，它提供了一个抽象的卷组，可以把多块硬盘进行卷组合并。这样一来，用户无须关心物理硬盘设备的底层架构和布局，就可以实现对硬盘分区的动态调整。</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的技术架构如图所示。</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10242" name="图片 2" descr="说明: 070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3921" y="3686313"/>
            <a:ext cx="5950516" cy="169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2"/>
          <a:stretch>
            <a:fillRect/>
          </a:stretch>
        </p:blipFill>
        <p:spPr>
          <a:xfrm>
            <a:off x="943109" y="3582194"/>
            <a:ext cx="10245320" cy="1884618"/>
          </a:xfrm>
          <a:prstGeom prst="rect">
            <a:avLst/>
          </a:prstGeom>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922335" y="3429795"/>
            <a:ext cx="10245320" cy="2319142"/>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201150"/>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 </a:t>
            </a:r>
            <a:r>
              <a:rPr lang="zh-CN" altLang="en-US" sz="2000" dirty="0">
                <a:solidFill>
                  <a:srgbClr val="4C6062"/>
                </a:solidFill>
                <a:latin typeface="微软雅黑" panose="020B0503020204020204" pitchFamily="34" charset="-122"/>
                <a:ea typeface="微软雅黑" panose="020B0503020204020204" pitchFamily="34" charset="-122"/>
              </a:rPr>
              <a:t>查看文件系统支持</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要使用</a:t>
            </a:r>
            <a:r>
              <a:rPr lang="en-US" altLang="zh-CN" sz="2000" dirty="0">
                <a:solidFill>
                  <a:srgbClr val="4C6062"/>
                </a:solidFill>
                <a:latin typeface="微软雅黑" panose="020B0503020204020204" pitchFamily="34" charset="-122"/>
                <a:ea typeface="微软雅黑" panose="020B0503020204020204" pitchFamily="34" charset="-122"/>
              </a:rPr>
              <a:t>Quota</a:t>
            </a:r>
            <a:r>
              <a:rPr lang="zh-CN" altLang="en-US" sz="2000" dirty="0">
                <a:solidFill>
                  <a:srgbClr val="4C6062"/>
                </a:solidFill>
                <a:latin typeface="微软雅黑" panose="020B0503020204020204" pitchFamily="34" charset="-122"/>
                <a:ea typeface="微软雅黑" panose="020B0503020204020204" pitchFamily="34" charset="-122"/>
              </a:rPr>
              <a:t>（配额）必须要有文件系统的支持。假设你已经使用了预设支持</a:t>
            </a:r>
            <a:r>
              <a:rPr lang="en-US" altLang="zh-CN" sz="2000" dirty="0">
                <a:solidFill>
                  <a:srgbClr val="4C6062"/>
                </a:solidFill>
                <a:latin typeface="微软雅黑" panose="020B0503020204020204" pitchFamily="34" charset="-122"/>
                <a:ea typeface="微软雅黑" panose="020B0503020204020204" pitchFamily="34" charset="-122"/>
              </a:rPr>
              <a:t>Quota</a:t>
            </a:r>
            <a:r>
              <a:rPr lang="zh-CN" altLang="en-US" sz="2000" dirty="0">
                <a:solidFill>
                  <a:srgbClr val="4C6062"/>
                </a:solidFill>
                <a:latin typeface="微软雅黑" panose="020B0503020204020204" pitchFamily="34" charset="-122"/>
                <a:ea typeface="微软雅黑" panose="020B0503020204020204" pitchFamily="34" charset="-122"/>
              </a:rPr>
              <a:t>的核心，那么接下来就是要启动文件系统的支持。不过，先检查一下</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是否是个独立的</a:t>
            </a:r>
            <a:r>
              <a:rPr lang="en-US" altLang="zh-CN" sz="2000" dirty="0">
                <a:solidFill>
                  <a:srgbClr val="4C6062"/>
                </a:solidFill>
                <a:latin typeface="微软雅黑" panose="020B0503020204020204" pitchFamily="34" charset="-122"/>
                <a:ea typeface="微软雅黑" panose="020B0503020204020204" pitchFamily="34" charset="-122"/>
              </a:rPr>
              <a:t>filesystem</a:t>
            </a:r>
            <a:r>
              <a:rPr lang="zh-CN" altLang="en-US" sz="2000" dirty="0">
                <a:solidFill>
                  <a:srgbClr val="4C6062"/>
                </a:solidFill>
                <a:latin typeface="微软雅黑" panose="020B0503020204020204" pitchFamily="34" charset="-122"/>
                <a:ea typeface="微软雅黑" panose="020B0503020204020204" pitchFamily="34" charset="-122"/>
              </a:rPr>
              <a:t>呢？这需要使用“</a:t>
            </a:r>
            <a:r>
              <a:rPr lang="en-US" altLang="zh-CN" sz="2000" dirty="0">
                <a:solidFill>
                  <a:srgbClr val="4C6062"/>
                </a:solidFill>
                <a:latin typeface="微软雅黑" panose="020B0503020204020204" pitchFamily="34" charset="-122"/>
                <a:ea typeface="微软雅黑" panose="020B0503020204020204" pitchFamily="34" charset="-122"/>
              </a:rPr>
              <a:t>df”</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df -h  /home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文件系统       容量  已用 	可用 	已用</a:t>
            </a: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挂载点</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/dev/nvme0n1p2  7.5G   86M  7.4G    2% /home	&lt;==/home</a:t>
            </a:r>
            <a:r>
              <a:rPr lang="zh-CN" altLang="en-US" sz="1600" dirty="0">
                <a:solidFill>
                  <a:srgbClr val="4C6062"/>
                </a:solidFill>
                <a:latin typeface="微软雅黑" panose="020B0503020204020204" pitchFamily="34" charset="-122"/>
                <a:ea typeface="微软雅黑" panose="020B0503020204020204" pitchFamily="34" charset="-122"/>
              </a:rPr>
              <a:t>是独立分区</a:t>
            </a:r>
            <a:r>
              <a:rPr lang="en-US" altLang="zh-CN" sz="1600" dirty="0">
                <a:solidFill>
                  <a:srgbClr val="4C6062"/>
                </a:solidFill>
                <a:latin typeface="微软雅黑" panose="020B0503020204020204" pitchFamily="34" charset="-122"/>
                <a:ea typeface="微软雅黑" panose="020B0503020204020204" pitchFamily="34" charset="-122"/>
              </a:rPr>
              <a:t>/dev/nvme0n1p2</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mount |grep home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/dev/nvme0n1p2 on /home type </a:t>
            </a:r>
            <a:r>
              <a:rPr lang="en-US" altLang="zh-CN" sz="1600" dirty="0" err="1">
                <a:solidFill>
                  <a:srgbClr val="4C6062"/>
                </a:solidFill>
                <a:latin typeface="微软雅黑" panose="020B0503020204020204" pitchFamily="34" charset="-122"/>
                <a:ea typeface="微软雅黑" panose="020B0503020204020204" pitchFamily="34" charset="-122"/>
              </a:rPr>
              <a:t>xfs</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(rw,relatime,seclabel,attr2,inode64,noquota) //</a:t>
            </a:r>
            <a:r>
              <a:rPr lang="en-US" altLang="zh-CN" sz="1600" dirty="0" err="1">
                <a:solidFill>
                  <a:srgbClr val="4C6062"/>
                </a:solidFill>
                <a:latin typeface="微软雅黑" panose="020B0503020204020204" pitchFamily="34" charset="-122"/>
                <a:ea typeface="微软雅黑" panose="020B0503020204020204" pitchFamily="34" charset="-122"/>
              </a:rPr>
              <a:t>noquota</a:t>
            </a:r>
            <a:r>
              <a:rPr lang="zh-CN" altLang="en-US" sz="1600" dirty="0">
                <a:solidFill>
                  <a:srgbClr val="4C6062"/>
                </a:solidFill>
                <a:latin typeface="微软雅黑" panose="020B0503020204020204" pitchFamily="34" charset="-122"/>
                <a:ea typeface="微软雅黑" panose="020B0503020204020204" pitchFamily="34" charset="-122"/>
              </a:rPr>
              <a:t>表示未启用配额。</a:t>
            </a:r>
            <a:endParaRPr lang="zh-CN" altLang="en-US"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296183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 </a:t>
            </a:r>
            <a:r>
              <a:rPr lang="zh-CN" altLang="en-US" sz="2000" dirty="0">
                <a:solidFill>
                  <a:srgbClr val="4C6062"/>
                </a:solidFill>
                <a:latin typeface="微软雅黑" panose="020B0503020204020204" pitchFamily="34" charset="-122"/>
                <a:ea typeface="微软雅黑" panose="020B0503020204020204" pitchFamily="34" charset="-122"/>
              </a:rPr>
              <a:t>查看文件系统支持</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从上面的数据来看，这部主机的</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确实是独立的文件系统，因此可以直接限制</a:t>
            </a:r>
            <a:r>
              <a:rPr lang="en-US" altLang="zh-CN" sz="2000" dirty="0">
                <a:solidFill>
                  <a:srgbClr val="4C6062"/>
                </a:solidFill>
                <a:latin typeface="微软雅黑" panose="020B0503020204020204" pitchFamily="34" charset="-122"/>
                <a:ea typeface="微软雅黑" panose="020B0503020204020204" pitchFamily="34" charset="-122"/>
              </a:rPr>
              <a:t>/dev/nvme0n1p2</a:t>
            </a:r>
            <a:r>
              <a:rPr lang="zh-CN" altLang="en-US" sz="2000" dirty="0">
                <a:solidFill>
                  <a:srgbClr val="4C6062"/>
                </a:solidFill>
                <a:latin typeface="微软雅黑" panose="020B0503020204020204" pitchFamily="34" charset="-122"/>
                <a:ea typeface="微软雅黑" panose="020B0503020204020204" pitchFamily="34" charset="-122"/>
              </a:rPr>
              <a:t>。如果你的系统的</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并非独立的文件系统，那么可能就得要针对根目录（</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）来规范。</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a:solidFill>
                  <a:srgbClr val="4C6062"/>
                </a:solidFill>
                <a:latin typeface="微软雅黑" panose="020B0503020204020204" pitchFamily="34" charset="-122"/>
                <a:ea typeface="微软雅黑" panose="020B0503020204020204" pitchFamily="34" charset="-122"/>
              </a:rPr>
              <a:t>mount</a:t>
            </a:r>
            <a:r>
              <a:rPr lang="zh-CN" altLang="en-US" sz="2000" dirty="0">
                <a:solidFill>
                  <a:srgbClr val="4C6062"/>
                </a:solidFill>
                <a:latin typeface="微软雅黑" panose="020B0503020204020204" pitchFamily="34" charset="-122"/>
                <a:ea typeface="微软雅黑" panose="020B0503020204020204" pitchFamily="34" charset="-122"/>
              </a:rPr>
              <a:t>查询一下</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的文件系统是什么。如果是</a:t>
            </a:r>
            <a:r>
              <a:rPr lang="en-US" altLang="zh-CN" sz="2000" dirty="0">
                <a:solidFill>
                  <a:srgbClr val="4C6062"/>
                </a:solidFill>
                <a:latin typeface="微软雅黑" panose="020B0503020204020204" pitchFamily="34" charset="-122"/>
                <a:ea typeface="微软雅黑" panose="020B0503020204020204" pitchFamily="34" charset="-122"/>
              </a:rPr>
              <a:t>ext3/ext4/</a:t>
            </a:r>
            <a:r>
              <a:rPr lang="en-US" altLang="zh-CN" sz="2000" dirty="0" err="1">
                <a:solidFill>
                  <a:srgbClr val="4C6062"/>
                </a:solidFill>
                <a:latin typeface="微软雅黑" panose="020B0503020204020204" pitchFamily="34" charset="-122"/>
                <a:ea typeface="微软雅黑" panose="020B0503020204020204" pitchFamily="34" charset="-122"/>
              </a:rPr>
              <a:t>xfs</a:t>
            </a:r>
            <a:r>
              <a:rPr lang="zh-CN" altLang="en-US" sz="2000" dirty="0">
                <a:solidFill>
                  <a:srgbClr val="4C6062"/>
                </a:solidFill>
                <a:latin typeface="微软雅黑" panose="020B0503020204020204" pitchFamily="34" charset="-122"/>
                <a:ea typeface="微软雅黑" panose="020B0503020204020204" pitchFamily="34" charset="-122"/>
              </a:rPr>
              <a:t>，则支持</a:t>
            </a:r>
            <a:r>
              <a:rPr lang="en-US" altLang="zh-CN" sz="2000" dirty="0">
                <a:solidFill>
                  <a:srgbClr val="4C6062"/>
                </a:solidFill>
                <a:latin typeface="微软雅黑" panose="020B0503020204020204" pitchFamily="34" charset="-122"/>
                <a:ea typeface="微软雅黑" panose="020B0503020204020204" pitchFamily="34" charset="-122"/>
              </a:rPr>
              <a:t>Quota</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922335" y="3048795"/>
            <a:ext cx="10245320" cy="2691934"/>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192943"/>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 </a:t>
            </a:r>
            <a:r>
              <a:rPr lang="zh-CN" altLang="en-US" sz="2000" dirty="0">
                <a:solidFill>
                  <a:srgbClr val="4C6062"/>
                </a:solidFill>
                <a:latin typeface="微软雅黑" panose="020B0503020204020204" pitchFamily="34" charset="-122"/>
                <a:ea typeface="微软雅黑" panose="020B0503020204020204" pitchFamily="34" charset="-122"/>
              </a:rPr>
              <a:t>编辑配置文件</a:t>
            </a:r>
            <a:r>
              <a:rPr lang="en-US" altLang="zh-CN" sz="2000" dirty="0">
                <a:solidFill>
                  <a:srgbClr val="4C6062"/>
                </a:solidFill>
                <a:latin typeface="微软雅黑" panose="020B0503020204020204" pitchFamily="34" charset="-122"/>
                <a:ea typeface="微软雅黑" panose="020B0503020204020204" pitchFamily="34" charset="-122"/>
              </a:rPr>
              <a:t>fstab</a:t>
            </a:r>
            <a:r>
              <a:rPr lang="zh-CN" altLang="en-US" sz="2000" dirty="0">
                <a:solidFill>
                  <a:srgbClr val="4C6062"/>
                </a:solidFill>
                <a:latin typeface="微软雅黑" panose="020B0503020204020204" pitchFamily="34" charset="-122"/>
                <a:ea typeface="微软雅黑" panose="020B0503020204020204" pitchFamily="34" charset="-122"/>
              </a:rPr>
              <a:t>启用硬盘配额</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① 编辑配置文件</a:t>
            </a:r>
            <a:r>
              <a:rPr lang="en-US" altLang="zh-CN" sz="2000" dirty="0">
                <a:solidFill>
                  <a:srgbClr val="4C6062"/>
                </a:solidFill>
                <a:latin typeface="微软雅黑" panose="020B0503020204020204" pitchFamily="34" charset="-122"/>
                <a:ea typeface="微软雅黑" panose="020B0503020204020204" pitchFamily="34" charset="-122"/>
              </a:rPr>
              <a:t>fstab</a:t>
            </a:r>
            <a:r>
              <a:rPr lang="zh-CN" altLang="en-US" sz="2000" dirty="0">
                <a:solidFill>
                  <a:srgbClr val="4C6062"/>
                </a:solidFill>
                <a:latin typeface="微软雅黑" panose="020B0503020204020204" pitchFamily="34" charset="-122"/>
                <a:ea typeface="微软雅黑" panose="020B0503020204020204" pitchFamily="34" charset="-122"/>
              </a:rPr>
              <a:t>，在</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目录项下加“</a:t>
            </a:r>
            <a:r>
              <a:rPr lang="en-US" altLang="zh-CN" sz="2000" dirty="0" err="1">
                <a:solidFill>
                  <a:srgbClr val="4C6062"/>
                </a:solidFill>
                <a:latin typeface="微软雅黑" panose="020B0503020204020204" pitchFamily="34" charset="-122"/>
                <a:ea typeface="微软雅黑" panose="020B0503020204020204" pitchFamily="34" charset="-122"/>
              </a:rPr>
              <a:t>uquota,grpquota</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参数，存盘退出后重启系统。</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 </a:t>
            </a:r>
            <a:r>
              <a:rPr lang="en-US" altLang="zh-CN" sz="2000" dirty="0">
                <a:solidFill>
                  <a:srgbClr val="4C6062"/>
                </a:solidFill>
                <a:latin typeface="微软雅黑" panose="020B0503020204020204" pitchFamily="34" charset="-122"/>
                <a:ea typeface="微软雅黑" panose="020B0503020204020204" pitchFamily="34" charset="-122"/>
              </a:rPr>
              <a:t>[root@Server01 ~]# vim  /</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/fstab</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	&lt;</a:t>
            </a:r>
            <a:r>
              <a:rPr lang="zh-CN" altLang="en-US" sz="2000" dirty="0">
                <a:solidFill>
                  <a:srgbClr val="4C6062"/>
                </a:solidFill>
                <a:latin typeface="微软雅黑" panose="020B0503020204020204" pitchFamily="34" charset="-122"/>
                <a:ea typeface="微软雅黑" panose="020B0503020204020204" pitchFamily="34" charset="-122"/>
              </a:rPr>
              <a:t>此处省略若干行</a:t>
            </a:r>
            <a:r>
              <a:rPr lang="en-US" altLang="zh-CN" sz="2000" dirty="0">
                <a:solidFill>
                  <a:srgbClr val="4C6062"/>
                </a:solidFill>
                <a:latin typeface="微软雅黑" panose="020B0503020204020204" pitchFamily="34" charset="-122"/>
                <a:ea typeface="微软雅黑" panose="020B0503020204020204" pitchFamily="34" charset="-122"/>
              </a:rPr>
              <a:t>&gt;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UUID=0a759e3a-bb79-4b28-9db3-7c413e64ad6c /home                   </a:t>
            </a:r>
            <a:r>
              <a:rPr lang="en-US" altLang="zh-CN" sz="2000" dirty="0" err="1">
                <a:solidFill>
                  <a:srgbClr val="4C6062"/>
                </a:solidFill>
                <a:latin typeface="微软雅黑" panose="020B0503020204020204" pitchFamily="34" charset="-122"/>
                <a:ea typeface="微软雅黑" panose="020B0503020204020204" pitchFamily="34" charset="-122"/>
              </a:rPr>
              <a:t>xfs</a:t>
            </a:r>
            <a:r>
              <a:rPr lang="en-US" altLang="zh-CN" sz="2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defaults,uquota,grpquota</a:t>
            </a:r>
            <a:r>
              <a:rPr lang="en-US" altLang="zh-CN" sz="2000" dirty="0">
                <a:solidFill>
                  <a:srgbClr val="4C6062"/>
                </a:solidFill>
                <a:latin typeface="微软雅黑" panose="020B0503020204020204" pitchFamily="34" charset="-122"/>
                <a:ea typeface="微软雅黑" panose="020B0503020204020204" pitchFamily="34" charset="-122"/>
              </a:rPr>
              <a:t>        0 0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reboot</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922335" y="2439195"/>
            <a:ext cx="10245320" cy="2545078"/>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5193217"/>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② 在重启系统后使用</a:t>
            </a:r>
            <a:r>
              <a:rPr lang="en-US" altLang="zh-CN" sz="2000" dirty="0">
                <a:solidFill>
                  <a:srgbClr val="4C6062"/>
                </a:solidFill>
                <a:latin typeface="微软雅黑" panose="020B0503020204020204" pitchFamily="34" charset="-122"/>
                <a:ea typeface="微软雅黑" panose="020B0503020204020204" pitchFamily="34" charset="-122"/>
              </a:rPr>
              <a:t>mount</a:t>
            </a:r>
            <a:r>
              <a:rPr lang="zh-CN" altLang="en-US" sz="2000" dirty="0">
                <a:solidFill>
                  <a:srgbClr val="4C6062"/>
                </a:solidFill>
                <a:latin typeface="微软雅黑" panose="020B0503020204020204" pitchFamily="34" charset="-122"/>
                <a:ea typeface="微软雅黑" panose="020B0503020204020204" pitchFamily="34" charset="-122"/>
              </a:rPr>
              <a:t>命令查看，即可发现</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目录已经支持</a:t>
            </a:r>
            <a:r>
              <a:rPr lang="en-US" altLang="zh-CN" sz="2000" dirty="0">
                <a:solidFill>
                  <a:srgbClr val="4C6062"/>
                </a:solidFill>
                <a:latin typeface="微软雅黑" panose="020B0503020204020204" pitchFamily="34" charset="-122"/>
                <a:ea typeface="微软雅黑" panose="020B0503020204020204" pitchFamily="34" charset="-122"/>
              </a:rPr>
              <a:t>quota</a:t>
            </a:r>
            <a:r>
              <a:rPr lang="zh-CN" altLang="en-US" sz="2000" dirty="0">
                <a:solidFill>
                  <a:srgbClr val="4C6062"/>
                </a:solidFill>
                <a:latin typeface="微软雅黑" panose="020B0503020204020204" pitchFamily="34" charset="-122"/>
                <a:ea typeface="微软雅黑" panose="020B0503020204020204" pitchFamily="34" charset="-122"/>
              </a:rPr>
              <a:t>硬盘配额技术了：</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mount | grep home</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/dev/nvme0n1p2 on /home type </a:t>
            </a:r>
            <a:r>
              <a:rPr lang="en-US" altLang="zh-CN" sz="2000" dirty="0" err="1">
                <a:solidFill>
                  <a:srgbClr val="4C6062"/>
                </a:solidFill>
                <a:latin typeface="微软雅黑" panose="020B0503020204020204" pitchFamily="34" charset="-122"/>
                <a:ea typeface="微软雅黑" panose="020B0503020204020204" pitchFamily="34" charset="-122"/>
              </a:rPr>
              <a:t>xfs</a:t>
            </a:r>
            <a:r>
              <a:rPr lang="en-US" altLang="zh-CN" sz="2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(rw,relatime,seclabel,attr2,inode64,usrquota,grpquota)</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usrquota</a:t>
            </a:r>
            <a:r>
              <a:rPr lang="zh-CN" altLang="en-US" sz="2000" dirty="0">
                <a:solidFill>
                  <a:srgbClr val="4C6062"/>
                </a:solidFill>
                <a:latin typeface="微软雅黑" panose="020B0503020204020204" pitchFamily="34" charset="-122"/>
                <a:ea typeface="微软雅黑" panose="020B0503020204020204" pitchFamily="34" charset="-122"/>
              </a:rPr>
              <a:t>表示对</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启用了用户硬盘配额，</a:t>
            </a:r>
            <a:r>
              <a:rPr lang="en-US" altLang="zh-CN" sz="2000" dirty="0" err="1">
                <a:solidFill>
                  <a:srgbClr val="4C6062"/>
                </a:solidFill>
                <a:latin typeface="微软雅黑" panose="020B0503020204020204" pitchFamily="34" charset="-122"/>
                <a:ea typeface="微软雅黑" panose="020B0503020204020204" pitchFamily="34" charset="-122"/>
              </a:rPr>
              <a:t>grpquota</a:t>
            </a:r>
            <a:r>
              <a:rPr lang="zh-CN" altLang="en-US" sz="2000" dirty="0">
                <a:solidFill>
                  <a:srgbClr val="4C6062"/>
                </a:solidFill>
                <a:latin typeface="微软雅黑" panose="020B0503020204020204" pitchFamily="34" charset="-122"/>
                <a:ea typeface="微软雅黑" panose="020B0503020204020204" pitchFamily="34" charset="-122"/>
              </a:rPr>
              <a:t>表示对</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启用了组硬盘配额</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③ 接下来针对</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目录增加其他人的写入权限，保证用户能够正常写入数据：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 </a:t>
            </a: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chmod</a:t>
            </a:r>
            <a:r>
              <a:rPr lang="en-US" altLang="zh-CN" sz="2000" dirty="0">
                <a:solidFill>
                  <a:srgbClr val="4C6062"/>
                </a:solidFill>
                <a:latin typeface="微软雅黑" panose="020B0503020204020204" pitchFamily="34" charset="-122"/>
                <a:ea typeface="微软雅黑" panose="020B0503020204020204" pitchFamily="34" charset="-122"/>
              </a:rPr>
              <a:t> -Rf </a:t>
            </a:r>
            <a:r>
              <a:rPr lang="en-US" altLang="zh-CN" sz="2000" dirty="0" err="1">
                <a:solidFill>
                  <a:srgbClr val="4C6062"/>
                </a:solidFill>
                <a:latin typeface="微软雅黑" panose="020B0503020204020204" pitchFamily="34" charset="-122"/>
                <a:ea typeface="微软雅黑" panose="020B0503020204020204" pitchFamily="34" charset="-122"/>
              </a:rPr>
              <a:t>o+w</a:t>
            </a:r>
            <a:r>
              <a:rPr lang="en-US" altLang="zh-CN" sz="2000" dirty="0">
                <a:solidFill>
                  <a:srgbClr val="4C6062"/>
                </a:solidFill>
                <a:latin typeface="微软雅黑" panose="020B0503020204020204" pitchFamily="34" charset="-122"/>
                <a:ea typeface="微软雅黑" panose="020B0503020204020204" pitchFamily="34" charset="-122"/>
              </a:rPr>
              <a:t> /home</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38573" y="5563394"/>
            <a:ext cx="10245320" cy="685800"/>
          </a:xfrm>
          <a:prstGeom prst="rect">
            <a:avLst/>
          </a:prstGeom>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115999"/>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 </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xfs_quota</a:t>
            </a:r>
            <a:r>
              <a:rPr lang="zh-CN" altLang="en-US" sz="2000" dirty="0">
                <a:solidFill>
                  <a:srgbClr val="4C6062"/>
                </a:solidFill>
                <a:latin typeface="微软雅黑" panose="020B0503020204020204" pitchFamily="34" charset="-122"/>
                <a:ea typeface="微软雅黑" panose="020B0503020204020204" pitchFamily="34" charset="-122"/>
              </a:rPr>
              <a:t>命令设置硬盘配额</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xfs_quota</a:t>
            </a:r>
            <a:r>
              <a:rPr lang="zh-CN" altLang="en-US" sz="2000" dirty="0">
                <a:solidFill>
                  <a:srgbClr val="4C6062"/>
                </a:solidFill>
                <a:latin typeface="微软雅黑" panose="020B0503020204020204" pitchFamily="34" charset="-122"/>
                <a:ea typeface="微软雅黑" panose="020B0503020204020204" pitchFamily="34" charset="-122"/>
              </a:rPr>
              <a:t>命令来设置用户</a:t>
            </a:r>
            <a:r>
              <a:rPr lang="en-US" altLang="zh-CN" sz="2000" dirty="0">
                <a:solidFill>
                  <a:srgbClr val="4C6062"/>
                </a:solidFill>
                <a:latin typeface="微软雅黑" panose="020B0503020204020204" pitchFamily="34" charset="-122"/>
                <a:ea typeface="微软雅黑" panose="020B0503020204020204" pitchFamily="34" charset="-122"/>
              </a:rPr>
              <a:t>myquota1</a:t>
            </a:r>
            <a:r>
              <a:rPr lang="zh-CN" altLang="en-US" sz="2000" dirty="0">
                <a:solidFill>
                  <a:srgbClr val="4C6062"/>
                </a:solidFill>
                <a:latin typeface="微软雅黑" panose="020B0503020204020204" pitchFamily="34" charset="-122"/>
                <a:ea typeface="微软雅黑" panose="020B0503020204020204" pitchFamily="34" charset="-122"/>
              </a:rPr>
              <a:t>对</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目录的</a:t>
            </a:r>
            <a:r>
              <a:rPr lang="en-US" altLang="zh-CN" sz="2000" dirty="0">
                <a:solidFill>
                  <a:srgbClr val="4C6062"/>
                </a:solidFill>
                <a:latin typeface="微软雅黑" panose="020B0503020204020204" pitchFamily="34" charset="-122"/>
                <a:ea typeface="微软雅黑" panose="020B0503020204020204" pitchFamily="34" charset="-122"/>
              </a:rPr>
              <a:t>quota</a:t>
            </a:r>
            <a:r>
              <a:rPr lang="zh-CN" altLang="en-US" sz="2000" dirty="0">
                <a:solidFill>
                  <a:srgbClr val="4C6062"/>
                </a:solidFill>
                <a:latin typeface="微软雅黑" panose="020B0503020204020204" pitchFamily="34" charset="-122"/>
                <a:ea typeface="微软雅黑" panose="020B0503020204020204" pitchFamily="34" charset="-122"/>
              </a:rPr>
              <a:t>硬盘容量配额。</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具体的配额控制包括：硬盘使用量的软限制和硬限制分别为</a:t>
            </a:r>
            <a:r>
              <a:rPr lang="en-US" altLang="zh-CN" sz="2000" dirty="0">
                <a:solidFill>
                  <a:srgbClr val="4C6062"/>
                </a:solidFill>
                <a:latin typeface="微软雅黑" panose="020B0503020204020204" pitchFamily="34" charset="-122"/>
                <a:ea typeface="微软雅黑" panose="020B0503020204020204" pitchFamily="34" charset="-122"/>
              </a:rPr>
              <a:t>250MB</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300MB</a:t>
            </a:r>
            <a:r>
              <a:rPr lang="zh-CN" altLang="en-US" sz="2000" dirty="0">
                <a:solidFill>
                  <a:srgbClr val="4C6062"/>
                </a:solidFill>
                <a:latin typeface="微软雅黑" panose="020B0503020204020204" pitchFamily="34" charset="-122"/>
                <a:ea typeface="微软雅黑" panose="020B0503020204020204" pitchFamily="34" charset="-122"/>
              </a:rPr>
              <a:t>，文件数量的软限制和硬限制不作要求。</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① 下面配置硬限制和软限制，并打印</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的配额报告。</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xfs_quota</a:t>
            </a:r>
            <a:r>
              <a:rPr lang="en-US" altLang="zh-CN" sz="2000" dirty="0">
                <a:solidFill>
                  <a:srgbClr val="4C6062"/>
                </a:solidFill>
                <a:latin typeface="微软雅黑" panose="020B0503020204020204" pitchFamily="34" charset="-122"/>
                <a:ea typeface="微软雅黑" panose="020B0503020204020204" pitchFamily="34" charset="-122"/>
              </a:rPr>
              <a:t> -x -c 'limit </a:t>
            </a:r>
            <a:r>
              <a:rPr lang="en-US" altLang="zh-CN" sz="2000" dirty="0" err="1">
                <a:solidFill>
                  <a:srgbClr val="4C6062"/>
                </a:solidFill>
                <a:latin typeface="微软雅黑" panose="020B0503020204020204" pitchFamily="34" charset="-122"/>
                <a:ea typeface="微软雅黑" panose="020B0503020204020204" pitchFamily="34" charset="-122"/>
              </a:rPr>
              <a:t>bsoft</a:t>
            </a:r>
            <a:r>
              <a:rPr lang="en-US" altLang="zh-CN" sz="2000" dirty="0">
                <a:solidFill>
                  <a:srgbClr val="4C6062"/>
                </a:solidFill>
                <a:latin typeface="微软雅黑" panose="020B0503020204020204" pitchFamily="34" charset="-122"/>
                <a:ea typeface="微软雅黑" panose="020B0503020204020204" pitchFamily="34" charset="-122"/>
              </a:rPr>
              <a:t>=250m </a:t>
            </a:r>
            <a:r>
              <a:rPr lang="en-US" altLang="zh-CN" sz="2000" dirty="0" err="1">
                <a:solidFill>
                  <a:srgbClr val="4C6062"/>
                </a:solidFill>
                <a:latin typeface="微软雅黑" panose="020B0503020204020204" pitchFamily="34" charset="-122"/>
                <a:ea typeface="微软雅黑" panose="020B0503020204020204" pitchFamily="34" charset="-122"/>
              </a:rPr>
              <a:t>bhard</a:t>
            </a:r>
            <a:r>
              <a:rPr lang="en-US" altLang="zh-CN" sz="2000" dirty="0">
                <a:solidFill>
                  <a:srgbClr val="4C6062"/>
                </a:solidFill>
                <a:latin typeface="微软雅黑" panose="020B0503020204020204" pitchFamily="34" charset="-122"/>
                <a:ea typeface="微软雅黑" panose="020B0503020204020204" pitchFamily="34" charset="-122"/>
              </a:rPr>
              <a:t>=300m </a:t>
            </a:r>
            <a:r>
              <a:rPr lang="en-US" altLang="zh-CN" sz="2000" dirty="0" err="1">
                <a:solidFill>
                  <a:srgbClr val="4C6062"/>
                </a:solidFill>
                <a:latin typeface="微软雅黑" panose="020B0503020204020204" pitchFamily="34" charset="-122"/>
                <a:ea typeface="微软雅黑" panose="020B0503020204020204" pitchFamily="34" charset="-122"/>
              </a:rPr>
              <a:t>isoft</a:t>
            </a:r>
            <a:r>
              <a:rPr lang="en-US" altLang="zh-CN" sz="2000" dirty="0">
                <a:solidFill>
                  <a:srgbClr val="4C6062"/>
                </a:solidFill>
                <a:latin typeface="微软雅黑" panose="020B0503020204020204" pitchFamily="34" charset="-122"/>
                <a:ea typeface="微软雅黑" panose="020B0503020204020204" pitchFamily="34" charset="-122"/>
              </a:rPr>
              <a:t>=0 </a:t>
            </a:r>
            <a:r>
              <a:rPr lang="en-US" altLang="zh-CN" sz="2000" dirty="0" err="1">
                <a:solidFill>
                  <a:srgbClr val="4C6062"/>
                </a:solidFill>
                <a:latin typeface="微软雅黑" panose="020B0503020204020204" pitchFamily="34" charset="-122"/>
                <a:ea typeface="微软雅黑" panose="020B0503020204020204" pitchFamily="34" charset="-122"/>
              </a:rPr>
              <a:t>ihard</a:t>
            </a:r>
            <a:r>
              <a:rPr lang="en-US" altLang="zh-CN" sz="2000" dirty="0">
                <a:solidFill>
                  <a:srgbClr val="4C6062"/>
                </a:solidFill>
                <a:latin typeface="微软雅黑" panose="020B0503020204020204" pitchFamily="34" charset="-122"/>
                <a:ea typeface="微软雅黑" panose="020B0503020204020204" pitchFamily="34" charset="-122"/>
              </a:rPr>
              <a:t>=0 myquota1' /home</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xfs_quota</a:t>
            </a:r>
            <a:r>
              <a:rPr lang="en-US" altLang="zh-CN" sz="2000" dirty="0">
                <a:solidFill>
                  <a:srgbClr val="4C6062"/>
                </a:solidFill>
                <a:latin typeface="微软雅黑" panose="020B0503020204020204" pitchFamily="34" charset="-122"/>
                <a:ea typeface="微软雅黑" panose="020B0503020204020204" pitchFamily="34" charset="-122"/>
              </a:rPr>
              <a:t> -x -c report /home</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38573" y="4085118"/>
            <a:ext cx="10245320" cy="1607446"/>
          </a:xfrm>
          <a:prstGeom prst="rect">
            <a:avLst/>
          </a:prstGeom>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26988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 </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xfs_quota</a:t>
            </a:r>
            <a:r>
              <a:rPr lang="zh-CN" altLang="en-US" sz="2000" dirty="0">
                <a:solidFill>
                  <a:srgbClr val="4C6062"/>
                </a:solidFill>
                <a:latin typeface="微软雅黑" panose="020B0503020204020204" pitchFamily="34" charset="-122"/>
                <a:ea typeface="微软雅黑" panose="020B0503020204020204" pitchFamily="34" charset="-122"/>
              </a:rPr>
              <a:t>命令设置硬盘配额</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② 其他</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个用户的设定可以使用</a:t>
            </a:r>
            <a:r>
              <a:rPr lang="en-US" altLang="zh-CN" sz="2000" dirty="0">
                <a:solidFill>
                  <a:srgbClr val="4C6062"/>
                </a:solidFill>
                <a:latin typeface="微软雅黑" panose="020B0503020204020204" pitchFamily="34" charset="-122"/>
                <a:ea typeface="微软雅黑" panose="020B0503020204020204" pitchFamily="34" charset="-122"/>
              </a:rPr>
              <a:t>quota</a:t>
            </a:r>
            <a:r>
              <a:rPr lang="zh-CN" altLang="en-US" sz="2000" dirty="0">
                <a:solidFill>
                  <a:srgbClr val="4C6062"/>
                </a:solidFill>
                <a:latin typeface="微软雅黑" panose="020B0503020204020204" pitchFamily="34" charset="-122"/>
                <a:ea typeface="微软雅黑" panose="020B0503020204020204" pitchFamily="34" charset="-122"/>
              </a:rPr>
              <a:t>复制。</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将</a:t>
            </a:r>
            <a:r>
              <a:rPr lang="en-US" altLang="zh-CN" sz="2000" dirty="0" err="1">
                <a:solidFill>
                  <a:srgbClr val="4C6062"/>
                </a:solidFill>
                <a:latin typeface="微软雅黑" panose="020B0503020204020204" pitchFamily="34" charset="-122"/>
                <a:ea typeface="微软雅黑" panose="020B0503020204020204" pitchFamily="34" charset="-122"/>
              </a:rPr>
              <a:t>myquotal</a:t>
            </a:r>
            <a:r>
              <a:rPr lang="zh-CN" altLang="en-US" sz="2000" dirty="0">
                <a:solidFill>
                  <a:srgbClr val="4C6062"/>
                </a:solidFill>
                <a:latin typeface="微软雅黑" panose="020B0503020204020204" pitchFamily="34" charset="-122"/>
                <a:ea typeface="微软雅黑" panose="020B0503020204020204" pitchFamily="34" charset="-122"/>
              </a:rPr>
              <a:t>的限制值复制给其他四个账号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edquota</a:t>
            </a:r>
            <a:r>
              <a:rPr lang="en-US" altLang="zh-CN" sz="2000" dirty="0">
                <a:solidFill>
                  <a:srgbClr val="4C6062"/>
                </a:solidFill>
                <a:latin typeface="微软雅黑" panose="020B0503020204020204" pitchFamily="34" charset="-122"/>
                <a:ea typeface="微软雅黑" panose="020B0503020204020204" pitchFamily="34" charset="-122"/>
              </a:rPr>
              <a:t> -p myquota1 -u myquota2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edquota</a:t>
            </a:r>
            <a:r>
              <a:rPr lang="en-US" altLang="zh-CN" sz="2000" dirty="0">
                <a:solidFill>
                  <a:srgbClr val="4C6062"/>
                </a:solidFill>
                <a:latin typeface="微软雅黑" panose="020B0503020204020204" pitchFamily="34" charset="-122"/>
                <a:ea typeface="微软雅黑" panose="020B0503020204020204" pitchFamily="34" charset="-122"/>
              </a:rPr>
              <a:t> -p myquota1 -u myquota3</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edquota</a:t>
            </a:r>
            <a:r>
              <a:rPr lang="en-US" altLang="zh-CN" sz="2000" dirty="0">
                <a:solidFill>
                  <a:srgbClr val="4C6062"/>
                </a:solidFill>
                <a:latin typeface="微软雅黑" panose="020B0503020204020204" pitchFamily="34" charset="-122"/>
                <a:ea typeface="微软雅黑" panose="020B0503020204020204" pitchFamily="34" charset="-122"/>
              </a:rPr>
              <a:t> -p myquota1 -u myquota4</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edquota</a:t>
            </a:r>
            <a:r>
              <a:rPr lang="en-US" altLang="zh-CN" sz="2000" dirty="0">
                <a:solidFill>
                  <a:srgbClr val="4C6062"/>
                </a:solidFill>
                <a:latin typeface="微软雅黑" panose="020B0503020204020204" pitchFamily="34" charset="-122"/>
                <a:ea typeface="微软雅黑" panose="020B0503020204020204" pitchFamily="34" charset="-122"/>
              </a:rPr>
              <a:t> -p myquota1 -u myquota5</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xfs_quota -x -c report /home</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38573" y="2591594"/>
            <a:ext cx="10245320" cy="3100970"/>
          </a:xfrm>
          <a:prstGeom prst="rect">
            <a:avLst/>
          </a:prstGeom>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38573" y="3704117"/>
            <a:ext cx="10245320" cy="2209781"/>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367671"/>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 </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xfs_quota</a:t>
            </a:r>
            <a:r>
              <a:rPr lang="zh-CN" altLang="en-US" sz="2000" dirty="0">
                <a:solidFill>
                  <a:srgbClr val="4C6062"/>
                </a:solidFill>
                <a:latin typeface="微软雅黑" panose="020B0503020204020204" pitchFamily="34" charset="-122"/>
                <a:ea typeface="微软雅黑" panose="020B0503020204020204" pitchFamily="34" charset="-122"/>
              </a:rPr>
              <a:t>命令设置硬盘配额</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③ 更改组的</a:t>
            </a:r>
            <a:r>
              <a:rPr lang="en-US" altLang="zh-CN" sz="2000" dirty="0">
                <a:solidFill>
                  <a:srgbClr val="4C6062"/>
                </a:solidFill>
                <a:latin typeface="微软雅黑" panose="020B0503020204020204" pitchFamily="34" charset="-122"/>
                <a:ea typeface="微软雅黑" panose="020B0503020204020204" pitchFamily="34" charset="-122"/>
              </a:rPr>
              <a:t>quota</a:t>
            </a:r>
            <a:r>
              <a:rPr lang="zh-CN" altLang="en-US" sz="2000" dirty="0">
                <a:solidFill>
                  <a:srgbClr val="4C6062"/>
                </a:solidFill>
                <a:latin typeface="微软雅黑" panose="020B0503020204020204" pitchFamily="34" charset="-122"/>
                <a:ea typeface="微软雅黑" panose="020B0503020204020204" pitchFamily="34" charset="-122"/>
              </a:rPr>
              <a:t>配额</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配额的单位是</a:t>
            </a:r>
            <a:r>
              <a:rPr lang="en-US" altLang="zh-CN" sz="2000" dirty="0">
                <a:solidFill>
                  <a:srgbClr val="4C6062"/>
                </a:solidFill>
                <a:latin typeface="微软雅黑" panose="020B0503020204020204" pitchFamily="34" charset="-122"/>
                <a:ea typeface="微软雅黑" panose="020B0503020204020204" pitchFamily="34" charset="-122"/>
              </a:rPr>
              <a:t>Bytes,1GB=1048576Bytes</a:t>
            </a:r>
            <a:r>
              <a:rPr lang="zh-CN" altLang="en-US" sz="2000" dirty="0">
                <a:solidFill>
                  <a:srgbClr val="4C6062"/>
                </a:solidFill>
                <a:latin typeface="微软雅黑" panose="020B0503020204020204" pitchFamily="34" charset="-122"/>
                <a:ea typeface="微软雅黑" panose="020B0503020204020204" pitchFamily="34" charset="-122"/>
              </a:rPr>
              <a:t>，这就是硬限制数，软件限制设为</a:t>
            </a:r>
            <a:r>
              <a:rPr lang="en-US" altLang="zh-CN" sz="2000" dirty="0">
                <a:solidFill>
                  <a:srgbClr val="4C6062"/>
                </a:solidFill>
                <a:latin typeface="微软雅黑" panose="020B0503020204020204" pitchFamily="34" charset="-122"/>
                <a:ea typeface="微软雅黑" panose="020B0503020204020204" pitchFamily="34" charset="-122"/>
              </a:rPr>
              <a:t>900000Bytes</a:t>
            </a:r>
            <a:r>
              <a:rPr lang="zh-CN" altLang="en-US" sz="2000" dirty="0">
                <a:solidFill>
                  <a:srgbClr val="4C6062"/>
                </a:solidFill>
                <a:latin typeface="微软雅黑" panose="020B0503020204020204" pitchFamily="34" charset="-122"/>
                <a:ea typeface="微软雅黑" panose="020B0503020204020204" pitchFamily="34" charset="-122"/>
              </a:rPr>
              <a:t>。如下所示。配置完成后存盘退出。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edquota</a:t>
            </a:r>
            <a:r>
              <a:rPr lang="en-US" altLang="zh-CN" sz="1800" dirty="0">
                <a:solidFill>
                  <a:srgbClr val="4C6062"/>
                </a:solidFill>
                <a:latin typeface="微软雅黑" panose="020B0503020204020204" pitchFamily="34" charset="-122"/>
                <a:ea typeface="微软雅黑" panose="020B0503020204020204" pitchFamily="34" charset="-122"/>
              </a:rPr>
              <a:t> -g </a:t>
            </a:r>
            <a:r>
              <a:rPr lang="en-US" altLang="zh-CN" sz="1800" dirty="0" err="1">
                <a:solidFill>
                  <a:srgbClr val="4C6062"/>
                </a:solidFill>
                <a:latin typeface="微软雅黑" panose="020B0503020204020204" pitchFamily="34" charset="-122"/>
                <a:ea typeface="微软雅黑" panose="020B0503020204020204" pitchFamily="34" charset="-122"/>
              </a:rPr>
              <a:t>myquotagrp</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Disk quotas for group </a:t>
            </a:r>
            <a:r>
              <a:rPr lang="en-US" altLang="zh-CN" sz="1800" dirty="0" err="1">
                <a:solidFill>
                  <a:srgbClr val="4C6062"/>
                </a:solidFill>
                <a:latin typeface="微软雅黑" panose="020B0503020204020204" pitchFamily="34" charset="-122"/>
                <a:ea typeface="微软雅黑" panose="020B0503020204020204" pitchFamily="34" charset="-122"/>
              </a:rPr>
              <a:t>myquotagrp</a:t>
            </a:r>
            <a:r>
              <a:rPr lang="en-US" altLang="zh-CN" sz="1800" dirty="0">
                <a:solidFill>
                  <a:srgbClr val="4C6062"/>
                </a:solidFill>
                <a:latin typeface="微软雅黑" panose="020B0503020204020204" pitchFamily="34" charset="-122"/>
                <a:ea typeface="微软雅黑" panose="020B0503020204020204" pitchFamily="34" charset="-122"/>
              </a:rPr>
              <a:t>(gid 1007)</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 Filesystem    	blocks   soft  	hard 	</a:t>
            </a:r>
            <a:r>
              <a:rPr lang="en-US" altLang="zh-CN" sz="1800" dirty="0" err="1">
                <a:solidFill>
                  <a:srgbClr val="4C6062"/>
                </a:solidFill>
                <a:latin typeface="微软雅黑" panose="020B0503020204020204" pitchFamily="34" charset="-122"/>
                <a:ea typeface="微软雅黑" panose="020B0503020204020204" pitchFamily="34" charset="-122"/>
              </a:rPr>
              <a:t>inodes</a:t>
            </a:r>
            <a:r>
              <a:rPr lang="en-US" altLang="zh-CN" sz="1800" dirty="0">
                <a:solidFill>
                  <a:srgbClr val="4C6062"/>
                </a:solidFill>
                <a:latin typeface="微软雅黑" panose="020B0503020204020204" pitchFamily="34" charset="-122"/>
                <a:ea typeface="微软雅黑" panose="020B0503020204020204" pitchFamily="34" charset="-122"/>
              </a:rPr>
              <a:t> 	soft 	hard</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 /dev/nvme0n1p2      0 	900000 	1048576   		35     0  	 0</a:t>
            </a:r>
            <a:endParaRPr lang="en-US" altLang="zh-CN"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38573" y="2667795"/>
            <a:ext cx="10245320" cy="3246104"/>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367671"/>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 </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xfs_quota</a:t>
            </a:r>
            <a:r>
              <a:rPr lang="zh-CN" altLang="en-US" sz="2000" dirty="0">
                <a:solidFill>
                  <a:srgbClr val="4C6062"/>
                </a:solidFill>
                <a:latin typeface="微软雅黑" panose="020B0503020204020204" pitchFamily="34" charset="-122"/>
                <a:ea typeface="微软雅黑" panose="020B0503020204020204" pitchFamily="34" charset="-122"/>
              </a:rPr>
              <a:t>命令设置硬盘配额</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④ 最后，将宽限时间改成</a:t>
            </a:r>
            <a:r>
              <a:rPr lang="en-US" altLang="zh-CN" sz="2000" dirty="0">
                <a:solidFill>
                  <a:srgbClr val="4C6062"/>
                </a:solidFill>
                <a:latin typeface="微软雅黑" panose="020B0503020204020204" pitchFamily="34" charset="-122"/>
                <a:ea typeface="微软雅黑" panose="020B0503020204020204" pitchFamily="34" charset="-122"/>
              </a:rPr>
              <a:t>14</a:t>
            </a:r>
            <a:r>
              <a:rPr lang="zh-CN" altLang="en-US" sz="2000" dirty="0">
                <a:solidFill>
                  <a:srgbClr val="4C6062"/>
                </a:solidFill>
                <a:latin typeface="微软雅黑" panose="020B0503020204020204" pitchFamily="34" charset="-122"/>
                <a:ea typeface="微软雅黑" panose="020B0503020204020204" pitchFamily="34" charset="-122"/>
              </a:rPr>
              <a:t>天。配置完成后存盘退出。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edquota</a:t>
            </a:r>
            <a:r>
              <a:rPr lang="en-US" altLang="zh-CN" sz="2000" dirty="0">
                <a:solidFill>
                  <a:srgbClr val="4C6062"/>
                </a:solidFill>
                <a:latin typeface="微软雅黑" panose="020B0503020204020204" pitchFamily="34" charset="-122"/>
                <a:ea typeface="微软雅黑" panose="020B0503020204020204" pitchFamily="34" charset="-122"/>
              </a:rPr>
              <a:t> -t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Grace period before enforcing soft limits for users: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Time units may </a:t>
            </a:r>
            <a:r>
              <a:rPr lang="en-US" altLang="zh-CN" sz="2000" dirty="0" err="1">
                <a:solidFill>
                  <a:srgbClr val="4C6062"/>
                </a:solidFill>
                <a:latin typeface="微软雅黑" panose="020B0503020204020204" pitchFamily="34" charset="-122"/>
                <a:ea typeface="微软雅黑" panose="020B0503020204020204" pitchFamily="34" charset="-122"/>
              </a:rPr>
              <a:t>be:days,hours,minutes,or</a:t>
            </a:r>
            <a:r>
              <a:rPr lang="en-US" altLang="zh-CN" sz="2000" dirty="0">
                <a:solidFill>
                  <a:srgbClr val="4C6062"/>
                </a:solidFill>
                <a:latin typeface="微软雅黑" panose="020B0503020204020204" pitchFamily="34" charset="-122"/>
                <a:ea typeface="微软雅黑" panose="020B0503020204020204" pitchFamily="34" charset="-122"/>
              </a:rPr>
              <a:t> seconds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Filesystem      Block grace period   </a:t>
            </a:r>
            <a:r>
              <a:rPr lang="en-US" altLang="zh-CN" sz="2000" dirty="0" err="1">
                <a:solidFill>
                  <a:srgbClr val="4C6062"/>
                </a:solidFill>
                <a:latin typeface="微软雅黑" panose="020B0503020204020204" pitchFamily="34" charset="-122"/>
                <a:ea typeface="微软雅黑" panose="020B0503020204020204" pitchFamily="34" charset="-122"/>
              </a:rPr>
              <a:t>Inode</a:t>
            </a:r>
            <a:r>
              <a:rPr lang="en-US" altLang="zh-CN" sz="2000" dirty="0">
                <a:solidFill>
                  <a:srgbClr val="4C6062"/>
                </a:solidFill>
                <a:latin typeface="微软雅黑" panose="020B0503020204020204" pitchFamily="34" charset="-122"/>
                <a:ea typeface="微软雅黑" panose="020B0503020204020204" pitchFamily="34" charset="-122"/>
              </a:rPr>
              <a:t> grace period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/dev/nvme0n1p2             14days             7days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原本是</a:t>
            </a:r>
            <a:r>
              <a:rPr lang="en-US" altLang="zh-CN" sz="2000" dirty="0">
                <a:solidFill>
                  <a:srgbClr val="4C6062"/>
                </a:solidFill>
                <a:latin typeface="微软雅黑" panose="020B0503020204020204" pitchFamily="34" charset="-122"/>
                <a:ea typeface="微软雅黑" panose="020B0503020204020204" pitchFamily="34" charset="-122"/>
              </a:rPr>
              <a:t>7days</a:t>
            </a:r>
            <a:r>
              <a:rPr lang="zh-CN" altLang="en-US" sz="2000" dirty="0">
                <a:solidFill>
                  <a:srgbClr val="4C6062"/>
                </a:solidFill>
                <a:latin typeface="微软雅黑" panose="020B0503020204020204" pitchFamily="34" charset="-122"/>
                <a:ea typeface="微软雅黑" panose="020B0503020204020204" pitchFamily="34" charset="-122"/>
              </a:rPr>
              <a:t>，我们将他给改为</a:t>
            </a:r>
            <a:r>
              <a:rPr lang="en-US" altLang="zh-CN" sz="2000" dirty="0">
                <a:solidFill>
                  <a:srgbClr val="4C6062"/>
                </a:solidFill>
                <a:latin typeface="微软雅黑" panose="020B0503020204020204" pitchFamily="34" charset="-122"/>
                <a:ea typeface="微软雅黑" panose="020B0503020204020204" pitchFamily="34" charset="-122"/>
              </a:rPr>
              <a:t>14days</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38573" y="2027717"/>
            <a:ext cx="10245320" cy="3886182"/>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355038"/>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6. </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repquota</a:t>
            </a:r>
            <a:r>
              <a:rPr lang="zh-CN" altLang="en-US" sz="2000" dirty="0">
                <a:solidFill>
                  <a:srgbClr val="4C6062"/>
                </a:solidFill>
                <a:latin typeface="微软雅黑" panose="020B0503020204020204" pitchFamily="34" charset="-122"/>
                <a:ea typeface="微软雅黑" panose="020B0503020204020204" pitchFamily="34" charset="-122"/>
              </a:rPr>
              <a:t>命令查看文件系统的配额报表</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400" dirty="0">
                <a:solidFill>
                  <a:srgbClr val="4C6062"/>
                </a:solidFill>
                <a:latin typeface="微软雅黑" panose="020B0503020204020204" pitchFamily="34" charset="-122"/>
                <a:ea typeface="微软雅黑" panose="020B0503020204020204" pitchFamily="34" charset="-122"/>
              </a:rPr>
              <a:t> </a:t>
            </a:r>
            <a:r>
              <a:rPr lang="en-US" altLang="zh-CN" sz="1400" dirty="0">
                <a:solidFill>
                  <a:srgbClr val="4C6062"/>
                </a:solidFill>
                <a:latin typeface="微软雅黑" panose="020B0503020204020204" pitchFamily="34" charset="-122"/>
                <a:ea typeface="微软雅黑" panose="020B0503020204020204" pitchFamily="34" charset="-122"/>
              </a:rPr>
              <a:t>[root@Server01 ~]# </a:t>
            </a:r>
            <a:r>
              <a:rPr lang="en-US" altLang="zh-CN" sz="1400" b="1" dirty="0" err="1">
                <a:solidFill>
                  <a:srgbClr val="4C6062"/>
                </a:solidFill>
                <a:latin typeface="微软雅黑" panose="020B0503020204020204" pitchFamily="34" charset="-122"/>
                <a:ea typeface="微软雅黑" panose="020B0503020204020204" pitchFamily="34" charset="-122"/>
              </a:rPr>
              <a:t>repquota</a:t>
            </a:r>
            <a:r>
              <a:rPr lang="en-US" altLang="zh-CN" sz="1400" b="1" dirty="0">
                <a:solidFill>
                  <a:srgbClr val="4C6062"/>
                </a:solidFill>
                <a:latin typeface="微软雅黑" panose="020B0503020204020204" pitchFamily="34" charset="-122"/>
                <a:ea typeface="微软雅黑" panose="020B0503020204020204" pitchFamily="34" charset="-122"/>
              </a:rPr>
              <a:t> /dev/nvme0n1p2</a:t>
            </a:r>
            <a:endParaRPr lang="en-US" altLang="zh-CN" sz="1400" b="1"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Report for user quotas on device /dev/nvme0n1p2</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Block grace time: 14days; </a:t>
            </a:r>
            <a:r>
              <a:rPr lang="en-US" altLang="zh-CN" sz="1400" dirty="0" err="1">
                <a:solidFill>
                  <a:srgbClr val="4C6062"/>
                </a:solidFill>
                <a:latin typeface="微软雅黑" panose="020B0503020204020204" pitchFamily="34" charset="-122"/>
                <a:ea typeface="微软雅黑" panose="020B0503020204020204" pitchFamily="34" charset="-122"/>
              </a:rPr>
              <a:t>Inode</a:t>
            </a:r>
            <a:r>
              <a:rPr lang="en-US" altLang="zh-CN" sz="1400" dirty="0">
                <a:solidFill>
                  <a:srgbClr val="4C6062"/>
                </a:solidFill>
                <a:latin typeface="微软雅黑" panose="020B0503020204020204" pitchFamily="34" charset="-122"/>
                <a:ea typeface="微软雅黑" panose="020B0503020204020204" pitchFamily="34" charset="-122"/>
              </a:rPr>
              <a:t> grace time: 7days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Block limits                File limits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User       		used    	soft    hard  	grace   used  soft  hard  grace</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      	                        --   0       	0       	0            3   	0     0       </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yangyun</a:t>
            </a:r>
            <a:r>
              <a:rPr lang="en-US" altLang="zh-CN" sz="1400" dirty="0">
                <a:solidFill>
                  <a:srgbClr val="4C6062"/>
                </a:solidFill>
                <a:latin typeface="微软雅黑" panose="020B0503020204020204" pitchFamily="34" charset="-122"/>
                <a:ea typeface="微软雅黑" panose="020B0503020204020204" pitchFamily="34" charset="-122"/>
              </a:rPr>
              <a:t>   	--   48      	0       	0           16    	0     0       </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myquota1  	--   12  	256000  307200            7 	0     0       </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myquota2  	--   12  	256000  307200            7     	0     0       </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myquota3  	--   12  	256000  307200            7     	0     0       </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myquota4  	--   12  	256000  307200            7     	0     0       </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myquota5  	--   12  	256000  307200            7     	0     0 </a:t>
            </a:r>
            <a:endParaRPr lang="zh-CN" altLang="en-US" sz="14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38573" y="2515393"/>
            <a:ext cx="10245320" cy="3398505"/>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5-6  </a:t>
            </a:r>
            <a:r>
              <a:rPr lang="zh-CN" altLang="en-US" dirty="0"/>
              <a:t>硬盘配额配置企业案例（</a:t>
            </a:r>
            <a:r>
              <a:rPr lang="en-US" altLang="zh-CN" dirty="0" err="1"/>
              <a:t>xfs</a:t>
            </a:r>
            <a:r>
              <a:rPr lang="zh-CN" altLang="en-US" dirty="0"/>
              <a:t>文件系统）</a:t>
            </a:r>
            <a:endParaRPr lang="zh-CN" altLang="en-US" b="0" dirty="0"/>
          </a:p>
        </p:txBody>
      </p:sp>
      <p:sp>
        <p:nvSpPr>
          <p:cNvPr id="2" name="文本框 1"/>
          <p:cNvSpPr txBox="1"/>
          <p:nvPr/>
        </p:nvSpPr>
        <p:spPr>
          <a:xfrm>
            <a:off x="984793" y="1471587"/>
            <a:ext cx="9888772" cy="478592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7. </a:t>
            </a:r>
            <a:r>
              <a:rPr lang="zh-CN" altLang="en-US" sz="2000" dirty="0">
                <a:solidFill>
                  <a:srgbClr val="4C6062"/>
                </a:solidFill>
                <a:latin typeface="微软雅黑" panose="020B0503020204020204" pitchFamily="34" charset="-122"/>
                <a:ea typeface="微软雅黑" panose="020B0503020204020204" pitchFamily="34" charset="-122"/>
              </a:rPr>
              <a:t>测试与管理</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硬盘配额的测试过程如下（以</a:t>
            </a:r>
            <a:r>
              <a:rPr lang="en-US" altLang="zh-CN" sz="2000" dirty="0">
                <a:solidFill>
                  <a:srgbClr val="4C6062"/>
                </a:solidFill>
                <a:latin typeface="微软雅黑" panose="020B0503020204020204" pitchFamily="34" charset="-122"/>
                <a:ea typeface="微软雅黑" panose="020B0503020204020204" pitchFamily="34" charset="-122"/>
              </a:rPr>
              <a:t>myquota1</a:t>
            </a:r>
            <a:r>
              <a:rPr lang="zh-CN" altLang="en-US" sz="2000" dirty="0">
                <a:solidFill>
                  <a:srgbClr val="4C6062"/>
                </a:solidFill>
                <a:latin typeface="微软雅黑" panose="020B0503020204020204" pitchFamily="34" charset="-122"/>
                <a:ea typeface="微软雅黑" panose="020B0503020204020204" pitchFamily="34" charset="-122"/>
              </a:rPr>
              <a:t>用户为例）：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 </a:t>
            </a:r>
            <a:r>
              <a:rPr lang="en-US" altLang="zh-CN" sz="1200" b="1" dirty="0" err="1">
                <a:solidFill>
                  <a:srgbClr val="4C6062"/>
                </a:solidFill>
                <a:latin typeface="微软雅黑" panose="020B0503020204020204" pitchFamily="34" charset="-122"/>
                <a:ea typeface="微软雅黑" panose="020B0503020204020204" pitchFamily="34" charset="-122"/>
              </a:rPr>
              <a:t>su</a:t>
            </a:r>
            <a:r>
              <a:rPr lang="en-US" altLang="zh-CN" sz="1200" b="1" dirty="0">
                <a:solidFill>
                  <a:srgbClr val="4C6062"/>
                </a:solidFill>
                <a:latin typeface="微软雅黑" panose="020B0503020204020204" pitchFamily="34" charset="-122"/>
                <a:ea typeface="微软雅黑" panose="020B0503020204020204" pitchFamily="34" charset="-122"/>
              </a:rPr>
              <a:t> - myquota1</a:t>
            </a:r>
            <a:endParaRPr lang="en-US" altLang="zh-CN" sz="1200" b="1"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Last login: Mon May 28 04:41:39 CST 2018 on pts/0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写入一个</a:t>
            </a:r>
            <a:r>
              <a:rPr lang="en-US" altLang="zh-CN" sz="1200" dirty="0">
                <a:solidFill>
                  <a:srgbClr val="4C6062"/>
                </a:solidFill>
                <a:latin typeface="微软雅黑" panose="020B0503020204020204" pitchFamily="34" charset="-122"/>
                <a:ea typeface="微软雅黑" panose="020B0503020204020204" pitchFamily="34" charset="-122"/>
              </a:rPr>
              <a:t>200MB</a:t>
            </a:r>
            <a:r>
              <a:rPr lang="zh-CN" altLang="en-US" sz="1200" dirty="0">
                <a:solidFill>
                  <a:srgbClr val="4C6062"/>
                </a:solidFill>
                <a:latin typeface="微软雅黑" panose="020B0503020204020204" pitchFamily="34" charset="-122"/>
                <a:ea typeface="微软雅黑" panose="020B0503020204020204" pitchFamily="34" charset="-122"/>
              </a:rPr>
              <a:t>的文件</a:t>
            </a:r>
            <a:r>
              <a:rPr lang="en-US" altLang="zh-CN" sz="1200" dirty="0">
                <a:solidFill>
                  <a:srgbClr val="4C6062"/>
                </a:solidFill>
                <a:latin typeface="微软雅黑" panose="020B0503020204020204" pitchFamily="34" charset="-122"/>
                <a:ea typeface="微软雅黑" panose="020B0503020204020204" pitchFamily="34" charset="-122"/>
              </a:rPr>
              <a:t>file1</a:t>
            </a:r>
            <a:r>
              <a:rPr lang="zh-CN" altLang="en-US" sz="1200" dirty="0">
                <a:solidFill>
                  <a:srgbClr val="4C6062"/>
                </a:solidFill>
                <a:latin typeface="微软雅黑" panose="020B0503020204020204" pitchFamily="34" charset="-122"/>
                <a:ea typeface="微软雅黑" panose="020B0503020204020204" pitchFamily="34" charset="-122"/>
              </a:rPr>
              <a:t>，</a:t>
            </a:r>
            <a:r>
              <a:rPr lang="en-US" altLang="zh-CN" sz="1200" dirty="0">
                <a:solidFill>
                  <a:srgbClr val="4C6062"/>
                </a:solidFill>
                <a:latin typeface="微软雅黑" panose="020B0503020204020204" pitchFamily="34" charset="-122"/>
                <a:ea typeface="微软雅黑" panose="020B0503020204020204" pitchFamily="34" charset="-122"/>
              </a:rPr>
              <a:t>dd</a:t>
            </a:r>
            <a:r>
              <a:rPr lang="zh-CN" altLang="en-US" sz="1200" dirty="0">
                <a:solidFill>
                  <a:srgbClr val="4C6062"/>
                </a:solidFill>
                <a:latin typeface="微软雅黑" panose="020B0503020204020204" pitchFamily="34" charset="-122"/>
                <a:ea typeface="微软雅黑" panose="020B0503020204020204" pitchFamily="34" charset="-122"/>
              </a:rPr>
              <a:t>命令的应用可以复习第</a:t>
            </a:r>
            <a:r>
              <a:rPr lang="en-US" altLang="zh-CN" sz="1200" dirty="0">
                <a:solidFill>
                  <a:srgbClr val="4C6062"/>
                </a:solidFill>
                <a:latin typeface="微软雅黑" panose="020B0503020204020204" pitchFamily="34" charset="-122"/>
                <a:ea typeface="微软雅黑" panose="020B0503020204020204" pitchFamily="34" charset="-122"/>
              </a:rPr>
              <a:t>2</a:t>
            </a:r>
            <a:r>
              <a:rPr lang="zh-CN" altLang="en-US" sz="1200" dirty="0">
                <a:solidFill>
                  <a:srgbClr val="4C6062"/>
                </a:solidFill>
                <a:latin typeface="微软雅黑" panose="020B0503020204020204" pitchFamily="34" charset="-122"/>
                <a:ea typeface="微软雅黑" panose="020B0503020204020204" pitchFamily="34" charset="-122"/>
              </a:rPr>
              <a:t>章相关知识。</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[myquota1@Server01 ~]$ </a:t>
            </a:r>
            <a:r>
              <a:rPr lang="en-US" altLang="zh-CN" sz="1200" b="1" dirty="0">
                <a:solidFill>
                  <a:srgbClr val="4C6062"/>
                </a:solidFill>
                <a:latin typeface="微软雅黑" panose="020B0503020204020204" pitchFamily="34" charset="-122"/>
                <a:ea typeface="微软雅黑" panose="020B0503020204020204" pitchFamily="34" charset="-122"/>
              </a:rPr>
              <a:t>dd if=/dev/zero of=file1 count=1 bs=200M</a:t>
            </a:r>
            <a:endParaRPr lang="en-US" altLang="zh-CN" sz="1200" b="1"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1+0 records in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1+0 records out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209715200 bytes (210 MB) copied, 0.276878 s, 757 MB/s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再写入一个</a:t>
            </a:r>
            <a:r>
              <a:rPr lang="en-US" altLang="zh-CN" sz="1200" dirty="0">
                <a:solidFill>
                  <a:srgbClr val="4C6062"/>
                </a:solidFill>
                <a:latin typeface="微软雅黑" panose="020B0503020204020204" pitchFamily="34" charset="-122"/>
                <a:ea typeface="微软雅黑" panose="020B0503020204020204" pitchFamily="34" charset="-122"/>
              </a:rPr>
              <a:t>200MB</a:t>
            </a:r>
            <a:r>
              <a:rPr lang="zh-CN" altLang="en-US" sz="1200" dirty="0">
                <a:solidFill>
                  <a:srgbClr val="4C6062"/>
                </a:solidFill>
                <a:latin typeface="微软雅黑" panose="020B0503020204020204" pitchFamily="34" charset="-122"/>
                <a:ea typeface="微软雅黑" panose="020B0503020204020204" pitchFamily="34" charset="-122"/>
              </a:rPr>
              <a:t>的文件</a:t>
            </a:r>
            <a:r>
              <a:rPr lang="en-US" altLang="zh-CN" sz="1200" dirty="0">
                <a:solidFill>
                  <a:srgbClr val="4C6062"/>
                </a:solidFill>
                <a:latin typeface="微软雅黑" panose="020B0503020204020204" pitchFamily="34" charset="-122"/>
                <a:ea typeface="微软雅黑" panose="020B0503020204020204" pitchFamily="34" charset="-122"/>
              </a:rPr>
              <a:t>file2</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[myquota1@Server01 ~]$  </a:t>
            </a:r>
            <a:r>
              <a:rPr lang="en-US" altLang="zh-CN" sz="1200" b="1" dirty="0">
                <a:solidFill>
                  <a:srgbClr val="4C6062"/>
                </a:solidFill>
                <a:latin typeface="微软雅黑" panose="020B0503020204020204" pitchFamily="34" charset="-122"/>
                <a:ea typeface="微软雅黑" panose="020B0503020204020204" pitchFamily="34" charset="-122"/>
              </a:rPr>
              <a:t>dd if=/dev/zero of=file2 count=1 bs=200M</a:t>
            </a:r>
            <a:endParaRPr lang="en-US" altLang="zh-CN" sz="1200" b="1"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dd: </a:t>
            </a:r>
            <a:r>
              <a:rPr lang="zh-CN" altLang="en-US" sz="1200" dirty="0">
                <a:solidFill>
                  <a:srgbClr val="4C6062"/>
                </a:solidFill>
                <a:latin typeface="微软雅黑" panose="020B0503020204020204" pitchFamily="34" charset="-122"/>
                <a:ea typeface="微软雅黑" panose="020B0503020204020204" pitchFamily="34" charset="-122"/>
              </a:rPr>
              <a:t>写入</a:t>
            </a:r>
            <a:r>
              <a:rPr lang="en-US" altLang="zh-CN" sz="1200" dirty="0">
                <a:solidFill>
                  <a:srgbClr val="4C6062"/>
                </a:solidFill>
                <a:latin typeface="微软雅黑" panose="020B0503020204020204" pitchFamily="34" charset="-122"/>
                <a:ea typeface="微软雅黑" panose="020B0503020204020204" pitchFamily="34" charset="-122"/>
              </a:rPr>
              <a:t>'file2' </a:t>
            </a:r>
            <a:r>
              <a:rPr lang="zh-CN" altLang="en-US" sz="1200" dirty="0">
                <a:solidFill>
                  <a:srgbClr val="4C6062"/>
                </a:solidFill>
                <a:latin typeface="微软雅黑" panose="020B0503020204020204" pitchFamily="34" charset="-122"/>
                <a:ea typeface="微软雅黑" panose="020B0503020204020204" pitchFamily="34" charset="-122"/>
              </a:rPr>
              <a:t>出错</a:t>
            </a: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超出硬盘限额			</a:t>
            </a: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警告</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记录了</a:t>
            </a:r>
            <a:r>
              <a:rPr lang="en-US" altLang="zh-CN" sz="1200" dirty="0">
                <a:solidFill>
                  <a:srgbClr val="4C6062"/>
                </a:solidFill>
                <a:latin typeface="微软雅黑" panose="020B0503020204020204" pitchFamily="34" charset="-122"/>
                <a:ea typeface="微软雅黑" panose="020B0503020204020204" pitchFamily="34" charset="-122"/>
              </a:rPr>
              <a:t>1+0 </a:t>
            </a:r>
            <a:r>
              <a:rPr lang="zh-CN" altLang="en-US" sz="1200" dirty="0">
                <a:solidFill>
                  <a:srgbClr val="4C6062"/>
                </a:solidFill>
                <a:latin typeface="微软雅黑" panose="020B0503020204020204" pitchFamily="34" charset="-122"/>
                <a:ea typeface="微软雅黑" panose="020B0503020204020204" pitchFamily="34" charset="-122"/>
              </a:rPr>
              <a:t>的读入</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记录了</a:t>
            </a:r>
            <a:r>
              <a:rPr lang="en-US" altLang="zh-CN" sz="1200" dirty="0">
                <a:solidFill>
                  <a:srgbClr val="4C6062"/>
                </a:solidFill>
                <a:latin typeface="微软雅黑" panose="020B0503020204020204" pitchFamily="34" charset="-122"/>
                <a:ea typeface="微软雅黑" panose="020B0503020204020204" pitchFamily="34" charset="-122"/>
              </a:rPr>
              <a:t>0+0 </a:t>
            </a:r>
            <a:r>
              <a:rPr lang="zh-CN" altLang="en-US" sz="1200" dirty="0">
                <a:solidFill>
                  <a:srgbClr val="4C6062"/>
                </a:solidFill>
                <a:latin typeface="微软雅黑" panose="020B0503020204020204" pitchFamily="34" charset="-122"/>
                <a:ea typeface="微软雅黑" panose="020B0503020204020204" pitchFamily="34" charset="-122"/>
              </a:rPr>
              <a:t>的写出</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104792064 bytes (105 MB, 100 MiB) copied, 0.177332 s, 591 MB/s //</a:t>
            </a:r>
            <a:r>
              <a:rPr lang="zh-CN" altLang="en-US" sz="1200" dirty="0">
                <a:solidFill>
                  <a:srgbClr val="4C6062"/>
                </a:solidFill>
                <a:latin typeface="微软雅黑" panose="020B0503020204020204" pitchFamily="34" charset="-122"/>
                <a:ea typeface="微软雅黑" panose="020B0503020204020204" pitchFamily="34" charset="-122"/>
              </a:rPr>
              <a:t>超</a:t>
            </a:r>
            <a:r>
              <a:rPr lang="en-US" altLang="zh-CN" sz="1200" dirty="0">
                <a:solidFill>
                  <a:srgbClr val="4C6062"/>
                </a:solidFill>
                <a:latin typeface="微软雅黑" panose="020B0503020204020204" pitchFamily="34" charset="-122"/>
                <a:ea typeface="微软雅黑" panose="020B0503020204020204" pitchFamily="34" charset="-122"/>
              </a:rPr>
              <a:t>300MB</a:t>
            </a:r>
            <a:r>
              <a:rPr lang="zh-CN" altLang="en-US" sz="1200" dirty="0">
                <a:solidFill>
                  <a:srgbClr val="4C6062"/>
                </a:solidFill>
                <a:latin typeface="微软雅黑" panose="020B0503020204020204" pitchFamily="34" charset="-122"/>
                <a:ea typeface="微软雅黑" panose="020B0503020204020204" pitchFamily="34" charset="-122"/>
              </a:rPr>
              <a:t>部分无法写入</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zh-CN" altLang="en-US" sz="14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3346557"/>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一般而言，在生产环境中无法精确地预估每个硬盘分区在日后的使用情况，因此会导致原先分配的硬盘分区不够用。比如，伴随着业务量的增加，用于存放交易记录的数据库目录的体积也随之增加；分析并记录用户的行为导致日志目录的体积不断变大，这些都会导致原有的硬盘分区在使用上捉襟见肘。另外，还存在对较大的硬盘分区进行精简缩容的情况。</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可以通过部署</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来解决上述问题。部署</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时，需要逐个配置物理卷、卷组和逻辑卷。常用的部署命令如表所示。</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43109" y="4841136"/>
            <a:ext cx="10245320" cy="1786095"/>
          </a:xfrm>
          <a:prstGeom prst="rect">
            <a:avLst/>
          </a:prstGeom>
        </p:spPr>
      </p:pic>
      <p:graphicFrame>
        <p:nvGraphicFramePr>
          <p:cNvPr id="3" name="表格 2"/>
          <p:cNvGraphicFramePr>
            <a:graphicFrameLocks noGrp="1"/>
          </p:cNvGraphicFramePr>
          <p:nvPr/>
        </p:nvGraphicFramePr>
        <p:xfrm>
          <a:off x="1069975" y="4889822"/>
          <a:ext cx="9982040" cy="1664172"/>
        </p:xfrm>
        <a:graphic>
          <a:graphicData uri="http://schemas.openxmlformats.org/drawingml/2006/table">
            <a:tbl>
              <a:tblPr firstRow="1" firstCol="1" bandRow="1" bandCol="1">
                <a:tableStyleId>{5C22544A-7EE6-4342-B048-85BDC9FD1C3A}</a:tableStyleId>
              </a:tblPr>
              <a:tblGrid>
                <a:gridCol w="2495510"/>
                <a:gridCol w="2495510"/>
                <a:gridCol w="2495510"/>
                <a:gridCol w="2495510"/>
              </a:tblGrid>
              <a:tr h="237810">
                <a:tc>
                  <a:txBody>
                    <a:bodyPr/>
                    <a:lstStyle/>
                    <a:p>
                      <a:pPr indent="254000" algn="ctr">
                        <a:lnSpc>
                          <a:spcPts val="1600"/>
                        </a:lnSpc>
                        <a:spcBef>
                          <a:spcPts val="120"/>
                        </a:spcBef>
                        <a:spcAft>
                          <a:spcPts val="120"/>
                        </a:spcAft>
                      </a:pPr>
                      <a:r>
                        <a:rPr lang="zh-CN" sz="1400" kern="100">
                          <a:effectLst/>
                        </a:rPr>
                        <a:t>功能</a:t>
                      </a:r>
                      <a:r>
                        <a:rPr lang="en-US" sz="1400" kern="100">
                          <a:effectLst/>
                        </a:rPr>
                        <a:t>/</a:t>
                      </a:r>
                      <a:r>
                        <a:rPr lang="zh-CN" sz="1400" kern="100">
                          <a:effectLst/>
                        </a:rPr>
                        <a:t>命令</a:t>
                      </a:r>
                      <a:endParaRPr lang="zh-CN" sz="1400" kern="100">
                        <a:solidFill>
                          <a:srgbClr val="FFFFFF"/>
                        </a:solidFill>
                        <a:effectLst/>
                        <a:latin typeface="方正兰亭黑简体"/>
                        <a:cs typeface="Times New Roman" panose="02020603050405020304" pitchFamily="18" charset="0"/>
                      </a:endParaRPr>
                    </a:p>
                  </a:txBody>
                  <a:tcPr marL="68580" marR="68580" marT="0" marB="0" anchor="ctr"/>
                </a:tc>
                <a:tc>
                  <a:txBody>
                    <a:bodyPr/>
                    <a:lstStyle/>
                    <a:p>
                      <a:pPr indent="254000" algn="ctr">
                        <a:lnSpc>
                          <a:spcPts val="1600"/>
                        </a:lnSpc>
                        <a:spcBef>
                          <a:spcPts val="120"/>
                        </a:spcBef>
                        <a:spcAft>
                          <a:spcPts val="120"/>
                        </a:spcAft>
                      </a:pPr>
                      <a:r>
                        <a:rPr lang="zh-CN" sz="1400" kern="100">
                          <a:effectLst/>
                        </a:rPr>
                        <a:t>物理卷管理</a:t>
                      </a:r>
                      <a:endParaRPr lang="zh-CN" sz="1400" kern="100">
                        <a:solidFill>
                          <a:srgbClr val="FFFFFF"/>
                        </a:solidFill>
                        <a:effectLst/>
                        <a:latin typeface="方正兰亭黑简体"/>
                        <a:cs typeface="Times New Roman" panose="02020603050405020304" pitchFamily="18" charset="0"/>
                      </a:endParaRPr>
                    </a:p>
                  </a:txBody>
                  <a:tcPr marL="68580" marR="68580" marT="0" marB="0" anchor="ctr"/>
                </a:tc>
                <a:tc>
                  <a:txBody>
                    <a:bodyPr/>
                    <a:lstStyle/>
                    <a:p>
                      <a:pPr indent="254000" algn="ctr">
                        <a:lnSpc>
                          <a:spcPts val="1600"/>
                        </a:lnSpc>
                        <a:spcBef>
                          <a:spcPts val="120"/>
                        </a:spcBef>
                        <a:spcAft>
                          <a:spcPts val="120"/>
                        </a:spcAft>
                      </a:pPr>
                      <a:r>
                        <a:rPr lang="zh-CN" sz="1400" kern="100">
                          <a:effectLst/>
                        </a:rPr>
                        <a:t>卷组管理</a:t>
                      </a:r>
                      <a:endParaRPr lang="zh-CN" sz="1400" kern="100">
                        <a:solidFill>
                          <a:srgbClr val="FFFFFF"/>
                        </a:solidFill>
                        <a:effectLst/>
                        <a:latin typeface="方正兰亭黑简体"/>
                        <a:cs typeface="Times New Roman" panose="02020603050405020304" pitchFamily="18" charset="0"/>
                      </a:endParaRPr>
                    </a:p>
                  </a:txBody>
                  <a:tcPr marL="68580" marR="68580" marT="0" marB="0" anchor="ctr"/>
                </a:tc>
                <a:tc>
                  <a:txBody>
                    <a:bodyPr/>
                    <a:lstStyle/>
                    <a:p>
                      <a:pPr indent="254000" algn="ctr">
                        <a:lnSpc>
                          <a:spcPts val="1600"/>
                        </a:lnSpc>
                        <a:spcBef>
                          <a:spcPts val="120"/>
                        </a:spcBef>
                        <a:spcAft>
                          <a:spcPts val="120"/>
                        </a:spcAft>
                      </a:pPr>
                      <a:r>
                        <a:rPr lang="zh-CN" sz="1400" kern="100">
                          <a:effectLst/>
                        </a:rPr>
                        <a:t>逻辑卷管理</a:t>
                      </a:r>
                      <a:endParaRPr lang="zh-CN" sz="1400" kern="100">
                        <a:solidFill>
                          <a:srgbClr val="FFFFFF"/>
                        </a:solidFill>
                        <a:effectLst/>
                        <a:latin typeface="方正兰亭黑简体"/>
                        <a:cs typeface="Times New Roman" panose="02020603050405020304" pitchFamily="18" charset="0"/>
                      </a:endParaRPr>
                    </a:p>
                  </a:txBody>
                  <a:tcPr marL="68580" marR="68580" marT="0" marB="0" anchor="ctr"/>
                </a:tc>
              </a:tr>
              <a:tr h="237727">
                <a:tc>
                  <a:txBody>
                    <a:bodyPr/>
                    <a:lstStyle/>
                    <a:p>
                      <a:pPr algn="ctr">
                        <a:lnSpc>
                          <a:spcPts val="1600"/>
                        </a:lnSpc>
                        <a:spcBef>
                          <a:spcPts val="120"/>
                        </a:spcBef>
                        <a:spcAft>
                          <a:spcPts val="120"/>
                        </a:spcAft>
                      </a:pPr>
                      <a:r>
                        <a:rPr lang="zh-CN" sz="1400" kern="100">
                          <a:effectLst/>
                        </a:rPr>
                        <a:t>扫描</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pvscan</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vgscan</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lvscan</a:t>
                      </a:r>
                      <a:endParaRPr lang="zh-CN" sz="1400" kern="100">
                        <a:effectLst/>
                        <a:latin typeface="Times New Roman" panose="02020603050405020304" pitchFamily="18" charset="0"/>
                        <a:ea typeface="方正书宋简体"/>
                      </a:endParaRPr>
                    </a:p>
                  </a:txBody>
                  <a:tcPr marL="68580" marR="68580" marT="0" marB="0" anchor="ctr"/>
                </a:tc>
              </a:tr>
              <a:tr h="237727">
                <a:tc>
                  <a:txBody>
                    <a:bodyPr/>
                    <a:lstStyle/>
                    <a:p>
                      <a:pPr algn="ctr">
                        <a:lnSpc>
                          <a:spcPts val="1600"/>
                        </a:lnSpc>
                        <a:spcBef>
                          <a:spcPts val="120"/>
                        </a:spcBef>
                        <a:spcAft>
                          <a:spcPts val="120"/>
                        </a:spcAft>
                      </a:pPr>
                      <a:r>
                        <a:rPr lang="zh-CN" sz="1400" kern="100">
                          <a:effectLst/>
                        </a:rPr>
                        <a:t>建立</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pvcreate</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vgcreate</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lvcreate</a:t>
                      </a:r>
                      <a:endParaRPr lang="zh-CN" sz="1400" kern="100">
                        <a:effectLst/>
                        <a:latin typeface="Times New Roman" panose="02020603050405020304" pitchFamily="18" charset="0"/>
                        <a:ea typeface="方正书宋简体"/>
                      </a:endParaRPr>
                    </a:p>
                  </a:txBody>
                  <a:tcPr marL="68580" marR="68580" marT="0" marB="0" anchor="ctr"/>
                </a:tc>
              </a:tr>
              <a:tr h="237727">
                <a:tc>
                  <a:txBody>
                    <a:bodyPr/>
                    <a:lstStyle/>
                    <a:p>
                      <a:pPr algn="ctr">
                        <a:lnSpc>
                          <a:spcPts val="1600"/>
                        </a:lnSpc>
                        <a:spcBef>
                          <a:spcPts val="120"/>
                        </a:spcBef>
                        <a:spcAft>
                          <a:spcPts val="120"/>
                        </a:spcAft>
                      </a:pPr>
                      <a:r>
                        <a:rPr lang="zh-CN" sz="1400" kern="100">
                          <a:effectLst/>
                        </a:rPr>
                        <a:t>显示</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pvdisplay</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vgdisplay</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lvdisplay</a:t>
                      </a:r>
                      <a:endParaRPr lang="zh-CN" sz="1400" kern="100">
                        <a:effectLst/>
                        <a:latin typeface="Times New Roman" panose="02020603050405020304" pitchFamily="18" charset="0"/>
                        <a:ea typeface="方正书宋简体"/>
                      </a:endParaRPr>
                    </a:p>
                  </a:txBody>
                  <a:tcPr marL="68580" marR="68580" marT="0" marB="0" anchor="ctr"/>
                </a:tc>
              </a:tr>
              <a:tr h="237727">
                <a:tc>
                  <a:txBody>
                    <a:bodyPr/>
                    <a:lstStyle/>
                    <a:p>
                      <a:pPr algn="ctr">
                        <a:lnSpc>
                          <a:spcPts val="1600"/>
                        </a:lnSpc>
                        <a:spcBef>
                          <a:spcPts val="120"/>
                        </a:spcBef>
                        <a:spcAft>
                          <a:spcPts val="120"/>
                        </a:spcAft>
                      </a:pPr>
                      <a:r>
                        <a:rPr lang="zh-CN" sz="1400" kern="100">
                          <a:effectLst/>
                        </a:rPr>
                        <a:t>删除</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pvremove</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vgremove</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lvremove</a:t>
                      </a:r>
                      <a:endParaRPr lang="zh-CN" sz="1400" kern="100">
                        <a:effectLst/>
                        <a:latin typeface="Times New Roman" panose="02020603050405020304" pitchFamily="18" charset="0"/>
                        <a:ea typeface="方正书宋简体"/>
                      </a:endParaRPr>
                    </a:p>
                  </a:txBody>
                  <a:tcPr marL="68580" marR="68580" marT="0" marB="0" anchor="ctr"/>
                </a:tc>
              </a:tr>
              <a:tr h="237727">
                <a:tc>
                  <a:txBody>
                    <a:bodyPr/>
                    <a:lstStyle/>
                    <a:p>
                      <a:pPr algn="ctr">
                        <a:lnSpc>
                          <a:spcPts val="1600"/>
                        </a:lnSpc>
                        <a:spcBef>
                          <a:spcPts val="120"/>
                        </a:spcBef>
                        <a:spcAft>
                          <a:spcPts val="120"/>
                        </a:spcAft>
                      </a:pPr>
                      <a:r>
                        <a:rPr lang="zh-CN" sz="1400" kern="100">
                          <a:effectLst/>
                        </a:rPr>
                        <a:t>扩展</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zh-CN" sz="1400" kern="100">
                          <a:effectLst/>
                        </a:rPr>
                        <a:t>—</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vgextend</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lvextend</a:t>
                      </a:r>
                      <a:endParaRPr lang="zh-CN" sz="1400" kern="100">
                        <a:effectLst/>
                        <a:latin typeface="Times New Roman" panose="02020603050405020304" pitchFamily="18" charset="0"/>
                        <a:ea typeface="方正书宋简体"/>
                      </a:endParaRPr>
                    </a:p>
                  </a:txBody>
                  <a:tcPr marL="68580" marR="68580" marT="0" marB="0" anchor="ctr"/>
                </a:tc>
              </a:tr>
              <a:tr h="237727">
                <a:tc>
                  <a:txBody>
                    <a:bodyPr/>
                    <a:lstStyle/>
                    <a:p>
                      <a:pPr algn="ctr">
                        <a:lnSpc>
                          <a:spcPts val="1600"/>
                        </a:lnSpc>
                        <a:spcBef>
                          <a:spcPts val="120"/>
                        </a:spcBef>
                        <a:spcAft>
                          <a:spcPts val="120"/>
                        </a:spcAft>
                      </a:pPr>
                      <a:r>
                        <a:rPr lang="zh-CN" sz="1400" kern="100">
                          <a:effectLst/>
                        </a:rPr>
                        <a:t>缩小</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zh-CN" sz="1400" kern="100">
                          <a:effectLst/>
                        </a:rPr>
                        <a:t>—</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a:effectLst/>
                        </a:rPr>
                        <a:t>vgreduce</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en-US" sz="1400" kern="100" dirty="0" err="1">
                          <a:effectLst/>
                        </a:rPr>
                        <a:t>lvreduce</a:t>
                      </a:r>
                      <a:endParaRPr lang="zh-CN" sz="1400" kern="100" dirty="0">
                        <a:effectLst/>
                        <a:latin typeface="Times New Roman" panose="02020603050405020304" pitchFamily="18" charset="0"/>
                        <a:ea typeface="方正书宋简体"/>
                      </a:endParaRPr>
                    </a:p>
                  </a:txBody>
                  <a:tcPr marL="68580" marR="68580" marT="0" marB="0" anchor="ctr"/>
                </a:tc>
              </a:tr>
            </a:tbl>
          </a:graphicData>
        </a:graphic>
      </p:graphicFrame>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108639" y="4234151"/>
            <a:ext cx="4040125"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项目设计与准备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项目知识准备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项目实施</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50" name="TextBox 1"/>
          <p:cNvSpPr txBox="1"/>
          <p:nvPr/>
        </p:nvSpPr>
        <p:spPr>
          <a:xfrm>
            <a:off x="5123624" y="4281352"/>
            <a:ext cx="2923877" cy="658791"/>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项目实录：配置与管理硬盘</a:t>
            </a:r>
            <a:endPar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a:p>
            <a:pPr marL="0" marR="0" lvl="0" indent="0" algn="l" defTabSz="1219200" rtl="0" eaLnBrk="1" fontAlgn="auto" latinLnBrk="0" hangingPunct="1">
              <a:lnSpc>
                <a:spcPts val="2400"/>
              </a:lnSpc>
              <a:spcBef>
                <a:spcPts val="0"/>
              </a:spcBef>
              <a:spcAft>
                <a:spcPts val="0"/>
              </a:spcAft>
              <a:buClrTx/>
              <a:buSzTx/>
              <a:buFontTx/>
              <a:buNone/>
              <a:defRPr/>
            </a:pPr>
            <a:endPar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49962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．视频学习</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a:bodyPr>
          <a:lstStyle/>
          <a:p>
            <a:r>
              <a:rPr lang="en-US" altLang="zh-CN" dirty="0"/>
              <a:t>LVM</a:t>
            </a:r>
            <a:r>
              <a:rPr lang="zh-CN" altLang="en-US" dirty="0"/>
              <a:t>逻辑卷管理器</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3" name="图片 2"/>
          <p:cNvPicPr>
            <a:picLocks noChangeAspect="1"/>
          </p:cNvPicPr>
          <p:nvPr/>
        </p:nvPicPr>
        <p:blipFill>
          <a:blip r:embed="rId1"/>
          <a:stretch>
            <a:fillRect/>
          </a:stretch>
        </p:blipFill>
        <p:spPr>
          <a:xfrm>
            <a:off x="4651375" y="2362994"/>
            <a:ext cx="3262267" cy="3262267"/>
          </a:xfrm>
          <a:prstGeom prst="rect">
            <a:avLst/>
          </a:prstGeom>
        </p:spPr>
      </p:pic>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4654608"/>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．项目实训目的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 掌握创建</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分区类型的方法。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 掌握</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逻辑卷管理的基本方法。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．项目背景</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某企业在</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服务器中新增了一块硬盘</a:t>
            </a:r>
            <a:r>
              <a:rPr lang="en-US" altLang="zh-CN" sz="2000" dirty="0">
                <a:solidFill>
                  <a:srgbClr val="4C6062"/>
                </a:solidFill>
                <a:latin typeface="微软雅黑" panose="020B0503020204020204" pitchFamily="34" charset="-122"/>
                <a:ea typeface="微软雅黑" panose="020B0503020204020204" pitchFamily="34" charset="-122"/>
              </a:rPr>
              <a:t>/dev/</a:t>
            </a:r>
            <a:r>
              <a:rPr lang="en-US" altLang="zh-CN" sz="2000" dirty="0" err="1">
                <a:solidFill>
                  <a:srgbClr val="4C6062"/>
                </a:solidFill>
                <a:latin typeface="微软雅黑" panose="020B0503020204020204" pitchFamily="34" charset="-122"/>
                <a:ea typeface="微软雅黑" panose="020B0503020204020204" pitchFamily="34" charset="-122"/>
              </a:rPr>
              <a:t>sdb</a:t>
            </a:r>
            <a:r>
              <a:rPr lang="zh-CN" altLang="en-US" sz="2000" dirty="0">
                <a:solidFill>
                  <a:srgbClr val="4C6062"/>
                </a:solidFill>
                <a:latin typeface="微软雅黑" panose="020B0503020204020204" pitchFamily="34" charset="-122"/>
                <a:ea typeface="微软雅黑" panose="020B0503020204020204" pitchFamily="34" charset="-122"/>
              </a:rPr>
              <a:t>，要求</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系统的分区能自动调整硬盘容量。请使用</a:t>
            </a:r>
            <a:r>
              <a:rPr lang="en-US" altLang="zh-CN" sz="2000" dirty="0">
                <a:solidFill>
                  <a:srgbClr val="4C6062"/>
                </a:solidFill>
                <a:latin typeface="微软雅黑" panose="020B0503020204020204" pitchFamily="34" charset="-122"/>
                <a:ea typeface="微软雅黑" panose="020B0503020204020204" pitchFamily="34" charset="-122"/>
              </a:rPr>
              <a:t>fdisk</a:t>
            </a:r>
            <a:r>
              <a:rPr lang="zh-CN" altLang="en-US" sz="2000" dirty="0">
                <a:solidFill>
                  <a:srgbClr val="4C6062"/>
                </a:solidFill>
                <a:latin typeface="微软雅黑" panose="020B0503020204020204" pitchFamily="34" charset="-122"/>
                <a:ea typeface="微软雅黑" panose="020B0503020204020204" pitchFamily="34" charset="-122"/>
              </a:rPr>
              <a:t>命令新建</a:t>
            </a:r>
            <a:r>
              <a:rPr lang="en-US" altLang="zh-CN" sz="2000" dirty="0">
                <a:solidFill>
                  <a:srgbClr val="4C6062"/>
                </a:solidFill>
                <a:latin typeface="微软雅黑" panose="020B0503020204020204" pitchFamily="34" charset="-122"/>
                <a:ea typeface="微软雅黑" panose="020B0503020204020204" pitchFamily="34" charset="-122"/>
              </a:rPr>
              <a:t>/dev/sdb1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/dev/sdb2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/dev/sdb3</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/dev/sdb4 LVM</a:t>
            </a:r>
            <a:r>
              <a:rPr lang="zh-CN" altLang="en-US" sz="2000" dirty="0">
                <a:solidFill>
                  <a:srgbClr val="4C6062"/>
                </a:solidFill>
                <a:latin typeface="微软雅黑" panose="020B0503020204020204" pitchFamily="34" charset="-122"/>
                <a:ea typeface="微软雅黑" panose="020B0503020204020204" pitchFamily="34" charset="-122"/>
              </a:rPr>
              <a:t>类型的分区，并在这</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个分区上创建物理卷、卷组和逻辑卷。最后将逻辑卷挂载。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．项目实训内容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物理卷、卷组、逻辑卷的创建，卷组、逻辑卷的管理。</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lnSpcReduction="10000"/>
          </a:bodyPr>
          <a:lstStyle/>
          <a:p>
            <a:r>
              <a:rPr lang="en-US" altLang="zh-CN" dirty="0"/>
              <a:t>LVM</a:t>
            </a:r>
            <a:r>
              <a:rPr lang="zh-CN" altLang="en-US" dirty="0"/>
              <a:t>逻辑卷管理器</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49962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视频学习</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动态硬盘管理</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3" name="图片 2"/>
          <p:cNvPicPr>
            <a:picLocks noChangeAspect="1"/>
          </p:cNvPicPr>
          <p:nvPr/>
        </p:nvPicPr>
        <p:blipFill>
          <a:blip r:embed="rId1"/>
          <a:stretch>
            <a:fillRect/>
          </a:stretch>
        </p:blipFill>
        <p:spPr>
          <a:xfrm>
            <a:off x="4498975" y="2362994"/>
            <a:ext cx="3414667" cy="3414667"/>
          </a:xfrm>
          <a:prstGeom prst="rect">
            <a:avLst/>
          </a:prstGeom>
        </p:spPr>
      </p:pic>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365433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．项目实训目的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掌握在</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系统中利用</a:t>
            </a:r>
            <a:r>
              <a:rPr lang="en-US" altLang="zh-CN" sz="2000" dirty="0">
                <a:solidFill>
                  <a:srgbClr val="4C6062"/>
                </a:solidFill>
                <a:latin typeface="微软雅黑" panose="020B0503020204020204" pitchFamily="34" charset="-122"/>
                <a:ea typeface="微软雅黑" panose="020B0503020204020204" pitchFamily="34" charset="-122"/>
              </a:rPr>
              <a:t>RAID</a:t>
            </a:r>
            <a:r>
              <a:rPr lang="zh-CN" altLang="en-US" sz="2000" dirty="0">
                <a:solidFill>
                  <a:srgbClr val="4C6062"/>
                </a:solidFill>
                <a:latin typeface="微软雅黑" panose="020B0503020204020204" pitchFamily="34" charset="-122"/>
                <a:ea typeface="微软雅黑" panose="020B0503020204020204" pitchFamily="34" charset="-122"/>
              </a:rPr>
              <a:t>技术实现硬盘阵列的管理方法。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．项目背景</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某企业为了保护重要数据，购买了</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块同一厂家的</a:t>
            </a:r>
            <a:r>
              <a:rPr lang="en-US" altLang="zh-CN" sz="2000" dirty="0">
                <a:solidFill>
                  <a:srgbClr val="4C6062"/>
                </a:solidFill>
                <a:latin typeface="微软雅黑" panose="020B0503020204020204" pitchFamily="34" charset="-122"/>
                <a:ea typeface="微软雅黑" panose="020B0503020204020204" pitchFamily="34" charset="-122"/>
              </a:rPr>
              <a:t>SCSI</a:t>
            </a:r>
            <a:r>
              <a:rPr lang="zh-CN" altLang="en-US" sz="2000" dirty="0">
                <a:solidFill>
                  <a:srgbClr val="4C6062"/>
                </a:solidFill>
                <a:latin typeface="微软雅黑" panose="020B0503020204020204" pitchFamily="34" charset="-122"/>
                <a:ea typeface="微软雅黑" panose="020B0503020204020204" pitchFamily="34" charset="-122"/>
              </a:rPr>
              <a:t>硬盘。要求在这</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块硬盘上创建</a:t>
            </a:r>
            <a:r>
              <a:rPr lang="en-US" altLang="zh-CN" sz="2000" dirty="0">
                <a:solidFill>
                  <a:srgbClr val="4C6062"/>
                </a:solidFill>
                <a:latin typeface="微软雅黑" panose="020B0503020204020204" pitchFamily="34" charset="-122"/>
                <a:ea typeface="微软雅黑" panose="020B0503020204020204" pitchFamily="34" charset="-122"/>
              </a:rPr>
              <a:t>RAID5</a:t>
            </a:r>
            <a:r>
              <a:rPr lang="zh-CN" altLang="en-US" sz="2000" dirty="0">
                <a:solidFill>
                  <a:srgbClr val="4C6062"/>
                </a:solidFill>
                <a:latin typeface="微软雅黑" panose="020B0503020204020204" pitchFamily="34" charset="-122"/>
                <a:ea typeface="微软雅黑" panose="020B0503020204020204" pitchFamily="34" charset="-122"/>
              </a:rPr>
              <a:t>卷，以实现硬盘容错。</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．项目实训内容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利用</a:t>
            </a:r>
            <a:r>
              <a:rPr lang="en-US" altLang="zh-CN" sz="2000" dirty="0" err="1">
                <a:solidFill>
                  <a:srgbClr val="4C6062"/>
                </a:solidFill>
                <a:latin typeface="微软雅黑" panose="020B0503020204020204" pitchFamily="34" charset="-122"/>
                <a:ea typeface="微软雅黑" panose="020B0503020204020204" pitchFamily="34" charset="-122"/>
              </a:rPr>
              <a:t>mdadm</a:t>
            </a:r>
            <a:r>
              <a:rPr lang="zh-CN" altLang="en-US" sz="2000" dirty="0">
                <a:solidFill>
                  <a:srgbClr val="4C6062"/>
                </a:solidFill>
                <a:latin typeface="微软雅黑" panose="020B0503020204020204" pitchFamily="34" charset="-122"/>
                <a:ea typeface="微软雅黑" panose="020B0503020204020204" pitchFamily="34" charset="-122"/>
              </a:rPr>
              <a:t>命令创建并管理</a:t>
            </a:r>
            <a:r>
              <a:rPr lang="en-US" altLang="zh-CN" sz="2000" dirty="0">
                <a:solidFill>
                  <a:srgbClr val="4C6062"/>
                </a:solidFill>
                <a:latin typeface="微软雅黑" panose="020B0503020204020204" pitchFamily="34" charset="-122"/>
                <a:ea typeface="微软雅黑" panose="020B0503020204020204" pitchFamily="34" charset="-122"/>
              </a:rPr>
              <a:t>RAID</a:t>
            </a:r>
            <a:r>
              <a:rPr lang="zh-CN" altLang="en-US" sz="2000" dirty="0">
                <a:solidFill>
                  <a:srgbClr val="4C6062"/>
                </a:solidFill>
                <a:latin typeface="微软雅黑" panose="020B0503020204020204" pitchFamily="34" charset="-122"/>
                <a:ea typeface="微软雅黑" panose="020B0503020204020204" pitchFamily="34" charset="-122"/>
              </a:rPr>
              <a:t>卷。</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a:bodyPr>
          <a:lstStyle/>
          <a:p>
            <a:r>
              <a:rPr lang="zh-CN" altLang="en-US" dirty="0"/>
              <a:t>动态硬盘管理</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4115999"/>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．物理卷、卷组和逻辑卷的建立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物理卷可以建立在整个物理硬盘上，也可以建立在硬盘分区中。如在整个硬盘上建立物理卷，则不要在该硬盘上建立任何分区；如使用硬盘分区建立物理卷，则需事先对硬盘进行分区并设置该分区为</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类型，其类型</a:t>
            </a:r>
            <a:r>
              <a:rPr lang="en-US" altLang="zh-CN" sz="2000" dirty="0">
                <a:solidFill>
                  <a:srgbClr val="4C6062"/>
                </a:solidFill>
                <a:latin typeface="微软雅黑" panose="020B0503020204020204" pitchFamily="34" charset="-122"/>
                <a:ea typeface="微软雅黑" panose="020B0503020204020204" pitchFamily="34" charset="-122"/>
              </a:rPr>
              <a:t>ID</a:t>
            </a:r>
            <a:r>
              <a:rPr lang="zh-CN" altLang="en-US" sz="2000" dirty="0">
                <a:solidFill>
                  <a:srgbClr val="4C6062"/>
                </a:solidFill>
                <a:latin typeface="微软雅黑" panose="020B0503020204020204" pitchFamily="34" charset="-122"/>
                <a:ea typeface="微软雅黑" panose="020B0503020204020204" pitchFamily="34" charset="-122"/>
              </a:rPr>
              <a:t>为</a:t>
            </a:r>
            <a:r>
              <a:rPr lang="en-US" altLang="zh-CN" sz="2000" dirty="0">
                <a:solidFill>
                  <a:srgbClr val="4C6062"/>
                </a:solidFill>
                <a:latin typeface="微软雅黑" panose="020B0503020204020204" pitchFamily="34" charset="-122"/>
                <a:ea typeface="微软雅黑" panose="020B0503020204020204" pitchFamily="34" charset="-122"/>
              </a:rPr>
              <a:t>0x8e</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）建立</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类型的分区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利用</a:t>
            </a:r>
            <a:r>
              <a:rPr lang="en-US" altLang="zh-CN" sz="2000" dirty="0">
                <a:solidFill>
                  <a:srgbClr val="4C6062"/>
                </a:solidFill>
                <a:latin typeface="微软雅黑" panose="020B0503020204020204" pitchFamily="34" charset="-122"/>
                <a:ea typeface="微软雅黑" panose="020B0503020204020204" pitchFamily="34" charset="-122"/>
              </a:rPr>
              <a:t>fdisk</a:t>
            </a:r>
            <a:r>
              <a:rPr lang="zh-CN" altLang="en-US" sz="2000" dirty="0">
                <a:solidFill>
                  <a:srgbClr val="4C6062"/>
                </a:solidFill>
                <a:latin typeface="微软雅黑" panose="020B0503020204020204" pitchFamily="34" charset="-122"/>
                <a:ea typeface="微软雅黑" panose="020B0503020204020204" pitchFamily="34" charset="-122"/>
              </a:rPr>
              <a:t>命令在</a:t>
            </a:r>
            <a:r>
              <a:rPr lang="en-US" altLang="zh-CN" sz="2000" dirty="0">
                <a:solidFill>
                  <a:srgbClr val="4C6062"/>
                </a:solidFill>
                <a:latin typeface="微软雅黑" panose="020B0503020204020204" pitchFamily="34" charset="-122"/>
                <a:ea typeface="微软雅黑" panose="020B0503020204020204" pitchFamily="34" charset="-122"/>
              </a:rPr>
              <a:t>/dev/</a:t>
            </a:r>
            <a:r>
              <a:rPr lang="en-US" altLang="zh-CN" sz="2000" dirty="0" err="1">
                <a:solidFill>
                  <a:srgbClr val="4C6062"/>
                </a:solidFill>
                <a:latin typeface="微软雅黑" panose="020B0503020204020204" pitchFamily="34" charset="-122"/>
                <a:ea typeface="微软雅黑" panose="020B0503020204020204" pitchFamily="34" charset="-122"/>
              </a:rPr>
              <a:t>sdc</a:t>
            </a:r>
            <a:r>
              <a:rPr lang="zh-CN" altLang="en-US" sz="2000" dirty="0">
                <a:solidFill>
                  <a:srgbClr val="4C6062"/>
                </a:solidFill>
                <a:latin typeface="微软雅黑" panose="020B0503020204020204" pitchFamily="34" charset="-122"/>
                <a:ea typeface="微软雅黑" panose="020B0503020204020204" pitchFamily="34" charset="-122"/>
              </a:rPr>
              <a:t>上建立</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类型的分区。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fdisk /dev/</a:t>
            </a:r>
            <a:r>
              <a:rPr lang="en-US" altLang="zh-CN" sz="2000" dirty="0" err="1">
                <a:solidFill>
                  <a:srgbClr val="4C6062"/>
                </a:solidFill>
                <a:latin typeface="微软雅黑" panose="020B0503020204020204" pitchFamily="34" charset="-122"/>
                <a:ea typeface="微软雅黑" panose="020B0503020204020204" pitchFamily="34" charset="-122"/>
              </a:rPr>
              <a:t>sdc</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43109" y="4572795"/>
            <a:ext cx="10245320" cy="609600"/>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5463034"/>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① </a:t>
            </a:r>
            <a:r>
              <a:rPr lang="en-US" altLang="zh-CN" sz="2000" dirty="0">
                <a:solidFill>
                  <a:srgbClr val="4C6062"/>
                </a:solidFill>
                <a:latin typeface="微软雅黑" panose="020B0503020204020204" pitchFamily="34" charset="-122"/>
                <a:ea typeface="微软雅黑" panose="020B0503020204020204" pitchFamily="34" charset="-122"/>
              </a:rPr>
              <a:t>/dev/sdc1</a:t>
            </a:r>
            <a:r>
              <a:rPr lang="zh-CN" altLang="en-US" sz="2000" dirty="0">
                <a:solidFill>
                  <a:srgbClr val="4C6062"/>
                </a:solidFill>
                <a:latin typeface="微软雅黑" panose="020B0503020204020204" pitchFamily="34" charset="-122"/>
                <a:ea typeface="微软雅黑" panose="020B0503020204020204" pitchFamily="34" charset="-122"/>
              </a:rPr>
              <a:t>已经建立，使用</a:t>
            </a:r>
            <a:r>
              <a:rPr lang="en-US" altLang="zh-CN" sz="2000" dirty="0">
                <a:solidFill>
                  <a:srgbClr val="4C6062"/>
                </a:solidFill>
                <a:latin typeface="微软雅黑" panose="020B0503020204020204" pitchFamily="34" charset="-122"/>
                <a:ea typeface="微软雅黑" panose="020B0503020204020204" pitchFamily="34" charset="-122"/>
              </a:rPr>
              <a:t>n</a:t>
            </a:r>
            <a:r>
              <a:rPr lang="zh-CN" altLang="en-US" sz="2000" dirty="0">
                <a:solidFill>
                  <a:srgbClr val="4C6062"/>
                </a:solidFill>
                <a:latin typeface="微软雅黑" panose="020B0503020204020204" pitchFamily="34" charset="-122"/>
                <a:ea typeface="微软雅黑" panose="020B0503020204020204" pitchFamily="34" charset="-122"/>
              </a:rPr>
              <a:t>子命令创建另外</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个主分区，大小各为</a:t>
            </a:r>
            <a:r>
              <a:rPr lang="en-US" altLang="zh-CN" sz="2000" dirty="0">
                <a:solidFill>
                  <a:srgbClr val="4C6062"/>
                </a:solidFill>
                <a:latin typeface="微软雅黑" panose="020B0503020204020204" pitchFamily="34" charset="-122"/>
                <a:ea typeface="微软雅黑" panose="020B0503020204020204" pitchFamily="34" charset="-122"/>
              </a:rPr>
              <a:t>500MB</a:t>
            </a:r>
            <a:r>
              <a:rPr lang="zh-CN" altLang="en-US" sz="2000" dirty="0">
                <a:solidFill>
                  <a:srgbClr val="4C6062"/>
                </a:solidFill>
                <a:latin typeface="微软雅黑" panose="020B0503020204020204" pitchFamily="34" charset="-122"/>
                <a:ea typeface="微软雅黑" panose="020B0503020204020204" pitchFamily="34" charset="-122"/>
              </a:rPr>
              <a:t>，具体过程不再赘述，结果如下。</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命令</a:t>
            </a: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输入 </a:t>
            </a:r>
            <a:r>
              <a:rPr lang="en-US" altLang="zh-CN" sz="1200" dirty="0">
                <a:solidFill>
                  <a:srgbClr val="4C6062"/>
                </a:solidFill>
                <a:latin typeface="微软雅黑" panose="020B0503020204020204" pitchFamily="34" charset="-122"/>
                <a:ea typeface="微软雅黑" panose="020B0503020204020204" pitchFamily="34" charset="-122"/>
              </a:rPr>
              <a:t>m </a:t>
            </a:r>
            <a:r>
              <a:rPr lang="zh-CN" altLang="en-US" sz="1200" dirty="0">
                <a:solidFill>
                  <a:srgbClr val="4C6062"/>
                </a:solidFill>
                <a:latin typeface="微软雅黑" panose="020B0503020204020204" pitchFamily="34" charset="-122"/>
                <a:ea typeface="微软雅黑" panose="020B0503020204020204" pitchFamily="34" charset="-122"/>
              </a:rPr>
              <a:t>获取帮助</a:t>
            </a: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a:t>
            </a:r>
            <a:r>
              <a:rPr lang="en-US" altLang="zh-CN" sz="1200" dirty="0">
                <a:solidFill>
                  <a:srgbClr val="4C6062"/>
                </a:solidFill>
                <a:latin typeface="微软雅黑" panose="020B0503020204020204" pitchFamily="34" charset="-122"/>
                <a:ea typeface="微软雅黑" panose="020B0503020204020204" pitchFamily="34" charset="-122"/>
              </a:rPr>
              <a:t>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分区类型</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   </a:t>
            </a:r>
            <a:r>
              <a:rPr lang="en-US" altLang="zh-CN" sz="1200" dirty="0">
                <a:solidFill>
                  <a:srgbClr val="4C6062"/>
                </a:solidFill>
                <a:latin typeface="微软雅黑" panose="020B0503020204020204" pitchFamily="34" charset="-122"/>
                <a:ea typeface="微软雅黑" panose="020B0503020204020204" pitchFamily="34" charset="-122"/>
              </a:rPr>
              <a:t>p   </a:t>
            </a:r>
            <a:r>
              <a:rPr lang="zh-CN" altLang="en-US" sz="1200" dirty="0">
                <a:solidFill>
                  <a:srgbClr val="4C6062"/>
                </a:solidFill>
                <a:latin typeface="微软雅黑" panose="020B0503020204020204" pitchFamily="34" charset="-122"/>
                <a:ea typeface="微软雅黑" panose="020B0503020204020204" pitchFamily="34" charset="-122"/>
              </a:rPr>
              <a:t>主分区 </a:t>
            </a:r>
            <a:r>
              <a:rPr lang="en-US" altLang="zh-CN" sz="1200" dirty="0">
                <a:solidFill>
                  <a:srgbClr val="4C6062"/>
                </a:solidFill>
                <a:latin typeface="微软雅黑" panose="020B0503020204020204" pitchFamily="34" charset="-122"/>
                <a:ea typeface="微软雅黑" panose="020B0503020204020204" pitchFamily="34" charset="-122"/>
              </a:rPr>
              <a:t>(0</a:t>
            </a:r>
            <a:r>
              <a:rPr lang="zh-CN" altLang="en-US" sz="1200" dirty="0">
                <a:solidFill>
                  <a:srgbClr val="4C6062"/>
                </a:solidFill>
                <a:latin typeface="微软雅黑" panose="020B0503020204020204" pitchFamily="34" charset="-122"/>
                <a:ea typeface="微软雅黑" panose="020B0503020204020204" pitchFamily="34" charset="-122"/>
              </a:rPr>
              <a:t>个主分区，</a:t>
            </a:r>
            <a:r>
              <a:rPr lang="en-US" altLang="zh-CN" sz="1200" dirty="0">
                <a:solidFill>
                  <a:srgbClr val="4C6062"/>
                </a:solidFill>
                <a:latin typeface="微软雅黑" panose="020B0503020204020204" pitchFamily="34" charset="-122"/>
                <a:ea typeface="微软雅黑" panose="020B0503020204020204" pitchFamily="34" charset="-122"/>
              </a:rPr>
              <a:t>0</a:t>
            </a:r>
            <a:r>
              <a:rPr lang="zh-CN" altLang="en-US" sz="1200" dirty="0">
                <a:solidFill>
                  <a:srgbClr val="4C6062"/>
                </a:solidFill>
                <a:latin typeface="微软雅黑" panose="020B0503020204020204" pitchFamily="34" charset="-122"/>
                <a:ea typeface="微软雅黑" panose="020B0503020204020204" pitchFamily="34" charset="-122"/>
              </a:rPr>
              <a:t>个扩展分区，</a:t>
            </a:r>
            <a:r>
              <a:rPr lang="en-US" altLang="zh-CN" sz="1200" dirty="0">
                <a:solidFill>
                  <a:srgbClr val="4C6062"/>
                </a:solidFill>
                <a:latin typeface="微软雅黑" panose="020B0503020204020204" pitchFamily="34" charset="-122"/>
                <a:ea typeface="微软雅黑" panose="020B0503020204020204" pitchFamily="34" charset="-122"/>
              </a:rPr>
              <a:t>4</a:t>
            </a:r>
            <a:r>
              <a:rPr lang="zh-CN" altLang="en-US" sz="1200" dirty="0">
                <a:solidFill>
                  <a:srgbClr val="4C6062"/>
                </a:solidFill>
                <a:latin typeface="微软雅黑" panose="020B0503020204020204" pitchFamily="34" charset="-122"/>
                <a:ea typeface="微软雅黑" panose="020B0503020204020204" pitchFamily="34" charset="-122"/>
              </a:rPr>
              <a:t>空闲</a:t>
            </a:r>
            <a:r>
              <a:rPr lang="en-US" altLang="zh-CN" sz="1200" dirty="0">
                <a:solidFill>
                  <a:srgbClr val="4C6062"/>
                </a:solidFill>
                <a:latin typeface="微软雅黑" panose="020B0503020204020204" pitchFamily="34" charset="-122"/>
                <a:ea typeface="微软雅黑" panose="020B0503020204020204" pitchFamily="34" charset="-122"/>
              </a:rPr>
              <a: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   </a:t>
            </a:r>
            <a:r>
              <a:rPr lang="zh-CN" altLang="en-US" sz="1200" dirty="0">
                <a:solidFill>
                  <a:srgbClr val="4C6062"/>
                </a:solidFill>
                <a:latin typeface="微软雅黑" panose="020B0503020204020204" pitchFamily="34" charset="-122"/>
                <a:ea typeface="微软雅黑" panose="020B0503020204020204" pitchFamily="34" charset="-122"/>
              </a:rPr>
              <a:t>扩展分区 </a:t>
            </a: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逻辑分区容器</a:t>
            </a:r>
            <a:r>
              <a:rPr lang="en-US" altLang="zh-CN" sz="1200" dirty="0">
                <a:solidFill>
                  <a:srgbClr val="4C6062"/>
                </a:solidFill>
                <a:latin typeface="微软雅黑" panose="020B0503020204020204" pitchFamily="34" charset="-122"/>
                <a:ea typeface="微软雅黑" panose="020B0503020204020204" pitchFamily="34" charset="-122"/>
              </a:rPr>
              <a: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选择 </a:t>
            </a: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默认 </a:t>
            </a:r>
            <a:r>
              <a:rPr lang="en-US" altLang="zh-CN" sz="1200" dirty="0">
                <a:solidFill>
                  <a:srgbClr val="4C6062"/>
                </a:solidFill>
                <a:latin typeface="微软雅黑" panose="020B0503020204020204" pitchFamily="34" charset="-122"/>
                <a:ea typeface="微软雅黑" panose="020B0503020204020204" pitchFamily="34" charset="-122"/>
              </a:rPr>
              <a:t>p)</a:t>
            </a:r>
            <a:r>
              <a:rPr lang="zh-CN" altLang="en-US" sz="1200" dirty="0">
                <a:solidFill>
                  <a:srgbClr val="4C6062"/>
                </a:solidFill>
                <a:latin typeface="微软雅黑" panose="020B0503020204020204" pitchFamily="34" charset="-122"/>
                <a:ea typeface="微软雅黑" panose="020B0503020204020204" pitchFamily="34" charset="-122"/>
              </a:rPr>
              <a:t>：</a:t>
            </a:r>
            <a:r>
              <a:rPr lang="en-US" altLang="zh-CN" sz="1200" dirty="0">
                <a:solidFill>
                  <a:srgbClr val="4C6062"/>
                </a:solidFill>
                <a:latin typeface="微软雅黑" panose="020B0503020204020204" pitchFamily="34" charset="-122"/>
                <a:ea typeface="微软雅黑" panose="020B0503020204020204" pitchFamily="34" charset="-122"/>
              </a:rPr>
              <a:t>p</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分区号 </a:t>
            </a:r>
            <a:r>
              <a:rPr lang="en-US" altLang="zh-CN" sz="1200" dirty="0">
                <a:solidFill>
                  <a:srgbClr val="4C6062"/>
                </a:solidFill>
                <a:latin typeface="微软雅黑" panose="020B0503020204020204" pitchFamily="34" charset="-122"/>
                <a:ea typeface="微软雅黑" panose="020B0503020204020204" pitchFamily="34" charset="-122"/>
              </a:rPr>
              <a:t>(1-4, </a:t>
            </a:r>
            <a:r>
              <a:rPr lang="zh-CN" altLang="en-US" sz="1200" dirty="0">
                <a:solidFill>
                  <a:srgbClr val="4C6062"/>
                </a:solidFill>
                <a:latin typeface="微软雅黑" panose="020B0503020204020204" pitchFamily="34" charset="-122"/>
                <a:ea typeface="微软雅黑" panose="020B0503020204020204" pitchFamily="34" charset="-122"/>
              </a:rPr>
              <a:t>默认  </a:t>
            </a:r>
            <a:r>
              <a:rPr lang="en-US" altLang="zh-CN" sz="1200" dirty="0">
                <a:solidFill>
                  <a:srgbClr val="4C6062"/>
                </a:solidFill>
                <a:latin typeface="微软雅黑" panose="020B0503020204020204" pitchFamily="34" charset="-122"/>
                <a:ea typeface="微软雅黑" panose="020B0503020204020204" pitchFamily="34" charset="-122"/>
              </a:rPr>
              <a:t>2): 2</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第一个扇区 </a:t>
            </a:r>
            <a:r>
              <a:rPr lang="en-US" altLang="zh-CN" sz="1200" dirty="0">
                <a:solidFill>
                  <a:srgbClr val="4C6062"/>
                </a:solidFill>
                <a:latin typeface="微软雅黑" panose="020B0503020204020204" pitchFamily="34" charset="-122"/>
                <a:ea typeface="微软雅黑" panose="020B0503020204020204" pitchFamily="34" charset="-122"/>
              </a:rPr>
              <a:t>(2048-41943039, </a:t>
            </a:r>
            <a:r>
              <a:rPr lang="zh-CN" altLang="en-US" sz="1200" dirty="0">
                <a:solidFill>
                  <a:srgbClr val="4C6062"/>
                </a:solidFill>
                <a:latin typeface="微软雅黑" panose="020B0503020204020204" pitchFamily="34" charset="-122"/>
                <a:ea typeface="微软雅黑" panose="020B0503020204020204" pitchFamily="34" charset="-122"/>
              </a:rPr>
              <a:t>默认 </a:t>
            </a:r>
            <a:r>
              <a:rPr lang="en-US" altLang="zh-CN" sz="1200" dirty="0">
                <a:solidFill>
                  <a:srgbClr val="4C6062"/>
                </a:solidFill>
                <a:latin typeface="微软雅黑" panose="020B0503020204020204" pitchFamily="34" charset="-122"/>
                <a:ea typeface="微软雅黑" panose="020B0503020204020204" pitchFamily="34" charset="-122"/>
              </a:rPr>
              <a:t>2048):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上个扇区，</a:t>
            </a:r>
            <a:r>
              <a:rPr lang="en-US" altLang="zh-CN" sz="1200" dirty="0">
                <a:solidFill>
                  <a:srgbClr val="4C6062"/>
                </a:solidFill>
                <a:latin typeface="微软雅黑" panose="020B0503020204020204" pitchFamily="34" charset="-122"/>
                <a:ea typeface="微软雅黑" panose="020B0503020204020204" pitchFamily="34" charset="-122"/>
              </a:rPr>
              <a:t>+sectors </a:t>
            </a:r>
            <a:r>
              <a:rPr lang="zh-CN" altLang="en-US" sz="1200" dirty="0">
                <a:solidFill>
                  <a:srgbClr val="4C6062"/>
                </a:solidFill>
                <a:latin typeface="微软雅黑" panose="020B0503020204020204" pitchFamily="34" charset="-122"/>
                <a:ea typeface="微软雅黑" panose="020B0503020204020204" pitchFamily="34" charset="-122"/>
              </a:rPr>
              <a:t>或 </a:t>
            </a:r>
            <a:r>
              <a:rPr lang="en-US" altLang="zh-CN" sz="1200" dirty="0">
                <a:solidFill>
                  <a:srgbClr val="4C6062"/>
                </a:solidFill>
                <a:latin typeface="微软雅黑" panose="020B0503020204020204" pitchFamily="34" charset="-122"/>
                <a:ea typeface="微软雅黑" panose="020B0503020204020204" pitchFamily="34" charset="-122"/>
              </a:rPr>
              <a:t>+size{K,M,G,T,P} (2048-41943039, </a:t>
            </a:r>
            <a:r>
              <a:rPr lang="zh-CN" altLang="en-US" sz="1200" dirty="0">
                <a:solidFill>
                  <a:srgbClr val="4C6062"/>
                </a:solidFill>
                <a:latin typeface="微软雅黑" panose="020B0503020204020204" pitchFamily="34" charset="-122"/>
                <a:ea typeface="微软雅黑" panose="020B0503020204020204" pitchFamily="34" charset="-122"/>
              </a:rPr>
              <a:t>默认 </a:t>
            </a:r>
            <a:r>
              <a:rPr lang="en-US" altLang="zh-CN" sz="1200" dirty="0">
                <a:solidFill>
                  <a:srgbClr val="4C6062"/>
                </a:solidFill>
                <a:latin typeface="微软雅黑" panose="020B0503020204020204" pitchFamily="34" charset="-122"/>
                <a:ea typeface="微软雅黑" panose="020B0503020204020204" pitchFamily="34" charset="-122"/>
              </a:rPr>
              <a:t>41943039): +500M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创建了一个新分区 </a:t>
            </a:r>
            <a:r>
              <a:rPr lang="en-US" altLang="zh-CN" sz="1200" dirty="0">
                <a:solidFill>
                  <a:srgbClr val="4C6062"/>
                </a:solidFill>
                <a:latin typeface="微软雅黑" panose="020B0503020204020204" pitchFamily="34" charset="-122"/>
                <a:ea typeface="微软雅黑" panose="020B0503020204020204" pitchFamily="34" charset="-122"/>
              </a:rPr>
              <a:t>1</a:t>
            </a:r>
            <a:r>
              <a:rPr lang="zh-CN" altLang="en-US" sz="1200" dirty="0">
                <a:solidFill>
                  <a:srgbClr val="4C6062"/>
                </a:solidFill>
                <a:latin typeface="微软雅黑" panose="020B0503020204020204" pitchFamily="34" charset="-122"/>
                <a:ea typeface="微软雅黑" panose="020B0503020204020204" pitchFamily="34" charset="-122"/>
              </a:rPr>
              <a:t>，类型为“</a:t>
            </a:r>
            <a:r>
              <a:rPr lang="en-US" altLang="zh-CN" sz="1200" dirty="0">
                <a:solidFill>
                  <a:srgbClr val="4C6062"/>
                </a:solidFill>
                <a:latin typeface="微软雅黑" panose="020B0503020204020204" pitchFamily="34" charset="-122"/>
                <a:ea typeface="微软雅黑" panose="020B0503020204020204" pitchFamily="34" charset="-122"/>
              </a:rPr>
              <a:t>Linux”</a:t>
            </a:r>
            <a:r>
              <a:rPr lang="zh-CN" altLang="en-US" sz="1200" dirty="0">
                <a:solidFill>
                  <a:srgbClr val="4C6062"/>
                </a:solidFill>
                <a:latin typeface="微软雅黑" panose="020B0503020204020204" pitchFamily="34" charset="-122"/>
                <a:ea typeface="微软雅黑" panose="020B0503020204020204" pitchFamily="34" charset="-122"/>
              </a:rPr>
              <a:t>，大小为 </a:t>
            </a:r>
            <a:r>
              <a:rPr lang="en-US" altLang="zh-CN" sz="1200" dirty="0">
                <a:solidFill>
                  <a:srgbClr val="4C6062"/>
                </a:solidFill>
                <a:latin typeface="微软雅黑" panose="020B0503020204020204" pitchFamily="34" charset="-122"/>
                <a:ea typeface="微软雅黑" panose="020B0503020204020204" pitchFamily="34" charset="-122"/>
              </a:rPr>
              <a:t>100 MiB</a:t>
            </a:r>
            <a:r>
              <a:rPr lang="zh-CN" altLang="en-US" sz="1200" dirty="0">
                <a:solidFill>
                  <a:srgbClr val="4C6062"/>
                </a:solidFill>
                <a:latin typeface="微软雅黑" panose="020B0503020204020204" pitchFamily="34" charset="-122"/>
                <a:ea typeface="微软雅黑" panose="020B0503020204020204" pitchFamily="34" charset="-122"/>
              </a:rPr>
              <a:t>。</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省略其它</a:t>
            </a:r>
            <a:r>
              <a:rPr lang="en-US" altLang="zh-CN" sz="1200" dirty="0">
                <a:solidFill>
                  <a:srgbClr val="4C6062"/>
                </a:solidFill>
                <a:latin typeface="微软雅黑" panose="020B0503020204020204" pitchFamily="34" charset="-122"/>
                <a:ea typeface="微软雅黑" panose="020B0503020204020204" pitchFamily="34" charset="-122"/>
              </a:rPr>
              <a:t>2</a:t>
            </a:r>
            <a:r>
              <a:rPr lang="zh-CN" altLang="en-US" sz="1200" dirty="0">
                <a:solidFill>
                  <a:srgbClr val="4C6062"/>
                </a:solidFill>
                <a:latin typeface="微软雅黑" panose="020B0503020204020204" pitchFamily="34" charset="-122"/>
                <a:ea typeface="微软雅黑" panose="020B0503020204020204" pitchFamily="34" charset="-122"/>
              </a:rPr>
              <a:t>个分区创建过程，最终结果如下。</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命令</a:t>
            </a: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输入 </a:t>
            </a:r>
            <a:r>
              <a:rPr lang="en-US" altLang="zh-CN" sz="1200" dirty="0">
                <a:solidFill>
                  <a:srgbClr val="4C6062"/>
                </a:solidFill>
                <a:latin typeface="微软雅黑" panose="020B0503020204020204" pitchFamily="34" charset="-122"/>
                <a:ea typeface="微软雅黑" panose="020B0503020204020204" pitchFamily="34" charset="-122"/>
              </a:rPr>
              <a:t>m </a:t>
            </a:r>
            <a:r>
              <a:rPr lang="zh-CN" altLang="en-US" sz="1200" dirty="0">
                <a:solidFill>
                  <a:srgbClr val="4C6062"/>
                </a:solidFill>
                <a:latin typeface="微软雅黑" panose="020B0503020204020204" pitchFamily="34" charset="-122"/>
                <a:ea typeface="微软雅黑" panose="020B0503020204020204" pitchFamily="34" charset="-122"/>
              </a:rPr>
              <a:t>获取帮助</a:t>
            </a: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a:t>
            </a:r>
            <a:r>
              <a:rPr lang="en-US" altLang="zh-CN" sz="1200" dirty="0">
                <a:solidFill>
                  <a:srgbClr val="4C6062"/>
                </a:solidFill>
                <a:latin typeface="微软雅黑" panose="020B0503020204020204" pitchFamily="34" charset="-122"/>
                <a:ea typeface="微软雅黑" panose="020B0503020204020204" pitchFamily="34" charset="-122"/>
              </a:rPr>
              <a:t>p</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设备       启动   起点   末尾   扇区  大小 </a:t>
            </a:r>
            <a:r>
              <a:rPr lang="en-US" altLang="zh-CN" sz="1200" dirty="0">
                <a:solidFill>
                  <a:srgbClr val="4C6062"/>
                </a:solidFill>
                <a:latin typeface="微软雅黑" panose="020B0503020204020204" pitchFamily="34" charset="-122"/>
                <a:ea typeface="微软雅黑" panose="020B0503020204020204" pitchFamily="34" charset="-122"/>
              </a:rPr>
              <a:t>Id </a:t>
            </a:r>
            <a:r>
              <a:rPr lang="zh-CN" altLang="en-US" sz="1200" dirty="0">
                <a:solidFill>
                  <a:srgbClr val="4C6062"/>
                </a:solidFill>
                <a:latin typeface="微软雅黑" panose="020B0503020204020204" pitchFamily="34" charset="-122"/>
                <a:ea typeface="微软雅黑" panose="020B0503020204020204" pitchFamily="34" charset="-122"/>
              </a:rPr>
              <a:t>类型</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设备       	启动    起点    末尾    扇区  	大小 	</a:t>
            </a:r>
            <a:r>
              <a:rPr lang="en-US" altLang="zh-CN" sz="1200" dirty="0">
                <a:solidFill>
                  <a:srgbClr val="4C6062"/>
                </a:solidFill>
                <a:latin typeface="微软雅黑" panose="020B0503020204020204" pitchFamily="34" charset="-122"/>
                <a:ea typeface="微软雅黑" panose="020B0503020204020204" pitchFamily="34" charset="-122"/>
              </a:rPr>
              <a:t>Id </a:t>
            </a:r>
            <a:r>
              <a:rPr lang="zh-CN" altLang="en-US" sz="1200" dirty="0">
                <a:solidFill>
                  <a:srgbClr val="4C6062"/>
                </a:solidFill>
                <a:latin typeface="微软雅黑" panose="020B0503020204020204" pitchFamily="34" charset="-122"/>
                <a:ea typeface="微软雅黑" panose="020B0503020204020204" pitchFamily="34" charset="-122"/>
              </a:rPr>
              <a:t>类型</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/dev/sdc1          2048 1026047 1024000  500M 	</a:t>
            </a:r>
            <a:r>
              <a:rPr lang="en-US" altLang="zh-CN" sz="1200" dirty="0" err="1">
                <a:solidFill>
                  <a:srgbClr val="4C6062"/>
                </a:solidFill>
                <a:latin typeface="微软雅黑" panose="020B0503020204020204" pitchFamily="34" charset="-122"/>
                <a:ea typeface="微软雅黑" panose="020B0503020204020204" pitchFamily="34" charset="-122"/>
              </a:rPr>
              <a:t>fd</a:t>
            </a:r>
            <a:r>
              <a:rPr lang="en-US" altLang="zh-CN" sz="1200" dirty="0">
                <a:solidFill>
                  <a:srgbClr val="4C6062"/>
                </a:solidFill>
                <a:latin typeface="微软雅黑" panose="020B0503020204020204" pitchFamily="34" charset="-122"/>
                <a:ea typeface="微软雅黑" panose="020B0503020204020204" pitchFamily="34" charset="-122"/>
              </a:rPr>
              <a:t> Linux raid </a:t>
            </a:r>
            <a:r>
              <a:rPr lang="zh-CN" altLang="en-US" sz="1200" dirty="0">
                <a:solidFill>
                  <a:srgbClr val="4C6062"/>
                </a:solidFill>
                <a:latin typeface="微软雅黑" panose="020B0503020204020204" pitchFamily="34" charset="-122"/>
                <a:ea typeface="微软雅黑" panose="020B0503020204020204" pitchFamily="34" charset="-122"/>
              </a:rPr>
              <a:t>自动检测</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/dev/sdc2       1026048 2050047 1024000  500M 	83 Linux</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/dev/sdc3       2050048 3074047 1024000  500M 	83 Linux</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/dev/sdc4       3074048 4098047 1024000  500M 	83 Linux</a:t>
            </a:r>
            <a:endParaRPr lang="en-US" altLang="zh-CN"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43109" y="2484916"/>
            <a:ext cx="10245320" cy="4328947"/>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5254772"/>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② 使用</a:t>
            </a:r>
            <a:r>
              <a:rPr lang="en-US" altLang="zh-CN" sz="2000" dirty="0">
                <a:solidFill>
                  <a:srgbClr val="4C6062"/>
                </a:solidFill>
                <a:latin typeface="微软雅黑" panose="020B0503020204020204" pitchFamily="34" charset="-122"/>
                <a:ea typeface="微软雅黑" panose="020B0503020204020204" pitchFamily="34" charset="-122"/>
              </a:rPr>
              <a:t>t</a:t>
            </a:r>
            <a:r>
              <a:rPr lang="zh-CN" altLang="en-US" sz="2000" dirty="0">
                <a:solidFill>
                  <a:srgbClr val="4C6062"/>
                </a:solidFill>
                <a:latin typeface="微软雅黑" panose="020B0503020204020204" pitchFamily="34" charset="-122"/>
                <a:ea typeface="微软雅黑" panose="020B0503020204020204" pitchFamily="34" charset="-122"/>
              </a:rPr>
              <a:t>子命令将第</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个分区的类型修改为</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类型。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400" dirty="0">
                <a:solidFill>
                  <a:srgbClr val="4C6062"/>
                </a:solidFill>
                <a:latin typeface="微软雅黑" panose="020B0503020204020204" pitchFamily="34" charset="-122"/>
                <a:ea typeface="微软雅黑" panose="020B0503020204020204" pitchFamily="34" charset="-122"/>
              </a:rPr>
              <a:t>命令</a:t>
            </a: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输入 </a:t>
            </a:r>
            <a:r>
              <a:rPr lang="en-US" altLang="zh-CN" sz="1400" dirty="0">
                <a:solidFill>
                  <a:srgbClr val="4C6062"/>
                </a:solidFill>
                <a:latin typeface="微软雅黑" panose="020B0503020204020204" pitchFamily="34" charset="-122"/>
                <a:ea typeface="微软雅黑" panose="020B0503020204020204" pitchFamily="34" charset="-122"/>
              </a:rPr>
              <a:t>m </a:t>
            </a:r>
            <a:r>
              <a:rPr lang="zh-CN" altLang="en-US" sz="1400" dirty="0">
                <a:solidFill>
                  <a:srgbClr val="4C6062"/>
                </a:solidFill>
                <a:latin typeface="微软雅黑" panose="020B0503020204020204" pitchFamily="34" charset="-122"/>
                <a:ea typeface="微软雅黑" panose="020B0503020204020204" pitchFamily="34" charset="-122"/>
              </a:rPr>
              <a:t>获取帮助</a:t>
            </a: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a:t>
            </a:r>
            <a:r>
              <a:rPr lang="en-US" altLang="zh-CN" sz="1400" dirty="0">
                <a:solidFill>
                  <a:srgbClr val="4C6062"/>
                </a:solidFill>
                <a:latin typeface="微软雅黑" panose="020B0503020204020204" pitchFamily="34" charset="-122"/>
                <a:ea typeface="微软雅黑" panose="020B0503020204020204" pitchFamily="34" charset="-122"/>
              </a:rPr>
              <a:t>t</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400" dirty="0">
                <a:solidFill>
                  <a:srgbClr val="4C6062"/>
                </a:solidFill>
                <a:latin typeface="微软雅黑" panose="020B0503020204020204" pitchFamily="34" charset="-122"/>
                <a:ea typeface="微软雅黑" panose="020B0503020204020204" pitchFamily="34" charset="-122"/>
              </a:rPr>
              <a:t>分区号 </a:t>
            </a:r>
            <a:r>
              <a:rPr lang="en-US" altLang="zh-CN" sz="1400" dirty="0">
                <a:solidFill>
                  <a:srgbClr val="4C6062"/>
                </a:solidFill>
                <a:latin typeface="微软雅黑" panose="020B0503020204020204" pitchFamily="34" charset="-122"/>
                <a:ea typeface="微软雅黑" panose="020B0503020204020204" pitchFamily="34" charset="-122"/>
              </a:rPr>
              <a:t>(1-4, </a:t>
            </a:r>
            <a:r>
              <a:rPr lang="zh-CN" altLang="en-US" sz="1400" dirty="0">
                <a:solidFill>
                  <a:srgbClr val="4C6062"/>
                </a:solidFill>
                <a:latin typeface="微软雅黑" panose="020B0503020204020204" pitchFamily="34" charset="-122"/>
                <a:ea typeface="微软雅黑" panose="020B0503020204020204" pitchFamily="34" charset="-122"/>
              </a:rPr>
              <a:t>默认  </a:t>
            </a:r>
            <a:r>
              <a:rPr lang="en-US" altLang="zh-CN" sz="1400" dirty="0">
                <a:solidFill>
                  <a:srgbClr val="4C6062"/>
                </a:solidFill>
                <a:latin typeface="微软雅黑" panose="020B0503020204020204" pitchFamily="34" charset="-122"/>
                <a:ea typeface="微软雅黑" panose="020B0503020204020204" pitchFamily="34" charset="-122"/>
              </a:rPr>
              <a:t>4): 1</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Hex </a:t>
            </a:r>
            <a:r>
              <a:rPr lang="zh-CN" altLang="en-US" sz="1400" dirty="0">
                <a:solidFill>
                  <a:srgbClr val="4C6062"/>
                </a:solidFill>
                <a:latin typeface="微软雅黑" panose="020B0503020204020204" pitchFamily="34" charset="-122"/>
                <a:ea typeface="微软雅黑" panose="020B0503020204020204" pitchFamily="34" charset="-122"/>
              </a:rPr>
              <a:t>代码</a:t>
            </a: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输入 </a:t>
            </a:r>
            <a:r>
              <a:rPr lang="en-US" altLang="zh-CN" sz="1400" dirty="0">
                <a:solidFill>
                  <a:srgbClr val="4C6062"/>
                </a:solidFill>
                <a:latin typeface="微软雅黑" panose="020B0503020204020204" pitchFamily="34" charset="-122"/>
                <a:ea typeface="微软雅黑" panose="020B0503020204020204" pitchFamily="34" charset="-122"/>
              </a:rPr>
              <a:t>L </a:t>
            </a:r>
            <a:r>
              <a:rPr lang="zh-CN" altLang="en-US" sz="1400" dirty="0">
                <a:solidFill>
                  <a:srgbClr val="4C6062"/>
                </a:solidFill>
                <a:latin typeface="微软雅黑" panose="020B0503020204020204" pitchFamily="34" charset="-122"/>
                <a:ea typeface="微软雅黑" panose="020B0503020204020204" pitchFamily="34" charset="-122"/>
              </a:rPr>
              <a:t>列出所有代码</a:t>
            </a: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a:t>
            </a:r>
            <a:r>
              <a:rPr lang="en-US" altLang="zh-CN" sz="1400" dirty="0">
                <a:solidFill>
                  <a:srgbClr val="4C6062"/>
                </a:solidFill>
                <a:latin typeface="微软雅黑" panose="020B0503020204020204" pitchFamily="34" charset="-122"/>
                <a:ea typeface="微软雅黑" panose="020B0503020204020204" pitchFamily="34" charset="-122"/>
              </a:rPr>
              <a:t>8e     //</a:t>
            </a:r>
            <a:r>
              <a:rPr lang="zh-CN" altLang="en-US" sz="1400" dirty="0">
                <a:solidFill>
                  <a:srgbClr val="4C6062"/>
                </a:solidFill>
                <a:latin typeface="微软雅黑" panose="020B0503020204020204" pitchFamily="34" charset="-122"/>
                <a:ea typeface="微软雅黑" panose="020B0503020204020204" pitchFamily="34" charset="-122"/>
              </a:rPr>
              <a:t>设置分区类型为</a:t>
            </a:r>
            <a:r>
              <a:rPr lang="en-US" altLang="zh-CN" sz="1400" dirty="0">
                <a:solidFill>
                  <a:srgbClr val="4C6062"/>
                </a:solidFill>
                <a:latin typeface="微软雅黑" panose="020B0503020204020204" pitchFamily="34" charset="-122"/>
                <a:ea typeface="微软雅黑" panose="020B0503020204020204" pitchFamily="34" charset="-122"/>
              </a:rPr>
              <a:t>LVM</a:t>
            </a:r>
            <a:r>
              <a:rPr lang="zh-CN" altLang="en-US" sz="1400" dirty="0">
                <a:solidFill>
                  <a:srgbClr val="4C6062"/>
                </a:solidFill>
                <a:latin typeface="微软雅黑" panose="020B0503020204020204" pitchFamily="34" charset="-122"/>
                <a:ea typeface="微软雅黑" panose="020B0503020204020204" pitchFamily="34" charset="-122"/>
              </a:rPr>
              <a:t>类型</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400" dirty="0">
                <a:solidFill>
                  <a:srgbClr val="4C6062"/>
                </a:solidFill>
                <a:latin typeface="微软雅黑" panose="020B0503020204020204" pitchFamily="34" charset="-122"/>
                <a:ea typeface="微软雅黑" panose="020B0503020204020204" pitchFamily="34" charset="-122"/>
              </a:rPr>
              <a:t>已将分区“</a:t>
            </a:r>
            <a:r>
              <a:rPr lang="en-US" altLang="zh-CN" sz="1400" dirty="0">
                <a:solidFill>
                  <a:srgbClr val="4C6062"/>
                </a:solidFill>
                <a:latin typeface="微软雅黑" panose="020B0503020204020204" pitchFamily="34" charset="-122"/>
                <a:ea typeface="微软雅黑" panose="020B0503020204020204" pitchFamily="34" charset="-122"/>
              </a:rPr>
              <a:t>Linux”</a:t>
            </a:r>
            <a:r>
              <a:rPr lang="zh-CN" altLang="en-US" sz="1400" dirty="0">
                <a:solidFill>
                  <a:srgbClr val="4C6062"/>
                </a:solidFill>
                <a:latin typeface="微软雅黑" panose="020B0503020204020204" pitchFamily="34" charset="-122"/>
                <a:ea typeface="微软雅黑" panose="020B0503020204020204" pitchFamily="34" charset="-122"/>
              </a:rPr>
              <a:t>的类型更改为“</a:t>
            </a:r>
            <a:r>
              <a:rPr lang="en-US" altLang="zh-CN" sz="1400" dirty="0">
                <a:solidFill>
                  <a:srgbClr val="4C6062"/>
                </a:solidFill>
                <a:latin typeface="微软雅黑" panose="020B0503020204020204" pitchFamily="34" charset="-122"/>
                <a:ea typeface="微软雅黑" panose="020B0503020204020204" pitchFamily="34" charset="-122"/>
              </a:rPr>
              <a:t>Linux LVM”</a:t>
            </a:r>
            <a:r>
              <a:rPr lang="zh-CN" altLang="en-US" sz="1400" dirty="0">
                <a:solidFill>
                  <a:srgbClr val="4C6062"/>
                </a:solidFill>
                <a:latin typeface="微软雅黑" panose="020B0503020204020204" pitchFamily="34" charset="-122"/>
                <a:ea typeface="微软雅黑" panose="020B0503020204020204" pitchFamily="34" charset="-122"/>
              </a:rPr>
              <a:t>。 </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③ </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使用用同样的方法将</a:t>
            </a:r>
            <a:r>
              <a:rPr lang="en-US" altLang="zh-CN" sz="2000" dirty="0">
                <a:solidFill>
                  <a:srgbClr val="4C6062"/>
                </a:solidFill>
                <a:latin typeface="微软雅黑" panose="020B0503020204020204" pitchFamily="34" charset="-122"/>
                <a:ea typeface="微软雅黑" panose="020B0503020204020204" pitchFamily="34" charset="-122"/>
              </a:rPr>
              <a:t>/dev/sdc2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/dev/sdc3</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/dev/sdc4</a:t>
            </a:r>
            <a:r>
              <a:rPr lang="zh-CN" altLang="en-US" sz="2000" dirty="0">
                <a:solidFill>
                  <a:srgbClr val="4C6062"/>
                </a:solidFill>
                <a:latin typeface="微软雅黑" panose="020B0503020204020204" pitchFamily="34" charset="-122"/>
                <a:ea typeface="微软雅黑" panose="020B0503020204020204" pitchFamily="34" charset="-122"/>
              </a:rPr>
              <a:t>的分区类型修改为</a:t>
            </a:r>
            <a:r>
              <a:rPr lang="en-US" altLang="zh-CN" sz="2000" dirty="0">
                <a:solidFill>
                  <a:srgbClr val="4C6062"/>
                </a:solidFill>
                <a:latin typeface="微软雅黑" panose="020B0503020204020204" pitchFamily="34" charset="-122"/>
                <a:ea typeface="微软雅黑" panose="020B0503020204020204" pitchFamily="34" charset="-122"/>
              </a:rPr>
              <a:t>LVM</a:t>
            </a:r>
            <a:r>
              <a:rPr lang="zh-CN" altLang="en-US" sz="2000" dirty="0">
                <a:solidFill>
                  <a:srgbClr val="4C6062"/>
                </a:solidFill>
                <a:latin typeface="微软雅黑" panose="020B0503020204020204" pitchFamily="34" charset="-122"/>
                <a:ea typeface="微软雅黑" panose="020B0503020204020204" pitchFamily="34" charset="-122"/>
              </a:rPr>
              <a:t>类型，最后使用</a:t>
            </a:r>
            <a:r>
              <a:rPr lang="en-US" altLang="zh-CN" sz="2000" dirty="0">
                <a:solidFill>
                  <a:srgbClr val="4C6062"/>
                </a:solidFill>
                <a:latin typeface="微软雅黑" panose="020B0503020204020204" pitchFamily="34" charset="-122"/>
                <a:ea typeface="微软雅黑" panose="020B0503020204020204" pitchFamily="34" charset="-122"/>
              </a:rPr>
              <a:t>w</a:t>
            </a:r>
            <a:r>
              <a:rPr lang="zh-CN" altLang="en-US" sz="2000" dirty="0">
                <a:solidFill>
                  <a:srgbClr val="4C6062"/>
                </a:solidFill>
                <a:latin typeface="微软雅黑" panose="020B0503020204020204" pitchFamily="34" charset="-122"/>
                <a:ea typeface="微软雅黑" panose="020B0503020204020204" pitchFamily="34" charset="-122"/>
              </a:rPr>
              <a:t>命令保存对分区的修改，并退出</a:t>
            </a:r>
            <a:r>
              <a:rPr lang="en-US" altLang="zh-CN" sz="2000" dirty="0">
                <a:solidFill>
                  <a:srgbClr val="4C6062"/>
                </a:solidFill>
                <a:latin typeface="微软雅黑" panose="020B0503020204020204" pitchFamily="34" charset="-122"/>
                <a:ea typeface="微软雅黑" panose="020B0503020204020204" pitchFamily="34" charset="-122"/>
              </a:rPr>
              <a:t>fdisk</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400" dirty="0">
                <a:solidFill>
                  <a:srgbClr val="4C6062"/>
                </a:solidFill>
                <a:latin typeface="微软雅黑" panose="020B0503020204020204" pitchFamily="34" charset="-122"/>
                <a:ea typeface="微软雅黑" panose="020B0503020204020204" pitchFamily="34" charset="-122"/>
              </a:rPr>
              <a:t>命令</a:t>
            </a: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输入 </a:t>
            </a:r>
            <a:r>
              <a:rPr lang="en-US" altLang="zh-CN" sz="1400" dirty="0">
                <a:solidFill>
                  <a:srgbClr val="4C6062"/>
                </a:solidFill>
                <a:latin typeface="微软雅黑" panose="020B0503020204020204" pitchFamily="34" charset="-122"/>
                <a:ea typeface="微软雅黑" panose="020B0503020204020204" pitchFamily="34" charset="-122"/>
              </a:rPr>
              <a:t>m </a:t>
            </a:r>
            <a:r>
              <a:rPr lang="zh-CN" altLang="en-US" sz="1400" dirty="0">
                <a:solidFill>
                  <a:srgbClr val="4C6062"/>
                </a:solidFill>
                <a:latin typeface="微软雅黑" panose="020B0503020204020204" pitchFamily="34" charset="-122"/>
                <a:ea typeface="微软雅黑" panose="020B0503020204020204" pitchFamily="34" charset="-122"/>
              </a:rPr>
              <a:t>获取帮助</a:t>
            </a: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a:t>
            </a:r>
            <a:r>
              <a:rPr lang="en-US" altLang="zh-CN" sz="1400" dirty="0">
                <a:solidFill>
                  <a:srgbClr val="4C6062"/>
                </a:solidFill>
                <a:latin typeface="微软雅黑" panose="020B0503020204020204" pitchFamily="34" charset="-122"/>
                <a:ea typeface="微软雅黑" panose="020B0503020204020204" pitchFamily="34" charset="-122"/>
              </a:rPr>
              <a:t>p</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400" dirty="0">
                <a:solidFill>
                  <a:srgbClr val="4C6062"/>
                </a:solidFill>
                <a:latin typeface="微软雅黑" panose="020B0503020204020204" pitchFamily="34" charset="-122"/>
                <a:ea typeface="微软雅黑" panose="020B0503020204020204" pitchFamily="34" charset="-122"/>
              </a:rPr>
              <a:t>设备       启动   起点   末尾   	扇区  		大小 	</a:t>
            </a:r>
            <a:r>
              <a:rPr lang="en-US" altLang="zh-CN" sz="1400" dirty="0">
                <a:solidFill>
                  <a:srgbClr val="4C6062"/>
                </a:solidFill>
                <a:latin typeface="微软雅黑" panose="020B0503020204020204" pitchFamily="34" charset="-122"/>
                <a:ea typeface="微软雅黑" panose="020B0503020204020204" pitchFamily="34" charset="-122"/>
              </a:rPr>
              <a:t>Id </a:t>
            </a:r>
            <a:r>
              <a:rPr lang="zh-CN" altLang="en-US" sz="1400" dirty="0">
                <a:solidFill>
                  <a:srgbClr val="4C6062"/>
                </a:solidFill>
                <a:latin typeface="微软雅黑" panose="020B0503020204020204" pitchFamily="34" charset="-122"/>
                <a:ea typeface="微软雅黑" panose="020B0503020204020204" pitchFamily="34" charset="-122"/>
              </a:rPr>
              <a:t>类型</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/dev/sdc1          2048 1026047 1024000  	500M 	8e Linux LVM</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/dev/sdc2       1026048 2050047 1024000  500M 	8e Linux LVM</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/dev/sdc3       2050048 3074047 1024000  500M 	8e Linux LVM</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/dev/sdc4       3074048 4098047 1024000  500M 	8e Linux LVM</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400" dirty="0">
                <a:solidFill>
                  <a:srgbClr val="4C6062"/>
                </a:solidFill>
                <a:latin typeface="微软雅黑" panose="020B0503020204020204" pitchFamily="34" charset="-122"/>
                <a:ea typeface="微软雅黑" panose="020B0503020204020204" pitchFamily="34" charset="-122"/>
              </a:rPr>
              <a:t>命令</a:t>
            </a: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输入 </a:t>
            </a:r>
            <a:r>
              <a:rPr lang="en-US" altLang="zh-CN" sz="1400" dirty="0">
                <a:solidFill>
                  <a:srgbClr val="4C6062"/>
                </a:solidFill>
                <a:latin typeface="微软雅黑" panose="020B0503020204020204" pitchFamily="34" charset="-122"/>
                <a:ea typeface="微软雅黑" panose="020B0503020204020204" pitchFamily="34" charset="-122"/>
              </a:rPr>
              <a:t>m </a:t>
            </a:r>
            <a:r>
              <a:rPr lang="zh-CN" altLang="en-US" sz="1400" dirty="0">
                <a:solidFill>
                  <a:srgbClr val="4C6062"/>
                </a:solidFill>
                <a:latin typeface="微软雅黑" panose="020B0503020204020204" pitchFamily="34" charset="-122"/>
                <a:ea typeface="微软雅黑" panose="020B0503020204020204" pitchFamily="34" charset="-122"/>
              </a:rPr>
              <a:t>获取帮助</a:t>
            </a:r>
            <a:r>
              <a:rPr lang="en-US" altLang="zh-CN" sz="1400" dirty="0">
                <a:solidFill>
                  <a:srgbClr val="4C6062"/>
                </a:solidFill>
                <a:latin typeface="微软雅黑" panose="020B0503020204020204" pitchFamily="34" charset="-122"/>
                <a:ea typeface="微软雅黑" panose="020B0503020204020204" pitchFamily="34" charset="-122"/>
              </a:rPr>
              <a:t>)</a:t>
            </a:r>
            <a:r>
              <a:rPr lang="zh-CN" altLang="en-US" sz="1400" dirty="0">
                <a:solidFill>
                  <a:srgbClr val="4C6062"/>
                </a:solidFill>
                <a:latin typeface="微软雅黑" panose="020B0503020204020204" pitchFamily="34" charset="-122"/>
                <a:ea typeface="微软雅黑" panose="020B0503020204020204" pitchFamily="34" charset="-122"/>
              </a:rPr>
              <a:t>：</a:t>
            </a:r>
            <a:r>
              <a:rPr lang="en-US" altLang="zh-CN" sz="1400" dirty="0">
                <a:solidFill>
                  <a:srgbClr val="4C6062"/>
                </a:solidFill>
                <a:latin typeface="微软雅黑" panose="020B0503020204020204" pitchFamily="34" charset="-122"/>
                <a:ea typeface="微软雅黑" panose="020B0503020204020204" pitchFamily="34" charset="-122"/>
              </a:rPr>
              <a:t>w</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43109" y="4115595"/>
            <a:ext cx="10245320" cy="2133600"/>
          </a:xfrm>
          <a:prstGeom prst="rect">
            <a:avLst/>
          </a:prstGeom>
        </p:spPr>
      </p:pic>
      <p:pic>
        <p:nvPicPr>
          <p:cNvPr id="8" name="图片 7"/>
          <p:cNvPicPr>
            <a:picLocks noChangeAspect="1"/>
          </p:cNvPicPr>
          <p:nvPr/>
        </p:nvPicPr>
        <p:blipFill>
          <a:blip r:embed="rId1"/>
          <a:stretch>
            <a:fillRect/>
          </a:stretch>
        </p:blipFill>
        <p:spPr>
          <a:xfrm>
            <a:off x="943109" y="1981994"/>
            <a:ext cx="10245320" cy="1295400"/>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5731826"/>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）建立物理卷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利用</a:t>
            </a:r>
            <a:r>
              <a:rPr lang="en-US" altLang="zh-CN" sz="2000" dirty="0" err="1">
                <a:solidFill>
                  <a:srgbClr val="4C6062"/>
                </a:solidFill>
                <a:latin typeface="微软雅黑" panose="020B0503020204020204" pitchFamily="34" charset="-122"/>
                <a:ea typeface="微软雅黑" panose="020B0503020204020204" pitchFamily="34" charset="-122"/>
              </a:rPr>
              <a:t>pvcreate</a:t>
            </a:r>
            <a:r>
              <a:rPr lang="zh-CN" altLang="en-US" sz="2000" dirty="0">
                <a:solidFill>
                  <a:srgbClr val="4C6062"/>
                </a:solidFill>
                <a:latin typeface="微软雅黑" panose="020B0503020204020204" pitchFamily="34" charset="-122"/>
                <a:ea typeface="微软雅黑" panose="020B0503020204020204" pitchFamily="34" charset="-122"/>
              </a:rPr>
              <a:t>命令可以在已经创建好的分区上建立物理卷。物理卷直接建立在物理硬盘或者硬盘分区上，所以物理卷的设备文件使用系统中现有的硬盘分区设备文件的名称。</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pvcreate</a:t>
            </a:r>
            <a:r>
              <a:rPr lang="zh-CN" altLang="en-US" sz="2000" dirty="0">
                <a:solidFill>
                  <a:srgbClr val="4C6062"/>
                </a:solidFill>
                <a:latin typeface="微软雅黑" panose="020B0503020204020204" pitchFamily="34" charset="-122"/>
                <a:ea typeface="微软雅黑" panose="020B0503020204020204" pitchFamily="34" charset="-122"/>
              </a:rPr>
              <a:t>命令创建物理卷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pvcreate</a:t>
            </a:r>
            <a:r>
              <a:rPr lang="en-US" altLang="zh-CN" sz="2000" dirty="0">
                <a:solidFill>
                  <a:srgbClr val="4C6062"/>
                </a:solidFill>
                <a:latin typeface="微软雅黑" panose="020B0503020204020204" pitchFamily="34" charset="-122"/>
                <a:ea typeface="微软雅黑" panose="020B0503020204020204" pitchFamily="34" charset="-122"/>
              </a:rPr>
              <a:t> /dev/sdc1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Physical volume "/dev/sdc1" successfully created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pvdisplay</a:t>
            </a:r>
            <a:r>
              <a:rPr lang="zh-CN" altLang="en-US" sz="2000" dirty="0">
                <a:solidFill>
                  <a:srgbClr val="4C6062"/>
                </a:solidFill>
                <a:latin typeface="微软雅黑" panose="020B0503020204020204" pitchFamily="34" charset="-122"/>
                <a:ea typeface="微软雅黑" panose="020B0503020204020204" pitchFamily="34" charset="-122"/>
              </a:rPr>
              <a:t>命令显示指定物理卷的属性</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pvdisplay</a:t>
            </a:r>
            <a:r>
              <a:rPr lang="en-US" altLang="zh-CN" sz="2000" dirty="0">
                <a:solidFill>
                  <a:srgbClr val="4C6062"/>
                </a:solidFill>
                <a:latin typeface="微软雅黑" panose="020B0503020204020204" pitchFamily="34" charset="-122"/>
                <a:ea typeface="微软雅黑" panose="020B0503020204020204" pitchFamily="34" charset="-122"/>
              </a:rPr>
              <a:t> /dev/sdc1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使用同样的方法建立</a:t>
            </a:r>
            <a:r>
              <a:rPr lang="en-US" altLang="zh-CN" sz="2000" dirty="0">
                <a:solidFill>
                  <a:srgbClr val="4C6062"/>
                </a:solidFill>
                <a:latin typeface="微软雅黑" panose="020B0503020204020204" pitchFamily="34" charset="-122"/>
                <a:ea typeface="微软雅黑" panose="020B0503020204020204" pitchFamily="34" charset="-122"/>
              </a:rPr>
              <a:t>/dev/sdc2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/dev/sdc3</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/dev/sdc4</a:t>
            </a:r>
            <a:r>
              <a:rPr lang="zh-CN" altLang="en-US" sz="2000" dirty="0">
                <a:solidFill>
                  <a:srgbClr val="4C6062"/>
                </a:solidFill>
                <a:latin typeface="微软雅黑" panose="020B0503020204020204" pitchFamily="34" charset="-122"/>
                <a:ea typeface="微软雅黑" panose="020B0503020204020204" pitchFamily="34" charset="-122"/>
              </a:rPr>
              <a:t>的物理卷。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43109" y="3475517"/>
            <a:ext cx="10245320" cy="2651754"/>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5354320"/>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）建立卷组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在创建好物理卷后，使用</a:t>
            </a:r>
            <a:r>
              <a:rPr lang="en-US" altLang="zh-CN" sz="2000" dirty="0" err="1">
                <a:solidFill>
                  <a:srgbClr val="4C6062"/>
                </a:solidFill>
                <a:latin typeface="微软雅黑" panose="020B0503020204020204" pitchFamily="34" charset="-122"/>
                <a:ea typeface="微软雅黑" panose="020B0503020204020204" pitchFamily="34" charset="-122"/>
              </a:rPr>
              <a:t>vgcreate</a:t>
            </a:r>
            <a:r>
              <a:rPr lang="zh-CN" altLang="en-US" sz="2000" dirty="0">
                <a:solidFill>
                  <a:srgbClr val="4C6062"/>
                </a:solidFill>
                <a:latin typeface="微软雅黑" panose="020B0503020204020204" pitchFamily="34" charset="-122"/>
                <a:ea typeface="微软雅黑" panose="020B0503020204020204" pitchFamily="34" charset="-122"/>
              </a:rPr>
              <a:t>命令建立卷组。卷组设备文件使用</a:t>
            </a:r>
            <a:r>
              <a:rPr lang="en-US" altLang="zh-CN" sz="2000" dirty="0">
                <a:solidFill>
                  <a:srgbClr val="4C6062"/>
                </a:solidFill>
                <a:latin typeface="微软雅黑" panose="020B0503020204020204" pitchFamily="34" charset="-122"/>
                <a:ea typeface="微软雅黑" panose="020B0503020204020204" pitchFamily="34" charset="-122"/>
              </a:rPr>
              <a:t>/dev</a:t>
            </a:r>
            <a:r>
              <a:rPr lang="zh-CN" altLang="en-US" sz="2000" dirty="0">
                <a:solidFill>
                  <a:srgbClr val="4C6062"/>
                </a:solidFill>
                <a:latin typeface="微软雅黑" panose="020B0503020204020204" pitchFamily="34" charset="-122"/>
                <a:ea typeface="微软雅黑" panose="020B0503020204020204" pitchFamily="34" charset="-122"/>
              </a:rPr>
              <a:t>目录下与卷组同名的目录表示，该卷组中的所有逻辑设备文件都将建立在该目录下，卷组目录是在使用</a:t>
            </a:r>
            <a:r>
              <a:rPr lang="en-US" altLang="zh-CN" sz="2000" dirty="0" err="1">
                <a:solidFill>
                  <a:srgbClr val="4C6062"/>
                </a:solidFill>
                <a:latin typeface="微软雅黑" panose="020B0503020204020204" pitchFamily="34" charset="-122"/>
                <a:ea typeface="微软雅黑" panose="020B0503020204020204" pitchFamily="34" charset="-122"/>
              </a:rPr>
              <a:t>vgcreate</a:t>
            </a:r>
            <a:r>
              <a:rPr lang="zh-CN" altLang="en-US" sz="2000" dirty="0">
                <a:solidFill>
                  <a:srgbClr val="4C6062"/>
                </a:solidFill>
                <a:latin typeface="微软雅黑" panose="020B0503020204020204" pitchFamily="34" charset="-122"/>
                <a:ea typeface="微软雅黑" panose="020B0503020204020204" pitchFamily="34" charset="-122"/>
              </a:rPr>
              <a:t>命令建立卷组时创建的。卷组中可以包含多个物理卷，也可以只有一个物理卷。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使用</a:t>
            </a:r>
            <a:r>
              <a:rPr lang="en-US" altLang="zh-CN" sz="1200" dirty="0" err="1">
                <a:solidFill>
                  <a:srgbClr val="4C6062"/>
                </a:solidFill>
                <a:latin typeface="微软雅黑" panose="020B0503020204020204" pitchFamily="34" charset="-122"/>
                <a:ea typeface="微软雅黑" panose="020B0503020204020204" pitchFamily="34" charset="-122"/>
              </a:rPr>
              <a:t>vgcreate</a:t>
            </a:r>
            <a:r>
              <a:rPr lang="zh-CN" altLang="en-US" sz="1200" dirty="0">
                <a:solidFill>
                  <a:srgbClr val="4C6062"/>
                </a:solidFill>
                <a:latin typeface="微软雅黑" panose="020B0503020204020204" pitchFamily="34" charset="-122"/>
                <a:ea typeface="微软雅黑" panose="020B0503020204020204" pitchFamily="34" charset="-122"/>
              </a:rPr>
              <a:t>命令创建卷组</a:t>
            </a:r>
            <a:r>
              <a:rPr lang="en-US" altLang="zh-CN" sz="1200" dirty="0">
                <a:solidFill>
                  <a:srgbClr val="4C6062"/>
                </a:solidFill>
                <a:latin typeface="微软雅黑" panose="020B0503020204020204" pitchFamily="34" charset="-122"/>
                <a:ea typeface="微软雅黑" panose="020B0503020204020204" pitchFamily="34" charset="-122"/>
              </a:rPr>
              <a:t>vg0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 </a:t>
            </a:r>
            <a:r>
              <a:rPr lang="en-US" altLang="zh-CN" sz="1200" dirty="0" err="1">
                <a:solidFill>
                  <a:srgbClr val="4C6062"/>
                </a:solidFill>
                <a:latin typeface="微软雅黑" panose="020B0503020204020204" pitchFamily="34" charset="-122"/>
                <a:ea typeface="微软雅黑" panose="020B0503020204020204" pitchFamily="34" charset="-122"/>
              </a:rPr>
              <a:t>vgcreate</a:t>
            </a:r>
            <a:r>
              <a:rPr lang="en-US" altLang="zh-CN" sz="1200" dirty="0">
                <a:solidFill>
                  <a:srgbClr val="4C6062"/>
                </a:solidFill>
                <a:latin typeface="微软雅黑" panose="020B0503020204020204" pitchFamily="34" charset="-122"/>
                <a:ea typeface="微软雅黑" panose="020B0503020204020204" pitchFamily="34" charset="-122"/>
              </a:rPr>
              <a:t> vg0 /dev/sdc1  /dev/sdc2</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Volume group "vg0" successfully created</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使用</a:t>
            </a:r>
            <a:r>
              <a:rPr lang="en-US" altLang="zh-CN" sz="1200" dirty="0" err="1">
                <a:solidFill>
                  <a:srgbClr val="4C6062"/>
                </a:solidFill>
                <a:latin typeface="微软雅黑" panose="020B0503020204020204" pitchFamily="34" charset="-122"/>
                <a:ea typeface="微软雅黑" panose="020B0503020204020204" pitchFamily="34" charset="-122"/>
              </a:rPr>
              <a:t>vgs</a:t>
            </a:r>
            <a:r>
              <a:rPr lang="zh-CN" altLang="en-US"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vgscan</a:t>
            </a:r>
            <a:r>
              <a:rPr lang="zh-CN" altLang="en-US" sz="1200" dirty="0">
                <a:solidFill>
                  <a:srgbClr val="4C6062"/>
                </a:solidFill>
                <a:latin typeface="微软雅黑" panose="020B0503020204020204" pitchFamily="34" charset="-122"/>
                <a:ea typeface="微软雅黑" panose="020B0503020204020204" pitchFamily="34" charset="-122"/>
              </a:rPr>
              <a:t>和</a:t>
            </a:r>
            <a:r>
              <a:rPr lang="en-US" altLang="zh-CN" sz="1200" dirty="0" err="1">
                <a:solidFill>
                  <a:srgbClr val="4C6062"/>
                </a:solidFill>
                <a:latin typeface="微软雅黑" panose="020B0503020204020204" pitchFamily="34" charset="-122"/>
                <a:ea typeface="微软雅黑" panose="020B0503020204020204" pitchFamily="34" charset="-122"/>
              </a:rPr>
              <a:t>vgdisplay</a:t>
            </a:r>
            <a:r>
              <a:rPr lang="zh-CN" altLang="en-US" sz="1200" dirty="0">
                <a:solidFill>
                  <a:srgbClr val="4C6062"/>
                </a:solidFill>
                <a:latin typeface="微软雅黑" panose="020B0503020204020204" pitchFamily="34" charset="-122"/>
                <a:ea typeface="微软雅黑" panose="020B0503020204020204" pitchFamily="34" charset="-122"/>
              </a:rPr>
              <a:t>命令查看</a:t>
            </a:r>
            <a:r>
              <a:rPr lang="en-US" altLang="zh-CN" sz="1200" dirty="0">
                <a:solidFill>
                  <a:srgbClr val="4C6062"/>
                </a:solidFill>
                <a:latin typeface="微软雅黑" panose="020B0503020204020204" pitchFamily="34" charset="-122"/>
                <a:ea typeface="微软雅黑" panose="020B0503020204020204" pitchFamily="34" charset="-122"/>
              </a:rPr>
              <a:t>vg0</a:t>
            </a:r>
            <a:r>
              <a:rPr lang="zh-CN" altLang="en-US" sz="1200" dirty="0">
                <a:solidFill>
                  <a:srgbClr val="4C6062"/>
                </a:solidFill>
                <a:latin typeface="微软雅黑" panose="020B0503020204020204" pitchFamily="34" charset="-122"/>
                <a:ea typeface="微软雅黑" panose="020B0503020204020204" pitchFamily="34" charset="-122"/>
              </a:rPr>
              <a:t>信息。</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 </a:t>
            </a:r>
            <a:r>
              <a:rPr lang="en-US" altLang="zh-CN" sz="1200" dirty="0" err="1">
                <a:solidFill>
                  <a:srgbClr val="4C6062"/>
                </a:solidFill>
                <a:latin typeface="微软雅黑" panose="020B0503020204020204" pitchFamily="34" charset="-122"/>
                <a:ea typeface="微软雅黑" panose="020B0503020204020204" pitchFamily="34" charset="-122"/>
              </a:rPr>
              <a:t>vgs</a:t>
            </a:r>
            <a:r>
              <a:rPr lang="en-US" altLang="zh-CN" sz="1200" dirty="0">
                <a:solidFill>
                  <a:srgbClr val="4C6062"/>
                </a:solidFill>
                <a:latin typeface="微软雅黑" panose="020B0503020204020204" pitchFamily="34" charset="-122"/>
                <a:ea typeface="微软雅黑" panose="020B0503020204020204" pitchFamily="34" charset="-122"/>
              </a:rPr>
              <a:t> vg0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VG  #PV #LV #SN </a:t>
            </a:r>
            <a:r>
              <a:rPr lang="en-US" altLang="zh-CN" sz="1200" dirty="0" err="1">
                <a:solidFill>
                  <a:srgbClr val="4C6062"/>
                </a:solidFill>
                <a:latin typeface="微软雅黑" panose="020B0503020204020204" pitchFamily="34" charset="-122"/>
                <a:ea typeface="微软雅黑" panose="020B0503020204020204" pitchFamily="34" charset="-122"/>
              </a:rPr>
              <a:t>Attr</a:t>
            </a:r>
            <a:r>
              <a:rPr lang="en-US" altLang="zh-CN" sz="1200" dirty="0">
                <a:solidFill>
                  <a:srgbClr val="4C6062"/>
                </a:solidFill>
                <a:latin typeface="微软雅黑" panose="020B0503020204020204" pitchFamily="34" charset="-122"/>
                <a:ea typeface="微软雅黑" panose="020B0503020204020204" pitchFamily="34" charset="-122"/>
              </a:rPr>
              <a:t>   </a:t>
            </a:r>
            <a:r>
              <a:rPr lang="en-US" altLang="zh-CN" sz="1200" dirty="0" err="1">
                <a:solidFill>
                  <a:srgbClr val="4C6062"/>
                </a:solidFill>
                <a:latin typeface="微软雅黑" panose="020B0503020204020204" pitchFamily="34" charset="-122"/>
                <a:ea typeface="微软雅黑" panose="020B0503020204020204" pitchFamily="34" charset="-122"/>
              </a:rPr>
              <a:t>VSize</a:t>
            </a:r>
            <a:r>
              <a:rPr lang="en-US" altLang="zh-CN" sz="1200" dirty="0">
                <a:solidFill>
                  <a:srgbClr val="4C6062"/>
                </a:solidFill>
                <a:latin typeface="微软雅黑" panose="020B0503020204020204" pitchFamily="34" charset="-122"/>
                <a:ea typeface="微软雅黑" panose="020B0503020204020204" pitchFamily="34" charset="-122"/>
              </a:rPr>
              <a:t>   </a:t>
            </a:r>
            <a:r>
              <a:rPr lang="en-US" altLang="zh-CN" sz="1200" dirty="0" err="1">
                <a:solidFill>
                  <a:srgbClr val="4C6062"/>
                </a:solidFill>
                <a:latin typeface="微软雅黑" panose="020B0503020204020204" pitchFamily="34" charset="-122"/>
                <a:ea typeface="微软雅黑" panose="020B0503020204020204" pitchFamily="34" charset="-122"/>
              </a:rPr>
              <a:t>VFree   #PV (Physical Volume)：物理卷，是 LVM 的基础构成单元。</a:t>
            </a:r>
            <a:endParaRPr lang="en-US" altLang="zh-CN" sz="1200" dirty="0" err="1">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                                                               #LV (Logical Volume)：逻辑卷，是在物理卷之上构建的虚拟分区。</a:t>
            </a:r>
            <a:r>
              <a:rPr lang="en-US" altLang="zh-CN" sz="1200" dirty="0">
                <a:solidFill>
                  <a:srgbClr val="4C6062"/>
                </a:solidFill>
                <a:latin typeface="微软雅黑" panose="020B0503020204020204" pitchFamily="34" charset="-122"/>
                <a:ea typeface="微软雅黑" panose="020B0503020204020204" pitchFamily="34" charset="-122"/>
              </a:rPr>
              <a:t>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vg0   2   0   0 </a:t>
            </a:r>
            <a:r>
              <a:rPr lang="en-US" altLang="zh-CN" sz="1200" dirty="0" err="1">
                <a:solidFill>
                  <a:srgbClr val="4C6062"/>
                </a:solidFill>
                <a:latin typeface="微软雅黑" panose="020B0503020204020204" pitchFamily="34" charset="-122"/>
                <a:ea typeface="微软雅黑" panose="020B0503020204020204" pitchFamily="34" charset="-122"/>
              </a:rPr>
              <a:t>wz</a:t>
            </a:r>
            <a:r>
              <a:rPr lang="en-US" altLang="zh-CN" sz="1200" dirty="0">
                <a:solidFill>
                  <a:srgbClr val="4C6062"/>
                </a:solidFill>
                <a:latin typeface="微软雅黑" panose="020B0503020204020204" pitchFamily="34" charset="-122"/>
                <a:ea typeface="微软雅黑" panose="020B0503020204020204" pitchFamily="34" charset="-122"/>
              </a:rPr>
              <a:t>--n- 192.00m </a:t>
            </a:r>
            <a:r>
              <a:rPr lang="en-US" altLang="zh-CN" sz="1200" dirty="0" err="1">
                <a:solidFill>
                  <a:srgbClr val="4C6062"/>
                </a:solidFill>
                <a:latin typeface="微软雅黑" panose="020B0503020204020204" pitchFamily="34" charset="-122"/>
                <a:ea typeface="微软雅黑" panose="020B0503020204020204" pitchFamily="34" charset="-122"/>
              </a:rPr>
              <a:t>192.00m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 </a:t>
            </a:r>
            <a:r>
              <a:rPr lang="en-US" altLang="zh-CN" sz="1200" dirty="0" err="1">
                <a:solidFill>
                  <a:srgbClr val="4C6062"/>
                </a:solidFill>
                <a:latin typeface="微软雅黑" panose="020B0503020204020204" pitchFamily="34" charset="-122"/>
                <a:ea typeface="微软雅黑" panose="020B0503020204020204" pitchFamily="34" charset="-122"/>
              </a:rPr>
              <a:t>vgscan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Found volume group "vg0" using metadata type lvm2</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 </a:t>
            </a:r>
            <a:r>
              <a:rPr lang="en-US" altLang="zh-CN" sz="1200" dirty="0" err="1">
                <a:solidFill>
                  <a:srgbClr val="4C6062"/>
                </a:solidFill>
                <a:latin typeface="微软雅黑" panose="020B0503020204020204" pitchFamily="34" charset="-122"/>
                <a:ea typeface="微软雅黑" panose="020B0503020204020204" pitchFamily="34" charset="-122"/>
              </a:rPr>
              <a:t>vgdisplay</a:t>
            </a:r>
            <a:r>
              <a:rPr lang="en-US" altLang="zh-CN" sz="1200" dirty="0">
                <a:solidFill>
                  <a:srgbClr val="4C6062"/>
                </a:solidFill>
                <a:latin typeface="微软雅黑" panose="020B0503020204020204" pitchFamily="34" charset="-122"/>
                <a:ea typeface="微软雅黑" panose="020B0503020204020204" pitchFamily="34" charset="-122"/>
              </a:rPr>
              <a:t> vg0</a:t>
            </a:r>
            <a:endParaRPr lang="en-US" altLang="zh-CN"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49960" y="3883660"/>
            <a:ext cx="10245090" cy="2929890"/>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5-5  LVM</a:t>
            </a:r>
            <a:r>
              <a:rPr lang="zh-CN" altLang="en-US" dirty="0"/>
              <a:t>逻辑卷管理器</a:t>
            </a:r>
            <a:endParaRPr lang="zh-CN" altLang="en-US" b="0" dirty="0"/>
          </a:p>
        </p:txBody>
      </p:sp>
      <p:sp>
        <p:nvSpPr>
          <p:cNvPr id="2" name="文本框 1"/>
          <p:cNvSpPr txBox="1"/>
          <p:nvPr/>
        </p:nvSpPr>
        <p:spPr>
          <a:xfrm>
            <a:off x="984793" y="1471587"/>
            <a:ext cx="9888772" cy="2038507"/>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）建立卷组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其中，</a:t>
            </a:r>
            <a:r>
              <a:rPr lang="en-US" altLang="zh-CN" sz="2000" dirty="0">
                <a:solidFill>
                  <a:srgbClr val="4C6062"/>
                </a:solidFill>
                <a:latin typeface="微软雅黑" panose="020B0503020204020204" pitchFamily="34" charset="-122"/>
                <a:ea typeface="微软雅黑" panose="020B0503020204020204" pitchFamily="34" charset="-122"/>
              </a:rPr>
              <a:t>vg0</a:t>
            </a:r>
            <a:r>
              <a:rPr lang="zh-CN" altLang="en-US" sz="2000" dirty="0">
                <a:solidFill>
                  <a:srgbClr val="4C6062"/>
                </a:solidFill>
                <a:latin typeface="微软雅黑" panose="020B0503020204020204" pitchFamily="34" charset="-122"/>
                <a:ea typeface="微软雅黑" panose="020B0503020204020204" pitchFamily="34" charset="-122"/>
              </a:rPr>
              <a:t>为要建立的卷组名称。这里的</a:t>
            </a:r>
            <a:r>
              <a:rPr lang="en-US" altLang="zh-CN" sz="2000" dirty="0">
                <a:solidFill>
                  <a:srgbClr val="4C6062"/>
                </a:solidFill>
                <a:latin typeface="微软雅黑" panose="020B0503020204020204" pitchFamily="34" charset="-122"/>
                <a:ea typeface="微软雅黑" panose="020B0503020204020204" pitchFamily="34" charset="-122"/>
              </a:rPr>
              <a:t>PE</a:t>
            </a:r>
            <a:r>
              <a:rPr lang="zh-CN" altLang="en-US" sz="2000" dirty="0">
                <a:solidFill>
                  <a:srgbClr val="4C6062"/>
                </a:solidFill>
                <a:latin typeface="微软雅黑" panose="020B0503020204020204" pitchFamily="34" charset="-122"/>
                <a:ea typeface="微软雅黑" panose="020B0503020204020204" pitchFamily="34" charset="-122"/>
              </a:rPr>
              <a:t>值使用默认的</a:t>
            </a:r>
            <a:r>
              <a:rPr lang="en-US" altLang="zh-CN" sz="2000" dirty="0">
                <a:solidFill>
                  <a:srgbClr val="4C6062"/>
                </a:solidFill>
                <a:latin typeface="微软雅黑" panose="020B0503020204020204" pitchFamily="34" charset="-122"/>
                <a:ea typeface="微软雅黑" panose="020B0503020204020204" pitchFamily="34" charset="-122"/>
              </a:rPr>
              <a:t>4 MB</a:t>
            </a:r>
            <a:r>
              <a:rPr lang="zh-CN" altLang="en-US" sz="2000" dirty="0">
                <a:solidFill>
                  <a:srgbClr val="4C6062"/>
                </a:solidFill>
                <a:latin typeface="微软雅黑" panose="020B0503020204020204" pitchFamily="34" charset="-122"/>
                <a:ea typeface="微软雅黑" panose="020B0503020204020204" pitchFamily="34" charset="-122"/>
              </a:rPr>
              <a:t>，如果需要增大可以使用</a:t>
            </a:r>
            <a:r>
              <a:rPr lang="en-US" altLang="zh-CN" sz="2000" dirty="0">
                <a:solidFill>
                  <a:srgbClr val="4C6062"/>
                </a:solidFill>
                <a:latin typeface="微软雅黑" panose="020B0503020204020204" pitchFamily="34" charset="-122"/>
                <a:ea typeface="微软雅黑" panose="020B0503020204020204" pitchFamily="34" charset="-122"/>
              </a:rPr>
              <a:t>-L</a:t>
            </a:r>
            <a:r>
              <a:rPr lang="zh-CN" altLang="en-US" sz="2000" dirty="0">
                <a:solidFill>
                  <a:srgbClr val="4C6062"/>
                </a:solidFill>
                <a:latin typeface="微软雅黑" panose="020B0503020204020204" pitchFamily="34" charset="-122"/>
                <a:ea typeface="微软雅黑" panose="020B0503020204020204" pitchFamily="34" charset="-122"/>
              </a:rPr>
              <a:t>选项，但是一旦设定以后不可更改</a:t>
            </a:r>
            <a:r>
              <a:rPr lang="en-US" altLang="zh-CN" sz="2000" dirty="0">
                <a:solidFill>
                  <a:srgbClr val="4C6062"/>
                </a:solidFill>
                <a:latin typeface="微软雅黑" panose="020B0503020204020204" pitchFamily="34" charset="-122"/>
                <a:ea typeface="微软雅黑" panose="020B0503020204020204" pitchFamily="34" charset="-122"/>
              </a:rPr>
              <a:t>PE</a:t>
            </a:r>
            <a:r>
              <a:rPr lang="zh-CN" altLang="en-US" sz="2000" dirty="0">
                <a:solidFill>
                  <a:srgbClr val="4C6062"/>
                </a:solidFill>
                <a:latin typeface="微软雅黑" panose="020B0503020204020204" pitchFamily="34" charset="-122"/>
                <a:ea typeface="微软雅黑" panose="020B0503020204020204" pitchFamily="34" charset="-122"/>
              </a:rPr>
              <a:t>的值。使用同样的方法创建</a:t>
            </a:r>
            <a:r>
              <a:rPr lang="en-US" altLang="zh-CN" sz="2000" dirty="0">
                <a:solidFill>
                  <a:srgbClr val="4C6062"/>
                </a:solidFill>
                <a:latin typeface="微软雅黑" panose="020B0503020204020204" pitchFamily="34" charset="-122"/>
                <a:ea typeface="微软雅黑" panose="020B0503020204020204" pitchFamily="34" charset="-122"/>
              </a:rPr>
              <a:t>vg1</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vgcreate</a:t>
            </a:r>
            <a:r>
              <a:rPr lang="en-US" altLang="zh-CN" sz="2000" dirty="0">
                <a:solidFill>
                  <a:srgbClr val="4C6062"/>
                </a:solidFill>
                <a:latin typeface="微软雅黑" panose="020B0503020204020204" pitchFamily="34" charset="-122"/>
                <a:ea typeface="微软雅黑" panose="020B0503020204020204" pitchFamily="34" charset="-122"/>
              </a:rPr>
              <a:t> vg1 /dev/sdc3</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43109" y="3018318"/>
            <a:ext cx="10245320" cy="579107"/>
          </a:xfrm>
          <a:prstGeom prst="rect">
            <a:avLst/>
          </a:prstGeom>
        </p:spPr>
      </p:pic>
    </p:spTree>
  </p:cSld>
  <p:clrMapOvr>
    <a:masterClrMapping/>
  </p:clrMapOvr>
  <p:transition spd="slow">
    <p:push/>
  </p:transition>
</p:sld>
</file>

<file path=ppt/tags/tag1.xml><?xml version="1.0" encoding="utf-8"?>
<p:tagLst xmlns:p="http://schemas.openxmlformats.org/presentationml/2006/main">
  <p:tag name="commondata" val="eyJoZGlkIjoiMTZkYjg0N2JiYWNhNTQ5NzI1NWQ0NDkwNzA4NjVlOD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10966</Words>
  <Application>WPS 演示</Application>
  <PresentationFormat>自定义</PresentationFormat>
  <Paragraphs>483</Paragraphs>
  <Slides>35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宋体</vt:lpstr>
      <vt:lpstr>Wingdings</vt:lpstr>
      <vt:lpstr>微软雅黑</vt:lpstr>
      <vt:lpstr>Arial Unicode MS</vt:lpstr>
      <vt:lpstr>Microsoft YaHei UI</vt:lpstr>
      <vt:lpstr>Times New Roman</vt:lpstr>
      <vt:lpstr>方正兰亭黑简体</vt:lpstr>
      <vt:lpstr>黑体</vt:lpstr>
      <vt:lpstr>方正书宋简体</vt:lpstr>
      <vt:lpstr>Arial Unicode MS</vt:lpstr>
      <vt:lpstr>等线</vt:lpstr>
      <vt:lpstr>Arial</vt:lpstr>
      <vt:lpstr>Office Theme</vt:lpstr>
      <vt:lpstr>PowerPoint 演示文稿</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PowerPoint 演示文稿</vt:lpstr>
      <vt:lpstr>四、项目实录</vt:lpstr>
      <vt:lpstr>四、项目实录</vt:lpstr>
      <vt:lpstr>四、项目实录</vt:lpstr>
      <vt:lpstr>四、项目实录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一一</cp:lastModifiedBy>
  <cp:revision>451</cp:revision>
  <dcterms:created xsi:type="dcterms:W3CDTF">2006-08-16T00:00:00Z</dcterms:created>
  <dcterms:modified xsi:type="dcterms:W3CDTF">2023-12-17T08:02:52Z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5E8CA1A5AF4A4B6398ED12508B88E172_12</vt:lpwstr>
  </property>
</Properties>
</file>