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709" r:id="rId3"/>
    <p:sldId id="280" r:id="rId4"/>
    <p:sldId id="767" r:id="rId5"/>
    <p:sldId id="768" r:id="rId6"/>
    <p:sldId id="769" r:id="rId7"/>
    <p:sldId id="770" r:id="rId8"/>
    <p:sldId id="771" r:id="rId9"/>
    <p:sldId id="773" r:id="rId10"/>
    <p:sldId id="774" r:id="rId11"/>
    <p:sldId id="779" r:id="rId12"/>
    <p:sldId id="775" r:id="rId13"/>
    <p:sldId id="776" r:id="rId14"/>
    <p:sldId id="777" r:id="rId15"/>
    <p:sldId id="778" r:id="rId16"/>
    <p:sldId id="780" r:id="rId17"/>
    <p:sldId id="781" r:id="rId18"/>
    <p:sldId id="782" r:id="rId19"/>
    <p:sldId id="783" r:id="rId20"/>
    <p:sldId id="784" r:id="rId21"/>
    <p:sldId id="785" r:id="rId22"/>
    <p:sldId id="791" r:id="rId23"/>
    <p:sldId id="792" r:id="rId24"/>
    <p:sldId id="793" r:id="rId25"/>
    <p:sldId id="268" r:id="rId26"/>
  </p:sldIdLst>
  <p:sldSz cx="12198350" cy="6859270"/>
  <p:notesSz cx="6858000" cy="9144000"/>
  <p:custDataLst>
    <p:tags r:id="rId32"/>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orient="horz" pos="2847" userDrawn="1">
          <p15:clr>
            <a:srgbClr val="A4A3A4"/>
          </p15:clr>
        </p15:guide>
        <p15:guide id="3" pos="866" userDrawn="1">
          <p15:clr>
            <a:srgbClr val="A4A3A4"/>
          </p15:clr>
        </p15:guide>
        <p15:guide id="4" pos="37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062"/>
    <a:srgbClr val="656D8D"/>
    <a:srgbClr val="3E5CCC"/>
    <a:srgbClr val="92D050"/>
    <a:srgbClr val="3A4187"/>
    <a:srgbClr val="8C9EE0"/>
    <a:srgbClr val="28A7E1"/>
    <a:srgbClr val="1A8ABC"/>
    <a:srgbClr val="A4B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81" autoAdjust="0"/>
  </p:normalViewPr>
  <p:slideViewPr>
    <p:cSldViewPr showGuides="1">
      <p:cViewPr varScale="1">
        <p:scale>
          <a:sx n="92" d="100"/>
          <a:sy n="92" d="100"/>
        </p:scale>
        <p:origin x="224" y="60"/>
      </p:cViewPr>
      <p:guideLst>
        <p:guide orient="horz" pos="2200"/>
        <p:guide orient="horz" pos="2847"/>
        <p:guide pos="86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852" y="3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20.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648A5-1AAC-44C2-A860-4F80AF8A9A2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4BE859-46AC-4E08-A9B0-A4992BE5FD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F97D0-0773-4E69-AF7F-C79F2523E1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1F428-825D-447D-9C0B-75CC287406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TextBox 1"/>
          <p:cNvSpPr txBox="1"/>
          <p:nvPr userDrawn="1"/>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内容</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11" name="TextBox 1"/>
          <p:cNvSpPr txBox="1"/>
          <p:nvPr userDrawn="1"/>
        </p:nvSpPr>
        <p:spPr>
          <a:xfrm>
            <a:off x="2233987" y="1642914"/>
            <a:ext cx="1274388" cy="266761"/>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CONTENTS</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2" name="TextBox 1"/>
          <p:cNvSpPr txBox="1"/>
          <p:nvPr userDrawn="1"/>
        </p:nvSpPr>
        <p:spPr>
          <a:xfrm>
            <a:off x="3567791" y="762794"/>
            <a:ext cx="718145" cy="946434"/>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导航</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3" name="矩形 12"/>
          <p:cNvSpPr/>
          <p:nvPr userDrawn="1"/>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矩形 23"/>
          <p:cNvSpPr/>
          <p:nvPr/>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itchFamily="34" charset="-122"/>
                <a:ea typeface="Arial Unicode MS" pitchFamily="34" charset="-122"/>
                <a:cs typeface="Arial Unicode MS" pitchFamily="34" charset="-122"/>
              </a:rPr>
            </a:fld>
            <a:r>
              <a:rPr lang="zh-CN" altLang="en-US" sz="1600" dirty="0">
                <a:solidFill>
                  <a:schemeClr val="bg1"/>
                </a:solidFill>
                <a:latin typeface="Arial Unicode MS" pitchFamily="34" charset="-122"/>
                <a:ea typeface="Arial Unicode MS" pitchFamily="34" charset="-122"/>
                <a:cs typeface="Arial Unicode MS" pitchFamily="34" charset="-122"/>
              </a:rPr>
              <a:t> </a:t>
            </a:r>
            <a:endParaRPr lang="zh-CN" altLang="en-US" sz="1600" b="0"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6851570" y="332656"/>
            <a:ext cx="3514805"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6-1</a:t>
            </a:r>
            <a:r>
              <a:rPr lang="zh-CN" altLang="en-US" sz="1800" b="0" dirty="0">
                <a:latin typeface="微软雅黑" panose="020B0503020204020204" pitchFamily="34" charset="-122"/>
                <a:ea typeface="微软雅黑" panose="020B0503020204020204" pitchFamily="34" charset="-122"/>
              </a:rPr>
              <a:t>章</a:t>
            </a:r>
            <a:r>
              <a:rPr lang="en-US" altLang="zh-CN" sz="1800" b="0" dirty="0">
                <a:latin typeface="微软雅黑" panose="020B0503020204020204" pitchFamily="34" charset="-122"/>
                <a:ea typeface="微软雅黑" panose="020B0503020204020204" pitchFamily="34" charset="-122"/>
              </a:rPr>
              <a:t>   </a:t>
            </a:r>
            <a:r>
              <a:rPr lang="zh-CN" sz="1800" b="0" dirty="0">
                <a:latin typeface="微软雅黑" panose="020B0503020204020204" pitchFamily="34" charset="-122"/>
                <a:ea typeface="微软雅黑" panose="020B0503020204020204" pitchFamily="34" charset="-122"/>
              </a:rPr>
              <a:t>网络基础知识</a:t>
            </a:r>
            <a:endParaRPr lang="zh-CN"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endParaRPr lang="en-US" dirty="0"/>
          </a:p>
        </p:txBody>
      </p:sp>
      <p:sp>
        <p:nvSpPr>
          <p:cNvPr id="40" name="等腰三角形 39">
            <a:hlinkClick r:id="" action="ppaction://hlinkshowjump?jump=previousslide"/>
          </p:cNvPr>
          <p:cNvSpPr/>
          <p:nvPr/>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png"/><Relationship Id="rId7" Type="http://schemas.openxmlformats.org/officeDocument/2006/relationships/tags" Target="../tags/tag11.xml"/><Relationship Id="rId6" Type="http://schemas.openxmlformats.org/officeDocument/2006/relationships/image" Target="../media/image3.png"/><Relationship Id="rId5" Type="http://schemas.openxmlformats.org/officeDocument/2006/relationships/tags" Target="../tags/tag10.xml"/><Relationship Id="rId4" Type="http://schemas.openxmlformats.org/officeDocument/2006/relationships/image" Target="../media/image2.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8" name="TextBox 17"/>
          <p:cNvSpPr txBox="1"/>
          <p:nvPr/>
        </p:nvSpPr>
        <p:spPr>
          <a:xfrm>
            <a:off x="1450975" y="2515235"/>
            <a:ext cx="2460625" cy="860425"/>
          </a:xfrm>
          <a:prstGeom prst="rect">
            <a:avLst/>
          </a:prstGeom>
          <a:solidFill>
            <a:srgbClr val="28A7E1"/>
          </a:solidFill>
        </p:spPr>
        <p:txBody>
          <a:bodyPr wrap="square" lIns="121963" tIns="60981" rIns="121963" bIns="60981" rtlCol="0">
            <a:spAutoFit/>
          </a:bodyPr>
          <a:lstStyle/>
          <a:p>
            <a:pPr algn="ctr"/>
            <a:r>
              <a:rPr lang="zh-CN" sz="4800" dirty="0" smtClean="0">
                <a:solidFill>
                  <a:schemeClr val="bg1"/>
                </a:solidFill>
              </a:rPr>
              <a:t>项目</a:t>
            </a:r>
            <a:r>
              <a:rPr lang="en-US" altLang="zh-CN" sz="4800" dirty="0" smtClean="0">
                <a:solidFill>
                  <a:schemeClr val="bg1"/>
                </a:solidFill>
              </a:rPr>
              <a:t>6-1</a:t>
            </a:r>
            <a:r>
              <a:rPr lang="zh-CN" altLang="en-US" sz="4800" dirty="0" smtClean="0">
                <a:solidFill>
                  <a:schemeClr val="bg1"/>
                </a:solidFill>
              </a:rPr>
              <a:t> </a:t>
            </a:r>
            <a:endParaRPr lang="zh-CN" altLang="en-US" sz="4800" dirty="0">
              <a:solidFill>
                <a:schemeClr val="bg1"/>
              </a:solidFill>
            </a:endParaRPr>
          </a:p>
        </p:txBody>
      </p:sp>
      <p:sp>
        <p:nvSpPr>
          <p:cNvPr id="19" name="TextBox 18"/>
          <p:cNvSpPr txBox="1"/>
          <p:nvPr/>
        </p:nvSpPr>
        <p:spPr>
          <a:xfrm>
            <a:off x="4194175" y="2576830"/>
            <a:ext cx="6804025" cy="737235"/>
          </a:xfrm>
          <a:prstGeom prst="rect">
            <a:avLst/>
          </a:prstGeom>
          <a:noFill/>
        </p:spPr>
        <p:txBody>
          <a:bodyPr wrap="square" lIns="121963" tIns="60981" rIns="121963" bIns="60981" rtlCol="0">
            <a:spAutoFit/>
          </a:bodyPr>
          <a:lstStyle/>
          <a:p>
            <a:r>
              <a:rPr sz="4000" b="1" dirty="0">
                <a:solidFill>
                  <a:schemeClr val="bg1"/>
                </a:solidFill>
              </a:rPr>
              <a:t>网络的相关知识</a:t>
            </a:r>
            <a:endParaRPr sz="4000" b="1" dirty="0">
              <a:solidFill>
                <a:schemeClr val="bg1"/>
              </a:solidFill>
            </a:endParaRP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a:t>
            </a:r>
            <a:r>
              <a:rPr lang="en-US" altLang="zh-CN" dirty="0"/>
              <a:t>4</a:t>
            </a:r>
            <a:r>
              <a:rPr lang="zh-CN" altLang="en-US" dirty="0"/>
              <a:t>）防火墙概述</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4" name="文本框 13"/>
          <p:cNvSpPr txBox="1"/>
          <p:nvPr>
            <p:custDataLst>
              <p:tags r:id="rId1"/>
            </p:custDataLst>
          </p:nvPr>
        </p:nvSpPr>
        <p:spPr>
          <a:xfrm>
            <a:off x="1146336" y="1981994"/>
            <a:ext cx="9448639" cy="2346283"/>
          </a:xfrm>
          <a:prstGeom prst="rect">
            <a:avLst/>
          </a:prstGeom>
          <a:noFill/>
        </p:spPr>
        <p:txBody>
          <a:bodyPr wrap="square" rtlCol="0">
            <a:spAutoFit/>
          </a:bodyPr>
          <a:p>
            <a:pPr>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      通常所说的网络防火墙是套用了古代防火墙的喻义，它指的是隔离在本地网络与外界网络之间的一道防御系统。防火墙可以使内部网络与互联网之间或者与其他外部网络间互相隔离、限制网络互访，以此来保护内部网络。</a:t>
            </a:r>
            <a:endParaRPr lang="en-US" altLang="zh-CN" sz="2000" dirty="0">
              <a:solidFill>
                <a:srgbClr val="4C606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zh-CN" sz="2000" dirty="0">
                <a:solidFill>
                  <a:srgbClr val="4C6062"/>
                </a:solidFill>
                <a:latin typeface="微软雅黑" panose="020B0503020204020204" pitchFamily="34" charset="-122"/>
                <a:ea typeface="微软雅黑" panose="020B0503020204020204" pitchFamily="34" charset="-122"/>
              </a:rPr>
              <a:t>防火墙的分类方法多种多样，不过从传统意义上讲，防火墙大致可以分为三大类，分别是“包过滤”“应用代理”“状态检测”。</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修改主机名</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文本框 2"/>
          <p:cNvSpPr txBox="1"/>
          <p:nvPr>
            <p:custDataLst>
              <p:tags r:id="rId1"/>
            </p:custDataLst>
          </p:nvPr>
        </p:nvSpPr>
        <p:spPr>
          <a:xfrm>
            <a:off x="1065864" y="1783057"/>
            <a:ext cx="10363200" cy="3269613"/>
          </a:xfrm>
          <a:prstGeom prst="rect">
            <a:avLst/>
          </a:prstGeom>
          <a:noFill/>
        </p:spPr>
        <p:txBody>
          <a:bodyPr wrap="square" rtlCol="0" anchor="t">
            <a:spAutoFit/>
          </a:bodyPr>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主机要与网络中的其他主机通信，首先要正确配置网络。网络配置通常包括主机名、</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地址、子网掩码、默认网关、</a:t>
            </a:r>
            <a:r>
              <a:rPr lang="en-US" altLang="zh-CN" sz="2000" dirty="0">
                <a:solidFill>
                  <a:srgbClr val="4C6062"/>
                </a:solidFill>
                <a:latin typeface="微软雅黑" panose="020B0503020204020204" pitchFamily="34" charset="-122"/>
                <a:ea typeface="微软雅黑" panose="020B0503020204020204" pitchFamily="34" charset="-122"/>
              </a:rPr>
              <a:t>DNS</a:t>
            </a:r>
            <a:r>
              <a:rPr lang="zh-CN" altLang="en-US" sz="2000" dirty="0">
                <a:solidFill>
                  <a:srgbClr val="4C6062"/>
                </a:solidFill>
                <a:latin typeface="微软雅黑" panose="020B0503020204020204" pitchFamily="34" charset="-122"/>
                <a:ea typeface="微软雅黑" panose="020B0503020204020204" pitchFamily="34" charset="-122"/>
              </a:rPr>
              <a:t>服务器等的设置。设置主机名是首要任务。</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RHEL 8</a:t>
            </a:r>
            <a:r>
              <a:rPr lang="zh-CN" altLang="en-US" sz="2000" dirty="0">
                <a:solidFill>
                  <a:srgbClr val="4C6062"/>
                </a:solidFill>
                <a:latin typeface="微软雅黑" panose="020B0503020204020204" pitchFamily="34" charset="-122"/>
                <a:ea typeface="微软雅黑" panose="020B0503020204020204" pitchFamily="34" charset="-122"/>
              </a:rPr>
              <a:t>有以下</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种形式的主机名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zh-CN" sz="2000" dirty="0">
                <a:solidFill>
                  <a:srgbClr val="4C6062"/>
                </a:solidFill>
                <a:latin typeface="微软雅黑" panose="020B0503020204020204" pitchFamily="34" charset="-122"/>
                <a:ea typeface="微软雅黑" panose="020B0503020204020204" pitchFamily="34" charset="-122"/>
              </a:rPr>
              <a:t>）静态（</a:t>
            </a:r>
            <a:r>
              <a:rPr lang="en-US" altLang="zh-CN" sz="2000" dirty="0">
                <a:solidFill>
                  <a:srgbClr val="4C6062"/>
                </a:solidFill>
                <a:latin typeface="微软雅黑" panose="020B0503020204020204" pitchFamily="34" charset="-122"/>
                <a:ea typeface="微软雅黑" panose="020B0503020204020204" pitchFamily="34" charset="-122"/>
              </a:rPr>
              <a:t>static</a:t>
            </a:r>
            <a:r>
              <a:rPr lang="zh-CN" altLang="zh-CN" sz="2000" dirty="0">
                <a:solidFill>
                  <a:srgbClr val="4C6062"/>
                </a:solidFill>
                <a:latin typeface="微软雅黑" panose="020B0503020204020204" pitchFamily="34" charset="-122"/>
                <a:ea typeface="微软雅黑" panose="020B0503020204020204" pitchFamily="34" charset="-122"/>
              </a:rPr>
              <a:t>）主机名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zh-CN" sz="2000" dirty="0">
                <a:solidFill>
                  <a:srgbClr val="4C6062"/>
                </a:solidFill>
                <a:latin typeface="微软雅黑" panose="020B0503020204020204" pitchFamily="34" charset="-122"/>
                <a:ea typeface="微软雅黑" panose="020B0503020204020204" pitchFamily="34" charset="-122"/>
              </a:rPr>
              <a:t>）瞬态（</a:t>
            </a:r>
            <a:r>
              <a:rPr lang="en-US" altLang="zh-CN" sz="2000" dirty="0">
                <a:solidFill>
                  <a:srgbClr val="4C6062"/>
                </a:solidFill>
                <a:latin typeface="微软雅黑" panose="020B0503020204020204" pitchFamily="34" charset="-122"/>
                <a:ea typeface="微软雅黑" panose="020B0503020204020204" pitchFamily="34" charset="-122"/>
              </a:rPr>
              <a:t>transient</a:t>
            </a:r>
            <a:r>
              <a:rPr lang="zh-CN" altLang="zh-CN" sz="2000" dirty="0">
                <a:solidFill>
                  <a:srgbClr val="4C6062"/>
                </a:solidFill>
                <a:latin typeface="微软雅黑" panose="020B0503020204020204" pitchFamily="34" charset="-122"/>
                <a:ea typeface="微软雅黑" panose="020B0503020204020204" pitchFamily="34" charset="-122"/>
              </a:rPr>
              <a:t>）主机名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zh-CN" sz="2000" dirty="0">
                <a:solidFill>
                  <a:srgbClr val="4C6062"/>
                </a:solidFill>
                <a:latin typeface="微软雅黑" panose="020B0503020204020204" pitchFamily="34" charset="-122"/>
                <a:ea typeface="微软雅黑" panose="020B0503020204020204" pitchFamily="34" charset="-122"/>
              </a:rPr>
              <a:t>）灵活（</a:t>
            </a:r>
            <a:r>
              <a:rPr lang="en-US" altLang="zh-CN" sz="2000" dirty="0">
                <a:solidFill>
                  <a:srgbClr val="4C6062"/>
                </a:solidFill>
                <a:latin typeface="微软雅黑" panose="020B0503020204020204" pitchFamily="34" charset="-122"/>
                <a:ea typeface="微软雅黑" panose="020B0503020204020204" pitchFamily="34" charset="-122"/>
              </a:rPr>
              <a:t>pretty</a:t>
            </a:r>
            <a:r>
              <a:rPr lang="zh-CN" altLang="zh-CN" sz="2000" dirty="0">
                <a:solidFill>
                  <a:srgbClr val="4C6062"/>
                </a:solidFill>
                <a:latin typeface="微软雅黑" panose="020B0503020204020204" pitchFamily="34" charset="-122"/>
                <a:ea typeface="微软雅黑" panose="020B0503020204020204" pitchFamily="34" charset="-122"/>
              </a:rPr>
              <a:t>）主机名</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sym typeface="+mn-ea"/>
              </a:rPr>
              <a:t>修改主机名方式</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2" name="文本框 1"/>
          <p:cNvSpPr txBox="1"/>
          <p:nvPr>
            <p:custDataLst>
              <p:tags r:id="rId1"/>
            </p:custDataLst>
          </p:nvPr>
        </p:nvSpPr>
        <p:spPr>
          <a:xfrm>
            <a:off x="917576" y="1570517"/>
            <a:ext cx="10363200" cy="1422954"/>
          </a:xfrm>
          <a:prstGeom prst="rect">
            <a:avLst/>
          </a:prstGeom>
          <a:noFill/>
        </p:spPr>
        <p:txBody>
          <a:bodyPr wrap="square" rtlCol="0" anchor="t">
            <a:spAutoFit/>
          </a:bodyPr>
          <a:p>
            <a:pPr indent="457200">
              <a:lnSpc>
                <a:spcPct val="150000"/>
              </a:lnSpc>
            </a:pPr>
            <a:r>
              <a:rPr lang="fi-FI" altLang="zh-CN" sz="2000" dirty="0">
                <a:solidFill>
                  <a:srgbClr val="4C6062"/>
                </a:solidFill>
                <a:latin typeface="微软雅黑" panose="020B0503020204020204" pitchFamily="34" charset="-122"/>
                <a:ea typeface="微软雅黑" panose="020B0503020204020204" pitchFamily="34" charset="-122"/>
              </a:rPr>
              <a:t>1</a:t>
            </a:r>
            <a:r>
              <a:rPr lang="zh-CN" altLang="fi-FI" sz="2000" dirty="0">
                <a:solidFill>
                  <a:srgbClr val="4C6062"/>
                </a:solidFill>
                <a:latin typeface="微软雅黑" panose="020B0503020204020204" pitchFamily="34" charset="-122"/>
                <a:ea typeface="微软雅黑" panose="020B0503020204020204" pitchFamily="34" charset="-122"/>
              </a:rPr>
              <a:t>．使用</a:t>
            </a:r>
            <a:r>
              <a:rPr lang="fi-FI" altLang="zh-CN" sz="2000" dirty="0">
                <a:solidFill>
                  <a:srgbClr val="4C6062"/>
                </a:solidFill>
                <a:latin typeface="微软雅黑" panose="020B0503020204020204" pitchFamily="34" charset="-122"/>
                <a:ea typeface="微软雅黑" panose="020B0503020204020204" pitchFamily="34" charset="-122"/>
              </a:rPr>
              <a:t>nmtui</a:t>
            </a:r>
            <a:r>
              <a:rPr lang="zh-CN" altLang="fi-FI" sz="2000" dirty="0">
                <a:solidFill>
                  <a:srgbClr val="4C6062"/>
                </a:solidFill>
                <a:latin typeface="微软雅黑" panose="020B0503020204020204" pitchFamily="34" charset="-122"/>
                <a:ea typeface="微软雅黑" panose="020B0503020204020204" pitchFamily="34" charset="-122"/>
              </a:rPr>
              <a:t>修改主机名</a:t>
            </a:r>
            <a:endParaRPr lang="zh-CN" altLang="fi-FI"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fi-FI" altLang="zh-CN" sz="2000" dirty="0">
                <a:solidFill>
                  <a:srgbClr val="4C6062"/>
                </a:solidFill>
                <a:latin typeface="微软雅黑" panose="020B0503020204020204" pitchFamily="34" charset="-122"/>
                <a:ea typeface="微软雅黑" panose="020B0503020204020204" pitchFamily="34" charset="-122"/>
              </a:rPr>
              <a:t>[root@Server01 ~]# nmtui</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5" name="Freeform 3"/>
          <p:cNvSpPr/>
          <p:nvPr>
            <p:custDataLst>
              <p:tags r:id="rId2"/>
            </p:custDataLst>
          </p:nvPr>
        </p:nvSpPr>
        <p:spPr>
          <a:xfrm rot="10800000">
            <a:off x="1273336" y="1651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p>
            <a:pPr algn="ctr"/>
            <a:endParaRPr lang="zh-CN" altLang="en-US"/>
          </a:p>
        </p:txBody>
      </p:sp>
      <p:pic>
        <p:nvPicPr>
          <p:cNvPr id="12" name="图片 11"/>
          <p:cNvPicPr>
            <a:picLocks noChangeAspect="1"/>
          </p:cNvPicPr>
          <p:nvPr>
            <p:custDataLst>
              <p:tags r:id="rId3"/>
            </p:custDataLst>
          </p:nvPr>
        </p:nvPicPr>
        <p:blipFill>
          <a:blip r:embed="rId4"/>
          <a:stretch>
            <a:fillRect/>
          </a:stretch>
        </p:blipFill>
        <p:spPr>
          <a:xfrm>
            <a:off x="1183840" y="2799166"/>
            <a:ext cx="10028789" cy="2346282"/>
          </a:xfrm>
          <a:prstGeom prst="rect">
            <a:avLst/>
          </a:prstGeom>
        </p:spPr>
      </p:pic>
      <p:pic>
        <p:nvPicPr>
          <p:cNvPr id="7" name="图片 1"/>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822575" y="3066868"/>
            <a:ext cx="1524000" cy="222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4879975" y="3078488"/>
            <a:ext cx="5504803" cy="148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sym typeface="+mn-ea"/>
              </a:rPr>
              <a:t>修改主机名</a:t>
            </a:r>
            <a:endParaRPr lang="zh-CN" altLang="en-US" dirty="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Freeform 3"/>
          <p:cNvSpPr/>
          <p:nvPr>
            <p:custDataLst>
              <p:tags r:id="rId1"/>
            </p:custDataLst>
          </p:nvPr>
        </p:nvSpPr>
        <p:spPr>
          <a:xfrm rot="10800000">
            <a:off x="1273336" y="1651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p>
            <a:pPr algn="ctr"/>
            <a:endParaRPr lang="zh-CN" altLang="en-US"/>
          </a:p>
        </p:txBody>
      </p:sp>
      <p:sp>
        <p:nvSpPr>
          <p:cNvPr id="3" name="文本框 2"/>
          <p:cNvSpPr txBox="1"/>
          <p:nvPr>
            <p:custDataLst>
              <p:tags r:id="rId2"/>
            </p:custDataLst>
          </p:nvPr>
        </p:nvSpPr>
        <p:spPr>
          <a:xfrm>
            <a:off x="917576" y="1570517"/>
            <a:ext cx="10363200" cy="5116272"/>
          </a:xfrm>
          <a:prstGeom prst="rect">
            <a:avLst/>
          </a:prstGeom>
          <a:noFill/>
        </p:spPr>
        <p:txBody>
          <a:bodyPr wrap="square" rtlCol="0" anchor="t">
            <a:spAutoFit/>
          </a:bodyPr>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hostnamectl</a:t>
            </a:r>
            <a:r>
              <a:rPr lang="zh-CN" altLang="en-US" sz="2000" dirty="0">
                <a:solidFill>
                  <a:srgbClr val="4C6062"/>
                </a:solidFill>
                <a:latin typeface="微软雅黑" panose="020B0503020204020204" pitchFamily="34" charset="-122"/>
                <a:ea typeface="微软雅黑" panose="020B0503020204020204" pitchFamily="34" charset="-122"/>
              </a:rPr>
              <a:t>修改主机名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）查看主机名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a:t>
            </a:r>
            <a:r>
              <a:rPr lang="fi-FI" altLang="zh-CN" sz="2000" dirty="0">
                <a:solidFill>
                  <a:srgbClr val="4C6062"/>
                </a:solidFill>
                <a:latin typeface="微软雅黑" panose="020B0503020204020204" pitchFamily="34" charset="-122"/>
                <a:ea typeface="微软雅黑" panose="020B0503020204020204" pitchFamily="34" charset="-122"/>
              </a:rPr>
              <a:t>root@Server01 ~]# hostnamectl status</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fi-FI" altLang="zh-CN" sz="2000" dirty="0">
                <a:solidFill>
                  <a:srgbClr val="4C6062"/>
                </a:solidFill>
                <a:latin typeface="微软雅黑" panose="020B0503020204020204" pitchFamily="34" charset="-122"/>
                <a:ea typeface="微软雅黑" panose="020B0503020204020204" pitchFamily="34" charset="-122"/>
              </a:rPr>
              <a:t>   Static hostname: Server01</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fi-FI" sz="2000" dirty="0">
                <a:solidFill>
                  <a:srgbClr val="4C6062"/>
                </a:solidFill>
                <a:latin typeface="微软雅黑" panose="020B0503020204020204" pitchFamily="34" charset="-122"/>
                <a:ea typeface="微软雅黑" panose="020B0503020204020204" pitchFamily="34" charset="-122"/>
              </a:rPr>
              <a:t>（</a:t>
            </a:r>
            <a:r>
              <a:rPr lang="fi-FI" altLang="zh-CN" sz="2000" dirty="0">
                <a:solidFill>
                  <a:srgbClr val="4C6062"/>
                </a:solidFill>
                <a:latin typeface="微软雅黑" panose="020B0503020204020204" pitchFamily="34" charset="-122"/>
                <a:ea typeface="微软雅黑" panose="020B0503020204020204" pitchFamily="34" charset="-122"/>
              </a:rPr>
              <a:t>2</a:t>
            </a:r>
            <a:r>
              <a:rPr lang="zh-CN" altLang="fi-FI"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设置新的主机名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a:t>
            </a:r>
            <a:r>
              <a:rPr lang="fi-FI" altLang="zh-CN" sz="2000" dirty="0">
                <a:solidFill>
                  <a:srgbClr val="4C6062"/>
                </a:solidFill>
                <a:latin typeface="微软雅黑" panose="020B0503020204020204" pitchFamily="34" charset="-122"/>
                <a:ea typeface="微软雅黑" panose="020B0503020204020204" pitchFamily="34" charset="-122"/>
              </a:rPr>
              <a:t>root@Server01 ~]# hostnamectl set-hostname my.smile.com</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fi-FI" sz="2000" dirty="0">
                <a:solidFill>
                  <a:srgbClr val="4C6062"/>
                </a:solidFill>
                <a:latin typeface="微软雅黑" panose="020B0503020204020204" pitchFamily="34" charset="-122"/>
                <a:ea typeface="微软雅黑" panose="020B0503020204020204" pitchFamily="34" charset="-122"/>
              </a:rPr>
              <a:t>（</a:t>
            </a:r>
            <a:r>
              <a:rPr lang="fi-FI" altLang="zh-CN" sz="2000" dirty="0">
                <a:solidFill>
                  <a:srgbClr val="4C6062"/>
                </a:solidFill>
                <a:latin typeface="微软雅黑" panose="020B0503020204020204" pitchFamily="34" charset="-122"/>
                <a:ea typeface="微软雅黑" panose="020B0503020204020204" pitchFamily="34" charset="-122"/>
              </a:rPr>
              <a:t>3</a:t>
            </a:r>
            <a:r>
              <a:rPr lang="zh-CN" altLang="fi-FI"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查看主机名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a:t>
            </a:r>
            <a:r>
              <a:rPr lang="fi-FI" altLang="zh-CN" sz="2000" dirty="0">
                <a:solidFill>
                  <a:srgbClr val="4C6062"/>
                </a:solidFill>
                <a:latin typeface="微软雅黑" panose="020B0503020204020204" pitchFamily="34" charset="-122"/>
                <a:ea typeface="微软雅黑" panose="020B0503020204020204" pitchFamily="34" charset="-122"/>
              </a:rPr>
              <a:t>root@Server01 ~]# hostnamectl status</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fi-FI" altLang="zh-CN" sz="2000" dirty="0">
                <a:solidFill>
                  <a:srgbClr val="4C6062"/>
                </a:solidFill>
                <a:latin typeface="微软雅黑" panose="020B0503020204020204" pitchFamily="34" charset="-122"/>
                <a:ea typeface="微软雅黑" panose="020B0503020204020204" pitchFamily="34" charset="-122"/>
              </a:rPr>
              <a:t>   Static hostname: my.smile.com</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fi-FI" altLang="zh-CN" sz="2000" dirty="0">
                <a:solidFill>
                  <a:srgbClr val="4C6062"/>
                </a:solidFill>
                <a:latin typeface="微软雅黑" panose="020B0503020204020204" pitchFamily="34" charset="-122"/>
                <a:ea typeface="微软雅黑" panose="020B0503020204020204" pitchFamily="34" charset="-122"/>
              </a:rPr>
              <a:t>        ……</a:t>
            </a:r>
            <a:endParaRPr lang="fi-FI"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custDataLst>
              <p:tags r:id="rId3"/>
            </p:custDataLst>
          </p:nvPr>
        </p:nvPicPr>
        <p:blipFill>
          <a:blip r:embed="rId4"/>
          <a:stretch>
            <a:fillRect/>
          </a:stretch>
        </p:blipFill>
        <p:spPr>
          <a:xfrm>
            <a:off x="1084780" y="2564289"/>
            <a:ext cx="10028789" cy="865506"/>
          </a:xfrm>
          <a:prstGeom prst="rect">
            <a:avLst/>
          </a:prstGeom>
        </p:spPr>
      </p:pic>
      <p:pic>
        <p:nvPicPr>
          <p:cNvPr id="8" name="图片 7"/>
          <p:cNvPicPr>
            <a:picLocks noChangeAspect="1"/>
          </p:cNvPicPr>
          <p:nvPr>
            <p:custDataLst>
              <p:tags r:id="rId5"/>
            </p:custDataLst>
          </p:nvPr>
        </p:nvPicPr>
        <p:blipFill>
          <a:blip r:embed="rId4"/>
          <a:stretch>
            <a:fillRect/>
          </a:stretch>
        </p:blipFill>
        <p:spPr>
          <a:xfrm>
            <a:off x="1084780" y="3898263"/>
            <a:ext cx="10028789" cy="525303"/>
          </a:xfrm>
          <a:prstGeom prst="rect">
            <a:avLst/>
          </a:prstGeom>
        </p:spPr>
      </p:pic>
      <p:pic>
        <p:nvPicPr>
          <p:cNvPr id="14" name="图片 13"/>
          <p:cNvPicPr>
            <a:picLocks noChangeAspect="1"/>
          </p:cNvPicPr>
          <p:nvPr>
            <p:custDataLst>
              <p:tags r:id="rId6"/>
            </p:custDataLst>
          </p:nvPr>
        </p:nvPicPr>
        <p:blipFill>
          <a:blip r:embed="rId4"/>
          <a:stretch>
            <a:fillRect/>
          </a:stretch>
        </p:blipFill>
        <p:spPr>
          <a:xfrm>
            <a:off x="1076327" y="4801234"/>
            <a:ext cx="10028789" cy="1355487"/>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sym typeface="+mn-ea"/>
              </a:rPr>
              <a:t>修改主机名</a:t>
            </a:r>
            <a:endParaRPr lang="zh-CN" altLang="en-US" dirty="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5" name="Freeform 3"/>
          <p:cNvSpPr/>
          <p:nvPr>
            <p:custDataLst>
              <p:tags r:id="rId1"/>
            </p:custDataLst>
          </p:nvPr>
        </p:nvSpPr>
        <p:spPr>
          <a:xfrm rot="10800000">
            <a:off x="1273336" y="1651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p>
            <a:pPr algn="ctr"/>
            <a:endParaRPr lang="zh-CN" altLang="en-US"/>
          </a:p>
        </p:txBody>
      </p:sp>
      <p:sp>
        <p:nvSpPr>
          <p:cNvPr id="2" name="文本框 1"/>
          <p:cNvSpPr txBox="1"/>
          <p:nvPr>
            <p:custDataLst>
              <p:tags r:id="rId2"/>
            </p:custDataLst>
          </p:nvPr>
        </p:nvSpPr>
        <p:spPr>
          <a:xfrm>
            <a:off x="917576" y="1570517"/>
            <a:ext cx="10363200" cy="4162165"/>
          </a:xfrm>
          <a:prstGeom prst="rect">
            <a:avLst/>
          </a:prstGeom>
          <a:noFill/>
        </p:spPr>
        <p:txBody>
          <a:bodyPr wrap="square" rtlCol="0" anchor="t">
            <a:spAutoFit/>
          </a:bodyPr>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NetworkManager</a:t>
            </a:r>
            <a:r>
              <a:rPr lang="zh-CN" altLang="en-US" sz="2000" dirty="0">
                <a:solidFill>
                  <a:srgbClr val="4C6062"/>
                </a:solidFill>
                <a:latin typeface="微软雅黑" panose="020B0503020204020204" pitchFamily="34" charset="-122"/>
                <a:ea typeface="微软雅黑" panose="020B0503020204020204" pitchFamily="34" charset="-122"/>
              </a:rPr>
              <a:t>的命令行接口</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zh-CN" altLang="en-US" sz="2000" dirty="0">
                <a:solidFill>
                  <a:srgbClr val="4C6062"/>
                </a:solidFill>
                <a:latin typeface="微软雅黑" panose="020B0503020204020204" pitchFamily="34" charset="-122"/>
                <a:ea typeface="微软雅黑" panose="020B0503020204020204" pitchFamily="34" charset="-122"/>
              </a:rPr>
              <a:t>修改主机名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zh-CN" altLang="en-US" sz="2000" dirty="0">
                <a:solidFill>
                  <a:srgbClr val="4C6062"/>
                </a:solidFill>
                <a:latin typeface="微软雅黑" panose="020B0503020204020204" pitchFamily="34" charset="-122"/>
                <a:ea typeface="微软雅黑" panose="020B0503020204020204" pitchFamily="34" charset="-122"/>
              </a:rPr>
              <a:t>可以修改</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/hostname</a:t>
            </a:r>
            <a:r>
              <a:rPr lang="zh-CN" altLang="en-US" sz="2000" dirty="0">
                <a:solidFill>
                  <a:srgbClr val="4C6062"/>
                </a:solidFill>
                <a:latin typeface="微软雅黑" panose="020B0503020204020204" pitchFamily="34" charset="-122"/>
                <a:ea typeface="微软雅黑" panose="020B0503020204020204" pitchFamily="34" charset="-122"/>
              </a:rPr>
              <a:t>中的静态主机名。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查看主机名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general hostname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my.smile.com</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设置新主机名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general hostname Server01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general hostname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2000" dirty="0">
                <a:solidFill>
                  <a:srgbClr val="4C6062"/>
                </a:solidFill>
                <a:latin typeface="微软雅黑" panose="020B0503020204020204" pitchFamily="34" charset="-122"/>
                <a:ea typeface="微软雅黑" panose="020B0503020204020204" pitchFamily="34" charset="-122"/>
              </a:rPr>
              <a:t>Server01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）重启</a:t>
            </a:r>
            <a:r>
              <a:rPr lang="en-US" altLang="zh-CN" sz="2000" dirty="0" err="1">
                <a:solidFill>
                  <a:srgbClr val="4C6062"/>
                </a:solidFill>
                <a:latin typeface="微软雅黑" panose="020B0503020204020204" pitchFamily="34" charset="-122"/>
                <a:ea typeface="微软雅黑" panose="020B0503020204020204" pitchFamily="34" charset="-122"/>
              </a:rPr>
              <a:t>hostnamed</a:t>
            </a:r>
            <a:r>
              <a:rPr lang="zh-CN" altLang="en-US" sz="2000" dirty="0">
                <a:solidFill>
                  <a:srgbClr val="4C6062"/>
                </a:solidFill>
                <a:latin typeface="微软雅黑" panose="020B0503020204020204" pitchFamily="34" charset="-122"/>
                <a:ea typeface="微软雅黑" panose="020B0503020204020204" pitchFamily="34" charset="-122"/>
              </a:rPr>
              <a:t>服务让</a:t>
            </a:r>
            <a:r>
              <a:rPr lang="en-US" altLang="zh-CN" sz="2000" dirty="0" err="1">
                <a:solidFill>
                  <a:srgbClr val="4C6062"/>
                </a:solidFill>
                <a:latin typeface="微软雅黑" panose="020B0503020204020204" pitchFamily="34" charset="-122"/>
                <a:ea typeface="微软雅黑" panose="020B0503020204020204" pitchFamily="34" charset="-122"/>
              </a:rPr>
              <a:t>hostnamectl</a:t>
            </a:r>
            <a:r>
              <a:rPr lang="zh-CN" altLang="en-US" sz="2000" dirty="0">
                <a:solidFill>
                  <a:srgbClr val="4C6062"/>
                </a:solidFill>
                <a:latin typeface="微软雅黑" panose="020B0503020204020204" pitchFamily="34" charset="-122"/>
                <a:ea typeface="微软雅黑" panose="020B0503020204020204" pitchFamily="34" charset="-122"/>
              </a:rPr>
              <a:t>知道静态主机名已经被修改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systemctl</a:t>
            </a:r>
            <a:r>
              <a:rPr lang="en-US" altLang="zh-CN" sz="1800" dirty="0">
                <a:solidFill>
                  <a:srgbClr val="4C6062"/>
                </a:solidFill>
                <a:latin typeface="微软雅黑" panose="020B0503020204020204" pitchFamily="34" charset="-122"/>
                <a:ea typeface="微软雅黑" panose="020B0503020204020204" pitchFamily="34" charset="-122"/>
              </a:rPr>
              <a:t> restart </a:t>
            </a:r>
            <a:r>
              <a:rPr lang="en-US" altLang="zh-CN" sz="1800" dirty="0" err="1">
                <a:solidFill>
                  <a:srgbClr val="4C6062"/>
                </a:solidFill>
                <a:latin typeface="微软雅黑" panose="020B0503020204020204" pitchFamily="34" charset="-122"/>
                <a:ea typeface="微软雅黑" panose="020B0503020204020204" pitchFamily="34" charset="-122"/>
              </a:rPr>
              <a:t>systemd-hostnamed</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custDataLst>
              <p:tags r:id="rId3"/>
            </p:custDataLst>
          </p:nvPr>
        </p:nvPicPr>
        <p:blipFill>
          <a:blip r:embed="rId4"/>
          <a:stretch>
            <a:fillRect/>
          </a:stretch>
        </p:blipFill>
        <p:spPr>
          <a:xfrm flipV="1">
            <a:off x="1076327" y="2068453"/>
            <a:ext cx="10028789" cy="3494508"/>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6-1  </a:t>
            </a:r>
            <a:r>
              <a:rPr lang="zh-CN" altLang="en-US" dirty="0"/>
              <a:t>使用系统菜单配置网络</a:t>
            </a:r>
            <a:endParaRPr lang="zh-CN" altLang="en-US" b="0" dirty="0"/>
          </a:p>
        </p:txBody>
      </p:sp>
      <p:sp>
        <p:nvSpPr>
          <p:cNvPr id="2" name="文本框 1"/>
          <p:cNvSpPr txBox="1"/>
          <p:nvPr/>
        </p:nvSpPr>
        <p:spPr>
          <a:xfrm>
            <a:off x="984793" y="1471587"/>
            <a:ext cx="9888772" cy="3423501"/>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以</a:t>
            </a:r>
            <a:r>
              <a:rPr lang="en-US" altLang="zh-CN" sz="2000" dirty="0">
                <a:solidFill>
                  <a:srgbClr val="4C6062"/>
                </a:solidFill>
                <a:latin typeface="微软雅黑" panose="020B0503020204020204" pitchFamily="34" charset="-122"/>
                <a:ea typeface="微软雅黑" panose="020B0503020204020204" pitchFamily="34" charset="-122"/>
              </a:rPr>
              <a:t>Server01</a:t>
            </a:r>
            <a:r>
              <a:rPr lang="zh-CN" altLang="en-US" sz="2000" dirty="0">
                <a:solidFill>
                  <a:srgbClr val="4C6062"/>
                </a:solidFill>
                <a:latin typeface="微软雅黑" panose="020B0503020204020204" pitchFamily="34" charset="-122"/>
                <a:ea typeface="微软雅黑" panose="020B0503020204020204" pitchFamily="34" charset="-122"/>
              </a:rPr>
              <a:t>为例。在</a:t>
            </a:r>
            <a:r>
              <a:rPr lang="en-US" altLang="zh-CN" sz="2000" dirty="0">
                <a:solidFill>
                  <a:srgbClr val="4C6062"/>
                </a:solidFill>
                <a:latin typeface="微软雅黑" panose="020B0503020204020204" pitchFamily="34" charset="-122"/>
                <a:ea typeface="微软雅黑" panose="020B0503020204020204" pitchFamily="34" charset="-122"/>
              </a:rPr>
              <a:t>Server01</a:t>
            </a:r>
            <a:r>
              <a:rPr lang="zh-CN" altLang="en-US" sz="2000" dirty="0">
                <a:solidFill>
                  <a:srgbClr val="4C6062"/>
                </a:solidFill>
                <a:latin typeface="微软雅黑" panose="020B0503020204020204" pitchFamily="34" charset="-122"/>
                <a:ea typeface="微软雅黑" panose="020B0503020204020204" pitchFamily="34" charset="-122"/>
              </a:rPr>
              <a:t>的桌面上依次单击“活动”→“显示应用程序”→“设置”→“网络”命令，打开网络配置界面，一步步完成网络信息查询和网络配置。过程如图</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图</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设置完成后，单击“应用”按钮应用配置，回到图</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所示的界面。注意网络连接应该设置在“打开”状态，如果在“关闭”状态，请进行修改。</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③再次单击齿轮按钮，显示图</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所示的最终配置结果，一定勾选“自动连接”选项，否则计算机启动后不能自动连接网络</a:t>
            </a:r>
            <a:r>
              <a:rPr lang="en-US" altLang="zh-CN"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4862360"/>
            <a:ext cx="10028789" cy="1844033"/>
          </a:xfrm>
          <a:prstGeom prst="rect">
            <a:avLst/>
          </a:prstGeom>
        </p:spPr>
      </p:pic>
      <p:pic>
        <p:nvPicPr>
          <p:cNvPr id="3" name="图片 2"/>
          <p:cNvPicPr>
            <a:picLocks noChangeAspect="1"/>
          </p:cNvPicPr>
          <p:nvPr/>
        </p:nvPicPr>
        <p:blipFill>
          <a:blip r:embed="rId2"/>
          <a:stretch>
            <a:fillRect/>
          </a:stretch>
        </p:blipFill>
        <p:spPr>
          <a:xfrm>
            <a:off x="1755775" y="4880662"/>
            <a:ext cx="3124200" cy="1775959"/>
          </a:xfrm>
          <a:prstGeom prst="rect">
            <a:avLst/>
          </a:prstGeom>
        </p:spPr>
      </p:pic>
      <p:pic>
        <p:nvPicPr>
          <p:cNvPr id="2050"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574" y="4894811"/>
            <a:ext cx="1874401" cy="17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6575" y="4894811"/>
            <a:ext cx="1874401" cy="175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6-1  </a:t>
            </a:r>
            <a:r>
              <a:rPr lang="zh-CN" altLang="en-US" dirty="0"/>
              <a:t>使用系统菜单配置网络</a:t>
            </a:r>
            <a:endParaRPr lang="zh-CN" altLang="en-US" b="0" dirty="0"/>
          </a:p>
        </p:txBody>
      </p:sp>
      <p:sp>
        <p:nvSpPr>
          <p:cNvPr id="2" name="文本框 1"/>
          <p:cNvSpPr txBox="1"/>
          <p:nvPr/>
        </p:nvSpPr>
        <p:spPr>
          <a:xfrm>
            <a:off x="984793" y="1471587"/>
            <a:ext cx="9888772" cy="501586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按同样方法配置</a:t>
            </a:r>
            <a:r>
              <a:rPr lang="en-US" altLang="zh-CN" sz="2000" dirty="0">
                <a:solidFill>
                  <a:srgbClr val="4C6062"/>
                </a:solidFill>
                <a:latin typeface="微软雅黑" panose="020B0503020204020204" pitchFamily="34" charset="-122"/>
                <a:ea typeface="微软雅黑" panose="020B0503020204020204" pitchFamily="34" charset="-122"/>
              </a:rPr>
              <a:t>Client1</a:t>
            </a:r>
            <a:r>
              <a:rPr lang="zh-CN" altLang="en-US" sz="2000" dirty="0">
                <a:solidFill>
                  <a:srgbClr val="4C6062"/>
                </a:solidFill>
                <a:latin typeface="微软雅黑" panose="020B0503020204020204" pitchFamily="34" charset="-122"/>
                <a:ea typeface="微软雅黑" panose="020B0503020204020204" pitchFamily="34" charset="-122"/>
              </a:rPr>
              <a:t>的网络参数：</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地址为</a:t>
            </a:r>
            <a:r>
              <a:rPr lang="en-US" altLang="zh-CN" sz="2000" dirty="0">
                <a:solidFill>
                  <a:srgbClr val="4C6062"/>
                </a:solidFill>
                <a:latin typeface="微软雅黑" panose="020B0503020204020204" pitchFamily="34" charset="-122"/>
                <a:ea typeface="微软雅黑" panose="020B0503020204020204" pitchFamily="34" charset="-122"/>
              </a:rPr>
              <a:t>192.168.10.21/24</a:t>
            </a:r>
            <a:r>
              <a:rPr lang="zh-CN" altLang="en-US" sz="2000" dirty="0">
                <a:solidFill>
                  <a:srgbClr val="4C6062"/>
                </a:solidFill>
                <a:latin typeface="微软雅黑" panose="020B0503020204020204" pitchFamily="34" charset="-122"/>
                <a:ea typeface="微软雅黑" panose="020B0503020204020204" pitchFamily="34" charset="-122"/>
              </a:rPr>
              <a:t>，默认网关为</a:t>
            </a:r>
            <a:r>
              <a:rPr lang="en-US" altLang="zh-CN" sz="2000" dirty="0">
                <a:solidFill>
                  <a:srgbClr val="4C6062"/>
                </a:solidFill>
                <a:latin typeface="微软雅黑" panose="020B0503020204020204" pitchFamily="34" charset="-122"/>
                <a:ea typeface="微软雅黑" panose="020B0503020204020204" pitchFamily="34" charset="-122"/>
              </a:rPr>
              <a:t>192.168.10.254</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④ 在</a:t>
            </a:r>
            <a:r>
              <a:rPr lang="en-US" altLang="zh-CN" sz="2000" dirty="0">
                <a:solidFill>
                  <a:srgbClr val="4C6062"/>
                </a:solidFill>
                <a:latin typeface="微软雅黑" panose="020B0503020204020204" pitchFamily="34" charset="-122"/>
                <a:ea typeface="微软雅黑" panose="020B0503020204020204" pitchFamily="34" charset="-122"/>
              </a:rPr>
              <a:t>Server01</a:t>
            </a:r>
            <a:r>
              <a:rPr lang="zh-CN" altLang="en-US" sz="2000" dirty="0">
                <a:solidFill>
                  <a:srgbClr val="4C6062"/>
                </a:solidFill>
                <a:latin typeface="微软雅黑" panose="020B0503020204020204" pitchFamily="34" charset="-122"/>
                <a:ea typeface="微软雅黑" panose="020B0503020204020204" pitchFamily="34" charset="-122"/>
              </a:rPr>
              <a:t>上测试与</a:t>
            </a:r>
            <a:r>
              <a:rPr lang="en-US" altLang="zh-CN" sz="2000" dirty="0">
                <a:solidFill>
                  <a:srgbClr val="4C6062"/>
                </a:solidFill>
                <a:latin typeface="微软雅黑" panose="020B0503020204020204" pitchFamily="34" charset="-122"/>
                <a:ea typeface="微软雅黑" panose="020B0503020204020204" pitchFamily="34" charset="-122"/>
              </a:rPr>
              <a:t>Client1</a:t>
            </a:r>
            <a:r>
              <a:rPr lang="zh-CN" altLang="en-US" sz="2000" dirty="0">
                <a:solidFill>
                  <a:srgbClr val="4C6062"/>
                </a:solidFill>
                <a:latin typeface="微软雅黑" panose="020B0503020204020204" pitchFamily="34" charset="-122"/>
                <a:ea typeface="微软雅黑" panose="020B0503020204020204" pitchFamily="34" charset="-122"/>
              </a:rPr>
              <a:t>的连通性，测试成功，网络适配器都设置为</a:t>
            </a:r>
            <a:r>
              <a:rPr lang="en-US" altLang="zh-CN" sz="2000" dirty="0">
                <a:solidFill>
                  <a:srgbClr val="FF0000"/>
                </a:solidFill>
                <a:latin typeface="微软雅黑" panose="020B0503020204020204" pitchFamily="34" charset="-122"/>
                <a:ea typeface="微软雅黑" panose="020B0503020204020204" pitchFamily="34" charset="-122"/>
              </a:rPr>
              <a:t>NAT</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ping 192.168.10.21 -c 4</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PING 192.168.10.21 (192.168.10.21) 56(84) bytes of data.</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64 bytes from 192.168.10.21: </a:t>
            </a:r>
            <a:r>
              <a:rPr lang="en-US" altLang="zh-CN" sz="1400" dirty="0" err="1">
                <a:solidFill>
                  <a:srgbClr val="4C6062"/>
                </a:solidFill>
                <a:latin typeface="微软雅黑" panose="020B0503020204020204" pitchFamily="34" charset="-122"/>
                <a:ea typeface="微软雅黑" panose="020B0503020204020204" pitchFamily="34" charset="-122"/>
              </a:rPr>
              <a:t>icmp_seq</a:t>
            </a:r>
            <a:r>
              <a:rPr lang="en-US" altLang="zh-CN" sz="1400" dirty="0">
                <a:solidFill>
                  <a:srgbClr val="4C6062"/>
                </a:solidFill>
                <a:latin typeface="微软雅黑" panose="020B0503020204020204" pitchFamily="34" charset="-122"/>
                <a:ea typeface="微软雅黑" panose="020B0503020204020204" pitchFamily="34" charset="-122"/>
              </a:rPr>
              <a:t>=1 </a:t>
            </a:r>
            <a:r>
              <a:rPr lang="en-US" altLang="zh-CN" sz="1400" dirty="0" err="1">
                <a:solidFill>
                  <a:srgbClr val="4C6062"/>
                </a:solidFill>
                <a:latin typeface="微软雅黑" panose="020B0503020204020204" pitchFamily="34" charset="-122"/>
                <a:ea typeface="微软雅黑" panose="020B0503020204020204" pitchFamily="34" charset="-122"/>
              </a:rPr>
              <a:t>ttl</a:t>
            </a:r>
            <a:r>
              <a:rPr lang="en-US" altLang="zh-CN" sz="1400" dirty="0">
                <a:solidFill>
                  <a:srgbClr val="4C6062"/>
                </a:solidFill>
                <a:latin typeface="微软雅黑" panose="020B0503020204020204" pitchFamily="34" charset="-122"/>
                <a:ea typeface="微软雅黑" panose="020B0503020204020204" pitchFamily="34" charset="-122"/>
              </a:rPr>
              <a:t>=64 time=0.904 </a:t>
            </a:r>
            <a:r>
              <a:rPr lang="en-US" altLang="zh-CN" sz="1400" dirty="0" err="1">
                <a:solidFill>
                  <a:srgbClr val="4C6062"/>
                </a:solidFill>
                <a:latin typeface="微软雅黑" panose="020B0503020204020204" pitchFamily="34" charset="-122"/>
                <a:ea typeface="微软雅黑" panose="020B0503020204020204" pitchFamily="34" charset="-122"/>
              </a:rPr>
              <a:t>ms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64 bytes from 192.168.10.21: </a:t>
            </a:r>
            <a:r>
              <a:rPr lang="en-US" altLang="zh-CN" sz="1400" dirty="0" err="1">
                <a:solidFill>
                  <a:srgbClr val="4C6062"/>
                </a:solidFill>
                <a:latin typeface="微软雅黑" panose="020B0503020204020204" pitchFamily="34" charset="-122"/>
                <a:ea typeface="微软雅黑" panose="020B0503020204020204" pitchFamily="34" charset="-122"/>
              </a:rPr>
              <a:t>icmp_seq</a:t>
            </a:r>
            <a:r>
              <a:rPr lang="en-US" altLang="zh-CN" sz="1400" dirty="0">
                <a:solidFill>
                  <a:srgbClr val="4C6062"/>
                </a:solidFill>
                <a:latin typeface="微软雅黑" panose="020B0503020204020204" pitchFamily="34" charset="-122"/>
                <a:ea typeface="微软雅黑" panose="020B0503020204020204" pitchFamily="34" charset="-122"/>
              </a:rPr>
              <a:t>=2 </a:t>
            </a:r>
            <a:r>
              <a:rPr lang="en-US" altLang="zh-CN" sz="1400" dirty="0" err="1">
                <a:solidFill>
                  <a:srgbClr val="4C6062"/>
                </a:solidFill>
                <a:latin typeface="微软雅黑" panose="020B0503020204020204" pitchFamily="34" charset="-122"/>
                <a:ea typeface="微软雅黑" panose="020B0503020204020204" pitchFamily="34" charset="-122"/>
              </a:rPr>
              <a:t>ttl</a:t>
            </a:r>
            <a:r>
              <a:rPr lang="en-US" altLang="zh-CN" sz="1400" dirty="0">
                <a:solidFill>
                  <a:srgbClr val="4C6062"/>
                </a:solidFill>
                <a:latin typeface="微软雅黑" panose="020B0503020204020204" pitchFamily="34" charset="-122"/>
                <a:ea typeface="微软雅黑" panose="020B0503020204020204" pitchFamily="34" charset="-122"/>
              </a:rPr>
              <a:t>=64 time=0.961 </a:t>
            </a:r>
            <a:r>
              <a:rPr lang="en-US" altLang="zh-CN" sz="1400" dirty="0" err="1">
                <a:solidFill>
                  <a:srgbClr val="4C6062"/>
                </a:solidFill>
                <a:latin typeface="微软雅黑" panose="020B0503020204020204" pitchFamily="34" charset="-122"/>
                <a:ea typeface="微软雅黑" panose="020B0503020204020204" pitchFamily="34" charset="-122"/>
              </a:rPr>
              <a:t>ms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64 bytes from 192.168.10.21: </a:t>
            </a:r>
            <a:r>
              <a:rPr lang="en-US" altLang="zh-CN" sz="1400" dirty="0" err="1">
                <a:solidFill>
                  <a:srgbClr val="4C6062"/>
                </a:solidFill>
                <a:latin typeface="微软雅黑" panose="020B0503020204020204" pitchFamily="34" charset="-122"/>
                <a:ea typeface="微软雅黑" panose="020B0503020204020204" pitchFamily="34" charset="-122"/>
              </a:rPr>
              <a:t>icmp_seq</a:t>
            </a:r>
            <a:r>
              <a:rPr lang="en-US" altLang="zh-CN" sz="1400" dirty="0">
                <a:solidFill>
                  <a:srgbClr val="4C6062"/>
                </a:solidFill>
                <a:latin typeface="微软雅黑" panose="020B0503020204020204" pitchFamily="34" charset="-122"/>
                <a:ea typeface="微软雅黑" panose="020B0503020204020204" pitchFamily="34" charset="-122"/>
              </a:rPr>
              <a:t>=3 </a:t>
            </a:r>
            <a:r>
              <a:rPr lang="en-US" altLang="zh-CN" sz="1400" dirty="0" err="1">
                <a:solidFill>
                  <a:srgbClr val="4C6062"/>
                </a:solidFill>
                <a:latin typeface="微软雅黑" panose="020B0503020204020204" pitchFamily="34" charset="-122"/>
                <a:ea typeface="微软雅黑" panose="020B0503020204020204" pitchFamily="34" charset="-122"/>
              </a:rPr>
              <a:t>ttl</a:t>
            </a:r>
            <a:r>
              <a:rPr lang="en-US" altLang="zh-CN" sz="1400" dirty="0">
                <a:solidFill>
                  <a:srgbClr val="4C6062"/>
                </a:solidFill>
                <a:latin typeface="微软雅黑" panose="020B0503020204020204" pitchFamily="34" charset="-122"/>
                <a:ea typeface="微软雅黑" panose="020B0503020204020204" pitchFamily="34" charset="-122"/>
              </a:rPr>
              <a:t>=64 time=1.12 </a:t>
            </a:r>
            <a:r>
              <a:rPr lang="en-US" altLang="zh-CN" sz="1400" dirty="0" err="1">
                <a:solidFill>
                  <a:srgbClr val="4C6062"/>
                </a:solidFill>
                <a:latin typeface="微软雅黑" panose="020B0503020204020204" pitchFamily="34" charset="-122"/>
                <a:ea typeface="微软雅黑" panose="020B0503020204020204" pitchFamily="34" charset="-122"/>
              </a:rPr>
              <a:t>ms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64 bytes from 192.168.10.21: </a:t>
            </a:r>
            <a:r>
              <a:rPr lang="en-US" altLang="zh-CN" sz="1400" dirty="0" err="1">
                <a:solidFill>
                  <a:srgbClr val="4C6062"/>
                </a:solidFill>
                <a:latin typeface="微软雅黑" panose="020B0503020204020204" pitchFamily="34" charset="-122"/>
                <a:ea typeface="微软雅黑" panose="020B0503020204020204" pitchFamily="34" charset="-122"/>
              </a:rPr>
              <a:t>icmp_seq</a:t>
            </a:r>
            <a:r>
              <a:rPr lang="en-US" altLang="zh-CN" sz="1400" dirty="0">
                <a:solidFill>
                  <a:srgbClr val="4C6062"/>
                </a:solidFill>
                <a:latin typeface="微软雅黑" panose="020B0503020204020204" pitchFamily="34" charset="-122"/>
                <a:ea typeface="微软雅黑" panose="020B0503020204020204" pitchFamily="34" charset="-122"/>
              </a:rPr>
              <a:t>=4 </a:t>
            </a:r>
            <a:r>
              <a:rPr lang="en-US" altLang="zh-CN" sz="1400" dirty="0" err="1">
                <a:solidFill>
                  <a:srgbClr val="4C6062"/>
                </a:solidFill>
                <a:latin typeface="微软雅黑" panose="020B0503020204020204" pitchFamily="34" charset="-122"/>
                <a:ea typeface="微软雅黑" panose="020B0503020204020204" pitchFamily="34" charset="-122"/>
              </a:rPr>
              <a:t>ttl</a:t>
            </a:r>
            <a:r>
              <a:rPr lang="en-US" altLang="zh-CN" sz="1400" dirty="0">
                <a:solidFill>
                  <a:srgbClr val="4C6062"/>
                </a:solidFill>
                <a:latin typeface="微软雅黑" panose="020B0503020204020204" pitchFamily="34" charset="-122"/>
                <a:ea typeface="微软雅黑" panose="020B0503020204020204" pitchFamily="34" charset="-122"/>
              </a:rPr>
              <a:t>=64 time=0.607 </a:t>
            </a:r>
            <a:r>
              <a:rPr lang="en-US" altLang="zh-CN" sz="1400" dirty="0" err="1">
                <a:solidFill>
                  <a:srgbClr val="4C6062"/>
                </a:solidFill>
                <a:latin typeface="微软雅黑" panose="020B0503020204020204" pitchFamily="34" charset="-122"/>
                <a:ea typeface="微软雅黑" panose="020B0503020204020204" pitchFamily="34" charset="-122"/>
              </a:rPr>
              <a:t>ms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--- 192.168.10.21 ping statistics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4 packets transmitted, 4 received, 0% packet loss, time 34ms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rtt</a:t>
            </a:r>
            <a:r>
              <a:rPr lang="en-US" altLang="zh-CN" sz="1400" dirty="0">
                <a:solidFill>
                  <a:srgbClr val="4C6062"/>
                </a:solidFill>
                <a:latin typeface="微软雅黑" panose="020B0503020204020204" pitchFamily="34" charset="-122"/>
                <a:ea typeface="微软雅黑" panose="020B0503020204020204" pitchFamily="34" charset="-122"/>
              </a:rPr>
              <a:t> min/avg/max/</a:t>
            </a:r>
            <a:r>
              <a:rPr lang="en-US" altLang="zh-CN" sz="1400" dirty="0" err="1">
                <a:solidFill>
                  <a:srgbClr val="4C6062"/>
                </a:solidFill>
                <a:latin typeface="微软雅黑" panose="020B0503020204020204" pitchFamily="34" charset="-122"/>
                <a:ea typeface="微软雅黑" panose="020B0503020204020204" pitchFamily="34" charset="-122"/>
              </a:rPr>
              <a:t>mdev</a:t>
            </a:r>
            <a:r>
              <a:rPr lang="en-US" altLang="zh-CN" sz="1400" dirty="0">
                <a:solidFill>
                  <a:srgbClr val="4C6062"/>
                </a:solidFill>
                <a:latin typeface="微软雅黑" panose="020B0503020204020204" pitchFamily="34" charset="-122"/>
                <a:ea typeface="微软雅黑" panose="020B0503020204020204" pitchFamily="34" charset="-122"/>
              </a:rPr>
              <a:t> = 0.607/0.898/1.120/0.185 </a:t>
            </a:r>
            <a:r>
              <a:rPr lang="en-US" altLang="zh-CN" sz="1400" dirty="0" err="1">
                <a:solidFill>
                  <a:srgbClr val="4C6062"/>
                </a:solidFill>
                <a:latin typeface="微软雅黑" panose="020B0503020204020204" pitchFamily="34" charset="-122"/>
                <a:ea typeface="微软雅黑" panose="020B0503020204020204" pitchFamily="34" charset="-122"/>
              </a:rPr>
              <a:t>ms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2972594"/>
            <a:ext cx="10028789" cy="3063233"/>
          </a:xfrm>
          <a:prstGeom prst="rect">
            <a:avLst/>
          </a:prstGeom>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6-2  </a:t>
            </a:r>
            <a:r>
              <a:rPr lang="zh-CN" altLang="en-US" dirty="0"/>
              <a:t>使用图形界面配置网络</a:t>
            </a:r>
            <a:endParaRPr lang="zh-CN" altLang="en-US" b="0" dirty="0"/>
          </a:p>
        </p:txBody>
      </p:sp>
      <p:sp>
        <p:nvSpPr>
          <p:cNvPr id="2" name="文本框 1"/>
          <p:cNvSpPr txBox="1"/>
          <p:nvPr/>
        </p:nvSpPr>
        <p:spPr>
          <a:xfrm>
            <a:off x="984793" y="1471587"/>
            <a:ext cx="9888772" cy="2654060"/>
          </a:xfrm>
          <a:prstGeom prst="rect">
            <a:avLst/>
          </a:prstGeom>
          <a:noFill/>
        </p:spPr>
        <p:txBody>
          <a:bodyPr wrap="square" rtlCol="0" anchor="t">
            <a:spAutoFit/>
          </a:bodyPr>
          <a:lstStyle/>
          <a:p>
            <a:pPr indent="457200">
              <a:lnSpc>
                <a:spcPct val="150000"/>
              </a:lnSpc>
              <a:spcBef>
                <a:spcPts val="360"/>
              </a:spcBef>
              <a:spcAft>
                <a:spcPts val="240"/>
              </a:spcAft>
            </a:pPr>
            <a:r>
              <a:rPr lang="zh-CN" altLang="fi-FI" sz="2000" dirty="0">
                <a:solidFill>
                  <a:srgbClr val="4C6062"/>
                </a:solidFill>
                <a:latin typeface="微软雅黑" panose="020B0503020204020204" pitchFamily="34" charset="-122"/>
                <a:ea typeface="微软雅黑" panose="020B0503020204020204" pitchFamily="34" charset="-122"/>
              </a:rPr>
              <a:t>使用图形界面配置网络是比较方便、简单的一种网络配置方式，仍以</a:t>
            </a:r>
            <a:r>
              <a:rPr lang="fi-FI" altLang="zh-CN" sz="2000" dirty="0">
                <a:solidFill>
                  <a:srgbClr val="4C6062"/>
                </a:solidFill>
                <a:latin typeface="微软雅黑" panose="020B0503020204020204" pitchFamily="34" charset="-122"/>
                <a:ea typeface="微软雅黑" panose="020B0503020204020204" pitchFamily="34" charset="-122"/>
              </a:rPr>
              <a:t>Server01</a:t>
            </a:r>
            <a:r>
              <a:rPr lang="zh-CN" altLang="fi-FI" sz="2000" dirty="0">
                <a:solidFill>
                  <a:srgbClr val="4C6062"/>
                </a:solidFill>
                <a:latin typeface="微软雅黑" panose="020B0503020204020204" pitchFamily="34" charset="-122"/>
                <a:ea typeface="微软雅黑" panose="020B0503020204020204" pitchFamily="34" charset="-122"/>
              </a:rPr>
              <a:t>为例。</a:t>
            </a:r>
            <a:endParaRPr lang="zh-CN" altLang="fi-FI"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fi-FI" sz="2000" dirty="0">
                <a:solidFill>
                  <a:srgbClr val="4C6062"/>
                </a:solidFill>
                <a:latin typeface="微软雅黑" panose="020B0503020204020204" pitchFamily="34" charset="-122"/>
                <a:ea typeface="微软雅黑" panose="020B0503020204020204" pitchFamily="34" charset="-122"/>
              </a:rPr>
              <a:t>（</a:t>
            </a:r>
            <a:r>
              <a:rPr lang="fi-FI" altLang="zh-CN" sz="2000" dirty="0">
                <a:solidFill>
                  <a:srgbClr val="4C6062"/>
                </a:solidFill>
                <a:latin typeface="微软雅黑" panose="020B0503020204020204" pitchFamily="34" charset="-122"/>
                <a:ea typeface="微软雅黑" panose="020B0503020204020204" pitchFamily="34" charset="-122"/>
              </a:rPr>
              <a:t>1</a:t>
            </a:r>
            <a:r>
              <a:rPr lang="zh-CN" altLang="fi-FI" sz="2000" dirty="0">
                <a:solidFill>
                  <a:srgbClr val="4C6062"/>
                </a:solidFill>
                <a:latin typeface="微软雅黑" panose="020B0503020204020204" pitchFamily="34" charset="-122"/>
                <a:ea typeface="微软雅黑" panose="020B0503020204020204" pitchFamily="34" charset="-122"/>
              </a:rPr>
              <a:t>）使用</a:t>
            </a:r>
            <a:r>
              <a:rPr lang="fi-FI" altLang="zh-CN" sz="2000" dirty="0">
                <a:solidFill>
                  <a:srgbClr val="4C6062"/>
                </a:solidFill>
                <a:latin typeface="微软雅黑" panose="020B0503020204020204" pitchFamily="34" charset="-122"/>
                <a:ea typeface="微软雅黑" panose="020B0503020204020204" pitchFamily="34" charset="-122"/>
              </a:rPr>
              <a:t>nmtui</a:t>
            </a:r>
            <a:r>
              <a:rPr lang="zh-CN" altLang="fi-FI" sz="2000" dirty="0">
                <a:solidFill>
                  <a:srgbClr val="4C6062"/>
                </a:solidFill>
                <a:latin typeface="微软雅黑" panose="020B0503020204020204" pitchFamily="34" charset="-122"/>
                <a:ea typeface="微软雅黑" panose="020B0503020204020204" pitchFamily="34" charset="-122"/>
              </a:rPr>
              <a:t>命令来配置网络。</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nmtui</a:t>
            </a:r>
            <a:endParaRPr lang="zh-CN" altLang="fi-FI"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将依次出现如下图形配置：</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2591595"/>
            <a:ext cx="10028789" cy="533400"/>
          </a:xfrm>
          <a:prstGeom prst="rect">
            <a:avLst/>
          </a:prstGeom>
        </p:spPr>
      </p:pic>
      <p:pic>
        <p:nvPicPr>
          <p:cNvPr id="8" name="图片 7"/>
          <p:cNvPicPr>
            <a:picLocks noChangeAspect="1"/>
          </p:cNvPicPr>
          <p:nvPr/>
        </p:nvPicPr>
        <p:blipFill>
          <a:blip r:embed="rId1"/>
          <a:stretch>
            <a:fillRect/>
          </a:stretch>
        </p:blipFill>
        <p:spPr>
          <a:xfrm>
            <a:off x="1084780" y="3645454"/>
            <a:ext cx="10028789" cy="2298940"/>
          </a:xfrm>
          <a:prstGeom prst="rect">
            <a:avLst/>
          </a:prstGeom>
        </p:spPr>
      </p:pic>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775" y="3734594"/>
            <a:ext cx="1447800" cy="206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775" y="3734593"/>
            <a:ext cx="1371600" cy="207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174" y="3740035"/>
            <a:ext cx="3240792" cy="205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6-2  </a:t>
            </a:r>
            <a:r>
              <a:rPr lang="zh-CN" altLang="en-US" dirty="0"/>
              <a:t>使用图形界面配置网络</a:t>
            </a:r>
            <a:endParaRPr lang="zh-CN" altLang="en-US" b="0" dirty="0"/>
          </a:p>
        </p:txBody>
      </p:sp>
      <p:sp>
        <p:nvSpPr>
          <p:cNvPr id="2" name="文本框 1"/>
          <p:cNvSpPr txBox="1"/>
          <p:nvPr/>
        </p:nvSpPr>
        <p:spPr>
          <a:xfrm>
            <a:off x="984793" y="1471587"/>
            <a:ext cx="9888772" cy="1499898"/>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）按下“显示”按钮，显示信息配置框，如图所示。</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在服务器主机的网络配置信息中填写</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地址</a:t>
            </a:r>
            <a:r>
              <a:rPr lang="en-US" altLang="zh-CN" sz="2000" dirty="0">
                <a:solidFill>
                  <a:srgbClr val="4C6062"/>
                </a:solidFill>
                <a:latin typeface="微软雅黑" panose="020B0503020204020204" pitchFamily="34" charset="-122"/>
                <a:ea typeface="微软雅黑" panose="020B0503020204020204" pitchFamily="34" charset="-122"/>
              </a:rPr>
              <a:t>192.168.10.1/24</a:t>
            </a:r>
            <a:r>
              <a:rPr lang="zh-CN" altLang="en-US" sz="2000" dirty="0">
                <a:solidFill>
                  <a:srgbClr val="4C6062"/>
                </a:solidFill>
                <a:latin typeface="微软雅黑" panose="020B0503020204020204" pitchFamily="34" charset="-122"/>
                <a:ea typeface="微软雅黑" panose="020B0503020204020204" pitchFamily="34" charset="-122"/>
              </a:rPr>
              <a:t>等信息，单击“确定”按钮</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84780" y="3645454"/>
            <a:ext cx="10028789" cy="2298940"/>
          </a:xfrm>
          <a:prstGeom prst="rect">
            <a:avLst/>
          </a:prstGeom>
        </p:spPr>
      </p:pic>
      <p:pic>
        <p:nvPicPr>
          <p:cNvPr id="3" name="图片 2"/>
          <p:cNvPicPr>
            <a:picLocks noChangeAspect="1"/>
          </p:cNvPicPr>
          <p:nvPr/>
        </p:nvPicPr>
        <p:blipFill>
          <a:blip r:embed="rId2"/>
          <a:stretch>
            <a:fillRect/>
          </a:stretch>
        </p:blipFill>
        <p:spPr>
          <a:xfrm>
            <a:off x="2212975" y="3760151"/>
            <a:ext cx="3383543" cy="2069546"/>
          </a:xfrm>
          <a:prstGeom prst="rect">
            <a:avLst/>
          </a:prstGeom>
        </p:spPr>
      </p:pic>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904" y="3767376"/>
            <a:ext cx="3303324" cy="202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 calcmode="lin" valueType="num">
                                      <p:cBhvr additive="base">
                                        <p:cTn id="25" dur="500" fill="hold"/>
                                        <p:tgtEl>
                                          <p:spTgt spid="4098"/>
                                        </p:tgtEl>
                                        <p:attrNameLst>
                                          <p:attrName>ppt_x</p:attrName>
                                        </p:attrNameLst>
                                      </p:cBhvr>
                                      <p:tavLst>
                                        <p:tav tm="0">
                                          <p:val>
                                            <p:strVal val="#ppt_x"/>
                                          </p:val>
                                        </p:tav>
                                        <p:tav tm="100000">
                                          <p:val>
                                            <p:strVal val="#ppt_x"/>
                                          </p:val>
                                        </p:tav>
                                      </p:tavLst>
                                    </p:anim>
                                    <p:anim calcmode="lin" valueType="num">
                                      <p:cBhvr additive="base">
                                        <p:cTn id="2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6-2  </a:t>
            </a:r>
            <a:r>
              <a:rPr lang="zh-CN" altLang="en-US" dirty="0"/>
              <a:t>使用图形界面配置网络</a:t>
            </a:r>
            <a:endParaRPr lang="zh-CN" altLang="en-US" b="0" dirty="0"/>
          </a:p>
        </p:txBody>
      </p:sp>
      <p:sp>
        <p:nvSpPr>
          <p:cNvPr id="2" name="文本框 1"/>
          <p:cNvSpPr txBox="1"/>
          <p:nvPr/>
        </p:nvSpPr>
        <p:spPr>
          <a:xfrm>
            <a:off x="984793" y="1471587"/>
            <a:ext cx="9888772" cy="96128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）单击“返回”按钮回到</a:t>
            </a:r>
            <a:r>
              <a:rPr lang="en-US" altLang="zh-CN" sz="2000" dirty="0" err="1">
                <a:solidFill>
                  <a:srgbClr val="4C6062"/>
                </a:solidFill>
                <a:latin typeface="微软雅黑" panose="020B0503020204020204" pitchFamily="34" charset="-122"/>
                <a:ea typeface="微软雅黑" panose="020B0503020204020204" pitchFamily="34" charset="-122"/>
              </a:rPr>
              <a:t>nmtui</a:t>
            </a:r>
            <a:r>
              <a:rPr lang="zh-CN" altLang="en-US" sz="2000" dirty="0">
                <a:solidFill>
                  <a:srgbClr val="4C6062"/>
                </a:solidFill>
                <a:latin typeface="微软雅黑" panose="020B0503020204020204" pitchFamily="34" charset="-122"/>
                <a:ea typeface="微软雅黑" panose="020B0503020204020204" pitchFamily="34" charset="-122"/>
              </a:rPr>
              <a:t>图形界面初始状态，选中“启用连接”选项，激活刚才的连接“</a:t>
            </a:r>
            <a:r>
              <a:rPr lang="en-US" altLang="zh-CN" sz="2000" dirty="0">
                <a:solidFill>
                  <a:srgbClr val="4C6062"/>
                </a:solidFill>
                <a:latin typeface="微软雅黑" panose="020B0503020204020204" pitchFamily="34" charset="-122"/>
                <a:ea typeface="微软雅黑" panose="020B0503020204020204" pitchFamily="34" charset="-122"/>
              </a:rPr>
              <a:t>ens160”</a:t>
            </a:r>
            <a:r>
              <a:rPr lang="zh-CN" altLang="en-US" sz="2000" dirty="0">
                <a:solidFill>
                  <a:srgbClr val="4C6062"/>
                </a:solidFill>
                <a:latin typeface="微软雅黑" panose="020B0503020204020204" pitchFamily="34" charset="-122"/>
                <a:ea typeface="微软雅黑" panose="020B0503020204020204" pitchFamily="34" charset="-122"/>
              </a:rPr>
              <a:t>。前面有“*”号表示激活，如图所示。</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84780" y="2896394"/>
            <a:ext cx="10028789" cy="3048000"/>
          </a:xfrm>
          <a:prstGeom prst="rect">
            <a:avLst/>
          </a:prstGeom>
        </p:spPr>
      </p:pic>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616" y="3027819"/>
            <a:ext cx="1907247" cy="2759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575" y="3027819"/>
            <a:ext cx="1970088" cy="275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一、</a:t>
            </a:r>
            <a:r>
              <a:rPr lang="zh-CN" altLang="en-US"/>
              <a:t>回顾网络的相关知识</a:t>
            </a:r>
            <a:endParaRPr lang="zh-CN" altLang="en-US"/>
          </a:p>
        </p:txBody>
      </p:sp>
      <p:sp>
        <p:nvSpPr>
          <p:cNvPr id="6" name="内容占位符 5"/>
          <p:cNvSpPr>
            <a:spLocks noGrp="1"/>
          </p:cNvSpPr>
          <p:nvPr>
            <p:ph idx="1"/>
          </p:nvPr>
        </p:nvSpPr>
        <p:spPr/>
        <p:txBody>
          <a:bodyPr/>
          <a:lstStyle/>
          <a:p>
            <a:r>
              <a:rPr lang="zh-CN" altLang="en-US"/>
              <a:t>（1）网络参数</a:t>
            </a:r>
            <a:endParaRPr lang="zh-CN" altLang="en-US"/>
          </a:p>
        </p:txBody>
      </p:sp>
      <p:sp>
        <p:nvSpPr>
          <p:cNvPr id="2" name="文本框 1"/>
          <p:cNvSpPr txBox="1"/>
          <p:nvPr/>
        </p:nvSpPr>
        <p:spPr>
          <a:xfrm>
            <a:off x="1069674" y="1600812"/>
            <a:ext cx="10363200" cy="3784600"/>
          </a:xfrm>
          <a:prstGeom prst="rect">
            <a:avLst/>
          </a:prstGeom>
          <a:noFill/>
        </p:spPr>
        <p:txBody>
          <a:bodyPr wrap="square" rtlCol="0" anchor="t">
            <a:spAutoFit/>
          </a:bodyPr>
          <a:lstStyle/>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①主机名： 在一个局域网中，每台机器都有一个主机名，用于主机与主机之间的便于区分，就可以为每台机器设置主机名，以便于以容易记忆的方法来相互访问。比如我们在局域网中可以为根据每台机器的功用来为其命名。</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②IP地址：IP是英文Internet Protocol的缩写，意思是“网络之间互连的协议”，也就是为计算机网络相互连接进行通信而设计的协议。</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IP 地址可以分为两类，公共和内部。公共 IP 是唯一的 IP 地址，可以从 Internet 访问。内部 IP 地址保留供您的专用网络内部使用，而不直接暴露给 Internet 。此外，有两种类型的 IP 地址， IP 版本 4(IPv4) 和 IP 版本 6(IPv6) </a:t>
            </a:r>
            <a:endParaRPr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6-2  </a:t>
            </a:r>
            <a:r>
              <a:rPr lang="zh-CN" altLang="en-US" dirty="0"/>
              <a:t>使用图形界面配置网络</a:t>
            </a:r>
            <a:endParaRPr lang="zh-CN" altLang="en-US" b="0" dirty="0"/>
          </a:p>
        </p:txBody>
      </p:sp>
      <p:sp>
        <p:nvSpPr>
          <p:cNvPr id="2" name="文本框 1"/>
          <p:cNvSpPr txBox="1"/>
          <p:nvPr/>
        </p:nvSpPr>
        <p:spPr>
          <a:xfrm>
            <a:off x="984793" y="1471587"/>
            <a:ext cx="9888772" cy="3654334"/>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）至此，在</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系统中配置网络的步骤就结束了，使用</a:t>
            </a:r>
            <a:r>
              <a:rPr lang="en-US" altLang="zh-CN" sz="2000" dirty="0">
                <a:solidFill>
                  <a:srgbClr val="4C6062"/>
                </a:solidFill>
                <a:latin typeface="微软雅黑" panose="020B0503020204020204" pitchFamily="34" charset="-122"/>
                <a:ea typeface="微软雅黑" panose="020B0503020204020204" pitchFamily="34" charset="-122"/>
              </a:rPr>
              <a:t>ifconfig</a:t>
            </a:r>
            <a:r>
              <a:rPr lang="zh-CN" altLang="en-US" sz="2000" dirty="0">
                <a:solidFill>
                  <a:srgbClr val="4C6062"/>
                </a:solidFill>
                <a:latin typeface="微软雅黑" panose="020B0503020204020204" pitchFamily="34" charset="-122"/>
                <a:ea typeface="微软雅黑" panose="020B0503020204020204" pitchFamily="34" charset="-122"/>
              </a:rPr>
              <a:t>命令测试配置情况。</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ifconfig</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ens160: flags=4163&lt;UP,BROADCAST,RUNNING,MULTICAST&gt;  </a:t>
            </a:r>
            <a:r>
              <a:rPr lang="en-US" altLang="zh-CN" sz="2000" dirty="0" err="1">
                <a:solidFill>
                  <a:srgbClr val="4C6062"/>
                </a:solidFill>
                <a:latin typeface="微软雅黑" panose="020B0503020204020204" pitchFamily="34" charset="-122"/>
                <a:ea typeface="微软雅黑" panose="020B0503020204020204" pitchFamily="34" charset="-122"/>
              </a:rPr>
              <a:t>mtu</a:t>
            </a:r>
            <a:r>
              <a:rPr lang="en-US" altLang="zh-CN" sz="2000" dirty="0">
                <a:solidFill>
                  <a:srgbClr val="4C6062"/>
                </a:solidFill>
                <a:latin typeface="微软雅黑" panose="020B0503020204020204" pitchFamily="34" charset="-122"/>
                <a:ea typeface="微软雅黑" panose="020B0503020204020204" pitchFamily="34" charset="-122"/>
              </a:rPr>
              <a:t> 1500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inet</a:t>
            </a:r>
            <a:r>
              <a:rPr lang="en-US" altLang="zh-CN" sz="2000" dirty="0">
                <a:solidFill>
                  <a:srgbClr val="4C6062"/>
                </a:solidFill>
                <a:latin typeface="微软雅黑" panose="020B0503020204020204" pitchFamily="34" charset="-122"/>
                <a:ea typeface="微软雅黑" panose="020B0503020204020204" pitchFamily="34" charset="-122"/>
              </a:rPr>
              <a:t> 192.168.10.1  netmask 255.255.255.0  broadcast 192.168.10.255</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inet6 fe80::c0ae:d7f4:8f5:e135  </a:t>
            </a:r>
            <a:r>
              <a:rPr lang="en-US" altLang="zh-CN" sz="2000" dirty="0" err="1">
                <a:solidFill>
                  <a:srgbClr val="4C6062"/>
                </a:solidFill>
                <a:latin typeface="微软雅黑" panose="020B0503020204020204" pitchFamily="34" charset="-122"/>
                <a:ea typeface="微软雅黑" panose="020B0503020204020204" pitchFamily="34" charset="-122"/>
              </a:rPr>
              <a:t>prefixlen</a:t>
            </a:r>
            <a:r>
              <a:rPr lang="en-US" altLang="zh-CN" sz="2000" dirty="0">
                <a:solidFill>
                  <a:srgbClr val="4C6062"/>
                </a:solidFill>
                <a:latin typeface="微软雅黑" panose="020B0503020204020204" pitchFamily="34" charset="-122"/>
                <a:ea typeface="微软雅黑" panose="020B0503020204020204" pitchFamily="34" charset="-122"/>
              </a:rPr>
              <a:t> 64  </a:t>
            </a:r>
            <a:r>
              <a:rPr lang="en-US" altLang="zh-CN" sz="2000" dirty="0" err="1">
                <a:solidFill>
                  <a:srgbClr val="4C6062"/>
                </a:solidFill>
                <a:latin typeface="微软雅黑" panose="020B0503020204020204" pitchFamily="34" charset="-122"/>
                <a:ea typeface="微软雅黑" panose="020B0503020204020204" pitchFamily="34" charset="-122"/>
              </a:rPr>
              <a:t>scopeid</a:t>
            </a:r>
            <a:r>
              <a:rPr lang="en-US" altLang="zh-CN" sz="2000" dirty="0">
                <a:solidFill>
                  <a:srgbClr val="4C6062"/>
                </a:solidFill>
                <a:latin typeface="微软雅黑" panose="020B0503020204020204" pitchFamily="34" charset="-122"/>
                <a:ea typeface="微软雅黑" panose="020B0503020204020204" pitchFamily="34" charset="-122"/>
              </a:rPr>
              <a:t> 0x20&lt;link&gt;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84780" y="2439194"/>
            <a:ext cx="10028789" cy="2739934"/>
          </a:xfrm>
          <a:prstGeom prst="rect">
            <a:avLst/>
          </a:prstGeom>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使用网卡配置文件来配置网络（课本</a:t>
            </a:r>
            <a:r>
              <a:rPr lang="en-US" altLang="zh-CN" dirty="0"/>
              <a:t>109</a:t>
            </a:r>
            <a:r>
              <a:rPr lang="zh-CN" altLang="en-US" dirty="0"/>
              <a:t>页，任务</a:t>
            </a:r>
            <a:r>
              <a:rPr lang="en-US" altLang="zh-CN" dirty="0"/>
              <a:t>6.1.4</a:t>
            </a:r>
            <a:r>
              <a:rPr lang="zh-CN" altLang="en-US" dirty="0"/>
              <a:t>）</a:t>
            </a:r>
            <a:endParaRPr lang="zh-CN" altLang="en-US" b="0" dirty="0"/>
          </a:p>
        </p:txBody>
      </p:sp>
      <p:sp>
        <p:nvSpPr>
          <p:cNvPr id="2" name="文本框 1"/>
          <p:cNvSpPr txBox="1"/>
          <p:nvPr/>
        </p:nvSpPr>
        <p:spPr>
          <a:xfrm>
            <a:off x="984793" y="1471587"/>
            <a:ext cx="9888772" cy="3014980"/>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网卡配置文件的前缀则以ifcfg开始，如ifcfg-ens</a:t>
            </a:r>
            <a:r>
              <a:rPr lang="en-US" sz="2000" dirty="0">
                <a:solidFill>
                  <a:srgbClr val="4C6062"/>
                </a:solidFill>
                <a:latin typeface="微软雅黑" panose="020B0503020204020204" pitchFamily="34" charset="-122"/>
                <a:ea typeface="微软雅黑" panose="020B0503020204020204" pitchFamily="34" charset="-122"/>
              </a:rPr>
              <a:t>160</a:t>
            </a:r>
            <a:r>
              <a:rPr sz="2000" dirty="0">
                <a:solidFill>
                  <a:srgbClr val="4C6062"/>
                </a:solidFill>
                <a:latin typeface="微软雅黑" panose="020B0503020204020204" pitchFamily="34" charset="-122"/>
                <a:ea typeface="微软雅黑" panose="020B0503020204020204" pitchFamily="34" charset="-122"/>
              </a:rPr>
              <a:t>。名称为ifcfg-ens</a:t>
            </a:r>
            <a:r>
              <a:rPr lang="en-US" sz="2000" dirty="0">
                <a:solidFill>
                  <a:srgbClr val="4C6062"/>
                </a:solidFill>
                <a:latin typeface="微软雅黑" panose="020B0503020204020204" pitchFamily="34" charset="-122"/>
                <a:ea typeface="微软雅黑" panose="020B0503020204020204" pitchFamily="34" charset="-122"/>
              </a:rPr>
              <a:t>160</a:t>
            </a:r>
            <a:r>
              <a:rPr sz="2000" dirty="0">
                <a:solidFill>
                  <a:srgbClr val="4C6062"/>
                </a:solidFill>
                <a:latin typeface="微软雅黑" panose="020B0503020204020204" pitchFamily="34" charset="-122"/>
                <a:ea typeface="微软雅黑" panose="020B0503020204020204" pitchFamily="34" charset="-122"/>
              </a:rPr>
              <a:t>的网卡设备，将其配置为开机自启动，并且IP地址、子网、网关等信息由人工指定，其步骤如下。</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sz="2000" dirty="0">
                <a:solidFill>
                  <a:srgbClr val="4C6062"/>
                </a:solidFill>
                <a:latin typeface="微软雅黑" panose="020B0503020204020204" pitchFamily="34" charset="-122"/>
                <a:ea typeface="微软雅黑" panose="020B0503020204020204" pitchFamily="34" charset="-122"/>
              </a:rPr>
              <a:t>）切换到/etc/sysconfig/network-scripts目录中（存放着网卡的配置文件）。</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sz="2000" dirty="0">
                <a:solidFill>
                  <a:srgbClr val="4C6062"/>
                </a:solidFill>
                <a:latin typeface="微软雅黑" panose="020B0503020204020204" pitchFamily="34" charset="-122"/>
                <a:ea typeface="微软雅黑" panose="020B0503020204020204" pitchFamily="34" charset="-122"/>
              </a:rPr>
              <a:t>）使用vim编辑器修改网卡文件ifcfg-ens33，逐项写入下面的配置参数并保存退出。</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使用网卡配置文件来配置网络（课本</a:t>
            </a:r>
            <a:r>
              <a:rPr lang="en-US" altLang="zh-CN" dirty="0"/>
              <a:t>109</a:t>
            </a:r>
            <a:r>
              <a:rPr lang="zh-CN" altLang="en-US" dirty="0"/>
              <a:t>页，任务</a:t>
            </a:r>
            <a:r>
              <a:rPr lang="en-US" altLang="zh-CN" dirty="0"/>
              <a:t>6.1.4</a:t>
            </a:r>
            <a:r>
              <a:rPr lang="zh-CN" altLang="en-US" dirty="0"/>
              <a:t>）</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84580" y="1669415"/>
            <a:ext cx="10028555" cy="4052570"/>
          </a:xfrm>
          <a:prstGeom prst="rect">
            <a:avLst/>
          </a:prstGeom>
        </p:spPr>
      </p:pic>
      <p:sp>
        <p:nvSpPr>
          <p:cNvPr id="3" name="文本框 2"/>
          <p:cNvSpPr txBox="1"/>
          <p:nvPr/>
        </p:nvSpPr>
        <p:spPr>
          <a:xfrm>
            <a:off x="1527175" y="1646555"/>
            <a:ext cx="9521825" cy="3907790"/>
          </a:xfrm>
          <a:prstGeom prst="rect">
            <a:avLst/>
          </a:prstGeom>
          <a:noFill/>
        </p:spPr>
        <p:txBody>
          <a:bodyPr wrap="square" rtlCol="0" anchor="t">
            <a:spAutoFit/>
          </a:bodyPr>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TYPE=Ethernet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PROXY_METHOD=none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BROWSER_ONLY=no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BOOTPROTO=static</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NAME=ens160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UUID=623ad3ad-6307-446e-a64f-b5aefc94990a</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DEVICE=ens160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ONBOOT=yes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IPADDR=192.168.10.20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PREFIX=24</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200" dirty="0">
                <a:solidFill>
                  <a:srgbClr val="4C6062"/>
                </a:solidFill>
                <a:latin typeface="微软雅黑" panose="020B0503020204020204" pitchFamily="34" charset="-122"/>
                <a:ea typeface="微软雅黑" panose="020B0503020204020204" pitchFamily="34" charset="-122"/>
              </a:rPr>
              <a:t>GATEWAY=192.168.10.254</a:t>
            </a:r>
            <a:endParaRPr lang="en-US" altLang="zh-CN" sz="12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使用网卡配置文件来配置网络（课本</a:t>
            </a:r>
            <a:r>
              <a:rPr lang="en-US" altLang="zh-CN" dirty="0"/>
              <a:t>109</a:t>
            </a:r>
            <a:r>
              <a:rPr lang="zh-CN" altLang="en-US" dirty="0"/>
              <a:t>页，任务</a:t>
            </a:r>
            <a:r>
              <a:rPr lang="en-US" altLang="zh-CN" dirty="0"/>
              <a:t>6.1.4</a:t>
            </a:r>
            <a:r>
              <a:rPr lang="zh-CN" altLang="en-US" dirty="0"/>
              <a:t>）</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146175" y="2001520"/>
            <a:ext cx="10028555" cy="1337945"/>
          </a:xfrm>
          <a:prstGeom prst="rect">
            <a:avLst/>
          </a:prstGeom>
        </p:spPr>
      </p:pic>
      <p:sp>
        <p:nvSpPr>
          <p:cNvPr id="2" name="文本框 1"/>
          <p:cNvSpPr txBox="1"/>
          <p:nvPr/>
        </p:nvSpPr>
        <p:spPr>
          <a:xfrm>
            <a:off x="1017270" y="1448435"/>
            <a:ext cx="9920605" cy="2707005"/>
          </a:xfrm>
          <a:prstGeom prst="rect">
            <a:avLst/>
          </a:prstGeom>
          <a:noFill/>
        </p:spPr>
        <p:txBody>
          <a:bodyPr wrap="square" rtlCol="0" anchor="t">
            <a:spAutoFit/>
          </a:bodyPr>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a:t>
            </a:r>
            <a:r>
              <a:rPr lang="en-US" altLang="zh-CN" sz="2000" dirty="0">
                <a:solidFill>
                  <a:srgbClr val="4C6062"/>
                </a:solidFill>
                <a:latin typeface="微软雅黑" panose="020B0503020204020204" pitchFamily="34" charset="-122"/>
                <a:ea typeface="微软雅黑" panose="020B0503020204020204" pitchFamily="34" charset="-122"/>
                <a:sym typeface="+mn-ea"/>
              </a:rPr>
              <a:t>3</a:t>
            </a:r>
            <a:r>
              <a:rPr lang="zh-CN" sz="2000" dirty="0">
                <a:solidFill>
                  <a:srgbClr val="4C6062"/>
                </a:solidFill>
                <a:latin typeface="微软雅黑" panose="020B0503020204020204" pitchFamily="34" charset="-122"/>
                <a:ea typeface="微软雅黑" panose="020B0503020204020204" pitchFamily="34" charset="-122"/>
                <a:sym typeface="+mn-ea"/>
              </a:rPr>
              <a:t>）重启网络服务并测试网络是否联通，手动重新启动网络接口以应用更改：</a:t>
            </a:r>
            <a:r>
              <a:rPr lang="en-US" altLang="zh-CN" sz="2000" dirty="0">
                <a:solidFill>
                  <a:srgbClr val="4C6062"/>
                </a:solidFill>
                <a:latin typeface="微软雅黑" panose="020B0503020204020204" pitchFamily="34" charset="-122"/>
                <a:ea typeface="微软雅黑" panose="020B0503020204020204" pitchFamily="34" charset="-122"/>
                <a:sym typeface="+mn-ea"/>
              </a:rPr>
              <a:t>   </a:t>
            </a:r>
            <a:endParaRPr lang="en-US" alt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[root@20230176 network-scripts]# ifdown ens160</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[root@20230176 network-scripts]# ifup ens160</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a:t>
            </a:r>
            <a:r>
              <a:rPr lang="en-US" altLang="zh-CN" sz="2000" dirty="0">
                <a:solidFill>
                  <a:srgbClr val="4C6062"/>
                </a:solidFill>
                <a:latin typeface="微软雅黑" panose="020B0503020204020204" pitchFamily="34" charset="-122"/>
                <a:ea typeface="微软雅黑" panose="020B0503020204020204" pitchFamily="34" charset="-122"/>
                <a:sym typeface="+mn-ea"/>
              </a:rPr>
              <a:t>4</a:t>
            </a:r>
            <a:r>
              <a:rPr lang="zh-CN" sz="2000" dirty="0">
                <a:solidFill>
                  <a:srgbClr val="4C6062"/>
                </a:solidFill>
                <a:latin typeface="微软雅黑" panose="020B0503020204020204" pitchFamily="34" charset="-122"/>
                <a:ea typeface="微软雅黑" panose="020B0503020204020204" pitchFamily="34" charset="-122"/>
                <a:sym typeface="+mn-ea"/>
              </a:rPr>
              <a:t>）通过</a:t>
            </a:r>
            <a:r>
              <a:rPr lang="en-US" altLang="zh-CN" sz="2000" dirty="0">
                <a:solidFill>
                  <a:srgbClr val="4C6062"/>
                </a:solidFill>
                <a:latin typeface="微软雅黑" panose="020B0503020204020204" pitchFamily="34" charset="-122"/>
                <a:ea typeface="微软雅黑" panose="020B0503020204020204" pitchFamily="34" charset="-122"/>
                <a:sym typeface="+mn-ea"/>
              </a:rPr>
              <a:t>ifconfig</a:t>
            </a:r>
            <a:r>
              <a:rPr lang="zh-CN" altLang="en-US" sz="2000" dirty="0">
                <a:solidFill>
                  <a:srgbClr val="4C6062"/>
                </a:solidFill>
                <a:latin typeface="微软雅黑" panose="020B0503020204020204" pitchFamily="34" charset="-122"/>
                <a:ea typeface="微软雅黑" panose="020B0503020204020204" pitchFamily="34" charset="-122"/>
                <a:sym typeface="+mn-ea"/>
              </a:rPr>
              <a:t>命令来查看是否更改成功；</a:t>
            </a:r>
            <a:r>
              <a:rPr lang="zh-CN" sz="2000" dirty="0">
                <a:solidFill>
                  <a:srgbClr val="4C6062"/>
                </a:solidFill>
                <a:latin typeface="微软雅黑" panose="020B0503020204020204" pitchFamily="34" charset="-122"/>
                <a:ea typeface="微软雅黑" panose="020B0503020204020204" pitchFamily="34" charset="-122"/>
                <a:sym typeface="+mn-ea"/>
              </a:rPr>
              <a:t>通过ping命令测试网络能否联通。</a:t>
            </a:r>
            <a:endParaRPr lang="zh-CN" sz="20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（1）网络参数</a:t>
            </a:r>
            <a:endParaRPr lang="zh-CN" altLang="en-US" dirty="0"/>
          </a:p>
        </p:txBody>
      </p:sp>
      <p:sp>
        <p:nvSpPr>
          <p:cNvPr id="2" name="文本框 1"/>
          <p:cNvSpPr txBox="1"/>
          <p:nvPr/>
        </p:nvSpPr>
        <p:spPr>
          <a:xfrm>
            <a:off x="1069674" y="1600812"/>
            <a:ext cx="10363200" cy="3784600"/>
          </a:xfrm>
          <a:prstGeom prst="rect">
            <a:avLst/>
          </a:prstGeom>
          <a:noFill/>
        </p:spPr>
        <p:txBody>
          <a:bodyPr wrap="square" rtlCol="0" anchor="t">
            <a:spAutoFit/>
          </a:bodyPr>
          <a:lstStyle/>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③特殊的IP地址：</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a.每一个字节都为0的地址（“0.0.0.0”）对应于当前主机；</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b.IP地址中的每一个字节都为1的IP地址（“255．255．255．255”）是当前子网的广播地址；</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c.IP地址中凡是以“11110”</a:t>
            </a:r>
            <a:r>
              <a:rPr lang="en-US" sz="2000" dirty="0">
                <a:solidFill>
                  <a:srgbClr val="4C6062"/>
                </a:solidFill>
                <a:latin typeface="微软雅黑" panose="020B0503020204020204" pitchFamily="34" charset="-122"/>
                <a:ea typeface="微软雅黑" panose="020B0503020204020204" pitchFamily="34" charset="-122"/>
              </a:rPr>
              <a:t>(240.0.0.0)</a:t>
            </a:r>
            <a:r>
              <a:rPr sz="2000" dirty="0">
                <a:solidFill>
                  <a:srgbClr val="4C6062"/>
                </a:solidFill>
                <a:latin typeface="微软雅黑" panose="020B0503020204020204" pitchFamily="34" charset="-122"/>
                <a:ea typeface="微软雅黑" panose="020B0503020204020204" pitchFamily="34" charset="-122"/>
              </a:rPr>
              <a:t>开头的E类IP地址都保留用于将来和实验使用。</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   d.IP地址中不能以十进制“127”作为开头，该类地址中数字127．0．0．1到127．255．255．255用于回路测试，如：127.0.0.1可以代表本机IP地址，用“http://127.0.0.1”就可以测试本机中配置的Web服务器。</a:t>
            </a:r>
            <a:endParaRPr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（1）网络参数</a:t>
            </a:r>
            <a:endParaRPr lang="zh-CN" altLang="en-US" dirty="0"/>
          </a:p>
        </p:txBody>
      </p:sp>
      <p:sp>
        <p:nvSpPr>
          <p:cNvPr id="2" name="文本框 1"/>
          <p:cNvSpPr txBox="1"/>
          <p:nvPr/>
        </p:nvSpPr>
        <p:spPr>
          <a:xfrm>
            <a:off x="1069674" y="1600812"/>
            <a:ext cx="10363200" cy="1938020"/>
          </a:xfrm>
          <a:prstGeom prst="rect">
            <a:avLst/>
          </a:prstGeom>
          <a:noFill/>
        </p:spPr>
        <p:txBody>
          <a:bodyPr wrap="square" rtlCol="0" anchor="t">
            <a:spAutoFit/>
          </a:bodyPr>
          <a:lstStyle/>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rPr>
              <a:t>  </a:t>
            </a:r>
            <a:r>
              <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以下 IPv4 地址范围是为专用网络保留的：</a:t>
            </a:r>
            <a:endPar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10.0.0.0/8</a:t>
            </a:r>
            <a:endPar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172.16.0.0/12</a:t>
            </a:r>
            <a:endPar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192.168.0.0/16</a:t>
            </a:r>
            <a:endParaRPr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（1）网络参数</a:t>
            </a:r>
            <a:endParaRPr lang="zh-CN" altLang="en-US" dirty="0"/>
          </a:p>
        </p:txBody>
      </p:sp>
      <p:sp>
        <p:nvSpPr>
          <p:cNvPr id="2" name="文本框 1"/>
          <p:cNvSpPr txBox="1"/>
          <p:nvPr/>
        </p:nvSpPr>
        <p:spPr>
          <a:xfrm>
            <a:off x="1069674" y="1600812"/>
            <a:ext cx="10363200" cy="3784600"/>
          </a:xfrm>
          <a:prstGeom prst="rect">
            <a:avLst/>
          </a:prstGeom>
          <a:noFill/>
        </p:spPr>
        <p:txBody>
          <a:bodyPr wrap="square" rtlCol="0" anchor="t">
            <a:spAutoFit/>
          </a:bodyPr>
          <a:lstStyle/>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rPr>
              <a:t> ④子网掩码：子网掩码(subnet mask)又叫网络掩码、地址掩码、子网络遮罩，它是一种用来指明一个IP地址的哪些位标识的是主机所在的子网，以及哪些位标识的是主机的位掩码。子网掩码不能单独存在，它必须结合IP地址一起使用。子网掩码只有一个作用，就是将某个IP地址划分成</a:t>
            </a:r>
            <a:r>
              <a:rPr sz="2000" dirty="0">
                <a:solidFill>
                  <a:srgbClr val="FF0000"/>
                </a:solidFill>
                <a:latin typeface="微软雅黑" panose="020B0503020204020204" pitchFamily="34" charset="-122"/>
                <a:ea typeface="微软雅黑" panose="020B0503020204020204" pitchFamily="34" charset="-122"/>
              </a:rPr>
              <a:t>网络地址</a:t>
            </a:r>
            <a:r>
              <a:rPr sz="2000" dirty="0">
                <a:solidFill>
                  <a:srgbClr val="4C6062"/>
                </a:solidFill>
                <a:latin typeface="微软雅黑" panose="020B0503020204020204" pitchFamily="34" charset="-122"/>
                <a:ea typeface="微软雅黑" panose="020B0503020204020204" pitchFamily="34" charset="-122"/>
              </a:rPr>
              <a:t>和</a:t>
            </a:r>
            <a:r>
              <a:rPr sz="2000" dirty="0">
                <a:solidFill>
                  <a:srgbClr val="FF0000"/>
                </a:solidFill>
                <a:latin typeface="微软雅黑" panose="020B0503020204020204" pitchFamily="34" charset="-122"/>
                <a:ea typeface="微软雅黑" panose="020B0503020204020204" pitchFamily="34" charset="-122"/>
              </a:rPr>
              <a:t>主机地址</a:t>
            </a:r>
            <a:r>
              <a:rPr sz="2000" dirty="0">
                <a:solidFill>
                  <a:srgbClr val="4C6062"/>
                </a:solidFill>
                <a:latin typeface="微软雅黑" panose="020B0503020204020204" pitchFamily="34" charset="-122"/>
                <a:ea typeface="微软雅黑" panose="020B0503020204020204" pitchFamily="34" charset="-122"/>
              </a:rPr>
              <a:t>两部分。子网掩码是一个32位地址，用于屏蔽IP地址的一部分以区别网络标识和主机标识，并说明该IP地址是在局域网上，还是在远程网上。</a:t>
            </a:r>
            <a:endParaRPr sz="20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buClrTx/>
              <a:buSzTx/>
              <a:buNone/>
            </a:pPr>
            <a:r>
              <a:rPr lang="zh-CN" sz="2000" dirty="0">
                <a:solidFill>
                  <a:srgbClr val="4C6062"/>
                </a:solidFill>
                <a:latin typeface="微软雅黑" panose="020B0503020204020204" pitchFamily="34" charset="-122"/>
                <a:ea typeface="微软雅黑" panose="020B0503020204020204" pitchFamily="34" charset="-122"/>
              </a:rPr>
              <a:t>有三个IP地址段是保留给</a:t>
            </a:r>
            <a:r>
              <a:rPr lang="zh-CN" sz="2000" dirty="0">
                <a:solidFill>
                  <a:srgbClr val="FF0000"/>
                </a:solidFill>
                <a:latin typeface="微软雅黑" panose="020B0503020204020204" pitchFamily="34" charset="-122"/>
                <a:ea typeface="微软雅黑" panose="020B0503020204020204" pitchFamily="34" charset="-122"/>
              </a:rPr>
              <a:t>私有网络</a:t>
            </a:r>
            <a:r>
              <a:rPr lang="zh-CN" sz="2000" dirty="0">
                <a:solidFill>
                  <a:srgbClr val="4C6062"/>
                </a:solidFill>
                <a:latin typeface="微软雅黑" panose="020B0503020204020204" pitchFamily="34" charset="-122"/>
                <a:ea typeface="微软雅黑" panose="020B0503020204020204" pitchFamily="34" charset="-122"/>
              </a:rPr>
              <a:t>使用的：10.0.0.0 至 10.255.255.255，172.16.0.0 至 172.31.255.255，192.168.0.0 至 192.168.255.255。</a:t>
            </a:r>
            <a:endParaRPr lang="zh-CN" sz="20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rPr>
              <a:t>⑤网关：网关实质上是一个网络通向其他网络的IP地址。</a:t>
            </a:r>
            <a:r>
              <a:rPr sz="2000">
                <a:latin typeface="微软雅黑" panose="020B0503020204020204" pitchFamily="34" charset="-122"/>
                <a:ea typeface="微软雅黑" panose="020B0503020204020204" pitchFamily="34" charset="-122"/>
              </a:rPr>
              <a:t> </a:t>
            </a:r>
            <a:endParaRPr sz="2000">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（1）网络参数</a:t>
            </a:r>
            <a:endParaRPr lang="zh-CN" altLang="en-US" dirty="0"/>
          </a:p>
        </p:txBody>
      </p:sp>
      <p:sp>
        <p:nvSpPr>
          <p:cNvPr id="2" name="文本框 1"/>
          <p:cNvSpPr txBox="1"/>
          <p:nvPr/>
        </p:nvSpPr>
        <p:spPr>
          <a:xfrm>
            <a:off x="1069674" y="1600812"/>
            <a:ext cx="10363200" cy="2861310"/>
          </a:xfrm>
          <a:prstGeom prst="rect">
            <a:avLst/>
          </a:prstGeom>
          <a:noFill/>
        </p:spPr>
        <p:txBody>
          <a:bodyPr wrap="square" rtlCol="0" anchor="t">
            <a:spAutoFit/>
          </a:bodyPr>
          <a:lstStyle/>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rPr>
              <a:t> ⑥DNS服务器： DNS 是计算机域名系统 (Domain Name System 或Domain Name Service) 的缩写，它是由解析器和域名服务器组成的。域名服务器是指保存有该网络中所有主机的域名和对应IP地址，并具有将域名转换为IP地址功能的服务器。</a:t>
            </a:r>
            <a:endParaRPr sz="20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buClrTx/>
              <a:buSzTx/>
              <a:buNone/>
            </a:pPr>
            <a:r>
              <a:rPr sz="2000" dirty="0">
                <a:solidFill>
                  <a:srgbClr val="4C6062"/>
                </a:solidFill>
                <a:latin typeface="微软雅黑" panose="020B0503020204020204" pitchFamily="34" charset="-122"/>
                <a:ea typeface="微软雅黑" panose="020B0503020204020204" pitchFamily="34" charset="-122"/>
              </a:rPr>
              <a:t> ⑦DHCP服务：DHCP（Dynamic Host Configure Protocol，动态主机配置协议）是一个局域网的网络协议。指的是由服务器控制一段IP地址范围，客户机登录服务器时就可以自动获得服务器分配的IP地址和子网掩码。 </a:t>
            </a:r>
            <a:r>
              <a:rPr sz="2000">
                <a:latin typeface="微软雅黑" panose="020B0503020204020204" pitchFamily="34" charset="-122"/>
                <a:ea typeface="微软雅黑" panose="020B0503020204020204" pitchFamily="34" charset="-122"/>
              </a:rPr>
              <a:t> </a:t>
            </a:r>
            <a:endParaRPr sz="2000">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a:t>
            </a:r>
            <a:r>
              <a:rPr lang="en-US" altLang="zh-CN" dirty="0"/>
              <a:t>2</a:t>
            </a:r>
            <a:r>
              <a:rPr lang="zh-CN" altLang="en-US" dirty="0"/>
              <a:t>）Linux下常见的网络接口</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aphicFrame>
        <p:nvGraphicFramePr>
          <p:cNvPr id="7" name="内容占位符 6"/>
          <p:cNvGraphicFramePr>
            <a:graphicFrameLocks noGrp="1"/>
          </p:cNvGraphicFramePr>
          <p:nvPr>
            <p:ph idx="1"/>
            <p:custDataLst>
              <p:tags r:id="rId1"/>
            </p:custDataLst>
          </p:nvPr>
        </p:nvGraphicFramePr>
        <p:xfrm>
          <a:off x="917650" y="1676821"/>
          <a:ext cx="10873208" cy="3596640"/>
        </p:xfrm>
        <a:graphic>
          <a:graphicData uri="http://schemas.openxmlformats.org/drawingml/2006/table">
            <a:tbl>
              <a:tblPr firstRow="1" bandRow="1">
                <a:tableStyleId>{21E4AEA4-8DFA-4A89-87EB-49C32662AFE0}</a:tableStyleId>
              </a:tblPr>
              <a:tblGrid>
                <a:gridCol w="3153260"/>
                <a:gridCol w="1712506"/>
                <a:gridCol w="6007442"/>
              </a:tblGrid>
              <a:tr h="370840">
                <a:tc>
                  <a:txBody>
                    <a:bodyPr/>
                    <a:p>
                      <a:pPr algn="ctr"/>
                      <a:r>
                        <a:rPr sz="2000" b="0" dirty="0">
                          <a:solidFill>
                            <a:srgbClr val="4C6062"/>
                          </a:solidFill>
                          <a:latin typeface="微软雅黑" panose="020B0503020204020204" pitchFamily="34" charset="-122"/>
                          <a:ea typeface="微软雅黑" panose="020B0503020204020204" pitchFamily="34" charset="-122"/>
                        </a:rPr>
                        <a:t>接口类型</a:t>
                      </a:r>
                      <a:endParaRPr sz="2000" b="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b="0" dirty="0">
                          <a:solidFill>
                            <a:srgbClr val="4C6062"/>
                          </a:solidFill>
                          <a:latin typeface="微软雅黑" panose="020B0503020204020204" pitchFamily="34" charset="-122"/>
                          <a:ea typeface="微软雅黑" panose="020B0503020204020204" pitchFamily="34" charset="-122"/>
                        </a:rPr>
                        <a:t>接口名称</a:t>
                      </a:r>
                      <a:endParaRPr sz="2000" b="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b="0" dirty="0">
                          <a:solidFill>
                            <a:srgbClr val="4C6062"/>
                          </a:solidFill>
                          <a:latin typeface="微软雅黑" panose="020B0503020204020204" pitchFamily="34" charset="-122"/>
                          <a:ea typeface="微软雅黑" panose="020B0503020204020204" pitchFamily="34" charset="-122"/>
                        </a:rPr>
                        <a:t>说明</a:t>
                      </a:r>
                      <a:endParaRPr sz="2000" b="0" dirty="0">
                        <a:solidFill>
                          <a:srgbClr val="4C6062"/>
                        </a:solidFill>
                        <a:latin typeface="微软雅黑" panose="020B0503020204020204" pitchFamily="34" charset="-122"/>
                        <a:ea typeface="微软雅黑" panose="020B0503020204020204" pitchFamily="34" charset="-122"/>
                      </a:endParaRPr>
                    </a:p>
                  </a:txBody>
                  <a:tcPr/>
                </a:tc>
              </a:tr>
              <a:tr h="370840">
                <a:tc>
                  <a:txBody>
                    <a:bodyPr/>
                    <a:p>
                      <a:r>
                        <a:rPr sz="2000" dirty="0">
                          <a:solidFill>
                            <a:srgbClr val="4C6062"/>
                          </a:solidFill>
                          <a:latin typeface="微软雅黑" panose="020B0503020204020204" pitchFamily="34" charset="-122"/>
                          <a:ea typeface="微软雅黑" panose="020B0503020204020204" pitchFamily="34" charset="-122"/>
                        </a:rPr>
                        <a:t>以太网接口</a:t>
                      </a:r>
                      <a:endParaRPr sz="200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dirty="0">
                          <a:solidFill>
                            <a:srgbClr val="4C6062"/>
                          </a:solidFill>
                          <a:latin typeface="微软雅黑" panose="020B0503020204020204" pitchFamily="34" charset="-122"/>
                          <a:ea typeface="微软雅黑" panose="020B0503020204020204" pitchFamily="34" charset="-122"/>
                        </a:rPr>
                        <a:t>eth</a:t>
                      </a:r>
                      <a:r>
                        <a:rPr sz="2000" dirty="0">
                          <a:solidFill>
                            <a:srgbClr val="FF0000"/>
                          </a:solidFill>
                          <a:latin typeface="微软雅黑" panose="020B0503020204020204" pitchFamily="34" charset="-122"/>
                          <a:ea typeface="微软雅黑" panose="020B0503020204020204" pitchFamily="34" charset="-122"/>
                        </a:rPr>
                        <a:t>X</a:t>
                      </a:r>
                      <a:endParaRPr sz="2000" dirty="0">
                        <a:solidFill>
                          <a:srgbClr val="FF0000"/>
                        </a:solidFill>
                        <a:latin typeface="微软雅黑" panose="020B0503020204020204" pitchFamily="34" charset="-122"/>
                        <a:ea typeface="微软雅黑" panose="020B0503020204020204" pitchFamily="34" charset="-122"/>
                      </a:endParaRPr>
                    </a:p>
                  </a:txBody>
                  <a:tcPr/>
                </a:tc>
                <a:tc>
                  <a:txBody>
                    <a:bodyPr/>
                    <a:p>
                      <a:r>
                        <a:rPr sz="2000" dirty="0">
                          <a:solidFill>
                            <a:srgbClr val="4C6062"/>
                          </a:solidFill>
                          <a:latin typeface="微软雅黑" panose="020B0503020204020204" pitchFamily="34" charset="-122"/>
                          <a:ea typeface="微软雅黑" panose="020B0503020204020204" pitchFamily="34" charset="-122"/>
                        </a:rPr>
                        <a:t>是最常用的网络接口（CentOS6.0以前版本使用这个接口名称，7.0版采用后面介绍的一致的网络设备名）</a:t>
                      </a:r>
                      <a:endParaRPr sz="2000" dirty="0">
                        <a:solidFill>
                          <a:srgbClr val="4C6062"/>
                        </a:solidFill>
                        <a:latin typeface="微软雅黑" panose="020B0503020204020204" pitchFamily="34" charset="-122"/>
                        <a:ea typeface="微软雅黑" panose="020B0503020204020204" pitchFamily="34" charset="-122"/>
                      </a:endParaRPr>
                    </a:p>
                  </a:txBody>
                  <a:tcPr/>
                </a:tc>
              </a:tr>
              <a:tr h="370840">
                <a:tc>
                  <a:txBody>
                    <a:bodyPr/>
                    <a:p>
                      <a:r>
                        <a:rPr sz="2000" dirty="0">
                          <a:solidFill>
                            <a:srgbClr val="4C6062"/>
                          </a:solidFill>
                          <a:latin typeface="微软雅黑" panose="020B0503020204020204" pitchFamily="34" charset="-122"/>
                          <a:ea typeface="微软雅黑" panose="020B0503020204020204" pitchFamily="34" charset="-122"/>
                        </a:rPr>
                        <a:t>令牌环接口</a:t>
                      </a:r>
                      <a:endParaRPr sz="200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dirty="0">
                          <a:solidFill>
                            <a:srgbClr val="4C6062"/>
                          </a:solidFill>
                          <a:latin typeface="微软雅黑" panose="020B0503020204020204" pitchFamily="34" charset="-122"/>
                          <a:ea typeface="微软雅黑" panose="020B0503020204020204" pitchFamily="34" charset="-122"/>
                        </a:rPr>
                        <a:t>tr</a:t>
                      </a:r>
                      <a:r>
                        <a:rPr sz="2000" dirty="0">
                          <a:solidFill>
                            <a:srgbClr val="FF0000"/>
                          </a:solidFill>
                          <a:latin typeface="微软雅黑" panose="020B0503020204020204" pitchFamily="34" charset="-122"/>
                          <a:ea typeface="微软雅黑" panose="020B0503020204020204" pitchFamily="34" charset="-122"/>
                        </a:rPr>
                        <a:t>X</a:t>
                      </a:r>
                      <a:endParaRPr sz="2000" dirty="0">
                        <a:solidFill>
                          <a:srgbClr val="FF0000"/>
                        </a:solidFill>
                        <a:latin typeface="微软雅黑" panose="020B0503020204020204" pitchFamily="34" charset="-122"/>
                        <a:ea typeface="微软雅黑" panose="020B0503020204020204" pitchFamily="34" charset="-122"/>
                      </a:endParaRPr>
                    </a:p>
                  </a:txBody>
                  <a:tcPr/>
                </a:tc>
                <a:tc>
                  <a:txBody>
                    <a:bodyPr/>
                    <a:p>
                      <a:r>
                        <a:rPr sz="2000" dirty="0">
                          <a:solidFill>
                            <a:srgbClr val="4C6062"/>
                          </a:solidFill>
                          <a:latin typeface="微软雅黑" panose="020B0503020204020204" pitchFamily="34" charset="-122"/>
                          <a:ea typeface="微软雅黑" panose="020B0503020204020204" pitchFamily="34" charset="-122"/>
                        </a:rPr>
                        <a:t>只出现在少数纯IBM环境的网络中</a:t>
                      </a:r>
                      <a:endParaRPr sz="2000" dirty="0">
                        <a:solidFill>
                          <a:srgbClr val="4C6062"/>
                        </a:solidFill>
                        <a:latin typeface="微软雅黑" panose="020B0503020204020204" pitchFamily="34" charset="-122"/>
                        <a:ea typeface="微软雅黑" panose="020B0503020204020204" pitchFamily="34" charset="-122"/>
                      </a:endParaRPr>
                    </a:p>
                  </a:txBody>
                  <a:tcPr/>
                </a:tc>
              </a:tr>
              <a:tr h="370840">
                <a:tc>
                  <a:txBody>
                    <a:bodyPr/>
                    <a:p>
                      <a:r>
                        <a:rPr sz="2000" dirty="0">
                          <a:solidFill>
                            <a:srgbClr val="4C6062"/>
                          </a:solidFill>
                          <a:latin typeface="微软雅黑" panose="020B0503020204020204" pitchFamily="34" charset="-122"/>
                          <a:ea typeface="微软雅黑" panose="020B0503020204020204" pitchFamily="34" charset="-122"/>
                        </a:rPr>
                        <a:t>光纤分布式数据接口</a:t>
                      </a:r>
                      <a:endParaRPr sz="200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dirty="0">
                          <a:solidFill>
                            <a:srgbClr val="4C6062"/>
                          </a:solidFill>
                          <a:latin typeface="微软雅黑" panose="020B0503020204020204" pitchFamily="34" charset="-122"/>
                          <a:ea typeface="微软雅黑" panose="020B0503020204020204" pitchFamily="34" charset="-122"/>
                        </a:rPr>
                        <a:t>fddi</a:t>
                      </a:r>
                      <a:r>
                        <a:rPr sz="2000" dirty="0">
                          <a:solidFill>
                            <a:srgbClr val="FF0000"/>
                          </a:solidFill>
                          <a:latin typeface="微软雅黑" panose="020B0503020204020204" pitchFamily="34" charset="-122"/>
                          <a:ea typeface="微软雅黑" panose="020B0503020204020204" pitchFamily="34" charset="-122"/>
                        </a:rPr>
                        <a:t>X</a:t>
                      </a:r>
                      <a:endParaRPr sz="2000" dirty="0">
                        <a:solidFill>
                          <a:srgbClr val="FF0000"/>
                        </a:solidFill>
                        <a:latin typeface="微软雅黑" panose="020B0503020204020204" pitchFamily="34" charset="-122"/>
                        <a:ea typeface="微软雅黑" panose="020B0503020204020204" pitchFamily="34" charset="-122"/>
                      </a:endParaRPr>
                    </a:p>
                  </a:txBody>
                  <a:tcPr/>
                </a:tc>
                <a:tc>
                  <a:txBody>
                    <a:bodyPr/>
                    <a:p>
                      <a:r>
                        <a:rPr sz="2000" dirty="0">
                          <a:solidFill>
                            <a:srgbClr val="4C6062"/>
                          </a:solidFill>
                          <a:latin typeface="微软雅黑" panose="020B0503020204020204" pitchFamily="34" charset="-122"/>
                          <a:ea typeface="微软雅黑" panose="020B0503020204020204" pitchFamily="34" charset="-122"/>
                        </a:rPr>
                        <a:t>FDDI接口设备昂贵，通常用于核心网或高速网络中</a:t>
                      </a:r>
                      <a:endParaRPr sz="2000" dirty="0">
                        <a:solidFill>
                          <a:srgbClr val="4C6062"/>
                        </a:solidFill>
                        <a:latin typeface="微软雅黑" panose="020B0503020204020204" pitchFamily="34" charset="-122"/>
                        <a:ea typeface="微软雅黑" panose="020B0503020204020204" pitchFamily="34" charset="-122"/>
                      </a:endParaRPr>
                    </a:p>
                  </a:txBody>
                  <a:tcPr/>
                </a:tc>
              </a:tr>
              <a:tr h="370840">
                <a:tc>
                  <a:txBody>
                    <a:bodyPr/>
                    <a:p>
                      <a:r>
                        <a:rPr sz="2000" dirty="0">
                          <a:solidFill>
                            <a:srgbClr val="4C6062"/>
                          </a:solidFill>
                          <a:latin typeface="微软雅黑" panose="020B0503020204020204" pitchFamily="34" charset="-122"/>
                          <a:ea typeface="微软雅黑" panose="020B0503020204020204" pitchFamily="34" charset="-122"/>
                        </a:rPr>
                        <a:t>点对点协议接口</a:t>
                      </a:r>
                      <a:endParaRPr sz="200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dirty="0">
                          <a:solidFill>
                            <a:srgbClr val="4C6062"/>
                          </a:solidFill>
                          <a:latin typeface="微软雅黑" panose="020B0503020204020204" pitchFamily="34" charset="-122"/>
                          <a:ea typeface="微软雅黑" panose="020B0503020204020204" pitchFamily="34" charset="-122"/>
                        </a:rPr>
                        <a:t>ppp</a:t>
                      </a:r>
                      <a:r>
                        <a:rPr sz="2000" dirty="0">
                          <a:solidFill>
                            <a:srgbClr val="FF0000"/>
                          </a:solidFill>
                          <a:latin typeface="微软雅黑" panose="020B0503020204020204" pitchFamily="34" charset="-122"/>
                          <a:ea typeface="微软雅黑" panose="020B0503020204020204" pitchFamily="34" charset="-122"/>
                        </a:rPr>
                        <a:t>X</a:t>
                      </a:r>
                      <a:endParaRPr sz="2000" dirty="0">
                        <a:solidFill>
                          <a:srgbClr val="FF0000"/>
                        </a:solidFill>
                        <a:latin typeface="微软雅黑" panose="020B0503020204020204" pitchFamily="34" charset="-122"/>
                        <a:ea typeface="微软雅黑" panose="020B0503020204020204" pitchFamily="34" charset="-122"/>
                      </a:endParaRPr>
                    </a:p>
                  </a:txBody>
                  <a:tcPr/>
                </a:tc>
                <a:tc>
                  <a:txBody>
                    <a:bodyPr/>
                    <a:p>
                      <a:r>
                        <a:rPr sz="2000" dirty="0">
                          <a:solidFill>
                            <a:srgbClr val="4C6062"/>
                          </a:solidFill>
                          <a:latin typeface="微软雅黑" panose="020B0503020204020204" pitchFamily="34" charset="-122"/>
                          <a:ea typeface="微软雅黑" panose="020B0503020204020204" pitchFamily="34" charset="-122"/>
                        </a:rPr>
                        <a:t>用于Modem/ADSL拨号网络或基于PPTP协议的VPN等</a:t>
                      </a:r>
                      <a:endParaRPr sz="2000" dirty="0">
                        <a:solidFill>
                          <a:srgbClr val="4C6062"/>
                        </a:solidFill>
                        <a:latin typeface="微软雅黑" panose="020B0503020204020204" pitchFamily="34" charset="-122"/>
                        <a:ea typeface="微软雅黑" panose="020B0503020204020204" pitchFamily="34" charset="-122"/>
                      </a:endParaRPr>
                    </a:p>
                  </a:txBody>
                  <a:tcPr/>
                </a:tc>
              </a:tr>
              <a:tr h="370840">
                <a:tc>
                  <a:txBody>
                    <a:bodyPr/>
                    <a:p>
                      <a:r>
                        <a:rPr sz="2000" dirty="0">
                          <a:solidFill>
                            <a:srgbClr val="4C6062"/>
                          </a:solidFill>
                          <a:latin typeface="微软雅黑" panose="020B0503020204020204" pitchFamily="34" charset="-122"/>
                          <a:ea typeface="微软雅黑" panose="020B0503020204020204" pitchFamily="34" charset="-122"/>
                        </a:rPr>
                        <a:t>本地回环接口</a:t>
                      </a:r>
                      <a:endParaRPr sz="2000" dirty="0">
                        <a:solidFill>
                          <a:srgbClr val="4C6062"/>
                        </a:solidFill>
                        <a:latin typeface="微软雅黑" panose="020B0503020204020204" pitchFamily="34" charset="-122"/>
                        <a:ea typeface="微软雅黑" panose="020B0503020204020204" pitchFamily="34" charset="-122"/>
                      </a:endParaRPr>
                    </a:p>
                  </a:txBody>
                  <a:tcPr/>
                </a:tc>
                <a:tc>
                  <a:txBody>
                    <a:bodyPr/>
                    <a:p>
                      <a:pPr algn="ctr"/>
                      <a:r>
                        <a:rPr sz="2000" dirty="0">
                          <a:solidFill>
                            <a:srgbClr val="4C6062"/>
                          </a:solidFill>
                          <a:latin typeface="微软雅黑" panose="020B0503020204020204" pitchFamily="34" charset="-122"/>
                          <a:ea typeface="微软雅黑" panose="020B0503020204020204" pitchFamily="34" charset="-122"/>
                        </a:rPr>
                        <a:t>lo</a:t>
                      </a:r>
                      <a:endParaRPr sz="2000" dirty="0">
                        <a:solidFill>
                          <a:srgbClr val="4C6062"/>
                        </a:solidFill>
                        <a:latin typeface="微软雅黑" panose="020B0503020204020204" pitchFamily="34" charset="-122"/>
                        <a:ea typeface="微软雅黑" panose="020B0503020204020204" pitchFamily="34" charset="-122"/>
                      </a:endParaRPr>
                    </a:p>
                  </a:txBody>
                  <a:tcPr/>
                </a:tc>
                <a:tc>
                  <a:txBody>
                    <a:bodyPr/>
                    <a:p>
                      <a:r>
                        <a:rPr sz="2000" dirty="0">
                          <a:solidFill>
                            <a:srgbClr val="4C6062"/>
                          </a:solidFill>
                          <a:latin typeface="微软雅黑" panose="020B0503020204020204" pitchFamily="34" charset="-122"/>
                          <a:ea typeface="微软雅黑" panose="020B0503020204020204" pitchFamily="34" charset="-122"/>
                        </a:rPr>
                        <a:t>用于支持UNIX Domain Socket技术的进程相互通信（IPC）</a:t>
                      </a:r>
                      <a:endParaRPr sz="2000" dirty="0">
                        <a:solidFill>
                          <a:srgbClr val="4C6062"/>
                        </a:solidFill>
                        <a:latin typeface="微软雅黑" panose="020B0503020204020204" pitchFamily="34" charset="-122"/>
                        <a:ea typeface="微软雅黑" panose="020B0503020204020204" pitchFamily="34" charset="-122"/>
                      </a:endParaRPr>
                    </a:p>
                  </a:txBody>
                  <a:tcPr/>
                </a:tc>
              </a:tr>
            </a:tbl>
          </a:graphicData>
        </a:graphic>
      </p:graphicFrame>
      <p:sp>
        <p:nvSpPr>
          <p:cNvPr id="8" name="TextBox 7"/>
          <p:cNvSpPr txBox="1"/>
          <p:nvPr>
            <p:custDataLst>
              <p:tags r:id="rId2"/>
            </p:custDataLst>
          </p:nvPr>
        </p:nvSpPr>
        <p:spPr>
          <a:xfrm>
            <a:off x="2850183" y="5459020"/>
            <a:ext cx="648072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en-US" altLang="zh-CN" sz="2000" dirty="0">
                <a:solidFill>
                  <a:srgbClr val="C00000"/>
                </a:solidFill>
              </a:rPr>
              <a:t>X</a:t>
            </a:r>
            <a:r>
              <a:rPr lang="zh-CN" altLang="en-US" sz="2000" dirty="0"/>
              <a:t>是从</a:t>
            </a:r>
            <a:r>
              <a:rPr lang="en-US" altLang="zh-CN" sz="2000" dirty="0"/>
              <a:t>0</a:t>
            </a:r>
            <a:r>
              <a:rPr lang="zh-CN" altLang="en-US" sz="2000" dirty="0"/>
              <a:t>开始的整数。如：</a:t>
            </a:r>
            <a:r>
              <a:rPr lang="en-US" altLang="zh-CN" sz="2000" dirty="0"/>
              <a:t>eth0</a:t>
            </a:r>
            <a:r>
              <a:rPr lang="zh-CN" altLang="en-US" sz="2000" dirty="0"/>
              <a:t>代表第一块以太网卡，</a:t>
            </a:r>
            <a:r>
              <a:rPr lang="en-US" altLang="zh-CN" sz="2000" dirty="0"/>
              <a:t>eth1</a:t>
            </a:r>
            <a:r>
              <a:rPr lang="zh-CN" altLang="en-US" sz="2000" dirty="0"/>
              <a:t>代表第二块以太网卡等。</a:t>
            </a:r>
            <a:endParaRPr lang="en-US" altLang="zh-CN" sz="2000" dirty="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a:t>
            </a:r>
            <a:r>
              <a:rPr lang="en-US" altLang="zh-CN" dirty="0"/>
              <a:t>3</a:t>
            </a:r>
            <a:r>
              <a:rPr lang="zh-CN" altLang="en-US" dirty="0"/>
              <a:t>）一致的网络设备命名</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 name="内容占位符 9"/>
          <p:cNvSpPr>
            <a:spLocks noGrp="1"/>
          </p:cNvSpPr>
          <p:nvPr>
            <p:ph idx="1"/>
            <p:custDataLst>
              <p:tags r:id="rId1"/>
            </p:custDataLst>
          </p:nvPr>
        </p:nvSpPr>
        <p:spPr>
          <a:xfrm>
            <a:off x="2136775" y="1677035"/>
            <a:ext cx="9966960" cy="4128135"/>
          </a:xfrm>
        </p:spPr>
        <p:txBody>
          <a:bodyPr/>
          <a:p>
            <a:r>
              <a:rPr lang="en-US" altLang="zh-CN" dirty="0">
                <a:solidFill>
                  <a:srgbClr val="4C6062"/>
                </a:solidFill>
              </a:rPr>
              <a:t>Consistent Network Device </a:t>
            </a:r>
            <a:r>
              <a:rPr lang="en-US" altLang="zh-CN" dirty="0" smtClean="0">
                <a:solidFill>
                  <a:srgbClr val="4C6062"/>
                </a:solidFill>
              </a:rPr>
              <a:t>Naming</a:t>
            </a:r>
            <a:endParaRPr lang="en-US" altLang="zh-CN" dirty="0">
              <a:solidFill>
                <a:srgbClr val="4C6062"/>
              </a:solidFill>
            </a:endParaRPr>
          </a:p>
          <a:p>
            <a:pPr lvl="1"/>
            <a:r>
              <a:rPr lang="zh-CN" altLang="zh-CN" dirty="0" smtClean="0">
                <a:solidFill>
                  <a:srgbClr val="4C6062"/>
                </a:solidFill>
              </a:rPr>
              <a:t>基于固件</a:t>
            </a:r>
            <a:r>
              <a:rPr lang="en-US" altLang="zh-CN" dirty="0" smtClean="0">
                <a:solidFill>
                  <a:srgbClr val="4C6062"/>
                </a:solidFill>
              </a:rPr>
              <a:t>/</a:t>
            </a:r>
            <a:r>
              <a:rPr lang="zh-CN" altLang="zh-CN" dirty="0" smtClean="0">
                <a:solidFill>
                  <a:srgbClr val="4C6062"/>
                </a:solidFill>
              </a:rPr>
              <a:t>硬件</a:t>
            </a:r>
            <a:r>
              <a:rPr lang="zh-CN" altLang="zh-CN" dirty="0">
                <a:solidFill>
                  <a:srgbClr val="4C6062"/>
                </a:solidFill>
              </a:rPr>
              <a:t>拓扑和设备位置信息分配的固定</a:t>
            </a:r>
            <a:r>
              <a:rPr lang="zh-CN" altLang="zh-CN" dirty="0" smtClean="0">
                <a:solidFill>
                  <a:srgbClr val="4C6062"/>
                </a:solidFill>
              </a:rPr>
              <a:t>名称</a:t>
            </a:r>
            <a:endParaRPr lang="en-US" altLang="zh-CN" dirty="0" smtClean="0">
              <a:solidFill>
                <a:srgbClr val="4C6062"/>
              </a:solidFill>
            </a:endParaRPr>
          </a:p>
          <a:p>
            <a:r>
              <a:rPr lang="zh-CN" altLang="zh-CN" dirty="0">
                <a:solidFill>
                  <a:srgbClr val="4C6062"/>
                </a:solidFill>
              </a:rPr>
              <a:t>一致的网络设备名以双字符前缀开始：</a:t>
            </a:r>
            <a:endParaRPr lang="zh-CN" altLang="zh-CN" dirty="0">
              <a:solidFill>
                <a:srgbClr val="4C6062"/>
              </a:solidFill>
            </a:endParaRPr>
          </a:p>
          <a:p>
            <a:pPr lvl="1"/>
            <a:r>
              <a:rPr lang="en-US" altLang="zh-CN" b="1" dirty="0" err="1">
                <a:solidFill>
                  <a:srgbClr val="4C6062"/>
                </a:solidFill>
              </a:rPr>
              <a:t>en</a:t>
            </a:r>
            <a:r>
              <a:rPr lang="zh-CN" altLang="zh-CN" dirty="0">
                <a:solidFill>
                  <a:srgbClr val="4C6062"/>
                </a:solidFill>
              </a:rPr>
              <a:t>：表示以太网设备（</a:t>
            </a:r>
            <a:r>
              <a:rPr lang="en-US" altLang="zh-CN" b="1" dirty="0" err="1">
                <a:solidFill>
                  <a:srgbClr val="4C6062"/>
                </a:solidFill>
              </a:rPr>
              <a:t>E</a:t>
            </a:r>
            <a:r>
              <a:rPr lang="en-US" altLang="zh-CN" dirty="0" err="1">
                <a:solidFill>
                  <a:srgbClr val="4C6062"/>
                </a:solidFill>
              </a:rPr>
              <a:t>ther</a:t>
            </a:r>
            <a:r>
              <a:rPr lang="en-US" altLang="zh-CN" b="1" dirty="0" err="1">
                <a:solidFill>
                  <a:srgbClr val="4C6062"/>
                </a:solidFill>
              </a:rPr>
              <a:t>N</a:t>
            </a:r>
            <a:r>
              <a:rPr lang="en-US" altLang="zh-CN" dirty="0" err="1">
                <a:solidFill>
                  <a:srgbClr val="4C6062"/>
                </a:solidFill>
              </a:rPr>
              <a:t>et</a:t>
            </a:r>
            <a:r>
              <a:rPr lang="zh-CN" altLang="zh-CN" dirty="0">
                <a:solidFill>
                  <a:srgbClr val="4C6062"/>
                </a:solidFill>
              </a:rPr>
              <a:t>）</a:t>
            </a:r>
            <a:endParaRPr lang="zh-CN" altLang="zh-CN" dirty="0">
              <a:solidFill>
                <a:srgbClr val="4C6062"/>
              </a:solidFill>
            </a:endParaRPr>
          </a:p>
          <a:p>
            <a:pPr lvl="1"/>
            <a:r>
              <a:rPr lang="en-US" altLang="zh-CN" b="1" dirty="0" err="1">
                <a:solidFill>
                  <a:srgbClr val="4C6062"/>
                </a:solidFill>
              </a:rPr>
              <a:t>wl</a:t>
            </a:r>
            <a:r>
              <a:rPr lang="zh-CN" altLang="zh-CN" dirty="0">
                <a:solidFill>
                  <a:srgbClr val="4C6062"/>
                </a:solidFill>
              </a:rPr>
              <a:t>：表示无线局域网设备（</a:t>
            </a:r>
            <a:r>
              <a:rPr lang="en-US" altLang="zh-CN" b="1" dirty="0">
                <a:solidFill>
                  <a:srgbClr val="4C6062"/>
                </a:solidFill>
              </a:rPr>
              <a:t>W</a:t>
            </a:r>
            <a:r>
              <a:rPr lang="en-US" altLang="zh-CN" dirty="0">
                <a:solidFill>
                  <a:srgbClr val="4C6062"/>
                </a:solidFill>
              </a:rPr>
              <a:t>ireless </a:t>
            </a:r>
            <a:r>
              <a:rPr lang="en-US" altLang="zh-CN" b="1" dirty="0">
                <a:solidFill>
                  <a:srgbClr val="4C6062"/>
                </a:solidFill>
              </a:rPr>
              <a:t>L</a:t>
            </a:r>
            <a:r>
              <a:rPr lang="en-US" altLang="zh-CN" dirty="0">
                <a:solidFill>
                  <a:srgbClr val="4C6062"/>
                </a:solidFill>
              </a:rPr>
              <a:t>AN</a:t>
            </a:r>
            <a:r>
              <a:rPr lang="zh-CN" altLang="zh-CN" dirty="0">
                <a:solidFill>
                  <a:srgbClr val="4C6062"/>
                </a:solidFill>
              </a:rPr>
              <a:t>）</a:t>
            </a:r>
            <a:endParaRPr lang="zh-CN" altLang="zh-CN" dirty="0">
              <a:solidFill>
                <a:srgbClr val="4C6062"/>
              </a:solidFill>
            </a:endParaRPr>
          </a:p>
          <a:p>
            <a:pPr lvl="1"/>
            <a:r>
              <a:rPr lang="en-US" altLang="zh-CN" b="1" dirty="0" err="1">
                <a:solidFill>
                  <a:srgbClr val="4C6062"/>
                </a:solidFill>
              </a:rPr>
              <a:t>ww</a:t>
            </a:r>
            <a:r>
              <a:rPr lang="zh-CN" altLang="zh-CN" dirty="0">
                <a:solidFill>
                  <a:srgbClr val="4C6062"/>
                </a:solidFill>
              </a:rPr>
              <a:t>：表示无线广域网设备（</a:t>
            </a:r>
            <a:r>
              <a:rPr lang="en-US" altLang="zh-CN" b="1" dirty="0">
                <a:solidFill>
                  <a:srgbClr val="4C6062"/>
                </a:solidFill>
              </a:rPr>
              <a:t>W</a:t>
            </a:r>
            <a:r>
              <a:rPr lang="en-US" altLang="zh-CN" dirty="0">
                <a:solidFill>
                  <a:srgbClr val="4C6062"/>
                </a:solidFill>
              </a:rPr>
              <a:t>ireless </a:t>
            </a:r>
            <a:r>
              <a:rPr lang="en-US" altLang="zh-CN" b="1" dirty="0">
                <a:solidFill>
                  <a:srgbClr val="4C6062"/>
                </a:solidFill>
              </a:rPr>
              <a:t>W</a:t>
            </a:r>
            <a:r>
              <a:rPr lang="en-US" altLang="zh-CN" dirty="0">
                <a:solidFill>
                  <a:srgbClr val="4C6062"/>
                </a:solidFill>
              </a:rPr>
              <a:t>AN</a:t>
            </a:r>
            <a:r>
              <a:rPr lang="zh-CN" altLang="zh-CN" dirty="0">
                <a:solidFill>
                  <a:srgbClr val="4C6062"/>
                </a:solidFill>
              </a:rPr>
              <a:t>）</a:t>
            </a:r>
            <a:endParaRPr lang="zh-CN" altLang="zh-CN" dirty="0">
              <a:solidFill>
                <a:srgbClr val="4C6062"/>
              </a:solidFill>
            </a:endParaRPr>
          </a:p>
          <a:p>
            <a:r>
              <a:rPr lang="zh-CN" altLang="zh-CN" dirty="0">
                <a:solidFill>
                  <a:srgbClr val="4C6062"/>
                </a:solidFill>
              </a:rPr>
              <a:t>随后的第三个字符用于区分不同的硬件类型：</a:t>
            </a:r>
            <a:endParaRPr lang="zh-CN" altLang="zh-CN" dirty="0">
              <a:solidFill>
                <a:srgbClr val="4C6062"/>
              </a:solidFill>
            </a:endParaRPr>
          </a:p>
          <a:p>
            <a:pPr lvl="1"/>
            <a:r>
              <a:rPr lang="en-US" altLang="zh-CN" b="1" dirty="0">
                <a:solidFill>
                  <a:srgbClr val="4C6062"/>
                </a:solidFill>
              </a:rPr>
              <a:t>o</a:t>
            </a:r>
            <a:r>
              <a:rPr lang="zh-CN" altLang="zh-CN" dirty="0">
                <a:solidFill>
                  <a:srgbClr val="4C6062"/>
                </a:solidFill>
              </a:rPr>
              <a:t>：表示主板板载设备</a:t>
            </a:r>
            <a:r>
              <a:rPr lang="zh-CN" altLang="zh-CN" dirty="0" smtClean="0">
                <a:solidFill>
                  <a:srgbClr val="4C6062"/>
                </a:solidFill>
              </a:rPr>
              <a:t>（</a:t>
            </a:r>
            <a:r>
              <a:rPr lang="zh-CN" altLang="en-US" dirty="0" smtClean="0">
                <a:solidFill>
                  <a:srgbClr val="4C6062"/>
                </a:solidFill>
              </a:rPr>
              <a:t>网卡集成在主板上</a:t>
            </a:r>
            <a:r>
              <a:rPr lang="en-US" altLang="zh-CN" b="1" dirty="0" smtClean="0">
                <a:solidFill>
                  <a:srgbClr val="4C6062"/>
                </a:solidFill>
              </a:rPr>
              <a:t>O</a:t>
            </a:r>
            <a:r>
              <a:rPr lang="en-US" altLang="zh-CN" dirty="0" smtClean="0">
                <a:solidFill>
                  <a:srgbClr val="4C6062"/>
                </a:solidFill>
              </a:rPr>
              <a:t>nboard </a:t>
            </a:r>
            <a:r>
              <a:rPr lang="en-US" altLang="zh-CN" dirty="0">
                <a:solidFill>
                  <a:srgbClr val="4C6062"/>
                </a:solidFill>
              </a:rPr>
              <a:t>device</a:t>
            </a:r>
            <a:r>
              <a:rPr lang="zh-CN" altLang="zh-CN" dirty="0">
                <a:solidFill>
                  <a:srgbClr val="4C6062"/>
                </a:solidFill>
              </a:rPr>
              <a:t>），如主板上的网卡</a:t>
            </a:r>
            <a:endParaRPr lang="zh-CN" altLang="zh-CN" dirty="0">
              <a:solidFill>
                <a:srgbClr val="4C6062"/>
              </a:solidFill>
            </a:endParaRPr>
          </a:p>
          <a:p>
            <a:pPr lvl="1"/>
            <a:r>
              <a:rPr lang="en-US" altLang="zh-CN" b="1" dirty="0">
                <a:solidFill>
                  <a:srgbClr val="4C6062"/>
                </a:solidFill>
              </a:rPr>
              <a:t>s</a:t>
            </a:r>
            <a:r>
              <a:rPr lang="zh-CN" altLang="zh-CN" dirty="0">
                <a:solidFill>
                  <a:srgbClr val="4C6062"/>
                </a:solidFill>
              </a:rPr>
              <a:t>：表示热插拔插槽上的设备（</a:t>
            </a:r>
            <a:r>
              <a:rPr lang="en-US" altLang="zh-CN" dirty="0">
                <a:solidFill>
                  <a:srgbClr val="4C6062"/>
                </a:solidFill>
              </a:rPr>
              <a:t>hot-plug </a:t>
            </a:r>
            <a:r>
              <a:rPr lang="en-US" altLang="zh-CN" b="1" dirty="0">
                <a:solidFill>
                  <a:srgbClr val="4C6062"/>
                </a:solidFill>
              </a:rPr>
              <a:t>S</a:t>
            </a:r>
            <a:r>
              <a:rPr lang="en-US" altLang="zh-CN" dirty="0">
                <a:solidFill>
                  <a:srgbClr val="4C6062"/>
                </a:solidFill>
              </a:rPr>
              <a:t>lot</a:t>
            </a:r>
            <a:r>
              <a:rPr lang="zh-CN" altLang="zh-CN" dirty="0">
                <a:solidFill>
                  <a:srgbClr val="4C6062"/>
                </a:solidFill>
              </a:rPr>
              <a:t>），如插拔插槽上的网卡</a:t>
            </a:r>
            <a:endParaRPr lang="zh-CN" altLang="zh-CN" dirty="0">
              <a:solidFill>
                <a:srgbClr val="4C6062"/>
              </a:solidFill>
            </a:endParaRPr>
          </a:p>
          <a:p>
            <a:pPr lvl="1"/>
            <a:r>
              <a:rPr lang="en-US" altLang="zh-CN" b="1" dirty="0">
                <a:solidFill>
                  <a:srgbClr val="4C6062"/>
                </a:solidFill>
              </a:rPr>
              <a:t>p</a:t>
            </a:r>
            <a:r>
              <a:rPr lang="zh-CN" altLang="zh-CN" dirty="0">
                <a:solidFill>
                  <a:srgbClr val="4C6062"/>
                </a:solidFill>
              </a:rPr>
              <a:t>：表示</a:t>
            </a:r>
            <a:r>
              <a:rPr lang="en-US" altLang="zh-CN" dirty="0">
                <a:solidFill>
                  <a:srgbClr val="4C6062"/>
                </a:solidFill>
              </a:rPr>
              <a:t>PCI</a:t>
            </a:r>
            <a:r>
              <a:rPr lang="zh-CN" altLang="zh-CN" dirty="0">
                <a:solidFill>
                  <a:srgbClr val="4C6062"/>
                </a:solidFill>
              </a:rPr>
              <a:t>总线或</a:t>
            </a:r>
            <a:r>
              <a:rPr lang="en-US" altLang="zh-CN" dirty="0">
                <a:solidFill>
                  <a:srgbClr val="4C6062"/>
                </a:solidFill>
              </a:rPr>
              <a:t>USB</a:t>
            </a:r>
            <a:r>
              <a:rPr lang="zh-CN" altLang="zh-CN" dirty="0">
                <a:solidFill>
                  <a:srgbClr val="4C6062"/>
                </a:solidFill>
              </a:rPr>
              <a:t>接口上的设备（</a:t>
            </a:r>
            <a:r>
              <a:rPr lang="en-US" altLang="zh-CN" b="1" dirty="0">
                <a:solidFill>
                  <a:srgbClr val="4C6062"/>
                </a:solidFill>
              </a:rPr>
              <a:t>P</a:t>
            </a:r>
            <a:r>
              <a:rPr lang="en-US" altLang="zh-CN" dirty="0">
                <a:solidFill>
                  <a:srgbClr val="4C6062"/>
                </a:solidFill>
              </a:rPr>
              <a:t>CI device</a:t>
            </a:r>
            <a:r>
              <a:rPr lang="zh-CN" altLang="zh-CN" dirty="0">
                <a:solidFill>
                  <a:srgbClr val="4C6062"/>
                </a:solidFill>
              </a:rPr>
              <a:t>）</a:t>
            </a:r>
            <a:r>
              <a:rPr lang="zh-CN" altLang="zh-CN" dirty="0">
                <a:solidFill>
                  <a:srgbClr val="4C6062"/>
                </a:solidFill>
                <a:sym typeface="+mn-ea"/>
              </a:rPr>
              <a:t>，如PCI插槽上的网卡</a:t>
            </a:r>
            <a:endParaRPr lang="zh-CN" altLang="zh-CN" dirty="0">
              <a:solidFill>
                <a:srgbClr val="4C6062"/>
              </a:solidFil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回顾网络的相关知识</a:t>
            </a:r>
            <a:endParaRPr lang="zh-CN" altLang="en-US" dirty="0">
              <a:latin typeface="Microsoft YaHei UI" panose="020B0503020204020204" pitchFamily="18" charset="-122"/>
              <a:cs typeface="Microsoft YaHei UI" panose="020B0503020204020204" pitchFamily="18" charset="-122"/>
              <a:sym typeface="+mn-ea"/>
            </a:endParaRPr>
          </a:p>
        </p:txBody>
      </p:sp>
      <p:sp>
        <p:nvSpPr>
          <p:cNvPr id="6" name="内容占位符 5"/>
          <p:cNvSpPr>
            <a:spLocks noGrp="1"/>
          </p:cNvSpPr>
          <p:nvPr>
            <p:ph idx="13"/>
          </p:nvPr>
        </p:nvSpPr>
        <p:spPr/>
        <p:txBody>
          <a:bodyPr>
            <a:noAutofit/>
          </a:bodyPr>
          <a:lstStyle/>
          <a:p>
            <a:r>
              <a:rPr lang="zh-CN" altLang="en-US" dirty="0"/>
              <a:t>（</a:t>
            </a:r>
            <a:r>
              <a:rPr lang="en-US" altLang="zh-CN" dirty="0"/>
              <a:t>3</a:t>
            </a:r>
            <a:r>
              <a:rPr lang="zh-CN" altLang="en-US" dirty="0"/>
              <a:t>）一致的网络设备命名</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 name="内容占位符 9"/>
          <p:cNvSpPr>
            <a:spLocks noGrp="1"/>
          </p:cNvSpPr>
          <p:nvPr>
            <p:ph idx="1"/>
            <p:custDataLst>
              <p:tags r:id="rId1"/>
            </p:custDataLst>
          </p:nvPr>
        </p:nvSpPr>
        <p:spPr>
          <a:xfrm>
            <a:off x="2212975" y="2136140"/>
            <a:ext cx="7903210" cy="2842895"/>
          </a:xfrm>
        </p:spPr>
        <p:txBody>
          <a:bodyPr/>
          <a:p>
            <a:r>
              <a:rPr lang="en-US" altLang="zh-CN" dirty="0">
                <a:solidFill>
                  <a:srgbClr val="4C6062"/>
                </a:solidFill>
              </a:rPr>
              <a:t>eno16777736</a:t>
            </a:r>
            <a:endParaRPr lang="en-US" altLang="zh-CN" dirty="0">
              <a:solidFill>
                <a:srgbClr val="4C6062"/>
              </a:solidFill>
            </a:endParaRPr>
          </a:p>
          <a:p>
            <a:pPr lvl="1"/>
            <a:r>
              <a:rPr altLang="zh-CN" dirty="0">
                <a:solidFill>
                  <a:srgbClr val="4C6062"/>
                </a:solidFill>
              </a:rPr>
              <a:t>板载的以太网设备</a:t>
            </a:r>
            <a:endParaRPr altLang="zh-CN" dirty="0">
              <a:solidFill>
                <a:srgbClr val="4C6062"/>
              </a:solidFill>
            </a:endParaRPr>
          </a:p>
          <a:p>
            <a:r>
              <a:rPr lang="zh-CN" altLang="zh-CN" dirty="0">
                <a:solidFill>
                  <a:srgbClr val="4C6062"/>
                </a:solidFill>
              </a:rPr>
              <a:t>enp0s8</a:t>
            </a:r>
            <a:endParaRPr lang="zh-CN" altLang="zh-CN" dirty="0">
              <a:solidFill>
                <a:srgbClr val="4C6062"/>
              </a:solidFill>
            </a:endParaRPr>
          </a:p>
          <a:p>
            <a:pPr lvl="1"/>
            <a:r>
              <a:rPr altLang="zh-CN">
                <a:solidFill>
                  <a:srgbClr val="4C6062"/>
                </a:solidFill>
              </a:rPr>
              <a:t>PCI接口的以太网设备（PCI总线地址0，插槽编号为8）</a:t>
            </a:r>
            <a:endParaRPr altLang="zh-CN">
              <a:solidFill>
                <a:srgbClr val="4C6062"/>
              </a:solidFill>
            </a:endParaRPr>
          </a:p>
          <a:p>
            <a:r>
              <a:rPr lang="zh-CN" altLang="zh-CN" dirty="0">
                <a:solidFill>
                  <a:srgbClr val="4C6062"/>
                </a:solidFill>
              </a:rPr>
              <a:t>wlp12s0</a:t>
            </a:r>
            <a:endParaRPr lang="zh-CN" altLang="zh-CN" dirty="0">
              <a:solidFill>
                <a:srgbClr val="4C6062"/>
              </a:solidFill>
            </a:endParaRPr>
          </a:p>
          <a:p>
            <a:pPr lvl="1"/>
            <a:r>
              <a:rPr dirty="0">
                <a:solidFill>
                  <a:srgbClr val="4C6062"/>
                </a:solidFill>
              </a:rPr>
              <a:t>PCI接口的无线以太网设备（PCI总线地址12，插槽编号为0）</a:t>
            </a:r>
            <a:endParaRPr dirty="0">
              <a:solidFill>
                <a:srgbClr val="4C6062"/>
              </a:solidFill>
            </a:endParaRPr>
          </a:p>
        </p:txBody>
      </p:sp>
    </p:spTree>
  </p:cSld>
  <p:clrMapOvr>
    <a:masterClrMapping/>
  </p:clrMapOvr>
  <p:transition spd="slow">
    <p:push/>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commondata" val="eyJoZGlkIjoiMTZkYjg0N2JiYWNhNTQ5NzI1NWQ0NDkwNzA4NjVlODc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5217</Words>
  <Application>WPS 演示</Application>
  <PresentationFormat>自定义</PresentationFormat>
  <Paragraphs>269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Arial Unicode MS</vt:lpstr>
      <vt:lpstr>Microsoft YaHei UI</vt:lpstr>
      <vt:lpstr>Times New Roman</vt:lpstr>
      <vt:lpstr>Calibri</vt:lpstr>
      <vt:lpstr>Arial Unicode MS</vt:lpstr>
      <vt:lpstr>等线</vt:lpstr>
      <vt:lpstr>Office Theme</vt:lpstr>
      <vt:lpstr>PowerPoint 演示文稿</vt:lpstr>
      <vt:lpstr>一、回顾网络的相关知识</vt:lpstr>
      <vt:lpstr>一、回顾网络的相关知识</vt:lpstr>
      <vt:lpstr>一、回顾网络的相关知识</vt:lpstr>
      <vt:lpstr>一、回顾网络的相关知识</vt:lpstr>
      <vt:lpstr>一、回顾网络的相关知识</vt:lpstr>
      <vt:lpstr>一、回顾网络的相关知识</vt:lpstr>
      <vt:lpstr>一、回顾网络的相关知识</vt:lpstr>
      <vt:lpstr>一、回顾网络的相关知识</vt:lpstr>
      <vt:lpstr>一、回顾网络的相关知识</vt:lpstr>
      <vt:lpstr>二、项目设计与准备</vt:lpstr>
      <vt:lpstr>二、项目设计与准备</vt:lpstr>
      <vt:lpstr>二、项目设计与准备</vt:lpstr>
      <vt:lpstr>二、项目设计与准备</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L</cp:lastModifiedBy>
  <cp:revision>529</cp:revision>
  <dcterms:created xsi:type="dcterms:W3CDTF">2006-08-16T00:00:00Z</dcterms:created>
  <dcterms:modified xsi:type="dcterms:W3CDTF">2024-03-26T13:29:57Z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C00D695762594B9EBC7C259F630D6D0E_12</vt:lpwstr>
  </property>
</Properties>
</file>